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336" y="3243533"/>
            <a:ext cx="8143336" cy="2363637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0469" y="301925"/>
            <a:ext cx="2530716" cy="249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2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871" y="0"/>
            <a:ext cx="9883147" cy="854014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Περιεχόμενα εργαστηριακού μέρους του μαθήματος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899871" y="1213789"/>
            <a:ext cx="1041798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</a:t>
            </a:r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Μυοτατικά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αντανακλαστικά</a:t>
            </a:r>
          </a:p>
          <a:p>
            <a:pPr algn="just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-Λειτουργική οργάνωση του κεντρικού νευρικού </a:t>
            </a:r>
            <a:endParaRPr lang="el-G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συστήματος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Πειραματική άσκηση </a:t>
            </a:r>
            <a:r>
              <a:rPr lang="el-G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μυοτατικών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αντανακλαστικών.</a:t>
            </a:r>
          </a:p>
          <a:p>
            <a:pPr algn="just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</a:t>
            </a:r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Σκελετικός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μυϊκός ιστός Ι</a:t>
            </a:r>
          </a:p>
          <a:p>
            <a:pPr marL="457200" indent="-457200" algn="just">
              <a:buFontTx/>
              <a:buChar char="-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Πειραματική άσκηση μυϊκής συστολής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l-G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11.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Σκελετικός μυϊκός ιστός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ΙΙ</a:t>
            </a:r>
          </a:p>
          <a:p>
            <a:pPr algn="just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Πειραματική άσκηση μυϊκής </a:t>
            </a:r>
            <a:r>
              <a:rPr lang="el-G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τετανίας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μυϊκού κάματου.</a:t>
            </a:r>
          </a:p>
        </p:txBody>
      </p:sp>
    </p:spTree>
    <p:extLst>
      <p:ext uri="{BB962C8B-B14F-4D97-AF65-F5344CB8AC3E}">
        <p14:creationId xmlns:p14="http://schemas.microsoft.com/office/powerpoint/2010/main" val="270315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871" y="0"/>
            <a:ext cx="9883147" cy="854014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Περιεχόμενα εργαστηριακού μέρους του μαθήματος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899871" y="1213789"/>
            <a:ext cx="988314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</a:t>
            </a:r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Ανάρτηση καρδιάς κατά Engelmann και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μελέτη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λειτουργίας της</a:t>
            </a:r>
            <a:endParaRPr lang="el-GR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l-G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Αυτοματία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καρδιακού μυός. Πειραματική άσκηση </a:t>
            </a:r>
            <a:endParaRPr lang="el-G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ανάρτησης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καρδιάς κατά Engelman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</a:t>
            </a:r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Αναπνευστική λειτουργία. </a:t>
            </a:r>
            <a:r>
              <a:rPr lang="el-GR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Σπιρομέτρηση</a:t>
            </a:r>
            <a:endParaRPr lang="el-G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πνεύμονες και η λειτουργία τους. Εισπνοή και εκπνοή. Όγκοι και χωρητικότητες πνευμόνων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Βασικές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αρχές σπιρομέτρησης. Πειραματική άσκηση σπιρομέτρησης.</a:t>
            </a:r>
          </a:p>
        </p:txBody>
      </p:sp>
    </p:spTree>
    <p:extLst>
      <p:ext uri="{BB962C8B-B14F-4D97-AF65-F5344CB8AC3E}">
        <p14:creationId xmlns:p14="http://schemas.microsoft.com/office/powerpoint/2010/main" val="25668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871" y="0"/>
            <a:ext cx="9883147" cy="854014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Περιεχόμενα εργαστηριακού μέρους του μαθήματος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899871" y="1213789"/>
            <a:ext cx="988314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</a:t>
            </a:r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Τελική Αξιολόγηση των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φοιτητών</a:t>
            </a:r>
          </a:p>
          <a:p>
            <a:pPr algn="just"/>
            <a:endParaRPr lang="el-GR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Αξιολογείται η συνολική επίδοση των φοιτητών σύμφωνα με τον κανονισμό σπουδών του Ιδρύματος και τον τρόπο αξιολόγησης του μαθήματος που αναφέρεται παρακάτω.</a:t>
            </a:r>
          </a:p>
          <a:p>
            <a:pPr algn="just"/>
            <a:endParaRPr lang="el-G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98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4212" y="733245"/>
            <a:ext cx="8534400" cy="767752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207034" y="86914"/>
            <a:ext cx="11984966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Τελική Αξιολόγηση των </a:t>
            </a:r>
            <a:r>
              <a:rPr lang="el-G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φοιτητών</a:t>
            </a:r>
          </a:p>
          <a:p>
            <a:pPr algn="just"/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μάθημα αξιολογείται από τον διδάσκονται η συμμετοχή του φοιτητή και η ικανότητα του να ανταποκρίνεται στα θέματα που τίθενται προς επίλυση. Αξιολογείται η επιτυχής ή όχι επίλυση του συγκεκριμένου διδακτικού παραδείγματος που χρησιμοποιείται, με την καθοδήγηση του διδάσκοντα. </a:t>
            </a:r>
            <a:r>
              <a:rPr lang="el-G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φοιτητής πρέπει να έχει επιτυχώς ολοκληρώσει το 80% των ασκήσεων που διδάσκονται στο συγκεκριμένο μάθημα για να συμμετέχει στις τελικές εξετάσεις</a:t>
            </a:r>
            <a:r>
              <a:rPr lang="el-G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l-G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τελικές εξετάσεις είναι προφορικές, παρουσία δύο εκπαιδευτικών, όπου ο φοιτητής καλείται να επιλύσει πρακτικά προβλήματα και να εκτελέσει τις πράξεις που απαιτούνται (π</a:t>
            </a:r>
            <a:r>
              <a:rPr lang="el-G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χ. υποκειμενική 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αντικειμενική αξιολόγηση ασθενή, χρήση μέσων αξιολόγησης κα). Τα θέματα που τίθενται καλύπτουν ισομερώς όλες τις διδακτικές ενότητες του μαθήματος και οφείλει να απαντήσει στο 80% των ερωτήσεων. </a:t>
            </a:r>
            <a:r>
              <a:rPr lang="el-G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τελικός 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βαθμός του εργαστηρίου είναι από 0-10 και καθορίζεται από την τελική </a:t>
            </a:r>
            <a:r>
              <a:rPr lang="el-G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εξέταση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6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90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l-GR" sz="6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Σας   ευχαριστώ  !!!!</a:t>
            </a:r>
          </a:p>
          <a:p>
            <a:pPr marL="0" indent="0" algn="ctr">
              <a:buNone/>
            </a:pPr>
            <a:endParaRPr lang="el-GR" sz="6000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600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Καλή   αρχή  </a:t>
            </a:r>
            <a:r>
              <a:rPr lang="el-GR" sz="6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!!!!</a:t>
            </a:r>
          </a:p>
          <a:p>
            <a:pPr marL="0" indent="0" algn="ctr">
              <a:buNone/>
            </a:pPr>
            <a:endParaRPr lang="el-GR" sz="60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l-GR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Κώστας </a:t>
            </a:r>
            <a:r>
              <a:rPr lang="el-GR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Σούρλης</a:t>
            </a:r>
            <a:endParaRPr lang="el-GR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9396" y="1009291"/>
            <a:ext cx="11818189" cy="4985109"/>
          </a:xfrm>
        </p:spPr>
        <p:txBody>
          <a:bodyPr>
            <a:normAutofit/>
          </a:bodyPr>
          <a:lstStyle/>
          <a:p>
            <a:r>
              <a:rPr lang="el-GR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Εξαμηνο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Α’   </a:t>
            </a:r>
            <a:b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Διδακτικες</a:t>
            </a:r>
            <a:r>
              <a:rPr lang="el-GR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μονΑδες</a:t>
            </a:r>
            <a:r>
              <a:rPr lang="el-GR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ECTS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 </a:t>
            </a:r>
            <a:b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ΩΡΕΣ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3 θεωρία / 2 εργαστήριο</a:t>
            </a:r>
            <a:b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Τυπος</a:t>
            </a: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ΜΓΤ (</a:t>
            </a:r>
            <a:r>
              <a:rPr lang="el-GR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ΜΑθημα</a:t>
            </a: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ΓενικοΥ</a:t>
            </a: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ΥποβΑθρου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ΓλΩσσα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ΕλληνικΑ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ΜΑθημα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Υποχρεωτικο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 απαιτούμενα</a:t>
            </a: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----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ΕξαρτΩμενα</a:t>
            </a:r>
            <a:r>
              <a:rPr lang="el-G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ΦυσικοθεραπεΙα</a:t>
            </a: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Καρδιαγγειακων</a:t>
            </a: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l-GR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Παθησεων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4212" y="138024"/>
            <a:ext cx="8534400" cy="1069674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ΦΥΣΙΟΛΟΓΙΑ 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ΥΑ4</a:t>
            </a:r>
            <a:endParaRPr lang="el-G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2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453" y="1319842"/>
            <a:ext cx="10567357" cy="4968815"/>
          </a:xfrm>
          <a:prstGeom prst="rect">
            <a:avLst/>
          </a:prstGeom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4212" y="1"/>
            <a:ext cx="8534400" cy="10783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Σκοπός μαθήματος:</a:t>
            </a:r>
          </a:p>
        </p:txBody>
      </p:sp>
    </p:spTree>
    <p:extLst>
      <p:ext uri="{BB962C8B-B14F-4D97-AF65-F5344CB8AC3E}">
        <p14:creationId xmlns:p14="http://schemas.microsoft.com/office/powerpoint/2010/main" val="34797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4212" y="112143"/>
            <a:ext cx="8534400" cy="1078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Μαθησιακοί στόχοι θεωρητικού μέρους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262182" y="1824357"/>
            <a:ext cx="92361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φοιτητής με το πέρας των μαθημάτων θα είναι σε θέση να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αναγνωρίζει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να κατανοεί τους φυσιολογικούς μηχανισμούς και τις λειτουργίες διαφόρων συστημάτων του ανθρωπίνου σώματος όπως είναι το νευρικό, μυϊκό, κυκλοφορικό, αναπνευστικό, ενδοκρινικό, ανοσοποιητικό, πεπτικό, νεφρικό και αναπαραγωγικό</a:t>
            </a: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κατανοεί τις λειτουργίες των κυττάρων, των ιστών, των οργάνων και </a:t>
            </a: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των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συστημάτων καθώς επίσης και τον τρόπο που καθένα από αυτά </a:t>
            </a:r>
            <a:endParaRPr lang="el-G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συμμετέχει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στις λειτουργίες του οργανισμού σαν σύνολο.</a:t>
            </a:r>
          </a:p>
        </p:txBody>
      </p:sp>
    </p:spTree>
    <p:extLst>
      <p:ext uri="{BB962C8B-B14F-4D97-AF65-F5344CB8AC3E}">
        <p14:creationId xmlns:p14="http://schemas.microsoft.com/office/powerpoint/2010/main" val="17635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4211" y="112144"/>
            <a:ext cx="9305177" cy="10351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Μαθησιακοί στόχοι εργαστηριακού μέρους: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983411" y="1582341"/>
            <a:ext cx="948043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φοιτητής με το πέρας των μαθημάτων θα είναι σε θέση να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άμεση επαφή με τις χρησιμοποιούμενες από τη φυσιολογία μεθόδους πειραματισμού μέσα από ατομικές ή μικρές ομαδικές ασκήσεις</a:t>
            </a: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 startAt="2"/>
            </a:pP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εμπειρία στον χειρισμό εργαστηριακών </a:t>
            </a: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οργάνων   (ηλεκτροκαρδιογράφος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σπιρόμετρο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μικροσκόπιο, σφυγμομανόμετρο) που χρησιμοποιούνται στην καθημερινή κλινική και διαγνωστική πρακτική, αφ‘ ετέρου δε να εκπαιδευτεί σε κλασσικές μεθόδους και μετρήσεις που έχουν σαν αντικείμενο επιμέρους λειτουργίες του ανθρώπινου οργανισμού.</a:t>
            </a:r>
          </a:p>
        </p:txBody>
      </p:sp>
    </p:spTree>
    <p:extLst>
      <p:ext uri="{BB962C8B-B14F-4D97-AF65-F5344CB8AC3E}">
        <p14:creationId xmlns:p14="http://schemas.microsoft.com/office/powerpoint/2010/main" val="16462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871" y="0"/>
            <a:ext cx="9883147" cy="854014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Περιεχόμενα εργαστηριακού μέρους του μαθήματος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899871" y="1213789"/>
            <a:ext cx="98831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1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Εισαγωγή</a:t>
            </a:r>
          </a:p>
          <a:p>
            <a:pPr marL="457200" indent="-457200" algn="just">
              <a:buFontTx/>
              <a:buChar char="-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Εισαγωγή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φυσιολογία και στις μεθόδους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πειραματισμού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Επίδειξη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εργαστηρίου και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εξοπλισμού</a:t>
            </a:r>
          </a:p>
          <a:p>
            <a:pPr algn="just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2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Μικροσκόπιο</a:t>
            </a:r>
          </a:p>
          <a:p>
            <a:pPr marL="457200" indent="-457200" algn="just">
              <a:buFontTx/>
              <a:buChar char="-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Χρησιμότητα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 μικροσκοπίου. Είδη μικροσκοπίου.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Βασικά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μέρη του μικροσκοπίου. Βασικές λειτουργίες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του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οπτικού μικροσκοπίου. Μέθοδοι </a:t>
            </a:r>
            <a:r>
              <a:rPr lang="el-G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μικροσκόπησης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1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7638" y="0"/>
            <a:ext cx="12192000" cy="685800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327805" y="966158"/>
            <a:ext cx="113178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</a:t>
            </a:r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Κατασκευή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παρασκευασμάτων και παρατήρηση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l-GR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ευκαρυωτικών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κυττάρων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Κατασκευή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νωπού παρασκευάσματος από εσωτερικό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υμένα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κρεμμυδιού. Κατασκευή μόνιμου παρασκευάσματος από το βλεννογόνο της στοματικής κοιλότητας. Κατασκευή μόνιμου παρασκευάσματος από αίμα. </a:t>
            </a:r>
            <a:r>
              <a:rPr lang="el-G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Μικροσκόπηση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όλων των παρασκευασμάτων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4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Ομάδες αίματος</a:t>
            </a:r>
          </a:p>
          <a:p>
            <a:pPr marL="457200" indent="-457200" algn="just">
              <a:buFontTx/>
              <a:buChar char="-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Σύστημα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ΑΒΟ, Σύστημα </a:t>
            </a:r>
            <a:r>
              <a:rPr lang="el-G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Rhesus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Πειραματική διαδικασία </a:t>
            </a:r>
            <a:endParaRPr lang="el-G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εύρεσης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ομάδας αίματος κατά ΑΒΟ και </a:t>
            </a:r>
            <a:r>
              <a:rPr lang="el-G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Rhesus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81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871" y="0"/>
            <a:ext cx="9883147" cy="854014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Περιεχόμενα εργαστηριακού μέρους του μαθήματος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899871" y="1213789"/>
            <a:ext cx="107371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</a:t>
            </a:r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Αιματοκρίτης και Ταχύτητα Καθίζησης Ερυθρών</a:t>
            </a:r>
            <a:endParaRPr lang="el-GR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Πειραματική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διαδικασία εύρεσης αιματοκρίτη και ταχύτητα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καθίζησης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ερυθρών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</a:t>
            </a:r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Αρτηριακή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Πίεση</a:t>
            </a:r>
          </a:p>
          <a:p>
            <a:pPr marL="457200" indent="-457200" algn="just">
              <a:buFontTx/>
              <a:buChar char="-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Κυκλοφορία αίματος. Σχέση πίεσης, ροής και αντίστασης. Πειραματική διαδικασία μέτρησης της αρτηριακής πίεσης.</a:t>
            </a:r>
          </a:p>
        </p:txBody>
      </p:sp>
    </p:spTree>
    <p:extLst>
      <p:ext uri="{BB962C8B-B14F-4D97-AF65-F5344CB8AC3E}">
        <p14:creationId xmlns:p14="http://schemas.microsoft.com/office/powerpoint/2010/main" val="139743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871" y="0"/>
            <a:ext cx="9883147" cy="854014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Περιεχόμενα εργαστηριακού μέρους του μαθήματος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899871" y="1213789"/>
            <a:ext cx="988314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</a:t>
            </a:r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Ηλεκτροκαρδιογράφημα Ι</a:t>
            </a:r>
          </a:p>
          <a:p>
            <a:pPr marL="457200" indent="-457200" algn="just">
              <a:buFontTx/>
              <a:buChar char="-"/>
            </a:pP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Σύστημα </a:t>
            </a:r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Παραγωγής και αγωγής της διέγερσης της 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καρδιάς</a:t>
            </a:r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Απαγωγές μετωπιαίου και οριζοντίου 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επιπέδου.</a:t>
            </a:r>
          </a:p>
          <a:p>
            <a:pPr algn="just"/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Ενότητα 8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Ηλεκτροκαρδιογράφημα </a:t>
            </a:r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ΙΙ</a:t>
            </a:r>
          </a:p>
          <a:p>
            <a:pPr marL="457200" indent="-457200" algn="just">
              <a:buFontTx/>
              <a:buChar char="-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Λήψη ηλεκτροκαρδιογραφήματος. Ερμηνεία βασικών επαρμάτων.</a:t>
            </a:r>
          </a:p>
        </p:txBody>
      </p:sp>
    </p:spTree>
    <p:extLst>
      <p:ext uri="{BB962C8B-B14F-4D97-AF65-F5344CB8AC3E}">
        <p14:creationId xmlns:p14="http://schemas.microsoft.com/office/powerpoint/2010/main" val="22970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ομή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</TotalTime>
  <Words>686</Words>
  <Application>Microsoft Office PowerPoint</Application>
  <PresentationFormat>Ευρεία οθόνη</PresentationFormat>
  <Paragraphs>83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Century Gothic</vt:lpstr>
      <vt:lpstr>Times New Roman</vt:lpstr>
      <vt:lpstr>Wingdings 3</vt:lpstr>
      <vt:lpstr>Τομή</vt:lpstr>
      <vt:lpstr>Παρουσίαση του PowerPoint</vt:lpstr>
      <vt:lpstr>Εξαμηνο:  Α’    Διδακτικες μονΑδες -   ECTS: 6  ΩΡΕΣ:  3 θεωρία / 2 εργαστήριο Τυπος : ΜΓΤ (ΜΑθημα ΓενικοΥ ΥποβΑθρου)  ΓλΩσσα: ΕλληνικΑ ΜΑθημα: Υποχρεωτικο Προ απαιτούμενα:  ---- ΕξαρτΩμενα: ΦυσικοθεραπεΙα Καρδιαγγειακων                                Παθησεων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kostas sourlis</dc:creator>
  <cp:lastModifiedBy>kostas sourlis</cp:lastModifiedBy>
  <cp:revision>15</cp:revision>
  <dcterms:created xsi:type="dcterms:W3CDTF">2021-10-08T09:10:46Z</dcterms:created>
  <dcterms:modified xsi:type="dcterms:W3CDTF">2021-10-11T08:15:05Z</dcterms:modified>
</cp:coreProperties>
</file>