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0" y="476672"/>
            <a:ext cx="9144000" cy="1944216"/>
          </a:xfrm>
        </p:spPr>
        <p:txBody>
          <a:bodyPr/>
          <a:lstStyle/>
          <a:p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>Τέταρτο Μάθημα 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λίμνη </a:t>
            </a:r>
            <a:r>
              <a:rPr lang="el-GR" dirty="0" err="1">
                <a:solidFill>
                  <a:srgbClr val="FFFF00"/>
                </a:solidFill>
              </a:rPr>
              <a:t>Ταγκανίκα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ισημερινή Αφρική είναι μια παρόμοια βαθιά (1.435 </a:t>
            </a:r>
            <a:r>
              <a:rPr lang="en-US" sz="4400" dirty="0"/>
              <a:t>m</a:t>
            </a:r>
            <a:r>
              <a:rPr lang="el-GR" sz="4400" dirty="0"/>
              <a:t>) τάφρος λίμνη,</a:t>
            </a:r>
          </a:p>
        </p:txBody>
      </p:sp>
    </p:spTree>
    <p:extLst>
      <p:ext uri="{BB962C8B-B14F-4D97-AF65-F5344CB8AC3E}">
        <p14:creationId xmlns:p14="http://schemas.microsoft.com/office/powerpoint/2010/main" val="225549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σχηματισμένη σε κοιλάδα από μετατοπίσεις του φλοιού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κατά μήκος ρωγμών και περιέχει ένα μεγάλο αριθμό από ενδημικά είδη φυτών και ζώων που έχουν εναπομείνει.</a:t>
            </a:r>
          </a:p>
        </p:txBody>
      </p:sp>
    </p:spTree>
    <p:extLst>
      <p:ext uri="{BB962C8B-B14F-4D97-AF65-F5344CB8AC3E}">
        <p14:creationId xmlns:p14="http://schemas.microsoft.com/office/powerpoint/2010/main" val="40972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Η Πυραμίδα λίμνη στη Νεβάδα και η λίμνη </a:t>
            </a:r>
            <a:r>
              <a:rPr lang="en-US" dirty="0">
                <a:solidFill>
                  <a:srgbClr val="FFFF00"/>
                </a:solidFill>
                <a:effectLst/>
              </a:rPr>
              <a:t>Tahoe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Καλιφόρνια είναι γνωστά παραδείγματα αμερικανικών τάφρων λιμνών. </a:t>
            </a:r>
          </a:p>
          <a:p>
            <a:pPr algn="ctr"/>
            <a:r>
              <a:rPr lang="el-GR" b="0" i="0" u="sng" dirty="0">
                <a:solidFill>
                  <a:srgbClr val="FFFF00"/>
                </a:solidFill>
                <a:effectLst/>
              </a:rPr>
              <a:t>Τάφρος</a:t>
            </a:r>
            <a:r>
              <a:rPr lang="el-GR" b="0" i="0" dirty="0">
                <a:solidFill>
                  <a:srgbClr val="FFFF00"/>
                </a:solidFill>
                <a:effectLst/>
              </a:rPr>
              <a:t>: τεχνητό μακρόστενο άνοιγμα στο έδαφος με αρκετό βάθος και πλάτος, μεγάλο χαντάκι.</a:t>
            </a:r>
            <a:endParaRPr lang="el-GR" dirty="0">
              <a:solidFill>
                <a:srgbClr val="FFFF00"/>
              </a:solidFill>
            </a:endParaRP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15575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«Λιμναίες λεκάνες σχηματίζονται μερικές φορές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τοπικά βυθίσματα, τα οποία προκύπτουν από σεισμική δράση. </a:t>
            </a:r>
          </a:p>
        </p:txBody>
      </p:sp>
    </p:spTree>
    <p:extLst>
      <p:ext uri="{BB962C8B-B14F-4D97-AF65-F5344CB8AC3E}">
        <p14:creationId xmlns:p14="http://schemas.microsoft.com/office/powerpoint/2010/main" val="42333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Πολλά από αυτά τα βυθίσματα είναι χωρίς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ή περιέχουν παροδικά, ανάλογα με το πορώδες του υλικού της λεκάνης,</a:t>
            </a:r>
          </a:p>
        </p:txBody>
      </p:sp>
    </p:spTree>
    <p:extLst>
      <p:ext uri="{BB962C8B-B14F-4D97-AF65-F5344CB8AC3E}">
        <p14:creationId xmlns:p14="http://schemas.microsoft.com/office/powerpoint/2010/main" val="233901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ενώ άλλα γίνονται μόνιμες λίμνες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(συνήθως ανοιχτές λεκάνες με δυνατότητα αποστράγγισης)».</a:t>
            </a:r>
          </a:p>
        </p:txBody>
      </p:sp>
    </p:spTree>
    <p:extLst>
      <p:ext uri="{BB962C8B-B14F-4D97-AF65-F5344CB8AC3E}">
        <p14:creationId xmlns:p14="http://schemas.microsoft.com/office/powerpoint/2010/main" val="2227810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b="1" dirty="0"/>
            </a:br>
            <a:r>
              <a:rPr lang="el-GR" dirty="0">
                <a:solidFill>
                  <a:srgbClr val="FFFF00"/>
                </a:solidFill>
                <a:effectLst/>
              </a:rPr>
              <a:t>Ηφαιστιογενείς λίμνες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«Καταστροφικά γεγονότα συνδυασμένα με ηφαιστειακή δράση μπορούν να σχηματίσουν λιμναίες λεκάνες με διάφορους τρόπους.</a:t>
            </a:r>
          </a:p>
        </p:txBody>
      </p:sp>
    </p:spTree>
    <p:extLst>
      <p:ext uri="{BB962C8B-B14F-4D97-AF65-F5344CB8AC3E}">
        <p14:creationId xmlns:p14="http://schemas.microsoft.com/office/powerpoint/2010/main" val="399981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Καθώς τα ηφαιστειογενή υλικά εκδιώκονται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προς τα πάνω και δημιουργούν ένα κενό </a:t>
            </a:r>
          </a:p>
        </p:txBody>
      </p:sp>
    </p:spTree>
    <p:extLst>
      <p:ext uri="{BB962C8B-B14F-4D97-AF65-F5344CB8AC3E}">
        <p14:creationId xmlns:p14="http://schemas.microsoft.com/office/powerpoint/2010/main" val="168255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ή καθώς το απελευθερωμένο μάγμα ψύχεται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παραμορφώνεται κατά ποικίλους τρόπους, δημιουργούνται βυθίσματα και κοιλώματα.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50839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αυτά τα βυθίσματα δεν έχουν διαρροές,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μπορούν να σχηματίσουν μία λίμνη. 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2173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λίμνη Βαϊκάλη και πολλές άλλες,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000" dirty="0"/>
          </a:p>
          <a:p>
            <a:pPr algn="ctr"/>
            <a:r>
              <a:rPr lang="el-GR" sz="4400" dirty="0"/>
              <a:t>οι περισσότερες από τις οποίες βρίσκονται σε </a:t>
            </a:r>
            <a:r>
              <a:rPr lang="el-GR" sz="4400" dirty="0">
                <a:solidFill>
                  <a:srgbClr val="FFFF00"/>
                </a:solidFill>
              </a:rPr>
              <a:t>τεκτονικές τάφρους</a:t>
            </a:r>
            <a:r>
              <a:rPr lang="el-GR" sz="4400" dirty="0"/>
              <a:t>, έχουν ιδιαίτερο ενδιαφέρον, επειδή περιέχουν έναν μεγάλο αριθμό ενδημικών ειδών.</a:t>
            </a:r>
          </a:p>
          <a:p>
            <a:pPr algn="ctr"/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71825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Κρατήρες εκρηκτικής προέλευσης,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ονομάζονται </a:t>
            </a:r>
            <a:r>
              <a:rPr lang="el-GR" sz="4400" dirty="0" err="1"/>
              <a:t>μάαρς</a:t>
            </a:r>
            <a:r>
              <a:rPr lang="el-GR" sz="4400" dirty="0"/>
              <a:t>, είναι γενικά πολύ μικρά βυθίσματα με διαμέτρους μικρότερες από δύο (2) χιλιόμετρα,</a:t>
            </a:r>
          </a:p>
        </p:txBody>
      </p:sp>
    </p:spTree>
    <p:extLst>
      <p:ext uri="{BB962C8B-B14F-4D97-AF65-F5344CB8AC3E}">
        <p14:creationId xmlns:p14="http://schemas.microsoft.com/office/powerpoint/2010/main" val="110459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τα οποία προέρχονται από λάβα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έρχεται σε επαφή με το νερό του εδάφους ή από εξαέρωση του μάγματος.</a:t>
            </a:r>
          </a:p>
        </p:txBody>
      </p:sp>
    </p:spTree>
    <p:extLst>
      <p:ext uri="{BB962C8B-B14F-4D97-AF65-F5344CB8AC3E}">
        <p14:creationId xmlns:p14="http://schemas.microsoft.com/office/powerpoint/2010/main" val="245086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Οι </a:t>
            </a:r>
            <a:r>
              <a:rPr lang="el-GR" dirty="0" err="1">
                <a:solidFill>
                  <a:srgbClr val="FFFF00"/>
                </a:solidFill>
                <a:effectLst/>
              </a:rPr>
              <a:t>μάαρς</a:t>
            </a:r>
            <a:r>
              <a:rPr lang="el-GR" dirty="0">
                <a:solidFill>
                  <a:srgbClr val="FFFF00"/>
                </a:solidFill>
                <a:effectLst/>
              </a:rPr>
              <a:t> λίμνες είναι συνήθως σχεδόν κυκλικές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μπορεί να είναι πολύ βαθιές (&gt;100 </a:t>
            </a:r>
            <a:r>
              <a:rPr lang="en-US" sz="4400" dirty="0"/>
              <a:t>m</a:t>
            </a:r>
            <a:r>
              <a:rPr lang="el-GR" sz="4400" dirty="0"/>
              <a:t>) σε σχέση με τη μικρή έκταση της επιφάνειάς τους.</a:t>
            </a:r>
          </a:p>
        </p:txBody>
      </p:sp>
    </p:spTree>
    <p:extLst>
      <p:ext uri="{BB962C8B-B14F-4D97-AF65-F5344CB8AC3E}">
        <p14:creationId xmlns:p14="http://schemas.microsoft.com/office/powerpoint/2010/main" val="261827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Λίμνη </a:t>
            </a:r>
            <a:r>
              <a:rPr lang="el-GR" dirty="0" err="1"/>
              <a:t>Μάαρ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Zerelia lakes (eas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888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93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Λεκάνες σχηματισμένες από τη βύθιση της οροφής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ενός κενού θαλάμου ονομάζονται καλδέρες.</a:t>
            </a:r>
          </a:p>
        </p:txBody>
      </p:sp>
    </p:spTree>
    <p:extLst>
      <p:ext uri="{BB962C8B-B14F-4D97-AF65-F5344CB8AC3E}">
        <p14:creationId xmlns:p14="http://schemas.microsoft.com/office/powerpoint/2010/main" val="2121274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sz="3600" dirty="0">
                <a:solidFill>
                  <a:srgbClr val="FFFF00"/>
                </a:solidFill>
                <a:effectLst/>
              </a:rPr>
              <a:t>Η καλδέρα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Crater</a:t>
            </a:r>
            <a:r>
              <a:rPr lang="el-GR" sz="3600" dirty="0">
                <a:solidFill>
                  <a:srgbClr val="FFFF00"/>
                </a:solidFill>
                <a:effectLst/>
              </a:rPr>
              <a:t>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Lake</a:t>
            </a:r>
            <a:r>
              <a:rPr lang="el-GR" sz="3600" dirty="0">
                <a:solidFill>
                  <a:srgbClr val="FFFF00"/>
                </a:solidFill>
                <a:effectLst/>
              </a:rPr>
              <a:t>. Βρίσκεται στο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Oregon</a:t>
            </a:r>
            <a:r>
              <a:rPr lang="el-GR" sz="3600" dirty="0">
                <a:solidFill>
                  <a:srgbClr val="FFFF00"/>
                </a:solidFill>
                <a:effectLst/>
              </a:rPr>
              <a:t> (ΗΠΑ) και έχει διαστάσεις 8x10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km</a:t>
            </a:r>
            <a:r>
              <a:rPr lang="el-GR" sz="36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://www.geo.auth.gr/765/2_landforms/images/25/25_crater_lake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888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40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http://www.geo.auth.gr/765/2_landforms/images/25/25_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23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35968"/>
          </a:xfrm>
        </p:spPr>
        <p:txBody>
          <a:bodyPr/>
          <a:lstStyle/>
          <a:p>
            <a:r>
              <a:rPr lang="el-GR" sz="3600" dirty="0">
                <a:solidFill>
                  <a:srgbClr val="FFFF00"/>
                </a:solidFill>
                <a:effectLst/>
              </a:rPr>
              <a:t>Ο κρατήρας κατακρήμνισης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Halemaumau</a:t>
            </a:r>
            <a:r>
              <a:rPr lang="el-GR" sz="3600" dirty="0">
                <a:solidFill>
                  <a:srgbClr val="FFFF00"/>
                </a:solidFill>
                <a:effectLst/>
              </a:rPr>
              <a:t> στην καλδέρα του ηφαιστείου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Kilauea</a:t>
            </a:r>
            <a:r>
              <a:rPr lang="el-GR" sz="3600" dirty="0">
                <a:solidFill>
                  <a:srgbClr val="FFFF00"/>
                </a:solidFill>
                <a:effectLst/>
              </a:rPr>
              <a:t> (Χαβάη)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http://www.geo.auth.gr/765/2_landforms/images/25/25_pit_kilauea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5608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86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Καλδέρα της Σαντορίνης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http://www.geo.auth.gr/765/6_santorini/images/68/skaro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και μπορεί να είναι λίγο μεγαλύτερες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τις </a:t>
            </a:r>
            <a:r>
              <a:rPr lang="el-GR" sz="4400" dirty="0" err="1"/>
              <a:t>μάαρς</a:t>
            </a:r>
            <a:r>
              <a:rPr lang="el-GR" sz="4400" dirty="0"/>
              <a:t> (μικρότερη διάμετρος περίπου δύο χιλιόμετρα).</a:t>
            </a:r>
          </a:p>
        </p:txBody>
      </p:sp>
    </p:spTree>
    <p:extLst>
      <p:ext uri="{BB962C8B-B14F-4D97-AF65-F5344CB8AC3E}">
        <p14:creationId xmlns:p14="http://schemas.microsoft.com/office/powerpoint/2010/main" val="28798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παράδειγμα, από τα 1.200 είδη ζώων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τουλάχιστον 600 είδη φυτών που είναι γνωστά στη λίμνη Βαϊκάλη, πάνω από το 80% αυτών των ειδών είναι ενδημικά.</a:t>
            </a:r>
          </a:p>
        </p:txBody>
      </p:sp>
    </p:spTree>
    <p:extLst>
      <p:ext uri="{BB962C8B-B14F-4D97-AF65-F5344CB8AC3E}">
        <p14:creationId xmlns:p14="http://schemas.microsoft.com/office/powerpoint/2010/main" val="1789582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Μερικές ηφαιστειογενείς λίμνες προέρχονται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έναν συνδυασμό με μεγάλη κλίμακα ηφαιστειακών και τεκτονικών δράσεων.</a:t>
            </a:r>
          </a:p>
        </p:txBody>
      </p:sp>
    </p:spTree>
    <p:extLst>
      <p:ext uri="{BB962C8B-B14F-4D97-AF65-F5344CB8AC3E}">
        <p14:creationId xmlns:p14="http://schemas.microsoft.com/office/powerpoint/2010/main" val="2271036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Λίμνη σε κρατήρα ηφαιστείου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Λίμνες σε κρατήρες ηφαιστείων | Perierga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560840" cy="39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3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036496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μερικές περιπτώσεις συνέβη καθίζηση της καλδέρας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τόσο μεγάλη κλίμακα, ώστε βυθίστηκαν, εκτός από το κεντρικό τμήμα του ηφαιστείου και εκτεταμένα τμήματα της γύρω περιοχής.</a:t>
            </a:r>
          </a:p>
        </p:txBody>
      </p:sp>
    </p:spTree>
    <p:extLst>
      <p:ext uri="{BB962C8B-B14F-4D97-AF65-F5344CB8AC3E}">
        <p14:creationId xmlns:p14="http://schemas.microsoft.com/office/powerpoint/2010/main" val="1769025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Τέτοια καθίζηση συμβαίνει συνήθως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ανάμεσα σε </a:t>
            </a:r>
            <a:r>
              <a:rPr lang="el-GR" sz="4400" dirty="0" err="1"/>
              <a:t>ρηγματώσεις</a:t>
            </a:r>
            <a:r>
              <a:rPr lang="el-GR" sz="4400" dirty="0"/>
              <a:t>. Παραδείγματα τέτοιων λιμνών υπάρχουν στην Ισημερινή Ασία και στη Νέα Ζηλανδία».</a:t>
            </a:r>
          </a:p>
        </p:txBody>
      </p:sp>
    </p:spTree>
    <p:extLst>
      <p:ext uri="{BB962C8B-B14F-4D97-AF65-F5344CB8AC3E}">
        <p14:creationId xmlns:p14="http://schemas.microsoft.com/office/powerpoint/2010/main" val="3240992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«Όταν οι ποταμοί της λάβας ρέουν σε μια κοιλάδα ποταμού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προϋπάρχει και σχηματίσουν ένα φράγμα, πίσω από αυτό μπορεί να σχηματιστεί μία λίμνη.</a:t>
            </a:r>
          </a:p>
        </p:txBody>
      </p:sp>
    </p:spTree>
    <p:extLst>
      <p:ext uri="{BB962C8B-B14F-4D97-AF65-F5344CB8AC3E}">
        <p14:creationId xmlns:p14="http://schemas.microsoft.com/office/powerpoint/2010/main" val="3293667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το φράγμα είναι αρκετά μεγάλο,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αλλάξει ολόκληρη η υδρολογία της περιοχής από την αλλαγή του ποτάμιου συστήματος που θα προκύψει.</a:t>
            </a:r>
          </a:p>
        </p:txBody>
      </p:sp>
    </p:spTree>
    <p:extLst>
      <p:ext uri="{BB962C8B-B14F-4D97-AF65-F5344CB8AC3E}">
        <p14:creationId xmlns:p14="http://schemas.microsoft.com/office/powerpoint/2010/main" val="2925740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Στην Ελλάδα υπάρχουν δύο μικρές λίμνες τύπου </a:t>
            </a:r>
            <a:r>
              <a:rPr lang="el-GR" dirty="0" err="1">
                <a:solidFill>
                  <a:srgbClr val="FFFF00"/>
                </a:solidFill>
              </a:rPr>
              <a:t>μάαρς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περιοχή Αλμυρού Βόλου, με την τοπική ονομασία «</a:t>
            </a:r>
            <a:r>
              <a:rPr lang="el-GR" sz="4400" dirty="0" err="1"/>
              <a:t>Ζηρέλια</a:t>
            </a:r>
            <a:r>
              <a:rPr lang="el-GR" sz="4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206494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Λίμνες </a:t>
            </a:r>
            <a:r>
              <a:rPr lang="el-GR" dirty="0" err="1">
                <a:solidFill>
                  <a:srgbClr val="FFFF00"/>
                </a:solidFill>
              </a:rPr>
              <a:t>Ζηρέλια</a:t>
            </a:r>
            <a:r>
              <a:rPr lang="el-GR" dirty="0">
                <a:solidFill>
                  <a:srgbClr val="FFFF00"/>
                </a:solidFill>
              </a:rPr>
              <a:t> στον Αλμυρό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AutoShape 2" descr="Λίμνες Ζερέλια - Βικιπαίδε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Φωτογραφ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19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Λίμνες </a:t>
            </a:r>
            <a:r>
              <a:rPr lang="el-GR" dirty="0" err="1">
                <a:solidFill>
                  <a:srgbClr val="FFFF00"/>
                </a:solidFill>
              </a:rPr>
              <a:t>Ζηρέλια</a:t>
            </a:r>
            <a:r>
              <a:rPr lang="el-GR" dirty="0">
                <a:solidFill>
                  <a:srgbClr val="FFFF00"/>
                </a:solidFill>
              </a:rPr>
              <a:t> στον Αλμυρό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Φωτογραφ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32848" cy="40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46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dirty="0">
                <a:solidFill>
                  <a:srgbClr val="FFFF00"/>
                </a:solidFill>
                <a:effectLst/>
              </a:rPr>
            </a:br>
            <a:r>
              <a:rPr lang="el-GR" dirty="0">
                <a:solidFill>
                  <a:srgbClr val="FFFF00"/>
                </a:solidFill>
                <a:effectLst/>
              </a:rPr>
              <a:t>Λίμνες σχηματισμένες από κατολισθήσεις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«Ξαφνικές μετακινήσεις μεγάλων όγκων ασύνδετων υλικών, με τη μορφή κατολισθήσεων στις ποτάμιες κοιλάδες, </a:t>
            </a:r>
          </a:p>
        </p:txBody>
      </p:sp>
    </p:spTree>
    <p:extLst>
      <p:ext uri="{BB962C8B-B14F-4D97-AF65-F5344CB8AC3E}">
        <p14:creationId xmlns:p14="http://schemas.microsoft.com/office/powerpoint/2010/main" val="118704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96944" cy="1143000"/>
          </a:xfrm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  <a:effectLst/>
              </a:rPr>
              <a:t>Ενδημικό</a:t>
            </a:r>
            <a:r>
              <a:rPr lang="el-GR" dirty="0">
                <a:solidFill>
                  <a:srgbClr val="FFFF00"/>
                </a:solidFill>
                <a:effectLst/>
              </a:rPr>
              <a:t> ονομάζεται ένα είδος,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είτε του ζωικού είτε του φυτικού βασιλείου, που ζει σε έναν οριοθετημένο (ή και απομονωμένο) γεωγραφικό χώρο. </a:t>
            </a:r>
          </a:p>
        </p:txBody>
      </p:sp>
    </p:spTree>
    <p:extLst>
      <p:ext uri="{BB962C8B-B14F-4D97-AF65-F5344CB8AC3E}">
        <p14:creationId xmlns:p14="http://schemas.microsoft.com/office/powerpoint/2010/main" val="3285200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μπορούν να προκαλέσουν φράγματα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να δημιουργήσουν λίμνες συχνά πολύ μεγάλου μεγέθους. </a:t>
            </a:r>
          </a:p>
        </p:txBody>
      </p:sp>
    </p:spTree>
    <p:extLst>
      <p:ext uri="{BB962C8B-B14F-4D97-AF65-F5344CB8AC3E}">
        <p14:creationId xmlns:p14="http://schemas.microsoft.com/office/powerpoint/2010/main" val="4021523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Τέτοια φράγματα κατολισθήσεων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προκύψουν από πτώσεις βράχων, </a:t>
            </a:r>
            <a:r>
              <a:rPr lang="el-GR" sz="4400" dirty="0" err="1"/>
              <a:t>λασπορροές</a:t>
            </a:r>
            <a:r>
              <a:rPr lang="el-GR" sz="4400" dirty="0"/>
              <a:t>, ολισθήσεις πάγου</a:t>
            </a:r>
          </a:p>
        </p:txBody>
      </p:sp>
    </p:spTree>
    <p:extLst>
      <p:ext uri="{BB962C8B-B14F-4D97-AF65-F5344CB8AC3E}">
        <p14:creationId xmlns:p14="http://schemas.microsoft.com/office/powerpoint/2010/main" val="2194320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ακόμη από μετακινήσεις μεγάλων ποσοτήτων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τύρφης, αλλά αυτά βρίσκονται συνήθως σε παγετώδη βουνά.</a:t>
            </a:r>
          </a:p>
        </p:txBody>
      </p:sp>
    </p:spTree>
    <p:extLst>
      <p:ext uri="{BB962C8B-B14F-4D97-AF65-F5344CB8AC3E}">
        <p14:creationId xmlns:p14="http://schemas.microsoft.com/office/powerpoint/2010/main" val="3188086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κατολισθήσεις συμβαίνουν συνήθως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έντονα μετεωρολογικά φαινόμενα, τέτοια όπως υπερβολική βροχή που πέφτει πάνω από ασταθείς πλαγιές. </a:t>
            </a:r>
          </a:p>
        </p:txBody>
      </p:sp>
    </p:spTree>
    <p:extLst>
      <p:ext uri="{BB962C8B-B14F-4D97-AF65-F5344CB8AC3E}">
        <p14:creationId xmlns:p14="http://schemas.microsoft.com/office/powerpoint/2010/main" val="523413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Ακόμη θεαματικότερες ολισθήσεις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αρχίζουν μερικές φορές από σεισμική δράση».    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2017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«Οι λίμνες που σχηματίζονται πίσω από φράγματα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κατολίσθησης είναι συνήθως παροδικές, κρατώντας μόνο λίγες εβδομάδες ως μερικούς μήνες».</a:t>
            </a:r>
          </a:p>
        </p:txBody>
      </p:sp>
    </p:spTree>
    <p:extLst>
      <p:ext uri="{BB962C8B-B14F-4D97-AF65-F5344CB8AC3E}">
        <p14:creationId xmlns:p14="http://schemas.microsoft.com/office/powerpoint/2010/main" val="1652665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B5E6C9-995F-AAF6-8F55-9D54A1D0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Λίμνες </a:t>
            </a:r>
            <a:r>
              <a:rPr lang="el-GR" sz="4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παγετωνικής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προέλευσης</a:t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3C0887-351A-7608-F5AA-9A9678BA2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«Επιφάνειες γης που είναι σήμερα καλυμμένες από πάγο, συμπεριλαμβάνουν τη Γροιλανδία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16061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FAF634-6464-91F8-AB3E-A7EE2B78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09600"/>
            <a:ext cx="8424936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Γροιλανδία: το μεγαλύτερο νησί της ηπειρωτικής Ευρώπης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847C7E-645C-11BC-3418-7768848FD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981200"/>
            <a:ext cx="7783497" cy="4114800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4A5707-6CF2-B436-C20F-FF3EDF72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1200"/>
            <a:ext cx="4536504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54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B954E-0A58-D927-5333-2FA9FB8F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πολλά μικρότερα αρκτικά νησιά,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B0A6E3-6E4E-1A61-0E7E-3C0344773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την Ανταρκτική και πολυάριθμες μικρές περιοχές με ψηλά βουνά.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25767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21F61-5985-3DCA-7BBA-1E6F5BB9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el-GR" sz="3600" dirty="0">
                <a:solidFill>
                  <a:srgbClr val="FFFF00"/>
                </a:solidFill>
              </a:rPr>
              <a:t>Ανταρκτική: </a:t>
            </a:r>
            <a:r>
              <a:rPr lang="el-GR" sz="3600" b="0" i="0" dirty="0">
                <a:solidFill>
                  <a:srgbClr val="FFFF00"/>
                </a:solidFill>
                <a:effectLst/>
                <a:latin typeface="+mn-lt"/>
              </a:rPr>
              <a:t>η νοτιότερη ήπειρος της Γης, στον Νότιο Πόλο</a:t>
            </a:r>
            <a:r>
              <a:rPr lang="el-GR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6DA25D-DBB5-E8A3-D8E7-D37B3C679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A31121-59D5-CC25-C90B-68340B0D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1200"/>
            <a:ext cx="43924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να είναι ενδημικό ένα είδος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πρέπει να έχει δημιουργηθεί και να έχει εξελιχθεί σ’ εκείνον τον χώρο.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156748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92E794-6B3E-4C73-4906-8B194096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Ωστόσο, αυτές οι σύγχρονες δράσεις των παγετώνων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0808BD-37AF-DC61-718F-CDC33D9E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μικρές σε σύγκριση με την ογκώδη κάλυψη της γης κατά το Πλειστόκαινο (</a:t>
            </a:r>
            <a:r>
              <a:rPr lang="el-GR" sz="2800" b="0" i="0" dirty="0">
                <a:effectLst/>
              </a:rPr>
              <a:t>Το Πλειστόκαινο είναι η γεωλογική περίοδος που περιλαμβάνει τη χρονική περίοδο 2.588.000 με 11.700 χρόνια περίπου πριν. Ονομάζεται και  Εποχή των Παγετώνων. Το όνομα Πλειστόκαινο έχει ελληνική προέλευση, από τις λέξεις Πλείστος (= πιο) και καινός) (=καινούργιος).</a:t>
            </a:r>
            <a:r>
              <a:rPr lang="el-GR" sz="4400" dirty="0">
                <a:effectLst/>
                <a:ea typeface="Times New Roman" panose="02020603050405020304" pitchFamily="18" charset="0"/>
              </a:rPr>
              <a:t>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47144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D2DB7D-7812-CADF-542D-3B7D1A09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</a:t>
            </a:r>
            <a:r>
              <a:rPr 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Πλειστόκαινο</a:t>
            </a:r>
            <a:r>
              <a:rPr 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η γεωλογική περίοδος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605B22-E36A-8ED8-333E-68EF8797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περιλαμβάνει τη χρονική περίοδο 2.588.000 με 11.700 χρόνια περίπου πριν.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97145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94F0-9A77-9CD7-B572-8DC0383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Ονομάζεται και </a:t>
            </a:r>
            <a:r>
              <a:rPr lang="el-GR" sz="4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Διλούβιο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0924B9-A776-FE71-6933-FCC89425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Εποχή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των Παγετώνων. Μαζί με το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Ολόκαινο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αποτελούν το Τεταρτογενές.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05686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5C1FFB-9CA5-3B4F-FE61-E2B69392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όνομα Πλειστόκαινο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2FA8AB-6894-406E-DE41-B7880F40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έχει ελληνική προέλευση, από τις λέξεις Πλείστος (=πιο) και καινός (καινούργιος).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167004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883A25-DF92-C88D-A4EF-C3A0E330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ογκώδης κάλυψη της γης κατά το Πλειστόκαινο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B94062-11C5-F165-E9A0-151EB1A1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προχώρησε σε τέσσερα μεγάλα επεισόδια δράσης στο βόρειο ημισφαίριο.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46485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B69701-9B69-FA2B-97D1-D74A918E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την υποχώρηση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5D28D-711B-A917-D3FB-2D757B53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των τελευταίων πλειστόκαινων παγετώνων δημιουργήθηκε ένας τεράστιος αριθμός από μικρές λίμνες.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584922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5F2DF2-CAA0-0866-F266-63102461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 λίμνες </a:t>
            </a:r>
            <a:r>
              <a:rPr lang="el-GR" sz="4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παγετωνικής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προέλευσης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EEC011-EDA2-43BA-E685-CE254584F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πολύ περισσότερες από τις λίμνες που σχηματίστηκαν με τη δράση άλλων παραγόντων.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79208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E532B8-90FF-F35B-F4E1-93D121D8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δράση των παγετώνων στις ορεινές περιοχές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CC1991-013B-C67D-3FF5-AE07F2A04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ψηλό ανάγλυφο δημιουργεί συνήθως λιμναίες λεκάνες, οι οποίες είναι αρκετά διαφορετικές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48181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8892DF-559F-E6EF-81AE-EF137D37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εκείνες που προκύπτουν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BA9E86-5762-D32F-F476-3CEC41EAF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τις μετακινήσεις μεγάλων τμημάτων πάγους σε περιοχές με πιο ώριμο και ομαλό ανάγλυφο.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070503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97B49E-B100-8415-F4B5-DA2BDF59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Σε ψηλές ορεινές περιοχές,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004B96-868F-103C-1CAB-C2871DB7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4000" dirty="0">
                <a:effectLst/>
                <a:ea typeface="Times New Roman" panose="02020603050405020304" pitchFamily="18" charset="0"/>
              </a:rPr>
              <a:t>οι μετωπικές και πλευρικές </a:t>
            </a:r>
            <a:r>
              <a:rPr lang="el-GR" sz="4000" dirty="0" err="1">
                <a:effectLst/>
                <a:ea typeface="Times New Roman" panose="02020603050405020304" pitchFamily="18" charset="0"/>
              </a:rPr>
              <a:t>μοραίνες</a:t>
            </a:r>
            <a:r>
              <a:rPr lang="el-GR" sz="4000" dirty="0">
                <a:effectLst/>
                <a:ea typeface="Times New Roman" panose="02020603050405020304" pitchFamily="18" charset="0"/>
              </a:rPr>
              <a:t> των παγετώνων χρησιμεύουν  συχνά ως αποτελεσματικά φράγματα σε ποτάμιες κοιλάδες.</a:t>
            </a:r>
            <a:r>
              <a:rPr lang="el-GR" sz="4000" dirty="0">
                <a:effectLst/>
              </a:rPr>
              <a:t>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588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8928992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Ένα μοναδικό αρπακτικό πουλί από την τάξη των </a:t>
            </a:r>
            <a:r>
              <a:rPr lang="el-GR" dirty="0" err="1">
                <a:solidFill>
                  <a:srgbClr val="FFFF00"/>
                </a:solidFill>
                <a:effectLst/>
              </a:rPr>
              <a:t>Γερακοφόρων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i2.wp.com/natworld.info/wp-content/uploads/2019/02/Balo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2899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07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61200E-F563-E4ED-3AF5-89EF397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FF00"/>
                </a:solidFill>
                <a:effectLst/>
              </a:rPr>
              <a:t>Μοραίνες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CDF219-18E2-7BDC-73C4-DD3EC017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981200"/>
            <a:ext cx="9001000" cy="4114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4000" dirty="0">
                <a:effectLst/>
                <a:ea typeface="Times New Roman" panose="02020603050405020304" pitchFamily="18" charset="0"/>
              </a:rPr>
              <a:t>Υλικά πετρωμάτων που μεταφέρθηκαν και αποτέθηκαν από τους παγετώνες και δημιούργησαν τα </a:t>
            </a:r>
            <a:r>
              <a:rPr lang="el-GR" sz="4000" dirty="0" err="1">
                <a:effectLst/>
                <a:ea typeface="Times New Roman" panose="02020603050405020304" pitchFamily="18" charset="0"/>
              </a:rPr>
              <a:t>μορενικά</a:t>
            </a:r>
            <a:r>
              <a:rPr lang="el-GR" sz="4000" dirty="0">
                <a:effectLst/>
                <a:ea typeface="Times New Roman" panose="02020603050405020304" pitchFamily="18" charset="0"/>
              </a:rPr>
              <a:t> ή </a:t>
            </a:r>
            <a:r>
              <a:rPr lang="el-GR" sz="4000" dirty="0" err="1">
                <a:effectLst/>
                <a:ea typeface="Times New Roman" panose="02020603050405020304" pitchFamily="18" charset="0"/>
              </a:rPr>
              <a:t>λιθωνικά</a:t>
            </a:r>
            <a:r>
              <a:rPr lang="el-GR" sz="4000" dirty="0">
                <a:effectLst/>
                <a:ea typeface="Times New Roman" panose="02020603050405020304" pitchFamily="18" charset="0"/>
              </a:rPr>
              <a:t> αποθέματα. </a:t>
            </a:r>
          </a:p>
          <a:p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45129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09D2DC-4D6B-DA96-3428-378C9AC0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λιμναία κοιλώματα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AE84A5-F91D-4692-3DE9-916E24B38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παγετωνικής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προέλευσης  αναφέρονται σε ένα τεράστιο αριθμό από μικρές λίμνες,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535610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C97E78-BBC4-6123-7732-A2CDCEB7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σχηματισμένες από πάγο μετακινούμενο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FF6715-90A9-6557-58D4-EB0C6608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πάνω σε σχετικά επίπεδες, ώριμες, βραχώδεις επιφάνειες που συνδέονται και περιέχουν ρωγμές.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21707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D9500E-4588-CC59-3E8A-60C07F94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λιμναία αυτά </a:t>
            </a:r>
            <a:r>
              <a:rPr lang="el-GR" sz="4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κυλώματα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ιδιαίτερα συνηθισμένα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71C43D-4B99-2BE5-780D-DA8C6BC3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ορεινές περιοχές, όπου κινήσεις παγετώνων  έχουν μετακινήσει ασύνδετα υλικά πετρωμάτων κατά μήκος ρωγμών».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140128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«Όταν οι παγετώνες υποχωρούν,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 βραχώδεις λεκάνες που σχηματίζονται με αυτόν τον τρόπο γεμίζουν με νερό. </a:t>
            </a:r>
          </a:p>
        </p:txBody>
      </p:sp>
    </p:spTree>
    <p:extLst>
      <p:ext uri="{BB962C8B-B14F-4D97-AF65-F5344CB8AC3E}">
        <p14:creationId xmlns:p14="http://schemas.microsoft.com/office/powerpoint/2010/main" val="2060959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Τέτοια λιμναία κοιλώματα βρίσκονται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στα ορεινά της Σκανδιναβίας, στην Αγγλία και στον Καναδά».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280915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Λιμναίο κοίλωμα στη Σκανδιναβία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Δωρεάν φωτογραφίες με Νορβηγ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0" y="1844824"/>
            <a:ext cx="78488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88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«Ένας συχνά εμφανιζόμενος τύπος λιμναίου κοιλώματος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σχηματίζεται στο ανώτερο μέρος των </a:t>
            </a:r>
            <a:r>
              <a:rPr lang="el-GR" sz="4400" dirty="0" err="1"/>
              <a:t>παγετωνικών</a:t>
            </a:r>
            <a:r>
              <a:rPr lang="el-GR" sz="4400" dirty="0"/>
              <a:t> κοιλάδων των ορεινών περιοχών,</a:t>
            </a:r>
          </a:p>
        </p:txBody>
      </p:sp>
    </p:spTree>
    <p:extLst>
      <p:ext uri="{BB962C8B-B14F-4D97-AF65-F5344CB8AC3E}">
        <p14:creationId xmlns:p14="http://schemas.microsoft.com/office/powerpoint/2010/main" val="40537209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όπου αυτές είναι διαμορφωμένες αμφιθεατρικά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τη δράση της </a:t>
            </a:r>
            <a:r>
              <a:rPr lang="el-GR" sz="4400" dirty="0" err="1"/>
              <a:t>παγοποίησης</a:t>
            </a:r>
            <a:r>
              <a:rPr lang="el-GR" sz="4400" dirty="0"/>
              <a:t> και της τήξης.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728799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Όταν οι παγετώνες επεκτείνονται αρκετά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κάτω από την οριακή γραμμή του χιονιού, λιώνοντας και παγώνοντας συνεχώς,</a:t>
            </a:r>
          </a:p>
        </p:txBody>
      </p:sp>
    </p:spTree>
    <p:extLst>
      <p:ext uri="{BB962C8B-B14F-4D97-AF65-F5344CB8AC3E}">
        <p14:creationId xmlns:p14="http://schemas.microsoft.com/office/powerpoint/2010/main" val="92807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Λεοπάρδαλη του χιονιού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s://i0.wp.com/natworld.info/wp-content/uploads/2015/05/%D0%A1%D0%BD%D0%B5%D0%B6%D0%BD%D1%8B%D0%B9-%D0%B1%D0%B0%D1%80%D1%81-500x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168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772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διαβρωτική τους δράση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σχηματίσει βραχώδεις λεκάνες μέσα στην καλυμμένα από πάγο κοιλάδα.</a:t>
            </a:r>
          </a:p>
        </p:txBody>
      </p:sp>
    </p:spTree>
    <p:extLst>
      <p:ext uri="{BB962C8B-B14F-4D97-AF65-F5344CB8AC3E}">
        <p14:creationId xmlns:p14="http://schemas.microsoft.com/office/powerpoint/2010/main" val="4196382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τέτοιες λεκάνες σχηματίζουν μια αλυσίδα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μικρές λίμνες σε μια παγωμένη κοιλάδα, που μοιάζουν με σειρά από χάντρες κομπολογιού, αναφέρονται σαν αλυσιδωτές λίμνες.</a:t>
            </a:r>
          </a:p>
        </p:txBody>
      </p:sp>
    </p:spTree>
    <p:extLst>
      <p:ext uri="{BB962C8B-B14F-4D97-AF65-F5344CB8AC3E}">
        <p14:creationId xmlns:p14="http://schemas.microsoft.com/office/powerpoint/2010/main" val="40443471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Όπου υπάρχουν βουνά κοντά στη θάλασσα,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όπως σε πολλές περιοχές της Νορβηγίας και του Δ. Καναδά,</a:t>
            </a:r>
          </a:p>
        </p:txBody>
      </p:sp>
    </p:spTree>
    <p:extLst>
      <p:ext uri="{BB962C8B-B14F-4D97-AF65-F5344CB8AC3E}">
        <p14:creationId xmlns:p14="http://schemas.microsoft.com/office/powerpoint/2010/main" val="31863614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φιόρδ λίμνες μπορούν να σχηματιστούν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μέσα σε στενές βαθιές λεκάνες σε </a:t>
            </a:r>
            <a:r>
              <a:rPr lang="el-GR" sz="4400" dirty="0" err="1"/>
              <a:t>παγετωνικά</a:t>
            </a:r>
            <a:r>
              <a:rPr lang="el-GR" sz="4400" dirty="0"/>
              <a:t> </a:t>
            </a:r>
            <a:r>
              <a:rPr lang="el-GR" sz="4400" dirty="0" err="1"/>
              <a:t>εκβαθυσμένες</a:t>
            </a:r>
            <a:r>
              <a:rPr lang="el-GR" sz="4400" dirty="0"/>
              <a:t> κοιλάδες.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709707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Λίμνες φιόρδ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ardangerfj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778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φιόρδ σχηματίστηκαν από την διάβρωση του εδάφους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κατά την υποχώρηση των μεγάλων παγετώνων πριν από δέκα χιλιάδες χρόνια.</a:t>
            </a:r>
          </a:p>
        </p:txBody>
      </p:sp>
    </p:spTree>
    <p:extLst>
      <p:ext uri="{BB962C8B-B14F-4D97-AF65-F5344CB8AC3E}">
        <p14:creationId xmlns:p14="http://schemas.microsoft.com/office/powerpoint/2010/main" val="35736241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θάλασσα που κατέκλυσε τις βαθιές αυτές εσοχές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κοιλάδες, σε πολλά σημεία εισχωρεί έως και 200 χιλιόμετρα μέσα στην ξηρά.</a:t>
            </a:r>
          </a:p>
        </p:txBody>
      </p:sp>
    </p:spTree>
    <p:extLst>
      <p:ext uri="{BB962C8B-B14F-4D97-AF65-F5344CB8AC3E}">
        <p14:creationId xmlns:p14="http://schemas.microsoft.com/office/powerpoint/2010/main" val="12143090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βάθος των φιόρδ φθάνει ακόμη και τα 1350 μέτρα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ξεπερνά ως επί το πλείστον το βάθος της ανοιχτής θάλασσας με την οποία επικοινωνούν.</a:t>
            </a:r>
          </a:p>
        </p:txBody>
      </p:sp>
    </p:spTree>
    <p:extLst>
      <p:ext uri="{BB962C8B-B14F-4D97-AF65-F5344CB8AC3E}">
        <p14:creationId xmlns:p14="http://schemas.microsoft.com/office/powerpoint/2010/main" val="7090056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Επιτρέπεται έτσι η πλοήγηση μεγάλων πλοίων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οι ταξιδιώτες έχουν την ευκαιρία να γνωρίσουν την ομορφιά τους από πολύ κοντινή απόσταση».</a:t>
            </a:r>
          </a:p>
        </p:txBody>
      </p:sp>
    </p:spTree>
    <p:extLst>
      <p:ext uri="{BB962C8B-B14F-4D97-AF65-F5344CB8AC3E}">
        <p14:creationId xmlns:p14="http://schemas.microsoft.com/office/powerpoint/2010/main" val="14510124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«Οι λίμνες </a:t>
            </a:r>
            <a:r>
              <a:rPr lang="en-US" dirty="0">
                <a:solidFill>
                  <a:srgbClr val="FFFF00"/>
                </a:solidFill>
              </a:rPr>
              <a:t>Great </a:t>
            </a:r>
            <a:r>
              <a:rPr lang="el-GR" dirty="0">
                <a:solidFill>
                  <a:srgbClr val="FFFF00"/>
                </a:solidFill>
              </a:rPr>
              <a:t>στον Καναδά αποτελούν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 πιο εντυπωσιακό παράδειγμα μεγάλων βραχωδών λεκανών που προέκυψαν από συνεχή διάβρωση του πάγου».</a:t>
            </a:r>
          </a:p>
        </p:txBody>
      </p:sp>
    </p:spTree>
    <p:extLst>
      <p:ext uri="{BB962C8B-B14F-4D97-AF65-F5344CB8AC3E}">
        <p14:creationId xmlns:p14="http://schemas.microsoft.com/office/powerpoint/2010/main" val="407538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ροδόδεντρο </a:t>
            </a:r>
            <a:r>
              <a:rPr lang="en-US" dirty="0" err="1">
                <a:solidFill>
                  <a:srgbClr val="FFFF00"/>
                </a:solidFill>
              </a:rPr>
              <a:t>Daurian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https://i0.wp.com/fb.ru/misc/i/gallery/22092/1878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0848"/>
            <a:ext cx="7772400" cy="39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152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</a:t>
            </a:r>
            <a:r>
              <a:rPr lang="en-US" dirty="0">
                <a:solidFill>
                  <a:srgbClr val="FFFF00"/>
                </a:solidFill>
              </a:rPr>
              <a:t>Great Slave </a:t>
            </a:r>
            <a:r>
              <a:rPr lang="el-GR" dirty="0">
                <a:solidFill>
                  <a:srgbClr val="FFFF00"/>
                </a:solidFill>
              </a:rPr>
              <a:t>στον Καναδά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Great Slave Lake 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768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12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</a:t>
            </a:r>
            <a:r>
              <a:rPr lang="en-US" dirty="0">
                <a:solidFill>
                  <a:srgbClr val="FFFF00"/>
                </a:solidFill>
              </a:rPr>
              <a:t>Great Slave </a:t>
            </a:r>
            <a:r>
              <a:rPr lang="el-GR" dirty="0">
                <a:solidFill>
                  <a:srgbClr val="FFFF00"/>
                </a:solidFill>
              </a:rPr>
              <a:t>στον Καναδά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48872" cy="47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865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</a:t>
            </a:r>
            <a:r>
              <a:rPr lang="en-US" dirty="0">
                <a:solidFill>
                  <a:srgbClr val="FFFF00"/>
                </a:solidFill>
              </a:rPr>
              <a:t>Great Bear </a:t>
            </a:r>
            <a:r>
              <a:rPr lang="el-GR" dirty="0">
                <a:solidFill>
                  <a:srgbClr val="FFFF00"/>
                </a:solidFill>
              </a:rPr>
              <a:t>στον Καναδά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Experience Great Bear Lake – The Largest Lake in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47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74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«Πολλές λιμναίες λεκάνες προκύπτουν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</a:t>
            </a:r>
            <a:r>
              <a:rPr lang="el-GR" sz="4400" dirty="0" err="1"/>
              <a:t>παγετωνική</a:t>
            </a:r>
            <a:r>
              <a:rPr lang="el-GR" sz="4400" dirty="0"/>
              <a:t> δράση, όπως αναφέρθηκε παραπάνω ή είναι </a:t>
            </a:r>
            <a:r>
              <a:rPr lang="el-GR" sz="4400" dirty="0" err="1"/>
              <a:t>κρυογενείς</a:t>
            </a:r>
            <a:r>
              <a:rPr lang="el-GR" sz="4400" dirty="0"/>
              <a:t>, σχηματισμένες από τις επιδράσεις μόνιμου παγετώνα.</a:t>
            </a:r>
          </a:p>
        </p:txBody>
      </p:sp>
    </p:spTree>
    <p:extLst>
      <p:ext uri="{BB962C8B-B14F-4D97-AF65-F5344CB8AC3E}">
        <p14:creationId xmlns:p14="http://schemas.microsoft.com/office/powerpoint/2010/main" val="19735001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Εκατομμύρια τέτοιες μικρές λίμνες υπάρχουν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παράκτια Βόρεια Αλάσκα, στον Καναδά και στις πεδινές περιοχές της Σιβηρίας».</a:t>
            </a:r>
          </a:p>
        </p:txBody>
      </p:sp>
    </p:spTree>
    <p:extLst>
      <p:ext uri="{BB962C8B-B14F-4D97-AF65-F5344CB8AC3E}">
        <p14:creationId xmlns:p14="http://schemas.microsoft.com/office/powerpoint/2010/main" val="8591026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Λίμνη στην Αλάσκα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Alaska Cruisetours - Alaska Cruise &amp; Land Tour - Princess Crui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0504"/>
            <a:ext cx="7992888" cy="44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145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Λίμνη στην Αλάσκα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Princess Cruises Sends More Ships to Alaska in 2020 – Cruise M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3"/>
            <a:ext cx="794015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381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«Λιμναία βυθίσματα μπορούν να δημιουργηθούν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κάθε περιοχή από αποθέματα ευδιάλυτων πετρωμάτων που διαλύονται αργά από διηθημένο (φιλτραρισμένο) νερό. </a:t>
            </a:r>
          </a:p>
        </p:txBody>
      </p:sp>
    </p:spTree>
    <p:extLst>
      <p:ext uri="{BB962C8B-B14F-4D97-AF65-F5344CB8AC3E}">
        <p14:creationId xmlns:p14="http://schemas.microsoft.com/office/powerpoint/2010/main" val="13135461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περισσότερες λίμνες διάλυσης σχηματίζονται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βυθίσματα, τα οποία προκύπτουν από τη διάλυση των ασβεστόλιθων από ελαφρά όξινο νερό που περιέχει διοξείδιο του άνθρακα.</a:t>
            </a:r>
          </a:p>
        </p:txBody>
      </p:sp>
    </p:spTree>
    <p:extLst>
      <p:ext uri="{BB962C8B-B14F-4D97-AF65-F5344CB8AC3E}">
        <p14:creationId xmlns:p14="http://schemas.microsoft.com/office/powerpoint/2010/main" val="23837923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λίμνες διάλυσης είναι συνηθισμένες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στις ασβεστολιθικές περιοχές της γης, κυρίως στις </a:t>
            </a:r>
            <a:r>
              <a:rPr lang="el-GR" sz="4400" dirty="0" err="1"/>
              <a:t>καρστικές</a:t>
            </a:r>
            <a:r>
              <a:rPr lang="el-GR" sz="4400" dirty="0"/>
              <a:t> περιοχές της Αδριατικής, ιδίως στην πρώην Γιουγκοσλαβία,</a:t>
            </a:r>
          </a:p>
        </p:txBody>
      </p:sp>
    </p:spTree>
    <p:extLst>
      <p:ext uri="{BB962C8B-B14F-4D97-AF65-F5344CB8AC3E}">
        <p14:creationId xmlns:p14="http://schemas.microsoft.com/office/powerpoint/2010/main" val="180394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φώκια της Βαϊκάλης: η μόνη φώκια που ζει σε γλυκό νερό.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https://i0.wp.com/fb.ru/misc/i/gallery/22092/1878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88832" cy="39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100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στη Βαλκανική Χερσόνησο, στις Άλπεις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της Κεντρικής Ευρώπης και στο </a:t>
            </a:r>
            <a:r>
              <a:rPr lang="el-GR" sz="4400" dirty="0" err="1"/>
              <a:t>Μίτσιγκαν</a:t>
            </a:r>
            <a:r>
              <a:rPr lang="el-GR" sz="4400" dirty="0"/>
              <a:t>, στην Ινδιάνα, στο Κεντάκυ, στο Τέννεση και ιδίως στη </a:t>
            </a:r>
            <a:r>
              <a:rPr lang="el-GR" sz="4400" dirty="0" err="1"/>
              <a:t>Φλόριδα</a:t>
            </a:r>
            <a:r>
              <a:rPr lang="el-GR" sz="4400" dirty="0"/>
              <a:t> της Βόρειας Αμερικής»</a:t>
            </a:r>
          </a:p>
        </p:txBody>
      </p:sp>
    </p:spTree>
    <p:extLst>
      <p:ext uri="{BB962C8B-B14F-4D97-AF65-F5344CB8AC3E}">
        <p14:creationId xmlns:p14="http://schemas.microsoft.com/office/powerpoint/2010/main" val="20577121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«Οι λεκάνες διάλυσης είναι συνήθως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sz="4400" dirty="0"/>
              <a:t>πολύ κυκλικές και κωνικά σχηματισμένες που ονομάζονται </a:t>
            </a:r>
            <a:r>
              <a:rPr lang="el-GR" sz="4400" dirty="0" err="1"/>
              <a:t>δολίνες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7442880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δολίνη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Crveno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Jezero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στην Κροατία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upload.wikimedia.org/wikipedia/commons/thumb/6/66/RedLakeCroatia.JPG/220px-RedLakeCroa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8" y="1916832"/>
            <a:ext cx="79208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471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και αναπτύσσονται από τη διάλυση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τη βαθμιαία διάβρωση των ευδιάλυτων πετρωμάτων.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71622584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4960</TotalTime>
  <Words>1584</Words>
  <Application>Microsoft Office PowerPoint</Application>
  <PresentationFormat>Προβολή στην οθόνη (4:3)</PresentationFormat>
  <Paragraphs>236</Paragraphs>
  <Slides>93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93</vt:i4>
      </vt:variant>
    </vt:vector>
  </HeadingPairs>
  <TitlesOfParts>
    <vt:vector size="97" baseType="lpstr">
      <vt:lpstr>Arial</vt:lpstr>
      <vt:lpstr>Calibri</vt:lpstr>
      <vt:lpstr>Times New Roman</vt:lpstr>
      <vt:lpstr>Πρότυπο σχεδίασης- Ύψος</vt:lpstr>
      <vt:lpstr>              Λιμνολογία: Τέταρτο Μάθημα  </vt:lpstr>
      <vt:lpstr>Η λίμνη Βαϊκάλη και πολλές άλλες,</vt:lpstr>
      <vt:lpstr>Για παράδειγμα, από τα 1.200 είδη ζώων</vt:lpstr>
      <vt:lpstr>Ενδημικό ονομάζεται ένα είδος,</vt:lpstr>
      <vt:lpstr>Για να είναι ενδημικό ένα είδος</vt:lpstr>
      <vt:lpstr>Ένα μοναδικό αρπακτικό πουλί από την τάξη των Γερακοφόρων</vt:lpstr>
      <vt:lpstr>Λεοπάρδαλη του χιονιού</vt:lpstr>
      <vt:lpstr>Το ροδόδεντρο Daurian</vt:lpstr>
      <vt:lpstr>Η φώκια της Βαϊκάλης: η μόνη φώκια που ζει σε γλυκό νερό.</vt:lpstr>
      <vt:lpstr>Η λίμνη Ταγκανίκα</vt:lpstr>
      <vt:lpstr>σχηματισμένη σε κοιλάδα από μετατοπίσεις του φλοιού</vt:lpstr>
      <vt:lpstr>Η Πυραμίδα λίμνη στη Νεβάδα και η λίμνη Tahoe</vt:lpstr>
      <vt:lpstr>«Λιμναίες λεκάνες σχηματίζονται μερικές φορές</vt:lpstr>
      <vt:lpstr>Πολλά από αυτά τα βυθίσματα είναι χωρίς νερό</vt:lpstr>
      <vt:lpstr>ενώ άλλα γίνονται μόνιμες λίμνες</vt:lpstr>
      <vt:lpstr> Ηφαιστιογενείς λίμνες </vt:lpstr>
      <vt:lpstr>Καθώς τα ηφαιστειογενή υλικά εκδιώκονται</vt:lpstr>
      <vt:lpstr>ή καθώς το απελευθερωμένο μάγμα ψύχεται</vt:lpstr>
      <vt:lpstr>Αν αυτά τα βυθίσματα δεν έχουν διαρροές,</vt:lpstr>
      <vt:lpstr>Κρατήρες εκρηκτικής προέλευσης,</vt:lpstr>
      <vt:lpstr>τα οποία προέρχονται από λάβα</vt:lpstr>
      <vt:lpstr>Οι μάαρς λίμνες είναι συνήθως σχεδόν κυκλικές</vt:lpstr>
      <vt:lpstr>Λίμνη Μάαρ</vt:lpstr>
      <vt:lpstr>Λεκάνες σχηματισμένες από τη βύθιση της οροφής</vt:lpstr>
      <vt:lpstr>Η καλδέρα Crater Lake. Βρίσκεται στο Oregon (ΗΠΑ) και έχει διαστάσεις 8x10 km.</vt:lpstr>
      <vt:lpstr>Παρουσίαση του PowerPoint</vt:lpstr>
      <vt:lpstr>Ο κρατήρας κατακρήμνισης Halemaumau στην καλδέρα του ηφαιστείου Kilauea (Χαβάη)</vt:lpstr>
      <vt:lpstr>Καλδέρα της Σαντορίνης</vt:lpstr>
      <vt:lpstr>και μπορεί να είναι λίγο μεγαλύτερες</vt:lpstr>
      <vt:lpstr>Μερικές ηφαιστειογενείς λίμνες προέρχονται</vt:lpstr>
      <vt:lpstr>Λίμνη σε κρατήρα ηφαιστείου</vt:lpstr>
      <vt:lpstr>Σε μερικές περιπτώσεις συνέβη καθίζηση της καλδέρας</vt:lpstr>
      <vt:lpstr>Τέτοια καθίζηση συμβαίνει συνήθως</vt:lpstr>
      <vt:lpstr>«Όταν οι ποταμοί της λάβας ρέουν σε μια κοιλάδα ποταμού</vt:lpstr>
      <vt:lpstr>Αν το φράγμα είναι αρκετά μεγάλο,</vt:lpstr>
      <vt:lpstr>Στην Ελλάδα υπάρχουν δύο μικρές λίμνες τύπου μάαρς</vt:lpstr>
      <vt:lpstr>Λίμνες Ζηρέλια στον Αλμυρό</vt:lpstr>
      <vt:lpstr>Λίμνες Ζηρέλια στον Αλμυρό</vt:lpstr>
      <vt:lpstr> Λίμνες σχηματισμένες από κατολισθήσεις </vt:lpstr>
      <vt:lpstr>μπορούν να προκαλέσουν φράγματα</vt:lpstr>
      <vt:lpstr>Τέτοια φράγματα κατολισθήσεων</vt:lpstr>
      <vt:lpstr>και ακόμη από μετακινήσεις μεγάλων ποσοτήτων</vt:lpstr>
      <vt:lpstr>Οι κατολισθήσεις συμβαίνουν συνήθως</vt:lpstr>
      <vt:lpstr>Ακόμη θεαματικότερες ολισθήσεις</vt:lpstr>
      <vt:lpstr>«Οι λίμνες που σχηματίζονται πίσω από φράγματα</vt:lpstr>
      <vt:lpstr> Λίμνες παγετωνικής προέλευσης </vt:lpstr>
      <vt:lpstr>Γροιλανδία: το μεγαλύτερο νησί της ηπειρωτικής Ευρώπης</vt:lpstr>
      <vt:lpstr>και πολλά μικρότερα αρκτικά νησιά,</vt:lpstr>
      <vt:lpstr>Ανταρκτική: η νοτιότερη ήπειρος της Γης, στον Νότιο Πόλο.</vt:lpstr>
      <vt:lpstr>Ωστόσο, αυτές οι σύγχρονες δράσεις των παγετώνων</vt:lpstr>
      <vt:lpstr>Το Πλειστόκαινο είναι η γεωλογική περίοδος</vt:lpstr>
      <vt:lpstr>Ονομάζεται και Διλούβιο</vt:lpstr>
      <vt:lpstr>Το όνομα Πλειστόκαινο</vt:lpstr>
      <vt:lpstr>Η ογκώδης κάλυψη της γης κατά το Πλειστόκαινο</vt:lpstr>
      <vt:lpstr>Με την υποχώρηση</vt:lpstr>
      <vt:lpstr>Οι λίμνες παγετωνικής προέλευσης</vt:lpstr>
      <vt:lpstr>Η δράση των παγετώνων στις ορεινές περιοχές</vt:lpstr>
      <vt:lpstr>από εκείνες που προκύπτουν</vt:lpstr>
      <vt:lpstr>Σε ψηλές ορεινές περιοχές,</vt:lpstr>
      <vt:lpstr>Μοραίνες</vt:lpstr>
      <vt:lpstr>Τα λιμναία κοιλώματα</vt:lpstr>
      <vt:lpstr>σχηματισμένες από πάγο μετακινούμενο</vt:lpstr>
      <vt:lpstr>Τα λιμναία αυτά κυλώματα είναι ιδιαίτερα συνηθισμένα</vt:lpstr>
      <vt:lpstr>«Όταν οι παγετώνες υποχωρούν,</vt:lpstr>
      <vt:lpstr>Τέτοια λιμναία κοιλώματα βρίσκονται</vt:lpstr>
      <vt:lpstr>Λιμναίο κοίλωμα στη Σκανδιναβία</vt:lpstr>
      <vt:lpstr>«Ένας συχνά εμφανιζόμενος τύπος λιμναίου κοιλώματος</vt:lpstr>
      <vt:lpstr>όπου αυτές είναι διαμορφωμένες αμφιθεατρικά</vt:lpstr>
      <vt:lpstr>Όταν οι παγετώνες επεκτείνονται αρκετά</vt:lpstr>
      <vt:lpstr>η διαβρωτική τους δράση</vt:lpstr>
      <vt:lpstr>Όταν τέτοιες λεκάνες σχηματίζουν μια αλυσίδα</vt:lpstr>
      <vt:lpstr>Όπου υπάρχουν βουνά κοντά στη θάλασσα,</vt:lpstr>
      <vt:lpstr>φιόρδ λίμνες μπορούν να σχηματιστούν</vt:lpstr>
      <vt:lpstr>Λίμνες φιόρδ</vt:lpstr>
      <vt:lpstr>Τα φιόρδ σχηματίστηκαν από την διάβρωση του εδάφους</vt:lpstr>
      <vt:lpstr>Η θάλασσα που κατέκλυσε τις βαθιές αυτές εσοχές</vt:lpstr>
      <vt:lpstr>Το βάθος των φιόρδ φθάνει ακόμη και τα 1350 μέτρα</vt:lpstr>
      <vt:lpstr>Επιτρέπεται έτσι η πλοήγηση μεγάλων πλοίων</vt:lpstr>
      <vt:lpstr>«Οι λίμνες Great στον Καναδά αποτελούν</vt:lpstr>
      <vt:lpstr>Λίμνη Great Slave στον Καναδά</vt:lpstr>
      <vt:lpstr>Λίμνη Great Slave στον Καναδά</vt:lpstr>
      <vt:lpstr>Λίμνη Great Bear στον Καναδά</vt:lpstr>
      <vt:lpstr>«Πολλές λιμναίες λεκάνες προκύπτουν</vt:lpstr>
      <vt:lpstr>Εκατομμύρια τέτοιες μικρές λίμνες υπάρχουν</vt:lpstr>
      <vt:lpstr>Λίμνη στην Αλάσκα</vt:lpstr>
      <vt:lpstr>Λίμνη στην Αλάσκα</vt:lpstr>
      <vt:lpstr>«Λιμναία βυθίσματα μπορούν να δημιουργηθούν</vt:lpstr>
      <vt:lpstr>Οι περισσότερες λίμνες διάλυσης σχηματίζονται</vt:lpstr>
      <vt:lpstr>Οι λίμνες διάλυσης είναι συνηθισμένες</vt:lpstr>
      <vt:lpstr>στη Βαλκανική Χερσόνησο, στις Άλπεις</vt:lpstr>
      <vt:lpstr>«Οι λεκάνες διάλυσης είναι συνήθως</vt:lpstr>
      <vt:lpstr>Η δολίνη Crveno Jezero στην Κροατία </vt:lpstr>
      <vt:lpstr>και αναπτύσσονται από τη διάλυση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user</cp:lastModifiedBy>
  <cp:revision>225</cp:revision>
  <dcterms:created xsi:type="dcterms:W3CDTF">2019-05-10T18:29:09Z</dcterms:created>
  <dcterms:modified xsi:type="dcterms:W3CDTF">2025-03-27T12:49:03Z</dcterms:modified>
</cp:coreProperties>
</file>