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77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478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852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4769FF-A77A-4A01-82B5-510576922E5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2368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38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12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468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89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149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879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917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969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FF580-59DD-447F-995E-63ADA2D53F17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3A8AF-8887-4051-B963-ED91B3C67F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41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Οι εχθροί των θεών </a:t>
            </a:r>
            <a:endParaRPr lang="en-US" altLang="el-GR" smtClean="0"/>
          </a:p>
        </p:txBody>
      </p:sp>
      <p:pic>
        <p:nvPicPr>
          <p:cNvPr id="138243" name="Picture 2" descr="C:\Users\mitsos\Pictures\MYTHOS\GODS\gigantomachy\vas_004_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86100" y="1828800"/>
            <a:ext cx="60960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675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Γιγαντομαχία</a:t>
            </a:r>
            <a:endParaRPr lang="en-US" altLang="el-GR" smtClean="0"/>
          </a:p>
        </p:txBody>
      </p:sp>
      <p:pic>
        <p:nvPicPr>
          <p:cNvPr id="147459" name="Picture 5" descr="C:\Users\mitsos\Pictures\MYTHOS\GODS\echtroi\gigantomachy\Siphniantreasuregigantomach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405064"/>
            <a:ext cx="4000500" cy="2886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0" name="Picture 6" descr="C:\Users\mitsos\Pictures\MYTHOS\GODS\echtroi\gigantomachy\siphnian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686050"/>
            <a:ext cx="4000500" cy="2324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351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Αμφορέας </a:t>
            </a:r>
            <a:br>
              <a:rPr lang="el-GR" altLang="el-GR" sz="2400"/>
            </a:br>
            <a:r>
              <a:rPr lang="el-GR" altLang="el-GR" sz="2400"/>
              <a:t>Ταρκυνίας. </a:t>
            </a:r>
            <a:br>
              <a:rPr lang="el-GR" altLang="el-GR" sz="2400"/>
            </a:br>
            <a:r>
              <a:rPr lang="el-GR" altLang="el-GR" sz="2400"/>
              <a:t>Γιγαντομαχία.</a:t>
            </a:r>
            <a:r>
              <a:rPr lang="el-GR" altLang="el-GR" sz="4000"/>
              <a:t> </a:t>
            </a:r>
          </a:p>
        </p:txBody>
      </p:sp>
      <p:pic>
        <p:nvPicPr>
          <p:cNvPr id="148483" name="Picture 3" descr="Tarquiniaamphoragigantomach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19776" y="333375"/>
            <a:ext cx="4537075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53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Λονδίνο, Εμπ. Εργ. Τέχνης. Υδρία. 510 π.Χ. </a:t>
            </a:r>
            <a:endParaRPr lang="en-US" altLang="el-GR" smtClean="0"/>
          </a:p>
        </p:txBody>
      </p:sp>
      <p:pic>
        <p:nvPicPr>
          <p:cNvPr id="149507" name="Picture 2" descr="C:\Users\mitsos\Pictures\MYTHOS\GODS\echtroi\gigantomachy\SothebysPainterofVatican365hydri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24200" y="1828800"/>
            <a:ext cx="6019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656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Γιγαντομαχία. 1. Αμφορέας της Ομάδας Ε. </a:t>
            </a:r>
            <a:r>
              <a:rPr lang="fr-FR" altLang="el-GR" sz="2800"/>
              <a:t>Sotheby’s. </a:t>
            </a:r>
            <a:r>
              <a:rPr lang="el-GR" altLang="el-GR" sz="2800"/>
              <a:t>2. Αμφορέας του Ζωγράφου του </a:t>
            </a:r>
            <a:r>
              <a:rPr lang="fr-FR" altLang="el-GR" sz="2800"/>
              <a:t>Princeton. </a:t>
            </a:r>
            <a:r>
              <a:rPr lang="el-GR" altLang="el-GR" sz="2800"/>
              <a:t>Μουσείο Γουλανδρή. </a:t>
            </a:r>
          </a:p>
        </p:txBody>
      </p:sp>
      <p:pic>
        <p:nvPicPr>
          <p:cNvPr id="150531" name="Picture 3" descr="SothebysGroupeEamphoraB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9364" y="1828800"/>
            <a:ext cx="30749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5053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683376" y="1982788"/>
          <a:ext cx="3344863" cy="379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Φωτογραφία του Photo Editor" r:id="rId4" imgW="14394284" imgH="18104762" progId="MSPhotoEd.3">
                  <p:embed/>
                </p:oleObj>
              </mc:Choice>
              <mc:Fallback>
                <p:oleObj name="Φωτογραφία του Photo Editor" r:id="rId4" imgW="14394284" imgH="18104762" progId="MSPhotoEd.3">
                  <p:embed/>
                  <p:pic>
                    <p:nvPicPr>
                      <p:cNvPr id="1505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76" y="1982788"/>
                        <a:ext cx="3344863" cy="379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819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Αμφορέας Μονάχου, 520. </a:t>
            </a:r>
            <a:endParaRPr lang="en-US" altLang="el-GR" smtClean="0"/>
          </a:p>
        </p:txBody>
      </p:sp>
      <p:sp>
        <p:nvSpPr>
          <p:cNvPr id="151555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51556" name="Picture 4" descr="C:\Users\mitsos\Pictures\MYTHOS\GODS\echtroi\gigantomachy\munich gigantomachy amp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0" y="1700213"/>
            <a:ext cx="7056438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472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52579" name="Picture 3" descr="berlinF2293BrygosPainter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1" y="476251"/>
            <a:ext cx="7777163" cy="5618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3863975" y="3246438"/>
            <a:ext cx="432593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r>
              <a:rPr lang="el-GR" altLang="el-GR">
                <a:solidFill>
                  <a:schemeClr val="accent2"/>
                </a:solidFill>
              </a:rPr>
              <a:t>Βερολίνο </a:t>
            </a:r>
            <a:r>
              <a:rPr lang="fr-FR" altLang="el-GR">
                <a:solidFill>
                  <a:schemeClr val="accent2"/>
                </a:solidFill>
              </a:rPr>
              <a:t>F 2293. </a:t>
            </a:r>
            <a:r>
              <a:rPr lang="el-GR" altLang="el-GR">
                <a:solidFill>
                  <a:schemeClr val="accent2"/>
                </a:solidFill>
              </a:rPr>
              <a:t>Ζωγράφος του Βρύγου</a:t>
            </a:r>
          </a:p>
        </p:txBody>
      </p:sp>
    </p:spTree>
    <p:extLst>
      <p:ext uri="{BB962C8B-B14F-4D97-AF65-F5344CB8AC3E}">
        <p14:creationId xmlns:p14="http://schemas.microsoft.com/office/powerpoint/2010/main" val="33753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Φερράρα. Ζωγράφος των Νιοβιδών</a:t>
            </a:r>
          </a:p>
        </p:txBody>
      </p:sp>
      <p:pic>
        <p:nvPicPr>
          <p:cNvPr id="153603" name="Picture 3" descr="FerraraNiobidPkrater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1" y="1628775"/>
            <a:ext cx="4251325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4" name="Picture 4" descr="FerraraNiobidPkrater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2851" y="1628775"/>
            <a:ext cx="3990975" cy="4464050"/>
          </a:xfrm>
        </p:spPr>
      </p:pic>
    </p:spTree>
    <p:extLst>
      <p:ext uri="{BB962C8B-B14F-4D97-AF65-F5344CB8AC3E}">
        <p14:creationId xmlns:p14="http://schemas.microsoft.com/office/powerpoint/2010/main" val="373295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B</a:t>
            </a:r>
            <a:r>
              <a:rPr lang="el-GR" altLang="el-GR" sz="2400"/>
              <a:t>ασιλεία. Κρατήρας με τον τρόπο του Ζωγράφου των Νιοβιδών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54627" name="Picture 3" descr="BaselLuMannerNiobidPaintercalyxkrater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1" y="1773238"/>
            <a:ext cx="4302125" cy="434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8" name="Picture 4" descr="BaselLuMannerNiobidPaintercalyxkrater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1773238"/>
            <a:ext cx="4254500" cy="425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3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Ζωγράφος της </a:t>
            </a:r>
            <a:r>
              <a:rPr lang="fr-FR" altLang="el-GR" sz="2400"/>
              <a:t>Suessula</a:t>
            </a:r>
            <a:br>
              <a:rPr lang="fr-FR" altLang="el-GR" sz="24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55651" name="Picture 3" descr="suessulapain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620714"/>
            <a:ext cx="8064500" cy="5451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12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56675" name="Picture 3" descr="LouvreMNB810SuessulaPamphor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189" y="260350"/>
            <a:ext cx="298132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6" name="Picture 4" descr="LouvreMNB810SuessulaPamphora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32626" y="260351"/>
            <a:ext cx="3167063" cy="5838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2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Κέρκυρα, ναός της Αρτέμιδος. 570</a:t>
            </a:r>
            <a:endParaRPr lang="en-US" altLang="el-GR" smtClean="0"/>
          </a:p>
        </p:txBody>
      </p:sp>
      <p:pic>
        <p:nvPicPr>
          <p:cNvPr id="139267" name="Picture 2" descr="C:\Users\mitsos\Pictures\greekart\architecture\archaictemples\doric\corfou\CorfouArtemistemple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916114"/>
            <a:ext cx="5329238" cy="3451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8" name="Picture 3" descr="C:\Users\mitsos\Pictures\MYTHOS\zeus-fighting-kronos-greek-relief-from-the-center-of-the-temple-of-artemis-corfu-7th-bc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8525" y="1916113"/>
            <a:ext cx="294640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7694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Αγ. Πετρούπολη 		Γενεύη</a:t>
            </a:r>
            <a:endParaRPr lang="en-US" altLang="el-GR" smtClean="0"/>
          </a:p>
        </p:txBody>
      </p:sp>
      <p:pic>
        <p:nvPicPr>
          <p:cNvPr id="157699" name="Picture 2" descr="C:\Users\mitsos\Pictures\MYTHOS\GODS\echtroi\gigantomachy\StPetersbourgBlackfuryPaintervolutekrate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0014" y="1628775"/>
            <a:ext cx="2879725" cy="439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700" name="Picture 3" descr="C:\Users\mitsos\Pictures\MYTHOS\GODS\echtroi\gigantomachy\GenevaprivateDariusPainterTitanomach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5164" y="1828800"/>
            <a:ext cx="2536825" cy="4287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5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			</a:t>
            </a:r>
            <a:endParaRPr lang="el-GR" altLang="el-GR" smtClean="0"/>
          </a:p>
        </p:txBody>
      </p:sp>
      <p:pic>
        <p:nvPicPr>
          <p:cNvPr id="158723" name="Picture 3" descr="SothebysThreeLineGroup2nd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05625" y="476250"/>
            <a:ext cx="3373438" cy="5551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8724" name="Picture 4" descr="Florence3804GroupE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404814"/>
            <a:ext cx="3532188" cy="5622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7680325" y="4581525"/>
            <a:ext cx="2736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l-GR">
                <a:solidFill>
                  <a:schemeClr val="tx2"/>
                </a:solidFill>
              </a:rPr>
              <a:t>Sotheby’s. </a:t>
            </a:r>
            <a:r>
              <a:rPr lang="el-GR" altLang="el-GR">
                <a:solidFill>
                  <a:schemeClr val="tx2"/>
                </a:solidFill>
              </a:rPr>
              <a:t>Ζωγράφος </a:t>
            </a:r>
            <a:br>
              <a:rPr lang="el-GR" altLang="el-GR">
                <a:solidFill>
                  <a:schemeClr val="tx2"/>
                </a:solidFill>
              </a:rPr>
            </a:br>
            <a:r>
              <a:rPr lang="el-GR" altLang="el-GR">
                <a:solidFill>
                  <a:schemeClr val="tx2"/>
                </a:solidFill>
              </a:rPr>
              <a:t>των Τριών Γραμμών.</a:t>
            </a:r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3071813" y="620713"/>
            <a:ext cx="7561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>
                <a:solidFill>
                  <a:schemeClr val="tx2"/>
                </a:solidFill>
              </a:rPr>
              <a:t>Φλωρεντία 3804. </a:t>
            </a:r>
          </a:p>
          <a:p>
            <a:pPr eaLnBrk="1" hangingPunct="1"/>
            <a:r>
              <a:rPr lang="el-GR" altLang="el-GR">
                <a:solidFill>
                  <a:schemeClr val="tx2"/>
                </a:solidFill>
              </a:rPr>
              <a:t>Ομάδα Ε</a:t>
            </a:r>
          </a:p>
        </p:txBody>
      </p:sp>
    </p:spTree>
    <p:extLst>
      <p:ext uri="{BB962C8B-B14F-4D97-AF65-F5344CB8AC3E}">
        <p14:creationId xmlns:p14="http://schemas.microsoft.com/office/powerpoint/2010/main" val="325523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Λονδίνο. Αμφορέας της Ομάδας του Λεάγρου. </a:t>
            </a:r>
            <a:r>
              <a:rPr lang="fr-FR" altLang="el-GR" sz="2400"/>
              <a:t>Aberdeen 64009. </a:t>
            </a:r>
            <a:r>
              <a:rPr lang="el-GR" altLang="el-GR" sz="2400"/>
              <a:t>Με τον τρόπο του Ζωγράφου του Αντιμένους</a:t>
            </a:r>
          </a:p>
        </p:txBody>
      </p:sp>
      <p:pic>
        <p:nvPicPr>
          <p:cNvPr id="159747" name="Picture 3" descr="LondonLeagrosGrou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43175" y="1828800"/>
            <a:ext cx="30289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48" name="Picture 4" descr="Aberdeen64009mannerantimenespainterneckamph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1650" y="1828800"/>
            <a:ext cx="2717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7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Αμφορέας από κατάσχεση.</a:t>
            </a:r>
            <a:r>
              <a:rPr lang="fr-FR" altLang="el-GR" sz="2000"/>
              <a:t> Sotheby’</a:t>
            </a:r>
            <a:r>
              <a:rPr lang="en-US" altLang="el-GR" sz="2000"/>
              <a:t>s. </a:t>
            </a:r>
            <a:r>
              <a:rPr lang="el-GR" altLang="el-GR" sz="2000"/>
              <a:t>Οινοχόη. Αθήνα, Κεραμεικός. Λήκυθος,  </a:t>
            </a: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60771" name="Picture 3" descr="guardianeck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700213"/>
            <a:ext cx="3236913" cy="4398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2" name="Picture 4" descr="underlekythos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0326" y="1052513"/>
            <a:ext cx="2709863" cy="511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3" name="Picture 5" descr="Sothebyslate6thBFoinocho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2689" y="1982788"/>
            <a:ext cx="3019425" cy="3852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6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Πινάκιο του Λούβρου		Κύλικα του Λούβρου</a:t>
            </a:r>
            <a:endParaRPr lang="el-GR" altLang="el-GR" smtClean="0"/>
          </a:p>
        </p:txBody>
      </p:sp>
      <p:pic>
        <p:nvPicPr>
          <p:cNvPr id="161795" name="Picture 4" descr="LouvrePainterPArisGigantomachy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6963" y="1844675"/>
            <a:ext cx="41703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1796" name="Picture 5" descr="C:\Users\mitsos\Pictures\MYTHOS\GODS\echtroi\gigantomachy\220px-Athena_Enkelados_Louvre_CA36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2039939"/>
            <a:ext cx="3705225" cy="362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1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Παρίσι, Εθν. Βιβλ. Κύλικα. 480. </a:t>
            </a:r>
            <a:endParaRPr lang="en-US" altLang="el-GR" smtClean="0"/>
          </a:p>
        </p:txBody>
      </p:sp>
      <p:sp>
        <p:nvSpPr>
          <p:cNvPr id="162819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62820" name="Picture 2" descr="C:\Users\mitsos\Pictures\MYTHOS\GODS\echtroi\gigantomachy\vas_004_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8" y="1700213"/>
            <a:ext cx="6553200" cy="4341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808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Βιέννη. Κρατήρας από τη Σικελία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				            Βερολίνο. Αίσων</a:t>
            </a:r>
          </a:p>
        </p:txBody>
      </p:sp>
      <p:pic>
        <p:nvPicPr>
          <p:cNvPr id="163843" name="Picture 3" descr="WienGigantomachysicilyco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66951" y="1828800"/>
            <a:ext cx="35798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4" name="Picture 4" descr="BerlinAristophanes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863725"/>
            <a:ext cx="4000500" cy="3968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2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Elvehjem College. </a:t>
            </a:r>
            <a:r>
              <a:rPr lang="el-GR" altLang="el-GR" sz="2400"/>
              <a:t>Οφθαλμωτή κύλικα.</a:t>
            </a:r>
          </a:p>
        </p:txBody>
      </p:sp>
      <p:pic>
        <p:nvPicPr>
          <p:cNvPr id="164867" name="Picture 3" descr="Elvehjemeye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862139"/>
            <a:ext cx="8153400" cy="397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8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Φλωρεντία. Ετρ. Κάτοπτρο. 4</a:t>
            </a:r>
            <a:r>
              <a:rPr lang="el-GR" altLang="el-GR" baseline="30000" smtClean="0"/>
              <a:t>ος</a:t>
            </a:r>
            <a:r>
              <a:rPr lang="el-GR" altLang="el-GR" smtClean="0"/>
              <a:t> αι. </a:t>
            </a:r>
            <a:endParaRPr lang="en-US" altLang="el-GR" smtClean="0"/>
          </a:p>
        </p:txBody>
      </p:sp>
      <p:pic>
        <p:nvPicPr>
          <p:cNvPr id="165891" name="Picture 2" descr="C:\Users\mitsos\Pictures\MYTHOS\GODS\echtroi\gigantomachy\menervaAkrathemirror300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76750" y="1828800"/>
            <a:ext cx="33147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157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Σχέδιο από ετρουσκική ερυθρόμορφο στάμνο. Αθηνά και Άκρατος	Ετρουσκική στάμνος. Βατικανό 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66915" name="Picture 3" descr="Etruscanstamnosgigantomach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79600" y="1844676"/>
            <a:ext cx="4114800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6916" name="Picture 4" descr="C:\Users\mitsos\Pictures\MYTHOS\GODS\echtroi\gigantomachy\etruscanstamnos1.bm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4" y="1644650"/>
            <a:ext cx="3959225" cy="42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5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Νιμρούντ (Ασσυρία). </a:t>
            </a:r>
            <a:r>
              <a:rPr lang="fr-FR" altLang="el-GR" sz="2400"/>
              <a:t>Anzû. </a:t>
            </a:r>
            <a:r>
              <a:rPr lang="el-GR" altLang="el-GR" sz="2400"/>
              <a:t>9</a:t>
            </a:r>
            <a:r>
              <a:rPr lang="fr-FR" altLang="el-GR" sz="2400"/>
              <a:t>o</a:t>
            </a:r>
            <a:r>
              <a:rPr lang="el-GR" altLang="el-GR" sz="2400"/>
              <a:t>ς αι.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40291" name="Picture 3" descr="nimrudassuranz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9" y="1052514"/>
            <a:ext cx="7272337" cy="5062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31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Κορινθιακός αναθηματικός πίνακας. 6ος αι. </a:t>
            </a:r>
          </a:p>
        </p:txBody>
      </p:sp>
      <p:pic>
        <p:nvPicPr>
          <p:cNvPr id="167939" name="Picture 3" descr="Corinthvotivepina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8424862" cy="398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167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 </a:t>
            </a:r>
            <a:endParaRPr lang="el-GR" altLang="el-GR" smtClean="0"/>
          </a:p>
        </p:txBody>
      </p:sp>
      <p:pic>
        <p:nvPicPr>
          <p:cNvPr id="168963" name="Picture 3" descr="HuntEuphroni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1450" y="260350"/>
            <a:ext cx="6948488" cy="5854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4152900" y="3246438"/>
            <a:ext cx="3887788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endParaRPr lang="fr-FR" altLang="el-GR">
              <a:solidFill>
                <a:schemeClr val="tx2"/>
              </a:solidFill>
            </a:endParaRPr>
          </a:p>
          <a:p>
            <a:pPr algn="r" eaLnBrk="1" hangingPunct="1"/>
            <a:r>
              <a:rPr lang="el-GR" altLang="el-GR">
                <a:solidFill>
                  <a:schemeClr val="tx2"/>
                </a:solidFill>
              </a:rPr>
              <a:t>Κρατήρας Ευφρονίου. Συλλογή </a:t>
            </a:r>
            <a:r>
              <a:rPr lang="fr-FR" altLang="el-GR">
                <a:solidFill>
                  <a:schemeClr val="tx2"/>
                </a:solidFill>
              </a:rPr>
              <a:t>Hunt</a:t>
            </a:r>
            <a:endParaRPr lang="el-GR" altLang="el-G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92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Βασιλεία. Εμπόριο έργων τέχνης. Μιννεάπολις </a:t>
            </a:r>
          </a:p>
        </p:txBody>
      </p:sp>
      <p:pic>
        <p:nvPicPr>
          <p:cNvPr id="169987" name="Picture 3" descr="BaselJDCahnMicalipainter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6514" y="1828800"/>
            <a:ext cx="2962275" cy="4038600"/>
          </a:xfrm>
        </p:spPr>
      </p:pic>
      <p:pic>
        <p:nvPicPr>
          <p:cNvPr id="169988" name="Picture 4" descr="MinneapolisWF23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0075" y="1828800"/>
            <a:ext cx="25209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Ρώμη 50388. Διόνυσος και Γίγαντας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71011" name="Picture 3" descr="VillaGiulia50388Oltoscup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908050"/>
            <a:ext cx="8642350" cy="5233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86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M</a:t>
            </a:r>
            <a:r>
              <a:rPr lang="el-GR" altLang="el-GR" smtClean="0"/>
              <a:t>όναχο		 Βερολίνο. 490. </a:t>
            </a:r>
            <a:endParaRPr lang="en-US" altLang="el-GR" smtClean="0"/>
          </a:p>
        </p:txBody>
      </p:sp>
      <p:pic>
        <p:nvPicPr>
          <p:cNvPr id="172035" name="Picture 2" descr="C:\Users\mitsos\Pictures\MYTHOS\GODS\echtroi\gigantomachy\1003553_622435197803292_634372990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1" y="1773238"/>
            <a:ext cx="29495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36" name="Picture 3" descr="C:\Users\mitsos\Pictures\MYTHOS\GODS\echtroi\gigantomachy\BerliNF2321OinophilePainterVulcikyathos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5276" y="2133601"/>
            <a:ext cx="474821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7394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l-GR" smtClean="0"/>
              <a:t>H</a:t>
            </a:r>
            <a:r>
              <a:rPr lang="en-US" altLang="el-GR" smtClean="0"/>
              <a:t>arrow</a:t>
            </a:r>
            <a:r>
              <a:rPr lang="el-GR" altLang="el-GR" smtClean="0"/>
              <a:t>. Αμφορέας του Ζ. Του</a:t>
            </a:r>
            <a:r>
              <a:rPr lang="en-US" altLang="el-GR" smtClean="0"/>
              <a:t> </a:t>
            </a:r>
            <a:r>
              <a:rPr lang="el-GR" altLang="el-GR" smtClean="0"/>
              <a:t>Κλεοφράδους </a:t>
            </a:r>
            <a:endParaRPr lang="en-US" altLang="el-GR" smtClean="0"/>
          </a:p>
        </p:txBody>
      </p:sp>
      <p:pic>
        <p:nvPicPr>
          <p:cNvPr id="173059" name="Picture 2" descr="C:\Users\mitsos\Pictures\MYTHOS\GODS\echtroi\gigantomachy\HarrowKleophradesPainteramphor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1989138"/>
            <a:ext cx="24955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060" name="Picture 3" descr="C:\Users\mitsos\Pictures\MYTHOS\GODS\echtroi\gigantomachy\harrowkleophradespainteramphora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4201" y="1700214"/>
            <a:ext cx="428466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4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Ακταίων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Μετόπη ναού Ε Σελινούντα. ΄Ρωμ. Λύχνος Ανκώνας. </a:t>
            </a:r>
            <a:endParaRPr lang="en-US" altLang="el-GR" sz="2000"/>
          </a:p>
        </p:txBody>
      </p:sp>
      <p:pic>
        <p:nvPicPr>
          <p:cNvPr id="174083" name="Picture 4" descr="C:\Users\mitsos\Pictures\MYTHOS\GODS\echtroi\AKTAION\10013705_709899779032153_711461893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2636839"/>
            <a:ext cx="4870450" cy="324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84" name="Picture 5" descr="C:\Users\mitsos\Pictures\MYTHOS\GODS\echtroi\AKTAION\1528728_10152135622214668_215004346_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9964" y="1773238"/>
            <a:ext cx="3024187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06004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Κύπελλο στο </a:t>
            </a:r>
            <a:r>
              <a:rPr lang="fr-FR" altLang="el-GR" sz="2000"/>
              <a:t>Würzburg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el-GR" altLang="el-GR" sz="2000"/>
              <a:t>			</a:t>
            </a:r>
            <a:r>
              <a:rPr lang="en-US" altLang="el-GR" sz="2000"/>
              <a:t>      </a:t>
            </a:r>
            <a:r>
              <a:rPr lang="el-GR" altLang="el-GR" sz="2000"/>
              <a:t>Αμφορέας </a:t>
            </a:r>
            <a:r>
              <a:rPr lang="en-US" altLang="el-GR" sz="2000"/>
              <a:t/>
            </a:r>
            <a:br>
              <a:rPr lang="en-US" altLang="el-GR" sz="2000"/>
            </a:br>
            <a:r>
              <a:rPr lang="en-US" altLang="el-GR" sz="2000"/>
              <a:t>			       Orvieto</a:t>
            </a:r>
            <a:endParaRPr lang="el-GR" altLang="el-GR" sz="2000"/>
          </a:p>
        </p:txBody>
      </p:sp>
      <p:pic>
        <p:nvPicPr>
          <p:cNvPr id="175107" name="Picture 4" descr="wurzburgaktaionmu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767014"/>
            <a:ext cx="4392613" cy="3379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5108" name="Picture 7" descr="Mathima 0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7788" y="404813"/>
            <a:ext cx="3924300" cy="5694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9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Αμφορέας Αμβούργου. 490. </a:t>
            </a:r>
            <a:endParaRPr lang="en-US" altLang="el-GR" smtClean="0"/>
          </a:p>
        </p:txBody>
      </p:sp>
      <p:sp>
        <p:nvSpPr>
          <p:cNvPr id="176131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76132" name="Picture 2" descr="C:\Users\mitsos\Pictures\MYTHOS\GODS\echtroi\AKTAION\HamburgEucharides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1773239"/>
            <a:ext cx="7705725" cy="374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86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Βοστώνη. Ζωγράφος του Πανός</a:t>
            </a:r>
            <a:br>
              <a:rPr lang="el-GR" altLang="el-GR" sz="2000"/>
            </a:br>
            <a:r>
              <a:rPr lang="fr-FR" altLang="el-GR" sz="4000"/>
              <a:t>	</a:t>
            </a:r>
            <a:r>
              <a:rPr lang="el-GR" altLang="el-GR" sz="4000"/>
              <a:t>				</a:t>
            </a:r>
            <a:r>
              <a:rPr lang="el-GR" altLang="el-GR" sz="2000"/>
              <a:t>Ιερουσαλήμ. Ζωγράφος του 					Δίνου</a:t>
            </a:r>
          </a:p>
        </p:txBody>
      </p:sp>
      <p:pic>
        <p:nvPicPr>
          <p:cNvPr id="177155" name="Picture 4" descr="bostonp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43089"/>
            <a:ext cx="4535488" cy="428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7156" name="Picture 7" descr="JerusalemDinosP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700" y="2205038"/>
            <a:ext cx="35687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97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l-GR" smtClean="0"/>
          </a:p>
        </p:txBody>
      </p:sp>
      <p:pic>
        <p:nvPicPr>
          <p:cNvPr id="141315" name="Picture 3" descr="BostonAjaxP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1" y="333376"/>
            <a:ext cx="3592513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6" name="Picture 4" descr="BostonAjaxP1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0826" y="333376"/>
            <a:ext cx="3806825" cy="5616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3814764" y="3108326"/>
            <a:ext cx="4562475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endParaRPr lang="el-GR" altLang="el-GR"/>
          </a:p>
          <a:p>
            <a:pPr algn="r" eaLnBrk="1" hangingPunct="1"/>
            <a:r>
              <a:rPr lang="el-GR" altLang="el-GR"/>
              <a:t>Βοστώνη. Αρύβαλλος του </a:t>
            </a:r>
          </a:p>
          <a:p>
            <a:pPr algn="r" eaLnBrk="1" hangingPunct="1"/>
            <a:r>
              <a:rPr lang="el-GR" altLang="el-GR"/>
              <a:t>Ζωγράφου του Αίαντα</a:t>
            </a:r>
          </a:p>
        </p:txBody>
      </p:sp>
    </p:spTree>
    <p:extLst>
      <p:ext uri="{BB962C8B-B14F-4D97-AF65-F5344CB8AC3E}">
        <p14:creationId xmlns:p14="http://schemas.microsoft.com/office/powerpoint/2010/main" val="20071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Λούβρο. Ζωγράφος των Τριχωτών Σατύρων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78179" name="Picture 4" descr="LouvreCA3482WollySatyrscalyxkrate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463675"/>
            <a:ext cx="8569325" cy="463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681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Απουλικός αμφορέας, Λύσσα και Ακταίων. Απουλικό πινάκιο. Τάραντας. </a:t>
            </a:r>
            <a:endParaRPr lang="en-US" altLang="el-GR" sz="2400"/>
          </a:p>
        </p:txBody>
      </p:sp>
      <p:pic>
        <p:nvPicPr>
          <p:cNvPr id="179203" name="Picture 2" descr="C:\Users\mitsos\Pictures\MYTHOS\GODS\echtroi\AKTAION\DSC014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349501"/>
            <a:ext cx="4808538" cy="3605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04" name="Picture 3" descr="C:\Users\mitsos\Pictures\MYTHOS\GODS\echtroi\AKTAION\Taranto8894CanosaplateAktaionLampasGroup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6725" y="2276476"/>
            <a:ext cx="366553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608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Καρλσρούη. Κατωϊταλιώτικος σκύφος. 400. Λονδίνο. Ετρουσκικός κρατήρας.  </a:t>
            </a:r>
            <a:endParaRPr lang="en-US" altLang="el-GR" sz="2800"/>
          </a:p>
        </p:txBody>
      </p:sp>
      <p:pic>
        <p:nvPicPr>
          <p:cNvPr id="180227" name="Picture 2" descr="C:\Users\mitsos\Pictures\MYTHOS\GODS\echtroi\AKTAION\Karlsruhe76106HimeraGroupsicilianskyph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28801" y="2441576"/>
            <a:ext cx="4772025" cy="3370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228" name="Picture 3" descr="C:\Users\mitsos\Pictures\MYTHOS\GODS\echtroi\AKTAION\LondonRFkrat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8526" y="1773238"/>
            <a:ext cx="281781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046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Τιτυός</a:t>
            </a:r>
            <a:endParaRPr lang="en-US" altLang="el-GR" smtClean="0"/>
          </a:p>
        </p:txBody>
      </p:sp>
      <p:pic>
        <p:nvPicPr>
          <p:cNvPr id="181251" name="Picture 4" descr="C:\Users\mitsos\Pictures\MYTHOS\GODS\echtroi\tityos\focedelseleTity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1770063"/>
            <a:ext cx="39814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52" name="Picture 5" descr="C:\Users\mitsos\Pictures\MYTHOS\GODS\echtroi\tityos\foceldelseleletoide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2313" y="1989138"/>
            <a:ext cx="41021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096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Βασιλεία			Λούβρο</a:t>
            </a:r>
          </a:p>
        </p:txBody>
      </p:sp>
      <p:pic>
        <p:nvPicPr>
          <p:cNvPr id="182275" name="Picture 4" descr="BAselTityosschielda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35290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2276" name="Picture 10" descr="LouvreE864tyrrheniantity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4200" y="1916113"/>
            <a:ext cx="4719638" cy="3867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57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Παρίσι, Εθν. Βιβλ. Ποντικός αμφορέας. 520. </a:t>
            </a:r>
            <a:endParaRPr lang="en-US" altLang="el-GR" smtClean="0"/>
          </a:p>
        </p:txBody>
      </p:sp>
      <p:pic>
        <p:nvPicPr>
          <p:cNvPr id="183299" name="Picture 2" descr="C:\Users\mitsos\Pictures\MYTHOS\GODS\echtroi\tityos\CabMed171draw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224089"/>
            <a:ext cx="8153400" cy="324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62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Ποντικός αμφορέας. Βρυξέλλες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4323" name="Picture 4" descr="Mathima 04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620714"/>
            <a:ext cx="777716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8824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Λούβρο, Καιρετανή υδρία</a:t>
            </a:r>
          </a:p>
        </p:txBody>
      </p:sp>
      <p:pic>
        <p:nvPicPr>
          <p:cNvPr id="185347" name="Picture 4" descr="louvrecaeretantity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8424863" cy="4332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8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Λούβρο. Ζ. των Νιοβιδών. Μόναχο. Ζ. της Πενθεσίλειας. 460. </a:t>
            </a:r>
            <a:endParaRPr lang="en-US" altLang="el-GR" smtClean="0"/>
          </a:p>
        </p:txBody>
      </p:sp>
      <p:pic>
        <p:nvPicPr>
          <p:cNvPr id="186371" name="Picture 2" descr="C:\Users\mitsos\Pictures\MYTHOS\GODS\echtroi\tityos\LouvrePolygnotos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339" y="1916113"/>
            <a:ext cx="27638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372" name="Picture 3" descr="C:\Users\mitsos\Pictures\MYTHOS\GODS\echtroi\tityos\ApolloTityosSA68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5326" y="2406651"/>
            <a:ext cx="44926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868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Ζωγράφος των Νιοβιδών. Λούβρο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7395" name="Picture 4" descr="LouvreNiobidkra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3" y="692150"/>
            <a:ext cx="7416800" cy="534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82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Αμφορέας Μονάχου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42339" name="Picture 3" descr="MunichInscription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692150"/>
            <a:ext cx="7272338" cy="5454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1420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Σύδνευ, λευκανική υδρία</a:t>
            </a:r>
            <a:endParaRPr lang="en-US" altLang="el-GR" smtClean="0"/>
          </a:p>
        </p:txBody>
      </p:sp>
      <p:pic>
        <p:nvPicPr>
          <p:cNvPr id="188419" name="Picture 2" descr="C:\Users\mitsos\Pictures\MYTHOS\GODS\echtroi\niobe\Sydney7101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16276" y="1916113"/>
            <a:ext cx="60483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499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Ζυρίχη. Απουλική υδρία. </a:t>
            </a:r>
            <a:endParaRPr lang="en-US" altLang="el-GR" smtClean="0"/>
          </a:p>
        </p:txBody>
      </p:sp>
      <p:pic>
        <p:nvPicPr>
          <p:cNvPr id="189443" name="Picture 2" descr="C:\Users\mitsos\Pictures\MYTHOS\GODS\echtroi\niobe\zurichNiobepetrific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0239" y="1828800"/>
            <a:ext cx="59277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9736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Νάπολη, απουλική λουτροφόρος</a:t>
            </a:r>
            <a:endParaRPr lang="en-US" altLang="el-GR" smtClean="0"/>
          </a:p>
        </p:txBody>
      </p:sp>
      <p:pic>
        <p:nvPicPr>
          <p:cNvPr id="190467" name="Picture 2" descr="C:\Users\mitsos\Pictures\MYTHOS\GODS\echtroi\niobe\Naples3246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5913" y="1900238"/>
            <a:ext cx="19542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468" name="Picture 3" descr="C:\Users\mitsos\Pictures\MYTHOS\GODS\echtroi\niobe\Naples3246RuvoNiobeloutrophoro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0100" y="1930400"/>
            <a:ext cx="3887788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85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Ολυμπία</a:t>
            </a:r>
            <a:br>
              <a:rPr lang="el-GR" altLang="el-GR" sz="2400"/>
            </a:br>
            <a:r>
              <a:rPr lang="fr-FR" altLang="el-GR" sz="2400"/>
              <a:t>					Perugia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143363" name="Picture 3" descr="olympiazeustyphonshieldba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670050"/>
            <a:ext cx="4321175" cy="4306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4" name="Picture 4" descr="perugiacastelsanmarianochariot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8901" y="1052514"/>
            <a:ext cx="3914775" cy="4975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38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ΠΚ Αλάβαστρο του Ζωγράφου του Τυφώνα. </a:t>
            </a:r>
            <a:r>
              <a:rPr lang="fr-FR" altLang="el-GR" sz="4000"/>
              <a:t>Yale University</a:t>
            </a:r>
            <a:endParaRPr lang="el-GR" altLang="el-GR" sz="4000"/>
          </a:p>
        </p:txBody>
      </p:sp>
      <p:pic>
        <p:nvPicPr>
          <p:cNvPr id="144387" name="Picture 3" descr="YaleECalabTyphon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773239"/>
            <a:ext cx="259238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8" name="Picture 4" descr="YaleECalabTyphonP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2689" y="2046288"/>
            <a:ext cx="2289175" cy="3663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9" name="Picture 5" descr="YaleECalabTyphonP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96225" y="1773238"/>
            <a:ext cx="2406650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0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800"/>
              <a:t>Κύλικα από το </a:t>
            </a:r>
            <a:r>
              <a:rPr lang="fr-FR" altLang="el-GR" sz="2800"/>
              <a:t>Cerveteri</a:t>
            </a:r>
            <a:br>
              <a:rPr lang="fr-FR" altLang="el-GR" sz="2800"/>
            </a:br>
            <a:r>
              <a:rPr lang="fr-FR" altLang="el-GR" sz="2800"/>
              <a:t/>
            </a:r>
            <a:br>
              <a:rPr lang="fr-FR" altLang="el-GR" sz="2800"/>
            </a:br>
            <a:r>
              <a:rPr lang="fr-FR" altLang="el-GR" sz="2800"/>
              <a:t/>
            </a:r>
            <a:br>
              <a:rPr lang="fr-FR" altLang="el-GR" sz="2800"/>
            </a:br>
            <a:endParaRPr lang="el-GR" altLang="el-GR" sz="2800"/>
          </a:p>
        </p:txBody>
      </p:sp>
      <p:pic>
        <p:nvPicPr>
          <p:cNvPr id="145411" name="Picture 3" descr="Mathima 27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7713" y="549275"/>
            <a:ext cx="5543550" cy="5430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93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Λονδίνο Β 62. Ζωγράφος του </a:t>
            </a:r>
            <a:r>
              <a:rPr lang="fr-FR" altLang="el-GR" sz="2400"/>
              <a:t>Micali</a:t>
            </a:r>
            <a:br>
              <a:rPr lang="fr-FR" altLang="el-GR" sz="24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46435" name="Picture 3" descr="LondonB62hydri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92150"/>
            <a:ext cx="7632700" cy="549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7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Widescreen</PresentationFormat>
  <Paragraphs>80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Wingdings</vt:lpstr>
      <vt:lpstr>Office Theme</vt:lpstr>
      <vt:lpstr>Φωτογραφία του Photo Editor</vt:lpstr>
      <vt:lpstr>Οι εχθροί των θεών </vt:lpstr>
      <vt:lpstr>Κέρκυρα, ναός της Αρτέμιδος. 570</vt:lpstr>
      <vt:lpstr>Νιμρούντ (Ασσυρία). Anzû. 9oς αι.   </vt:lpstr>
      <vt:lpstr>PowerPoint Presentation</vt:lpstr>
      <vt:lpstr>Αμφορέας Μονάχου  </vt:lpstr>
      <vt:lpstr>Ολυμπία      Perugia  </vt:lpstr>
      <vt:lpstr>ΠΚ Αλάβαστρο του Ζωγράφου του Τυφώνα. Yale University</vt:lpstr>
      <vt:lpstr>Κύλικα από το Cerveteri   </vt:lpstr>
      <vt:lpstr>Λονδίνο Β 62. Ζωγράφος του Micali  </vt:lpstr>
      <vt:lpstr>Γιγαντομαχία</vt:lpstr>
      <vt:lpstr>Αμφορέας  Ταρκυνίας.  Γιγαντομαχία. </vt:lpstr>
      <vt:lpstr>Λονδίνο, Εμπ. Εργ. Τέχνης. Υδρία. 510 π.Χ. </vt:lpstr>
      <vt:lpstr>Γιγαντομαχία. 1. Αμφορέας της Ομάδας Ε. Sotheby’s. 2. Αμφορέας του Ζωγράφου του Princeton. Μουσείο Γουλανδρή. </vt:lpstr>
      <vt:lpstr>Αμφορέας Μονάχου, 520. </vt:lpstr>
      <vt:lpstr>PowerPoint Presentation</vt:lpstr>
      <vt:lpstr>Φερράρα. Ζωγράφος των Νιοβιδών</vt:lpstr>
      <vt:lpstr>Bασιλεία. Κρατήρας με τον τρόπο του Ζωγράφου των Νιοβιδών  </vt:lpstr>
      <vt:lpstr>Ζωγράφος της Suessula  </vt:lpstr>
      <vt:lpstr>PowerPoint Presentation</vt:lpstr>
      <vt:lpstr>Αγ. Πετρούπολη   Γενεύη</vt:lpstr>
      <vt:lpstr>   </vt:lpstr>
      <vt:lpstr>Λονδίνο. Αμφορέας της Ομάδας του Λεάγρου. Aberdeen 64009. Με τον τρόπο του Ζωγράφου του Αντιμένους</vt:lpstr>
      <vt:lpstr>Αμφορέας από κατάσχεση. Sotheby’s. Οινοχόη. Αθήνα, Κεραμεικός. Λήκυθος,   </vt:lpstr>
      <vt:lpstr>Πινάκιο του Λούβρου  Κύλικα του Λούβρου</vt:lpstr>
      <vt:lpstr>Παρίσι, Εθν. Βιβλ. Κύλικα. 480. </vt:lpstr>
      <vt:lpstr>Βιέννη. Κρατήρας από τη Σικελία                   Βερολίνο. Αίσων</vt:lpstr>
      <vt:lpstr>Elvehjem College. Οφθαλμωτή κύλικα.</vt:lpstr>
      <vt:lpstr>Φλωρεντία. Ετρ. Κάτοπτρο. 4ος αι. </vt:lpstr>
      <vt:lpstr>Σχέδιο από ετρουσκική ερυθρόμορφο στάμνο. Αθηνά και Άκρατος Ετρουσκική στάμνος. Βατικανό    </vt:lpstr>
      <vt:lpstr>Κορινθιακός αναθηματικός πίνακας. 6ος αι. </vt:lpstr>
      <vt:lpstr> </vt:lpstr>
      <vt:lpstr>Βασιλεία. Εμπόριο έργων τέχνης. Μιννεάπολις </vt:lpstr>
      <vt:lpstr>Ρώμη 50388. Διόνυσος και Γίγαντας    </vt:lpstr>
      <vt:lpstr>Mόναχο   Βερολίνο. 490. </vt:lpstr>
      <vt:lpstr>Harrow. Αμφορέας του Ζ. Του Κλεοφράδους </vt:lpstr>
      <vt:lpstr>Ακταίων Μετόπη ναού Ε Σελινούντα. ΄Ρωμ. Λύχνος Ανκώνας. </vt:lpstr>
      <vt:lpstr>Κύπελλο στο Würzburg            Αμφορέας            Orvieto</vt:lpstr>
      <vt:lpstr>Αμφορέας Αμβούργου. 490. </vt:lpstr>
      <vt:lpstr>Βοστώνη. Ζωγράφος του Πανός      Ιερουσαλήμ. Ζωγράφος του      Δίνου</vt:lpstr>
      <vt:lpstr>Λούβρο. Ζωγράφος των Τριχωτών Σατύρων   </vt:lpstr>
      <vt:lpstr>Απουλικός αμφορέας, Λύσσα και Ακταίων. Απουλικό πινάκιο. Τάραντας. </vt:lpstr>
      <vt:lpstr>Καρλσρούη. Κατωϊταλιώτικος σκύφος. 400. Λονδίνο. Ετρουσκικός κρατήρας.  </vt:lpstr>
      <vt:lpstr>Τιτυός</vt:lpstr>
      <vt:lpstr>Βασιλεία   Λούβρο</vt:lpstr>
      <vt:lpstr>Παρίσι, Εθν. Βιβλ. Ποντικός αμφορέας. 520. </vt:lpstr>
      <vt:lpstr>Ποντικός αμφορέας. Βρυξέλλες  </vt:lpstr>
      <vt:lpstr>Λούβρο, Καιρετανή υδρία</vt:lpstr>
      <vt:lpstr>Λούβρο. Ζ. των Νιοβιδών. Μόναχο. Ζ. της Πενθεσίλειας. 460. </vt:lpstr>
      <vt:lpstr>Ζωγράφος των Νιοβιδών. Λούβρο  </vt:lpstr>
      <vt:lpstr>Σύδνευ, λευκανική υδρία</vt:lpstr>
      <vt:lpstr>Ζυρίχη. Απουλική υδρία. </vt:lpstr>
      <vt:lpstr>Νάπολη, απουλική λουτροφόρος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εχθροί των θεών </dc:title>
  <dc:creator>User</dc:creator>
  <cp:lastModifiedBy>User</cp:lastModifiedBy>
  <cp:revision>2</cp:revision>
  <dcterms:created xsi:type="dcterms:W3CDTF">2021-11-29T06:26:11Z</dcterms:created>
  <dcterms:modified xsi:type="dcterms:W3CDTF">2022-01-25T10:38:31Z</dcterms:modified>
</cp:coreProperties>
</file>