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4660"/>
  </p:normalViewPr>
  <p:slideViewPr>
    <p:cSldViewPr snapToGrid="0">
      <p:cViewPr varScale="1">
        <p:scale>
          <a:sx n="88" d="100"/>
          <a:sy n="88" d="100"/>
        </p:scale>
        <p:origin x="36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FF580-59DD-447F-995E-63ADA2D53F17}" type="datetimeFigureOut">
              <a:rPr lang="el-GR" smtClean="0"/>
              <a:t>25/1/2022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3A8AF-8887-4051-B963-ED91B3C67F3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05774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FF580-59DD-447F-995E-63ADA2D53F17}" type="datetimeFigureOut">
              <a:rPr lang="el-GR" smtClean="0"/>
              <a:t>25/1/2022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3A8AF-8887-4051-B963-ED91B3C67F3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04782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FF580-59DD-447F-995E-63ADA2D53F17}" type="datetimeFigureOut">
              <a:rPr lang="el-GR" smtClean="0"/>
              <a:t>25/1/2022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3A8AF-8887-4051-B963-ED91B3C67F3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78852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11200" y="473075"/>
            <a:ext cx="108712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711200" y="1828800"/>
            <a:ext cx="5334000" cy="40386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6248400" y="1828800"/>
            <a:ext cx="5334000" cy="19431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6248400" y="3924300"/>
            <a:ext cx="5334000" cy="19431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4769FF-A77A-4A01-82B5-510576922E55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823683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FF580-59DD-447F-995E-63ADA2D53F17}" type="datetimeFigureOut">
              <a:rPr lang="el-GR" smtClean="0"/>
              <a:t>25/1/2022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3A8AF-8887-4051-B963-ED91B3C67F3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56386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FF580-59DD-447F-995E-63ADA2D53F17}" type="datetimeFigureOut">
              <a:rPr lang="el-GR" smtClean="0"/>
              <a:t>25/1/2022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3A8AF-8887-4051-B963-ED91B3C67F3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69128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FF580-59DD-447F-995E-63ADA2D53F17}" type="datetimeFigureOut">
              <a:rPr lang="el-GR" smtClean="0"/>
              <a:t>25/1/2022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3A8AF-8887-4051-B963-ED91B3C67F3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84683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FF580-59DD-447F-995E-63ADA2D53F17}" type="datetimeFigureOut">
              <a:rPr lang="el-GR" smtClean="0"/>
              <a:t>25/1/2022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3A8AF-8887-4051-B963-ED91B3C67F3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58896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FF580-59DD-447F-995E-63ADA2D53F17}" type="datetimeFigureOut">
              <a:rPr lang="el-GR" smtClean="0"/>
              <a:t>25/1/2022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3A8AF-8887-4051-B963-ED91B3C67F3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81498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FF580-59DD-447F-995E-63ADA2D53F17}" type="datetimeFigureOut">
              <a:rPr lang="el-GR" smtClean="0"/>
              <a:t>25/1/2022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3A8AF-8887-4051-B963-ED91B3C67F3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07879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FF580-59DD-447F-995E-63ADA2D53F17}" type="datetimeFigureOut">
              <a:rPr lang="el-GR" smtClean="0"/>
              <a:t>25/1/2022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3A8AF-8887-4051-B963-ED91B3C67F3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79171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FF580-59DD-447F-995E-63ADA2D53F17}" type="datetimeFigureOut">
              <a:rPr lang="el-GR" smtClean="0"/>
              <a:t>25/1/2022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3A8AF-8887-4051-B963-ED91B3C67F3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99690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FF580-59DD-447F-995E-63ADA2D53F17}" type="datetimeFigureOut">
              <a:rPr lang="el-GR" smtClean="0"/>
              <a:t>25/1/2022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3A8AF-8887-4051-B963-ED91B3C67F3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25419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9.png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mtClean="0"/>
              <a:t>Οι εχθροί των θεών </a:t>
            </a:r>
            <a:endParaRPr lang="en-US" altLang="el-GR" smtClean="0"/>
          </a:p>
        </p:txBody>
      </p:sp>
      <p:pic>
        <p:nvPicPr>
          <p:cNvPr id="138243" name="Picture 2" descr="C:\Users\mitsos\Pictures\MYTHOS\GODS\gigantomachy\vas_004_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86100" y="1828800"/>
            <a:ext cx="6096000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675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mtClean="0"/>
              <a:t>Γιγαντομαχία</a:t>
            </a:r>
            <a:endParaRPr lang="en-US" altLang="el-GR" smtClean="0"/>
          </a:p>
        </p:txBody>
      </p:sp>
      <p:pic>
        <p:nvPicPr>
          <p:cNvPr id="147459" name="Picture 5" descr="C:\Users\mitsos\Pictures\MYTHOS\GODS\echtroi\gigantomachy\Siphniantreasuregigantomach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57400" y="2405064"/>
            <a:ext cx="4000500" cy="2886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60" name="Picture 6" descr="C:\Users\mitsos\Pictures\MYTHOS\GODS\echtroi\gigantomachy\siphnian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10300" y="2686050"/>
            <a:ext cx="4000500" cy="2324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351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400"/>
              <a:t>Αμφορέας </a:t>
            </a:r>
            <a:br>
              <a:rPr lang="el-GR" altLang="el-GR" sz="2400"/>
            </a:br>
            <a:r>
              <a:rPr lang="el-GR" altLang="el-GR" sz="2400"/>
              <a:t>Ταρκυνίας. </a:t>
            </a:r>
            <a:br>
              <a:rPr lang="el-GR" altLang="el-GR" sz="2400"/>
            </a:br>
            <a:r>
              <a:rPr lang="el-GR" altLang="el-GR" sz="2400"/>
              <a:t>Γιγαντομαχία.</a:t>
            </a:r>
            <a:r>
              <a:rPr lang="el-GR" altLang="el-GR" sz="4000"/>
              <a:t> </a:t>
            </a:r>
          </a:p>
        </p:txBody>
      </p:sp>
      <p:pic>
        <p:nvPicPr>
          <p:cNvPr id="148483" name="Picture 3" descr="Tarquiniaamphoragigantomach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19776" y="333375"/>
            <a:ext cx="4537075" cy="5759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353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mtClean="0"/>
              <a:t>Λονδίνο, Εμπ. Εργ. Τέχνης. Υδρία. 510 π.Χ. </a:t>
            </a:r>
            <a:endParaRPr lang="en-US" altLang="el-GR" smtClean="0"/>
          </a:p>
        </p:txBody>
      </p:sp>
      <p:pic>
        <p:nvPicPr>
          <p:cNvPr id="149507" name="Picture 2" descr="C:\Users\mitsos\Pictures\MYTHOS\GODS\echtroi\gigantomachy\SothebysPainterofVatican365hydria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24200" y="1828800"/>
            <a:ext cx="6019800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656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800"/>
              <a:t>Γιγαντομαχία. 1. Αμφορέας της Ομάδας Ε. </a:t>
            </a:r>
            <a:r>
              <a:rPr lang="fr-FR" altLang="el-GR" sz="2800"/>
              <a:t>Sotheby’s. </a:t>
            </a:r>
            <a:r>
              <a:rPr lang="el-GR" altLang="el-GR" sz="2800"/>
              <a:t>2. Αμφορέας του Ζωγράφου του </a:t>
            </a:r>
            <a:r>
              <a:rPr lang="fr-FR" altLang="el-GR" sz="2800"/>
              <a:t>Princeton. </a:t>
            </a:r>
            <a:r>
              <a:rPr lang="el-GR" altLang="el-GR" sz="2800"/>
              <a:t>Μουσείο Γουλανδρή. </a:t>
            </a:r>
          </a:p>
        </p:txBody>
      </p:sp>
      <p:pic>
        <p:nvPicPr>
          <p:cNvPr id="150531" name="Picture 3" descr="SothebysGroupeEamphoraB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19364" y="1828800"/>
            <a:ext cx="3074987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150532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6683376" y="1982788"/>
          <a:ext cx="3344863" cy="379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Φωτογραφία του Photo Editor" r:id="rId4" imgW="14394284" imgH="18104762" progId="MSPhotoEd.3">
                  <p:embed/>
                </p:oleObj>
              </mc:Choice>
              <mc:Fallback>
                <p:oleObj name="Φωτογραφία του Photo Editor" r:id="rId4" imgW="14394284" imgH="18104762" progId="MSPhotoEd.3">
                  <p:embed/>
                  <p:pic>
                    <p:nvPicPr>
                      <p:cNvPr id="15053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3376" y="1982788"/>
                        <a:ext cx="3344863" cy="379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2819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mtClean="0"/>
              <a:t>Αμφορέας Μονάχου, 520. </a:t>
            </a:r>
            <a:endParaRPr lang="en-US" altLang="el-GR" smtClean="0"/>
          </a:p>
        </p:txBody>
      </p:sp>
      <p:sp>
        <p:nvSpPr>
          <p:cNvPr id="151555" name="Θέση περιεχομένου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altLang="el-GR" smtClean="0"/>
          </a:p>
        </p:txBody>
      </p:sp>
      <p:pic>
        <p:nvPicPr>
          <p:cNvPr id="151556" name="Picture 4" descr="C:\Users\mitsos\Pictures\MYTHOS\GODS\echtroi\gigantomachy\munich gigantomachy amph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95550" y="1700213"/>
            <a:ext cx="7056438" cy="449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472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l-GR" smtClean="0"/>
          </a:p>
        </p:txBody>
      </p:sp>
      <p:pic>
        <p:nvPicPr>
          <p:cNvPr id="152579" name="Picture 3" descr="berlinF2293BrygosPaintercup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63751" y="476251"/>
            <a:ext cx="7777163" cy="5618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2580" name="Rectangle 4"/>
          <p:cNvSpPr>
            <a:spLocks noChangeArrowheads="1"/>
          </p:cNvSpPr>
          <p:nvPr/>
        </p:nvSpPr>
        <p:spPr bwMode="auto">
          <a:xfrm>
            <a:off x="3863975" y="3246438"/>
            <a:ext cx="4325938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el-GR" altLang="el-GR">
              <a:solidFill>
                <a:schemeClr val="tx2"/>
              </a:solidFill>
            </a:endParaRPr>
          </a:p>
          <a:p>
            <a:pPr algn="r" eaLnBrk="1" hangingPunct="1"/>
            <a:endParaRPr lang="el-GR" altLang="el-GR">
              <a:solidFill>
                <a:schemeClr val="tx2"/>
              </a:solidFill>
            </a:endParaRPr>
          </a:p>
          <a:p>
            <a:pPr algn="r" eaLnBrk="1" hangingPunct="1"/>
            <a:endParaRPr lang="el-GR" altLang="el-GR">
              <a:solidFill>
                <a:schemeClr val="tx2"/>
              </a:solidFill>
            </a:endParaRPr>
          </a:p>
          <a:p>
            <a:pPr algn="r" eaLnBrk="1" hangingPunct="1"/>
            <a:endParaRPr lang="el-GR" altLang="el-GR">
              <a:solidFill>
                <a:schemeClr val="tx2"/>
              </a:solidFill>
            </a:endParaRPr>
          </a:p>
          <a:p>
            <a:pPr algn="r" eaLnBrk="1" hangingPunct="1"/>
            <a:endParaRPr lang="el-GR" altLang="el-GR">
              <a:solidFill>
                <a:schemeClr val="tx2"/>
              </a:solidFill>
            </a:endParaRPr>
          </a:p>
          <a:p>
            <a:pPr algn="r" eaLnBrk="1" hangingPunct="1"/>
            <a:endParaRPr lang="el-GR" altLang="el-GR">
              <a:solidFill>
                <a:schemeClr val="tx2"/>
              </a:solidFill>
            </a:endParaRPr>
          </a:p>
          <a:p>
            <a:pPr algn="r" eaLnBrk="1" hangingPunct="1"/>
            <a:endParaRPr lang="el-GR" altLang="el-GR">
              <a:solidFill>
                <a:schemeClr val="tx2"/>
              </a:solidFill>
            </a:endParaRPr>
          </a:p>
          <a:p>
            <a:pPr algn="r" eaLnBrk="1" hangingPunct="1"/>
            <a:endParaRPr lang="el-GR" altLang="el-GR">
              <a:solidFill>
                <a:schemeClr val="tx2"/>
              </a:solidFill>
            </a:endParaRPr>
          </a:p>
          <a:p>
            <a:pPr algn="r" eaLnBrk="1" hangingPunct="1"/>
            <a:endParaRPr lang="el-GR" altLang="el-GR">
              <a:solidFill>
                <a:schemeClr val="tx2"/>
              </a:solidFill>
            </a:endParaRPr>
          </a:p>
          <a:p>
            <a:pPr algn="r" eaLnBrk="1" hangingPunct="1"/>
            <a:r>
              <a:rPr lang="el-GR" altLang="el-GR">
                <a:solidFill>
                  <a:schemeClr val="accent2"/>
                </a:solidFill>
              </a:rPr>
              <a:t>Βερολίνο </a:t>
            </a:r>
            <a:r>
              <a:rPr lang="fr-FR" altLang="el-GR">
                <a:solidFill>
                  <a:schemeClr val="accent2"/>
                </a:solidFill>
              </a:rPr>
              <a:t>F 2293. </a:t>
            </a:r>
            <a:r>
              <a:rPr lang="el-GR" altLang="el-GR">
                <a:solidFill>
                  <a:schemeClr val="accent2"/>
                </a:solidFill>
              </a:rPr>
              <a:t>Ζωγράφος του Βρύγου</a:t>
            </a:r>
          </a:p>
        </p:txBody>
      </p:sp>
    </p:spTree>
    <p:extLst>
      <p:ext uri="{BB962C8B-B14F-4D97-AF65-F5344CB8AC3E}">
        <p14:creationId xmlns:p14="http://schemas.microsoft.com/office/powerpoint/2010/main" val="337530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4000"/>
              <a:t>Φερράρα. Ζωγράφος των Νιοβιδών</a:t>
            </a:r>
          </a:p>
        </p:txBody>
      </p:sp>
      <p:pic>
        <p:nvPicPr>
          <p:cNvPr id="153603" name="Picture 3" descr="FerraraNiobidPkrater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7851" y="1628775"/>
            <a:ext cx="4251325" cy="440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4" name="Picture 4" descr="FerraraNiobidPkrater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2851" y="1628775"/>
            <a:ext cx="3990975" cy="4464050"/>
          </a:xfrm>
        </p:spPr>
      </p:pic>
    </p:spTree>
    <p:extLst>
      <p:ext uri="{BB962C8B-B14F-4D97-AF65-F5344CB8AC3E}">
        <p14:creationId xmlns:p14="http://schemas.microsoft.com/office/powerpoint/2010/main" val="373295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el-GR" sz="2400"/>
              <a:t>B</a:t>
            </a:r>
            <a:r>
              <a:rPr lang="el-GR" altLang="el-GR" sz="2400"/>
              <a:t>ασιλεία. Κρατήρας με τον τρόπο του Ζωγράφου των Νιοβιδών</a:t>
            </a:r>
            <a:br>
              <a:rPr lang="el-GR" altLang="el-GR" sz="2400"/>
            </a:br>
            <a:r>
              <a:rPr lang="el-GR" altLang="el-GR" sz="2400"/>
              <a:t/>
            </a:r>
            <a:br>
              <a:rPr lang="el-GR" altLang="el-GR" sz="2400"/>
            </a:br>
            <a:endParaRPr lang="el-GR" altLang="el-GR" sz="2400"/>
          </a:p>
        </p:txBody>
      </p:sp>
      <p:pic>
        <p:nvPicPr>
          <p:cNvPr id="154627" name="Picture 3" descr="BaselLuMannerNiobidPaintercalyxkrater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7851" y="1773238"/>
            <a:ext cx="4302125" cy="434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28" name="Picture 4" descr="BaselLuMannerNiobidPaintercalyxkrater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67438" y="1773238"/>
            <a:ext cx="4254500" cy="4254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531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altLang="el-GR" sz="2400"/>
              <a:t>Ζωγράφος της </a:t>
            </a:r>
            <a:r>
              <a:rPr lang="fr-FR" altLang="el-GR" sz="2400"/>
              <a:t>Suessula</a:t>
            </a:r>
            <a:br>
              <a:rPr lang="fr-FR" altLang="el-GR" sz="2400"/>
            </a:br>
            <a:r>
              <a:rPr lang="fr-FR" altLang="el-GR" sz="4000"/>
              <a:t/>
            </a:r>
            <a:br>
              <a:rPr lang="fr-FR" altLang="el-GR" sz="4000"/>
            </a:br>
            <a:endParaRPr lang="el-GR" altLang="el-GR" sz="4000"/>
          </a:p>
        </p:txBody>
      </p:sp>
      <p:pic>
        <p:nvPicPr>
          <p:cNvPr id="155651" name="Picture 3" descr="suessulapainter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19288" y="620714"/>
            <a:ext cx="8064500" cy="5451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212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l-GR" smtClean="0"/>
          </a:p>
        </p:txBody>
      </p:sp>
      <p:pic>
        <p:nvPicPr>
          <p:cNvPr id="156675" name="Picture 3" descr="LouvreMNB810SuessulaPamphora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5189" y="260350"/>
            <a:ext cx="2981325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6" name="Picture 4" descr="LouvreMNB810SuessulaPamphora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32626" y="260351"/>
            <a:ext cx="3167063" cy="5838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021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mtClean="0"/>
              <a:t>Κέρκυρα, ναός της Αρτέμιδος. 570</a:t>
            </a:r>
            <a:endParaRPr lang="en-US" altLang="el-GR" smtClean="0"/>
          </a:p>
        </p:txBody>
      </p:sp>
      <p:pic>
        <p:nvPicPr>
          <p:cNvPr id="139267" name="Picture 2" descr="C:\Users\mitsos\Pictures\greekart\architecture\archaictemples\doric\corfou\CorfouArtemistemple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4825" y="1916114"/>
            <a:ext cx="5329238" cy="3451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268" name="Picture 3" descr="C:\Users\mitsos\Pictures\MYTHOS\zeus-fighting-kronos-greek-relief-from-the-center-of-the-temple-of-artemis-corfu-7th-bce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8525" y="1916113"/>
            <a:ext cx="2946400" cy="392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76945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mtClean="0"/>
              <a:t>Αγ. Πετρούπολη 		Γενεύη</a:t>
            </a:r>
            <a:endParaRPr lang="en-US" altLang="el-GR" smtClean="0"/>
          </a:p>
        </p:txBody>
      </p:sp>
      <p:pic>
        <p:nvPicPr>
          <p:cNvPr id="157699" name="Picture 2" descr="C:\Users\mitsos\Pictures\MYTHOS\GODS\echtroi\gigantomachy\StPetersbourgBlackfuryPaintervolutekrater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40014" y="1628775"/>
            <a:ext cx="2879725" cy="43957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0" name="Picture 3" descr="C:\Users\mitsos\Pictures\MYTHOS\GODS\echtroi\gigantomachy\GenevaprivateDariusPainterTitanomachy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15164" y="1828800"/>
            <a:ext cx="2536825" cy="42878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58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400"/>
              <a:t>			</a:t>
            </a:r>
            <a:endParaRPr lang="el-GR" altLang="el-GR" smtClean="0"/>
          </a:p>
        </p:txBody>
      </p:sp>
      <p:pic>
        <p:nvPicPr>
          <p:cNvPr id="158723" name="Picture 3" descr="SothebysThreeLineGroup2ndamphora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05625" y="476250"/>
            <a:ext cx="3373438" cy="5551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8724" name="Picture 4" descr="Florence3804GroupEamphora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47850" y="404814"/>
            <a:ext cx="3532188" cy="5622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7680325" y="4581525"/>
            <a:ext cx="2736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el-GR">
                <a:solidFill>
                  <a:schemeClr val="tx2"/>
                </a:solidFill>
              </a:rPr>
              <a:t>Sotheby’s. </a:t>
            </a:r>
            <a:r>
              <a:rPr lang="el-GR" altLang="el-GR">
                <a:solidFill>
                  <a:schemeClr val="tx2"/>
                </a:solidFill>
              </a:rPr>
              <a:t>Ζωγράφος </a:t>
            </a:r>
            <a:br>
              <a:rPr lang="el-GR" altLang="el-GR">
                <a:solidFill>
                  <a:schemeClr val="tx2"/>
                </a:solidFill>
              </a:rPr>
            </a:br>
            <a:r>
              <a:rPr lang="el-GR" altLang="el-GR">
                <a:solidFill>
                  <a:schemeClr val="tx2"/>
                </a:solidFill>
              </a:rPr>
              <a:t>των Τριών Γραμμών.</a:t>
            </a: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3071813" y="620713"/>
            <a:ext cx="75612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l-GR">
                <a:solidFill>
                  <a:schemeClr val="tx2"/>
                </a:solidFill>
              </a:rPr>
              <a:t>Φλωρεντία 3804. </a:t>
            </a:r>
          </a:p>
          <a:p>
            <a:pPr eaLnBrk="1" hangingPunct="1"/>
            <a:r>
              <a:rPr lang="el-GR" altLang="el-GR">
                <a:solidFill>
                  <a:schemeClr val="tx2"/>
                </a:solidFill>
              </a:rPr>
              <a:t>Ομάδα Ε</a:t>
            </a:r>
          </a:p>
        </p:txBody>
      </p:sp>
    </p:spTree>
    <p:extLst>
      <p:ext uri="{BB962C8B-B14F-4D97-AF65-F5344CB8AC3E}">
        <p14:creationId xmlns:p14="http://schemas.microsoft.com/office/powerpoint/2010/main" val="325523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400"/>
              <a:t>Λονδίνο. Αμφορέας της Ομάδας του Λεάγρου. </a:t>
            </a:r>
            <a:r>
              <a:rPr lang="fr-FR" altLang="el-GR" sz="2400"/>
              <a:t>Aberdeen 64009. </a:t>
            </a:r>
            <a:r>
              <a:rPr lang="el-GR" altLang="el-GR" sz="2400"/>
              <a:t>Με τον τρόπο του Ζωγράφου του Αντιμένους</a:t>
            </a:r>
          </a:p>
        </p:txBody>
      </p:sp>
      <p:pic>
        <p:nvPicPr>
          <p:cNvPr id="159747" name="Picture 3" descr="LondonLeagrosGroup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43175" y="1828800"/>
            <a:ext cx="3028950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9748" name="Picture 4" descr="Aberdeen64009mannerantimenespainterneckamph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51650" y="1828800"/>
            <a:ext cx="2717800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474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000"/>
              <a:t>Αμφορέας από κατάσχεση.</a:t>
            </a:r>
            <a:r>
              <a:rPr lang="fr-FR" altLang="el-GR" sz="2000"/>
              <a:t> Sotheby’</a:t>
            </a:r>
            <a:r>
              <a:rPr lang="en-US" altLang="el-GR" sz="2000"/>
              <a:t>s. </a:t>
            </a:r>
            <a:r>
              <a:rPr lang="el-GR" altLang="el-GR" sz="2000"/>
              <a:t>Οινοχόη. Αθήνα, Κεραμεικός. Λήκυθος,  </a:t>
            </a:r>
            <a:r>
              <a:rPr lang="el-GR" altLang="el-GR" sz="4000"/>
              <a:t/>
            </a:r>
            <a:br>
              <a:rPr lang="el-GR" altLang="el-GR" sz="4000"/>
            </a:br>
            <a:endParaRPr lang="el-GR" altLang="el-GR" sz="4000"/>
          </a:p>
        </p:txBody>
      </p:sp>
      <p:pic>
        <p:nvPicPr>
          <p:cNvPr id="160771" name="Picture 3" descr="guardianeckamphora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4826" y="1700213"/>
            <a:ext cx="3236913" cy="4398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0772" name="Picture 4" descr="underlekythos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80326" y="1052513"/>
            <a:ext cx="2709863" cy="5111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0773" name="Picture 5" descr="Sothebyslate6thBFoinocho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92689" y="1982788"/>
            <a:ext cx="3019425" cy="38528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465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800"/>
              <a:t>Πινάκιο του Λούβρου		Κύλικα του Λούβρου</a:t>
            </a:r>
            <a:endParaRPr lang="el-GR" altLang="el-GR" smtClean="0"/>
          </a:p>
        </p:txBody>
      </p:sp>
      <p:pic>
        <p:nvPicPr>
          <p:cNvPr id="161795" name="Picture 4" descr="LouvrePainterPArisGigantomachy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76963" y="1844675"/>
            <a:ext cx="4170362" cy="4248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1796" name="Picture 5" descr="C:\Users\mitsos\Pictures\MYTHOS\GODS\echtroi\gigantomachy\220px-Athena_Enkelados_Louvre_CA366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08214" y="2039939"/>
            <a:ext cx="3705225" cy="36210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13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mtClean="0"/>
              <a:t>Παρίσι, Εθν. Βιβλ. Κύλικα. 480. </a:t>
            </a:r>
            <a:endParaRPr lang="en-US" altLang="el-GR" smtClean="0"/>
          </a:p>
        </p:txBody>
      </p:sp>
      <p:sp>
        <p:nvSpPr>
          <p:cNvPr id="162819" name="Θέση περιεχομένου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altLang="el-GR" smtClean="0"/>
          </a:p>
        </p:txBody>
      </p:sp>
      <p:pic>
        <p:nvPicPr>
          <p:cNvPr id="162820" name="Picture 2" descr="C:\Users\mitsos\Pictures\MYTHOS\GODS\echtroi\gigantomachy\vas_004_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66988" y="1700213"/>
            <a:ext cx="6553200" cy="4341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8084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altLang="el-GR" sz="2400"/>
              <a:t>Βιέννη. Κρατήρας από τη Σικελία</a:t>
            </a:r>
            <a:br>
              <a:rPr lang="el-GR" altLang="el-GR" sz="2400"/>
            </a:br>
            <a:r>
              <a:rPr lang="el-GR" altLang="el-GR" sz="2400"/>
              <a:t/>
            </a:r>
            <a:br>
              <a:rPr lang="el-GR" altLang="el-GR" sz="2400"/>
            </a:br>
            <a:r>
              <a:rPr lang="el-GR" altLang="el-GR" sz="2400"/>
              <a:t/>
            </a:r>
            <a:br>
              <a:rPr lang="el-GR" altLang="el-GR" sz="2400"/>
            </a:br>
            <a:r>
              <a:rPr lang="el-GR" altLang="el-GR" sz="2400"/>
              <a:t>				            Βερολίνο. Αίσων</a:t>
            </a:r>
          </a:p>
        </p:txBody>
      </p:sp>
      <p:pic>
        <p:nvPicPr>
          <p:cNvPr id="163843" name="Picture 3" descr="WienGigantomachysicilycolkrater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66951" y="1828800"/>
            <a:ext cx="3579813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44" name="Picture 4" descr="BerlinAristophanescup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10300" y="1863725"/>
            <a:ext cx="4000500" cy="3968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328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el-GR" sz="2400"/>
              <a:t>Elvehjem College. </a:t>
            </a:r>
            <a:r>
              <a:rPr lang="el-GR" altLang="el-GR" sz="2400"/>
              <a:t>Οφθαλμωτή κύλικα.</a:t>
            </a:r>
          </a:p>
        </p:txBody>
      </p:sp>
      <p:pic>
        <p:nvPicPr>
          <p:cNvPr id="164867" name="Picture 3" descr="Elvehjemeyecu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57400" y="1862139"/>
            <a:ext cx="8153400" cy="3971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584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mtClean="0"/>
              <a:t>Φλωρεντία. Ετρ. Κάτοπτρο. 4</a:t>
            </a:r>
            <a:r>
              <a:rPr lang="el-GR" altLang="el-GR" baseline="30000" smtClean="0"/>
              <a:t>ος</a:t>
            </a:r>
            <a:r>
              <a:rPr lang="el-GR" altLang="el-GR" smtClean="0"/>
              <a:t> αι. </a:t>
            </a:r>
            <a:endParaRPr lang="en-US" altLang="el-GR" smtClean="0"/>
          </a:p>
        </p:txBody>
      </p:sp>
      <p:pic>
        <p:nvPicPr>
          <p:cNvPr id="165891" name="Picture 2" descr="C:\Users\mitsos\Pictures\MYTHOS\GODS\echtroi\gigantomachy\menervaAkrathemirror300b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76750" y="1828800"/>
            <a:ext cx="3314700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1573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altLang="el-GR" sz="2400"/>
              <a:t>Σχέδιο από ετρουσκική ερυθρόμορφο στάμνο. Αθηνά και Άκρατος	Ετρουσκική στάμνος. Βατικανό  </a:t>
            </a:r>
            <a:br>
              <a:rPr lang="el-GR" altLang="el-GR" sz="2400"/>
            </a:br>
            <a:r>
              <a:rPr lang="el-GR" altLang="el-GR" sz="2400"/>
              <a:t/>
            </a:r>
            <a:br>
              <a:rPr lang="el-GR" altLang="el-GR" sz="2400"/>
            </a:br>
            <a:endParaRPr lang="el-GR" altLang="el-GR" sz="2400"/>
          </a:p>
        </p:txBody>
      </p:sp>
      <p:pic>
        <p:nvPicPr>
          <p:cNvPr id="166915" name="Picture 3" descr="Etruscanstamnosgigantomach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79600" y="1844676"/>
            <a:ext cx="4114800" cy="4176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6916" name="Picture 4" descr="C:\Users\mitsos\Pictures\MYTHOS\GODS\echtroi\gigantomachy\etruscanstamnos1.bm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4564" y="1644650"/>
            <a:ext cx="3959225" cy="422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756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400"/>
              <a:t>Νιμρούντ (Ασσυρία). </a:t>
            </a:r>
            <a:r>
              <a:rPr lang="fr-FR" altLang="el-GR" sz="2400"/>
              <a:t>Anzû. </a:t>
            </a:r>
            <a:r>
              <a:rPr lang="el-GR" altLang="el-GR" sz="2400"/>
              <a:t>9</a:t>
            </a:r>
            <a:r>
              <a:rPr lang="fr-FR" altLang="el-GR" sz="2400"/>
              <a:t>o</a:t>
            </a:r>
            <a:r>
              <a:rPr lang="el-GR" altLang="el-GR" sz="2400"/>
              <a:t>ς αι. </a:t>
            </a:r>
            <a:br>
              <a:rPr lang="el-GR" altLang="el-GR" sz="2400"/>
            </a:br>
            <a:r>
              <a:rPr lang="el-GR" altLang="el-GR" sz="2400"/>
              <a:t/>
            </a:r>
            <a:br>
              <a:rPr lang="el-GR" altLang="el-GR" sz="2400"/>
            </a:br>
            <a:endParaRPr lang="el-GR" altLang="el-GR" sz="2400"/>
          </a:p>
        </p:txBody>
      </p:sp>
      <p:pic>
        <p:nvPicPr>
          <p:cNvPr id="140291" name="Picture 3" descr="nimrudassuranzu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66989" y="1052514"/>
            <a:ext cx="7272337" cy="50625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131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4000"/>
              <a:t>Κορινθιακός αναθηματικός πίνακας. 6ος αι. </a:t>
            </a:r>
          </a:p>
        </p:txBody>
      </p:sp>
      <p:pic>
        <p:nvPicPr>
          <p:cNvPr id="167939" name="Picture 3" descr="Corinthvotivepinax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19288" y="1844675"/>
            <a:ext cx="8424862" cy="3981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81676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el-GR" smtClean="0"/>
              <a:t> </a:t>
            </a:r>
            <a:endParaRPr lang="el-GR" altLang="el-GR" smtClean="0"/>
          </a:p>
        </p:txBody>
      </p:sp>
      <p:pic>
        <p:nvPicPr>
          <p:cNvPr id="168963" name="Picture 3" descr="HuntEuphronio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11450" y="260350"/>
            <a:ext cx="6948488" cy="5854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4152900" y="3246438"/>
            <a:ext cx="3887788" cy="256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fr-FR" altLang="el-GR">
              <a:solidFill>
                <a:schemeClr val="tx2"/>
              </a:solidFill>
            </a:endParaRPr>
          </a:p>
          <a:p>
            <a:pPr algn="r" eaLnBrk="1" hangingPunct="1"/>
            <a:endParaRPr lang="fr-FR" altLang="el-GR">
              <a:solidFill>
                <a:schemeClr val="tx2"/>
              </a:solidFill>
            </a:endParaRPr>
          </a:p>
          <a:p>
            <a:pPr algn="r" eaLnBrk="1" hangingPunct="1"/>
            <a:endParaRPr lang="fr-FR" altLang="el-GR">
              <a:solidFill>
                <a:schemeClr val="tx2"/>
              </a:solidFill>
            </a:endParaRPr>
          </a:p>
          <a:p>
            <a:pPr algn="r" eaLnBrk="1" hangingPunct="1"/>
            <a:endParaRPr lang="fr-FR" altLang="el-GR">
              <a:solidFill>
                <a:schemeClr val="tx2"/>
              </a:solidFill>
            </a:endParaRPr>
          </a:p>
          <a:p>
            <a:pPr algn="r" eaLnBrk="1" hangingPunct="1"/>
            <a:endParaRPr lang="fr-FR" altLang="el-GR">
              <a:solidFill>
                <a:schemeClr val="tx2"/>
              </a:solidFill>
            </a:endParaRPr>
          </a:p>
          <a:p>
            <a:pPr algn="r" eaLnBrk="1" hangingPunct="1"/>
            <a:endParaRPr lang="fr-FR" altLang="el-GR">
              <a:solidFill>
                <a:schemeClr val="tx2"/>
              </a:solidFill>
            </a:endParaRPr>
          </a:p>
          <a:p>
            <a:pPr algn="r" eaLnBrk="1" hangingPunct="1"/>
            <a:endParaRPr lang="fr-FR" altLang="el-GR">
              <a:solidFill>
                <a:schemeClr val="tx2"/>
              </a:solidFill>
            </a:endParaRPr>
          </a:p>
          <a:p>
            <a:pPr algn="r" eaLnBrk="1" hangingPunct="1"/>
            <a:endParaRPr lang="fr-FR" altLang="el-GR">
              <a:solidFill>
                <a:schemeClr val="tx2"/>
              </a:solidFill>
            </a:endParaRPr>
          </a:p>
          <a:p>
            <a:pPr algn="r" eaLnBrk="1" hangingPunct="1"/>
            <a:r>
              <a:rPr lang="el-GR" altLang="el-GR">
                <a:solidFill>
                  <a:schemeClr val="tx2"/>
                </a:solidFill>
              </a:rPr>
              <a:t>Κρατήρας Ευφρονίου. Συλλογή </a:t>
            </a:r>
            <a:r>
              <a:rPr lang="fr-FR" altLang="el-GR">
                <a:solidFill>
                  <a:schemeClr val="tx2"/>
                </a:solidFill>
              </a:rPr>
              <a:t>Hunt</a:t>
            </a:r>
            <a:endParaRPr lang="el-GR" altLang="el-GR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92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4000"/>
              <a:t>Βασιλεία. Εμπόριο έργων τέχνης. Μιννεάπολις </a:t>
            </a:r>
          </a:p>
        </p:txBody>
      </p:sp>
      <p:pic>
        <p:nvPicPr>
          <p:cNvPr id="169987" name="Picture 3" descr="BaselJDCahnMicalipainterhydri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76514" y="1828800"/>
            <a:ext cx="2962275" cy="4038600"/>
          </a:xfrm>
        </p:spPr>
      </p:pic>
      <p:pic>
        <p:nvPicPr>
          <p:cNvPr id="169988" name="Picture 4" descr="MinneapolisWF23amphor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50075" y="1828800"/>
            <a:ext cx="2520950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11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altLang="el-GR" sz="2000"/>
              <a:t>Ρώμη 50388. Διόνυσος και Γίγαντας</a:t>
            </a:r>
            <a:br>
              <a:rPr lang="el-GR" altLang="el-GR" sz="2000"/>
            </a:br>
            <a:r>
              <a:rPr lang="el-GR" altLang="el-GR" sz="2000"/>
              <a:t/>
            </a:r>
            <a:br>
              <a:rPr lang="el-GR" altLang="el-GR" sz="2000"/>
            </a:br>
            <a:r>
              <a:rPr lang="el-GR" altLang="el-GR" sz="2000"/>
              <a:t/>
            </a:r>
            <a:br>
              <a:rPr lang="el-GR" altLang="el-GR" sz="2000"/>
            </a:br>
            <a:r>
              <a:rPr lang="el-GR" altLang="el-GR" sz="2000"/>
              <a:t/>
            </a:r>
            <a:br>
              <a:rPr lang="el-GR" altLang="el-GR" sz="2000"/>
            </a:br>
            <a:endParaRPr lang="el-GR" altLang="el-GR" sz="2000"/>
          </a:p>
        </p:txBody>
      </p:sp>
      <p:pic>
        <p:nvPicPr>
          <p:cNvPr id="171011" name="Picture 3" descr="VillaGiulia50388OltoscupB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4825" y="908050"/>
            <a:ext cx="8642350" cy="5233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862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l-GR" smtClean="0"/>
              <a:t>M</a:t>
            </a:r>
            <a:r>
              <a:rPr lang="el-GR" altLang="el-GR" smtClean="0"/>
              <a:t>όναχο		 Βερολίνο. 490. </a:t>
            </a:r>
            <a:endParaRPr lang="en-US" altLang="el-GR" smtClean="0"/>
          </a:p>
        </p:txBody>
      </p:sp>
      <p:pic>
        <p:nvPicPr>
          <p:cNvPr id="172035" name="Picture 2" descr="C:\Users\mitsos\Pictures\MYTHOS\GODS\echtroi\gigantomachy\1003553_622435197803292_634372990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63751" y="1773238"/>
            <a:ext cx="2949575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036" name="Picture 3" descr="C:\Users\mitsos\Pictures\MYTHOS\GODS\echtroi\gigantomachy\BerliNF2321OinophilePainterVulcikyathos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5276" y="2133601"/>
            <a:ext cx="4748213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73949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altLang="el-GR" smtClean="0"/>
              <a:t>H</a:t>
            </a:r>
            <a:r>
              <a:rPr lang="en-US" altLang="el-GR" smtClean="0"/>
              <a:t>arrow</a:t>
            </a:r>
            <a:r>
              <a:rPr lang="el-GR" altLang="el-GR" smtClean="0"/>
              <a:t>. Αμφορέας του Ζ. Του</a:t>
            </a:r>
            <a:r>
              <a:rPr lang="en-US" altLang="el-GR" smtClean="0"/>
              <a:t> </a:t>
            </a:r>
            <a:r>
              <a:rPr lang="el-GR" altLang="el-GR" smtClean="0"/>
              <a:t>Κλεοφράδους </a:t>
            </a:r>
            <a:endParaRPr lang="en-US" altLang="el-GR" smtClean="0"/>
          </a:p>
        </p:txBody>
      </p:sp>
      <p:pic>
        <p:nvPicPr>
          <p:cNvPr id="173059" name="Picture 2" descr="C:\Users\mitsos\Pictures\MYTHOS\GODS\echtroi\gigantomachy\HarrowKleophradesPainteramphora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35188" y="1989138"/>
            <a:ext cx="2495550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060" name="Picture 3" descr="C:\Users\mitsos\Pictures\MYTHOS\GODS\echtroi\gigantomachy\harrowkleophradespainteramphora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4201" y="1700214"/>
            <a:ext cx="4284663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148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mtClean="0"/>
              <a:t>Ακταίων</a:t>
            </a:r>
            <a:r>
              <a:rPr lang="el-GR" altLang="el-GR" sz="2000"/>
              <a:t/>
            </a:r>
            <a:br>
              <a:rPr lang="el-GR" altLang="el-GR" sz="2000"/>
            </a:br>
            <a:r>
              <a:rPr lang="el-GR" altLang="el-GR" sz="2000"/>
              <a:t>Μετόπη ναού Ε Σελινούντα. ΄Ρωμ. Λύχνος Ανκώνας. </a:t>
            </a:r>
            <a:endParaRPr lang="en-US" altLang="el-GR" sz="2000"/>
          </a:p>
        </p:txBody>
      </p:sp>
      <p:pic>
        <p:nvPicPr>
          <p:cNvPr id="174083" name="Picture 4" descr="C:\Users\mitsos\Pictures\MYTHOS\GODS\echtroi\AKTAION\10013705_709899779032153_711461893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19288" y="2636839"/>
            <a:ext cx="4870450" cy="32464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084" name="Picture 5" descr="C:\Users\mitsos\Pictures\MYTHOS\GODS\echtroi\AKTAION\1528728_10152135622214668_215004346_n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9964" y="1773238"/>
            <a:ext cx="3024187" cy="419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06004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altLang="el-GR" sz="2000"/>
              <a:t>Κύπελλο στο </a:t>
            </a:r>
            <a:r>
              <a:rPr lang="fr-FR" altLang="el-GR" sz="2000"/>
              <a:t>Würzburg</a:t>
            </a:r>
            <a:br>
              <a:rPr lang="fr-FR" altLang="el-GR" sz="2000"/>
            </a:br>
            <a:r>
              <a:rPr lang="fr-FR" altLang="el-GR" sz="2000"/>
              <a:t/>
            </a:r>
            <a:br>
              <a:rPr lang="fr-FR" altLang="el-GR" sz="2000"/>
            </a:br>
            <a:r>
              <a:rPr lang="fr-FR" altLang="el-GR" sz="2000"/>
              <a:t/>
            </a:r>
            <a:br>
              <a:rPr lang="fr-FR" altLang="el-GR" sz="2000"/>
            </a:br>
            <a:r>
              <a:rPr lang="el-GR" altLang="el-GR" sz="2000"/>
              <a:t>			</a:t>
            </a:r>
            <a:r>
              <a:rPr lang="en-US" altLang="el-GR" sz="2000"/>
              <a:t>      </a:t>
            </a:r>
            <a:r>
              <a:rPr lang="el-GR" altLang="el-GR" sz="2000"/>
              <a:t>Αμφορέας </a:t>
            </a:r>
            <a:r>
              <a:rPr lang="en-US" altLang="el-GR" sz="2000"/>
              <a:t/>
            </a:r>
            <a:br>
              <a:rPr lang="en-US" altLang="el-GR" sz="2000"/>
            </a:br>
            <a:r>
              <a:rPr lang="en-US" altLang="el-GR" sz="2000"/>
              <a:t>			       Orvieto</a:t>
            </a:r>
            <a:endParaRPr lang="el-GR" altLang="el-GR" sz="2000"/>
          </a:p>
        </p:txBody>
      </p:sp>
      <p:pic>
        <p:nvPicPr>
          <p:cNvPr id="175107" name="Picture 4" descr="wurzburgaktaionmu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47851" y="2767014"/>
            <a:ext cx="4392613" cy="33797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5108" name="Picture 7" descr="Mathima 04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27788" y="404813"/>
            <a:ext cx="3924300" cy="56943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99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mtClean="0"/>
              <a:t>Αμφορέας Αμβούργου. 490. </a:t>
            </a:r>
            <a:endParaRPr lang="en-US" altLang="el-GR" smtClean="0"/>
          </a:p>
        </p:txBody>
      </p:sp>
      <p:sp>
        <p:nvSpPr>
          <p:cNvPr id="176131" name="Θέση περιεχομένου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altLang="el-GR" smtClean="0"/>
          </a:p>
        </p:txBody>
      </p:sp>
      <p:pic>
        <p:nvPicPr>
          <p:cNvPr id="176132" name="Picture 2" descr="C:\Users\mitsos\Pictures\MYTHOS\GODS\echtroi\AKTAION\HamburgEucharides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08214" y="1773239"/>
            <a:ext cx="7705725" cy="3743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862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000"/>
              <a:t>Βοστώνη. Ζωγράφος του Πανός</a:t>
            </a:r>
            <a:br>
              <a:rPr lang="el-GR" altLang="el-GR" sz="2000"/>
            </a:br>
            <a:r>
              <a:rPr lang="fr-FR" altLang="el-GR" sz="4000"/>
              <a:t>	</a:t>
            </a:r>
            <a:r>
              <a:rPr lang="el-GR" altLang="el-GR" sz="4000"/>
              <a:t>				</a:t>
            </a:r>
            <a:r>
              <a:rPr lang="el-GR" altLang="el-GR" sz="2000"/>
              <a:t>Ιερουσαλήμ. Ζωγράφος του 					Δίνου</a:t>
            </a:r>
          </a:p>
        </p:txBody>
      </p:sp>
      <p:pic>
        <p:nvPicPr>
          <p:cNvPr id="177155" name="Picture 4" descr="bostonpa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47850" y="1843089"/>
            <a:ext cx="4535488" cy="4289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7156" name="Picture 7" descr="JerusalemDinosP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43700" y="2205038"/>
            <a:ext cx="3568700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6974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en-US" altLang="el-GR" smtClean="0"/>
          </a:p>
        </p:txBody>
      </p:sp>
      <p:pic>
        <p:nvPicPr>
          <p:cNvPr id="141315" name="Picture 3" descr="BostonAjaxP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7851" y="333376"/>
            <a:ext cx="3592513" cy="564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6" name="Picture 4" descr="BostonAjaxP1"/>
          <p:cNvPicPr>
            <a:picLocks noGrp="1" noChangeAspect="1" noChangeArrowheads="1"/>
          </p:cNvPicPr>
          <p:nvPr>
            <p:ph type="title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00826" y="333376"/>
            <a:ext cx="3806825" cy="5616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1317" name="Rectangle 5"/>
          <p:cNvSpPr>
            <a:spLocks noChangeArrowheads="1"/>
          </p:cNvSpPr>
          <p:nvPr/>
        </p:nvSpPr>
        <p:spPr bwMode="auto">
          <a:xfrm>
            <a:off x="3814764" y="3108326"/>
            <a:ext cx="4562475" cy="256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el-GR" altLang="el-GR"/>
          </a:p>
          <a:p>
            <a:pPr algn="r" eaLnBrk="1" hangingPunct="1"/>
            <a:endParaRPr lang="el-GR" altLang="el-GR"/>
          </a:p>
          <a:p>
            <a:pPr algn="r" eaLnBrk="1" hangingPunct="1"/>
            <a:endParaRPr lang="el-GR" altLang="el-GR"/>
          </a:p>
          <a:p>
            <a:pPr algn="r" eaLnBrk="1" hangingPunct="1"/>
            <a:endParaRPr lang="el-GR" altLang="el-GR"/>
          </a:p>
          <a:p>
            <a:pPr algn="r" eaLnBrk="1" hangingPunct="1"/>
            <a:endParaRPr lang="el-GR" altLang="el-GR"/>
          </a:p>
          <a:p>
            <a:pPr algn="r" eaLnBrk="1" hangingPunct="1"/>
            <a:endParaRPr lang="el-GR" altLang="el-GR"/>
          </a:p>
          <a:p>
            <a:pPr algn="r" eaLnBrk="1" hangingPunct="1"/>
            <a:endParaRPr lang="el-GR" altLang="el-GR"/>
          </a:p>
          <a:p>
            <a:pPr algn="r" eaLnBrk="1" hangingPunct="1"/>
            <a:r>
              <a:rPr lang="el-GR" altLang="el-GR"/>
              <a:t>Βοστώνη. Αρύβαλλος του </a:t>
            </a:r>
          </a:p>
          <a:p>
            <a:pPr algn="r" eaLnBrk="1" hangingPunct="1"/>
            <a:r>
              <a:rPr lang="el-GR" altLang="el-GR"/>
              <a:t>Ζωγράφου του Αίαντα</a:t>
            </a:r>
          </a:p>
        </p:txBody>
      </p:sp>
    </p:spTree>
    <p:extLst>
      <p:ext uri="{BB962C8B-B14F-4D97-AF65-F5344CB8AC3E}">
        <p14:creationId xmlns:p14="http://schemas.microsoft.com/office/powerpoint/2010/main" val="200715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altLang="el-GR" sz="2400"/>
              <a:t>Λούβρο. Ζωγράφος των Τριχωτών Σατύρων</a:t>
            </a:r>
            <a:br>
              <a:rPr lang="el-GR" altLang="el-GR" sz="2400"/>
            </a:br>
            <a:r>
              <a:rPr lang="el-GR" altLang="el-GR" sz="2400"/>
              <a:t/>
            </a:r>
            <a:br>
              <a:rPr lang="el-GR" altLang="el-GR" sz="2400"/>
            </a:br>
            <a:r>
              <a:rPr lang="el-GR" altLang="el-GR" sz="2400"/>
              <a:t/>
            </a:r>
            <a:br>
              <a:rPr lang="el-GR" altLang="el-GR" sz="2400"/>
            </a:br>
            <a:endParaRPr lang="el-GR" altLang="el-GR" sz="2400"/>
          </a:p>
        </p:txBody>
      </p:sp>
      <p:pic>
        <p:nvPicPr>
          <p:cNvPr id="178179" name="Picture 4" descr="LouvreCA3482WollySatyrscalyxkrater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4826" y="1463675"/>
            <a:ext cx="8569325" cy="4635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06814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2400"/>
              <a:t>Απουλικός αμφορέας, Λύσσα και Ακταίων. Απουλικό πινάκιο. Τάραντας. </a:t>
            </a:r>
            <a:endParaRPr lang="en-US" altLang="el-GR" sz="2400"/>
          </a:p>
        </p:txBody>
      </p:sp>
      <p:pic>
        <p:nvPicPr>
          <p:cNvPr id="179203" name="Picture 2" descr="C:\Users\mitsos\Pictures\MYTHOS\GODS\echtroi\AKTAION\DSC014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47850" y="2349501"/>
            <a:ext cx="4808538" cy="3605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204" name="Picture 3" descr="C:\Users\mitsos\Pictures\MYTHOS\GODS\echtroi\AKTAION\Taranto8894CanosaplateAktaionLampasGroup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6725" y="2276476"/>
            <a:ext cx="3665538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46089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2800"/>
              <a:t>Καρλσρούη. Κατωϊταλιώτικος σκύφος. 400. Λονδίνο. Ετρουσκικός κρατήρας.  </a:t>
            </a:r>
            <a:endParaRPr lang="en-US" altLang="el-GR" sz="2800"/>
          </a:p>
        </p:txBody>
      </p:sp>
      <p:pic>
        <p:nvPicPr>
          <p:cNvPr id="180227" name="Picture 2" descr="C:\Users\mitsos\Pictures\MYTHOS\GODS\echtroi\AKTAION\Karlsruhe76106HimeraGroupsicilianskypho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28801" y="2441576"/>
            <a:ext cx="4772025" cy="3370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228" name="Picture 3" descr="C:\Users\mitsos\Pictures\MYTHOS\GODS\echtroi\AKTAION\LondonRFkrater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8526" y="1773238"/>
            <a:ext cx="2817813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30468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mtClean="0"/>
              <a:t>Τιτυός</a:t>
            </a:r>
            <a:endParaRPr lang="en-US" altLang="el-GR" smtClean="0"/>
          </a:p>
        </p:txBody>
      </p:sp>
      <p:pic>
        <p:nvPicPr>
          <p:cNvPr id="181251" name="Picture 4" descr="C:\Users\mitsos\Pictures\MYTHOS\GODS\echtroi\tityos\focedelseleTityo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11900" y="1770063"/>
            <a:ext cx="3981450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52" name="Picture 5" descr="C:\Users\mitsos\Pictures\MYTHOS\GODS\echtroi\tityos\foceldelseleletoides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2313" y="1989138"/>
            <a:ext cx="41021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20969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Βασιλεία			Λούβρο</a:t>
            </a:r>
          </a:p>
        </p:txBody>
      </p:sp>
      <p:pic>
        <p:nvPicPr>
          <p:cNvPr id="182275" name="Picture 4" descr="BAselTityosschieldand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19288" y="1844675"/>
            <a:ext cx="3529012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2276" name="Picture 10" descr="LouvreE864tyrrheniantityo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64200" y="1916113"/>
            <a:ext cx="4719638" cy="3867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357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mtClean="0"/>
              <a:t>Παρίσι, Εθν. Βιβλ. Ποντικός αμφορέας. 520. </a:t>
            </a:r>
            <a:endParaRPr lang="en-US" altLang="el-GR" smtClean="0"/>
          </a:p>
        </p:txBody>
      </p:sp>
      <p:pic>
        <p:nvPicPr>
          <p:cNvPr id="183299" name="Picture 2" descr="C:\Users\mitsos\Pictures\MYTHOS\GODS\echtroi\tityos\CabMed171drawin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57400" y="2224089"/>
            <a:ext cx="8153400" cy="3248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6622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altLang="el-GR" sz="2000"/>
              <a:t>Ποντικός αμφορέας. Βρυξέλλες</a:t>
            </a:r>
            <a:br>
              <a:rPr lang="el-GR" altLang="el-GR" sz="2000"/>
            </a:br>
            <a:r>
              <a:rPr lang="el-GR" altLang="el-GR" sz="4000"/>
              <a:t/>
            </a:r>
            <a:br>
              <a:rPr lang="el-GR" altLang="el-GR" sz="4000"/>
            </a:br>
            <a:endParaRPr lang="el-GR" altLang="el-GR" sz="4000"/>
          </a:p>
        </p:txBody>
      </p:sp>
      <p:pic>
        <p:nvPicPr>
          <p:cNvPr id="184323" name="Picture 4" descr="Mathima 04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92313" y="620714"/>
            <a:ext cx="7777162" cy="55197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48824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Λούβρο, Καιρετανή υδρία</a:t>
            </a:r>
          </a:p>
        </p:txBody>
      </p:sp>
      <p:pic>
        <p:nvPicPr>
          <p:cNvPr id="185347" name="Picture 4" descr="louvrecaeretantityo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47851" y="1773239"/>
            <a:ext cx="8424863" cy="43322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358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mtClean="0"/>
              <a:t>Λούβρο. Ζ. των Νιοβιδών. Μόναχο. Ζ. της Πενθεσίλειας. 460. </a:t>
            </a:r>
            <a:endParaRPr lang="en-US" altLang="el-GR" smtClean="0"/>
          </a:p>
        </p:txBody>
      </p:sp>
      <p:pic>
        <p:nvPicPr>
          <p:cNvPr id="186371" name="Picture 2" descr="C:\Users\mitsos\Pictures\MYTHOS\GODS\echtroi\tityos\LouvrePolygnotos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11339" y="1916113"/>
            <a:ext cx="2763837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6372" name="Picture 3" descr="C:\Users\mitsos\Pictures\MYTHOS\GODS\echtroi\tityos\ApolloTityosSA68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5326" y="2406651"/>
            <a:ext cx="4492625" cy="34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48685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altLang="el-GR" sz="2400"/>
              <a:t>Ζωγράφος των Νιοβιδών. Λούβρο</a:t>
            </a:r>
            <a:br>
              <a:rPr lang="el-GR" altLang="el-GR" sz="2400"/>
            </a:br>
            <a:r>
              <a:rPr lang="el-GR" altLang="el-GR" sz="4000"/>
              <a:t/>
            </a:r>
            <a:br>
              <a:rPr lang="el-GR" altLang="el-GR" sz="4000"/>
            </a:br>
            <a:endParaRPr lang="el-GR" altLang="el-GR" sz="4000"/>
          </a:p>
        </p:txBody>
      </p:sp>
      <p:pic>
        <p:nvPicPr>
          <p:cNvPr id="187395" name="Picture 4" descr="LouvreNiobidkrater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08213" y="692150"/>
            <a:ext cx="7416800" cy="5340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4821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altLang="el-GR" sz="2000"/>
              <a:t>Αμφορέας Μονάχου</a:t>
            </a:r>
            <a:br>
              <a:rPr lang="el-GR" altLang="el-GR" sz="2000"/>
            </a:br>
            <a:r>
              <a:rPr lang="el-GR" altLang="el-GR" sz="4000"/>
              <a:t/>
            </a:r>
            <a:br>
              <a:rPr lang="el-GR" altLang="el-GR" sz="4000"/>
            </a:br>
            <a:endParaRPr lang="el-GR" altLang="el-GR" sz="4000"/>
          </a:p>
        </p:txBody>
      </p:sp>
      <p:pic>
        <p:nvPicPr>
          <p:cNvPr id="142339" name="Picture 3" descr="MunichInscription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63750" y="692150"/>
            <a:ext cx="7272338" cy="5454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31420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mtClean="0"/>
              <a:t>Σύδνευ, λευκανική υδρία</a:t>
            </a:r>
            <a:endParaRPr lang="en-US" altLang="el-GR" smtClean="0"/>
          </a:p>
        </p:txBody>
      </p:sp>
      <p:pic>
        <p:nvPicPr>
          <p:cNvPr id="188419" name="Picture 2" descr="C:\Users\mitsos\Pictures\MYTHOS\GODS\echtroi\niobe\Sydney7101b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16276" y="1916113"/>
            <a:ext cx="6048375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9499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mtClean="0"/>
              <a:t>Ζυρίχη. Απουλική υδρία. </a:t>
            </a:r>
            <a:endParaRPr lang="en-US" altLang="el-GR" smtClean="0"/>
          </a:p>
        </p:txBody>
      </p:sp>
      <p:pic>
        <p:nvPicPr>
          <p:cNvPr id="189443" name="Picture 2" descr="C:\Users\mitsos\Pictures\MYTHOS\GODS\echtroi\niobe\zurichNiobepetrificatio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70239" y="1828800"/>
            <a:ext cx="5927725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9736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mtClean="0"/>
              <a:t>Νάπολη, απουλική λουτροφόρος</a:t>
            </a:r>
            <a:endParaRPr lang="en-US" altLang="el-GR" smtClean="0"/>
          </a:p>
        </p:txBody>
      </p:sp>
      <p:pic>
        <p:nvPicPr>
          <p:cNvPr id="190467" name="Picture 2" descr="C:\Users\mitsos\Pictures\MYTHOS\GODS\echtroi\niobe\Naples3246b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55913" y="1900238"/>
            <a:ext cx="1954212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468" name="Picture 3" descr="C:\Users\mitsos\Pictures\MYTHOS\GODS\echtroi\niobe\Naples3246RuvoNiobeloutrophoros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0100" y="1930400"/>
            <a:ext cx="3887788" cy="409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3854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altLang="el-GR" sz="2400"/>
              <a:t>Ολυμπία</a:t>
            </a:r>
            <a:br>
              <a:rPr lang="el-GR" altLang="el-GR" sz="2400"/>
            </a:br>
            <a:r>
              <a:rPr lang="fr-FR" altLang="el-GR" sz="2400"/>
              <a:t>					Perugia</a:t>
            </a:r>
            <a:br>
              <a:rPr lang="fr-FR" altLang="el-GR" sz="2400"/>
            </a:br>
            <a:r>
              <a:rPr lang="fr-FR" altLang="el-GR" sz="2400"/>
              <a:t/>
            </a:r>
            <a:br>
              <a:rPr lang="fr-FR" altLang="el-GR" sz="2400"/>
            </a:br>
            <a:endParaRPr lang="el-GR" altLang="el-GR" sz="2400"/>
          </a:p>
        </p:txBody>
      </p:sp>
      <p:pic>
        <p:nvPicPr>
          <p:cNvPr id="143363" name="Picture 3" descr="olympiazeustyphonshieldband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19289" y="1670050"/>
            <a:ext cx="4321175" cy="43068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364" name="Picture 4" descr="perugiacastelsanmarianochariot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38901" y="1052514"/>
            <a:ext cx="3914775" cy="4975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038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altLang="el-GR" sz="4000"/>
              <a:t>ΠΚ Αλάβαστρο του Ζωγράφου του Τυφώνα. </a:t>
            </a:r>
            <a:r>
              <a:rPr lang="fr-FR" altLang="el-GR" sz="4000"/>
              <a:t>Yale University</a:t>
            </a:r>
            <a:endParaRPr lang="el-GR" altLang="el-GR" sz="4000"/>
          </a:p>
        </p:txBody>
      </p:sp>
      <p:pic>
        <p:nvPicPr>
          <p:cNvPr id="144387" name="Picture 3" descr="YaleECalabTyphonP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19289" y="1773239"/>
            <a:ext cx="2592387" cy="4319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4388" name="Picture 4" descr="YaleECalabTyphonP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92689" y="2046288"/>
            <a:ext cx="2289175" cy="3663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4389" name="Picture 5" descr="YaleECalabTyphonP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96225" y="1773238"/>
            <a:ext cx="2406650" cy="4248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402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altLang="el-GR" sz="2800"/>
              <a:t>Κύλικα από το </a:t>
            </a:r>
            <a:r>
              <a:rPr lang="fr-FR" altLang="el-GR" sz="2800"/>
              <a:t>Cerveteri</a:t>
            </a:r>
            <a:br>
              <a:rPr lang="fr-FR" altLang="el-GR" sz="2800"/>
            </a:br>
            <a:r>
              <a:rPr lang="fr-FR" altLang="el-GR" sz="2800"/>
              <a:t/>
            </a:r>
            <a:br>
              <a:rPr lang="fr-FR" altLang="el-GR" sz="2800"/>
            </a:br>
            <a:r>
              <a:rPr lang="fr-FR" altLang="el-GR" sz="2800"/>
              <a:t/>
            </a:r>
            <a:br>
              <a:rPr lang="fr-FR" altLang="el-GR" sz="2800"/>
            </a:br>
            <a:endParaRPr lang="el-GR" altLang="el-GR" sz="2800"/>
          </a:p>
        </p:txBody>
      </p:sp>
      <p:pic>
        <p:nvPicPr>
          <p:cNvPr id="145411" name="Picture 3" descr="Mathima 27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87713" y="549275"/>
            <a:ext cx="5543550" cy="54308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8937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altLang="el-GR" sz="2400"/>
              <a:t>Λονδίνο Β 62. Ζωγράφος του </a:t>
            </a:r>
            <a:r>
              <a:rPr lang="fr-FR" altLang="el-GR" sz="2400"/>
              <a:t>Micali</a:t>
            </a:r>
            <a:br>
              <a:rPr lang="fr-FR" altLang="el-GR" sz="2400"/>
            </a:br>
            <a:r>
              <a:rPr lang="fr-FR" altLang="el-GR" sz="4000"/>
              <a:t/>
            </a:r>
            <a:br>
              <a:rPr lang="fr-FR" altLang="el-GR" sz="4000"/>
            </a:br>
            <a:endParaRPr lang="el-GR" altLang="el-GR" sz="4000"/>
          </a:p>
        </p:txBody>
      </p:sp>
      <p:pic>
        <p:nvPicPr>
          <p:cNvPr id="146435" name="Picture 3" descr="LondonB62hydria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35188" y="692150"/>
            <a:ext cx="7632700" cy="5492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98750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343</Words>
  <Application>Microsoft Office PowerPoint</Application>
  <PresentationFormat>Widescreen</PresentationFormat>
  <Paragraphs>80</Paragraphs>
  <Slides>52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Arial</vt:lpstr>
      <vt:lpstr>Calibri</vt:lpstr>
      <vt:lpstr>Calibri Light</vt:lpstr>
      <vt:lpstr>Wingdings</vt:lpstr>
      <vt:lpstr>Office Theme</vt:lpstr>
      <vt:lpstr>Φωτογραφία του Photo Editor</vt:lpstr>
      <vt:lpstr>Οι εχθροί των θεών </vt:lpstr>
      <vt:lpstr>Κέρκυρα, ναός της Αρτέμιδος. 570</vt:lpstr>
      <vt:lpstr>Νιμρούντ (Ασσυρία). Anzû. 9oς αι.   </vt:lpstr>
      <vt:lpstr>PowerPoint Presentation</vt:lpstr>
      <vt:lpstr>Αμφορέας Μονάχου  </vt:lpstr>
      <vt:lpstr>Ολυμπία      Perugia  </vt:lpstr>
      <vt:lpstr>ΠΚ Αλάβαστρο του Ζωγράφου του Τυφώνα. Yale University</vt:lpstr>
      <vt:lpstr>Κύλικα από το Cerveteri   </vt:lpstr>
      <vt:lpstr>Λονδίνο Β 62. Ζωγράφος του Micali  </vt:lpstr>
      <vt:lpstr>Γιγαντομαχία</vt:lpstr>
      <vt:lpstr>Αμφορέας  Ταρκυνίας.  Γιγαντομαχία. </vt:lpstr>
      <vt:lpstr>Λονδίνο, Εμπ. Εργ. Τέχνης. Υδρία. 510 π.Χ. </vt:lpstr>
      <vt:lpstr>Γιγαντομαχία. 1. Αμφορέας της Ομάδας Ε. Sotheby’s. 2. Αμφορέας του Ζωγράφου του Princeton. Μουσείο Γουλανδρή. </vt:lpstr>
      <vt:lpstr>Αμφορέας Μονάχου, 520. </vt:lpstr>
      <vt:lpstr>PowerPoint Presentation</vt:lpstr>
      <vt:lpstr>Φερράρα. Ζωγράφος των Νιοβιδών</vt:lpstr>
      <vt:lpstr>Bασιλεία. Κρατήρας με τον τρόπο του Ζωγράφου των Νιοβιδών  </vt:lpstr>
      <vt:lpstr>Ζωγράφος της Suessula  </vt:lpstr>
      <vt:lpstr>PowerPoint Presentation</vt:lpstr>
      <vt:lpstr>Αγ. Πετρούπολη   Γενεύη</vt:lpstr>
      <vt:lpstr>   </vt:lpstr>
      <vt:lpstr>Λονδίνο. Αμφορέας της Ομάδας του Λεάγρου. Aberdeen 64009. Με τον τρόπο του Ζωγράφου του Αντιμένους</vt:lpstr>
      <vt:lpstr>Αμφορέας από κατάσχεση. Sotheby’s. Οινοχόη. Αθήνα, Κεραμεικός. Λήκυθος,   </vt:lpstr>
      <vt:lpstr>Πινάκιο του Λούβρου  Κύλικα του Λούβρου</vt:lpstr>
      <vt:lpstr>Παρίσι, Εθν. Βιβλ. Κύλικα. 480. </vt:lpstr>
      <vt:lpstr>Βιέννη. Κρατήρας από τη Σικελία                   Βερολίνο. Αίσων</vt:lpstr>
      <vt:lpstr>Elvehjem College. Οφθαλμωτή κύλικα.</vt:lpstr>
      <vt:lpstr>Φλωρεντία. Ετρ. Κάτοπτρο. 4ος αι. </vt:lpstr>
      <vt:lpstr>Σχέδιο από ετρουσκική ερυθρόμορφο στάμνο. Αθηνά και Άκρατος Ετρουσκική στάμνος. Βατικανό    </vt:lpstr>
      <vt:lpstr>Κορινθιακός αναθηματικός πίνακας. 6ος αι. </vt:lpstr>
      <vt:lpstr> </vt:lpstr>
      <vt:lpstr>Βασιλεία. Εμπόριο έργων τέχνης. Μιννεάπολις </vt:lpstr>
      <vt:lpstr>Ρώμη 50388. Διόνυσος και Γίγαντας    </vt:lpstr>
      <vt:lpstr>Mόναχο   Βερολίνο. 490. </vt:lpstr>
      <vt:lpstr>Harrow. Αμφορέας του Ζ. Του Κλεοφράδους </vt:lpstr>
      <vt:lpstr>Ακταίων Μετόπη ναού Ε Σελινούντα. ΄Ρωμ. Λύχνος Ανκώνας. </vt:lpstr>
      <vt:lpstr>Κύπελλο στο Würzburg            Αμφορέας            Orvieto</vt:lpstr>
      <vt:lpstr>Αμφορέας Αμβούργου. 490. </vt:lpstr>
      <vt:lpstr>Βοστώνη. Ζωγράφος του Πανός      Ιερουσαλήμ. Ζωγράφος του      Δίνου</vt:lpstr>
      <vt:lpstr>Λούβρο. Ζωγράφος των Τριχωτών Σατύρων   </vt:lpstr>
      <vt:lpstr>Απουλικός αμφορέας, Λύσσα και Ακταίων. Απουλικό πινάκιο. Τάραντας. </vt:lpstr>
      <vt:lpstr>Καρλσρούη. Κατωϊταλιώτικος σκύφος. 400. Λονδίνο. Ετρουσκικός κρατήρας.  </vt:lpstr>
      <vt:lpstr>Τιτυός</vt:lpstr>
      <vt:lpstr>Βασιλεία   Λούβρο</vt:lpstr>
      <vt:lpstr>Παρίσι, Εθν. Βιβλ. Ποντικός αμφορέας. 520. </vt:lpstr>
      <vt:lpstr>Ποντικός αμφορέας. Βρυξέλλες  </vt:lpstr>
      <vt:lpstr>Λούβρο, Καιρετανή υδρία</vt:lpstr>
      <vt:lpstr>Λούβρο. Ζ. των Νιοβιδών. Μόναχο. Ζ. της Πενθεσίλειας. 460. </vt:lpstr>
      <vt:lpstr>Ζωγράφος των Νιοβιδών. Λούβρο  </vt:lpstr>
      <vt:lpstr>Σύδνευ, λευκανική υδρία</vt:lpstr>
      <vt:lpstr>Ζυρίχη. Απουλική υδρία. </vt:lpstr>
      <vt:lpstr>Νάπολη, απουλική λουτροφόρος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Οι εχθροί των θεών </dc:title>
  <dc:creator>User</dc:creator>
  <cp:lastModifiedBy>User</cp:lastModifiedBy>
  <cp:revision>2</cp:revision>
  <dcterms:created xsi:type="dcterms:W3CDTF">2021-11-29T06:26:11Z</dcterms:created>
  <dcterms:modified xsi:type="dcterms:W3CDTF">2022-01-25T10:38:31Z</dcterms:modified>
</cp:coreProperties>
</file>