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 id="2147483660" r:id="rId2"/>
  </p:sldMasterIdLst>
  <p:notesMasterIdLst>
    <p:notesMasterId r:id="rId19"/>
  </p:notesMasterIdLst>
  <p:handoutMasterIdLst>
    <p:handoutMasterId r:id="rId20"/>
  </p:handoutMasterIdLst>
  <p:sldIdLst>
    <p:sldId id="301"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306" r:id="rId18"/>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ffrey Holcomb" initials="" lastIdx="3" clrIdx="0"/>
  <p:cmAuthor id="1" name="Ruchi Sachdev" initials="" lastIdx="8" clrIdx="1"/>
  <p:cmAuthor id="2" name="Sarah Reusché" initials="" lastIdx="13" clrIdx="2"/>
  <p:cmAuthor id="3" name="Nitin Shankar" initials="" lastIdx="6" clrIdx="3"/>
  <p:cmAuthor id="4" name="Kristen Flathman" initials="" lastIdx="1" clrIdx="4"/>
  <p:cmAuthor id="5" name="Ben Schroeter" initials=""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0F9630F-82C1-40B7-BC3A-925EFCFF5E92}">
  <a:tblStyle styleId="{40F9630F-82C1-40B7-BC3A-925EFCFF5E92}" styleName="Table_0">
    <a:wholeTbl>
      <a:tcTxStyle b="off" i="off">
        <a:font>
          <a:latin typeface="Arial"/>
          <a:ea typeface="Arial"/>
          <a:cs typeface="Arial"/>
        </a:font>
        <a:schemeClr val="dk1"/>
      </a:tcTxStyle>
      <a:tcStyle>
        <a:tcBdr>
          <a:left>
            <a:ln w="9525" cap="flat" cmpd="sng">
              <a:solidFill>
                <a:srgbClr val="000000">
                  <a:alpha val="0"/>
                </a:srgbClr>
              </a:solidFill>
              <a:prstDash val="solid"/>
              <a:round/>
              <a:headEnd type="none" w="med" len="med"/>
              <a:tailEnd type="none" w="med" len="med"/>
            </a:ln>
          </a:left>
          <a:right>
            <a:ln w="9525" cap="flat" cmpd="sng">
              <a:solidFill>
                <a:srgbClr val="000000">
                  <a:alpha val="0"/>
                </a:srgbClr>
              </a:solidFill>
              <a:prstDash val="solid"/>
              <a:round/>
              <a:headEnd type="none" w="med" len="med"/>
              <a:tailEnd type="none" w="med" len="med"/>
            </a:ln>
          </a:right>
          <a:top>
            <a:ln w="12700" cap="flat" cmpd="sng">
              <a:solidFill>
                <a:schemeClr val="accent1"/>
              </a:solidFill>
              <a:prstDash val="solid"/>
              <a:round/>
              <a:headEnd type="none" w="med" len="med"/>
              <a:tailEnd type="none" w="med" len="med"/>
            </a:ln>
          </a:top>
          <a:bottom>
            <a:ln w="12700" cap="flat" cmpd="sng">
              <a:solidFill>
                <a:schemeClr val="accent1"/>
              </a:solidFill>
              <a:prstDash val="solid"/>
              <a:round/>
              <a:headEnd type="none" w="med" len="med"/>
              <a:tailEnd type="none" w="med" len="med"/>
            </a:ln>
          </a:bottom>
          <a:insideH>
            <a:ln w="9525" cap="flat" cmpd="sng">
              <a:solidFill>
                <a:srgbClr val="000000">
                  <a:alpha val="0"/>
                </a:srgbClr>
              </a:solidFill>
              <a:prstDash val="solid"/>
              <a:round/>
              <a:headEnd type="none" w="med" len="med"/>
              <a:tailEnd type="none" w="med" len="med"/>
            </a:ln>
          </a:insideH>
          <a:insideV>
            <a:ln w="9525" cap="flat" cmpd="sng">
              <a:solidFill>
                <a:srgbClr val="000000">
                  <a:alpha val="0"/>
                </a:srgbClr>
              </a:solidFill>
              <a:prstDash val="solid"/>
              <a:round/>
              <a:headEnd type="none" w="med" len="med"/>
              <a:tailEnd type="none" w="med" len="med"/>
            </a:ln>
          </a:insideV>
        </a:tcBdr>
        <a:fill>
          <a:solidFill>
            <a:srgbClr val="FFFFFF">
              <a:alpha val="0"/>
            </a:srgbClr>
          </a:solid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i="off"/>
      <a:tcStyle>
        <a:tcBdr/>
      </a:tcStyle>
    </a:lastCol>
    <a:firstCol>
      <a:tcTxStyle b="on" i="off"/>
      <a:tcStyle>
        <a:tcBdr/>
      </a:tcStyle>
    </a:firstCol>
    <a:lastRow>
      <a:tcTxStyle b="on" i="off"/>
      <a:tcStyle>
        <a:tcBdr>
          <a:top>
            <a:ln w="12700" cap="flat" cmpd="sng">
              <a:solidFill>
                <a:schemeClr val="accent1"/>
              </a:solidFill>
              <a:prstDash val="solid"/>
              <a:round/>
              <a:headEnd type="none" w="med" len="med"/>
              <a:tailEnd type="none" w="med" len="med"/>
            </a:ln>
          </a:top>
        </a:tcBdr>
        <a:fill>
          <a:solidFill>
            <a:srgbClr val="FFFFFF">
              <a:alpha val="0"/>
            </a:srgbClr>
          </a:solidFill>
        </a:fill>
      </a:tcStyle>
    </a:lastRow>
    <a:firstRow>
      <a:tcTxStyle b="on" i="off"/>
      <a:tcStyle>
        <a:tcBdr>
          <a:bottom>
            <a:ln w="12700" cap="flat" cmpd="sng">
              <a:solidFill>
                <a:schemeClr val="accent1"/>
              </a:solidFill>
              <a:prstDash val="solid"/>
              <a:round/>
              <a:headEnd type="none" w="med" len="med"/>
              <a:tailEnd type="none" w="med" len="med"/>
            </a:ln>
          </a:bottom>
        </a:tcBdr>
        <a:fill>
          <a:solidFill>
            <a:srgbClr val="FFFFFF">
              <a:alpha val="0"/>
            </a:srgbClr>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98" autoAdjust="0"/>
    <p:restoredTop sz="96327" autoAdjust="0"/>
  </p:normalViewPr>
  <p:slideViewPr>
    <p:cSldViewPr snapToGrid="0" snapToObjects="1">
      <p:cViewPr varScale="1">
        <p:scale>
          <a:sx n="101" d="100"/>
          <a:sy n="101" d="100"/>
        </p:scale>
        <p:origin x="1248" y="184"/>
      </p:cViewPr>
      <p:guideLst>
        <p:guide orient="horz" pos="2160"/>
        <p:guide pos="2880"/>
      </p:guideLst>
    </p:cSldViewPr>
  </p:slideViewPr>
  <p:outlineViewPr>
    <p:cViewPr>
      <p:scale>
        <a:sx n="33" d="100"/>
        <a:sy n="33" d="100"/>
      </p:scale>
      <p:origin x="0" y="-11988"/>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885CB01-6679-D646-ACB3-8B04B786C15F}" type="datetimeFigureOut">
              <a:rPr lang="en-US" smtClean="0"/>
              <a:pPr/>
              <a:t>9/6/23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2AC0F4D-8A6F-1C4A-B6BF-1558431E4F79}" type="slidenum">
              <a:rPr lang="en-US" smtClean="0"/>
              <a:pPr/>
              <a:t>‹#›</a:t>
            </a:fld>
            <a:endParaRPr lang="en-US" dirty="0"/>
          </a:p>
        </p:txBody>
      </p:sp>
    </p:spTree>
    <p:extLst>
      <p:ext uri="{BB962C8B-B14F-4D97-AF65-F5344CB8AC3E}">
        <p14:creationId xmlns:p14="http://schemas.microsoft.com/office/powerpoint/2010/main" val="35540630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200" b="0" i="0" u="none" strike="noStrike" cap="none">
                <a:solidFill>
                  <a:schemeClr val="dk1"/>
                </a:solidFill>
                <a:latin typeface="Arial"/>
                <a:ea typeface="Arial"/>
                <a:cs typeface="Arial"/>
                <a:sym typeface="Arial"/>
              </a:defRPr>
            </a:lvl2pPr>
            <a:lvl3pPr marL="914400" marR="0" lvl="2" indent="0" algn="l" rtl="0">
              <a:spcBef>
                <a:spcPts val="0"/>
              </a:spcBef>
              <a:buNone/>
              <a:defRPr sz="1200" b="0" i="0" u="none" strike="noStrike" cap="none">
                <a:solidFill>
                  <a:schemeClr val="dk1"/>
                </a:solidFill>
                <a:latin typeface="Arial"/>
                <a:ea typeface="Arial"/>
                <a:cs typeface="Arial"/>
                <a:sym typeface="Arial"/>
              </a:defRPr>
            </a:lvl3pPr>
            <a:lvl4pPr marL="1371600" marR="0" lvl="3" indent="0" algn="l" rtl="0">
              <a:spcBef>
                <a:spcPts val="0"/>
              </a:spcBef>
              <a:buNone/>
              <a:defRPr sz="1200" b="0" i="0" u="none" strike="noStrike" cap="none">
                <a:solidFill>
                  <a:schemeClr val="dk1"/>
                </a:solidFill>
                <a:latin typeface="Arial"/>
                <a:ea typeface="Arial"/>
                <a:cs typeface="Arial"/>
                <a:sym typeface="Arial"/>
              </a:defRPr>
            </a:lvl4pPr>
            <a:lvl5pPr marL="1828800" marR="0" lvl="4" indent="0" algn="l" rtl="0">
              <a:spcBef>
                <a:spcPts val="0"/>
              </a:spcBef>
              <a:buNone/>
              <a:defRPr sz="1200" b="0" i="0" u="none" strike="noStrike" cap="none">
                <a:solidFill>
                  <a:schemeClr val="dk1"/>
                </a:solidFill>
                <a:latin typeface="Arial"/>
                <a:ea typeface="Arial"/>
                <a:cs typeface="Arial"/>
                <a:sym typeface="Arial"/>
              </a:defRPr>
            </a:lvl5pPr>
            <a:lvl6pPr marL="2286000" marR="0" lvl="5" indent="0" algn="l" rtl="0">
              <a:spcBef>
                <a:spcPts val="0"/>
              </a:spcBef>
              <a:buNone/>
              <a:defRPr sz="1200" b="0" i="0" u="none" strike="noStrike" cap="none">
                <a:solidFill>
                  <a:schemeClr val="dk1"/>
                </a:solidFill>
                <a:latin typeface="Arial"/>
                <a:ea typeface="Arial"/>
                <a:cs typeface="Arial"/>
                <a:sym typeface="Arial"/>
              </a:defRPr>
            </a:lvl6pPr>
            <a:lvl7pPr marL="2743200" marR="0" lvl="6" indent="0" algn="l" rtl="0">
              <a:spcBef>
                <a:spcPts val="0"/>
              </a:spcBef>
              <a:buNone/>
              <a:defRPr sz="1200" b="0" i="0" u="none" strike="noStrike" cap="none">
                <a:solidFill>
                  <a:schemeClr val="dk1"/>
                </a:solidFill>
                <a:latin typeface="Arial"/>
                <a:ea typeface="Arial"/>
                <a:cs typeface="Arial"/>
                <a:sym typeface="Arial"/>
              </a:defRPr>
            </a:lvl7pPr>
            <a:lvl8pPr marL="3200400" marR="0" lvl="7" indent="0" algn="l" rtl="0">
              <a:spcBef>
                <a:spcPts val="0"/>
              </a:spcBef>
              <a:buNone/>
              <a:defRPr sz="1200" b="0" i="0" u="none" strike="noStrike" cap="none">
                <a:solidFill>
                  <a:schemeClr val="dk1"/>
                </a:solidFill>
                <a:latin typeface="Arial"/>
                <a:ea typeface="Arial"/>
                <a:cs typeface="Arial"/>
                <a:sym typeface="Arial"/>
              </a:defRPr>
            </a:lvl8pPr>
            <a:lvl9pPr marL="3657600" marR="0" lvl="8" indent="0" algn="l" rtl="0">
              <a:spcBef>
                <a:spcPts val="0"/>
              </a:spcBef>
              <a:buNone/>
              <a:defRPr sz="1200" b="0" i="0" u="none" strike="noStrike" cap="none">
                <a:solidFill>
                  <a:schemeClr val="dk1"/>
                </a:solidFill>
                <a:latin typeface="Arial"/>
                <a:ea typeface="Arial"/>
                <a:cs typeface="Arial"/>
                <a:sym typeface="Arial"/>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457102709"/>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cap="none" dirty="0">
                <a:solidFill>
                  <a:schemeClr val="dk1"/>
                </a:solidFill>
                <a:latin typeface="Arial"/>
                <a:ea typeface="Arial"/>
                <a:cs typeface="Arial"/>
                <a:sym typeface="Arial"/>
              </a:rPr>
              <a:t>If this PowerPoint presentation contains mathematical equations, you may need to check that your computer has the following installed:</a:t>
            </a:r>
          </a:p>
          <a:p>
            <a:r>
              <a:rPr lang="en-US" sz="1200" b="0" i="0" u="none" strike="noStrike" kern="1200" cap="none" dirty="0">
                <a:solidFill>
                  <a:schemeClr val="dk1"/>
                </a:solidFill>
                <a:latin typeface="Arial"/>
                <a:ea typeface="Arial"/>
                <a:cs typeface="Arial"/>
                <a:sym typeface="Arial"/>
              </a:rPr>
              <a:t>(1) MathType Plugin</a:t>
            </a:r>
          </a:p>
          <a:p>
            <a:r>
              <a:rPr lang="en-US" sz="1200" b="0" i="0" u="none" strike="noStrike" kern="1200" cap="none" dirty="0">
                <a:solidFill>
                  <a:schemeClr val="dk1"/>
                </a:solidFill>
                <a:latin typeface="Arial"/>
                <a:ea typeface="Arial"/>
                <a:cs typeface="Arial"/>
                <a:sym typeface="Arial"/>
              </a:rPr>
              <a:t>(2) Math Player (free versions available)</a:t>
            </a:r>
          </a:p>
          <a:p>
            <a:r>
              <a:rPr lang="en-US" sz="1200" b="0" i="0" u="none" strike="noStrike" kern="1200" cap="none">
                <a:solidFill>
                  <a:schemeClr val="dk1"/>
                </a:solidFill>
                <a:latin typeface="Arial"/>
                <a:ea typeface="Arial"/>
                <a:cs typeface="Arial"/>
                <a:sym typeface="Arial"/>
              </a:rPr>
              <a:t>(3</a:t>
            </a:r>
            <a:r>
              <a:rPr lang="en-US" sz="1200" b="0" i="0" u="none" strike="noStrike" kern="1200" cap="none" dirty="0">
                <a:solidFill>
                  <a:schemeClr val="dk1"/>
                </a:solidFill>
                <a:latin typeface="Arial"/>
                <a:ea typeface="Arial"/>
                <a:cs typeface="Arial"/>
                <a:sym typeface="Arial"/>
              </a:rPr>
              <a:t>) NVDA Reader (free versions available)</a:t>
            </a: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pPr marL="0" marR="0" lvl="0" indent="0" algn="r" rtl="0">
                <a:spcBef>
                  <a:spcPts val="0"/>
                </a:spcBef>
                <a:buSzPct val="25000"/>
                <a:buNone/>
              </a:pPr>
              <a:t>1</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3099114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Shape 17"/>
        <p:cNvGrpSpPr/>
        <p:nvPr/>
      </p:nvGrpSpPr>
      <p:grpSpPr>
        <a:xfrm>
          <a:off x="0" y="0"/>
          <a:ext cx="0" cy="0"/>
          <a:chOff x="0" y="0"/>
          <a:chExt cx="0" cy="0"/>
        </a:xfrm>
      </p:grpSpPr>
      <p:sp>
        <p:nvSpPr>
          <p:cNvPr id="18" name="Shape 18"/>
          <p:cNvSpPr/>
          <p:nvPr/>
        </p:nvSpPr>
        <p:spPr>
          <a:xfrm>
            <a:off x="0" y="0"/>
            <a:ext cx="9144000" cy="3886200"/>
          </a:xfrm>
          <a:prstGeom prst="rect">
            <a:avLst/>
          </a:prstGeom>
          <a:solidFill>
            <a:srgbClr val="007FA3"/>
          </a:solidFill>
          <a:ln w="25400" cap="flat" cmpd="sng">
            <a:solidFill>
              <a:srgbClr val="007FA3"/>
            </a:solidFill>
            <a:prstDash val="solid"/>
            <a:round/>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b="0" i="0" u="none" strike="noStrike" cap="none" dirty="0">
              <a:solidFill>
                <a:schemeClr val="lt1"/>
              </a:solidFill>
              <a:latin typeface="Arial"/>
              <a:ea typeface="Arial"/>
              <a:cs typeface="Arial"/>
              <a:sym typeface="Arial"/>
            </a:endParaRPr>
          </a:p>
        </p:txBody>
      </p:sp>
      <p:sp>
        <p:nvSpPr>
          <p:cNvPr id="19" name="Shape 19"/>
          <p:cNvSpPr txBox="1">
            <a:spLocks noGrp="1"/>
          </p:cNvSpPr>
          <p:nvPr>
            <p:ph type="ctrTitle"/>
          </p:nvPr>
        </p:nvSpPr>
        <p:spPr>
          <a:xfrm>
            <a:off x="685800" y="762000"/>
            <a:ext cx="7772400" cy="2838451"/>
          </a:xfrm>
          <a:prstGeom prst="rect">
            <a:avLst/>
          </a:prstGeom>
          <a:noFill/>
          <a:ln>
            <a:noFill/>
          </a:ln>
        </p:spPr>
        <p:txBody>
          <a:bodyPr lIns="91425" tIns="91425" rIns="91425" bIns="91425" anchor="b" anchorCtr="0"/>
          <a:lstStyle>
            <a:lvl1pPr marL="0" marR="0" lvl="0" indent="0" algn="l" rtl="0">
              <a:lnSpc>
                <a:spcPct val="100000"/>
              </a:lnSpc>
              <a:spcBef>
                <a:spcPts val="0"/>
              </a:spcBef>
              <a:buClr>
                <a:schemeClr val="lt1"/>
              </a:buClr>
              <a:buFont typeface="Times New Roman"/>
              <a:buNone/>
              <a:defRPr sz="3600" b="1" i="0" u="none" strike="noStrike" cap="none">
                <a:solidFill>
                  <a:schemeClr val="lt1"/>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20" name="Shape 20"/>
          <p:cNvSpPr txBox="1">
            <a:spLocks noGrp="1"/>
          </p:cNvSpPr>
          <p:nvPr>
            <p:ph type="subTitle" idx="1"/>
          </p:nvPr>
        </p:nvSpPr>
        <p:spPr>
          <a:xfrm>
            <a:off x="674687" y="3962400"/>
            <a:ext cx="7794625"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800" b="0" i="0" u="none" strike="noStrike" cap="none">
                <a:solidFill>
                  <a:schemeClr val="dk1"/>
                </a:solidFill>
                <a:latin typeface="Arial"/>
                <a:ea typeface="Arial"/>
                <a:cs typeface="Arial"/>
                <a:sym typeface="Arial"/>
              </a:defRPr>
            </a:lvl1pPr>
            <a:lvl2pPr marL="457200" marR="0" lvl="1"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2pPr>
            <a:lvl3pPr marL="914400" marR="0" lvl="2" indent="0" algn="ctr"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4pPr>
            <a:lvl5pPr marL="1828800" marR="0" lvl="4"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5pPr>
            <a:lvl6pPr marL="2286000" marR="0" lvl="5"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6pPr>
            <a:lvl7pPr marL="2743200" marR="0" lvl="6"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7pPr>
            <a:lvl8pPr marL="3200400" marR="0" lvl="7"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8pPr>
            <a:lvl9pPr marL="3657600" marR="0" lvl="8"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9pPr>
          </a:lstStyle>
          <a:p>
            <a:r>
              <a:rPr lang="en-US"/>
              <a:t>Click to edit Master subtitle style</a:t>
            </a:r>
            <a:endParaRPr dirty="0"/>
          </a:p>
        </p:txBody>
      </p:sp>
      <p:sp>
        <p:nvSpPr>
          <p:cNvPr id="21" name="Shape 2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2" name="Shape 2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3" name="Shape 2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32457349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2" name="Shape 32"/>
          <p:cNvSpPr txBox="1">
            <a:spLocks noGrp="1"/>
          </p:cNvSpPr>
          <p:nvPr>
            <p:ph type="body" idx="1"/>
          </p:nvPr>
        </p:nvSpPr>
        <p:spPr>
          <a:xfrm>
            <a:off x="457200" y="16002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3" name="Shape 33"/>
          <p:cNvSpPr txBox="1">
            <a:spLocks noGrp="1"/>
          </p:cNvSpPr>
          <p:nvPr>
            <p:ph type="body" idx="2"/>
          </p:nvPr>
        </p:nvSpPr>
        <p:spPr>
          <a:xfrm>
            <a:off x="457200" y="39624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146176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2" name="Shape 32"/>
          <p:cNvSpPr txBox="1">
            <a:spLocks noGrp="1"/>
          </p:cNvSpPr>
          <p:nvPr>
            <p:ph type="body" idx="1"/>
          </p:nvPr>
        </p:nvSpPr>
        <p:spPr>
          <a:xfrm>
            <a:off x="457200" y="1600201"/>
            <a:ext cx="8229600" cy="1345500"/>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3" name="Shape 33"/>
          <p:cNvSpPr txBox="1">
            <a:spLocks noGrp="1"/>
          </p:cNvSpPr>
          <p:nvPr>
            <p:ph type="body" idx="2"/>
          </p:nvPr>
        </p:nvSpPr>
        <p:spPr>
          <a:xfrm>
            <a:off x="457200" y="3132669"/>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8" name="Shape 33"/>
          <p:cNvSpPr txBox="1">
            <a:spLocks noGrp="1"/>
          </p:cNvSpPr>
          <p:nvPr>
            <p:ph type="body" idx="13"/>
          </p:nvPr>
        </p:nvSpPr>
        <p:spPr>
          <a:xfrm>
            <a:off x="474128" y="4715933"/>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6687927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Blank">
    <p:spTree>
      <p:nvGrpSpPr>
        <p:cNvPr id="1" name="Shape 79"/>
        <p:cNvGrpSpPr/>
        <p:nvPr/>
      </p:nvGrpSpPr>
      <p:grpSpPr>
        <a:xfrm>
          <a:off x="0" y="0"/>
          <a:ext cx="0" cy="0"/>
          <a:chOff x="0" y="0"/>
          <a:chExt cx="0" cy="0"/>
        </a:xfrm>
      </p:grpSpPr>
      <p:sp>
        <p:nvSpPr>
          <p:cNvPr id="80" name="Shape 80"/>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1" name="Shape 81"/>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2" name="Shape 82"/>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endParaRP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endParaRP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9" name="Shape 39"/>
          <p:cNvSpPr txBox="1">
            <a:spLocks noGrp="1"/>
          </p:cNvSpPr>
          <p:nvPr>
            <p:ph type="body" idx="13"/>
          </p:nvPr>
        </p:nvSpPr>
        <p:spPr>
          <a:xfrm>
            <a:off x="474779" y="1500547"/>
            <a:ext cx="8229600" cy="20515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pic>
        <p:nvPicPr>
          <p:cNvPr id="10" name="Εικόνα 11">
            <a:extLst>
              <a:ext uri="{FF2B5EF4-FFF2-40B4-BE49-F238E27FC236}">
                <a16:creationId xmlns:a16="http://schemas.microsoft.com/office/drawing/2014/main" id="{D7988A91-5163-154D-D5EE-AA0211DF756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688579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Click to edit Master title style</a:t>
            </a:r>
            <a:endParaRPr lang="en-US"/>
          </a:p>
        </p:txBody>
      </p:sp>
      <p:sp>
        <p:nvSpPr>
          <p:cNvPr id="3" name="Content Placeholder 2"/>
          <p:cNvSpPr>
            <a:spLocks noGrp="1"/>
          </p:cNvSpPr>
          <p:nvPr>
            <p:ph idx="1"/>
          </p:nvPr>
        </p:nvSpPr>
        <p:spPr/>
        <p:txBody>
          <a:body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4" name="Footer Placeholder 4"/>
          <p:cNvSpPr>
            <a:spLocks noGrp="1"/>
          </p:cNvSpPr>
          <p:nvPr>
            <p:ph type="ftr" sz="quarter" idx="10"/>
          </p:nvPr>
        </p:nvSpPr>
        <p:spPr/>
        <p:txBody>
          <a:bodyPr/>
          <a:lstStyle>
            <a:lvl1pPr>
              <a:defRPr/>
            </a:lvl1pPr>
          </a:lstStyle>
          <a:p>
            <a:pPr>
              <a:defRPr/>
            </a:pPr>
            <a:r>
              <a:rPr lang="el-GR"/>
              <a:t>Η Ερευνητική Μεθοδολογία στον Πραγματικό Κόσμο 4η Έκδοση </a:t>
            </a:r>
          </a:p>
        </p:txBody>
      </p:sp>
      <p:sp>
        <p:nvSpPr>
          <p:cNvPr id="5" name="Slide Number Placeholder 5"/>
          <p:cNvSpPr>
            <a:spLocks noGrp="1"/>
          </p:cNvSpPr>
          <p:nvPr>
            <p:ph type="sldNum" sz="quarter" idx="11"/>
          </p:nvPr>
        </p:nvSpPr>
        <p:spPr/>
        <p:txBody>
          <a:bodyPr/>
          <a:lstStyle>
            <a:lvl1pPr>
              <a:defRPr/>
            </a:lvl1pPr>
          </a:lstStyle>
          <a:p>
            <a:pPr>
              <a:defRPr/>
            </a:pPr>
            <a:r>
              <a:rPr lang="el-GR"/>
              <a:t>Διαφάνεια </a:t>
            </a:r>
            <a:fld id="{84D40DDA-0565-E04E-80F8-3464C128897D}" type="slidenum">
              <a:rPr lang="en-US"/>
              <a:pPr>
                <a:defRPr/>
              </a:pPr>
              <a:t>‹#›</a:t>
            </a:fld>
            <a:endParaRPr lang="en-US"/>
          </a:p>
        </p:txBody>
      </p:sp>
    </p:spTree>
    <p:extLst>
      <p:ext uri="{BB962C8B-B14F-4D97-AF65-F5344CB8AC3E}">
        <p14:creationId xmlns:p14="http://schemas.microsoft.com/office/powerpoint/2010/main" val="36658664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Figure + Caption">
    <p:spTree>
      <p:nvGrpSpPr>
        <p:cNvPr id="1" name="Shape 53"/>
        <p:cNvGrpSpPr/>
        <p:nvPr/>
      </p:nvGrpSpPr>
      <p:grpSpPr>
        <a:xfrm>
          <a:off x="0" y="0"/>
          <a:ext cx="0" cy="0"/>
          <a:chOff x="0" y="0"/>
          <a:chExt cx="0" cy="0"/>
        </a:xfrm>
      </p:grpSpPr>
      <p:sp>
        <p:nvSpPr>
          <p:cNvPr id="54" name="Shape 54"/>
          <p:cNvSpPr txBox="1">
            <a:spLocks noGrp="1"/>
          </p:cNvSpPr>
          <p:nvPr>
            <p:ph type="title"/>
          </p:nvPr>
        </p:nvSpPr>
        <p:spPr>
          <a:xfrm>
            <a:off x="457200" y="228600"/>
            <a:ext cx="8229600" cy="1066799"/>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55" name="Shape 55"/>
          <p:cNvSpPr txBox="1">
            <a:spLocks noGrp="1"/>
          </p:cNvSpPr>
          <p:nvPr>
            <p:ph type="body" idx="1"/>
          </p:nvPr>
        </p:nvSpPr>
        <p:spPr>
          <a:xfrm>
            <a:off x="457200" y="5368160"/>
            <a:ext cx="8229600" cy="916856"/>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8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56" name="Shape 5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7" name="Shape 5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8" name="Shape 5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826302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Title and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tabLst>
                <a:tab pos="176213" algn="l"/>
              </a:tabLst>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Tree>
    <p:extLst>
      <p:ext uri="{BB962C8B-B14F-4D97-AF65-F5344CB8AC3E}">
        <p14:creationId xmlns:p14="http://schemas.microsoft.com/office/powerpoint/2010/main" val="3428980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4" name="Content Placeholder 3"/>
          <p:cNvSpPr>
            <a:spLocks noGrp="1"/>
          </p:cNvSpPr>
          <p:nvPr>
            <p:ph sz="quarter" idx="18"/>
          </p:nvPr>
        </p:nvSpPr>
        <p:spPr>
          <a:xfrm>
            <a:off x="457200" y="5811838"/>
            <a:ext cx="8229600" cy="457200"/>
          </a:xfrm>
        </p:spPr>
        <p:txBody>
          <a:bodyPr/>
          <a:lstStyle>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7"/>
          <p:cNvSpPr>
            <a:spLocks noGrp="1"/>
          </p:cNvSpPr>
          <p:nvPr>
            <p:ph sz="quarter" idx="19"/>
          </p:nvPr>
        </p:nvSpPr>
        <p:spPr>
          <a:xfrm>
            <a:off x="3657601" y="6418263"/>
            <a:ext cx="479834"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11"/>
          <p:cNvSpPr>
            <a:spLocks noGrp="1"/>
          </p:cNvSpPr>
          <p:nvPr>
            <p:ph sz="quarter" idx="20"/>
          </p:nvPr>
        </p:nvSpPr>
        <p:spPr>
          <a:xfrm>
            <a:off x="5503863" y="6418263"/>
            <a:ext cx="453317"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13"/>
          <p:cNvSpPr>
            <a:spLocks noGrp="1"/>
          </p:cNvSpPr>
          <p:nvPr>
            <p:ph sz="quarter" idx="21"/>
          </p:nvPr>
        </p:nvSpPr>
        <p:spPr>
          <a:xfrm>
            <a:off x="7200900" y="6418263"/>
            <a:ext cx="576027"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22"/>
          </p:nvPr>
        </p:nvSpPr>
        <p:spPr>
          <a:xfrm flipH="1">
            <a:off x="7976101" y="6418263"/>
            <a:ext cx="778599"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447949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pPr lvl="0"/>
            <a:r>
              <a:rPr lang="en-US"/>
              <a:t>Click to edit Master text styles</a:t>
            </a:r>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Title + Learning Objectives and Content">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63" name="Shape 63"/>
          <p:cNvSpPr txBox="1">
            <a:spLocks noGrp="1"/>
          </p:cNvSpPr>
          <p:nvPr>
            <p:ph type="body" idx="1"/>
          </p:nvPr>
        </p:nvSpPr>
        <p:spPr>
          <a:xfrm>
            <a:off x="457200" y="816429"/>
            <a:ext cx="8229600" cy="402769"/>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pPr lvl="0"/>
            <a:r>
              <a:rPr lang="en-US"/>
              <a:t>Click to edit Master text styles</a:t>
            </a:r>
          </a:p>
        </p:txBody>
      </p:sp>
      <p:sp>
        <p:nvSpPr>
          <p:cNvPr id="64" name="Shape 64"/>
          <p:cNvSpPr txBox="1">
            <a:spLocks noGrp="1"/>
          </p:cNvSpPr>
          <p:nvPr>
            <p:ph type="body" idx="2"/>
          </p:nvPr>
        </p:nvSpPr>
        <p:spPr>
          <a:xfrm>
            <a:off x="457200" y="1600200"/>
            <a:ext cx="8229600" cy="45259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65" name="Shape 65"/>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6" name="Shape 66"/>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7" name="Shape 67"/>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685800" y="1447800"/>
            <a:ext cx="7772400" cy="2152651"/>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70" name="Shape 70"/>
          <p:cNvSpPr txBox="1">
            <a:spLocks noGrp="1"/>
          </p:cNvSpPr>
          <p:nvPr>
            <p:ph type="body" idx="1"/>
          </p:nvPr>
        </p:nvSpPr>
        <p:spPr>
          <a:xfrm>
            <a:off x="674687" y="3962400"/>
            <a:ext cx="7794626"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457200" marR="0" lvl="1" indent="0" algn="l" rtl="0">
              <a:spcBef>
                <a:spcPts val="600"/>
              </a:spcBef>
              <a:buClr>
                <a:srgbClr val="007FA3"/>
              </a:buClr>
              <a:buFont typeface="Arial"/>
              <a:buNone/>
              <a:defRPr sz="1800" b="0" i="0" u="none" strike="noStrike" cap="none">
                <a:solidFill>
                  <a:srgbClr val="888888"/>
                </a:solidFill>
                <a:latin typeface="Arial"/>
                <a:ea typeface="Arial"/>
                <a:cs typeface="Arial"/>
                <a:sym typeface="Arial"/>
              </a:defRPr>
            </a:lvl2pPr>
            <a:lvl3pPr marL="914400" marR="0" lvl="2" indent="0" algn="l"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4pPr>
            <a:lvl5pPr marL="1828800" marR="0" lvl="4"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5pPr>
            <a:lvl6pPr marL="2286000" marR="0" lvl="5"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6pPr>
            <a:lvl7pPr marL="2743200" marR="0" lvl="6"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7pPr>
            <a:lvl8pPr marL="3200400" marR="0" lvl="7"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8pPr>
            <a:lvl9pPr marL="3657600" marR="0" lvl="8"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9pPr>
          </a:lstStyle>
          <a:p>
            <a:pPr lvl="0"/>
            <a:r>
              <a:rPr lang="en-US"/>
              <a:t>Click to edit Master text styles</a:t>
            </a:r>
          </a:p>
        </p:txBody>
      </p:sp>
      <p:sp>
        <p:nvSpPr>
          <p:cNvPr id="71" name="Shape 7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2" name="Shape 7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3" name="Shape 7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Title Only">
    <p:spTree>
      <p:nvGrpSpPr>
        <p:cNvPr id="1" name="Shape 74"/>
        <p:cNvGrpSpPr/>
        <p:nvPr/>
      </p:nvGrpSpPr>
      <p:grpSpPr>
        <a:xfrm>
          <a:off x="0" y="0"/>
          <a:ext cx="0" cy="0"/>
          <a:chOff x="0" y="0"/>
          <a:chExt cx="0" cy="0"/>
        </a:xfrm>
      </p:grpSpPr>
      <p:sp>
        <p:nvSpPr>
          <p:cNvPr id="75" name="Shape 75"/>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76" name="Shape 7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7" name="Shape 7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8" name="Shape 7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pic>
        <p:nvPicPr>
          <p:cNvPr id="9" name="Εικόνα 8">
            <a:extLst>
              <a:ext uri="{FF2B5EF4-FFF2-40B4-BE49-F238E27FC236}">
                <a16:creationId xmlns:a16="http://schemas.microsoft.com/office/drawing/2014/main" id="{092AEE46-990B-F0E1-F048-20370AE00E88}"/>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90856" y="6150103"/>
            <a:ext cx="633545" cy="612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dk2" tx2="lt2" accent1="accent1" accent2="accent2" accent3="accent3" accent4="accent4" accent5="accent5" accent6="accent6" hlink="hlink" folHlink="folHlink"/>
  <p:sldLayoutIdLst>
    <p:sldLayoutId id="2147483665" r:id="rId1"/>
    <p:sldLayoutId id="2147483666" r:id="rId2"/>
    <p:sldLayoutId id="2147483649" r:id="rId3"/>
    <p:sldLayoutId id="2147483668" r:id="rId4"/>
    <p:sldLayoutId id="2147483669" r:id="rId5"/>
    <p:sldLayoutId id="2147483651" r:id="rId6"/>
    <p:sldLayoutId id="2147483654" r:id="rId7"/>
    <p:sldLayoutId id="2147483655" r:id="rId8"/>
    <p:sldLayoutId id="2147483656" r:id="rId9"/>
    <p:sldLayoutId id="2147483667" r:id="rId10"/>
    <p:sldLayoutId id="2147483670" r:id="rId11"/>
    <p:sldLayoutId id="2147483657" r:id="rId12"/>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558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200283969"/>
      </p:ext>
    </p:extLst>
  </p:cSld>
  <p:clrMap bg1="lt1" tx1="dk1" bg2="dk2" tx2="lt2" accent1="accent1" accent2="accent2" accent3="accent3" accent4="accent4" accent5="accent5" accent6="accent6" hlink="hlink" folHlink="folHlink"/>
  <p:sldLayoutIdLst>
    <p:sldLayoutId id="2147483664" r:id="rId1"/>
    <p:sldLayoutId id="2147483671"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603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875"/>
            <a:ext cx="8363662" cy="1099976"/>
          </a:xfrm>
        </p:spPr>
        <p:txBody>
          <a:bodyPr/>
          <a:lstStyle/>
          <a:p>
            <a:r>
              <a:rPr lang="el-GR" sz="2600" dirty="0">
                <a:solidFill>
                  <a:schemeClr val="accent1"/>
                </a:solidFill>
                <a:latin typeface="Apparat" pitchFamily="50" charset="0"/>
                <a:cs typeface="Times New Roman" panose="02020603050405020304" pitchFamily="18" charset="0"/>
              </a:rPr>
              <a:t>Η Ερευνητική Μεθοδολογία στον Πραγματικό </a:t>
            </a:r>
            <a:br>
              <a:rPr lang="el-GR" sz="2600" dirty="0">
                <a:solidFill>
                  <a:schemeClr val="accent1"/>
                </a:solidFill>
                <a:latin typeface="Apparat" pitchFamily="50" charset="0"/>
                <a:cs typeface="Times New Roman" panose="02020603050405020304" pitchFamily="18" charset="0"/>
              </a:rPr>
            </a:br>
            <a:r>
              <a:rPr lang="el-GR" sz="2600" dirty="0">
                <a:solidFill>
                  <a:schemeClr val="accent1"/>
                </a:solidFill>
                <a:latin typeface="Apparat" pitchFamily="50" charset="0"/>
                <a:cs typeface="Times New Roman" panose="02020603050405020304" pitchFamily="18" charset="0"/>
              </a:rPr>
              <a:t>Κόσμο</a:t>
            </a:r>
            <a:br>
              <a:rPr lang="el-GR" sz="2800" dirty="0">
                <a:latin typeface="Times New Roman" panose="02020603050405020304" pitchFamily="18" charset="0"/>
                <a:cs typeface="Times New Roman" panose="02020603050405020304" pitchFamily="18" charset="0"/>
              </a:rPr>
            </a:br>
            <a:endParaRPr lang="el-GR" sz="2800" dirty="0">
              <a:latin typeface="Times New Roman" panose="02020603050405020304" pitchFamily="18" charset="0"/>
              <a:cs typeface="Times New Roman" panose="02020603050405020304" pitchFamily="18" charset="0"/>
            </a:endParaRPr>
          </a:p>
        </p:txBody>
      </p:sp>
      <p:sp>
        <p:nvSpPr>
          <p:cNvPr id="3" name="Text Placeholder 2"/>
          <p:cNvSpPr>
            <a:spLocks noGrp="1"/>
          </p:cNvSpPr>
          <p:nvPr>
            <p:ph type="body" idx="1"/>
          </p:nvPr>
        </p:nvSpPr>
        <p:spPr>
          <a:xfrm>
            <a:off x="457200" y="1140951"/>
            <a:ext cx="8363662" cy="418620"/>
          </a:xfrm>
        </p:spPr>
        <p:txBody>
          <a:bodyPr/>
          <a:lstStyle/>
          <a:p>
            <a:r>
              <a:rPr lang="en-US" sz="1800" dirty="0">
                <a:solidFill>
                  <a:srgbClr val="002060"/>
                </a:solidFill>
                <a:latin typeface="Apparat" pitchFamily="50" charset="0"/>
              </a:rPr>
              <a:t>5</a:t>
            </a:r>
            <a:r>
              <a:rPr lang="el-GR" sz="1800" baseline="30000" dirty="0">
                <a:solidFill>
                  <a:srgbClr val="002060"/>
                </a:solidFill>
                <a:latin typeface="Apparat" pitchFamily="50" charset="0"/>
              </a:rPr>
              <a:t>η</a:t>
            </a:r>
            <a:r>
              <a:rPr lang="el-GR" sz="1800" dirty="0">
                <a:solidFill>
                  <a:srgbClr val="002060"/>
                </a:solidFill>
                <a:latin typeface="Apparat" pitchFamily="50" charset="0"/>
              </a:rPr>
              <a:t> Έκδοση</a:t>
            </a:r>
            <a:endParaRPr lang="en-US" sz="1800" dirty="0">
              <a:solidFill>
                <a:srgbClr val="002060"/>
              </a:solidFill>
              <a:latin typeface="Apparat" pitchFamily="50" charset="0"/>
            </a:endParaRPr>
          </a:p>
        </p:txBody>
      </p:sp>
      <p:sp>
        <p:nvSpPr>
          <p:cNvPr id="4" name="Text Placeholder 3"/>
          <p:cNvSpPr>
            <a:spLocks noGrp="1"/>
          </p:cNvSpPr>
          <p:nvPr>
            <p:ph type="body" idx="2"/>
          </p:nvPr>
        </p:nvSpPr>
        <p:spPr>
          <a:xfrm>
            <a:off x="4658276" y="2147455"/>
            <a:ext cx="3657600" cy="877628"/>
          </a:xfrm>
        </p:spPr>
        <p:txBody>
          <a:bodyPr/>
          <a:lstStyle/>
          <a:p>
            <a:pPr lvl="0" algn="ctr"/>
            <a:r>
              <a:rPr lang="el-GR" b="1" dirty="0">
                <a:latin typeface="+mn-lt"/>
              </a:rPr>
              <a:t>Κεφάλαιο 6</a:t>
            </a:r>
            <a:endParaRPr lang="en-US" b="1" dirty="0">
              <a:latin typeface="+mn-lt"/>
            </a:endParaRPr>
          </a:p>
        </p:txBody>
      </p:sp>
      <p:sp>
        <p:nvSpPr>
          <p:cNvPr id="5" name="Text Placeholder 4"/>
          <p:cNvSpPr>
            <a:spLocks noGrp="1"/>
          </p:cNvSpPr>
          <p:nvPr>
            <p:ph type="body" idx="3"/>
          </p:nvPr>
        </p:nvSpPr>
        <p:spPr>
          <a:xfrm>
            <a:off x="4658276" y="3114461"/>
            <a:ext cx="3657600" cy="1083466"/>
          </a:xfrm>
        </p:spPr>
        <p:txBody>
          <a:bodyPr/>
          <a:lstStyle/>
          <a:p>
            <a:pPr algn="ctr" eaLnBrk="1" hangingPunct="1">
              <a:defRPr/>
            </a:pPr>
            <a:r>
              <a:rPr lang="el-GR" dirty="0"/>
              <a:t>Ποσοτικός ερευνητικός σχεδιασμός</a:t>
            </a:r>
            <a:endParaRPr lang="en-US" dirty="0"/>
          </a:p>
        </p:txBody>
      </p:sp>
      <p:pic>
        <p:nvPicPr>
          <p:cNvPr id="12" name="Εικόνα 11">
            <a:extLst>
              <a:ext uri="{FF2B5EF4-FFF2-40B4-BE49-F238E27FC236}">
                <a16:creationId xmlns:a16="http://schemas.microsoft.com/office/drawing/2014/main" id="{D7988A91-5163-154D-D5EE-AA0211DF756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Ορθογώνιο 12">
            <a:extLst>
              <a:ext uri="{FF2B5EF4-FFF2-40B4-BE49-F238E27FC236}">
                <a16:creationId xmlns:a16="http://schemas.microsoft.com/office/drawing/2014/main" id="{2EB06B08-39A1-42C3-10D8-F058ED4CF715}"/>
              </a:ext>
            </a:extLst>
          </p:cNvPr>
          <p:cNvSpPr>
            <a:spLocks noChangeArrowheads="1"/>
          </p:cNvSpPr>
          <p:nvPr/>
        </p:nvSpPr>
        <p:spPr bwMode="auto">
          <a:xfrm>
            <a:off x="3990974" y="5498242"/>
            <a:ext cx="4829887"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ctr">
              <a:spcAft>
                <a:spcPts val="600"/>
              </a:spcAft>
            </a:pPr>
            <a:r>
              <a:rPr lang="el-GR" altLang="el-GR" sz="900" b="1" dirty="0">
                <a:latin typeface="Apparat" pitchFamily="50" charset="0"/>
                <a:cs typeface="Times New Roman" panose="02020603050405020304" pitchFamily="18" charset="0"/>
              </a:rPr>
              <a:t>Πρωτότυπο έργο</a:t>
            </a:r>
            <a:r>
              <a:rPr lang="en-US" altLang="el-GR" sz="900" b="1" dirty="0">
                <a:latin typeface="Apparat" pitchFamily="50" charset="0"/>
                <a:cs typeface="Times New Roman" panose="02020603050405020304" pitchFamily="18" charset="0"/>
              </a:rPr>
              <a:t>: </a:t>
            </a:r>
            <a:r>
              <a:rPr lang="en-US" altLang="el-GR" sz="900" dirty="0">
                <a:latin typeface="Apparat" pitchFamily="50" charset="0"/>
                <a:cs typeface="Times New Roman" panose="02020603050405020304" pitchFamily="18" charset="0"/>
              </a:rPr>
              <a:t>Doing Research In The Real World, </a:t>
            </a:r>
            <a:r>
              <a:rPr lang="el-GR" altLang="el-GR" sz="900" dirty="0">
                <a:latin typeface="Apparat" pitchFamily="50" charset="0"/>
                <a:cs typeface="Times New Roman" panose="02020603050405020304" pitchFamily="18" charset="0"/>
              </a:rPr>
              <a:t>5</a:t>
            </a:r>
            <a:r>
              <a:rPr lang="en-US" altLang="el-GR" sz="800" dirty="0" err="1">
                <a:latin typeface="Apparat" pitchFamily="50" charset="0"/>
                <a:cs typeface="Times New Roman" panose="02020603050405020304" pitchFamily="18" charset="0"/>
              </a:rPr>
              <a:t>th</a:t>
            </a:r>
            <a:r>
              <a:rPr lang="en-US" altLang="el-GR" sz="900" dirty="0">
                <a:latin typeface="Apparat" pitchFamily="50" charset="0"/>
                <a:cs typeface="Times New Roman" panose="02020603050405020304" pitchFamily="18" charset="0"/>
              </a:rPr>
              <a:t> Edition, David E. Gray, Copyright © 2022 Sage Publications Ltd.</a:t>
            </a:r>
            <a:br>
              <a:rPr lang="el-GR" altLang="el-GR" sz="900" dirty="0">
                <a:latin typeface="Apparat" pitchFamily="50" charset="0"/>
                <a:cs typeface="Times New Roman" panose="02020603050405020304" pitchFamily="18" charset="0"/>
              </a:rPr>
            </a:br>
            <a:r>
              <a:rPr lang="en-US" altLang="en-US" sz="900" dirty="0">
                <a:latin typeface="Apparat" pitchFamily="50" charset="0"/>
                <a:cs typeface="Times New Roman" panose="02020603050405020304" pitchFamily="18" charset="0"/>
              </a:rPr>
              <a:t>All Rights Reserved.</a:t>
            </a:r>
          </a:p>
          <a:p>
            <a:pPr algn="ctr"/>
            <a:r>
              <a:rPr lang="el-GR" altLang="el-GR" sz="900" b="1" dirty="0">
                <a:latin typeface="Apparat" pitchFamily="50" charset="0"/>
                <a:cs typeface="Times New Roman" panose="02020603050405020304" pitchFamily="18" charset="0"/>
              </a:rPr>
              <a:t>Αποκλειστικότητα για την ελληνική γλώσσα: </a:t>
            </a:r>
            <a:r>
              <a:rPr lang="el-GR" altLang="el-GR" sz="900" dirty="0">
                <a:latin typeface="Apparat" pitchFamily="50" charset="0"/>
                <a:cs typeface="Times New Roman" panose="02020603050405020304" pitchFamily="18" charset="0"/>
              </a:rPr>
              <a:t>Εκδόσεις ΤΖΙΟΛΑ. </a:t>
            </a:r>
            <a:r>
              <a:rPr lang="el-GR" altLang="el-GR" sz="900" dirty="0" err="1">
                <a:latin typeface="Apparat" pitchFamily="50" charset="0"/>
                <a:cs typeface="Times New Roman" panose="02020603050405020304" pitchFamily="18" charset="0"/>
              </a:rPr>
              <a:t>Copyright</a:t>
            </a:r>
            <a:r>
              <a:rPr lang="el-GR" altLang="el-GR" sz="900" dirty="0">
                <a:latin typeface="Apparat" pitchFamily="50" charset="0"/>
                <a:cs typeface="Times New Roman" panose="02020603050405020304" pitchFamily="18" charset="0"/>
              </a:rPr>
              <a:t> © 202</a:t>
            </a:r>
            <a:r>
              <a:rPr lang="en-US" altLang="el-GR" sz="900" dirty="0">
                <a:latin typeface="Apparat" pitchFamily="50" charset="0"/>
                <a:cs typeface="Times New Roman" panose="02020603050405020304" pitchFamily="18" charset="0"/>
              </a:rPr>
              <a:t>3</a:t>
            </a:r>
            <a:r>
              <a:rPr lang="el-GR" altLang="el-GR" sz="900" dirty="0">
                <a:latin typeface="Apparat" pitchFamily="50" charset="0"/>
                <a:cs typeface="Times New Roman" panose="02020603050405020304" pitchFamily="18" charset="0"/>
              </a:rPr>
              <a:t> Εκδόσεις ΤΖΙΟΛΑ. Με επιφύλαξη παντός νόμιμου δικαιώματος.</a:t>
            </a:r>
          </a:p>
        </p:txBody>
      </p:sp>
      <p:pic>
        <p:nvPicPr>
          <p:cNvPr id="10" name="9 - Εικόνα" descr="GRAY_Η-Ερευνητική-Μεθοδολογία-στον-Πραγματικό-Κόσμο_5ε_COVER_978-618-221-033-8.jpg"/>
          <p:cNvPicPr>
            <a:picLocks noChangeAspect="1"/>
          </p:cNvPicPr>
          <p:nvPr/>
        </p:nvPicPr>
        <p:blipFill>
          <a:blip r:embed="rId4"/>
          <a:srcRect l="55455"/>
          <a:stretch>
            <a:fillRect/>
          </a:stretch>
        </p:blipFill>
        <p:spPr>
          <a:xfrm>
            <a:off x="532025" y="1652919"/>
            <a:ext cx="3424497" cy="4824000"/>
          </a:xfrm>
          <a:prstGeom prst="rect">
            <a:avLst/>
          </a:prstGeom>
        </p:spPr>
      </p:pic>
    </p:spTree>
    <p:extLst>
      <p:ext uri="{BB962C8B-B14F-4D97-AF65-F5344CB8AC3E}">
        <p14:creationId xmlns:p14="http://schemas.microsoft.com/office/powerpoint/2010/main" val="41404159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Ορισμένοι Ορθοί Σχεδιασμοί</a:t>
            </a:r>
            <a:endParaRPr lang="en-US" dirty="0"/>
          </a:p>
        </p:txBody>
      </p:sp>
      <p:sp>
        <p:nvSpPr>
          <p:cNvPr id="3" name="Content Placeholder 2"/>
          <p:cNvSpPr>
            <a:spLocks noGrp="1"/>
          </p:cNvSpPr>
          <p:nvPr>
            <p:ph type="body" idx="1"/>
          </p:nvPr>
        </p:nvSpPr>
        <p:spPr/>
        <p:txBody>
          <a:bodyPr>
            <a:normAutofit/>
          </a:bodyPr>
          <a:lstStyle/>
          <a:p>
            <a:pPr marL="857250" indent="-514350">
              <a:buFont typeface="+mj-lt"/>
              <a:buAutoNum type="arabicPeriod"/>
            </a:pPr>
            <a:r>
              <a:rPr lang="el-GR" sz="2400" dirty="0"/>
              <a:t>Πειραματική ομάδα με έλεγχο: τα υποκείμενα κατανέμονται με τυχαίο τρόπο στην πειραματική ομάδα και στην ομάδα ελέγχου. </a:t>
            </a:r>
          </a:p>
          <a:p>
            <a:pPr marL="857250" indent="-514350">
              <a:buFont typeface="+mj-lt"/>
              <a:buAutoNum type="arabicPeriod"/>
            </a:pPr>
            <a:r>
              <a:rPr lang="el-GR" sz="2400" dirty="0" err="1"/>
              <a:t>Ημί</a:t>
            </a:r>
            <a:r>
              <a:rPr lang="el-GR" sz="2400" dirty="0"/>
              <a:t>-πειραματικός σχεδιασμός με μη-ισοδύναμο έλεγχο</a:t>
            </a:r>
          </a:p>
          <a:p>
            <a:pPr marL="857250" indent="-514350">
              <a:buFont typeface="+mj-lt"/>
              <a:buAutoNum type="arabicPeriod"/>
            </a:pPr>
            <a:r>
              <a:rPr lang="en-US" sz="2400" dirty="0"/>
              <a:t> </a:t>
            </a:r>
            <a:r>
              <a:rPr lang="el-GR" sz="2400" dirty="0"/>
              <a:t>Εξελικτικοί σχεδιασμοί</a:t>
            </a:r>
            <a:r>
              <a:rPr lang="en-GB" sz="2400" dirty="0"/>
              <a:t>: </a:t>
            </a:r>
            <a:r>
              <a:rPr lang="el-GR" sz="2400" dirty="0"/>
              <a:t>εμπλέκουν μετρήσεις σε βάθος χρόνου, ενώ δεν εμπλέκουν (και αυτοί) ομάδες ελέγχου. </a:t>
            </a:r>
            <a:endParaRPr lang="en-US" sz="2400" dirty="0"/>
          </a:p>
          <a:p>
            <a:pPr marL="857250" indent="-514350">
              <a:buFont typeface="+mj-lt"/>
              <a:buAutoNum type="arabicPeriod"/>
            </a:pPr>
            <a:r>
              <a:rPr lang="el-GR" sz="2400" dirty="0"/>
              <a:t>Παραγοντικοί σχεδιασμοί</a:t>
            </a:r>
            <a:r>
              <a:rPr lang="en-US" sz="2400" dirty="0"/>
              <a:t>: </a:t>
            </a:r>
            <a:r>
              <a:rPr lang="el-GR" sz="2400" dirty="0"/>
              <a:t>κοιτάζουμε όλους τους πιθανούς συνδυασμούς των επιλεχθέντων τιμών.</a:t>
            </a:r>
            <a:endParaRPr lang="en-US" sz="2400" dirty="0"/>
          </a:p>
          <a:p>
            <a:pPr marL="457200" indent="-457200">
              <a:buFont typeface="+mj-lt"/>
              <a:buAutoNum type="arabicPeriod"/>
            </a:pPr>
            <a:endParaRPr lang="en-US" sz="2400" dirty="0"/>
          </a:p>
        </p:txBody>
      </p:sp>
    </p:spTree>
    <p:extLst>
      <p:ext uri="{BB962C8B-B14F-4D97-AF65-F5344CB8AC3E}">
        <p14:creationId xmlns:p14="http://schemas.microsoft.com/office/powerpoint/2010/main" val="21523147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Επιλέγοντας Δείγματα</a:t>
            </a:r>
            <a:endParaRPr lang="en-US" dirty="0"/>
          </a:p>
        </p:txBody>
      </p:sp>
      <p:sp>
        <p:nvSpPr>
          <p:cNvPr id="3" name="Text Placeholder 2">
            <a:extLst>
              <a:ext uri="{FF2B5EF4-FFF2-40B4-BE49-F238E27FC236}">
                <a16:creationId xmlns:a16="http://schemas.microsoft.com/office/drawing/2014/main" id="{0613041E-FDE9-F9A0-E7CC-6968A2E5D9B6}"/>
              </a:ext>
            </a:extLst>
          </p:cNvPr>
          <p:cNvSpPr>
            <a:spLocks noGrp="1"/>
          </p:cNvSpPr>
          <p:nvPr>
            <p:ph type="body" idx="1"/>
          </p:nvPr>
        </p:nvSpPr>
        <p:spPr>
          <a:xfrm>
            <a:off x="457200" y="5803900"/>
            <a:ext cx="8229600" cy="392216"/>
          </a:xfrm>
        </p:spPr>
        <p:txBody>
          <a:bodyPr/>
          <a:lstStyle/>
          <a:p>
            <a:r>
              <a:rPr lang="el-GR" sz="1000" dirty="0"/>
              <a:t> Σχέση μεταξύ του πληθυσμού, του δειγματοληπτικού πλαισίου και του δείγματος</a:t>
            </a:r>
            <a:endParaRPr lang="en-US" sz="1000" dirty="0"/>
          </a:p>
        </p:txBody>
      </p:sp>
      <p:pic>
        <p:nvPicPr>
          <p:cNvPr id="8" name="Picture 7" descr="A diagram of a diagram&#10;&#10;Description automatically generated">
            <a:extLst>
              <a:ext uri="{FF2B5EF4-FFF2-40B4-BE49-F238E27FC236}">
                <a16:creationId xmlns:a16="http://schemas.microsoft.com/office/drawing/2014/main" id="{FF369595-4480-DE84-8298-3E9579CE6A6D}"/>
              </a:ext>
            </a:extLst>
          </p:cNvPr>
          <p:cNvPicPr>
            <a:picLocks noChangeAspect="1"/>
          </p:cNvPicPr>
          <p:nvPr/>
        </p:nvPicPr>
        <p:blipFill>
          <a:blip r:embed="rId2"/>
          <a:stretch>
            <a:fillRect/>
          </a:stretch>
        </p:blipFill>
        <p:spPr>
          <a:xfrm>
            <a:off x="1327150" y="990600"/>
            <a:ext cx="6489700" cy="4876800"/>
          </a:xfrm>
          <a:prstGeom prst="rect">
            <a:avLst/>
          </a:prstGeom>
        </p:spPr>
      </p:pic>
    </p:spTree>
    <p:extLst>
      <p:ext uri="{BB962C8B-B14F-4D97-AF65-F5344CB8AC3E}">
        <p14:creationId xmlns:p14="http://schemas.microsoft.com/office/powerpoint/2010/main" val="3828339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dirty="0"/>
              <a:t>Καθορίζοντας το Μέγεθος του Δείγματος </a:t>
            </a:r>
            <a:endParaRPr lang="en-US" sz="3600" dirty="0"/>
          </a:p>
        </p:txBody>
      </p:sp>
      <p:sp>
        <p:nvSpPr>
          <p:cNvPr id="3" name="Content Placeholder 2"/>
          <p:cNvSpPr>
            <a:spLocks noGrp="1"/>
          </p:cNvSpPr>
          <p:nvPr>
            <p:ph type="body" idx="1"/>
          </p:nvPr>
        </p:nvSpPr>
        <p:spPr/>
        <p:txBody>
          <a:bodyPr>
            <a:normAutofit/>
          </a:bodyPr>
          <a:lstStyle/>
          <a:p>
            <a:r>
              <a:rPr lang="el-GR" sz="2400" dirty="0"/>
              <a:t>Αξιολογούμε το μέγεθος του πληθυσμού</a:t>
            </a:r>
            <a:endParaRPr lang="en-GB" sz="2400" dirty="0"/>
          </a:p>
          <a:p>
            <a:r>
              <a:rPr lang="el-GR" sz="2400" dirty="0"/>
              <a:t>Κατανοούμε τις μεθόδους της στρατηγικής για τη δειγματοληψία</a:t>
            </a:r>
            <a:endParaRPr lang="en-GB" sz="2400" dirty="0"/>
          </a:p>
          <a:p>
            <a:r>
              <a:rPr lang="el-GR" sz="2400" dirty="0"/>
              <a:t>Επιλέγουμε το εύρος του διαστήματος εμπιστοσύνης.</a:t>
            </a:r>
          </a:p>
          <a:p>
            <a:r>
              <a:rPr lang="el-GR" sz="2400" dirty="0"/>
              <a:t>Επιλέγουμε το επίπεδο εμπιστοσύνης </a:t>
            </a:r>
            <a:r>
              <a:rPr lang="en-GB" sz="2400" dirty="0"/>
              <a:t>(</a:t>
            </a:r>
            <a:r>
              <a:rPr lang="el-GR" sz="2400" dirty="0"/>
              <a:t>συνήθως</a:t>
            </a:r>
            <a:r>
              <a:rPr lang="en-GB" sz="2400" dirty="0"/>
              <a:t> 95% or 99%) </a:t>
            </a:r>
          </a:p>
          <a:p>
            <a:endParaRPr lang="en-US" sz="2400" dirty="0"/>
          </a:p>
        </p:txBody>
      </p:sp>
    </p:spTree>
    <p:extLst>
      <p:ext uri="{BB962C8B-B14F-4D97-AF65-F5344CB8AC3E}">
        <p14:creationId xmlns:p14="http://schemas.microsoft.com/office/powerpoint/2010/main" val="7193158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dirty="0"/>
              <a:t>Σχεδιασμός Ερευνητικών Εργαλείων</a:t>
            </a:r>
            <a:r>
              <a:rPr lang="en-GB" sz="3600" dirty="0"/>
              <a:t>: </a:t>
            </a:r>
            <a:r>
              <a:rPr lang="el-GR" sz="3600" dirty="0"/>
              <a:t>Αρχές Εγκυρότητας</a:t>
            </a:r>
            <a:endParaRPr lang="en-US" sz="3600" dirty="0"/>
          </a:p>
        </p:txBody>
      </p:sp>
      <p:graphicFrame>
        <p:nvGraphicFramePr>
          <p:cNvPr id="6" name="Table 5"/>
          <p:cNvGraphicFramePr>
            <a:graphicFrameLocks noGrp="1"/>
          </p:cNvGraphicFramePr>
          <p:nvPr>
            <p:extLst>
              <p:ext uri="{D42A27DB-BD31-4B8C-83A1-F6EECF244321}">
                <p14:modId xmlns:p14="http://schemas.microsoft.com/office/powerpoint/2010/main" val="888739392"/>
              </p:ext>
            </p:extLst>
          </p:nvPr>
        </p:nvGraphicFramePr>
        <p:xfrm>
          <a:off x="165437" y="1312650"/>
          <a:ext cx="8813126" cy="4832357"/>
        </p:xfrm>
        <a:graphic>
          <a:graphicData uri="http://schemas.openxmlformats.org/drawingml/2006/table">
            <a:tbl>
              <a:tblPr firstCol="1" bandRow="1">
                <a:tableStyleId>{74C1A8A3-306A-4EB7-A6B1-4F7E0EB9C5D6}</a:tableStyleId>
              </a:tblPr>
              <a:tblGrid>
                <a:gridCol w="1468855">
                  <a:extLst>
                    <a:ext uri="{9D8B030D-6E8A-4147-A177-3AD203B41FA5}">
                      <a16:colId xmlns:a16="http://schemas.microsoft.com/office/drawing/2014/main" val="3639404049"/>
                    </a:ext>
                  </a:extLst>
                </a:gridCol>
                <a:gridCol w="7344271">
                  <a:extLst>
                    <a:ext uri="{9D8B030D-6E8A-4147-A177-3AD203B41FA5}">
                      <a16:colId xmlns:a16="http://schemas.microsoft.com/office/drawing/2014/main" val="3116066254"/>
                    </a:ext>
                  </a:extLst>
                </a:gridCol>
              </a:tblGrid>
              <a:tr h="548897">
                <a:tc>
                  <a:txBody>
                    <a:bodyPr/>
                    <a:lstStyle/>
                    <a:p>
                      <a:pPr>
                        <a:lnSpc>
                          <a:spcPct val="150000"/>
                        </a:lnSpc>
                        <a:spcAft>
                          <a:spcPts val="0"/>
                        </a:spcAft>
                      </a:pPr>
                      <a:r>
                        <a:rPr lang="el-GR" sz="1500" dirty="0">
                          <a:effectLst/>
                        </a:rPr>
                        <a:t>Ονομαστική </a:t>
                      </a:r>
                      <a:endParaRPr lang="en-GB" sz="15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spcAft>
                          <a:spcPts val="0"/>
                        </a:spcAft>
                      </a:pPr>
                      <a:r>
                        <a:rPr lang="el-GR" sz="1500" dirty="0">
                          <a:effectLst/>
                        </a:rPr>
                        <a:t>το εργαλείο, κατ’ ελάχιστον, εμφανίζεται να μετράει αυτό για το οποίο κατασκευάστηκε </a:t>
                      </a:r>
                      <a:endParaRPr lang="en-GB" sz="15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504462309"/>
                  </a:ext>
                </a:extLst>
              </a:tr>
              <a:tr h="648807">
                <a:tc>
                  <a:txBody>
                    <a:bodyPr/>
                    <a:lstStyle/>
                    <a:p>
                      <a:pPr>
                        <a:lnSpc>
                          <a:spcPct val="150000"/>
                        </a:lnSpc>
                        <a:spcAft>
                          <a:spcPts val="0"/>
                        </a:spcAft>
                      </a:pPr>
                      <a:r>
                        <a:rPr lang="el-GR" sz="1500" dirty="0">
                          <a:effectLst/>
                        </a:rPr>
                        <a:t>Εσωτερική </a:t>
                      </a:r>
                      <a:endParaRPr lang="en-GB" sz="15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l">
                        <a:lnSpc>
                          <a:spcPct val="150000"/>
                        </a:lnSpc>
                        <a:spcAft>
                          <a:spcPts val="0"/>
                        </a:spcAft>
                      </a:pPr>
                      <a:r>
                        <a:rPr lang="el-GR" sz="1500" dirty="0">
                          <a:effectLst/>
                        </a:rPr>
                        <a:t>Αναφέρεται ζήτημα της συσχέτισης (αιτίας και αποτελέσματος) και στο κατά πόσο μπορούμε να αντλήσουμε αιτιοκρατικά συμπεράσματα </a:t>
                      </a:r>
                      <a:endParaRPr lang="en-GB" sz="15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273008652"/>
                  </a:ext>
                </a:extLst>
              </a:tr>
              <a:tr h="318914">
                <a:tc>
                  <a:txBody>
                    <a:bodyPr/>
                    <a:lstStyle/>
                    <a:p>
                      <a:pPr>
                        <a:lnSpc>
                          <a:spcPct val="150000"/>
                        </a:lnSpc>
                        <a:spcAft>
                          <a:spcPts val="0"/>
                        </a:spcAft>
                      </a:pPr>
                      <a:r>
                        <a:rPr lang="el-GR" sz="1500" dirty="0">
                          <a:effectLst/>
                        </a:rPr>
                        <a:t>Εξωτερική </a:t>
                      </a:r>
                      <a:endParaRPr lang="en-GB" sz="15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spcAft>
                          <a:spcPts val="0"/>
                        </a:spcAft>
                      </a:pPr>
                      <a:r>
                        <a:rPr lang="el-GR" sz="1500" dirty="0">
                          <a:effectLst/>
                        </a:rPr>
                        <a:t>Το πόσο τα αποτελέσματα μιας μελέτης μπορούν να γενικευθούν </a:t>
                      </a:r>
                      <a:endParaRPr lang="en-GB" sz="15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26944636"/>
                  </a:ext>
                </a:extLst>
              </a:tr>
              <a:tr h="609652">
                <a:tc>
                  <a:txBody>
                    <a:bodyPr/>
                    <a:lstStyle/>
                    <a:p>
                      <a:pPr>
                        <a:lnSpc>
                          <a:spcPct val="150000"/>
                        </a:lnSpc>
                        <a:spcAft>
                          <a:spcPts val="0"/>
                        </a:spcAft>
                      </a:pPr>
                      <a:r>
                        <a:rPr lang="el-GR" sz="1500" dirty="0">
                          <a:effectLst/>
                        </a:rPr>
                        <a:t>Κριτήριο</a:t>
                      </a:r>
                      <a:endParaRPr lang="en-GB" sz="15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spcAft>
                          <a:spcPts val="0"/>
                        </a:spcAft>
                      </a:pPr>
                      <a:r>
                        <a:rPr lang="el-GR" sz="1500" dirty="0">
                          <a:effectLst/>
                        </a:rPr>
                        <a:t>συγκρίνουμε τον τρόπο που  απαντά ο κόσμος για ένα νέο μέτρο μιας έννοιας, σε σχέση με καθιερωμένα μέτρα της έννοιας </a:t>
                      </a:r>
                      <a:endParaRPr lang="en-GB" sz="15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914515963"/>
                  </a:ext>
                </a:extLst>
              </a:tr>
              <a:tr h="609652">
                <a:tc>
                  <a:txBody>
                    <a:bodyPr/>
                    <a:lstStyle/>
                    <a:p>
                      <a:pPr>
                        <a:lnSpc>
                          <a:spcPct val="150000"/>
                        </a:lnSpc>
                        <a:spcAft>
                          <a:spcPts val="0"/>
                        </a:spcAft>
                      </a:pPr>
                      <a:r>
                        <a:rPr lang="el-GR" sz="1500" dirty="0">
                          <a:effectLst/>
                        </a:rPr>
                        <a:t>Εννοιολογική κατασκευή </a:t>
                      </a:r>
                      <a:endParaRPr lang="en-GB" sz="15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spcAft>
                          <a:spcPts val="0"/>
                        </a:spcAft>
                      </a:pPr>
                      <a:r>
                        <a:rPr lang="el-GR" sz="1500" dirty="0">
                          <a:effectLst/>
                        </a:rPr>
                        <a:t>αν οι προτεινόμενοι δείκτες απεικονίζουν τις προσδοκώμενες σχέσεις ανάμεσα στις έννοιες που ερευνώνται </a:t>
                      </a:r>
                      <a:endParaRPr lang="en-GB" sz="15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661131187"/>
                  </a:ext>
                </a:extLst>
              </a:tr>
              <a:tr h="304826">
                <a:tc>
                  <a:txBody>
                    <a:bodyPr/>
                    <a:lstStyle/>
                    <a:p>
                      <a:pPr>
                        <a:lnSpc>
                          <a:spcPct val="150000"/>
                        </a:lnSpc>
                        <a:spcAft>
                          <a:spcPts val="0"/>
                        </a:spcAft>
                      </a:pPr>
                      <a:r>
                        <a:rPr lang="el-GR" sz="1500" dirty="0">
                          <a:effectLst/>
                        </a:rPr>
                        <a:t>Περιεχόμενο</a:t>
                      </a:r>
                      <a:endParaRPr lang="en-GB" sz="15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spcAft>
                          <a:spcPts val="0"/>
                        </a:spcAft>
                      </a:pPr>
                      <a:r>
                        <a:rPr lang="el-GR" sz="1500" dirty="0">
                          <a:effectLst/>
                        </a:rPr>
                        <a:t>επικύρωση του περιεχομένου μιας δοκιμασίας ή μιας εξέτασης </a:t>
                      </a:r>
                      <a:endParaRPr lang="en-GB" sz="15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216840663"/>
                  </a:ext>
                </a:extLst>
              </a:tr>
              <a:tr h="609652">
                <a:tc>
                  <a:txBody>
                    <a:bodyPr/>
                    <a:lstStyle/>
                    <a:p>
                      <a:pPr>
                        <a:lnSpc>
                          <a:spcPct val="150000"/>
                        </a:lnSpc>
                        <a:spcAft>
                          <a:spcPts val="0"/>
                        </a:spcAft>
                      </a:pPr>
                      <a:r>
                        <a:rPr lang="el-GR" sz="1500" dirty="0">
                          <a:effectLst/>
                        </a:rPr>
                        <a:t>Προγνωστική </a:t>
                      </a:r>
                      <a:endParaRPr lang="en-GB" sz="15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spcAft>
                          <a:spcPts val="0"/>
                        </a:spcAft>
                      </a:pPr>
                      <a:r>
                        <a:rPr lang="el-GR" sz="1500" dirty="0">
                          <a:effectLst/>
                        </a:rPr>
                        <a:t>πόσο καλά μπορεί να προβλέψει ο έλεγχος ένα γνώρισμα που θα εμφανιστεί στο μέλλον </a:t>
                      </a:r>
                      <a:endParaRPr lang="en-GB" sz="15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78284835"/>
                  </a:ext>
                </a:extLst>
              </a:tr>
              <a:tr h="914478">
                <a:tc>
                  <a:txBody>
                    <a:bodyPr/>
                    <a:lstStyle/>
                    <a:p>
                      <a:pPr>
                        <a:lnSpc>
                          <a:spcPct val="150000"/>
                        </a:lnSpc>
                        <a:spcAft>
                          <a:spcPts val="0"/>
                        </a:spcAft>
                      </a:pPr>
                      <a:r>
                        <a:rPr lang="el-GR" sz="1500" dirty="0">
                          <a:effectLst/>
                        </a:rPr>
                        <a:t>Στατιστική </a:t>
                      </a:r>
                      <a:endParaRPr lang="en-GB" sz="15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spcAft>
                          <a:spcPts val="0"/>
                        </a:spcAft>
                      </a:pPr>
                      <a:r>
                        <a:rPr lang="el-GR" sz="1500" dirty="0">
                          <a:effectLst/>
                        </a:rPr>
                        <a:t>στο βαθμό με τον οποίο μία έρευνα χρησιμοποίησε τον κατάλληλο σχεδιασμό και τις κατάλληλες στατιστικές μεθόδους που θα της επιτρέψουν να ανιχνεύσει τα φαινόμενα που συμβαίνουν. </a:t>
                      </a:r>
                      <a:endParaRPr lang="en-GB" sz="15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357835813"/>
                  </a:ext>
                </a:extLst>
              </a:tr>
            </a:tbl>
          </a:graphicData>
        </a:graphic>
      </p:graphicFrame>
    </p:spTree>
    <p:extLst>
      <p:ext uri="{BB962C8B-B14F-4D97-AF65-F5344CB8AC3E}">
        <p14:creationId xmlns:p14="http://schemas.microsoft.com/office/powerpoint/2010/main" val="237109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dirty="0"/>
              <a:t>Σχεδιασμός Ερευνητικών Εργαλείων</a:t>
            </a:r>
            <a:r>
              <a:rPr lang="en-GB" sz="3600" dirty="0"/>
              <a:t>: </a:t>
            </a:r>
            <a:r>
              <a:rPr lang="el-GR" sz="3600" dirty="0"/>
              <a:t>Αξιοπιστία</a:t>
            </a:r>
            <a:endParaRPr lang="en-US" sz="3600" dirty="0"/>
          </a:p>
        </p:txBody>
      </p:sp>
      <p:sp>
        <p:nvSpPr>
          <p:cNvPr id="3" name="Content Placeholder 2"/>
          <p:cNvSpPr>
            <a:spLocks noGrp="1"/>
          </p:cNvSpPr>
          <p:nvPr>
            <p:ph type="body" idx="1"/>
          </p:nvPr>
        </p:nvSpPr>
        <p:spPr/>
        <p:txBody>
          <a:bodyPr>
            <a:normAutofit/>
          </a:bodyPr>
          <a:lstStyle/>
          <a:p>
            <a:r>
              <a:rPr lang="el-GR" sz="2400" i="1" u="sng" dirty="0"/>
              <a:t>Αξιοπιστία</a:t>
            </a:r>
            <a:r>
              <a:rPr lang="en-US" sz="2400" dirty="0"/>
              <a:t>:  </a:t>
            </a:r>
            <a:r>
              <a:rPr lang="el-GR" sz="2400" dirty="0"/>
              <a:t>η αξιοπιστία είναι μία ένδειξη συνέπειας ανάμεσα σε δύο μέτρα του ίδιου πράγματος.</a:t>
            </a:r>
            <a:r>
              <a:rPr lang="en-US" sz="2400" dirty="0"/>
              <a:t> </a:t>
            </a:r>
            <a:endParaRPr lang="el-GR" sz="2400" dirty="0"/>
          </a:p>
          <a:p>
            <a:r>
              <a:rPr lang="el-GR" sz="2400" dirty="0"/>
              <a:t>Αυτά τα μέτρα μπορεί να είναι</a:t>
            </a:r>
            <a:r>
              <a:rPr lang="en-US" sz="2400" dirty="0"/>
              <a:t>. . . </a:t>
            </a:r>
            <a:endParaRPr lang="el-GR" sz="2400" dirty="0"/>
          </a:p>
          <a:p>
            <a:pPr lvl="1"/>
            <a:r>
              <a:rPr lang="el-GR" sz="2400" dirty="0"/>
              <a:t>Δύο διαφορετικά εργαλεία</a:t>
            </a:r>
          </a:p>
          <a:p>
            <a:pPr lvl="1"/>
            <a:r>
              <a:rPr lang="el-GR" sz="2400" dirty="0"/>
              <a:t>Δύο παρόμοια μισά μέρη ενός εργαλείου</a:t>
            </a:r>
          </a:p>
          <a:p>
            <a:pPr lvl="1"/>
            <a:r>
              <a:rPr lang="el-GR" sz="2400" dirty="0"/>
              <a:t>Το ίδιο εργαλείο, εφαρμοσμένο σε δύο διαφορετικές περιστάσεις</a:t>
            </a:r>
          </a:p>
          <a:p>
            <a:pPr lvl="1"/>
            <a:r>
              <a:rPr lang="el-GR" sz="2400" dirty="0"/>
              <a:t>Το ίδιο εργαλείο όταν το έχουν διαχειριστεί δύο διαφορετικά άτομα</a:t>
            </a:r>
            <a:endParaRPr lang="en-US" sz="2400" dirty="0"/>
          </a:p>
          <a:p>
            <a:endParaRPr lang="en-US" sz="2400" dirty="0"/>
          </a:p>
        </p:txBody>
      </p:sp>
    </p:spTree>
    <p:extLst>
      <p:ext uri="{BB962C8B-B14F-4D97-AF65-F5344CB8AC3E}">
        <p14:creationId xmlns:p14="http://schemas.microsoft.com/office/powerpoint/2010/main" val="27459207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Αρχές Αξιοπιστίας</a:t>
            </a:r>
            <a:endParaRPr lang="en-US" dirty="0"/>
          </a:p>
        </p:txBody>
      </p:sp>
      <p:sp>
        <p:nvSpPr>
          <p:cNvPr id="3" name="Content Placeholder 2"/>
          <p:cNvSpPr>
            <a:spLocks noGrp="1"/>
          </p:cNvSpPr>
          <p:nvPr>
            <p:ph type="body" idx="1"/>
          </p:nvPr>
        </p:nvSpPr>
        <p:spPr/>
        <p:txBody>
          <a:bodyPr/>
          <a:lstStyle/>
          <a:p>
            <a:pPr>
              <a:lnSpc>
                <a:spcPct val="150000"/>
              </a:lnSpc>
            </a:pPr>
            <a:r>
              <a:rPr lang="el-GR" sz="2400" dirty="0"/>
              <a:t>Ευστάθεια</a:t>
            </a:r>
            <a:endParaRPr lang="en-GB" sz="2400" dirty="0"/>
          </a:p>
          <a:p>
            <a:pPr>
              <a:lnSpc>
                <a:spcPct val="150000"/>
              </a:lnSpc>
            </a:pPr>
            <a:r>
              <a:rPr lang="el-GR" sz="2400" dirty="0"/>
              <a:t>Ισοδυναμία</a:t>
            </a:r>
            <a:endParaRPr lang="en-GB" sz="2400" dirty="0"/>
          </a:p>
          <a:p>
            <a:pPr>
              <a:lnSpc>
                <a:spcPct val="150000"/>
              </a:lnSpc>
            </a:pPr>
            <a:r>
              <a:rPr lang="el-GR" sz="2400" dirty="0"/>
              <a:t>Αξιοπιστία εσωτερικής συνοχής</a:t>
            </a:r>
            <a:r>
              <a:rPr lang="en-GB" sz="2400" dirty="0"/>
              <a:t> </a:t>
            </a:r>
          </a:p>
          <a:p>
            <a:pPr>
              <a:lnSpc>
                <a:spcPct val="150000"/>
              </a:lnSpc>
            </a:pPr>
            <a:r>
              <a:rPr lang="el-GR" sz="2400" dirty="0"/>
              <a:t>Αξιοπιστία μετρήσεων μεταξύ κριτών</a:t>
            </a:r>
            <a:endParaRPr lang="en-GB" sz="2400" dirty="0"/>
          </a:p>
          <a:p>
            <a:pPr>
              <a:lnSpc>
                <a:spcPct val="150000"/>
              </a:lnSpc>
            </a:pPr>
            <a:r>
              <a:rPr lang="el-GR" sz="2400" dirty="0"/>
              <a:t>Αξιοπιστία μετρήσεων του ίδιου κριτή</a:t>
            </a:r>
            <a:endParaRPr lang="en-US" sz="2400" dirty="0"/>
          </a:p>
        </p:txBody>
      </p:sp>
    </p:spTree>
    <p:extLst>
      <p:ext uri="{BB962C8B-B14F-4D97-AF65-F5344CB8AC3E}">
        <p14:creationId xmlns:p14="http://schemas.microsoft.com/office/powerpoint/2010/main" val="4185772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Ορθογώνιο 5">
            <a:extLst>
              <a:ext uri="{FF2B5EF4-FFF2-40B4-BE49-F238E27FC236}">
                <a16:creationId xmlns:a16="http://schemas.microsoft.com/office/drawing/2014/main" id="{668AE0B6-2EF5-8FAA-F200-B75864D2EA41}"/>
              </a:ext>
            </a:extLst>
          </p:cNvPr>
          <p:cNvSpPr/>
          <p:nvPr/>
        </p:nvSpPr>
        <p:spPr>
          <a:xfrm>
            <a:off x="800100" y="1714500"/>
            <a:ext cx="7543800" cy="3022600"/>
          </a:xfrm>
          <a:prstGeom prst="rect">
            <a:avLst/>
          </a:prstGeom>
          <a:ln w="38100">
            <a:solidFill>
              <a:schemeClr val="accent4">
                <a:lumMod val="75000"/>
              </a:schemeClr>
            </a:solidFill>
          </a:ln>
        </p:spPr>
        <p:txBody>
          <a:bodyPr lIns="144000" tIns="288000" rIns="144000" bIns="144000">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just">
              <a:defRPr/>
            </a:pPr>
            <a:r>
              <a:rPr lang="el-GR" sz="1200" dirty="0">
                <a:solidFill>
                  <a:srgbClr val="000000"/>
                </a:solidFill>
              </a:rPr>
              <a:t>Το παρόν συνοδευτικό έργο </a:t>
            </a:r>
            <a:r>
              <a:rPr lang="el-GR" sz="1200" b="1" dirty="0">
                <a:solidFill>
                  <a:srgbClr val="000000"/>
                </a:solidFill>
              </a:rPr>
              <a:t>παρέχεται </a:t>
            </a:r>
            <a:r>
              <a:rPr lang="el-GR" sz="1200" dirty="0">
                <a:solidFill>
                  <a:srgbClr val="000000"/>
                </a:solidFill>
              </a:rPr>
              <a:t>αποκλειστικά και μόνο στους διδάσκοντες που έχουν επιλέξει το αντίστοιχο βιβλίο μέσω του συστήματος του </a:t>
            </a:r>
            <a:r>
              <a:rPr lang="el-GR" sz="1200" b="1" dirty="0" err="1">
                <a:solidFill>
                  <a:srgbClr val="000000"/>
                </a:solidFill>
              </a:rPr>
              <a:t>Ευδόξου</a:t>
            </a:r>
            <a:r>
              <a:rPr lang="el-GR" sz="1200" b="1" dirty="0">
                <a:solidFill>
                  <a:srgbClr val="000000"/>
                </a:solidFill>
              </a:rPr>
              <a:t> </a:t>
            </a:r>
            <a:r>
              <a:rPr lang="el-GR" sz="1200" dirty="0">
                <a:solidFill>
                  <a:srgbClr val="000000"/>
                </a:solidFill>
              </a:rPr>
              <a:t>ως διδακτικό σύγγραμμα για τη διδασκαλία των μαθημάτων τους και την αξιολόγηση της εκμάθησης των φοιτητών και για όσο χρονικό διάστημα διατηρείται η επιλογή του συγκεκριμένου συγγράμματος. Η </a:t>
            </a:r>
            <a:r>
              <a:rPr lang="el-GR" sz="1200" b="1" dirty="0">
                <a:solidFill>
                  <a:srgbClr val="000000"/>
                </a:solidFill>
              </a:rPr>
              <a:t>διάδοση, δημοσίευση, αναπαραγωγή </a:t>
            </a:r>
            <a:r>
              <a:rPr lang="el-GR" sz="1200" dirty="0">
                <a:solidFill>
                  <a:srgbClr val="000000"/>
                </a:solidFill>
              </a:rPr>
              <a:t>ή </a:t>
            </a:r>
            <a:r>
              <a:rPr lang="el-GR" sz="1200" b="1" dirty="0">
                <a:solidFill>
                  <a:srgbClr val="000000"/>
                </a:solidFill>
              </a:rPr>
              <a:t>πώληση </a:t>
            </a:r>
            <a:r>
              <a:rPr lang="el-GR" sz="1200" dirty="0">
                <a:solidFill>
                  <a:srgbClr val="000000"/>
                </a:solidFill>
              </a:rPr>
              <a:t>οπουδήποτε μέρους αυτού του έργου με οποιοδήποτε μέσο καταστρέφει την ακεραιότητα του έργου </a:t>
            </a:r>
            <a:r>
              <a:rPr lang="el-GR" sz="1200" b="1" dirty="0">
                <a:solidFill>
                  <a:srgbClr val="000000"/>
                </a:solidFill>
              </a:rPr>
              <a:t>και για σκοπούς διαφορετικούς από αυτούς για τους οποίους έχει χορηγηθεί η σχετική άδεια δεν επιτρέπεται</a:t>
            </a:r>
            <a:r>
              <a:rPr lang="el-GR" sz="1200" dirty="0">
                <a:solidFill>
                  <a:srgbClr val="000000"/>
                </a:solidFill>
              </a:rPr>
              <a:t>. Το περιεχόμενο του έργου </a:t>
            </a:r>
            <a:r>
              <a:rPr lang="el-GR" sz="1200" b="1" dirty="0">
                <a:solidFill>
                  <a:srgbClr val="000000"/>
                </a:solidFill>
              </a:rPr>
              <a:t>δεν θα πρέπει να διατίθεται </a:t>
            </a:r>
            <a:r>
              <a:rPr lang="el-GR" sz="1200" dirty="0">
                <a:solidFill>
                  <a:srgbClr val="000000"/>
                </a:solidFill>
              </a:rPr>
              <a:t>στους φοιτητές παρά μόνο όταν αυτό αναφέρεται ρητά ότι μπορεί να γίνει. Η </a:t>
            </a:r>
            <a:r>
              <a:rPr lang="el-GR" sz="1200" b="1" dirty="0">
                <a:solidFill>
                  <a:srgbClr val="000000"/>
                </a:solidFill>
              </a:rPr>
              <a:t>χρήση </a:t>
            </a:r>
            <a:r>
              <a:rPr lang="el-GR" sz="1200" dirty="0">
                <a:solidFill>
                  <a:srgbClr val="000000"/>
                </a:solidFill>
              </a:rPr>
              <a:t>του παρόντος έργου γίνεται αποκλειστικά από τον διδάσκοντα στα πλαίσια των εκπαιδευτικών καθηκόντων του και με τη χρήση των μέσων που αυτός διαχειρίζεται και έχει στη διάθεσή του από τις </a:t>
            </a:r>
            <a:r>
              <a:rPr lang="el-GR" sz="1200" b="1" dirty="0">
                <a:solidFill>
                  <a:srgbClr val="000000"/>
                </a:solidFill>
              </a:rPr>
              <a:t>επίσημες υπηρεσίες του εκπαιδευτικού ιδρύματος </a:t>
            </a:r>
            <a:r>
              <a:rPr lang="el-GR" sz="1200" dirty="0">
                <a:solidFill>
                  <a:srgbClr val="000000"/>
                </a:solidFill>
              </a:rPr>
              <a:t>όπου ανήκει, διασφαλίζοντας τη μη περαιτέρω διάδοση, δημοσίευση και αναπαραγωγή του έργου προς τρίτους. Ο διδάσκων δύναται να </a:t>
            </a:r>
            <a:r>
              <a:rPr lang="el-GR" sz="1200" b="1" dirty="0">
                <a:solidFill>
                  <a:srgbClr val="000000"/>
                </a:solidFill>
              </a:rPr>
              <a:t>προσαρμόζει </a:t>
            </a:r>
            <a:r>
              <a:rPr lang="el-GR" sz="1200" dirty="0">
                <a:solidFill>
                  <a:srgbClr val="000000"/>
                </a:solidFill>
              </a:rPr>
              <a:t>μέρος του υλικού των διαφανειών σύμφωνα με τις διδακτικές του ανάγκες, αναφερόμενος όμως πάντοτε στην αρχική πηγή αναφοράς. Το παρόν έργο προστατεύεται από την ελληνική και ευρωπαϊκή νομοθεσία περί πνευματικής ιδιοκτησίας καθώς και από τη νομοθεσία του κράτους όπου ανήκει η ξενόγλωσση πρωτότυπη έκδοση του έργου. </a:t>
            </a:r>
            <a:endParaRPr lang="el-GR" sz="1200" dirty="0"/>
          </a:p>
        </p:txBody>
      </p:sp>
      <p:pic>
        <p:nvPicPr>
          <p:cNvPr id="7" name="Εικόνα 6">
            <a:extLst>
              <a:ext uri="{FF2B5EF4-FFF2-40B4-BE49-F238E27FC236}">
                <a16:creationId xmlns:a16="http://schemas.microsoft.com/office/drawing/2014/main" id="{5A3CBF6E-147E-DD19-C480-ADBE170B41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0350" y="811213"/>
            <a:ext cx="1246188" cy="112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Εικόνα 7">
            <a:extLst>
              <a:ext uri="{FF2B5EF4-FFF2-40B4-BE49-F238E27FC236}">
                <a16:creationId xmlns:a16="http://schemas.microsoft.com/office/drawing/2014/main" id="{6F899B9C-841A-CD41-707D-9BBEE15676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4800" y="4667250"/>
            <a:ext cx="3695700" cy="1379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Ορθογώνιο 8">
            <a:extLst>
              <a:ext uri="{FF2B5EF4-FFF2-40B4-BE49-F238E27FC236}">
                <a16:creationId xmlns:a16="http://schemas.microsoft.com/office/drawing/2014/main" id="{B64766E1-A642-D4A1-800F-CA37B890E482}"/>
              </a:ext>
            </a:extLst>
          </p:cNvPr>
          <p:cNvSpPr/>
          <p:nvPr/>
        </p:nvSpPr>
        <p:spPr>
          <a:xfrm>
            <a:off x="66675" y="5915025"/>
            <a:ext cx="838200" cy="942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91615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3600" dirty="0"/>
              <a:t>Μαθησιακά αποτελέσματα κεφαλαίου</a:t>
            </a:r>
            <a:endParaRPr lang="en-US" sz="3600" dirty="0"/>
          </a:p>
        </p:txBody>
      </p:sp>
      <p:sp>
        <p:nvSpPr>
          <p:cNvPr id="3" name="Content Placeholder 2"/>
          <p:cNvSpPr>
            <a:spLocks noGrp="1"/>
          </p:cNvSpPr>
          <p:nvPr>
            <p:ph type="body" idx="1"/>
          </p:nvPr>
        </p:nvSpPr>
        <p:spPr/>
        <p:txBody>
          <a:bodyPr>
            <a:normAutofit/>
          </a:bodyPr>
          <a:lstStyle/>
          <a:p>
            <a:pPr marL="0" indent="0">
              <a:buNone/>
            </a:pPr>
            <a:r>
              <a:rPr lang="el-GR" sz="2400" dirty="0"/>
              <a:t>Έχοντας μελετήσει αυτό το κεφάλαιο θα είστε σε θέση να:</a:t>
            </a:r>
          </a:p>
          <a:p>
            <a:pPr marL="0" indent="0">
              <a:buNone/>
            </a:pPr>
            <a:endParaRPr lang="el-GR" sz="2400" dirty="0"/>
          </a:p>
          <a:p>
            <a:pPr lvl="0"/>
            <a:r>
              <a:rPr lang="el-GR" sz="2400" dirty="0"/>
              <a:t>Περιγράφετε την πειραματική και την </a:t>
            </a:r>
            <a:r>
              <a:rPr lang="el-GR" sz="2400" dirty="0" err="1"/>
              <a:t>ημί</a:t>
            </a:r>
            <a:r>
              <a:rPr lang="el-GR" sz="2400" dirty="0"/>
              <a:t>-πειραματική ερευνητική προσέγγιση</a:t>
            </a:r>
            <a:endParaRPr lang="en-US" sz="2400" dirty="0"/>
          </a:p>
          <a:p>
            <a:pPr lvl="0"/>
            <a:r>
              <a:rPr lang="el-GR" sz="2400" dirty="0"/>
              <a:t>Διατυπώνετε κατάλληλα ερευνητικά ερωτήματα και υποθέσεις</a:t>
            </a:r>
            <a:endParaRPr lang="en-US" sz="2400" dirty="0"/>
          </a:p>
          <a:p>
            <a:pPr lvl="0"/>
            <a:r>
              <a:rPr lang="el-GR" sz="2400" dirty="0"/>
              <a:t>Αναγνωρίζετε πληθυσμούς και δείγματα</a:t>
            </a:r>
            <a:endParaRPr lang="en-US" sz="2400" dirty="0"/>
          </a:p>
          <a:p>
            <a:pPr lvl="0"/>
            <a:r>
              <a:rPr lang="el-GR" sz="2400" dirty="0"/>
              <a:t>Περιγράφετε τις αρχές σχεδίασης ενός ερευνητικού εργαλείου</a:t>
            </a:r>
            <a:endParaRPr lang="en-US" sz="2400" dirty="0"/>
          </a:p>
        </p:txBody>
      </p:sp>
    </p:spTree>
    <p:extLst>
      <p:ext uri="{BB962C8B-B14F-4D97-AF65-F5344CB8AC3E}">
        <p14:creationId xmlns:p14="http://schemas.microsoft.com/office/powerpoint/2010/main" val="3815270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Ερευνητικός Σχεδιασμός</a:t>
            </a:r>
            <a:endParaRPr lang="en-US" dirty="0"/>
          </a:p>
        </p:txBody>
      </p:sp>
      <p:sp>
        <p:nvSpPr>
          <p:cNvPr id="3" name="Content Placeholder 2"/>
          <p:cNvSpPr>
            <a:spLocks noGrp="1"/>
          </p:cNvSpPr>
          <p:nvPr>
            <p:ph type="body" idx="1"/>
          </p:nvPr>
        </p:nvSpPr>
        <p:spPr/>
        <p:txBody>
          <a:bodyPr>
            <a:normAutofit/>
          </a:bodyPr>
          <a:lstStyle/>
          <a:p>
            <a:r>
              <a:rPr lang="el-GR" sz="2400" dirty="0"/>
              <a:t>Το συνολικό σχέδιο για τη συλλογή, μέτρηση, και ανάλυση δεδομένων.</a:t>
            </a:r>
            <a:r>
              <a:rPr lang="en-US" sz="2400" dirty="0"/>
              <a:t> </a:t>
            </a:r>
            <a:endParaRPr lang="el-GR" sz="2400" dirty="0"/>
          </a:p>
          <a:p>
            <a:r>
              <a:rPr lang="el-GR" sz="2400" dirty="0"/>
              <a:t>Περιγράφει. . . </a:t>
            </a:r>
            <a:endParaRPr lang="en-GB" sz="2400" dirty="0"/>
          </a:p>
          <a:p>
            <a:pPr lvl="1"/>
            <a:r>
              <a:rPr lang="el-GR" sz="2400" dirty="0"/>
              <a:t>το σκοπό της έρευνας</a:t>
            </a:r>
          </a:p>
          <a:p>
            <a:pPr lvl="1"/>
            <a:r>
              <a:rPr lang="el-GR" sz="2400" dirty="0"/>
              <a:t>τα είδη των ερωτημάτων που πραγματεύεται</a:t>
            </a:r>
          </a:p>
          <a:p>
            <a:pPr lvl="1"/>
            <a:r>
              <a:rPr lang="el-GR" sz="2400" dirty="0"/>
              <a:t>τις τεχνικές που θα χρησιμοποιηθούν για τη συλλογή των δεδομένων</a:t>
            </a:r>
          </a:p>
          <a:p>
            <a:pPr lvl="1"/>
            <a:r>
              <a:rPr lang="el-GR" sz="2400" dirty="0"/>
              <a:t>τις προσεγγίσεις για την επιλογή των δειγμάτων</a:t>
            </a:r>
          </a:p>
          <a:p>
            <a:pPr lvl="1"/>
            <a:r>
              <a:rPr lang="el-GR" sz="2400" dirty="0"/>
              <a:t>τους τρόπους με τους οποίους θα αναλυθούν τα δεδομένα.</a:t>
            </a:r>
            <a:endParaRPr lang="en-US" sz="2400" dirty="0"/>
          </a:p>
          <a:p>
            <a:endParaRPr lang="en-US" sz="2400" dirty="0"/>
          </a:p>
        </p:txBody>
      </p:sp>
    </p:spTree>
    <p:extLst>
      <p:ext uri="{BB962C8B-B14F-4D97-AF65-F5344CB8AC3E}">
        <p14:creationId xmlns:p14="http://schemas.microsoft.com/office/powerpoint/2010/main" val="1283574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Η Δομή της Πειραματικής Έρευνας</a:t>
            </a:r>
            <a:endParaRPr lang="en-US" dirty="0"/>
          </a:p>
        </p:txBody>
      </p:sp>
      <p:sp>
        <p:nvSpPr>
          <p:cNvPr id="3" name="Content Placeholder 2"/>
          <p:cNvSpPr>
            <a:spLocks noGrp="1"/>
          </p:cNvSpPr>
          <p:nvPr>
            <p:ph type="body" idx="1"/>
          </p:nvPr>
        </p:nvSpPr>
        <p:spPr/>
        <p:txBody>
          <a:bodyPr>
            <a:normAutofit/>
          </a:bodyPr>
          <a:lstStyle/>
          <a:p>
            <a:pPr marL="457200" indent="-457200">
              <a:buAutoNum type="arabicPeriod"/>
            </a:pPr>
            <a:r>
              <a:rPr lang="el-GR" dirty="0"/>
              <a:t>Εντοπισμός του ζητήματος ή του ερωτήματος που μας ενδιαφέρει</a:t>
            </a:r>
          </a:p>
          <a:p>
            <a:pPr marL="457200" indent="-457200">
              <a:buAutoNum type="arabicPeriod"/>
            </a:pPr>
            <a:r>
              <a:rPr lang="el-GR" dirty="0"/>
              <a:t>Ανασκόπηση της σχετικής βιβλιογραφίας και των σχετικών θεωριών</a:t>
            </a:r>
          </a:p>
          <a:p>
            <a:pPr marL="457200" indent="-457200">
              <a:buAutoNum type="arabicPeriod"/>
            </a:pPr>
            <a:r>
              <a:rPr lang="el-GR" dirty="0"/>
              <a:t>Ανάπτυξη ερωτημάτων και υποθέσεων</a:t>
            </a:r>
          </a:p>
          <a:p>
            <a:pPr marL="457200" indent="-457200">
              <a:buAutoNum type="arabicPeriod"/>
            </a:pPr>
            <a:r>
              <a:rPr lang="el-GR" dirty="0"/>
              <a:t>Αναγνώριση ανεξάρτητων και εξαρτημένων μεταβλητών</a:t>
            </a:r>
          </a:p>
          <a:p>
            <a:pPr marL="457200" indent="-457200">
              <a:buAutoNum type="arabicPeriod"/>
            </a:pPr>
            <a:r>
              <a:rPr lang="el-GR" dirty="0"/>
              <a:t>Διεξαγωγή Μελέτης</a:t>
            </a:r>
          </a:p>
          <a:p>
            <a:pPr marL="457200" indent="-457200">
              <a:buAutoNum type="arabicPeriod"/>
            </a:pPr>
            <a:r>
              <a:rPr lang="el-GR" dirty="0"/>
              <a:t>Ανάλυση δεδομένων : χρήση περιγραφικής και συμπερασματολογικής στατιστικής</a:t>
            </a:r>
          </a:p>
          <a:p>
            <a:pPr marL="457200" indent="-457200">
              <a:buAutoNum type="arabicPeriod"/>
            </a:pPr>
            <a:r>
              <a:rPr lang="el-GR" dirty="0"/>
              <a:t>Αποδοχή ή απόρριψη υποθέσεων</a:t>
            </a:r>
          </a:p>
          <a:p>
            <a:pPr marL="457200" indent="-457200">
              <a:buAutoNum type="arabicPeriod"/>
            </a:pPr>
            <a:r>
              <a:rPr lang="el-GR" dirty="0"/>
              <a:t>Προετοιμασίας της επίσημης αναφοράς</a:t>
            </a:r>
          </a:p>
          <a:p>
            <a:endParaRPr lang="en-US" dirty="0"/>
          </a:p>
        </p:txBody>
      </p:sp>
    </p:spTree>
    <p:extLst>
      <p:ext uri="{BB962C8B-B14F-4D97-AF65-F5344CB8AC3E}">
        <p14:creationId xmlns:p14="http://schemas.microsoft.com/office/powerpoint/2010/main" val="19464904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Είδη Ερευνητικών Ερωτημάτων</a:t>
            </a:r>
            <a:endParaRPr lang="en-US" dirty="0"/>
          </a:p>
        </p:txBody>
      </p:sp>
      <p:sp>
        <p:nvSpPr>
          <p:cNvPr id="3" name="Content Placeholder 2"/>
          <p:cNvSpPr>
            <a:spLocks noGrp="1"/>
          </p:cNvSpPr>
          <p:nvPr>
            <p:ph type="body" idx="1"/>
          </p:nvPr>
        </p:nvSpPr>
        <p:spPr/>
        <p:txBody>
          <a:bodyPr>
            <a:normAutofit/>
          </a:bodyPr>
          <a:lstStyle/>
          <a:p>
            <a:r>
              <a:rPr lang="el-GR" sz="1800" b="1" dirty="0"/>
              <a:t>Περιγραφικά</a:t>
            </a:r>
            <a:r>
              <a:rPr lang="el-GR" sz="1800" dirty="0"/>
              <a:t> - </a:t>
            </a:r>
            <a:r>
              <a:rPr lang="el-GR" sz="1800" dirty="0" err="1"/>
              <a:t>Τί</a:t>
            </a:r>
            <a:r>
              <a:rPr lang="el-GR" sz="1800" dirty="0"/>
              <a:t> συμβαίνει;, </a:t>
            </a:r>
            <a:r>
              <a:rPr lang="el-GR" sz="1800" dirty="0" err="1"/>
              <a:t>Ποιές</a:t>
            </a:r>
            <a:r>
              <a:rPr lang="el-GR" sz="1800" dirty="0"/>
              <a:t> μέθοδοι χρησιμοποιούνται;</a:t>
            </a:r>
            <a:endParaRPr lang="en-US" sz="1800" dirty="0"/>
          </a:p>
          <a:p>
            <a:pPr lvl="0"/>
            <a:r>
              <a:rPr lang="el-GR" sz="1800" b="1" dirty="0"/>
              <a:t>Κανονιστικά</a:t>
            </a:r>
            <a:r>
              <a:rPr lang="el-GR" sz="1800" dirty="0"/>
              <a:t> - Τί συμβαίνει σε σχέση με το τί έπρεπε να συμβαίνει;</a:t>
            </a:r>
          </a:p>
          <a:p>
            <a:pPr lvl="0"/>
            <a:r>
              <a:rPr lang="el-GR" sz="1800" b="1" dirty="0"/>
              <a:t>Συσχετιστικά</a:t>
            </a:r>
            <a:r>
              <a:rPr lang="el-GR" sz="1800" dirty="0"/>
              <a:t> - Πώς συνδέονται, </a:t>
            </a:r>
            <a:r>
              <a:rPr lang="el-GR" sz="1800" dirty="0" err="1"/>
              <a:t>ποιά</a:t>
            </a:r>
            <a:r>
              <a:rPr lang="el-GR" sz="1800" dirty="0"/>
              <a:t> είναι η δύναμη της σχέσης μεταξύ της μεταβλητής Χ και Ψ; </a:t>
            </a:r>
          </a:p>
          <a:p>
            <a:pPr lvl="0"/>
            <a:r>
              <a:rPr lang="el-GR" sz="1800" b="1" dirty="0" err="1"/>
              <a:t>Επιδραστικά</a:t>
            </a:r>
            <a:r>
              <a:rPr lang="el-GR" sz="1800" dirty="0"/>
              <a:t> - Τί αποτέλεσμα έχει η αλλαγή του Χ στο Ψ; </a:t>
            </a:r>
            <a:endParaRPr lang="en-US" sz="1800" dirty="0"/>
          </a:p>
          <a:p>
            <a:r>
              <a:rPr lang="el-GR" sz="1800" dirty="0"/>
              <a:t>Τα ερευνητικά ερωτήματα είναι συνήθως εκ φύσεως ευρεία και μπορούν να οδηγήσουν σε ένα πλήθος απαντήσεων, αλλά μία υπόθεση υπόκειται σε ενδελεχή έλεγχο και μπορεί να χρησιμοποιηθεί για προγνωστικούς σκοπούς. </a:t>
            </a:r>
            <a:endParaRPr lang="en-GB" sz="1800" dirty="0"/>
          </a:p>
          <a:p>
            <a:endParaRPr lang="en-US" sz="1800" dirty="0"/>
          </a:p>
        </p:txBody>
      </p:sp>
    </p:spTree>
    <p:extLst>
      <p:ext uri="{BB962C8B-B14F-4D97-AF65-F5344CB8AC3E}">
        <p14:creationId xmlns:p14="http://schemas.microsoft.com/office/powerpoint/2010/main" val="12287329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Κατανόηση των μεταβλητών </a:t>
            </a:r>
            <a:endParaRPr lang="en-US" dirty="0"/>
          </a:p>
        </p:txBody>
      </p:sp>
      <p:sp>
        <p:nvSpPr>
          <p:cNvPr id="3" name="Content Placeholder 2"/>
          <p:cNvSpPr>
            <a:spLocks noGrp="1"/>
          </p:cNvSpPr>
          <p:nvPr>
            <p:ph type="body" idx="1"/>
          </p:nvPr>
        </p:nvSpPr>
        <p:spPr/>
        <p:txBody>
          <a:bodyPr>
            <a:normAutofit/>
          </a:bodyPr>
          <a:lstStyle/>
          <a:p>
            <a:r>
              <a:rPr lang="el-GR" sz="2000" i="1" u="sng" dirty="0"/>
              <a:t>Ανεξάρτητες Μεταβλητές</a:t>
            </a:r>
            <a:r>
              <a:rPr lang="en-GB" sz="2000" dirty="0"/>
              <a:t>: </a:t>
            </a:r>
            <a:r>
              <a:rPr lang="el-GR" sz="2000" dirty="0"/>
              <a:t>γιατί συμβαίνουν οι συνθήκες</a:t>
            </a:r>
            <a:endParaRPr lang="en-GB" sz="2000" dirty="0"/>
          </a:p>
          <a:p>
            <a:r>
              <a:rPr lang="el-GR" sz="2000" i="1" u="sng" dirty="0"/>
              <a:t>Εξαρτημένες Μεταβλητές</a:t>
            </a:r>
            <a:r>
              <a:rPr lang="en-GB" sz="2000" dirty="0"/>
              <a:t>: </a:t>
            </a:r>
            <a:r>
              <a:rPr lang="el-GR" sz="2000" dirty="0"/>
              <a:t>τα επακόλουθα αποτελέσματα</a:t>
            </a:r>
            <a:endParaRPr lang="en-GB" sz="2000" dirty="0"/>
          </a:p>
          <a:p>
            <a:r>
              <a:rPr lang="el-GR" sz="2000" dirty="0"/>
              <a:t>Οι μεταβλητές μπορούν να εμφανίζονται </a:t>
            </a:r>
            <a:r>
              <a:rPr lang="el-GR" sz="2000" b="1" dirty="0"/>
              <a:t>συσχετισμένες</a:t>
            </a:r>
            <a:r>
              <a:rPr lang="el-GR" sz="2000" dirty="0"/>
              <a:t>, αλλά χωρίς απαραίτητα να υπάρχει κάποια αιτιώδης σχέση</a:t>
            </a:r>
            <a:r>
              <a:rPr lang="en-US" sz="2000" dirty="0"/>
              <a:t> </a:t>
            </a:r>
            <a:endParaRPr lang="en-GB" sz="2000" dirty="0"/>
          </a:p>
          <a:p>
            <a:r>
              <a:rPr lang="el-GR" sz="2000" dirty="0"/>
              <a:t>οι ανεξάρτητες μεταβλητές να επιδρούν στις εξαρτημένες μόνο διαμέσου </a:t>
            </a:r>
            <a:r>
              <a:rPr lang="el-GR" sz="2000" b="1" i="1" u="sng" dirty="0"/>
              <a:t>μεταβλητών διαμεσολάβησης</a:t>
            </a:r>
            <a:endParaRPr lang="en-US" sz="2000" i="1" u="sng" dirty="0"/>
          </a:p>
          <a:p>
            <a:r>
              <a:rPr lang="el-GR" sz="2000" dirty="0"/>
              <a:t>Οι </a:t>
            </a:r>
            <a:r>
              <a:rPr lang="el-GR" sz="2000" b="1" dirty="0"/>
              <a:t>εξωγενείς μεταβλητές</a:t>
            </a:r>
            <a:r>
              <a:rPr lang="el-GR" sz="2000" dirty="0"/>
              <a:t> θα πρέπει να μπορούν να ελεγχθούν</a:t>
            </a:r>
            <a:endParaRPr lang="en-GB" sz="2000" dirty="0"/>
          </a:p>
          <a:p>
            <a:pPr marL="342900" indent="0">
              <a:buNone/>
            </a:pPr>
            <a:endParaRPr lang="en-US" sz="2000" dirty="0"/>
          </a:p>
        </p:txBody>
      </p:sp>
    </p:spTree>
    <p:extLst>
      <p:ext uri="{BB962C8B-B14F-4D97-AF65-F5344CB8AC3E}">
        <p14:creationId xmlns:p14="http://schemas.microsoft.com/office/powerpoint/2010/main" val="35796619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3600" dirty="0"/>
              <a:t>Πειραματικός / </a:t>
            </a:r>
            <a:r>
              <a:rPr lang="el-GR" sz="3600" dirty="0" err="1"/>
              <a:t>Ημι</a:t>
            </a:r>
            <a:r>
              <a:rPr lang="el-GR" sz="3600" dirty="0"/>
              <a:t>-πειραματικός (Οιονεί Πειραματικός) Ερευνητικός Σχεδιασμός</a:t>
            </a:r>
            <a:endParaRPr lang="en-US" sz="3600" dirty="0"/>
          </a:p>
        </p:txBody>
      </p:sp>
      <p:sp>
        <p:nvSpPr>
          <p:cNvPr id="3" name="Content Placeholder 2"/>
          <p:cNvSpPr>
            <a:spLocks noGrp="1"/>
          </p:cNvSpPr>
          <p:nvPr>
            <p:ph type="body" idx="1"/>
          </p:nvPr>
        </p:nvSpPr>
        <p:spPr/>
        <p:txBody>
          <a:bodyPr>
            <a:normAutofit/>
          </a:bodyPr>
          <a:lstStyle/>
          <a:p>
            <a:r>
              <a:rPr lang="el-GR" sz="2400" dirty="0"/>
              <a:t>Ο ερευνητής έχει τον έλεγχο του πειράματος, δηλαδή, ποιος, τι, πότε, που και πως διεξάγεται το πείραμα. </a:t>
            </a:r>
            <a:endParaRPr lang="en-GB" sz="2400" dirty="0"/>
          </a:p>
          <a:p>
            <a:r>
              <a:rPr lang="el-GR" sz="2400" dirty="0"/>
              <a:t>Όταν ο έλεγχος σε οποιασδήποτε από τις παραμέτρους είναι ανεπαρκής, ή απουσιάζει παντελώς, βρισκόμαστε σε μία περίπτωση </a:t>
            </a:r>
            <a:r>
              <a:rPr lang="el-GR" sz="2400" dirty="0" err="1"/>
              <a:t>ημί</a:t>
            </a:r>
            <a:r>
              <a:rPr lang="el-GR" sz="2400" dirty="0"/>
              <a:t>-πειραματικού σχεδιασμού. </a:t>
            </a:r>
            <a:endParaRPr lang="en-US" sz="2400" dirty="0"/>
          </a:p>
          <a:p>
            <a:r>
              <a:rPr lang="el-GR" sz="2400" dirty="0"/>
              <a:t>Στα πειράματα μπορούμε  να </a:t>
            </a:r>
            <a:r>
              <a:rPr lang="el-GR" sz="2400" i="1" dirty="0"/>
              <a:t>χειραγωγήσουμε</a:t>
            </a:r>
            <a:r>
              <a:rPr lang="el-GR" sz="2400" dirty="0"/>
              <a:t> τις μεταβλητές, στις </a:t>
            </a:r>
            <a:r>
              <a:rPr lang="el-GR" sz="2400" dirty="0" err="1"/>
              <a:t>ημί</a:t>
            </a:r>
            <a:r>
              <a:rPr lang="el-GR" sz="2400" dirty="0"/>
              <a:t>-πειραματικές έρευνες μπορούμε μόνο να παρατηρήσουμε τις κατηγορίες των υποκειμένων.</a:t>
            </a:r>
            <a:r>
              <a:rPr lang="en-US" sz="2400" dirty="0"/>
              <a:t> </a:t>
            </a:r>
          </a:p>
        </p:txBody>
      </p:sp>
      <p:sp>
        <p:nvSpPr>
          <p:cNvPr id="6" name="TextBox 5"/>
          <p:cNvSpPr txBox="1"/>
          <p:nvPr/>
        </p:nvSpPr>
        <p:spPr>
          <a:xfrm>
            <a:off x="2478691" y="-443685"/>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9790191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2800" dirty="0"/>
              <a:t>Διαφορές μεταξύ πειραματικού, </a:t>
            </a:r>
            <a:r>
              <a:rPr lang="el-GR" sz="2800" dirty="0" err="1"/>
              <a:t>ημί</a:t>
            </a:r>
            <a:r>
              <a:rPr lang="el-GR" sz="2800" dirty="0"/>
              <a:t>-πειραματικού, και μη-πειραματικού σχεδιασμού </a:t>
            </a:r>
            <a:endParaRPr lang="en-US" sz="2800" dirty="0"/>
          </a:p>
        </p:txBody>
      </p:sp>
      <p:graphicFrame>
        <p:nvGraphicFramePr>
          <p:cNvPr id="6" name="Table 5"/>
          <p:cNvGraphicFramePr>
            <a:graphicFrameLocks noGrp="1"/>
          </p:cNvGraphicFramePr>
          <p:nvPr>
            <p:extLst>
              <p:ext uri="{D42A27DB-BD31-4B8C-83A1-F6EECF244321}">
                <p14:modId xmlns:p14="http://schemas.microsoft.com/office/powerpoint/2010/main" val="3838376434"/>
              </p:ext>
            </p:extLst>
          </p:nvPr>
        </p:nvGraphicFramePr>
        <p:xfrm>
          <a:off x="628650" y="1732038"/>
          <a:ext cx="7886700" cy="3746588"/>
        </p:xfrm>
        <a:graphic>
          <a:graphicData uri="http://schemas.openxmlformats.org/drawingml/2006/table">
            <a:tbl>
              <a:tblPr firstRow="1" bandRow="1">
                <a:tableStyleId>{FABFCF23-3B69-468F-B69F-88F6DE6A72F2}</a:tableStyleId>
              </a:tblPr>
              <a:tblGrid>
                <a:gridCol w="2399363">
                  <a:extLst>
                    <a:ext uri="{9D8B030D-6E8A-4147-A177-3AD203B41FA5}">
                      <a16:colId xmlns:a16="http://schemas.microsoft.com/office/drawing/2014/main" val="194639969"/>
                    </a:ext>
                  </a:extLst>
                </a:gridCol>
                <a:gridCol w="2712796">
                  <a:extLst>
                    <a:ext uri="{9D8B030D-6E8A-4147-A177-3AD203B41FA5}">
                      <a16:colId xmlns:a16="http://schemas.microsoft.com/office/drawing/2014/main" val="2310835478"/>
                    </a:ext>
                  </a:extLst>
                </a:gridCol>
                <a:gridCol w="2774541">
                  <a:extLst>
                    <a:ext uri="{9D8B030D-6E8A-4147-A177-3AD203B41FA5}">
                      <a16:colId xmlns:a16="http://schemas.microsoft.com/office/drawing/2014/main" val="3372614594"/>
                    </a:ext>
                  </a:extLst>
                </a:gridCol>
              </a:tblGrid>
              <a:tr h="936647">
                <a:tc>
                  <a:txBody>
                    <a:bodyPr/>
                    <a:lstStyle/>
                    <a:p>
                      <a:pPr indent="173990" algn="ctr">
                        <a:lnSpc>
                          <a:spcPct val="120000"/>
                        </a:lnSpc>
                        <a:spcAft>
                          <a:spcPts val="600"/>
                        </a:spcAft>
                      </a:pPr>
                      <a:r>
                        <a:rPr lang="el-GR" sz="2400" dirty="0">
                          <a:effectLst/>
                        </a:rPr>
                        <a:t>Είδος σχεδιασμού</a:t>
                      </a:r>
                      <a:endParaRPr lang="en-US" sz="2400" dirty="0">
                        <a:effectLst/>
                        <a:latin typeface="Times New Roman"/>
                        <a:ea typeface="ＭＳ 明朝"/>
                      </a:endParaRPr>
                    </a:p>
                  </a:txBody>
                  <a:tcPr marL="68580" marR="68580" marT="0" marB="0" anchor="ctr"/>
                </a:tc>
                <a:tc>
                  <a:txBody>
                    <a:bodyPr/>
                    <a:lstStyle/>
                    <a:p>
                      <a:pPr indent="173990" algn="ctr">
                        <a:lnSpc>
                          <a:spcPct val="120000"/>
                        </a:lnSpc>
                        <a:spcAft>
                          <a:spcPts val="600"/>
                        </a:spcAft>
                      </a:pPr>
                      <a:r>
                        <a:rPr lang="el-GR" sz="2400" dirty="0">
                          <a:effectLst/>
                        </a:rPr>
                        <a:t>Επιλογή δείγματος</a:t>
                      </a:r>
                      <a:endParaRPr lang="en-US" sz="2400" dirty="0">
                        <a:effectLst/>
                        <a:latin typeface="Times New Roman"/>
                        <a:ea typeface="ＭＳ 明朝"/>
                      </a:endParaRPr>
                    </a:p>
                  </a:txBody>
                  <a:tcPr marL="68580" marR="68580" marT="0" marB="0" anchor="ctr"/>
                </a:tc>
                <a:tc>
                  <a:txBody>
                    <a:bodyPr/>
                    <a:lstStyle/>
                    <a:p>
                      <a:pPr indent="173990" algn="ctr">
                        <a:lnSpc>
                          <a:spcPct val="120000"/>
                        </a:lnSpc>
                        <a:spcAft>
                          <a:spcPts val="600"/>
                        </a:spcAft>
                      </a:pPr>
                      <a:r>
                        <a:rPr lang="el-GR" sz="2400" dirty="0">
                          <a:effectLst/>
                        </a:rPr>
                        <a:t>Χειραγώγηση μεταβλητών</a:t>
                      </a:r>
                      <a:endParaRPr lang="en-US" sz="2400" dirty="0">
                        <a:effectLst/>
                        <a:latin typeface="Times New Roman"/>
                        <a:ea typeface="ＭＳ 明朝"/>
                      </a:endParaRPr>
                    </a:p>
                  </a:txBody>
                  <a:tcPr marL="68580" marR="68580" marT="0" marB="0" anchor="ctr"/>
                </a:tc>
                <a:extLst>
                  <a:ext uri="{0D108BD9-81ED-4DB2-BD59-A6C34878D82A}">
                    <a16:rowId xmlns:a16="http://schemas.microsoft.com/office/drawing/2014/main" val="179639774"/>
                  </a:ext>
                </a:extLst>
              </a:tr>
              <a:tr h="936647">
                <a:tc>
                  <a:txBody>
                    <a:bodyPr/>
                    <a:lstStyle/>
                    <a:p>
                      <a:pPr indent="173990" algn="just">
                        <a:lnSpc>
                          <a:spcPts val="1600"/>
                        </a:lnSpc>
                        <a:spcAft>
                          <a:spcPts val="600"/>
                        </a:spcAft>
                      </a:pPr>
                      <a:r>
                        <a:rPr lang="el-GR" sz="1800" dirty="0">
                          <a:effectLst/>
                        </a:rPr>
                        <a:t>Πειραματικός</a:t>
                      </a:r>
                      <a:endParaRPr lang="en-US" sz="1800" dirty="0">
                        <a:effectLst/>
                        <a:latin typeface="Times New Roman"/>
                        <a:ea typeface="ＭＳ 明朝"/>
                      </a:endParaRPr>
                    </a:p>
                  </a:txBody>
                  <a:tcPr marL="68580" marR="68580" marT="0" marB="0" anchor="ctr"/>
                </a:tc>
                <a:tc>
                  <a:txBody>
                    <a:bodyPr/>
                    <a:lstStyle/>
                    <a:p>
                      <a:pPr indent="173990" algn="just">
                        <a:lnSpc>
                          <a:spcPts val="1600"/>
                        </a:lnSpc>
                        <a:spcAft>
                          <a:spcPts val="600"/>
                        </a:spcAft>
                      </a:pPr>
                      <a:r>
                        <a:rPr lang="el-GR" sz="1800" dirty="0">
                          <a:effectLst/>
                        </a:rPr>
                        <a:t>Τυχαία</a:t>
                      </a:r>
                      <a:endParaRPr lang="en-US" sz="1800" dirty="0">
                        <a:effectLst/>
                        <a:latin typeface="Times New Roman"/>
                        <a:ea typeface="ＭＳ 明朝"/>
                      </a:endParaRPr>
                    </a:p>
                  </a:txBody>
                  <a:tcPr marL="68580" marR="68580" marT="0" marB="0" anchor="ctr"/>
                </a:tc>
                <a:tc>
                  <a:txBody>
                    <a:bodyPr/>
                    <a:lstStyle/>
                    <a:p>
                      <a:pPr indent="173990" algn="just">
                        <a:lnSpc>
                          <a:spcPts val="1600"/>
                        </a:lnSpc>
                        <a:spcAft>
                          <a:spcPts val="600"/>
                        </a:spcAft>
                      </a:pPr>
                      <a:r>
                        <a:rPr lang="el-GR" sz="1800">
                          <a:effectLst/>
                        </a:rPr>
                        <a:t>Ναι</a:t>
                      </a:r>
                      <a:endParaRPr lang="en-US" sz="1800">
                        <a:effectLst/>
                        <a:latin typeface="Times New Roman"/>
                        <a:ea typeface="ＭＳ 明朝"/>
                      </a:endParaRPr>
                    </a:p>
                  </a:txBody>
                  <a:tcPr marL="68580" marR="68580" marT="0" marB="0" anchor="ctr"/>
                </a:tc>
                <a:extLst>
                  <a:ext uri="{0D108BD9-81ED-4DB2-BD59-A6C34878D82A}">
                    <a16:rowId xmlns:a16="http://schemas.microsoft.com/office/drawing/2014/main" val="1418642326"/>
                  </a:ext>
                </a:extLst>
              </a:tr>
              <a:tr h="936647">
                <a:tc>
                  <a:txBody>
                    <a:bodyPr/>
                    <a:lstStyle/>
                    <a:p>
                      <a:pPr indent="173990" algn="just">
                        <a:lnSpc>
                          <a:spcPts val="1600"/>
                        </a:lnSpc>
                        <a:spcAft>
                          <a:spcPts val="600"/>
                        </a:spcAft>
                      </a:pPr>
                      <a:r>
                        <a:rPr lang="el-GR" sz="1800">
                          <a:effectLst/>
                        </a:rPr>
                        <a:t>Ημί-πειραματικός</a:t>
                      </a:r>
                      <a:endParaRPr lang="en-US" sz="1800">
                        <a:effectLst/>
                        <a:latin typeface="Times New Roman"/>
                        <a:ea typeface="ＭＳ 明朝"/>
                      </a:endParaRPr>
                    </a:p>
                  </a:txBody>
                  <a:tcPr marL="68580" marR="68580" marT="0" marB="0" anchor="ctr"/>
                </a:tc>
                <a:tc>
                  <a:txBody>
                    <a:bodyPr/>
                    <a:lstStyle/>
                    <a:p>
                      <a:pPr indent="173990" algn="just">
                        <a:lnSpc>
                          <a:spcPts val="1600"/>
                        </a:lnSpc>
                        <a:spcAft>
                          <a:spcPts val="600"/>
                        </a:spcAft>
                      </a:pPr>
                      <a:r>
                        <a:rPr lang="el-GR" sz="1800" dirty="0">
                          <a:effectLst/>
                        </a:rPr>
                        <a:t>Άθικτες ομάδες</a:t>
                      </a:r>
                      <a:endParaRPr lang="en-US" sz="1800" dirty="0">
                        <a:effectLst/>
                        <a:latin typeface="Times New Roman"/>
                        <a:ea typeface="ＭＳ 明朝"/>
                      </a:endParaRPr>
                    </a:p>
                  </a:txBody>
                  <a:tcPr marL="68580" marR="68580" marT="0" marB="0" anchor="ctr"/>
                </a:tc>
                <a:tc>
                  <a:txBody>
                    <a:bodyPr/>
                    <a:lstStyle/>
                    <a:p>
                      <a:pPr indent="173990" algn="just">
                        <a:lnSpc>
                          <a:spcPts val="1600"/>
                        </a:lnSpc>
                        <a:spcAft>
                          <a:spcPts val="600"/>
                        </a:spcAft>
                      </a:pPr>
                      <a:r>
                        <a:rPr lang="el-GR" sz="1800" dirty="0">
                          <a:effectLst/>
                        </a:rPr>
                        <a:t>Ναι</a:t>
                      </a:r>
                      <a:endParaRPr lang="en-US" sz="1800" dirty="0">
                        <a:effectLst/>
                        <a:latin typeface="Times New Roman"/>
                        <a:ea typeface="ＭＳ 明朝"/>
                      </a:endParaRPr>
                    </a:p>
                  </a:txBody>
                  <a:tcPr marL="68580" marR="68580" marT="0" marB="0" anchor="ctr"/>
                </a:tc>
                <a:extLst>
                  <a:ext uri="{0D108BD9-81ED-4DB2-BD59-A6C34878D82A}">
                    <a16:rowId xmlns:a16="http://schemas.microsoft.com/office/drawing/2014/main" val="1528278654"/>
                  </a:ext>
                </a:extLst>
              </a:tr>
              <a:tr h="936647">
                <a:tc>
                  <a:txBody>
                    <a:bodyPr/>
                    <a:lstStyle/>
                    <a:p>
                      <a:pPr indent="173990" algn="just">
                        <a:lnSpc>
                          <a:spcPts val="1600"/>
                        </a:lnSpc>
                        <a:spcAft>
                          <a:spcPts val="600"/>
                        </a:spcAft>
                      </a:pPr>
                      <a:r>
                        <a:rPr lang="el-GR" sz="1800">
                          <a:effectLst/>
                        </a:rPr>
                        <a:t>Μη-πειραματικός</a:t>
                      </a:r>
                      <a:endParaRPr lang="en-US" sz="1800">
                        <a:effectLst/>
                        <a:latin typeface="Times New Roman"/>
                        <a:ea typeface="ＭＳ 明朝"/>
                      </a:endParaRPr>
                    </a:p>
                  </a:txBody>
                  <a:tcPr marL="68580" marR="68580" marT="0" marB="0" anchor="ctr"/>
                </a:tc>
                <a:tc>
                  <a:txBody>
                    <a:bodyPr/>
                    <a:lstStyle/>
                    <a:p>
                      <a:pPr indent="173990" algn="just">
                        <a:lnSpc>
                          <a:spcPts val="1600"/>
                        </a:lnSpc>
                        <a:spcAft>
                          <a:spcPts val="600"/>
                        </a:spcAft>
                      </a:pPr>
                      <a:r>
                        <a:rPr lang="el-GR" sz="1800" dirty="0">
                          <a:effectLst/>
                        </a:rPr>
                        <a:t>Άθικτες ομάδες</a:t>
                      </a:r>
                      <a:endParaRPr lang="en-US" sz="1800" dirty="0">
                        <a:effectLst/>
                        <a:latin typeface="Times New Roman"/>
                        <a:ea typeface="ＭＳ 明朝"/>
                      </a:endParaRPr>
                    </a:p>
                  </a:txBody>
                  <a:tcPr marL="68580" marR="68580" marT="0" marB="0" anchor="ctr"/>
                </a:tc>
                <a:tc>
                  <a:txBody>
                    <a:bodyPr/>
                    <a:lstStyle/>
                    <a:p>
                      <a:pPr indent="173990" algn="just">
                        <a:lnSpc>
                          <a:spcPts val="1600"/>
                        </a:lnSpc>
                        <a:spcAft>
                          <a:spcPts val="600"/>
                        </a:spcAft>
                      </a:pPr>
                      <a:r>
                        <a:rPr lang="el-GR" sz="1800" dirty="0">
                          <a:effectLst/>
                        </a:rPr>
                        <a:t>Όχι</a:t>
                      </a:r>
                      <a:endParaRPr lang="en-US" sz="1800" dirty="0">
                        <a:effectLst/>
                        <a:latin typeface="Times New Roman"/>
                        <a:ea typeface="ＭＳ 明朝"/>
                      </a:endParaRPr>
                    </a:p>
                  </a:txBody>
                  <a:tcPr marL="68580" marR="68580" marT="0" marB="0" anchor="ctr"/>
                </a:tc>
                <a:extLst>
                  <a:ext uri="{0D108BD9-81ED-4DB2-BD59-A6C34878D82A}">
                    <a16:rowId xmlns:a16="http://schemas.microsoft.com/office/drawing/2014/main" val="2599070146"/>
                  </a:ext>
                </a:extLst>
              </a:tr>
            </a:tbl>
          </a:graphicData>
        </a:graphic>
      </p:graphicFrame>
    </p:spTree>
    <p:extLst>
      <p:ext uri="{BB962C8B-B14F-4D97-AF65-F5344CB8AC3E}">
        <p14:creationId xmlns:p14="http://schemas.microsoft.com/office/powerpoint/2010/main" val="28705783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200" dirty="0"/>
              <a:t>Σφάλματα κατά τον σχεδιασμό προς αποφυγή </a:t>
            </a:r>
            <a:endParaRPr lang="en-US" sz="3200" dirty="0"/>
          </a:p>
        </p:txBody>
      </p:sp>
      <p:sp>
        <p:nvSpPr>
          <p:cNvPr id="3" name="Content Placeholder 2"/>
          <p:cNvSpPr>
            <a:spLocks noGrp="1"/>
          </p:cNvSpPr>
          <p:nvPr>
            <p:ph type="body" idx="1"/>
          </p:nvPr>
        </p:nvSpPr>
        <p:spPr/>
        <p:txBody>
          <a:bodyPr>
            <a:normAutofit fontScale="92500" lnSpcReduction="10000"/>
          </a:bodyPr>
          <a:lstStyle/>
          <a:p>
            <a:pPr marL="457200" indent="-457200">
              <a:buFont typeface="Arial"/>
              <a:buAutoNum type="arabicPeriod"/>
            </a:pPr>
            <a:r>
              <a:rPr lang="el-GR" sz="2400" dirty="0"/>
              <a:t>Μη-πειραματικός με άθικτες ομάδες: παίρνουμε μία άθικτη ομάδα και προσπαθούμε να ανακαλύψουμε γιατί συνέβησαν οι αλλαγές σε μία ανεξάρτητη μεταβλητή </a:t>
            </a:r>
            <a:endParaRPr lang="en-US" sz="2400" dirty="0"/>
          </a:p>
          <a:p>
            <a:pPr marL="457200" indent="-457200">
              <a:buFont typeface="Arial"/>
              <a:buAutoNum type="arabicPeriod"/>
            </a:pPr>
            <a:r>
              <a:rPr lang="el-GR" sz="2400" dirty="0" err="1"/>
              <a:t>Μετα</a:t>
            </a:r>
            <a:r>
              <a:rPr lang="el-GR" sz="2400" dirty="0"/>
              <a:t>-έλεγχος μόνο με μη-ισοδύναμες ομάδες ελέγχου</a:t>
            </a:r>
            <a:r>
              <a:rPr lang="en-US" sz="2400" dirty="0"/>
              <a:t>: </a:t>
            </a:r>
            <a:r>
              <a:rPr lang="el-GR" sz="2400" dirty="0"/>
              <a:t>παρέχουμε θεραπεία (ανεξάρτητη μεταβλητή) σε μία ομάδα (στην πειραματική ομάδα), αλλά όχι στην άλλη (στην ομάδα ελέγχου). </a:t>
            </a:r>
            <a:endParaRPr lang="en-US" sz="2400" dirty="0"/>
          </a:p>
          <a:p>
            <a:pPr marL="457200" indent="-457200">
              <a:buFont typeface="Arial"/>
              <a:buAutoNum type="arabicPeriod"/>
            </a:pPr>
            <a:r>
              <a:rPr lang="el-GR" sz="2400" dirty="0"/>
              <a:t>Προ-έλεγχος και </a:t>
            </a:r>
            <a:r>
              <a:rPr lang="el-GR" sz="2400" dirty="0" err="1"/>
              <a:t>μετα-ελέγχος</a:t>
            </a:r>
            <a:r>
              <a:rPr lang="el-GR" sz="2400" dirty="0"/>
              <a:t>  μιας ομάδας</a:t>
            </a:r>
            <a:r>
              <a:rPr lang="en-US" sz="2400" dirty="0"/>
              <a:t>:</a:t>
            </a:r>
            <a:r>
              <a:rPr lang="el-GR" sz="2400" dirty="0"/>
              <a:t>μία ομάδα αξιολογείται ως προς την επίδοσή της στην εξαρτημένη μεταβλητή με ένα </a:t>
            </a:r>
            <a:r>
              <a:rPr lang="el-GR" sz="2400" b="1" dirty="0"/>
              <a:t>προ-έλεγχο</a:t>
            </a:r>
            <a:r>
              <a:rPr lang="el-GR" sz="2400" dirty="0"/>
              <a:t>, στη συνέχεια εισάγουμε μία ανεξάρτητη μεταβλητή, και αξιολογούμε ξανά ως προς την εξαρτημένη μεταβλητή με ένα </a:t>
            </a:r>
            <a:r>
              <a:rPr lang="el-GR" sz="2400" dirty="0" err="1"/>
              <a:t>μετα</a:t>
            </a:r>
            <a:r>
              <a:rPr lang="el-GR" sz="2400" dirty="0"/>
              <a:t>-έλεγχο.</a:t>
            </a:r>
            <a:r>
              <a:rPr lang="en-US" sz="2400" dirty="0"/>
              <a:t> </a:t>
            </a:r>
          </a:p>
          <a:p>
            <a:endParaRPr lang="en-US" sz="2400" dirty="0"/>
          </a:p>
        </p:txBody>
      </p:sp>
    </p:spTree>
    <p:extLst>
      <p:ext uri="{BB962C8B-B14F-4D97-AF65-F5344CB8AC3E}">
        <p14:creationId xmlns:p14="http://schemas.microsoft.com/office/powerpoint/2010/main" val="1530220409"/>
      </p:ext>
    </p:extLst>
  </p:cSld>
  <p:clrMapOvr>
    <a:masterClrMapping/>
  </p:clrMapOvr>
</p:sld>
</file>

<file path=ppt/theme/theme1.xml><?xml version="1.0" encoding="utf-8"?>
<a:theme xmlns:a="http://schemas.openxmlformats.org/drawingml/2006/main" name="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RAY_5e_PPT_01_Greek template" id="{BE828612-5717-A649-839F-3094A748930E}" vid="{8853DB5E-1FD5-634D-BF65-6CD7B6D96AE4}"/>
    </a:ext>
  </a:extLst>
</a:theme>
</file>

<file path=ppt/theme/theme2.xml><?xml version="1.0" encoding="utf-8"?>
<a:theme xmlns:a="http://schemas.openxmlformats.org/drawingml/2006/main" name="1_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RAY_5e_PPT_01_Greek template" id="{BE828612-5717-A649-839F-3094A748930E}" vid="{C6603481-B2A6-BB44-B51B-8EBA11D29A7F}"/>
    </a:ext>
  </a:ext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508 Lecture</Template>
  <TotalTime>18</TotalTime>
  <Words>1135</Words>
  <Application>Microsoft Macintosh PowerPoint</Application>
  <PresentationFormat>On-screen Show (4:3)</PresentationFormat>
  <Paragraphs>111</Paragraphs>
  <Slides>16</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16</vt:i4>
      </vt:variant>
    </vt:vector>
  </HeadingPairs>
  <TitlesOfParts>
    <vt:vector size="23" baseType="lpstr">
      <vt:lpstr>Apparat</vt:lpstr>
      <vt:lpstr>Arial</vt:lpstr>
      <vt:lpstr>Calibri</vt:lpstr>
      <vt:lpstr>Noto Sans Symbols</vt:lpstr>
      <vt:lpstr>Times New Roman</vt:lpstr>
      <vt:lpstr>508 Lecture</vt:lpstr>
      <vt:lpstr>1_508 Lecture</vt:lpstr>
      <vt:lpstr>Η Ερευνητική Μεθοδολογία στον Πραγματικό  Κόσμο </vt:lpstr>
      <vt:lpstr>Μαθησιακά αποτελέσματα κεφαλαίου</vt:lpstr>
      <vt:lpstr>Ερευνητικός Σχεδιασμός</vt:lpstr>
      <vt:lpstr>Η Δομή της Πειραματικής Έρευνας</vt:lpstr>
      <vt:lpstr>Είδη Ερευνητικών Ερωτημάτων</vt:lpstr>
      <vt:lpstr>Κατανόηση των μεταβλητών </vt:lpstr>
      <vt:lpstr>Πειραματικός / Ημι-πειραματικός (Οιονεί Πειραματικός) Ερευνητικός Σχεδιασμός</vt:lpstr>
      <vt:lpstr>Διαφορές μεταξύ πειραματικού, ημί-πειραματικού, και μη-πειραματικού σχεδιασμού </vt:lpstr>
      <vt:lpstr>Σφάλματα κατά τον σχεδιασμό προς αποφυγή </vt:lpstr>
      <vt:lpstr>Ορισμένοι Ορθοί Σχεδιασμοί</vt:lpstr>
      <vt:lpstr>Επιλέγοντας Δείγματα</vt:lpstr>
      <vt:lpstr>Καθορίζοντας το Μέγεθος του Δείγματος </vt:lpstr>
      <vt:lpstr>Σχεδιασμός Ερευνητικών Εργαλείων: Αρχές Εγκυρότητας</vt:lpstr>
      <vt:lpstr>Σχεδιασμός Ερευνητικών Εργαλείων: Αξιοπιστία</vt:lpstr>
      <vt:lpstr>Αρχές Αξιοπιστίας</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Ερευνητική Μεθοδολογία στον Πραγματικό  Κόσμο </dc:title>
  <dc:creator>Pavlos Delias</dc:creator>
  <cp:lastModifiedBy>Pavlos Delias</cp:lastModifiedBy>
  <cp:revision>2</cp:revision>
  <dcterms:created xsi:type="dcterms:W3CDTF">2023-09-06T14:56:40Z</dcterms:created>
  <dcterms:modified xsi:type="dcterms:W3CDTF">2023-09-06T15:14:46Z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ffisync_UniqueId">
    <vt:lpwstr>682739</vt:lpwstr>
  </property>
  <property fmtid="{D5CDD505-2E9C-101B-9397-08002B2CF9AE}" pid="3" name="Offisync_ServerID">
    <vt:lpwstr>7e960520-0e88-4f05-9fa0-24079b61e486</vt:lpwstr>
  </property>
  <property fmtid="{D5CDD505-2E9C-101B-9397-08002B2CF9AE}" pid="4" name="Offisync_UpdateToken">
    <vt:lpwstr>2</vt:lpwstr>
  </property>
  <property fmtid="{D5CDD505-2E9C-101B-9397-08002B2CF9AE}" pid="5" name="Jive_VersionGuid">
    <vt:lpwstr>2e874262-9747-49d3-bf1e-677aeb587663</vt:lpwstr>
  </property>
  <property fmtid="{D5CDD505-2E9C-101B-9397-08002B2CF9AE}" pid="6" name="Offisync_ProviderInitializationData">
    <vt:lpwstr>https://neo.pearson.com</vt:lpwstr>
  </property>
  <property fmtid="{D5CDD505-2E9C-101B-9397-08002B2CF9AE}" pid="7" name="Jive_LatestUserAccountName">
    <vt:lpwstr>joel</vt:lpwstr>
  </property>
</Properties>
</file>