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9"/>
  </p:notesMasterIdLst>
  <p:handoutMasterIdLst>
    <p:handoutMasterId r:id="rId20"/>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306"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98" autoAdjust="0"/>
    <p:restoredTop sz="96327" autoAdjust="0"/>
  </p:normalViewPr>
  <p:slideViewPr>
    <p:cSldViewPr snapToGrid="0" snapToObjects="1">
      <p:cViewPr varScale="1">
        <p:scale>
          <a:sx n="101" d="100"/>
          <a:sy n="101" d="100"/>
        </p:scale>
        <p:origin x="1248"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9/6/23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3665866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6</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Ποσοτικός ερευνητικός σχεδιασμός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Ορισμένοι Ορθοί Σχεδιασμοί</a:t>
            </a:r>
            <a:endParaRPr lang="en-US" dirty="0"/>
          </a:p>
        </p:txBody>
      </p:sp>
      <p:sp>
        <p:nvSpPr>
          <p:cNvPr id="3" name="Content Placeholder 2"/>
          <p:cNvSpPr>
            <a:spLocks noGrp="1"/>
          </p:cNvSpPr>
          <p:nvPr>
            <p:ph type="body" idx="1"/>
          </p:nvPr>
        </p:nvSpPr>
        <p:spPr/>
        <p:txBody>
          <a:bodyPr>
            <a:normAutofit/>
          </a:bodyPr>
          <a:lstStyle/>
          <a:p>
            <a:pPr marL="857250" indent="-514350">
              <a:buFont typeface="+mj-lt"/>
              <a:buAutoNum type="arabicPeriod"/>
            </a:pPr>
            <a:r>
              <a:rPr lang="el-GR" sz="2400" dirty="0"/>
              <a:t>Πειραματική ομάδα με έλεγχο: τα υποκείμενα κατανέμονται με τυχαίο τρόπο στην πειραματική ομάδα και στην ομάδα ελέγχου. </a:t>
            </a:r>
          </a:p>
          <a:p>
            <a:pPr marL="857250" indent="-514350">
              <a:buFont typeface="+mj-lt"/>
              <a:buAutoNum type="arabicPeriod"/>
            </a:pPr>
            <a:r>
              <a:rPr lang="el-GR" sz="2400" dirty="0" err="1"/>
              <a:t>Ημί</a:t>
            </a:r>
            <a:r>
              <a:rPr lang="el-GR" sz="2400" dirty="0"/>
              <a:t>-πειραματικός σχεδιασμός με μη-ισοδύναμο έλεγχο</a:t>
            </a:r>
          </a:p>
          <a:p>
            <a:pPr marL="857250" indent="-514350">
              <a:buFont typeface="+mj-lt"/>
              <a:buAutoNum type="arabicPeriod"/>
            </a:pPr>
            <a:r>
              <a:rPr lang="en-US" sz="2400" dirty="0"/>
              <a:t> </a:t>
            </a:r>
            <a:r>
              <a:rPr lang="el-GR" sz="2400" dirty="0"/>
              <a:t>Εξελικτικοί σχεδιασμοί</a:t>
            </a:r>
            <a:r>
              <a:rPr lang="en-GB" sz="2400" dirty="0"/>
              <a:t>: </a:t>
            </a:r>
            <a:r>
              <a:rPr lang="el-GR" sz="2400" dirty="0"/>
              <a:t>εμπλέκουν μετρήσεις σε βάθος χρόνου, ενώ δεν εμπλέκουν (και αυτοί) ομάδες ελέγχου. </a:t>
            </a:r>
            <a:endParaRPr lang="en-US" sz="2400" dirty="0"/>
          </a:p>
          <a:p>
            <a:pPr marL="857250" indent="-514350">
              <a:buFont typeface="+mj-lt"/>
              <a:buAutoNum type="arabicPeriod"/>
            </a:pPr>
            <a:r>
              <a:rPr lang="el-GR" sz="2400" dirty="0"/>
              <a:t>Παραγοντικοί σχεδιασμοί</a:t>
            </a:r>
            <a:r>
              <a:rPr lang="en-US" sz="2400" dirty="0"/>
              <a:t>: </a:t>
            </a:r>
            <a:r>
              <a:rPr lang="el-GR" sz="2400" dirty="0"/>
              <a:t>κοιτάζουμε όλους τους πιθανούς συνδυασμούς των επιλεχθέντων τιμών.</a:t>
            </a:r>
            <a:endParaRPr lang="en-US" sz="2400" dirty="0"/>
          </a:p>
          <a:p>
            <a:pPr marL="457200" indent="-457200">
              <a:buFont typeface="+mj-lt"/>
              <a:buAutoNum type="arabicPeriod"/>
            </a:pPr>
            <a:endParaRPr lang="en-US" sz="2400" dirty="0"/>
          </a:p>
        </p:txBody>
      </p:sp>
    </p:spTree>
    <p:extLst>
      <p:ext uri="{BB962C8B-B14F-4D97-AF65-F5344CB8AC3E}">
        <p14:creationId xmlns:p14="http://schemas.microsoft.com/office/powerpoint/2010/main" val="2152314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Επιλέγοντας Δείγματα</a:t>
            </a:r>
            <a:endParaRPr lang="en-US" dirty="0"/>
          </a:p>
        </p:txBody>
      </p:sp>
      <p:sp>
        <p:nvSpPr>
          <p:cNvPr id="3" name="Text Placeholder 2">
            <a:extLst>
              <a:ext uri="{FF2B5EF4-FFF2-40B4-BE49-F238E27FC236}">
                <a16:creationId xmlns:a16="http://schemas.microsoft.com/office/drawing/2014/main" id="{0613041E-FDE9-F9A0-E7CC-6968A2E5D9B6}"/>
              </a:ext>
            </a:extLst>
          </p:cNvPr>
          <p:cNvSpPr>
            <a:spLocks noGrp="1"/>
          </p:cNvSpPr>
          <p:nvPr>
            <p:ph type="body" idx="1"/>
          </p:nvPr>
        </p:nvSpPr>
        <p:spPr>
          <a:xfrm>
            <a:off x="457200" y="5803900"/>
            <a:ext cx="8229600" cy="392216"/>
          </a:xfrm>
        </p:spPr>
        <p:txBody>
          <a:bodyPr/>
          <a:lstStyle/>
          <a:p>
            <a:r>
              <a:rPr lang="el-GR" sz="1000" dirty="0"/>
              <a:t> Σχέση μεταξύ του πληθυσμού, του δειγματοληπτικού πλαισίου και του δείγματος</a:t>
            </a:r>
            <a:endParaRPr lang="en-US" sz="1000" dirty="0"/>
          </a:p>
        </p:txBody>
      </p:sp>
      <p:pic>
        <p:nvPicPr>
          <p:cNvPr id="8" name="Picture 7" descr="A diagram of a diagram&#10;&#10;Description automatically generated">
            <a:extLst>
              <a:ext uri="{FF2B5EF4-FFF2-40B4-BE49-F238E27FC236}">
                <a16:creationId xmlns:a16="http://schemas.microsoft.com/office/drawing/2014/main" id="{FF369595-4480-DE84-8298-3E9579CE6A6D}"/>
              </a:ext>
            </a:extLst>
          </p:cNvPr>
          <p:cNvPicPr>
            <a:picLocks noChangeAspect="1"/>
          </p:cNvPicPr>
          <p:nvPr/>
        </p:nvPicPr>
        <p:blipFill>
          <a:blip r:embed="rId2"/>
          <a:stretch>
            <a:fillRect/>
          </a:stretch>
        </p:blipFill>
        <p:spPr>
          <a:xfrm>
            <a:off x="1327150" y="990600"/>
            <a:ext cx="6489700" cy="4876800"/>
          </a:xfrm>
          <a:prstGeom prst="rect">
            <a:avLst/>
          </a:prstGeom>
        </p:spPr>
      </p:pic>
    </p:spTree>
    <p:extLst>
      <p:ext uri="{BB962C8B-B14F-4D97-AF65-F5344CB8AC3E}">
        <p14:creationId xmlns:p14="http://schemas.microsoft.com/office/powerpoint/2010/main" val="382833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Καθορίζοντας το Μέγεθος του Δείγματος </a:t>
            </a:r>
            <a:endParaRPr lang="en-US" sz="3600" dirty="0"/>
          </a:p>
        </p:txBody>
      </p:sp>
      <p:sp>
        <p:nvSpPr>
          <p:cNvPr id="3" name="Content Placeholder 2"/>
          <p:cNvSpPr>
            <a:spLocks noGrp="1"/>
          </p:cNvSpPr>
          <p:nvPr>
            <p:ph type="body" idx="1"/>
          </p:nvPr>
        </p:nvSpPr>
        <p:spPr/>
        <p:txBody>
          <a:bodyPr>
            <a:normAutofit/>
          </a:bodyPr>
          <a:lstStyle/>
          <a:p>
            <a:r>
              <a:rPr lang="el-GR" sz="2400" dirty="0"/>
              <a:t>Αξιολογούμε το μέγεθος του πληθυσμού</a:t>
            </a:r>
            <a:endParaRPr lang="en-GB" sz="2400" dirty="0"/>
          </a:p>
          <a:p>
            <a:r>
              <a:rPr lang="el-GR" sz="2400" dirty="0"/>
              <a:t>Κατανοούμε τις μεθόδους της στρατηγικής για τη δειγματοληψία</a:t>
            </a:r>
            <a:endParaRPr lang="en-GB" sz="2400" dirty="0"/>
          </a:p>
          <a:p>
            <a:r>
              <a:rPr lang="el-GR" sz="2400" dirty="0"/>
              <a:t>Επιλέγουμε το εύρος του διαστήματος εμπιστοσύνης.</a:t>
            </a:r>
          </a:p>
          <a:p>
            <a:r>
              <a:rPr lang="el-GR" sz="2400" dirty="0"/>
              <a:t>Επιλέγουμε το επίπεδο εμπιστοσύνης </a:t>
            </a:r>
            <a:r>
              <a:rPr lang="en-GB" sz="2400" dirty="0"/>
              <a:t>(</a:t>
            </a:r>
            <a:r>
              <a:rPr lang="el-GR" sz="2400" dirty="0"/>
              <a:t>συνήθως</a:t>
            </a:r>
            <a:r>
              <a:rPr lang="en-GB" sz="2400" dirty="0"/>
              <a:t> 95% or 99%) </a:t>
            </a:r>
          </a:p>
          <a:p>
            <a:endParaRPr lang="en-US" sz="2400" dirty="0"/>
          </a:p>
        </p:txBody>
      </p:sp>
    </p:spTree>
    <p:extLst>
      <p:ext uri="{BB962C8B-B14F-4D97-AF65-F5344CB8AC3E}">
        <p14:creationId xmlns:p14="http://schemas.microsoft.com/office/powerpoint/2010/main" val="719315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Σχεδιασμός Ερευνητικών Εργαλείων</a:t>
            </a:r>
            <a:r>
              <a:rPr lang="en-GB" sz="3600" dirty="0"/>
              <a:t>: </a:t>
            </a:r>
            <a:r>
              <a:rPr lang="el-GR" sz="3600" dirty="0"/>
              <a:t>Αρχές Εγκυρότητας</a:t>
            </a:r>
            <a:endParaRPr lang="en-US" sz="3600" dirty="0"/>
          </a:p>
        </p:txBody>
      </p:sp>
      <p:graphicFrame>
        <p:nvGraphicFramePr>
          <p:cNvPr id="6" name="Table 5"/>
          <p:cNvGraphicFramePr>
            <a:graphicFrameLocks noGrp="1"/>
          </p:cNvGraphicFramePr>
          <p:nvPr>
            <p:extLst>
              <p:ext uri="{D42A27DB-BD31-4B8C-83A1-F6EECF244321}">
                <p14:modId xmlns:p14="http://schemas.microsoft.com/office/powerpoint/2010/main" val="888739392"/>
              </p:ext>
            </p:extLst>
          </p:nvPr>
        </p:nvGraphicFramePr>
        <p:xfrm>
          <a:off x="165437" y="1312650"/>
          <a:ext cx="8813126" cy="4832357"/>
        </p:xfrm>
        <a:graphic>
          <a:graphicData uri="http://schemas.openxmlformats.org/drawingml/2006/table">
            <a:tbl>
              <a:tblPr firstCol="1" bandRow="1">
                <a:tableStyleId>{74C1A8A3-306A-4EB7-A6B1-4F7E0EB9C5D6}</a:tableStyleId>
              </a:tblPr>
              <a:tblGrid>
                <a:gridCol w="1468855">
                  <a:extLst>
                    <a:ext uri="{9D8B030D-6E8A-4147-A177-3AD203B41FA5}">
                      <a16:colId xmlns:a16="http://schemas.microsoft.com/office/drawing/2014/main" val="3639404049"/>
                    </a:ext>
                  </a:extLst>
                </a:gridCol>
                <a:gridCol w="7344271">
                  <a:extLst>
                    <a:ext uri="{9D8B030D-6E8A-4147-A177-3AD203B41FA5}">
                      <a16:colId xmlns:a16="http://schemas.microsoft.com/office/drawing/2014/main" val="3116066254"/>
                    </a:ext>
                  </a:extLst>
                </a:gridCol>
              </a:tblGrid>
              <a:tr h="548897">
                <a:tc>
                  <a:txBody>
                    <a:bodyPr/>
                    <a:lstStyle/>
                    <a:p>
                      <a:pPr>
                        <a:lnSpc>
                          <a:spcPct val="150000"/>
                        </a:lnSpc>
                        <a:spcAft>
                          <a:spcPts val="0"/>
                        </a:spcAft>
                      </a:pPr>
                      <a:r>
                        <a:rPr lang="el-GR" sz="1500" dirty="0">
                          <a:effectLst/>
                        </a:rPr>
                        <a:t>Ονομαστική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το εργαλείο, κατ’ ελάχιστον, εμφανίζεται να μετράει αυτό για το οποίο κατασκευάστηκε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04462309"/>
                  </a:ext>
                </a:extLst>
              </a:tr>
              <a:tr h="648807">
                <a:tc>
                  <a:txBody>
                    <a:bodyPr/>
                    <a:lstStyle/>
                    <a:p>
                      <a:pPr>
                        <a:lnSpc>
                          <a:spcPct val="150000"/>
                        </a:lnSpc>
                        <a:spcAft>
                          <a:spcPts val="0"/>
                        </a:spcAft>
                      </a:pPr>
                      <a:r>
                        <a:rPr lang="el-GR" sz="1500" dirty="0">
                          <a:effectLst/>
                        </a:rPr>
                        <a:t>Εσωτερική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50000"/>
                        </a:lnSpc>
                        <a:spcAft>
                          <a:spcPts val="0"/>
                        </a:spcAft>
                      </a:pPr>
                      <a:r>
                        <a:rPr lang="el-GR" sz="1500" dirty="0">
                          <a:effectLst/>
                        </a:rPr>
                        <a:t>Αναφέρεται ζήτημα της συσχέτισης (αιτίας και αποτελέσματος) και στο κατά πόσο μπορούμε να αντλήσουμε αιτιοκρατικά συμπεράσματα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73008652"/>
                  </a:ext>
                </a:extLst>
              </a:tr>
              <a:tr h="318914">
                <a:tc>
                  <a:txBody>
                    <a:bodyPr/>
                    <a:lstStyle/>
                    <a:p>
                      <a:pPr>
                        <a:lnSpc>
                          <a:spcPct val="150000"/>
                        </a:lnSpc>
                        <a:spcAft>
                          <a:spcPts val="0"/>
                        </a:spcAft>
                      </a:pPr>
                      <a:r>
                        <a:rPr lang="el-GR" sz="1500" dirty="0">
                          <a:effectLst/>
                        </a:rPr>
                        <a:t>Εξωτερική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Το πόσο τα αποτελέσματα μιας μελέτης μπορούν να γενικευθούν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26944636"/>
                  </a:ext>
                </a:extLst>
              </a:tr>
              <a:tr h="609652">
                <a:tc>
                  <a:txBody>
                    <a:bodyPr/>
                    <a:lstStyle/>
                    <a:p>
                      <a:pPr>
                        <a:lnSpc>
                          <a:spcPct val="150000"/>
                        </a:lnSpc>
                        <a:spcAft>
                          <a:spcPts val="0"/>
                        </a:spcAft>
                      </a:pPr>
                      <a:r>
                        <a:rPr lang="el-GR" sz="1500" dirty="0">
                          <a:effectLst/>
                        </a:rPr>
                        <a:t>Κριτήριο</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συγκρίνουμε τον τρόπο που  απαντά ο κόσμος για ένα νέο μέτρο μιας έννοιας, σε σχέση με καθιερωμένα μέτρα της έννοιας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14515963"/>
                  </a:ext>
                </a:extLst>
              </a:tr>
              <a:tr h="609652">
                <a:tc>
                  <a:txBody>
                    <a:bodyPr/>
                    <a:lstStyle/>
                    <a:p>
                      <a:pPr>
                        <a:lnSpc>
                          <a:spcPct val="150000"/>
                        </a:lnSpc>
                        <a:spcAft>
                          <a:spcPts val="0"/>
                        </a:spcAft>
                      </a:pPr>
                      <a:r>
                        <a:rPr lang="el-GR" sz="1500" dirty="0">
                          <a:effectLst/>
                        </a:rPr>
                        <a:t>Εννοιολογική κατασκευή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αν οι προτεινόμενοι δείκτες απεικονίζουν τις προσδοκώμενες σχέσεις ανάμεσα στις έννοιες που ερευνώνται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61131187"/>
                  </a:ext>
                </a:extLst>
              </a:tr>
              <a:tr h="304826">
                <a:tc>
                  <a:txBody>
                    <a:bodyPr/>
                    <a:lstStyle/>
                    <a:p>
                      <a:pPr>
                        <a:lnSpc>
                          <a:spcPct val="150000"/>
                        </a:lnSpc>
                        <a:spcAft>
                          <a:spcPts val="0"/>
                        </a:spcAft>
                      </a:pPr>
                      <a:r>
                        <a:rPr lang="el-GR" sz="1500" dirty="0">
                          <a:effectLst/>
                        </a:rPr>
                        <a:t>Περιεχόμενο</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επικύρωση του περιεχομένου μιας δοκιμασίας ή μιας εξέτασης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16840663"/>
                  </a:ext>
                </a:extLst>
              </a:tr>
              <a:tr h="609652">
                <a:tc>
                  <a:txBody>
                    <a:bodyPr/>
                    <a:lstStyle/>
                    <a:p>
                      <a:pPr>
                        <a:lnSpc>
                          <a:spcPct val="150000"/>
                        </a:lnSpc>
                        <a:spcAft>
                          <a:spcPts val="0"/>
                        </a:spcAft>
                      </a:pPr>
                      <a:r>
                        <a:rPr lang="el-GR" sz="1500" dirty="0">
                          <a:effectLst/>
                        </a:rPr>
                        <a:t>Προγνωστική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πόσο καλά μπορεί να προβλέψει ο έλεγχος ένα γνώρισμα που θα εμφανιστεί στο μέλλον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284835"/>
                  </a:ext>
                </a:extLst>
              </a:tr>
              <a:tr h="914478">
                <a:tc>
                  <a:txBody>
                    <a:bodyPr/>
                    <a:lstStyle/>
                    <a:p>
                      <a:pPr>
                        <a:lnSpc>
                          <a:spcPct val="150000"/>
                        </a:lnSpc>
                        <a:spcAft>
                          <a:spcPts val="0"/>
                        </a:spcAft>
                      </a:pPr>
                      <a:r>
                        <a:rPr lang="el-GR" sz="1500" dirty="0">
                          <a:effectLst/>
                        </a:rPr>
                        <a:t>Στατιστική </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500" dirty="0">
                          <a:effectLst/>
                        </a:rPr>
                        <a:t>στο βαθμό με τον οποίο μία έρευνα χρησιμοποίησε τον κατάλληλο σχεδιασμό και τις κατάλληλες στατιστικές μεθόδους που θα της επιτρέψουν να ανιχνεύσει τα φαινόμενα που συμβαίνουν. </a:t>
                      </a:r>
                      <a:endParaRPr lang="en-GB" sz="15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57835813"/>
                  </a:ext>
                </a:extLst>
              </a:tr>
            </a:tbl>
          </a:graphicData>
        </a:graphic>
      </p:graphicFrame>
    </p:spTree>
    <p:extLst>
      <p:ext uri="{BB962C8B-B14F-4D97-AF65-F5344CB8AC3E}">
        <p14:creationId xmlns:p14="http://schemas.microsoft.com/office/powerpoint/2010/main" val="23710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Σχεδιασμός Ερευνητικών Εργαλείων</a:t>
            </a:r>
            <a:r>
              <a:rPr lang="en-GB" sz="3600" dirty="0"/>
              <a:t>: </a:t>
            </a:r>
            <a:r>
              <a:rPr lang="el-GR" sz="3600" dirty="0"/>
              <a:t>Αξιοπιστία</a:t>
            </a:r>
            <a:endParaRPr lang="en-US" sz="3600" dirty="0"/>
          </a:p>
        </p:txBody>
      </p:sp>
      <p:sp>
        <p:nvSpPr>
          <p:cNvPr id="3" name="Content Placeholder 2"/>
          <p:cNvSpPr>
            <a:spLocks noGrp="1"/>
          </p:cNvSpPr>
          <p:nvPr>
            <p:ph type="body" idx="1"/>
          </p:nvPr>
        </p:nvSpPr>
        <p:spPr/>
        <p:txBody>
          <a:bodyPr>
            <a:normAutofit/>
          </a:bodyPr>
          <a:lstStyle/>
          <a:p>
            <a:r>
              <a:rPr lang="el-GR" sz="2400" i="1" u="sng" dirty="0"/>
              <a:t>Αξιοπιστία</a:t>
            </a:r>
            <a:r>
              <a:rPr lang="en-US" sz="2400" dirty="0"/>
              <a:t>:  </a:t>
            </a:r>
            <a:r>
              <a:rPr lang="el-GR" sz="2400" dirty="0"/>
              <a:t>η αξιοπιστία είναι μία ένδειξη συνέπειας ανάμεσα σε δύο μέτρα του ίδιου πράγματος.</a:t>
            </a:r>
            <a:r>
              <a:rPr lang="en-US" sz="2400" dirty="0"/>
              <a:t> </a:t>
            </a:r>
            <a:endParaRPr lang="el-GR" sz="2400" dirty="0"/>
          </a:p>
          <a:p>
            <a:r>
              <a:rPr lang="el-GR" sz="2400" dirty="0"/>
              <a:t>Αυτά τα μέτρα μπορεί να είναι</a:t>
            </a:r>
            <a:r>
              <a:rPr lang="en-US" sz="2400" dirty="0"/>
              <a:t>. . . </a:t>
            </a:r>
            <a:endParaRPr lang="el-GR" sz="2400" dirty="0"/>
          </a:p>
          <a:p>
            <a:pPr lvl="1"/>
            <a:r>
              <a:rPr lang="el-GR" sz="2400" dirty="0"/>
              <a:t>Δύο διαφορετικά εργαλεία</a:t>
            </a:r>
          </a:p>
          <a:p>
            <a:pPr lvl="1"/>
            <a:r>
              <a:rPr lang="el-GR" sz="2400" dirty="0"/>
              <a:t>Δύο παρόμοια μισά μέρη ενός εργαλείου</a:t>
            </a:r>
          </a:p>
          <a:p>
            <a:pPr lvl="1"/>
            <a:r>
              <a:rPr lang="el-GR" sz="2400" dirty="0"/>
              <a:t>Το ίδιο εργαλείο, εφαρμοσμένο σε δύο διαφορετικές περιστάσεις</a:t>
            </a:r>
          </a:p>
          <a:p>
            <a:pPr lvl="1"/>
            <a:r>
              <a:rPr lang="el-GR" sz="2400" dirty="0"/>
              <a:t>Το ίδιο εργαλείο όταν το έχουν διαχειριστεί δύο διαφορετικά άτομα</a:t>
            </a:r>
            <a:endParaRPr lang="en-US" sz="2400" dirty="0"/>
          </a:p>
          <a:p>
            <a:endParaRPr lang="en-US" sz="2400" dirty="0"/>
          </a:p>
        </p:txBody>
      </p:sp>
    </p:spTree>
    <p:extLst>
      <p:ext uri="{BB962C8B-B14F-4D97-AF65-F5344CB8AC3E}">
        <p14:creationId xmlns:p14="http://schemas.microsoft.com/office/powerpoint/2010/main" val="2745920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Αρχές Αξιοπιστίας</a:t>
            </a:r>
            <a:endParaRPr lang="en-US" dirty="0"/>
          </a:p>
        </p:txBody>
      </p:sp>
      <p:sp>
        <p:nvSpPr>
          <p:cNvPr id="3" name="Content Placeholder 2"/>
          <p:cNvSpPr>
            <a:spLocks noGrp="1"/>
          </p:cNvSpPr>
          <p:nvPr>
            <p:ph type="body" idx="1"/>
          </p:nvPr>
        </p:nvSpPr>
        <p:spPr/>
        <p:txBody>
          <a:bodyPr/>
          <a:lstStyle/>
          <a:p>
            <a:pPr>
              <a:lnSpc>
                <a:spcPct val="150000"/>
              </a:lnSpc>
            </a:pPr>
            <a:r>
              <a:rPr lang="el-GR" sz="2400" dirty="0"/>
              <a:t>Ευστάθεια</a:t>
            </a:r>
            <a:endParaRPr lang="en-GB" sz="2400" dirty="0"/>
          </a:p>
          <a:p>
            <a:pPr>
              <a:lnSpc>
                <a:spcPct val="150000"/>
              </a:lnSpc>
            </a:pPr>
            <a:r>
              <a:rPr lang="el-GR" sz="2400" dirty="0"/>
              <a:t>Ισοδυναμία</a:t>
            </a:r>
            <a:endParaRPr lang="en-GB" sz="2400" dirty="0"/>
          </a:p>
          <a:p>
            <a:pPr>
              <a:lnSpc>
                <a:spcPct val="150000"/>
              </a:lnSpc>
            </a:pPr>
            <a:r>
              <a:rPr lang="el-GR" sz="2400" dirty="0"/>
              <a:t>Αξιοπιστία εσωτερικής συνοχής</a:t>
            </a:r>
            <a:r>
              <a:rPr lang="en-GB" sz="2400" dirty="0"/>
              <a:t> </a:t>
            </a:r>
          </a:p>
          <a:p>
            <a:pPr>
              <a:lnSpc>
                <a:spcPct val="150000"/>
              </a:lnSpc>
            </a:pPr>
            <a:r>
              <a:rPr lang="el-GR" sz="2400" dirty="0"/>
              <a:t>Αξιοπιστία μετρήσεων μεταξύ κριτών</a:t>
            </a:r>
            <a:endParaRPr lang="en-GB" sz="2400" dirty="0"/>
          </a:p>
          <a:p>
            <a:pPr>
              <a:lnSpc>
                <a:spcPct val="150000"/>
              </a:lnSpc>
            </a:pPr>
            <a:r>
              <a:rPr lang="el-GR" sz="2400" dirty="0"/>
              <a:t>Αξιοπιστία μετρήσεων του ίδιου κριτή</a:t>
            </a:r>
            <a:endParaRPr lang="en-US" sz="2400" dirty="0"/>
          </a:p>
        </p:txBody>
      </p:sp>
    </p:spTree>
    <p:extLst>
      <p:ext uri="{BB962C8B-B14F-4D97-AF65-F5344CB8AC3E}">
        <p14:creationId xmlns:p14="http://schemas.microsoft.com/office/powerpoint/2010/main" val="418577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marL="0" indent="0">
              <a:buNone/>
            </a:pPr>
            <a:endParaRPr lang="el-GR" sz="2400" dirty="0"/>
          </a:p>
          <a:p>
            <a:pPr lvl="0"/>
            <a:r>
              <a:rPr lang="el-GR" sz="2400" dirty="0"/>
              <a:t>Περιγράφετε την πειραματική και την </a:t>
            </a:r>
            <a:r>
              <a:rPr lang="el-GR" sz="2400" dirty="0" err="1"/>
              <a:t>ημί</a:t>
            </a:r>
            <a:r>
              <a:rPr lang="el-GR" sz="2400" dirty="0"/>
              <a:t>-πειραματική ερευνητική προσέγγιση</a:t>
            </a:r>
            <a:endParaRPr lang="en-US" sz="2400" dirty="0"/>
          </a:p>
          <a:p>
            <a:pPr lvl="0"/>
            <a:r>
              <a:rPr lang="el-GR" sz="2400" dirty="0"/>
              <a:t>Διατυπώνετε κατάλληλα ερευνητικά ερωτήματα και υποθέσεις</a:t>
            </a:r>
            <a:endParaRPr lang="en-US" sz="2400" dirty="0"/>
          </a:p>
          <a:p>
            <a:pPr lvl="0"/>
            <a:r>
              <a:rPr lang="el-GR" sz="2400" dirty="0"/>
              <a:t>Αναγνωρίζετε πληθυσμούς και δείγματα</a:t>
            </a:r>
            <a:endParaRPr lang="en-US" sz="2400" dirty="0"/>
          </a:p>
          <a:p>
            <a:pPr lvl="0"/>
            <a:r>
              <a:rPr lang="el-GR" sz="2400" dirty="0"/>
              <a:t>Περιγράφετε τις αρχές σχεδίασης ενός ερευνητικού εργαλείου</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Ερευνητικός Σχεδιασμός</a:t>
            </a:r>
            <a:endParaRPr lang="en-US" dirty="0"/>
          </a:p>
        </p:txBody>
      </p:sp>
      <p:sp>
        <p:nvSpPr>
          <p:cNvPr id="3" name="Content Placeholder 2"/>
          <p:cNvSpPr>
            <a:spLocks noGrp="1"/>
          </p:cNvSpPr>
          <p:nvPr>
            <p:ph type="body" idx="1"/>
          </p:nvPr>
        </p:nvSpPr>
        <p:spPr/>
        <p:txBody>
          <a:bodyPr>
            <a:normAutofit/>
          </a:bodyPr>
          <a:lstStyle/>
          <a:p>
            <a:r>
              <a:rPr lang="el-GR" sz="2400" dirty="0"/>
              <a:t>Το συνολικό σχέδιο για τη συλλογή, μέτρηση, και ανάλυση δεδομένων.</a:t>
            </a:r>
            <a:r>
              <a:rPr lang="en-US" sz="2400" dirty="0"/>
              <a:t> </a:t>
            </a:r>
            <a:endParaRPr lang="el-GR" sz="2400" dirty="0"/>
          </a:p>
          <a:p>
            <a:r>
              <a:rPr lang="el-GR" sz="2400" dirty="0"/>
              <a:t>Περιγράφει. . . </a:t>
            </a:r>
            <a:endParaRPr lang="en-GB" sz="2400" dirty="0"/>
          </a:p>
          <a:p>
            <a:pPr lvl="1"/>
            <a:r>
              <a:rPr lang="el-GR" sz="2400" dirty="0"/>
              <a:t>το σκοπό της έρευνας</a:t>
            </a:r>
          </a:p>
          <a:p>
            <a:pPr lvl="1"/>
            <a:r>
              <a:rPr lang="el-GR" sz="2400" dirty="0"/>
              <a:t>τα είδη των ερωτημάτων που πραγματεύεται</a:t>
            </a:r>
          </a:p>
          <a:p>
            <a:pPr lvl="1"/>
            <a:r>
              <a:rPr lang="el-GR" sz="2400" dirty="0"/>
              <a:t>τις τεχνικές που θα χρησιμοποιηθούν για τη συλλογή των δεδομένων</a:t>
            </a:r>
          </a:p>
          <a:p>
            <a:pPr lvl="1"/>
            <a:r>
              <a:rPr lang="el-GR" sz="2400" dirty="0"/>
              <a:t>τις προσεγγίσεις για την επιλογή των δειγμάτων</a:t>
            </a:r>
          </a:p>
          <a:p>
            <a:pPr lvl="1"/>
            <a:r>
              <a:rPr lang="el-GR" sz="2400" dirty="0"/>
              <a:t>τους τρόπους με τους οποίους θα αναλυθούν τα δεδομένα.</a:t>
            </a:r>
            <a:endParaRPr lang="en-US" sz="2400" dirty="0"/>
          </a:p>
          <a:p>
            <a:endParaRPr lang="en-US" sz="2400" dirty="0"/>
          </a:p>
        </p:txBody>
      </p:sp>
    </p:spTree>
    <p:extLst>
      <p:ext uri="{BB962C8B-B14F-4D97-AF65-F5344CB8AC3E}">
        <p14:creationId xmlns:p14="http://schemas.microsoft.com/office/powerpoint/2010/main" val="1283574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Η Δομή της Πειραματικής Έρευνας</a:t>
            </a:r>
            <a:endParaRPr lang="en-US" dirty="0"/>
          </a:p>
        </p:txBody>
      </p:sp>
      <p:sp>
        <p:nvSpPr>
          <p:cNvPr id="3" name="Content Placeholder 2"/>
          <p:cNvSpPr>
            <a:spLocks noGrp="1"/>
          </p:cNvSpPr>
          <p:nvPr>
            <p:ph type="body" idx="1"/>
          </p:nvPr>
        </p:nvSpPr>
        <p:spPr/>
        <p:txBody>
          <a:bodyPr>
            <a:normAutofit/>
          </a:bodyPr>
          <a:lstStyle/>
          <a:p>
            <a:pPr marL="457200" indent="-457200">
              <a:buAutoNum type="arabicPeriod"/>
            </a:pPr>
            <a:r>
              <a:rPr lang="el-GR" dirty="0"/>
              <a:t>Εντοπισμός του ζητήματος ή του ερωτήματος που μας ενδιαφέρει</a:t>
            </a:r>
          </a:p>
          <a:p>
            <a:pPr marL="457200" indent="-457200">
              <a:buAutoNum type="arabicPeriod"/>
            </a:pPr>
            <a:r>
              <a:rPr lang="el-GR" dirty="0"/>
              <a:t>Ανασκόπηση της σχετικής βιβλιογραφίας και των σχετικών θεωριών</a:t>
            </a:r>
          </a:p>
          <a:p>
            <a:pPr marL="457200" indent="-457200">
              <a:buAutoNum type="arabicPeriod"/>
            </a:pPr>
            <a:r>
              <a:rPr lang="el-GR" dirty="0"/>
              <a:t>Ανάπτυξη ερωτημάτων και υποθέσεων</a:t>
            </a:r>
          </a:p>
          <a:p>
            <a:pPr marL="457200" indent="-457200">
              <a:buAutoNum type="arabicPeriod"/>
            </a:pPr>
            <a:r>
              <a:rPr lang="el-GR" dirty="0"/>
              <a:t>Αναγνώριση ανεξάρτητων και εξαρτημένων μεταβλητών</a:t>
            </a:r>
          </a:p>
          <a:p>
            <a:pPr marL="457200" indent="-457200">
              <a:buAutoNum type="arabicPeriod"/>
            </a:pPr>
            <a:r>
              <a:rPr lang="el-GR" dirty="0"/>
              <a:t>Διεξαγωγή Μελέτης</a:t>
            </a:r>
          </a:p>
          <a:p>
            <a:pPr marL="457200" indent="-457200">
              <a:buAutoNum type="arabicPeriod"/>
            </a:pPr>
            <a:r>
              <a:rPr lang="el-GR" dirty="0"/>
              <a:t>Ανάλυση δεδομένων : χρήση περιγραφικής και συμπερασματολογικής στατιστικής</a:t>
            </a:r>
          </a:p>
          <a:p>
            <a:pPr marL="457200" indent="-457200">
              <a:buAutoNum type="arabicPeriod"/>
            </a:pPr>
            <a:r>
              <a:rPr lang="el-GR" dirty="0"/>
              <a:t>Αποδοχή ή απόρριψη υποθέσεων</a:t>
            </a:r>
          </a:p>
          <a:p>
            <a:pPr marL="457200" indent="-457200">
              <a:buAutoNum type="arabicPeriod"/>
            </a:pPr>
            <a:r>
              <a:rPr lang="el-GR" dirty="0"/>
              <a:t>Προετοιμασίας της επίσημης αναφοράς</a:t>
            </a:r>
          </a:p>
          <a:p>
            <a:endParaRPr lang="en-US" dirty="0"/>
          </a:p>
        </p:txBody>
      </p:sp>
    </p:spTree>
    <p:extLst>
      <p:ext uri="{BB962C8B-B14F-4D97-AF65-F5344CB8AC3E}">
        <p14:creationId xmlns:p14="http://schemas.microsoft.com/office/powerpoint/2010/main" val="1946490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Είδη Ερευνητικών Ερωτημάτων</a:t>
            </a:r>
            <a:endParaRPr lang="en-US" dirty="0"/>
          </a:p>
        </p:txBody>
      </p:sp>
      <p:sp>
        <p:nvSpPr>
          <p:cNvPr id="3" name="Content Placeholder 2"/>
          <p:cNvSpPr>
            <a:spLocks noGrp="1"/>
          </p:cNvSpPr>
          <p:nvPr>
            <p:ph type="body" idx="1"/>
          </p:nvPr>
        </p:nvSpPr>
        <p:spPr/>
        <p:txBody>
          <a:bodyPr>
            <a:normAutofit/>
          </a:bodyPr>
          <a:lstStyle/>
          <a:p>
            <a:r>
              <a:rPr lang="el-GR" sz="1800" b="1" dirty="0"/>
              <a:t>Περιγραφικά</a:t>
            </a:r>
            <a:r>
              <a:rPr lang="el-GR" sz="1800" dirty="0"/>
              <a:t> - </a:t>
            </a:r>
            <a:r>
              <a:rPr lang="el-GR" sz="1800" dirty="0" err="1"/>
              <a:t>Τί</a:t>
            </a:r>
            <a:r>
              <a:rPr lang="el-GR" sz="1800" dirty="0"/>
              <a:t> συμβαίνει;, </a:t>
            </a:r>
            <a:r>
              <a:rPr lang="el-GR" sz="1800" dirty="0" err="1"/>
              <a:t>Ποιές</a:t>
            </a:r>
            <a:r>
              <a:rPr lang="el-GR" sz="1800" dirty="0"/>
              <a:t> μέθοδοι χρησιμοποιούνται;</a:t>
            </a:r>
            <a:endParaRPr lang="en-US" sz="1800" dirty="0"/>
          </a:p>
          <a:p>
            <a:pPr lvl="0"/>
            <a:r>
              <a:rPr lang="el-GR" sz="1800" b="1" dirty="0"/>
              <a:t>Κανονιστικά</a:t>
            </a:r>
            <a:r>
              <a:rPr lang="el-GR" sz="1800" dirty="0"/>
              <a:t> - Τί συμβαίνει σε σχέση με το τί έπρεπε να συμβαίνει;</a:t>
            </a:r>
          </a:p>
          <a:p>
            <a:pPr lvl="0"/>
            <a:r>
              <a:rPr lang="el-GR" sz="1800" b="1" dirty="0"/>
              <a:t>Συσχετιστικά</a:t>
            </a:r>
            <a:r>
              <a:rPr lang="el-GR" sz="1800" dirty="0"/>
              <a:t> - Πώς συνδέονται, </a:t>
            </a:r>
            <a:r>
              <a:rPr lang="el-GR" sz="1800" dirty="0" err="1"/>
              <a:t>ποιά</a:t>
            </a:r>
            <a:r>
              <a:rPr lang="el-GR" sz="1800" dirty="0"/>
              <a:t> είναι η δύναμη της σχέσης μεταξύ της μεταβλητής Χ και Ψ; </a:t>
            </a:r>
          </a:p>
          <a:p>
            <a:pPr lvl="0"/>
            <a:r>
              <a:rPr lang="el-GR" sz="1800" b="1" dirty="0" err="1"/>
              <a:t>Επιδραστικά</a:t>
            </a:r>
            <a:r>
              <a:rPr lang="el-GR" sz="1800" dirty="0"/>
              <a:t> - Τί αποτέλεσμα έχει η αλλαγή του Χ στο Ψ; </a:t>
            </a:r>
            <a:endParaRPr lang="en-US" sz="1800" dirty="0"/>
          </a:p>
          <a:p>
            <a:r>
              <a:rPr lang="el-GR" sz="1800" dirty="0"/>
              <a:t>Τα ερευνητικά ερωτήματα είναι συνήθως εκ φύσεως ευρεία και μπορούν να οδηγήσουν σε ένα πλήθος απαντήσεων, αλλά μία υπόθεση υπόκειται σε ενδελεχή έλεγχο και μπορεί να χρησιμοποιηθεί για προγνωστικούς σκοπούς. </a:t>
            </a:r>
            <a:endParaRPr lang="en-GB" sz="1800" dirty="0"/>
          </a:p>
          <a:p>
            <a:endParaRPr lang="en-US" sz="1800" dirty="0"/>
          </a:p>
        </p:txBody>
      </p:sp>
    </p:spTree>
    <p:extLst>
      <p:ext uri="{BB962C8B-B14F-4D97-AF65-F5344CB8AC3E}">
        <p14:creationId xmlns:p14="http://schemas.microsoft.com/office/powerpoint/2010/main" val="1228732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Κατανόηση των μεταβλητών </a:t>
            </a:r>
            <a:endParaRPr lang="en-US" dirty="0"/>
          </a:p>
        </p:txBody>
      </p:sp>
      <p:sp>
        <p:nvSpPr>
          <p:cNvPr id="3" name="Content Placeholder 2"/>
          <p:cNvSpPr>
            <a:spLocks noGrp="1"/>
          </p:cNvSpPr>
          <p:nvPr>
            <p:ph type="body" idx="1"/>
          </p:nvPr>
        </p:nvSpPr>
        <p:spPr/>
        <p:txBody>
          <a:bodyPr>
            <a:normAutofit/>
          </a:bodyPr>
          <a:lstStyle/>
          <a:p>
            <a:r>
              <a:rPr lang="el-GR" sz="2000" i="1" u="sng" dirty="0"/>
              <a:t>Ανεξάρτητες Μεταβλητές</a:t>
            </a:r>
            <a:r>
              <a:rPr lang="en-GB" sz="2000" dirty="0"/>
              <a:t>: </a:t>
            </a:r>
            <a:r>
              <a:rPr lang="el-GR" sz="2000" dirty="0"/>
              <a:t>γιατί συμβαίνουν οι συνθήκες</a:t>
            </a:r>
            <a:endParaRPr lang="en-GB" sz="2000" dirty="0"/>
          </a:p>
          <a:p>
            <a:r>
              <a:rPr lang="el-GR" sz="2000" i="1" u="sng" dirty="0"/>
              <a:t>Εξαρτημένες Μεταβλητές</a:t>
            </a:r>
            <a:r>
              <a:rPr lang="en-GB" sz="2000" dirty="0"/>
              <a:t>: </a:t>
            </a:r>
            <a:r>
              <a:rPr lang="el-GR" sz="2000" dirty="0"/>
              <a:t>τα επακόλουθα αποτελέσματα</a:t>
            </a:r>
            <a:endParaRPr lang="en-GB" sz="2000" dirty="0"/>
          </a:p>
          <a:p>
            <a:r>
              <a:rPr lang="el-GR" sz="2000" dirty="0"/>
              <a:t>Οι μεταβλητές μπορούν να εμφανίζονται </a:t>
            </a:r>
            <a:r>
              <a:rPr lang="el-GR" sz="2000" b="1" dirty="0"/>
              <a:t>συσχετισμένες</a:t>
            </a:r>
            <a:r>
              <a:rPr lang="el-GR" sz="2000" dirty="0"/>
              <a:t>, αλλά χωρίς απαραίτητα να υπάρχει κάποια αιτιώδης σχέση</a:t>
            </a:r>
            <a:r>
              <a:rPr lang="en-US" sz="2000" dirty="0"/>
              <a:t> </a:t>
            </a:r>
            <a:endParaRPr lang="en-GB" sz="2000" dirty="0"/>
          </a:p>
          <a:p>
            <a:r>
              <a:rPr lang="el-GR" sz="2000" dirty="0"/>
              <a:t>οι ανεξάρτητες μεταβλητές να επιδρούν στις εξαρτημένες μόνο διαμέσου </a:t>
            </a:r>
            <a:r>
              <a:rPr lang="el-GR" sz="2000" b="1" i="1" u="sng" dirty="0"/>
              <a:t>μεταβλητών διαμεσολάβησης</a:t>
            </a:r>
            <a:endParaRPr lang="en-US" sz="2000" i="1" u="sng" dirty="0"/>
          </a:p>
          <a:p>
            <a:r>
              <a:rPr lang="el-GR" sz="2000" dirty="0"/>
              <a:t>Οι </a:t>
            </a:r>
            <a:r>
              <a:rPr lang="el-GR" sz="2000" b="1" dirty="0"/>
              <a:t>εξωγενείς μεταβλητές</a:t>
            </a:r>
            <a:r>
              <a:rPr lang="el-GR" sz="2000" dirty="0"/>
              <a:t> θα πρέπει να μπορούν να ελεγχθούν</a:t>
            </a:r>
            <a:endParaRPr lang="en-GB" sz="2000" dirty="0"/>
          </a:p>
          <a:p>
            <a:pPr marL="342900" indent="0">
              <a:buNone/>
            </a:pPr>
            <a:endParaRPr lang="en-US" sz="2000" dirty="0"/>
          </a:p>
        </p:txBody>
      </p:sp>
    </p:spTree>
    <p:extLst>
      <p:ext uri="{BB962C8B-B14F-4D97-AF65-F5344CB8AC3E}">
        <p14:creationId xmlns:p14="http://schemas.microsoft.com/office/powerpoint/2010/main" val="357966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Πειραματικός / </a:t>
            </a:r>
            <a:r>
              <a:rPr lang="el-GR" sz="3600" dirty="0" err="1"/>
              <a:t>Ημι</a:t>
            </a:r>
            <a:r>
              <a:rPr lang="el-GR" sz="3600" dirty="0"/>
              <a:t>-πειραματικός (Οιονεί Πειραματικός) Ερευνητικός Σχεδιασμός</a:t>
            </a:r>
            <a:endParaRPr lang="en-US" sz="3600" dirty="0"/>
          </a:p>
        </p:txBody>
      </p:sp>
      <p:sp>
        <p:nvSpPr>
          <p:cNvPr id="3" name="Content Placeholder 2"/>
          <p:cNvSpPr>
            <a:spLocks noGrp="1"/>
          </p:cNvSpPr>
          <p:nvPr>
            <p:ph type="body" idx="1"/>
          </p:nvPr>
        </p:nvSpPr>
        <p:spPr/>
        <p:txBody>
          <a:bodyPr>
            <a:normAutofit/>
          </a:bodyPr>
          <a:lstStyle/>
          <a:p>
            <a:r>
              <a:rPr lang="el-GR" sz="2400" dirty="0"/>
              <a:t>Ο ερευνητής έχει τον έλεγχο του πειράματος, δηλαδή, ποιος, τι, πότε, που και πως διεξάγεται το πείραμα. </a:t>
            </a:r>
            <a:endParaRPr lang="en-GB" sz="2400" dirty="0"/>
          </a:p>
          <a:p>
            <a:r>
              <a:rPr lang="el-GR" sz="2400" dirty="0"/>
              <a:t>Όταν ο έλεγχος σε οποιασδήποτε από τις παραμέτρους είναι ανεπαρκής, ή απουσιάζει παντελώς, βρισκόμαστε σε μία περίπτωση </a:t>
            </a:r>
            <a:r>
              <a:rPr lang="el-GR" sz="2400" dirty="0" err="1"/>
              <a:t>ημί</a:t>
            </a:r>
            <a:r>
              <a:rPr lang="el-GR" sz="2400" dirty="0"/>
              <a:t>-πειραματικού σχεδιασμού. </a:t>
            </a:r>
            <a:endParaRPr lang="en-US" sz="2400" dirty="0"/>
          </a:p>
          <a:p>
            <a:r>
              <a:rPr lang="el-GR" sz="2400" dirty="0"/>
              <a:t>Στα πειράματα μπορούμε  να </a:t>
            </a:r>
            <a:r>
              <a:rPr lang="el-GR" sz="2400" i="1" dirty="0"/>
              <a:t>χειραγωγήσουμε</a:t>
            </a:r>
            <a:r>
              <a:rPr lang="el-GR" sz="2400" dirty="0"/>
              <a:t> τις μεταβλητές, στις </a:t>
            </a:r>
            <a:r>
              <a:rPr lang="el-GR" sz="2400" dirty="0" err="1"/>
              <a:t>ημί</a:t>
            </a:r>
            <a:r>
              <a:rPr lang="el-GR" sz="2400" dirty="0"/>
              <a:t>-πειραματικές έρευνες μπορούμε μόνο να παρατηρήσουμε τις κατηγορίες των υποκειμένων.</a:t>
            </a:r>
            <a:r>
              <a:rPr lang="en-US" sz="2400" dirty="0"/>
              <a:t> </a:t>
            </a:r>
          </a:p>
        </p:txBody>
      </p:sp>
      <p:sp>
        <p:nvSpPr>
          <p:cNvPr id="6" name="TextBox 5"/>
          <p:cNvSpPr txBox="1"/>
          <p:nvPr/>
        </p:nvSpPr>
        <p:spPr>
          <a:xfrm>
            <a:off x="2478691" y="-443685"/>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97901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a:t>Διαφορές μεταξύ πειραματικού, </a:t>
            </a:r>
            <a:r>
              <a:rPr lang="el-GR" sz="2800" dirty="0" err="1"/>
              <a:t>ημί</a:t>
            </a:r>
            <a:r>
              <a:rPr lang="el-GR" sz="2800" dirty="0"/>
              <a:t>-πειραματικού, και μη-πειραματικού σχεδιασμού </a:t>
            </a:r>
            <a:endParaRPr lang="en-US" sz="2800" dirty="0"/>
          </a:p>
        </p:txBody>
      </p:sp>
      <p:graphicFrame>
        <p:nvGraphicFramePr>
          <p:cNvPr id="6" name="Table 5"/>
          <p:cNvGraphicFramePr>
            <a:graphicFrameLocks noGrp="1"/>
          </p:cNvGraphicFramePr>
          <p:nvPr>
            <p:extLst>
              <p:ext uri="{D42A27DB-BD31-4B8C-83A1-F6EECF244321}">
                <p14:modId xmlns:p14="http://schemas.microsoft.com/office/powerpoint/2010/main" val="3838376434"/>
              </p:ext>
            </p:extLst>
          </p:nvPr>
        </p:nvGraphicFramePr>
        <p:xfrm>
          <a:off x="628650" y="1732038"/>
          <a:ext cx="7886700" cy="3746588"/>
        </p:xfrm>
        <a:graphic>
          <a:graphicData uri="http://schemas.openxmlformats.org/drawingml/2006/table">
            <a:tbl>
              <a:tblPr firstRow="1" bandRow="1">
                <a:tableStyleId>{FABFCF23-3B69-468F-B69F-88F6DE6A72F2}</a:tableStyleId>
              </a:tblPr>
              <a:tblGrid>
                <a:gridCol w="2399363">
                  <a:extLst>
                    <a:ext uri="{9D8B030D-6E8A-4147-A177-3AD203B41FA5}">
                      <a16:colId xmlns:a16="http://schemas.microsoft.com/office/drawing/2014/main" val="194639969"/>
                    </a:ext>
                  </a:extLst>
                </a:gridCol>
                <a:gridCol w="2712796">
                  <a:extLst>
                    <a:ext uri="{9D8B030D-6E8A-4147-A177-3AD203B41FA5}">
                      <a16:colId xmlns:a16="http://schemas.microsoft.com/office/drawing/2014/main" val="2310835478"/>
                    </a:ext>
                  </a:extLst>
                </a:gridCol>
                <a:gridCol w="2774541">
                  <a:extLst>
                    <a:ext uri="{9D8B030D-6E8A-4147-A177-3AD203B41FA5}">
                      <a16:colId xmlns:a16="http://schemas.microsoft.com/office/drawing/2014/main" val="3372614594"/>
                    </a:ext>
                  </a:extLst>
                </a:gridCol>
              </a:tblGrid>
              <a:tr h="936647">
                <a:tc>
                  <a:txBody>
                    <a:bodyPr/>
                    <a:lstStyle/>
                    <a:p>
                      <a:pPr indent="173990" algn="ctr">
                        <a:lnSpc>
                          <a:spcPct val="120000"/>
                        </a:lnSpc>
                        <a:spcAft>
                          <a:spcPts val="600"/>
                        </a:spcAft>
                      </a:pPr>
                      <a:r>
                        <a:rPr lang="el-GR" sz="2400" dirty="0">
                          <a:effectLst/>
                        </a:rPr>
                        <a:t>Είδος σχεδιασμού</a:t>
                      </a:r>
                      <a:endParaRPr lang="en-US" sz="2400" dirty="0">
                        <a:effectLst/>
                        <a:latin typeface="Times New Roman"/>
                        <a:ea typeface="ＭＳ 明朝"/>
                      </a:endParaRPr>
                    </a:p>
                  </a:txBody>
                  <a:tcPr marL="68580" marR="68580" marT="0" marB="0" anchor="ctr"/>
                </a:tc>
                <a:tc>
                  <a:txBody>
                    <a:bodyPr/>
                    <a:lstStyle/>
                    <a:p>
                      <a:pPr indent="173990" algn="ctr">
                        <a:lnSpc>
                          <a:spcPct val="120000"/>
                        </a:lnSpc>
                        <a:spcAft>
                          <a:spcPts val="600"/>
                        </a:spcAft>
                      </a:pPr>
                      <a:r>
                        <a:rPr lang="el-GR" sz="2400" dirty="0">
                          <a:effectLst/>
                        </a:rPr>
                        <a:t>Επιλογή δείγματος</a:t>
                      </a:r>
                      <a:endParaRPr lang="en-US" sz="2400" dirty="0">
                        <a:effectLst/>
                        <a:latin typeface="Times New Roman"/>
                        <a:ea typeface="ＭＳ 明朝"/>
                      </a:endParaRPr>
                    </a:p>
                  </a:txBody>
                  <a:tcPr marL="68580" marR="68580" marT="0" marB="0" anchor="ctr"/>
                </a:tc>
                <a:tc>
                  <a:txBody>
                    <a:bodyPr/>
                    <a:lstStyle/>
                    <a:p>
                      <a:pPr indent="173990" algn="ctr">
                        <a:lnSpc>
                          <a:spcPct val="120000"/>
                        </a:lnSpc>
                        <a:spcAft>
                          <a:spcPts val="600"/>
                        </a:spcAft>
                      </a:pPr>
                      <a:r>
                        <a:rPr lang="el-GR" sz="2400" dirty="0">
                          <a:effectLst/>
                        </a:rPr>
                        <a:t>Χειραγώγηση μεταβλητών</a:t>
                      </a:r>
                      <a:endParaRPr lang="en-US" sz="2400" dirty="0">
                        <a:effectLst/>
                        <a:latin typeface="Times New Roman"/>
                        <a:ea typeface="ＭＳ 明朝"/>
                      </a:endParaRPr>
                    </a:p>
                  </a:txBody>
                  <a:tcPr marL="68580" marR="68580" marT="0" marB="0" anchor="ctr"/>
                </a:tc>
                <a:extLst>
                  <a:ext uri="{0D108BD9-81ED-4DB2-BD59-A6C34878D82A}">
                    <a16:rowId xmlns:a16="http://schemas.microsoft.com/office/drawing/2014/main" val="179639774"/>
                  </a:ext>
                </a:extLst>
              </a:tr>
              <a:tr h="936647">
                <a:tc>
                  <a:txBody>
                    <a:bodyPr/>
                    <a:lstStyle/>
                    <a:p>
                      <a:pPr indent="173990" algn="just">
                        <a:lnSpc>
                          <a:spcPts val="1600"/>
                        </a:lnSpc>
                        <a:spcAft>
                          <a:spcPts val="600"/>
                        </a:spcAft>
                      </a:pPr>
                      <a:r>
                        <a:rPr lang="el-GR" sz="1800" dirty="0">
                          <a:effectLst/>
                        </a:rPr>
                        <a:t>Πειραματικός</a:t>
                      </a:r>
                      <a:endParaRPr lang="en-US" sz="1800" dirty="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dirty="0">
                          <a:effectLst/>
                        </a:rPr>
                        <a:t>Τυχαία</a:t>
                      </a:r>
                      <a:endParaRPr lang="en-US" sz="1800" dirty="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a:effectLst/>
                        </a:rPr>
                        <a:t>Ναι</a:t>
                      </a:r>
                      <a:endParaRPr lang="en-US" sz="1800">
                        <a:effectLst/>
                        <a:latin typeface="Times New Roman"/>
                        <a:ea typeface="ＭＳ 明朝"/>
                      </a:endParaRPr>
                    </a:p>
                  </a:txBody>
                  <a:tcPr marL="68580" marR="68580" marT="0" marB="0" anchor="ctr"/>
                </a:tc>
                <a:extLst>
                  <a:ext uri="{0D108BD9-81ED-4DB2-BD59-A6C34878D82A}">
                    <a16:rowId xmlns:a16="http://schemas.microsoft.com/office/drawing/2014/main" val="1418642326"/>
                  </a:ext>
                </a:extLst>
              </a:tr>
              <a:tr h="936647">
                <a:tc>
                  <a:txBody>
                    <a:bodyPr/>
                    <a:lstStyle/>
                    <a:p>
                      <a:pPr indent="173990" algn="just">
                        <a:lnSpc>
                          <a:spcPts val="1600"/>
                        </a:lnSpc>
                        <a:spcAft>
                          <a:spcPts val="600"/>
                        </a:spcAft>
                      </a:pPr>
                      <a:r>
                        <a:rPr lang="el-GR" sz="1800">
                          <a:effectLst/>
                        </a:rPr>
                        <a:t>Ημί-πειραματικός</a:t>
                      </a:r>
                      <a:endParaRPr lang="en-US" sz="180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dirty="0">
                          <a:effectLst/>
                        </a:rPr>
                        <a:t>Άθικτες ομάδες</a:t>
                      </a:r>
                      <a:endParaRPr lang="en-US" sz="1800" dirty="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dirty="0">
                          <a:effectLst/>
                        </a:rPr>
                        <a:t>Ναι</a:t>
                      </a:r>
                      <a:endParaRPr lang="en-US" sz="1800" dirty="0">
                        <a:effectLst/>
                        <a:latin typeface="Times New Roman"/>
                        <a:ea typeface="ＭＳ 明朝"/>
                      </a:endParaRPr>
                    </a:p>
                  </a:txBody>
                  <a:tcPr marL="68580" marR="68580" marT="0" marB="0" anchor="ctr"/>
                </a:tc>
                <a:extLst>
                  <a:ext uri="{0D108BD9-81ED-4DB2-BD59-A6C34878D82A}">
                    <a16:rowId xmlns:a16="http://schemas.microsoft.com/office/drawing/2014/main" val="1528278654"/>
                  </a:ext>
                </a:extLst>
              </a:tr>
              <a:tr h="936647">
                <a:tc>
                  <a:txBody>
                    <a:bodyPr/>
                    <a:lstStyle/>
                    <a:p>
                      <a:pPr indent="173990" algn="just">
                        <a:lnSpc>
                          <a:spcPts val="1600"/>
                        </a:lnSpc>
                        <a:spcAft>
                          <a:spcPts val="600"/>
                        </a:spcAft>
                      </a:pPr>
                      <a:r>
                        <a:rPr lang="el-GR" sz="1800">
                          <a:effectLst/>
                        </a:rPr>
                        <a:t>Μη-πειραματικός</a:t>
                      </a:r>
                      <a:endParaRPr lang="en-US" sz="180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dirty="0">
                          <a:effectLst/>
                        </a:rPr>
                        <a:t>Άθικτες ομάδες</a:t>
                      </a:r>
                      <a:endParaRPr lang="en-US" sz="1800" dirty="0">
                        <a:effectLst/>
                        <a:latin typeface="Times New Roman"/>
                        <a:ea typeface="ＭＳ 明朝"/>
                      </a:endParaRPr>
                    </a:p>
                  </a:txBody>
                  <a:tcPr marL="68580" marR="68580" marT="0" marB="0" anchor="ctr"/>
                </a:tc>
                <a:tc>
                  <a:txBody>
                    <a:bodyPr/>
                    <a:lstStyle/>
                    <a:p>
                      <a:pPr indent="173990" algn="just">
                        <a:lnSpc>
                          <a:spcPts val="1600"/>
                        </a:lnSpc>
                        <a:spcAft>
                          <a:spcPts val="600"/>
                        </a:spcAft>
                      </a:pPr>
                      <a:r>
                        <a:rPr lang="el-GR" sz="1800" dirty="0">
                          <a:effectLst/>
                        </a:rPr>
                        <a:t>Όχι</a:t>
                      </a:r>
                      <a:endParaRPr lang="en-US" sz="1800" dirty="0">
                        <a:effectLst/>
                        <a:latin typeface="Times New Roman"/>
                        <a:ea typeface="ＭＳ 明朝"/>
                      </a:endParaRPr>
                    </a:p>
                  </a:txBody>
                  <a:tcPr marL="68580" marR="68580" marT="0" marB="0" anchor="ctr"/>
                </a:tc>
                <a:extLst>
                  <a:ext uri="{0D108BD9-81ED-4DB2-BD59-A6C34878D82A}">
                    <a16:rowId xmlns:a16="http://schemas.microsoft.com/office/drawing/2014/main" val="2599070146"/>
                  </a:ext>
                </a:extLst>
              </a:tr>
            </a:tbl>
          </a:graphicData>
        </a:graphic>
      </p:graphicFrame>
    </p:spTree>
    <p:extLst>
      <p:ext uri="{BB962C8B-B14F-4D97-AF65-F5344CB8AC3E}">
        <p14:creationId xmlns:p14="http://schemas.microsoft.com/office/powerpoint/2010/main" val="2870578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a:t>Σφάλματα κατά τον σχεδιασμό προς αποφυγή </a:t>
            </a:r>
            <a:endParaRPr lang="en-US" sz="3200" dirty="0"/>
          </a:p>
        </p:txBody>
      </p:sp>
      <p:sp>
        <p:nvSpPr>
          <p:cNvPr id="3" name="Content Placeholder 2"/>
          <p:cNvSpPr>
            <a:spLocks noGrp="1"/>
          </p:cNvSpPr>
          <p:nvPr>
            <p:ph type="body" idx="1"/>
          </p:nvPr>
        </p:nvSpPr>
        <p:spPr/>
        <p:txBody>
          <a:bodyPr>
            <a:normAutofit fontScale="92500" lnSpcReduction="10000"/>
          </a:bodyPr>
          <a:lstStyle/>
          <a:p>
            <a:pPr marL="457200" indent="-457200">
              <a:buFont typeface="Arial"/>
              <a:buAutoNum type="arabicPeriod"/>
            </a:pPr>
            <a:r>
              <a:rPr lang="el-GR" sz="2400" dirty="0"/>
              <a:t>Μη-πειραματικός με άθικτες ομάδες: παίρνουμε μία άθικτη ομάδα και προσπαθούμε να ανακαλύψουμε γιατί συνέβησαν οι αλλαγές σε μία ανεξάρτητη μεταβλητή </a:t>
            </a:r>
            <a:endParaRPr lang="en-US" sz="2400" dirty="0"/>
          </a:p>
          <a:p>
            <a:pPr marL="457200" indent="-457200">
              <a:buFont typeface="Arial"/>
              <a:buAutoNum type="arabicPeriod"/>
            </a:pPr>
            <a:r>
              <a:rPr lang="el-GR" sz="2400" dirty="0" err="1"/>
              <a:t>Μετα</a:t>
            </a:r>
            <a:r>
              <a:rPr lang="el-GR" sz="2400" dirty="0"/>
              <a:t>-έλεγχος μόνο με μη-ισοδύναμες ομάδες ελέγχου</a:t>
            </a:r>
            <a:r>
              <a:rPr lang="en-US" sz="2400" dirty="0"/>
              <a:t>: </a:t>
            </a:r>
            <a:r>
              <a:rPr lang="el-GR" sz="2400" dirty="0"/>
              <a:t>παρέχουμε θεραπεία (ανεξάρτητη μεταβλητή) σε μία ομάδα (στην πειραματική ομάδα), αλλά όχι στην άλλη (στην ομάδα ελέγχου). </a:t>
            </a:r>
            <a:endParaRPr lang="en-US" sz="2400" dirty="0"/>
          </a:p>
          <a:p>
            <a:pPr marL="457200" indent="-457200">
              <a:buFont typeface="Arial"/>
              <a:buAutoNum type="arabicPeriod"/>
            </a:pPr>
            <a:r>
              <a:rPr lang="el-GR" sz="2400" dirty="0"/>
              <a:t>Προ-έλεγχος και </a:t>
            </a:r>
            <a:r>
              <a:rPr lang="el-GR" sz="2400" dirty="0" err="1"/>
              <a:t>μετα-ελέγχος</a:t>
            </a:r>
            <a:r>
              <a:rPr lang="el-GR" sz="2400" dirty="0"/>
              <a:t>  μιας ομάδας</a:t>
            </a:r>
            <a:r>
              <a:rPr lang="en-US" sz="2400" dirty="0"/>
              <a:t>:</a:t>
            </a:r>
            <a:r>
              <a:rPr lang="el-GR" sz="2400" dirty="0"/>
              <a:t>μία ομάδα αξιολογείται ως προς την επίδοσή της στην εξαρτημένη μεταβλητή με ένα </a:t>
            </a:r>
            <a:r>
              <a:rPr lang="el-GR" sz="2400" b="1" dirty="0"/>
              <a:t>προ-έλεγχο</a:t>
            </a:r>
            <a:r>
              <a:rPr lang="el-GR" sz="2400" dirty="0"/>
              <a:t>, στη συνέχεια εισάγουμε μία ανεξάρτητη μεταβλητή, και αξιολογούμε ξανά ως προς την εξαρτημένη μεταβλητή με ένα </a:t>
            </a:r>
            <a:r>
              <a:rPr lang="el-GR" sz="2400" dirty="0" err="1"/>
              <a:t>μετα</a:t>
            </a:r>
            <a:r>
              <a:rPr lang="el-GR" sz="2400" dirty="0"/>
              <a:t>-έλεγχο.</a:t>
            </a:r>
            <a:r>
              <a:rPr lang="en-US" sz="2400" dirty="0"/>
              <a:t> </a:t>
            </a:r>
          </a:p>
          <a:p>
            <a:endParaRPr lang="en-US" sz="2400" dirty="0"/>
          </a:p>
        </p:txBody>
      </p:sp>
    </p:spTree>
    <p:extLst>
      <p:ext uri="{BB962C8B-B14F-4D97-AF65-F5344CB8AC3E}">
        <p14:creationId xmlns:p14="http://schemas.microsoft.com/office/powerpoint/2010/main" val="153022040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18</TotalTime>
  <Words>1135</Words>
  <Application>Microsoft Macintosh PowerPoint</Application>
  <PresentationFormat>On-screen Show (4:3)</PresentationFormat>
  <Paragraphs>111</Paragraphs>
  <Slides>16</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Ερευνητικός Σχεδιασμός</vt:lpstr>
      <vt:lpstr>Η Δομή της Πειραματικής Έρευνας</vt:lpstr>
      <vt:lpstr>Είδη Ερευνητικών Ερωτημάτων</vt:lpstr>
      <vt:lpstr>Κατανόηση των μεταβλητών </vt:lpstr>
      <vt:lpstr>Πειραματικός / Ημι-πειραματικός (Οιονεί Πειραματικός) Ερευνητικός Σχεδιασμός</vt:lpstr>
      <vt:lpstr>Διαφορές μεταξύ πειραματικού, ημί-πειραματικού, και μη-πειραματικού σχεδιασμού </vt:lpstr>
      <vt:lpstr>Σφάλματα κατά τον σχεδιασμό προς αποφυγή </vt:lpstr>
      <vt:lpstr>Ορισμένοι Ορθοί Σχεδιασμοί</vt:lpstr>
      <vt:lpstr>Επιλέγοντας Δείγματα</vt:lpstr>
      <vt:lpstr>Καθορίζοντας το Μέγεθος του Δείγματος </vt:lpstr>
      <vt:lpstr>Σχεδιασμός Ερευνητικών Εργαλείων: Αρχές Εγκυρότητας</vt:lpstr>
      <vt:lpstr>Σχεδιασμός Ερευνητικών Εργαλείων: Αξιοπιστία</vt:lpstr>
      <vt:lpstr>Αρχές Αξιοπιστίας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2023-09-06T14:56:40Z</dcterms:created>
  <dcterms:modified xsi:type="dcterms:W3CDTF">2023-09-06T15:14:46Z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