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6"/>
  </p:notesMasterIdLst>
  <p:sldIdLst>
    <p:sldId id="257" r:id="rId2"/>
    <p:sldId id="258" r:id="rId3"/>
    <p:sldId id="259" r:id="rId4"/>
    <p:sldId id="260" r:id="rId5"/>
    <p:sldId id="264" r:id="rId6"/>
    <p:sldId id="269" r:id="rId7"/>
    <p:sldId id="268" r:id="rId8"/>
    <p:sldId id="261" r:id="rId9"/>
    <p:sldId id="262" r:id="rId10"/>
    <p:sldId id="270" r:id="rId11"/>
    <p:sldId id="271" r:id="rId12"/>
    <p:sldId id="272" r:id="rId13"/>
    <p:sldId id="265" r:id="rId14"/>
    <p:sldId id="266" r:id="rId15"/>
  </p:sldIdLst>
  <p:sldSz cx="9144000" cy="6858000" type="screen4x3"/>
  <p:notesSz cx="6889750" cy="9671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14" autoAdjust="0"/>
  </p:normalViewPr>
  <p:slideViewPr>
    <p:cSldViewPr>
      <p:cViewPr>
        <p:scale>
          <a:sx n="118" d="100"/>
          <a:sy n="118" d="100"/>
        </p:scale>
        <p:origin x="-1434" y="-48"/>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2" name="1 - Θέση κεφαλίδας"/>
          <p:cNvSpPr>
            <a:spLocks noGrp="1"/>
          </p:cNvSpPr>
          <p:nvPr>
            <p:ph type="hdr" sz="quarter"/>
          </p:nvPr>
        </p:nvSpPr>
        <p:spPr>
          <a:xfrm>
            <a:off x="0" y="0"/>
            <a:ext cx="2985558" cy="483553"/>
          </a:xfrm>
          <a:prstGeom prst="rect">
            <a:avLst/>
          </a:prstGeom>
        </p:spPr>
        <p:txBody>
          <a:bodyPr vert="horz" lIns="91440" tIns="45720" rIns="91440" bIns="45720" rtlCol="0"/>
          <a:lstStyle>
            <a:lvl1pPr algn="l">
              <a:defRPr sz="1200"/>
            </a:lvl1pPr>
          </a:lstStyle>
          <a:p>
            <a:endParaRPr lang="el-GR" dirty="0"/>
          </a:p>
        </p:txBody>
      </p:sp>
      <p:sp>
        <p:nvSpPr>
          <p:cNvPr id="1048663" name="2 - Θέση ημερομηνίας"/>
          <p:cNvSpPr>
            <a:spLocks noGrp="1"/>
          </p:cNvSpPr>
          <p:nvPr>
            <p:ph type="dt" idx="1"/>
          </p:nvPr>
        </p:nvSpPr>
        <p:spPr>
          <a:xfrm>
            <a:off x="3902597" y="0"/>
            <a:ext cx="2985558" cy="483553"/>
          </a:xfrm>
          <a:prstGeom prst="rect">
            <a:avLst/>
          </a:prstGeom>
        </p:spPr>
        <p:txBody>
          <a:bodyPr vert="horz" lIns="91440" tIns="45720" rIns="91440" bIns="45720" rtlCol="0"/>
          <a:lstStyle>
            <a:lvl1pPr algn="r">
              <a:defRPr sz="1200"/>
            </a:lvl1pPr>
          </a:lstStyle>
          <a:p>
            <a:fld id="{2939CDF0-9D7A-4856-8F90-9074EE7A6FE6}" type="datetimeFigureOut">
              <a:rPr lang="el-GR"/>
              <a:t>18/11/2021</a:t>
            </a:fld>
            <a:endParaRPr lang="el-GR" dirty="0"/>
          </a:p>
        </p:txBody>
      </p:sp>
      <p:sp>
        <p:nvSpPr>
          <p:cNvPr id="1048664" name="3 - Θέση εικόνας διαφάνειας"/>
          <p:cNvSpPr>
            <a:spLocks noGrp="1" noRot="1" noChangeAspect="1"/>
          </p:cNvSpPr>
          <p:nvPr>
            <p:ph type="sldImg" idx="2"/>
          </p:nvPr>
        </p:nvSpPr>
        <p:spPr>
          <a:xfrm>
            <a:off x="1027113" y="725488"/>
            <a:ext cx="4835525" cy="3627437"/>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1048665" name="4 - Θέση σημειώσεων"/>
          <p:cNvSpPr>
            <a:spLocks noGrp="1"/>
          </p:cNvSpPr>
          <p:nvPr>
            <p:ph type="body" sz="quarter" idx="3"/>
          </p:nvPr>
        </p:nvSpPr>
        <p:spPr>
          <a:xfrm>
            <a:off x="688975" y="4593749"/>
            <a:ext cx="5511800" cy="4351973"/>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1048666" name="5 - Θέση υποσέλιδου"/>
          <p:cNvSpPr>
            <a:spLocks noGrp="1"/>
          </p:cNvSpPr>
          <p:nvPr>
            <p:ph type="ftr" sz="quarter" idx="4"/>
          </p:nvPr>
        </p:nvSpPr>
        <p:spPr>
          <a:xfrm>
            <a:off x="0" y="9185819"/>
            <a:ext cx="2985558" cy="483553"/>
          </a:xfrm>
          <a:prstGeom prst="rect">
            <a:avLst/>
          </a:prstGeom>
        </p:spPr>
        <p:txBody>
          <a:bodyPr vert="horz" lIns="91440" tIns="45720" rIns="91440" bIns="45720" rtlCol="0" anchor="b"/>
          <a:lstStyle>
            <a:lvl1pPr algn="l">
              <a:defRPr sz="1200"/>
            </a:lvl1pPr>
          </a:lstStyle>
          <a:p>
            <a:endParaRPr lang="el-GR" dirty="0"/>
          </a:p>
        </p:txBody>
      </p:sp>
      <p:sp>
        <p:nvSpPr>
          <p:cNvPr id="1048667" name="6 - Θέση αριθμού διαφάνειας"/>
          <p:cNvSpPr>
            <a:spLocks noGrp="1"/>
          </p:cNvSpPr>
          <p:nvPr>
            <p:ph type="sldNum" sz="quarter" idx="5"/>
          </p:nvPr>
        </p:nvSpPr>
        <p:spPr>
          <a:xfrm>
            <a:off x="3902597" y="9185819"/>
            <a:ext cx="2985558" cy="483553"/>
          </a:xfrm>
          <a:prstGeom prst="rect">
            <a:avLst/>
          </a:prstGeom>
        </p:spPr>
        <p:txBody>
          <a:bodyPr vert="horz" lIns="91440" tIns="45720" rIns="91440" bIns="45720" rtlCol="0" anchor="b"/>
          <a:lstStyle>
            <a:lvl1pPr algn="r">
              <a:defRPr sz="1200"/>
            </a:lvl1pPr>
          </a:lstStyle>
          <a:p>
            <a:fld id="{B8A7065C-B925-472D-96CF-D9062434110C}" type="slidenum">
              <a:rPr lang="el-GR"/>
              <a:t>‹#›</a:t>
            </a:fld>
            <a:endParaRPr lang="el-GR" dirty="0"/>
          </a:p>
        </p:txBody>
      </p:sp>
    </p:spTree>
    <p:extLst>
      <p:ext uri="{BB962C8B-B14F-4D97-AF65-F5344CB8AC3E}">
        <p14:creationId xmlns:p14="http://schemas.microsoft.com/office/powerpoint/2010/main" val="1781667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4860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104860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D3D533-AB99-48CD-A0AC-501FC523F8C2}" type="slidenum">
              <a:rPr lang="el-GR" altLang="el-GR" smtClean="0"/>
              <a:t>1</a:t>
            </a:fld>
            <a:endParaRPr lang="el-GR" altLang="el-GR" dirty="0" smtClean="0"/>
          </a:p>
        </p:txBody>
      </p:sp>
    </p:spTree>
    <p:extLst>
      <p:ext uri="{BB962C8B-B14F-4D97-AF65-F5344CB8AC3E}">
        <p14:creationId xmlns:p14="http://schemas.microsoft.com/office/powerpoint/2010/main" val="218995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42B9634C-D976-4E25-AC91-9D2BF72CD807}"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072FA1D5-1337-48AE-9DE2-145B340B022B}" type="slidenum">
              <a:rPr lang="en-US" smtClean="0"/>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l-GR" smtClean="0"/>
              <a:t>Στυλ κύριου τίτλου</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2B9634C-D976-4E25-AC91-9D2BF72CD807}"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FA1D5-1337-48AE-9DE2-145B340B022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2B9634C-D976-4E25-AC91-9D2BF72CD807}"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FA1D5-1337-48AE-9DE2-145B340B022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42B9634C-D976-4E25-AC91-9D2BF72CD807}"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FA1D5-1337-48AE-9DE2-145B340B022B}" type="slidenum">
              <a:rPr lang="en-US" smtClean="0"/>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2B9634C-D976-4E25-AC91-9D2BF72CD807}"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FA1D5-1337-48AE-9DE2-145B340B022B}" type="slidenum">
              <a:rPr lang="en-US" smtClean="0"/>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B9634C-D976-4E25-AC91-9D2BF72CD807}"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FA1D5-1337-48AE-9DE2-145B340B022B}" type="slidenum">
              <a:rPr lang="en-US" smtClean="0"/>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2B9634C-D976-4E25-AC91-9D2BF72CD807}" type="datetimeFigureOut">
              <a:rPr lang="en-US" smtClean="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2FA1D5-1337-48AE-9DE2-145B340B022B}" type="slidenum">
              <a:rPr lang="en-US" smtClean="0"/>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42B9634C-D976-4E25-AC91-9D2BF72CD807}" type="datetimeFigureOut">
              <a:rPr lang="en-US" smtClean="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2FA1D5-1337-48AE-9DE2-145B340B022B}" type="slidenum">
              <a:rPr lang="en-US" smtClean="0"/>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9634C-D976-4E25-AC91-9D2BF72CD807}" type="datetimeFigureOut">
              <a:rPr lang="en-US" smtClean="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2FA1D5-1337-48AE-9DE2-145B340B022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42B9634C-D976-4E25-AC91-9D2BF72CD807}"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FA1D5-1337-48AE-9DE2-145B340B022B}" type="slidenum">
              <a:rPr lang="en-US" smtClean="0"/>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l-GR" smtClean="0"/>
              <a:t>Στυλ κύριου τίτλου</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42B9634C-D976-4E25-AC91-9D2BF72CD807}"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FA1D5-1337-48AE-9DE2-145B340B022B}" type="slidenum">
              <a:rPr lang="en-US" smtClean="0"/>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l-GR" smtClean="0"/>
              <a:t>Στυλ κύριου τίτλου</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42B9634C-D976-4E25-AC91-9D2BF72CD807}" type="datetimeFigureOut">
              <a:rPr lang="en-US" smtClean="0"/>
              <a:t>11/18/2021</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72FA1D5-1337-48AE-9DE2-145B340B022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ubtitle 2"/>
          <p:cNvSpPr>
            <a:spLocks noGrp="1"/>
          </p:cNvSpPr>
          <p:nvPr>
            <p:ph type="subTitle" idx="1"/>
          </p:nvPr>
        </p:nvSpPr>
        <p:spPr>
          <a:xfrm>
            <a:off x="533400" y="4038600"/>
            <a:ext cx="7854950" cy="1752600"/>
          </a:xfrm>
        </p:spPr>
        <p:txBody>
          <a:bodyPr/>
          <a:lstStyle/>
          <a:p>
            <a:pPr marR="0" eaLnBrk="1" hangingPunct="1"/>
            <a:r>
              <a:rPr lang="el-GR" altLang="el-GR" dirty="0" smtClean="0">
                <a:latin typeface="Arial" pitchFamily="34" charset="0"/>
                <a:cs typeface="Arial" pitchFamily="34" charset="0"/>
              </a:rPr>
              <a:t>Μάριος Χαϊνταρλής</a:t>
            </a:r>
          </a:p>
          <a:p>
            <a:pPr marR="0" eaLnBrk="1" hangingPunct="1"/>
            <a:r>
              <a:rPr lang="el-GR" altLang="el-GR" dirty="0" smtClean="0">
                <a:latin typeface="Arial" pitchFamily="34" charset="0"/>
                <a:cs typeface="Arial" pitchFamily="34" charset="0"/>
              </a:rPr>
              <a:t>Επίκουρος Καθηγητής Πανεπιστημίου Θεσσαλίας</a:t>
            </a:r>
            <a:endParaRPr lang="en-US" altLang="el-GR" dirty="0" smtClean="0">
              <a:latin typeface="Arial" pitchFamily="34" charset="0"/>
              <a:cs typeface="Arial" pitchFamily="34" charset="0"/>
            </a:endParaRPr>
          </a:p>
        </p:txBody>
      </p:sp>
      <p:sp>
        <p:nvSpPr>
          <p:cNvPr id="1048605" name="Title 1"/>
          <p:cNvSpPr>
            <a:spLocks noGrp="1"/>
          </p:cNvSpPr>
          <p:nvPr>
            <p:ph type="title"/>
          </p:nvPr>
        </p:nvSpPr>
        <p:spPr>
          <a:xfrm>
            <a:off x="533400" y="228600"/>
            <a:ext cx="7851648" cy="1676400"/>
          </a:xfrm>
        </p:spPr>
        <p:txBody>
          <a:bodyPr>
            <a:normAutofit/>
          </a:bodyPr>
          <a:lstStyle/>
          <a:p>
            <a:pPr algn="ctr" eaLnBrk="1" fontAlgn="auto" hangingPunct="1">
              <a:spcAft>
                <a:spcPts val="0"/>
              </a:spcAft>
            </a:pPr>
            <a:r>
              <a:rPr lang="el-GR" sz="3100" dirty="0" smtClean="0">
                <a:latin typeface="Arial" pitchFamily="34" charset="0"/>
                <a:cs typeface="Arial" pitchFamily="34" charset="0"/>
              </a:rPr>
              <a:t>ΓΕΝΙΚΑ ΠΕΡΙ ΤΟΥ ΔΙΚΑΙΟΥ</a:t>
            </a:r>
            <a:br>
              <a:rPr lang="el-GR" sz="3100" dirty="0" smtClean="0">
                <a:latin typeface="Arial" pitchFamily="34" charset="0"/>
                <a:cs typeface="Arial" pitchFamily="34" charset="0"/>
              </a:rPr>
            </a:br>
            <a:r>
              <a:rPr lang="el-GR" sz="3100" dirty="0" smtClean="0">
                <a:latin typeface="Arial" pitchFamily="34" charset="0"/>
                <a:cs typeface="Arial" pitchFamily="34" charset="0"/>
              </a:rPr>
              <a:t/>
            </a:r>
            <a:br>
              <a:rPr lang="el-GR" sz="3100" dirty="0" smtClean="0">
                <a:latin typeface="Arial" pitchFamily="34" charset="0"/>
                <a:cs typeface="Arial" pitchFamily="34" charset="0"/>
              </a:rPr>
            </a:br>
            <a:r>
              <a:rPr lang="el-GR" sz="3100" dirty="0" smtClean="0">
                <a:latin typeface="Arial" pitchFamily="34" charset="0"/>
                <a:cs typeface="Arial" pitchFamily="34" charset="0"/>
              </a:rPr>
              <a:t> </a:t>
            </a:r>
            <a:endParaRPr lang="en-US" sz="31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6225" y="152401"/>
            <a:ext cx="8591550" cy="990600"/>
          </a:xfrm>
        </p:spPr>
        <p:txBody>
          <a:bodyPr>
            <a:normAutofit/>
          </a:bodyPr>
          <a:lstStyle/>
          <a:p>
            <a:pPr algn="ctr"/>
            <a:r>
              <a:rPr lang="el-GR" dirty="0" smtClean="0"/>
              <a:t>Ζ. Το Δίκαιο της Ευρωπαϊκής Ένωσης </a:t>
            </a:r>
            <a:r>
              <a:rPr lang="el-GR" sz="1800" dirty="0" smtClean="0"/>
              <a:t>(Ενωσιακό δίκαιο)</a:t>
            </a:r>
            <a:endParaRPr lang="el-GR" sz="1800" dirty="0"/>
          </a:p>
        </p:txBody>
      </p:sp>
      <p:sp>
        <p:nvSpPr>
          <p:cNvPr id="3" name="Θέση περιεχομένου 2"/>
          <p:cNvSpPr>
            <a:spLocks noGrp="1"/>
          </p:cNvSpPr>
          <p:nvPr>
            <p:ph sz="quarter" idx="13"/>
          </p:nvPr>
        </p:nvSpPr>
        <p:spPr>
          <a:xfrm>
            <a:off x="304800" y="1143000"/>
            <a:ext cx="8595360" cy="5559552"/>
          </a:xfrm>
        </p:spPr>
        <p:txBody>
          <a:bodyPr>
            <a:normAutofit lnSpcReduction="10000"/>
          </a:bodyPr>
          <a:lstStyle/>
          <a:p>
            <a:pPr marL="0" indent="0" algn="just">
              <a:buNone/>
            </a:pPr>
            <a:r>
              <a:rPr lang="el-GR" sz="1800" b="1" u="sng" dirty="0" smtClean="0"/>
              <a:t>Α. Πρωτογενές δίκαιο/πηγές</a:t>
            </a:r>
            <a:r>
              <a:rPr lang="en-US" sz="1800" b="1" u="sng" dirty="0" smtClean="0"/>
              <a:t>: </a:t>
            </a:r>
            <a:r>
              <a:rPr lang="el-GR" dirty="0" smtClean="0"/>
              <a:t>Ο</a:t>
            </a:r>
            <a:r>
              <a:rPr lang="el-GR" sz="1800" dirty="0" smtClean="0"/>
              <a:t>ι συνθήκες που αποτελούν τη νομική βάση για τη δράση της Ε.Ε., τη λειτουργία των οργάνων και είναι ιεραρχικά ανώτερες</a:t>
            </a:r>
          </a:p>
          <a:p>
            <a:pPr algn="just">
              <a:lnSpc>
                <a:spcPct val="150000"/>
              </a:lnSpc>
            </a:pPr>
            <a:r>
              <a:rPr lang="el-GR" sz="1200" dirty="0"/>
              <a:t>Συνθήκη για την Ευρωπαϊκή Ένωση (ΣΕΕ)</a:t>
            </a:r>
          </a:p>
          <a:p>
            <a:pPr algn="just">
              <a:lnSpc>
                <a:spcPct val="150000"/>
              </a:lnSpc>
            </a:pPr>
            <a:r>
              <a:rPr lang="el-GR" sz="1200" dirty="0" smtClean="0"/>
              <a:t>Συνθήκη για τη Λειτουργία της Ένωσης (ΣΛΕΕ) </a:t>
            </a:r>
          </a:p>
          <a:p>
            <a:pPr algn="just"/>
            <a:r>
              <a:rPr lang="el-GR" sz="1200" dirty="0" smtClean="0"/>
              <a:t>Χάρτης Θεμελιωδών δικαιωμάτων               </a:t>
            </a:r>
            <a:r>
              <a:rPr lang="el-GR" sz="1200" b="1" dirty="0" smtClean="0"/>
              <a:t>κ.α.</a:t>
            </a:r>
          </a:p>
          <a:p>
            <a:pPr algn="just"/>
            <a:endParaRPr lang="el-GR" sz="1200" b="1" dirty="0" smtClean="0"/>
          </a:p>
          <a:p>
            <a:pPr marL="0" indent="0" algn="just">
              <a:lnSpc>
                <a:spcPct val="150000"/>
              </a:lnSpc>
              <a:buNone/>
            </a:pPr>
            <a:r>
              <a:rPr lang="el-GR" sz="1800" b="1" u="sng" dirty="0" smtClean="0"/>
              <a:t>Β. Παράγωγο δίκαιο</a:t>
            </a:r>
            <a:r>
              <a:rPr lang="en-US" sz="1800" b="1" u="sng" dirty="0" smtClean="0"/>
              <a:t>:</a:t>
            </a:r>
            <a:r>
              <a:rPr lang="el-GR" sz="1800" b="1" u="sng" dirty="0" smtClean="0"/>
              <a:t> </a:t>
            </a:r>
            <a:r>
              <a:rPr lang="el-GR" sz="1800" dirty="0" smtClean="0"/>
              <a:t>Μονομερείς πράξεις που προέρχονται από τα όργανα της Ε.Ε</a:t>
            </a:r>
          </a:p>
          <a:p>
            <a:pPr algn="just">
              <a:lnSpc>
                <a:spcPct val="150000"/>
              </a:lnSpc>
            </a:pPr>
            <a:r>
              <a:rPr lang="el-GR" sz="1600" b="1" u="sng" dirty="0" smtClean="0"/>
              <a:t>Κανονισμοί</a:t>
            </a:r>
            <a:r>
              <a:rPr lang="en-US" sz="1600" b="1" u="sng" dirty="0" smtClean="0"/>
              <a:t>:</a:t>
            </a:r>
            <a:r>
              <a:rPr lang="en-US" sz="1600" b="1" dirty="0" smtClean="0"/>
              <a:t> </a:t>
            </a:r>
            <a:r>
              <a:rPr lang="el-GR" sz="1600" dirty="0" smtClean="0"/>
              <a:t>Δεσμευτικές νομοθετικές πράξεις</a:t>
            </a:r>
            <a:r>
              <a:rPr lang="el-GR" sz="1600" u="sng" dirty="0" smtClean="0"/>
              <a:t>, άμεσα εκτελεστές </a:t>
            </a:r>
            <a:r>
              <a:rPr lang="el-GR" sz="1600" dirty="0" smtClean="0"/>
              <a:t>στα </a:t>
            </a:r>
            <a:r>
              <a:rPr lang="el-GR" sz="1600" dirty="0"/>
              <a:t>Κ</a:t>
            </a:r>
            <a:r>
              <a:rPr lang="el-GR" sz="1600" dirty="0" smtClean="0"/>
              <a:t>ράτη Μέλη</a:t>
            </a:r>
          </a:p>
          <a:p>
            <a:pPr algn="just">
              <a:lnSpc>
                <a:spcPct val="150000"/>
              </a:lnSpc>
            </a:pPr>
            <a:r>
              <a:rPr lang="el-GR" sz="1600" b="1" u="sng" dirty="0" smtClean="0"/>
              <a:t>Οδηγίες</a:t>
            </a:r>
            <a:r>
              <a:rPr lang="en-US" sz="1600" b="1" u="sng" dirty="0" smtClean="0"/>
              <a:t>:</a:t>
            </a:r>
            <a:r>
              <a:rPr lang="en-US" sz="1600" b="1" dirty="0" smtClean="0"/>
              <a:t> </a:t>
            </a:r>
            <a:r>
              <a:rPr lang="el-GR" sz="1600" dirty="0" smtClean="0"/>
              <a:t>Νομοθετικές πράξεις που θέτουν στόχους που τα Κράτη Μέλη οφείλουν </a:t>
            </a:r>
            <a:r>
              <a:rPr lang="el-GR" sz="1600" u="sng" dirty="0" smtClean="0"/>
              <a:t>να ενσωματώσουν θεσπίζοντας νόμους</a:t>
            </a:r>
            <a:endParaRPr lang="en-US" sz="1600" u="sng" dirty="0" smtClean="0"/>
          </a:p>
          <a:p>
            <a:pPr algn="just">
              <a:lnSpc>
                <a:spcPct val="150000"/>
              </a:lnSpc>
            </a:pPr>
            <a:r>
              <a:rPr lang="el-GR" sz="1600" b="1" dirty="0" smtClean="0"/>
              <a:t>Αποφάσεις</a:t>
            </a:r>
            <a:r>
              <a:rPr lang="en-US" sz="1600" b="1" dirty="0" smtClean="0"/>
              <a:t>: </a:t>
            </a:r>
            <a:r>
              <a:rPr lang="el-GR" sz="1600" dirty="0" smtClean="0"/>
              <a:t>Δεσμευτικές σε όσους απευθύνονται</a:t>
            </a:r>
            <a:endParaRPr lang="en-US" sz="1600" dirty="0" smtClean="0"/>
          </a:p>
          <a:p>
            <a:pPr marL="0" indent="0" algn="just">
              <a:lnSpc>
                <a:spcPct val="150000"/>
              </a:lnSpc>
              <a:buNone/>
            </a:pPr>
            <a:r>
              <a:rPr lang="el-GR" sz="1600" b="1" dirty="0" smtClean="0"/>
              <a:t>   ΜΗ ΔΕΣΜΕΥΤΙΚΑ ΚΕΙΜΕΝΑ:</a:t>
            </a:r>
          </a:p>
          <a:p>
            <a:pPr marL="285750" indent="-285750" algn="just">
              <a:lnSpc>
                <a:spcPct val="150000"/>
              </a:lnSpc>
            </a:pPr>
            <a:r>
              <a:rPr lang="el-GR" sz="1600" b="1" u="sng" dirty="0" smtClean="0"/>
              <a:t>Λευκές </a:t>
            </a:r>
            <a:r>
              <a:rPr lang="el-GR" sz="1600" b="1" u="sng" dirty="0"/>
              <a:t>και Πράσινες Βίβλοι</a:t>
            </a:r>
            <a:endParaRPr lang="el-GR" sz="1600" b="1" u="sng" dirty="0" smtClean="0"/>
          </a:p>
          <a:p>
            <a:pPr algn="just">
              <a:lnSpc>
                <a:spcPct val="150000"/>
              </a:lnSpc>
            </a:pPr>
            <a:r>
              <a:rPr lang="el-GR" sz="1600" b="1" dirty="0" smtClean="0"/>
              <a:t>Γνώμες και Συστάσεις</a:t>
            </a:r>
            <a:r>
              <a:rPr lang="en-US" sz="1600" b="1" dirty="0" smtClean="0"/>
              <a:t>:</a:t>
            </a:r>
            <a:r>
              <a:rPr lang="el-GR" sz="1600" b="1" dirty="0" smtClean="0"/>
              <a:t> </a:t>
            </a:r>
            <a:r>
              <a:rPr lang="el-GR" sz="1600" dirty="0" smtClean="0"/>
              <a:t>Μη δεσμευτικά εργαλεία με τα οποία η Ένωση εκφράζει γνώμες</a:t>
            </a:r>
          </a:p>
          <a:p>
            <a:pPr algn="just">
              <a:lnSpc>
                <a:spcPct val="150000"/>
              </a:lnSpc>
            </a:pPr>
            <a:r>
              <a:rPr lang="el-GR" sz="1600" b="1" dirty="0" smtClean="0"/>
              <a:t>Διάφορες άτυπες πράξεις π.χ.  Ανακοινώσεις,</a:t>
            </a:r>
            <a:r>
              <a:rPr lang="el-GR" sz="1600" dirty="0" smtClean="0"/>
              <a:t> </a:t>
            </a:r>
            <a:r>
              <a:rPr lang="el-GR" sz="1600" b="1" dirty="0" smtClean="0"/>
              <a:t>Ψηφίσματα</a:t>
            </a:r>
            <a:r>
              <a:rPr lang="el-GR" sz="1600" b="1" dirty="0"/>
              <a:t>, </a:t>
            </a:r>
            <a:endParaRPr lang="el-GR" sz="1600" b="1" dirty="0" smtClean="0"/>
          </a:p>
          <a:p>
            <a:endParaRPr lang="el-GR" b="1" dirty="0" smtClean="0"/>
          </a:p>
          <a:p>
            <a:endParaRPr lang="el-GR" sz="1200" b="1" dirty="0"/>
          </a:p>
          <a:p>
            <a:endParaRPr lang="el-GR" b="1" dirty="0"/>
          </a:p>
        </p:txBody>
      </p:sp>
    </p:spTree>
    <p:extLst>
      <p:ext uri="{BB962C8B-B14F-4D97-AF65-F5344CB8AC3E}">
        <p14:creationId xmlns:p14="http://schemas.microsoft.com/office/powerpoint/2010/main" val="59507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6225" y="228600"/>
            <a:ext cx="8591550" cy="711679"/>
          </a:xfrm>
        </p:spPr>
        <p:txBody>
          <a:bodyPr/>
          <a:lstStyle/>
          <a:p>
            <a:r>
              <a:rPr lang="el-GR" dirty="0" smtClean="0"/>
              <a:t>Η. Το Διεθνές Δίκαιο</a:t>
            </a:r>
            <a:endParaRPr lang="el-GR" dirty="0"/>
          </a:p>
        </p:txBody>
      </p:sp>
      <p:sp>
        <p:nvSpPr>
          <p:cNvPr id="3" name="Θέση περιεχομένου 2"/>
          <p:cNvSpPr>
            <a:spLocks noGrp="1"/>
          </p:cNvSpPr>
          <p:nvPr>
            <p:ph sz="quarter" idx="13"/>
          </p:nvPr>
        </p:nvSpPr>
        <p:spPr>
          <a:xfrm>
            <a:off x="274320" y="914400"/>
            <a:ext cx="8595360" cy="5562600"/>
          </a:xfrm>
        </p:spPr>
        <p:txBody>
          <a:bodyPr>
            <a:normAutofit fontScale="47500" lnSpcReduction="20000"/>
          </a:bodyPr>
          <a:lstStyle/>
          <a:p>
            <a:pPr marL="0" indent="0" algn="just">
              <a:buNone/>
            </a:pPr>
            <a:endParaRPr lang="el-GR" sz="3800" b="1" dirty="0" smtClean="0"/>
          </a:p>
          <a:p>
            <a:pPr marL="0" indent="0" algn="just">
              <a:buNone/>
            </a:pPr>
            <a:r>
              <a:rPr lang="el-GR" sz="3800" b="1" dirty="0" smtClean="0"/>
              <a:t>Α. Ορισμός</a:t>
            </a:r>
            <a:r>
              <a:rPr lang="en-US" sz="3800" b="1" dirty="0" smtClean="0"/>
              <a:t>: </a:t>
            </a:r>
            <a:r>
              <a:rPr lang="el-GR" sz="3000" dirty="0" smtClean="0"/>
              <a:t>Το διεθνές δίκαιο ρυθμίζει τις έννομες σχέσεις μεταξύ των κρατών αλλά και των διεθνών οργανισμών (π.χ. διεθνές δίκαιο </a:t>
            </a:r>
            <a:r>
              <a:rPr lang="el-GR" sz="3000" dirty="0"/>
              <a:t>θάλασσας, </a:t>
            </a:r>
            <a:r>
              <a:rPr lang="el-GR" sz="3000" dirty="0" smtClean="0"/>
              <a:t>πολέμου, εμπορικό, περιβάλλοντος </a:t>
            </a:r>
            <a:r>
              <a:rPr lang="el-GR" sz="3000" dirty="0"/>
              <a:t>κ.α</a:t>
            </a:r>
            <a:r>
              <a:rPr lang="el-GR" sz="3000" dirty="0" smtClean="0"/>
              <a:t>.)</a:t>
            </a:r>
          </a:p>
          <a:p>
            <a:pPr marL="0" indent="0" algn="just">
              <a:buNone/>
            </a:pPr>
            <a:endParaRPr lang="el-GR" sz="3800" b="1" dirty="0" smtClean="0"/>
          </a:p>
          <a:p>
            <a:pPr marL="0" indent="0" algn="just">
              <a:buNone/>
            </a:pPr>
            <a:r>
              <a:rPr lang="el-GR" sz="3800" b="1" dirty="0" smtClean="0"/>
              <a:t>Β. Κύριες Πηγές</a:t>
            </a:r>
            <a:r>
              <a:rPr lang="en-US" sz="3800" b="1" dirty="0" smtClean="0"/>
              <a:t>: </a:t>
            </a:r>
            <a:endParaRPr lang="el-GR" sz="3800" b="1" dirty="0" smtClean="0"/>
          </a:p>
          <a:p>
            <a:pPr marL="457200" indent="-457200" algn="just">
              <a:lnSpc>
                <a:spcPct val="150000"/>
              </a:lnSpc>
              <a:buFont typeface="Arial" pitchFamily="34" charset="0"/>
              <a:buAutoNum type="arabicParenR"/>
            </a:pPr>
            <a:r>
              <a:rPr lang="el-GR" sz="3000" b="1" dirty="0" smtClean="0"/>
              <a:t>Διεθνείς Συμβάσεις</a:t>
            </a:r>
            <a:r>
              <a:rPr lang="en-US" sz="3000" b="1" dirty="0" smtClean="0"/>
              <a:t>:</a:t>
            </a:r>
            <a:r>
              <a:rPr lang="el-GR" sz="3000" b="1" dirty="0" smtClean="0"/>
              <a:t> </a:t>
            </a:r>
            <a:r>
              <a:rPr lang="el-GR" sz="3000" dirty="0" smtClean="0"/>
              <a:t>Γραπτές/ρητές δεσμευτικές συμφωνίες μεταξύ δύο (διμερείς) ή περισσότερων (πολυμερείς) κρατών ή/και διεθνών οργανισμών (</a:t>
            </a:r>
            <a:r>
              <a:rPr lang="el-GR" sz="3000" dirty="0"/>
              <a:t>π.χ</a:t>
            </a:r>
            <a:r>
              <a:rPr lang="el-GR" sz="3000" dirty="0" smtClean="0"/>
              <a:t>. συνθηκολόγησης και καθορισμού </a:t>
            </a:r>
            <a:r>
              <a:rPr lang="el-GR" sz="3000" dirty="0"/>
              <a:t>συνόρων, στρατιωτικές συμμαχίες, εμπορικές συμφωνίες</a:t>
            </a:r>
            <a:r>
              <a:rPr lang="el-GR" sz="3000" dirty="0" smtClean="0"/>
              <a:t>, ανθρωπίνων δικαιωμάτων κ.α.)</a:t>
            </a:r>
          </a:p>
          <a:p>
            <a:pPr marL="457200" indent="-457200" algn="just">
              <a:lnSpc>
                <a:spcPct val="150000"/>
              </a:lnSpc>
              <a:buFont typeface="Arial" pitchFamily="34" charset="0"/>
              <a:buAutoNum type="arabicParenR"/>
            </a:pPr>
            <a:r>
              <a:rPr lang="el-GR" sz="3000" b="1" dirty="0" smtClean="0"/>
              <a:t>Γενικά παραδεδεγμένοι κανόνες</a:t>
            </a:r>
            <a:r>
              <a:rPr lang="en-US" sz="3000" dirty="0" smtClean="0"/>
              <a:t>:</a:t>
            </a:r>
            <a:r>
              <a:rPr lang="el-GR" sz="3000" dirty="0" smtClean="0"/>
              <a:t> </a:t>
            </a:r>
            <a:r>
              <a:rPr lang="el-GR" sz="3000" b="1" dirty="0" smtClean="0"/>
              <a:t>έθιμα </a:t>
            </a:r>
            <a:r>
              <a:rPr lang="el-GR" sz="3000" dirty="0" smtClean="0"/>
              <a:t>και </a:t>
            </a:r>
            <a:r>
              <a:rPr lang="el-GR" sz="3000" b="1" dirty="0" smtClean="0"/>
              <a:t>γενικές αρχές, </a:t>
            </a:r>
            <a:r>
              <a:rPr lang="el-GR" sz="3000" dirty="0" smtClean="0"/>
              <a:t>άγραφοι κανόνες που προήλθαν από την πρακτική π.χ. κανόνες διέλευσης πλοίων στην θάλασσα, διπλωματικοί κανόνες, αρχή της καλής πίστης και συνεργασίας</a:t>
            </a:r>
          </a:p>
          <a:p>
            <a:pPr marL="0" indent="0" algn="just">
              <a:lnSpc>
                <a:spcPct val="150000"/>
              </a:lnSpc>
              <a:buNone/>
            </a:pPr>
            <a:r>
              <a:rPr lang="el-GR" sz="3800" b="1" dirty="0" smtClean="0"/>
              <a:t>Γ. Το διεθνές δίκαιο και η ελληνική έννομη τάξη</a:t>
            </a:r>
            <a:endParaRPr lang="en-US" sz="3800" b="1" dirty="0" smtClean="0"/>
          </a:p>
          <a:p>
            <a:pPr marL="0" indent="0">
              <a:lnSpc>
                <a:spcPct val="170000"/>
              </a:lnSpc>
              <a:buNone/>
            </a:pPr>
            <a:r>
              <a:rPr lang="el-GR" sz="2500" b="1" dirty="0" smtClean="0"/>
              <a:t>Άρθρο 28, Σύνταγμα: (Κανόνες του διεθνούς δικαίου και διεθνείς οργανισμοί)</a:t>
            </a:r>
          </a:p>
          <a:p>
            <a:pPr marL="0" indent="0">
              <a:lnSpc>
                <a:spcPct val="170000"/>
              </a:lnSpc>
              <a:buNone/>
            </a:pPr>
            <a:r>
              <a:rPr lang="el-GR" sz="2500" dirty="0" smtClean="0"/>
              <a:t>1. Οι γενικά παραδεγμένοι κανόνες του διεθνούς δικαίου, καθώς και οι διεθνείς συμβάσεις, από την επικύρωσή τους με νόμο και τη θέση τους σε ισχύ σύμφωνα με τους όρους καθεμιάς, αποτελούν αναπόσπαστο μέρος του εσωτερικού ελληνικού δικαίου και υπερισχύουν από κάθε άλλη αντίθετη διάταξη νόμου. H εφαρμογή των κανόνων του διεθνούς δικαίου και των διεθνών συμβάσεων στους αλλοδαπούς τελεί πάντοτε υπό τον όρο της αμοιβαιότητας.</a:t>
            </a:r>
            <a:endParaRPr lang="el-GR" sz="2500" dirty="0"/>
          </a:p>
        </p:txBody>
      </p:sp>
    </p:spTree>
    <p:extLst>
      <p:ext uri="{BB962C8B-B14F-4D97-AF65-F5344CB8AC3E}">
        <p14:creationId xmlns:p14="http://schemas.microsoft.com/office/powerpoint/2010/main" val="47535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7306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44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28600"/>
            <a:ext cx="8613648" cy="990600"/>
          </a:xfrm>
        </p:spPr>
        <p:txBody>
          <a:bodyPr>
            <a:normAutofit/>
          </a:bodyPr>
          <a:lstStyle/>
          <a:p>
            <a:pPr algn="ctr"/>
            <a:r>
              <a:rPr lang="el-GR" sz="2400" dirty="0" smtClean="0">
                <a:latin typeface="Arial" panose="020B0604020202020204" pitchFamily="34" charset="0"/>
                <a:cs typeface="Arial" panose="020B0604020202020204" pitchFamily="34" charset="0"/>
              </a:rPr>
              <a:t>       Ζ</a:t>
            </a:r>
            <a:r>
              <a:rPr lang="el-GR" sz="2400" b="1" dirty="0" smtClean="0">
                <a:latin typeface="Arial" panose="020B0604020202020204" pitchFamily="34" charset="0"/>
                <a:cs typeface="Arial" panose="020B0604020202020204" pitchFamily="34" charset="0"/>
              </a:rPr>
              <a:t>. ΔΟΜΗ ΚΑΝΟΝΑ ΔΙΚΑΙΟΥ ΚΑΙ </a:t>
            </a:r>
            <a:br>
              <a:rPr lang="el-GR" sz="2400" b="1" dirty="0" smtClean="0">
                <a:latin typeface="Arial" panose="020B0604020202020204" pitchFamily="34" charset="0"/>
                <a:cs typeface="Arial" panose="020B0604020202020204" pitchFamily="34" charset="0"/>
              </a:rPr>
            </a:br>
            <a:r>
              <a:rPr lang="el-GR" sz="2400" b="1" dirty="0" smtClean="0">
                <a:latin typeface="Arial" panose="020B0604020202020204" pitchFamily="34" charset="0"/>
                <a:cs typeface="Arial" panose="020B0604020202020204" pitchFamily="34" charset="0"/>
              </a:rPr>
              <a:t>ΔΙΚΑΣΤΙΚΗΣ  ΑΠΟΦΑΣΗΣ</a:t>
            </a:r>
            <a:endParaRPr lang="en-US" sz="24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152400" y="1143000"/>
            <a:ext cx="8610600" cy="5562600"/>
          </a:xfrm>
        </p:spPr>
        <p:txBody>
          <a:bodyPr>
            <a:normAutofit/>
          </a:bodyPr>
          <a:lstStyle/>
          <a:p>
            <a:pPr marL="0" indent="0" algn="just">
              <a:buNone/>
            </a:pPr>
            <a:r>
              <a:rPr lang="el-GR" sz="2000" dirty="0" smtClean="0"/>
              <a:t> </a:t>
            </a:r>
            <a:r>
              <a:rPr lang="el-GR" sz="1500" b="1" dirty="0" smtClean="0">
                <a:latin typeface="Arial" panose="020B0604020202020204" pitchFamily="34" charset="0"/>
                <a:cs typeface="Arial" panose="020B0604020202020204" pitchFamily="34" charset="0"/>
              </a:rPr>
              <a:t>1. Κανόνας Δικαίου</a:t>
            </a:r>
            <a:r>
              <a:rPr lang="en-US" sz="1500" b="1"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a:t>
            </a:r>
            <a:r>
              <a:rPr lang="el-GR" sz="1500" dirty="0" smtClean="0">
                <a:latin typeface="Arial" panose="020B0604020202020204" pitchFamily="34" charset="0"/>
                <a:cs typeface="Arial" panose="020B0604020202020204" pitchFamily="34" charset="0"/>
              </a:rPr>
              <a:t>περιλαμβάνει δύο ενότητες:</a:t>
            </a:r>
            <a:r>
              <a:rPr lang="en-US" sz="1500" dirty="0" smtClean="0">
                <a:latin typeface="Arial" panose="020B0604020202020204" pitchFamily="34" charset="0"/>
                <a:cs typeface="Arial" panose="020B0604020202020204" pitchFamily="34" charset="0"/>
              </a:rPr>
              <a:t> </a:t>
            </a:r>
            <a:r>
              <a:rPr lang="el-GR" sz="1500" dirty="0">
                <a:latin typeface="Arial" panose="020B0604020202020204" pitchFamily="34" charset="0"/>
                <a:cs typeface="Arial" panose="020B0604020202020204" pitchFamily="34" charset="0"/>
                <a:sym typeface="Wingdings" panose="05000000000000000000" pitchFamily="2" charset="2"/>
              </a:rPr>
              <a:t>=</a:t>
            </a:r>
            <a:r>
              <a:rPr lang="el-GR" sz="1500" dirty="0" smtClean="0">
                <a:latin typeface="Arial" panose="020B0604020202020204" pitchFamily="34" charset="0"/>
                <a:cs typeface="Arial" panose="020B0604020202020204" pitchFamily="34" charset="0"/>
                <a:sym typeface="Wingdings" panose="05000000000000000000" pitchFamily="2" charset="2"/>
              </a:rPr>
              <a:t>  </a:t>
            </a:r>
            <a:r>
              <a:rPr lang="el-GR" sz="1500" i="1" dirty="0" smtClean="0">
                <a:latin typeface="Arial" panose="020B0604020202020204" pitchFamily="34" charset="0"/>
                <a:cs typeface="Arial" panose="020B0604020202020204" pitchFamily="34" charset="0"/>
              </a:rPr>
              <a:t>Πραγματικό </a:t>
            </a:r>
            <a:r>
              <a:rPr lang="el-GR" sz="1500" dirty="0" smtClean="0">
                <a:latin typeface="Arial" panose="020B0604020202020204" pitchFamily="34" charset="0"/>
                <a:cs typeface="Arial" panose="020B0604020202020204" pitchFamily="34" charset="0"/>
              </a:rPr>
              <a:t>+ </a:t>
            </a:r>
            <a:r>
              <a:rPr lang="el-GR" sz="1500" u="sng" dirty="0" smtClean="0">
                <a:latin typeface="Arial" panose="020B0604020202020204" pitchFamily="34" charset="0"/>
                <a:cs typeface="Arial" panose="020B0604020202020204" pitchFamily="34" charset="0"/>
              </a:rPr>
              <a:t>Έννομη συνέπεια)</a:t>
            </a:r>
          </a:p>
          <a:p>
            <a:pPr marL="0" indent="0" algn="just">
              <a:buNone/>
            </a:pPr>
            <a:r>
              <a:rPr lang="el-GR" sz="1500" b="1" dirty="0" smtClean="0">
                <a:latin typeface="Arial" panose="020B0604020202020204" pitchFamily="34" charset="0"/>
                <a:cs typeface="Arial" panose="020B0604020202020204" pitchFamily="34" charset="0"/>
              </a:rPr>
              <a:t>Πραγματικό</a:t>
            </a:r>
            <a:r>
              <a:rPr lang="en-US" sz="1500" b="1"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Οι προϋποθέσεις που </a:t>
            </a:r>
            <a:r>
              <a:rPr lang="el-GR" sz="1500" b="1" dirty="0" smtClean="0">
                <a:latin typeface="Arial" panose="020B0604020202020204" pitchFamily="34" charset="0"/>
                <a:cs typeface="Arial" panose="020B0604020202020204" pitchFamily="34" charset="0"/>
              </a:rPr>
              <a:t>εάν</a:t>
            </a:r>
            <a:r>
              <a:rPr lang="el-GR" sz="1500" dirty="0" smtClean="0">
                <a:latin typeface="Arial" panose="020B0604020202020204" pitchFamily="34" charset="0"/>
                <a:cs typeface="Arial" panose="020B0604020202020204" pitchFamily="34" charset="0"/>
              </a:rPr>
              <a:t> πληρωθούν εφαρμόζεται ο κανόνας δικαίου.</a:t>
            </a:r>
            <a:endParaRPr lang="en-US" sz="1500" dirty="0" smtClean="0">
              <a:latin typeface="Arial" panose="020B0604020202020204" pitchFamily="34" charset="0"/>
              <a:cs typeface="Arial" panose="020B0604020202020204" pitchFamily="34" charset="0"/>
            </a:endParaRPr>
          </a:p>
          <a:p>
            <a:pPr marL="0" indent="0" algn="just">
              <a:buNone/>
            </a:pPr>
            <a:r>
              <a:rPr lang="el-GR" sz="1500" b="1" dirty="0" smtClean="0">
                <a:latin typeface="Arial" panose="020B0604020202020204" pitchFamily="34" charset="0"/>
                <a:cs typeface="Arial" panose="020B0604020202020204" pitchFamily="34" charset="0"/>
              </a:rPr>
              <a:t>Έννομη συνέπεια</a:t>
            </a:r>
            <a:r>
              <a:rPr lang="en-US"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τα νομικά αποτελέσματα</a:t>
            </a:r>
            <a:r>
              <a:rPr lang="en-US" sz="1500"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που συνεπάγεται η πλήρωση των προϋποθέσεων που θέτει ο κανόνας δικαίου. </a:t>
            </a:r>
            <a:endParaRPr lang="el-GR" sz="1500" dirty="0">
              <a:latin typeface="Arial" panose="020B0604020202020204" pitchFamily="34" charset="0"/>
              <a:cs typeface="Arial" panose="020B0604020202020204" pitchFamily="34" charset="0"/>
            </a:endParaRPr>
          </a:p>
          <a:p>
            <a:pPr algn="just"/>
            <a:r>
              <a:rPr lang="el-GR" sz="1500" dirty="0" smtClean="0">
                <a:latin typeface="Arial" panose="020B0604020202020204" pitchFamily="34" charset="0"/>
                <a:cs typeface="Arial" panose="020B0604020202020204" pitchFamily="34" charset="0"/>
              </a:rPr>
              <a:t>Πχ 914 </a:t>
            </a:r>
            <a:r>
              <a:rPr lang="el-GR" sz="1500" dirty="0">
                <a:latin typeface="Arial" panose="020B0604020202020204" pitchFamily="34" charset="0"/>
                <a:cs typeface="Arial" panose="020B0604020202020204" pitchFamily="34" charset="0"/>
              </a:rPr>
              <a:t>ΑΚ: «</a:t>
            </a:r>
            <a:r>
              <a:rPr lang="el-GR" sz="1500" i="1" dirty="0">
                <a:latin typeface="Arial" panose="020B0604020202020204" pitchFamily="34" charset="0"/>
                <a:cs typeface="Arial" panose="020B0604020202020204" pitchFamily="34" charset="0"/>
              </a:rPr>
              <a:t>Όποιος ζημιώσει άλλον παράνομα και υπαίτια</a:t>
            </a:r>
            <a:r>
              <a:rPr lang="el-GR" sz="1500" dirty="0">
                <a:latin typeface="Arial" panose="020B0604020202020204" pitchFamily="34" charset="0"/>
                <a:cs typeface="Arial" panose="020B0604020202020204" pitchFamily="34" charset="0"/>
              </a:rPr>
              <a:t> </a:t>
            </a:r>
            <a:r>
              <a:rPr lang="el-GR" sz="1500" u="sng" dirty="0">
                <a:latin typeface="Arial" panose="020B0604020202020204" pitchFamily="34" charset="0"/>
                <a:cs typeface="Arial" panose="020B0604020202020204" pitchFamily="34" charset="0"/>
              </a:rPr>
              <a:t>έχει υποχρέωση να τον </a:t>
            </a:r>
            <a:r>
              <a:rPr lang="el-GR" sz="1500" u="sng" dirty="0" smtClean="0">
                <a:latin typeface="Arial" panose="020B0604020202020204" pitchFamily="34" charset="0"/>
                <a:cs typeface="Arial" panose="020B0604020202020204" pitchFamily="34" charset="0"/>
              </a:rPr>
              <a:t> αποζημιώσει</a:t>
            </a:r>
            <a:r>
              <a:rPr lang="el-GR" sz="1500" dirty="0" smtClean="0">
                <a:latin typeface="Arial" panose="020B0604020202020204" pitchFamily="34" charset="0"/>
                <a:cs typeface="Arial" panose="020B0604020202020204" pitchFamily="34" charset="0"/>
              </a:rPr>
              <a:t>».</a:t>
            </a:r>
            <a:endParaRPr lang="el-GR" sz="1500" dirty="0">
              <a:latin typeface="Arial" panose="020B0604020202020204" pitchFamily="34" charset="0"/>
              <a:cs typeface="Arial" panose="020B0604020202020204" pitchFamily="34" charset="0"/>
            </a:endParaRPr>
          </a:p>
          <a:p>
            <a:pPr algn="just"/>
            <a:r>
              <a:rPr lang="el-GR" sz="1500" dirty="0" smtClean="0">
                <a:latin typeface="Arial" panose="020B0604020202020204" pitchFamily="34" charset="0"/>
                <a:cs typeface="Arial" panose="020B0604020202020204" pitchFamily="34" charset="0"/>
              </a:rPr>
              <a:t>302 </a:t>
            </a:r>
            <a:r>
              <a:rPr lang="el-GR" sz="1500" dirty="0">
                <a:latin typeface="Arial" panose="020B0604020202020204" pitchFamily="34" charset="0"/>
                <a:cs typeface="Arial" panose="020B0604020202020204" pitchFamily="34" charset="0"/>
              </a:rPr>
              <a:t>ΠΚ: «</a:t>
            </a:r>
            <a:r>
              <a:rPr lang="el-GR" sz="1500" i="1" dirty="0">
                <a:latin typeface="Arial" panose="020B0604020202020204" pitchFamily="34" charset="0"/>
                <a:cs typeface="Arial" panose="020B0604020202020204" pitchFamily="34" charset="0"/>
              </a:rPr>
              <a:t>Όποιος επιφέρει από αμέλεια το θάνατο άλλου </a:t>
            </a:r>
            <a:r>
              <a:rPr lang="el-GR" sz="1500" u="sng" dirty="0">
                <a:latin typeface="Arial" panose="020B0604020202020204" pitchFamily="34" charset="0"/>
                <a:cs typeface="Arial" panose="020B0604020202020204" pitchFamily="34" charset="0"/>
              </a:rPr>
              <a:t>τιμωρείται με φυλάκιση τουλάχιστον 3 μηνών</a:t>
            </a:r>
            <a:r>
              <a:rPr lang="el-GR" sz="1500" dirty="0">
                <a:latin typeface="Arial" panose="020B0604020202020204" pitchFamily="34" charset="0"/>
                <a:cs typeface="Arial" panose="020B0604020202020204" pitchFamily="34" charset="0"/>
              </a:rPr>
              <a:t>». </a:t>
            </a:r>
            <a:endParaRPr lang="el-GR" sz="1500" b="1" dirty="0" smtClean="0">
              <a:latin typeface="Arial" panose="020B0604020202020204" pitchFamily="34" charset="0"/>
              <a:cs typeface="Arial" panose="020B0604020202020204" pitchFamily="34" charset="0"/>
            </a:endParaRPr>
          </a:p>
          <a:p>
            <a:pPr marL="0" indent="0" algn="just">
              <a:buNone/>
            </a:pPr>
            <a:r>
              <a:rPr lang="el-GR" sz="1500" b="1" dirty="0" smtClean="0">
                <a:latin typeface="Arial" panose="020B0604020202020204" pitchFamily="34" charset="0"/>
                <a:cs typeface="Arial" panose="020B0604020202020204" pitchFamily="34" charset="0"/>
              </a:rPr>
              <a:t>2. Δικαστική απόφαση</a:t>
            </a:r>
            <a:r>
              <a:rPr lang="en-US" sz="1500" dirty="0">
                <a:latin typeface="Arial" panose="020B0604020202020204" pitchFamily="34" charset="0"/>
                <a:cs typeface="Arial" panose="020B0604020202020204" pitchFamily="34" charset="0"/>
              </a:rPr>
              <a:t> (</a:t>
            </a:r>
            <a:r>
              <a:rPr lang="el-GR" sz="1500" dirty="0">
                <a:latin typeface="Arial" panose="020B0604020202020204" pitchFamily="34" charset="0"/>
                <a:cs typeface="Arial" panose="020B0604020202020204" pitchFamily="34" charset="0"/>
              </a:rPr>
              <a:t>περιλαμβάνει δύο ενότητες:</a:t>
            </a:r>
            <a:r>
              <a:rPr lang="el-GR"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 Σκεπτικό + Διατακτικό υπό τη </a:t>
            </a:r>
          </a:p>
          <a:p>
            <a:pPr marL="0" indent="0" algn="just">
              <a:buNone/>
            </a:pPr>
            <a:r>
              <a:rPr lang="el-GR" sz="1500" dirty="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  μορφή </a:t>
            </a:r>
            <a:r>
              <a:rPr lang="el-GR" sz="1500" dirty="0">
                <a:latin typeface="Arial" panose="020B0604020202020204" pitchFamily="34" charset="0"/>
                <a:cs typeface="Arial" panose="020B0604020202020204" pitchFamily="34" charset="0"/>
              </a:rPr>
              <a:t>δικανικού </a:t>
            </a:r>
            <a:r>
              <a:rPr lang="el-GR" sz="1500" dirty="0" smtClean="0">
                <a:latin typeface="Arial" panose="020B0604020202020204" pitchFamily="34" charset="0"/>
                <a:cs typeface="Arial" panose="020B0604020202020204" pitchFamily="34" charset="0"/>
              </a:rPr>
              <a:t>συλλογισμού)</a:t>
            </a:r>
          </a:p>
          <a:p>
            <a:pPr marL="0" indent="0" algn="just">
              <a:buNone/>
            </a:pPr>
            <a:r>
              <a:rPr lang="el-GR" sz="1500" b="1" dirty="0" smtClean="0">
                <a:latin typeface="Arial" panose="020B0604020202020204" pitchFamily="34" charset="0"/>
                <a:cs typeface="Arial" panose="020B0604020202020204" pitchFamily="34" charset="0"/>
              </a:rPr>
              <a:t>Α) Σκεπτικό</a:t>
            </a:r>
            <a:r>
              <a:rPr lang="en-US" sz="1500" b="1" dirty="0" smtClean="0">
                <a:latin typeface="Arial" panose="020B0604020202020204" pitchFamily="34" charset="0"/>
                <a:cs typeface="Arial" panose="020B0604020202020204" pitchFamily="34" charset="0"/>
              </a:rPr>
              <a:t>: </a:t>
            </a:r>
            <a:r>
              <a:rPr lang="el-GR" sz="1500" b="1" u="sng" dirty="0" smtClean="0">
                <a:latin typeface="Arial" panose="020B0604020202020204" pitchFamily="34" charset="0"/>
                <a:cs typeface="Arial" panose="020B0604020202020204" pitchFamily="34" charset="0"/>
              </a:rPr>
              <a:t>Η αιτιολογία της απόφασης</a:t>
            </a:r>
          </a:p>
          <a:p>
            <a:pPr algn="just">
              <a:buFont typeface="Wingdings" panose="05000000000000000000" pitchFamily="2" charset="2"/>
              <a:buChar char="§"/>
            </a:pPr>
            <a:r>
              <a:rPr lang="el-GR" sz="1500" b="1" dirty="0" smtClean="0">
                <a:latin typeface="Arial" panose="020B0604020202020204" pitchFamily="34" charset="0"/>
                <a:cs typeface="Arial" panose="020B0604020202020204" pitchFamily="34" charset="0"/>
              </a:rPr>
              <a:t>Μείζων πρόταση</a:t>
            </a:r>
            <a:r>
              <a:rPr lang="en-US" sz="1500" dirty="0" smtClean="0">
                <a:latin typeface="Arial" panose="020B0604020202020204" pitchFamily="34" charset="0"/>
                <a:cs typeface="Arial" panose="020B0604020202020204" pitchFamily="34" charset="0"/>
              </a:rPr>
              <a:t>: </a:t>
            </a:r>
            <a:r>
              <a:rPr lang="el-GR" sz="1500" dirty="0">
                <a:latin typeface="Arial" panose="020B0604020202020204" pitchFamily="34" charset="0"/>
                <a:cs typeface="Arial" panose="020B0604020202020204" pitchFamily="34" charset="0"/>
              </a:rPr>
              <a:t>Ο</a:t>
            </a:r>
            <a:r>
              <a:rPr lang="el-GR" sz="1500" dirty="0" smtClean="0">
                <a:latin typeface="Arial" panose="020B0604020202020204" pitchFamily="34" charset="0"/>
                <a:cs typeface="Arial" panose="020B0604020202020204" pitchFamily="34" charset="0"/>
              </a:rPr>
              <a:t> εφαρμοζόμενος κανόνας </a:t>
            </a:r>
            <a:r>
              <a:rPr lang="el-GR" sz="1500" dirty="0">
                <a:latin typeface="Arial" panose="020B0604020202020204" pitchFamily="34" charset="0"/>
                <a:cs typeface="Arial" panose="020B0604020202020204" pitchFamily="34" charset="0"/>
              </a:rPr>
              <a:t>δικαίου </a:t>
            </a:r>
            <a:r>
              <a:rPr lang="el-GR" sz="1500" dirty="0" smtClean="0">
                <a:latin typeface="Arial" panose="020B0604020202020204" pitchFamily="34" charset="0"/>
                <a:cs typeface="Arial" panose="020B0604020202020204" pitchFamily="34" charset="0"/>
              </a:rPr>
              <a:t>π.χ.  ΑΚ 914 «Όποιος ………………….. αποζημιώσει»</a:t>
            </a:r>
            <a:endParaRPr lang="el-GR" sz="15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l-GR" sz="1500" b="1" dirty="0" smtClean="0">
                <a:latin typeface="Arial" panose="020B0604020202020204" pitchFamily="34" charset="0"/>
                <a:cs typeface="Arial" panose="020B0604020202020204" pitchFamily="34" charset="0"/>
              </a:rPr>
              <a:t>Ελάσσων πρόταση</a:t>
            </a:r>
            <a:r>
              <a:rPr lang="en-US" sz="1500" b="1" dirty="0" smtClean="0">
                <a:latin typeface="Arial" panose="020B0604020202020204" pitchFamily="34" charset="0"/>
                <a:cs typeface="Arial" panose="020B0604020202020204" pitchFamily="34" charset="0"/>
              </a:rPr>
              <a:t>:</a:t>
            </a:r>
            <a:r>
              <a:rPr lang="el-GR"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Η</a:t>
            </a:r>
            <a:r>
              <a:rPr lang="el-GR"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περιγραφή, αξιολόγηση, υπαγωγή των πραγματικών περιστατικών π.χ. Ο Α ζημίωσε τον Β παράνομα και υπαίτια κατά 400 ευρώ</a:t>
            </a:r>
          </a:p>
          <a:p>
            <a:pPr marL="0" indent="0" algn="just">
              <a:buNone/>
            </a:pPr>
            <a:r>
              <a:rPr lang="el-GR" sz="1500" b="1" dirty="0" smtClean="0">
                <a:latin typeface="Arial" panose="020B0604020202020204" pitchFamily="34" charset="0"/>
                <a:cs typeface="Arial" panose="020B0604020202020204" pitchFamily="34" charset="0"/>
              </a:rPr>
              <a:t>Β) Διατακτικό</a:t>
            </a:r>
            <a:r>
              <a:rPr lang="en-US" sz="1500" b="1" dirty="0" smtClean="0">
                <a:latin typeface="Arial" panose="020B0604020202020204" pitchFamily="34" charset="0"/>
                <a:cs typeface="Arial" panose="020B0604020202020204" pitchFamily="34" charset="0"/>
              </a:rPr>
              <a:t>: </a:t>
            </a:r>
            <a:r>
              <a:rPr lang="el-GR" sz="1500" b="1" u="sng" dirty="0" smtClean="0">
                <a:latin typeface="Arial" panose="020B0604020202020204" pitchFamily="34" charset="0"/>
                <a:cs typeface="Arial" panose="020B0604020202020204" pitchFamily="34" charset="0"/>
              </a:rPr>
              <a:t>Καθορισμός </a:t>
            </a:r>
            <a:r>
              <a:rPr lang="el-GR" sz="1500" b="1" u="sng" dirty="0">
                <a:latin typeface="Arial" panose="020B0604020202020204" pitchFamily="34" charset="0"/>
                <a:cs typeface="Arial" panose="020B0604020202020204" pitchFamily="34" charset="0"/>
              </a:rPr>
              <a:t>αποτελέσματος</a:t>
            </a:r>
            <a:endParaRPr lang="el-GR" sz="1500" b="1" u="sng" dirty="0" smtClean="0">
              <a:latin typeface="Arial" panose="020B0604020202020204" pitchFamily="34" charset="0"/>
              <a:cs typeface="Arial" panose="020B0604020202020204" pitchFamily="34" charset="0"/>
            </a:endParaRPr>
          </a:p>
          <a:p>
            <a:pPr algn="just">
              <a:buFont typeface="Wingdings" panose="05000000000000000000" pitchFamily="2" charset="2"/>
              <a:buChar char="§"/>
            </a:pPr>
            <a:r>
              <a:rPr lang="el-GR" sz="1500" b="1" dirty="0" smtClean="0">
                <a:latin typeface="Arial" panose="020B0604020202020204" pitchFamily="34" charset="0"/>
                <a:cs typeface="Arial" panose="020B0604020202020204" pitchFamily="34" charset="0"/>
              </a:rPr>
              <a:t>Συμπέρασμα</a:t>
            </a:r>
            <a:r>
              <a:rPr lang="en-US"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Η κρίση ότι η προβλεπόμενη από τον κανόνα έννομη συνέπεια επέρχεται για την κρινόμενη σχέση. Πχ. Ο Α υποχρεούται να καταβάλλει στον Β ως αποζημίωση 400 ευρώ</a:t>
            </a:r>
          </a:p>
          <a:p>
            <a:pPr marL="0" indent="0">
              <a:buNone/>
            </a:pPr>
            <a:endParaRPr lang="el-GR" sz="1500" dirty="0" smtClean="0">
              <a:latin typeface="Arial" panose="020B0604020202020204" pitchFamily="34" charset="0"/>
              <a:cs typeface="Arial" panose="020B0604020202020204" pitchFamily="34" charset="0"/>
            </a:endParaRPr>
          </a:p>
          <a:p>
            <a:pPr marL="0" indent="0">
              <a:buNone/>
            </a:pPr>
            <a:endParaRPr lang="el-GR" sz="1500" dirty="0">
              <a:latin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198559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Η. ΠΕΡΙΒΑΛΛΟΝΤΙΚΗ/ ΠΟΛΕΟΔΟΜΙΚΗ / ΧΩΡΟΤΑΞΙΚΗ ΝΟΜΟΛΟΓΙΑ</a:t>
            </a:r>
            <a:endParaRPr lang="en-US"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3"/>
          </p:nvPr>
        </p:nvSpPr>
        <p:spPr>
          <a:xfrm>
            <a:off x="274320" y="1298448"/>
            <a:ext cx="8595360" cy="5254752"/>
          </a:xfrm>
        </p:spPr>
        <p:txBody>
          <a:bodyPr>
            <a:normAutofit fontScale="92500" lnSpcReduction="10000"/>
          </a:bodyPr>
          <a:lstStyle/>
          <a:p>
            <a:pPr marL="0" indent="0" algn="just">
              <a:buNone/>
            </a:pPr>
            <a:r>
              <a:rPr lang="el-GR" dirty="0" smtClean="0"/>
              <a:t>Α. </a:t>
            </a:r>
            <a:r>
              <a:rPr lang="el-GR" b="1" dirty="0" smtClean="0"/>
              <a:t>ΔΙΟΙΚΗΤΙΚΗ ΔΙΚΑΙΟΣΥΝΗ </a:t>
            </a:r>
            <a:r>
              <a:rPr lang="el-GR" dirty="0" smtClean="0"/>
              <a:t>(τα διοικητικά δικαστήρια: Διοικητικό Πρωτοδικείο, Διοικητικό Εφετείο, Συμβούλιο της Επικρατείας)</a:t>
            </a:r>
          </a:p>
          <a:p>
            <a:pPr marL="457200" indent="-457200" algn="just">
              <a:buAutoNum type="arabicPeriod"/>
            </a:pPr>
            <a:r>
              <a:rPr lang="el-GR" dirty="0" smtClean="0"/>
              <a:t>Ουσιαστικές διοικητικές διαφορές: λ.χ. πρόστιμα, αγωγές (λ.χ. αστική ευθύνη του Δημοσίου)</a:t>
            </a:r>
          </a:p>
          <a:p>
            <a:pPr marL="457200" indent="-457200" algn="just">
              <a:buAutoNum type="arabicPeriod" startAt="2"/>
            </a:pPr>
            <a:r>
              <a:rPr lang="el-GR" dirty="0" smtClean="0"/>
              <a:t>Ακυρωτικές διοικητικές διαφορές – Δικαστικός έλεγχος νομιμότητας </a:t>
            </a:r>
          </a:p>
          <a:p>
            <a:pPr marL="0" indent="0" algn="just">
              <a:buNone/>
            </a:pPr>
            <a:r>
              <a:rPr lang="el-GR" dirty="0" smtClean="0"/>
              <a:t>       διοικητικών πράξεων (ατομικών και κανονιστικών)</a:t>
            </a:r>
          </a:p>
          <a:p>
            <a:pPr marL="0" indent="0" algn="just">
              <a:buNone/>
            </a:pPr>
            <a:r>
              <a:rPr lang="el-GR" dirty="0"/>
              <a:t> </a:t>
            </a:r>
            <a:r>
              <a:rPr lang="el-GR" dirty="0" smtClean="0"/>
              <a:t>  ΑΚΥΡΩΤΙΚΟΙ ΛΟΓΟΙ: 1. </a:t>
            </a:r>
            <a:r>
              <a:rPr lang="el-GR" u="sng" dirty="0" smtClean="0"/>
              <a:t>Αναρμοδιότητα,</a:t>
            </a:r>
            <a:r>
              <a:rPr lang="el-GR" dirty="0" smtClean="0"/>
              <a:t> 2. </a:t>
            </a:r>
            <a:r>
              <a:rPr lang="el-GR" u="sng" dirty="0" smtClean="0"/>
              <a:t>παράβαση ουσιώδους </a:t>
            </a:r>
          </a:p>
          <a:p>
            <a:pPr marL="0" indent="0" algn="just">
              <a:buNone/>
            </a:pPr>
            <a:r>
              <a:rPr lang="el-GR" u="sng" dirty="0"/>
              <a:t> </a:t>
            </a:r>
            <a:r>
              <a:rPr lang="el-GR" u="sng" dirty="0" smtClean="0"/>
              <a:t> τύπου, </a:t>
            </a:r>
            <a:r>
              <a:rPr lang="el-GR" dirty="0" smtClean="0"/>
              <a:t>3. </a:t>
            </a:r>
            <a:r>
              <a:rPr lang="el-GR" u="sng" dirty="0" smtClean="0"/>
              <a:t>Παράβαση νόμου, </a:t>
            </a:r>
            <a:r>
              <a:rPr lang="el-GR" dirty="0" smtClean="0"/>
              <a:t>4. </a:t>
            </a:r>
            <a:r>
              <a:rPr lang="el-GR" u="sng" dirty="0" smtClean="0"/>
              <a:t>Πλάνη περί τα πράγματα, </a:t>
            </a:r>
            <a:r>
              <a:rPr lang="el-GR" dirty="0" smtClean="0"/>
              <a:t>5.   </a:t>
            </a:r>
          </a:p>
          <a:p>
            <a:pPr marL="0" indent="0" algn="just">
              <a:buNone/>
            </a:pPr>
            <a:r>
              <a:rPr lang="el-GR" u="sng" dirty="0" smtClean="0"/>
              <a:t>Έλλειψη αιτιολογίας, </a:t>
            </a:r>
            <a:r>
              <a:rPr lang="el-GR" dirty="0" smtClean="0"/>
              <a:t>6. </a:t>
            </a:r>
            <a:r>
              <a:rPr lang="el-GR" u="sng" dirty="0" smtClean="0"/>
              <a:t>Παραβίαση δικαιολογημένης εμπιστοσύνης του διοικουμένου  </a:t>
            </a:r>
          </a:p>
          <a:p>
            <a:pPr marL="0" indent="0" algn="just">
              <a:buNone/>
            </a:pPr>
            <a:r>
              <a:rPr lang="el-GR" dirty="0" smtClean="0"/>
              <a:t>[ΠΙΟ ΔΥΣΧΕΡΗΣ ΓΕΝΙΚΑ Η ΑΚΥΡΩΣΗ ΤΩΝ ΚΑΝΟΝΙΣΤΙΚΩΝ ΔΙΟΙΚΗΤΙΚΩΝ ΠΡΑΞΕΩΝ ΑΠ’ Ο,ΤΙ ΤΩΝ ΑΤΟΜΙΚΩΝ ΔΙΟΙΚΗΤΙΚΩΝ ΠΡΑΞΕΩΝ]</a:t>
            </a:r>
          </a:p>
          <a:p>
            <a:pPr marL="0" indent="0" algn="just">
              <a:buNone/>
            </a:pPr>
            <a:r>
              <a:rPr lang="el-GR" dirty="0" smtClean="0"/>
              <a:t>Σημείωση: Η κρίσιμη έννοια του </a:t>
            </a:r>
            <a:r>
              <a:rPr lang="el-GR" b="1" u="sng" dirty="0" smtClean="0"/>
              <a:t>παραδεκτού</a:t>
            </a:r>
            <a:r>
              <a:rPr lang="el-GR" b="1" dirty="0" smtClean="0"/>
              <a:t>: α) προθεσμία, β) έννομο συμφέρον </a:t>
            </a:r>
            <a:r>
              <a:rPr lang="el-GR" dirty="0" smtClean="0"/>
              <a:t>[η υπέρβαση του σταδίου του παραδεκτού ως απαραίτητη προϋπόθεση για την εξέταση της υπόθεσης επί της ουσίας) </a:t>
            </a:r>
            <a:endParaRPr lang="en-US" dirty="0"/>
          </a:p>
        </p:txBody>
      </p:sp>
    </p:spTree>
    <p:extLst>
      <p:ext uri="{BB962C8B-B14F-4D97-AF65-F5344CB8AC3E}">
        <p14:creationId xmlns:p14="http://schemas.microsoft.com/office/powerpoint/2010/main" val="87748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a:xfrm>
            <a:off x="533400" y="381000"/>
            <a:ext cx="8153400" cy="1143000"/>
          </a:xfrm>
        </p:spPr>
        <p:txBody>
          <a:bodyPr/>
          <a:lstStyle/>
          <a:p>
            <a:pPr algn="ctr" eaLnBrk="1" hangingPunct="1"/>
            <a:r>
              <a:rPr lang="el-GR" altLang="el-GR" sz="3200" dirty="0" smtClean="0">
                <a:latin typeface="Arial" panose="020B0604020202020204" pitchFamily="34" charset="0"/>
                <a:cs typeface="Arial" panose="020B0604020202020204" pitchFamily="34" charset="0"/>
              </a:rPr>
              <a:t>Α. ΕΙΣΑΓΩΓΙΚΕΣ ΕΠΙΣΗΜΑΝΣΕΙΣ </a:t>
            </a:r>
            <a:br>
              <a:rPr lang="el-GR" altLang="el-GR" sz="3200" dirty="0" smtClean="0">
                <a:latin typeface="Arial" panose="020B0604020202020204" pitchFamily="34" charset="0"/>
                <a:cs typeface="Arial" panose="020B0604020202020204" pitchFamily="34" charset="0"/>
              </a:rPr>
            </a:br>
            <a:endParaRPr lang="en-US" altLang="el-GR" sz="3200" dirty="0" smtClean="0">
              <a:latin typeface="Arial" panose="020B0604020202020204" pitchFamily="34" charset="0"/>
              <a:cs typeface="Arial" panose="020B0604020202020204" pitchFamily="34" charset="0"/>
            </a:endParaRPr>
          </a:p>
        </p:txBody>
      </p:sp>
      <p:sp>
        <p:nvSpPr>
          <p:cNvPr id="1048599" name="Content Placeholder 2"/>
          <p:cNvSpPr>
            <a:spLocks noGrp="1"/>
          </p:cNvSpPr>
          <p:nvPr>
            <p:ph sz="quarter" idx="13"/>
          </p:nvPr>
        </p:nvSpPr>
        <p:spPr>
          <a:xfrm>
            <a:off x="304800" y="1676400"/>
            <a:ext cx="8229600" cy="5181600"/>
          </a:xfrm>
        </p:spPr>
        <p:txBody>
          <a:bodyPr>
            <a:normAutofit fontScale="25000" lnSpcReduction="20000"/>
          </a:bodyPr>
          <a:lstStyle/>
          <a:p>
            <a:pPr marL="0" indent="0" eaLnBrk="1" fontAlgn="auto" hangingPunct="1">
              <a:spcAft>
                <a:spcPts val="0"/>
              </a:spcAft>
              <a:buClr>
                <a:schemeClr val="accent3"/>
              </a:buClr>
              <a:buNone/>
            </a:pPr>
            <a:r>
              <a:rPr lang="el-GR" sz="1500" dirty="0" smtClean="0">
                <a:cs typeface="Arial" panose="020B0604020202020204" pitchFamily="34" charset="0"/>
              </a:rPr>
              <a:t>    </a:t>
            </a:r>
          </a:p>
          <a:p>
            <a:pPr marL="0" indent="0" eaLnBrk="1" fontAlgn="auto" hangingPunct="1">
              <a:spcAft>
                <a:spcPts val="0"/>
              </a:spcAft>
              <a:buClr>
                <a:schemeClr val="accent3"/>
              </a:buClr>
              <a:buNone/>
            </a:pPr>
            <a:r>
              <a:rPr lang="el-GR" sz="5600" dirty="0" smtClean="0">
                <a:cs typeface="Arial" panose="020B0604020202020204" pitchFamily="34" charset="0"/>
              </a:rPr>
              <a:t>   </a:t>
            </a:r>
            <a:r>
              <a:rPr lang="el-GR" sz="5600" b="1" dirty="0" smtClean="0">
                <a:cs typeface="Arial" panose="020B0604020202020204" pitchFamily="34" charset="0"/>
              </a:rPr>
              <a:t>1.  </a:t>
            </a:r>
            <a:r>
              <a:rPr lang="el-GR" sz="5600" b="1" u="sng" dirty="0" smtClean="0">
                <a:cs typeface="Arial" panose="020B0604020202020204" pitchFamily="34" charset="0"/>
              </a:rPr>
              <a:t>Η έννοια του δικαίου </a:t>
            </a:r>
            <a:r>
              <a:rPr lang="el-GR" sz="5600" b="1" dirty="0" smtClean="0">
                <a:cs typeface="Arial" panose="020B0604020202020204" pitchFamily="34" charset="0"/>
              </a:rPr>
              <a:t>– τι είναι το δίκαιο</a:t>
            </a:r>
            <a:r>
              <a:rPr lang="en-US" sz="5600" b="1" dirty="0" smtClean="0">
                <a:cs typeface="Arial" panose="020B0604020202020204" pitchFamily="34" charset="0"/>
              </a:rPr>
              <a:t> </a:t>
            </a:r>
            <a:r>
              <a:rPr lang="el-GR" sz="5600" b="1" i="1" dirty="0" smtClean="0">
                <a:latin typeface="Times New Roman" panose="02020603050405020304" pitchFamily="18" charset="0"/>
                <a:cs typeface="Times New Roman" panose="02020603050405020304" pitchFamily="18" charset="0"/>
              </a:rPr>
              <a:t>(σύνολο κανόνων δικαίου που ρυθμίζουν υποχρεωτικά και </a:t>
            </a:r>
          </a:p>
          <a:p>
            <a:pPr marL="0" indent="0" eaLnBrk="1" fontAlgn="auto" hangingPunct="1">
              <a:spcAft>
                <a:spcPts val="0"/>
              </a:spcAft>
              <a:buClr>
                <a:schemeClr val="accent3"/>
              </a:buClr>
              <a:buNone/>
            </a:pPr>
            <a:r>
              <a:rPr lang="el-GR" sz="5600" b="1" i="1" dirty="0">
                <a:latin typeface="Times New Roman" panose="02020603050405020304" pitchFamily="18" charset="0"/>
                <a:cs typeface="Times New Roman" panose="02020603050405020304" pitchFamily="18" charset="0"/>
              </a:rPr>
              <a:t> </a:t>
            </a:r>
            <a:r>
              <a:rPr lang="el-GR" sz="5600" b="1" i="1" dirty="0" smtClean="0">
                <a:latin typeface="Times New Roman" panose="02020603050405020304" pitchFamily="18" charset="0"/>
                <a:cs typeface="Times New Roman" panose="02020603050405020304" pitchFamily="18" charset="0"/>
              </a:rPr>
              <a:t>   επιτακτικά την ανθρώπινη συμβίωση, των οποίων την τήρηση εξασφαλίζει με κυρώσεις η κρατική </a:t>
            </a:r>
          </a:p>
          <a:p>
            <a:pPr marL="0" indent="0" eaLnBrk="1" fontAlgn="auto" hangingPunct="1">
              <a:spcAft>
                <a:spcPts val="0"/>
              </a:spcAft>
              <a:buClr>
                <a:schemeClr val="accent3"/>
              </a:buClr>
              <a:buNone/>
            </a:pPr>
            <a:r>
              <a:rPr lang="el-GR" sz="5600" b="1" i="1" dirty="0">
                <a:latin typeface="Times New Roman" panose="02020603050405020304" pitchFamily="18" charset="0"/>
                <a:cs typeface="Times New Roman" panose="02020603050405020304" pitchFamily="18" charset="0"/>
              </a:rPr>
              <a:t> </a:t>
            </a:r>
            <a:r>
              <a:rPr lang="el-GR" sz="5600" b="1" i="1" dirty="0" smtClean="0">
                <a:latin typeface="Times New Roman" panose="02020603050405020304" pitchFamily="18" charset="0"/>
                <a:cs typeface="Times New Roman" panose="02020603050405020304" pitchFamily="18" charset="0"/>
              </a:rPr>
              <a:t>  εξουσία)</a:t>
            </a:r>
          </a:p>
          <a:p>
            <a:pPr marL="0" indent="0" eaLnBrk="1" fontAlgn="auto" hangingPunct="1">
              <a:spcAft>
                <a:spcPts val="0"/>
              </a:spcAft>
              <a:buClr>
                <a:schemeClr val="accent3"/>
              </a:buClr>
              <a:buNone/>
            </a:pPr>
            <a:r>
              <a:rPr lang="el-GR" sz="5600" b="1" dirty="0" smtClean="0">
                <a:cs typeface="Arial" panose="020B0604020202020204" pitchFamily="34" charset="0"/>
              </a:rPr>
              <a:t>  2. </a:t>
            </a:r>
            <a:r>
              <a:rPr lang="el-GR" sz="5600" b="1" u="sng" dirty="0" smtClean="0">
                <a:cs typeface="Arial" panose="020B0604020202020204" pitchFamily="34" charset="0"/>
              </a:rPr>
              <a:t>Γενικά χαρακτηριστικά του δικαίου  </a:t>
            </a:r>
            <a:r>
              <a:rPr lang="en-US" sz="5600" b="1" dirty="0" smtClean="0">
                <a:cs typeface="Arial" panose="020B0604020202020204" pitchFamily="34" charset="0"/>
              </a:rPr>
              <a:t>(</a:t>
            </a:r>
            <a:r>
              <a:rPr lang="el-GR" sz="5600" b="1" dirty="0" smtClean="0">
                <a:cs typeface="Arial" panose="020B0604020202020204" pitchFamily="34" charset="0"/>
              </a:rPr>
              <a:t>κανονιστικότητα,  υποχρεωτικότητα, ετερόνομος  </a:t>
            </a:r>
          </a:p>
          <a:p>
            <a:pPr marL="0" indent="0" eaLnBrk="1" fontAlgn="auto" hangingPunct="1">
              <a:spcAft>
                <a:spcPts val="0"/>
              </a:spcAft>
              <a:buClr>
                <a:schemeClr val="accent3"/>
              </a:buClr>
              <a:buNone/>
            </a:pPr>
            <a:r>
              <a:rPr lang="el-GR" sz="5600" b="1" dirty="0">
                <a:cs typeface="Arial" panose="020B0604020202020204" pitchFamily="34" charset="0"/>
              </a:rPr>
              <a:t> </a:t>
            </a:r>
            <a:r>
              <a:rPr lang="el-GR" sz="5600" b="1" dirty="0" smtClean="0">
                <a:cs typeface="Arial" panose="020B0604020202020204" pitchFamily="34" charset="0"/>
              </a:rPr>
              <a:t> χαρακτήρας)</a:t>
            </a:r>
          </a:p>
          <a:p>
            <a:pPr marL="0" indent="0" eaLnBrk="1" fontAlgn="auto" hangingPunct="1">
              <a:spcAft>
                <a:spcPts val="0"/>
              </a:spcAft>
              <a:buClr>
                <a:schemeClr val="accent3"/>
              </a:buClr>
              <a:buNone/>
            </a:pPr>
            <a:r>
              <a:rPr lang="el-GR" sz="5600" b="1" dirty="0" smtClean="0">
                <a:cs typeface="Arial" panose="020B0604020202020204" pitchFamily="34" charset="0"/>
              </a:rPr>
              <a:t>  3. Οι </a:t>
            </a:r>
            <a:r>
              <a:rPr lang="el-GR" sz="5600" b="1" u="sng" dirty="0" smtClean="0">
                <a:cs typeface="Arial" panose="020B0604020202020204" pitchFamily="34" charset="0"/>
              </a:rPr>
              <a:t>αρχές και οι κανόνες δικαίου </a:t>
            </a:r>
            <a:r>
              <a:rPr lang="el-GR" sz="5600" b="1" dirty="0" smtClean="0">
                <a:cs typeface="Arial" panose="020B0604020202020204" pitchFamily="34" charset="0"/>
              </a:rPr>
              <a:t>(δεσμευτικές προτάσεις) ως βασικά στοιχεία του δικαίου</a:t>
            </a:r>
          </a:p>
          <a:p>
            <a:pPr marL="0" indent="0" eaLnBrk="1" fontAlgn="auto" hangingPunct="1">
              <a:spcAft>
                <a:spcPts val="0"/>
              </a:spcAft>
              <a:buClr>
                <a:schemeClr val="accent3"/>
              </a:buClr>
              <a:buNone/>
            </a:pPr>
            <a:r>
              <a:rPr lang="el-GR" sz="5600" b="1" dirty="0" smtClean="0">
                <a:cs typeface="Arial" panose="020B0604020202020204" pitchFamily="34" charset="0"/>
              </a:rPr>
              <a:t>  ι) έννοια των αρχών: γενικές και κατευθυντήριες προτάσεις για την εφαρμογή των νόμων)</a:t>
            </a:r>
          </a:p>
          <a:p>
            <a:pPr marL="0" indent="0" eaLnBrk="1" fontAlgn="auto" hangingPunct="1">
              <a:spcAft>
                <a:spcPts val="0"/>
              </a:spcAft>
              <a:buClr>
                <a:schemeClr val="accent3"/>
              </a:buClr>
              <a:buNone/>
            </a:pPr>
            <a:r>
              <a:rPr lang="el-GR" sz="5600" b="1" dirty="0" smtClean="0">
                <a:cs typeface="Arial" panose="020B0604020202020204" pitchFamily="34" charset="0"/>
              </a:rPr>
              <a:t> </a:t>
            </a:r>
          </a:p>
          <a:p>
            <a:pPr marL="0" indent="0" eaLnBrk="1" fontAlgn="auto" hangingPunct="1">
              <a:spcAft>
                <a:spcPts val="0"/>
              </a:spcAft>
              <a:buClr>
                <a:schemeClr val="accent3"/>
              </a:buClr>
              <a:buNone/>
            </a:pPr>
            <a:r>
              <a:rPr lang="el-GR" sz="5600" b="1" dirty="0">
                <a:cs typeface="Arial" panose="020B0604020202020204" pitchFamily="34" charset="0"/>
              </a:rPr>
              <a:t> </a:t>
            </a:r>
            <a:r>
              <a:rPr lang="el-GR" sz="5600" b="1" dirty="0" smtClean="0">
                <a:cs typeface="Arial" panose="020B0604020202020204" pitchFamily="34" charset="0"/>
              </a:rPr>
              <a:t> 4. </a:t>
            </a:r>
            <a:r>
              <a:rPr lang="el-GR" sz="5600" b="1" u="sng" dirty="0" smtClean="0">
                <a:cs typeface="Arial" panose="020B0604020202020204" pitchFamily="34" charset="0"/>
              </a:rPr>
              <a:t>Πηγές του δικαίου </a:t>
            </a:r>
          </a:p>
          <a:p>
            <a:pPr marL="0" indent="0" eaLnBrk="1" fontAlgn="auto" hangingPunct="1">
              <a:spcAft>
                <a:spcPts val="0"/>
              </a:spcAft>
              <a:buClr>
                <a:schemeClr val="accent3"/>
              </a:buClr>
              <a:buNone/>
            </a:pPr>
            <a:r>
              <a:rPr lang="el-GR" sz="5600" b="1" dirty="0" smtClean="0">
                <a:cs typeface="Arial" panose="020B0604020202020204" pitchFamily="34" charset="0"/>
              </a:rPr>
              <a:t>  α) ο Νόμος ι) τυπικός νόμος, </a:t>
            </a:r>
            <a:r>
              <a:rPr lang="el-GR" sz="5600" b="1" dirty="0" err="1" smtClean="0">
                <a:cs typeface="Arial" panose="020B0604020202020204" pitchFamily="34" charset="0"/>
              </a:rPr>
              <a:t>ιι</a:t>
            </a:r>
            <a:r>
              <a:rPr lang="el-GR" sz="5600" b="1" dirty="0" smtClean="0">
                <a:cs typeface="Arial" panose="020B0604020202020204" pitchFamily="34" charset="0"/>
              </a:rPr>
              <a:t>) ουσιαστικός νόμος και</a:t>
            </a:r>
          </a:p>
          <a:p>
            <a:pPr marL="0" indent="0" eaLnBrk="1" fontAlgn="auto" hangingPunct="1">
              <a:spcAft>
                <a:spcPts val="0"/>
              </a:spcAft>
              <a:buClr>
                <a:schemeClr val="accent3"/>
              </a:buClr>
              <a:buNone/>
            </a:pPr>
            <a:r>
              <a:rPr lang="el-GR" sz="5600" b="1" dirty="0">
                <a:cs typeface="Arial" panose="020B0604020202020204" pitchFamily="34" charset="0"/>
              </a:rPr>
              <a:t> </a:t>
            </a:r>
            <a:r>
              <a:rPr lang="el-GR" sz="5600" b="1" dirty="0" smtClean="0">
                <a:cs typeface="Arial" panose="020B0604020202020204" pitchFamily="34" charset="0"/>
              </a:rPr>
              <a:t> β) το έθιμο</a:t>
            </a:r>
            <a:r>
              <a:rPr lang="en-US" sz="5600" b="1" dirty="0" smtClean="0">
                <a:cs typeface="Arial" panose="020B0604020202020204" pitchFamily="34" charset="0"/>
              </a:rPr>
              <a:t> (</a:t>
            </a:r>
            <a:r>
              <a:rPr lang="el-GR" sz="5600" b="1" dirty="0" smtClean="0">
                <a:cs typeface="Arial" panose="020B0604020202020204" pitchFamily="34" charset="0"/>
              </a:rPr>
              <a:t>μακρόχρονη άσκηση μιας συμπεριφοράς με την πεποίθηση ότι πρόκειται περί </a:t>
            </a:r>
          </a:p>
          <a:p>
            <a:pPr marL="0" indent="0" eaLnBrk="1" fontAlgn="auto" hangingPunct="1">
              <a:spcAft>
                <a:spcPts val="0"/>
              </a:spcAft>
              <a:buClr>
                <a:schemeClr val="accent3"/>
              </a:buClr>
              <a:buNone/>
            </a:pPr>
            <a:r>
              <a:rPr lang="el-GR" sz="5600" b="1" dirty="0">
                <a:cs typeface="Arial" panose="020B0604020202020204" pitchFamily="34" charset="0"/>
              </a:rPr>
              <a:t> </a:t>
            </a:r>
            <a:r>
              <a:rPr lang="el-GR" sz="5600" b="1" dirty="0" smtClean="0">
                <a:cs typeface="Arial" panose="020B0604020202020204" pitchFamily="34" charset="0"/>
              </a:rPr>
              <a:t> δικαίου) </a:t>
            </a:r>
          </a:p>
          <a:p>
            <a:pPr marL="0" indent="0" eaLnBrk="1" fontAlgn="auto" hangingPunct="1">
              <a:spcAft>
                <a:spcPts val="0"/>
              </a:spcAft>
              <a:buClr>
                <a:schemeClr val="accent3"/>
              </a:buClr>
              <a:buNone/>
            </a:pPr>
            <a:endParaRPr lang="el-GR" sz="5600" b="1" dirty="0" smtClean="0">
              <a:cs typeface="Arial" panose="020B0604020202020204" pitchFamily="34" charset="0"/>
            </a:endParaRPr>
          </a:p>
          <a:p>
            <a:pPr marL="0" indent="0" eaLnBrk="1" fontAlgn="auto" hangingPunct="1">
              <a:spcAft>
                <a:spcPts val="0"/>
              </a:spcAft>
              <a:buClr>
                <a:schemeClr val="accent3"/>
              </a:buClr>
              <a:buNone/>
            </a:pPr>
            <a:r>
              <a:rPr lang="el-GR" sz="5600" b="1" dirty="0" smtClean="0">
                <a:cs typeface="Arial" panose="020B0604020202020204" pitchFamily="34" charset="0"/>
              </a:rPr>
              <a:t>  5. Η </a:t>
            </a:r>
            <a:r>
              <a:rPr lang="el-GR" sz="5600" b="1" u="sng" dirty="0" smtClean="0">
                <a:cs typeface="Arial" panose="020B0604020202020204" pitchFamily="34" charset="0"/>
              </a:rPr>
              <a:t>ισχύς του δικαίου </a:t>
            </a:r>
            <a:r>
              <a:rPr lang="el-GR" sz="5600" b="1" dirty="0" smtClean="0">
                <a:cs typeface="Arial" panose="020B0604020202020204" pitchFamily="34" charset="0"/>
              </a:rPr>
              <a:t>(από τη δημοσίευση την Εφημερίδα της Κυβερνήσεως ή από τον  </a:t>
            </a:r>
          </a:p>
          <a:p>
            <a:pPr marL="0" indent="0" eaLnBrk="1" fontAlgn="auto" hangingPunct="1">
              <a:spcAft>
                <a:spcPts val="0"/>
              </a:spcAft>
              <a:buClr>
                <a:schemeClr val="accent3"/>
              </a:buClr>
              <a:buNone/>
            </a:pPr>
            <a:r>
              <a:rPr lang="el-GR" sz="5600" b="1" dirty="0">
                <a:cs typeface="Arial" panose="020B0604020202020204" pitchFamily="34" charset="0"/>
              </a:rPr>
              <a:t> </a:t>
            </a:r>
            <a:r>
              <a:rPr lang="el-GR" sz="5600" b="1" dirty="0" smtClean="0">
                <a:cs typeface="Arial" panose="020B0604020202020204" pitchFamily="34" charset="0"/>
              </a:rPr>
              <a:t> ορισμό της έναρξης ισχύος του) </a:t>
            </a:r>
          </a:p>
          <a:p>
            <a:pPr marL="0" indent="0" eaLnBrk="1" fontAlgn="auto" hangingPunct="1">
              <a:spcAft>
                <a:spcPts val="0"/>
              </a:spcAft>
              <a:buClr>
                <a:schemeClr val="accent3"/>
              </a:buClr>
              <a:buNone/>
            </a:pPr>
            <a:endParaRPr lang="el-GR" sz="5600" b="1" dirty="0">
              <a:cs typeface="Arial" panose="020B0604020202020204" pitchFamily="34" charset="0"/>
            </a:endParaRPr>
          </a:p>
          <a:p>
            <a:pPr marL="0" indent="0" eaLnBrk="1" fontAlgn="auto" hangingPunct="1">
              <a:spcAft>
                <a:spcPts val="0"/>
              </a:spcAft>
              <a:buClr>
                <a:schemeClr val="accent3"/>
              </a:buClr>
              <a:buNone/>
            </a:pPr>
            <a:r>
              <a:rPr lang="el-GR" sz="5600" b="1" dirty="0" smtClean="0">
                <a:cs typeface="Arial" panose="020B0604020202020204" pitchFamily="34" charset="0"/>
              </a:rPr>
              <a:t>  6. </a:t>
            </a:r>
            <a:r>
              <a:rPr lang="el-GR" sz="5600" b="1" u="sng" dirty="0" smtClean="0">
                <a:cs typeface="Arial" panose="020B0604020202020204" pitchFamily="34" charset="0"/>
              </a:rPr>
              <a:t>Ιεραρχία του δικαίου </a:t>
            </a:r>
            <a:r>
              <a:rPr lang="el-GR" sz="5600" b="1" dirty="0" smtClean="0">
                <a:cs typeface="Arial" panose="020B0604020202020204" pitchFamily="34" charset="0"/>
              </a:rPr>
              <a:t>(Σύνταγμα, τυπικός νόμος, κανονιστικές πράξεις (προεδρικό </a:t>
            </a:r>
          </a:p>
          <a:p>
            <a:pPr marL="0" indent="0" eaLnBrk="1" fontAlgn="auto" hangingPunct="1">
              <a:spcAft>
                <a:spcPts val="0"/>
              </a:spcAft>
              <a:buClr>
                <a:schemeClr val="accent3"/>
              </a:buClr>
              <a:buNone/>
            </a:pPr>
            <a:r>
              <a:rPr lang="el-GR" sz="5600" b="1" dirty="0" smtClean="0">
                <a:cs typeface="Arial" panose="020B0604020202020204" pitchFamily="34" charset="0"/>
              </a:rPr>
              <a:t>  διάταγμα, υπουργική απόφαση, αποφάσεις άλλων οργάνων της Διοίκησης)</a:t>
            </a:r>
          </a:p>
          <a:p>
            <a:pPr marL="0" indent="0" eaLnBrk="1" fontAlgn="auto" hangingPunct="1">
              <a:spcAft>
                <a:spcPts val="0"/>
              </a:spcAft>
              <a:buClr>
                <a:schemeClr val="accent3"/>
              </a:buClr>
              <a:buNone/>
            </a:pPr>
            <a:r>
              <a:rPr lang="el-GR" sz="5600" b="1" dirty="0" smtClean="0">
                <a:cs typeface="Arial" panose="020B0604020202020204" pitchFamily="34" charset="0"/>
              </a:rPr>
              <a:t>  </a:t>
            </a:r>
            <a:r>
              <a:rPr lang="el-GR" sz="4800" b="1" i="1" u="sng" dirty="0" smtClean="0">
                <a:cs typeface="Arial" panose="020B0604020202020204" pitchFamily="34" charset="0"/>
              </a:rPr>
              <a:t>Σημείωση: Διευκρινίσεις ως προς την έννοια της Εγκυκλίου</a:t>
            </a:r>
            <a:r>
              <a:rPr lang="en-US" sz="4800" b="1" i="1" u="sng" dirty="0" smtClean="0">
                <a:cs typeface="Arial" panose="020B0604020202020204" pitchFamily="34" charset="0"/>
              </a:rPr>
              <a:t>  </a:t>
            </a:r>
            <a:r>
              <a:rPr lang="el-GR" sz="4800" b="1" i="1" u="sng" dirty="0" smtClean="0">
                <a:cs typeface="Arial" panose="020B0604020202020204" pitchFamily="34" charset="0"/>
              </a:rPr>
              <a:t>(η εγκύκλιος δεν θέτει κανόνα δικαίου)</a:t>
            </a:r>
          </a:p>
          <a:p>
            <a:pPr marL="0" indent="0" eaLnBrk="1" fontAlgn="auto" hangingPunct="1">
              <a:spcAft>
                <a:spcPts val="0"/>
              </a:spcAft>
              <a:buClr>
                <a:schemeClr val="accent3"/>
              </a:buClr>
              <a:buNone/>
            </a:pPr>
            <a:endParaRPr lang="el-GR" sz="5600" dirty="0" smtClean="0">
              <a:cs typeface="Arial" panose="020B0604020202020204" pitchFamily="34" charset="0"/>
            </a:endParaRPr>
          </a:p>
          <a:p>
            <a:pPr marL="0" indent="0" eaLnBrk="1" fontAlgn="auto" hangingPunct="1">
              <a:spcAft>
                <a:spcPts val="0"/>
              </a:spcAft>
              <a:buClr>
                <a:schemeClr val="accent3"/>
              </a:buClr>
              <a:buNone/>
            </a:pPr>
            <a:r>
              <a:rPr lang="el-GR" sz="5600" dirty="0">
                <a:cs typeface="Arial" panose="020B0604020202020204" pitchFamily="34" charset="0"/>
              </a:rPr>
              <a:t> </a:t>
            </a:r>
            <a:r>
              <a:rPr lang="el-GR" sz="5600" dirty="0" smtClean="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609600" y="-304800"/>
            <a:ext cx="8229600" cy="1904999"/>
          </a:xfrm>
        </p:spPr>
        <p:txBody>
          <a:bodyPr/>
          <a:lstStyle/>
          <a:p>
            <a:pPr algn="ctr" eaLnBrk="1" hangingPunct="1"/>
            <a:r>
              <a:rPr lang="el-GR" altLang="el-GR" sz="3200" dirty="0" smtClean="0"/>
              <a:t>Β. ΔΙΑΚΡΙΣΕΙΣ ΤΟΥ ΔΙΚΑΙΟΥ (από διάφορες οπτικές γωνίες) κ.λπ.</a:t>
            </a:r>
            <a:br>
              <a:rPr lang="el-GR" altLang="el-GR" sz="3200" dirty="0" smtClean="0"/>
            </a:br>
            <a:endParaRPr lang="en-US" altLang="el-GR" sz="3200" dirty="0" smtClean="0"/>
          </a:p>
        </p:txBody>
      </p:sp>
      <p:sp>
        <p:nvSpPr>
          <p:cNvPr id="1048597" name="Content Placeholder 2"/>
          <p:cNvSpPr>
            <a:spLocks noGrp="1"/>
          </p:cNvSpPr>
          <p:nvPr>
            <p:ph sz="quarter" idx="13"/>
          </p:nvPr>
        </p:nvSpPr>
        <p:spPr>
          <a:xfrm>
            <a:off x="609600" y="2133600"/>
            <a:ext cx="8077200" cy="4419600"/>
          </a:xfrm>
        </p:spPr>
        <p:txBody>
          <a:bodyPr>
            <a:normAutofit/>
          </a:bodyPr>
          <a:lstStyle/>
          <a:p>
            <a:pPr marL="457200" indent="-457200" eaLnBrk="1" hangingPunct="1">
              <a:buNone/>
            </a:pPr>
            <a:r>
              <a:rPr lang="el-GR" altLang="el-GR" sz="1600" b="1" dirty="0" smtClean="0">
                <a:cs typeface="Arial" panose="020B0604020202020204" pitchFamily="34" charset="0"/>
              </a:rPr>
              <a:t>1. Το </a:t>
            </a:r>
            <a:r>
              <a:rPr lang="el-GR" altLang="el-GR" sz="1600" b="1" u="sng" dirty="0" smtClean="0">
                <a:cs typeface="Arial" panose="020B0604020202020204" pitchFamily="34" charset="0"/>
              </a:rPr>
              <a:t>θετικό</a:t>
            </a:r>
            <a:r>
              <a:rPr lang="en-US" altLang="el-GR" sz="1600" b="1" u="sng" dirty="0" smtClean="0">
                <a:cs typeface="Arial" panose="020B0604020202020204" pitchFamily="34" charset="0"/>
              </a:rPr>
              <a:t> </a:t>
            </a:r>
            <a:r>
              <a:rPr lang="el-GR" altLang="el-GR" sz="1600" b="1" u="sng" dirty="0" smtClean="0">
                <a:cs typeface="Arial" panose="020B0604020202020204" pitchFamily="34" charset="0"/>
              </a:rPr>
              <a:t>δίκαιο </a:t>
            </a:r>
            <a:r>
              <a:rPr lang="el-GR" altLang="el-GR" sz="1400" b="1" dirty="0" smtClean="0">
                <a:latin typeface="+mj-lt"/>
                <a:cs typeface="Arial" panose="020B0604020202020204" pitchFamily="34" charset="0"/>
              </a:rPr>
              <a:t>(το σύνολο των κανόνων που ισχύουν σε μια χρονικά ορισμένη κοινωνία</a:t>
            </a:r>
          </a:p>
          <a:p>
            <a:pPr marL="457200" indent="-457200" eaLnBrk="1" hangingPunct="1">
              <a:buNone/>
            </a:pPr>
            <a:r>
              <a:rPr lang="el-GR" altLang="el-GR" sz="1400" b="1" dirty="0" smtClean="0">
                <a:latin typeface="+mj-lt"/>
                <a:cs typeface="Arial" panose="020B0604020202020204" pitchFamily="34" charset="0"/>
              </a:rPr>
              <a:t>διάκριση από το </a:t>
            </a:r>
            <a:r>
              <a:rPr lang="el-GR" altLang="el-GR" sz="1400" b="1" u="sng" dirty="0" smtClean="0">
                <a:latin typeface="+mj-lt"/>
                <a:cs typeface="Arial" panose="020B0604020202020204" pitchFamily="34" charset="0"/>
              </a:rPr>
              <a:t>θετέο δίκαιο </a:t>
            </a:r>
            <a:r>
              <a:rPr lang="el-GR" altLang="el-GR" sz="1400" b="1" i="1" u="sng" dirty="0" smtClean="0">
                <a:latin typeface="Times New Roman" panose="02020603050405020304" pitchFamily="18" charset="0"/>
                <a:cs typeface="Times New Roman" panose="02020603050405020304" pitchFamily="18" charset="0"/>
              </a:rPr>
              <a:t>[το δίκαιο που πρέπει να ισχύει])</a:t>
            </a:r>
            <a:r>
              <a:rPr lang="el-GR" altLang="el-GR" sz="1600" b="1" i="1" u="sng" dirty="0" smtClean="0">
                <a:latin typeface="Times New Roman" panose="02020603050405020304" pitchFamily="18" charset="0"/>
                <a:cs typeface="Times New Roman" panose="02020603050405020304" pitchFamily="18" charset="0"/>
              </a:rPr>
              <a:t> </a:t>
            </a:r>
            <a:r>
              <a:rPr lang="el-GR" altLang="el-GR" sz="1600" b="1" dirty="0" smtClean="0">
                <a:cs typeface="Arial" panose="020B0604020202020204" pitchFamily="34" charset="0"/>
              </a:rPr>
              <a:t>και το φυσικό δίκαιο </a:t>
            </a:r>
            <a:r>
              <a:rPr lang="el-GR" altLang="el-GR" sz="1400" b="1" dirty="0" smtClean="0">
                <a:latin typeface="+mj-lt"/>
                <a:cs typeface="Arial" panose="020B0604020202020204" pitchFamily="34" charset="0"/>
              </a:rPr>
              <a:t>(οι κανόνες που πηγάζουν από βαθύτερες αξίες, οι οποίες συναρτώνται με τη φύση του ανθρώπου)</a:t>
            </a:r>
          </a:p>
          <a:p>
            <a:pPr marL="457200" indent="-457200" eaLnBrk="1" hangingPunct="1">
              <a:buNone/>
            </a:pPr>
            <a:r>
              <a:rPr lang="el-GR" altLang="el-GR" sz="1600" b="1" dirty="0" smtClean="0">
                <a:cs typeface="Arial" panose="020B0604020202020204" pitchFamily="34" charset="0"/>
              </a:rPr>
              <a:t>2. Εθνική, ενωσιακή και διεθνής έννομη τάξη </a:t>
            </a:r>
          </a:p>
          <a:p>
            <a:pPr marL="0" indent="0" eaLnBrk="1" hangingPunct="1">
              <a:buNone/>
            </a:pPr>
            <a:r>
              <a:rPr lang="el-GR" altLang="el-GR" sz="1600" b="1" dirty="0" smtClean="0">
                <a:cs typeface="Arial" panose="020B0604020202020204" pitchFamily="34" charset="0"/>
              </a:rPr>
              <a:t>(εθνικό, ενωσιακό/κοινοτικό, διεθνές δίκαιο)</a:t>
            </a:r>
          </a:p>
          <a:p>
            <a:pPr marL="0" indent="0" eaLnBrk="1" hangingPunct="1">
              <a:buNone/>
            </a:pPr>
            <a:r>
              <a:rPr lang="el-GR" altLang="el-GR" sz="1600" b="1" dirty="0" smtClean="0">
                <a:cs typeface="Arial" panose="020B0604020202020204" pitchFamily="34" charset="0"/>
              </a:rPr>
              <a:t>3.</a:t>
            </a:r>
            <a:r>
              <a:rPr lang="el-GR" altLang="el-GR" sz="1600" dirty="0" smtClean="0">
                <a:cs typeface="Arial" panose="020B0604020202020204" pitchFamily="34" charset="0"/>
              </a:rPr>
              <a:t> </a:t>
            </a:r>
            <a:r>
              <a:rPr lang="el-GR" altLang="el-GR" sz="1600" b="1" dirty="0" smtClean="0">
                <a:cs typeface="Arial" panose="020B0604020202020204" pitchFamily="34" charset="0"/>
              </a:rPr>
              <a:t>Το </a:t>
            </a:r>
            <a:r>
              <a:rPr lang="el-GR" altLang="el-GR" sz="1600" b="1" u="sng" dirty="0" smtClean="0">
                <a:cs typeface="Arial" panose="020B0604020202020204" pitchFamily="34" charset="0"/>
              </a:rPr>
              <a:t>δημόσιο δίκαιο </a:t>
            </a:r>
            <a:r>
              <a:rPr lang="el-GR" altLang="el-GR" sz="1400" b="1" dirty="0" smtClean="0">
                <a:latin typeface="+mj-lt"/>
                <a:cs typeface="Arial" panose="020B0604020202020204" pitchFamily="34" charset="0"/>
              </a:rPr>
              <a:t>(το σύνολο των κανόνων που ρυθμίζουν την οργάνωση του κράτους και τις σχέσεις του κράτους με τους πολίτες)  </a:t>
            </a:r>
            <a:r>
              <a:rPr lang="el-GR" altLang="el-GR" sz="1600" b="1" dirty="0" smtClean="0">
                <a:cs typeface="Arial" panose="020B0604020202020204" pitchFamily="34" charset="0"/>
              </a:rPr>
              <a:t>και το </a:t>
            </a:r>
            <a:r>
              <a:rPr lang="el-GR" altLang="el-GR" sz="1600" b="1" u="sng" dirty="0" smtClean="0">
                <a:cs typeface="Arial" panose="020B0604020202020204" pitchFamily="34" charset="0"/>
              </a:rPr>
              <a:t>ιδιωτικό δίκαιο </a:t>
            </a:r>
            <a:r>
              <a:rPr lang="el-GR" altLang="el-GR" sz="1400" b="1" dirty="0" smtClean="0">
                <a:latin typeface="+mj-lt"/>
                <a:cs typeface="Arial" panose="020B0604020202020204" pitchFamily="34" charset="0"/>
              </a:rPr>
              <a:t>(το σύνολο των κανόνων που ρυθμίζουν τις βιοτικές σχέσεις των ιδιωτών)</a:t>
            </a:r>
          </a:p>
          <a:p>
            <a:pPr marL="0" indent="0" eaLnBrk="1" hangingPunct="1">
              <a:buNone/>
            </a:pPr>
            <a:r>
              <a:rPr lang="en-US" altLang="el-GR" sz="1600" b="1" dirty="0" smtClean="0">
                <a:cs typeface="Arial" panose="020B0604020202020204" pitchFamily="34" charset="0"/>
              </a:rPr>
              <a:t>4. </a:t>
            </a:r>
            <a:r>
              <a:rPr lang="el-GR" altLang="el-GR" sz="1600" b="1" dirty="0" smtClean="0">
                <a:cs typeface="Arial" panose="020B0604020202020204" pitchFamily="34" charset="0"/>
              </a:rPr>
              <a:t>Το </a:t>
            </a:r>
            <a:r>
              <a:rPr lang="el-GR" altLang="el-GR" sz="1600" b="1" u="sng" dirty="0" smtClean="0">
                <a:cs typeface="Arial" panose="020B0604020202020204" pitchFamily="34" charset="0"/>
              </a:rPr>
              <a:t>ουσιαστικό δίκαιο </a:t>
            </a:r>
            <a:r>
              <a:rPr lang="el-GR" altLang="el-GR" sz="1600" b="1" dirty="0" smtClean="0">
                <a:latin typeface="+mj-lt"/>
                <a:cs typeface="Arial" panose="020B0604020202020204" pitchFamily="34" charset="0"/>
              </a:rPr>
              <a:t>(το σύνολο των κανόνων που διέπουν τις έννομες σχέσεις, δηλαδή τις σχέσεις που ενδιαφέρουν το δίκαιο και ρυθμίζονται από αυτό)</a:t>
            </a:r>
            <a:r>
              <a:rPr lang="el-GR" altLang="el-GR" sz="1600" b="1" dirty="0" smtClean="0">
                <a:cs typeface="Arial" panose="020B0604020202020204" pitchFamily="34" charset="0"/>
              </a:rPr>
              <a:t> και το </a:t>
            </a:r>
            <a:r>
              <a:rPr lang="el-GR" altLang="el-GR" sz="1600" b="1" u="sng" dirty="0" smtClean="0">
                <a:cs typeface="Arial" panose="020B0604020202020204" pitchFamily="34" charset="0"/>
              </a:rPr>
              <a:t>δικονομικό δίκαιο </a:t>
            </a:r>
            <a:r>
              <a:rPr lang="el-GR" altLang="el-GR" sz="1400" b="1" dirty="0" smtClean="0">
                <a:latin typeface="+mj-lt"/>
                <a:cs typeface="Arial" panose="020B0604020202020204" pitchFamily="34" charset="0"/>
              </a:rPr>
              <a:t>(το σύνολο των κανόνων που ρυθμίζουν την οργάνωση και τον τρόπο απονομής της δικαστικής προστασίας, </a:t>
            </a:r>
            <a:r>
              <a:rPr lang="el-GR" altLang="el-GR" sz="1400" b="1" u="sng" dirty="0" smtClean="0">
                <a:latin typeface="+mj-lt"/>
                <a:cs typeface="Arial" panose="020B0604020202020204" pitchFamily="34" charset="0"/>
              </a:rPr>
              <a:t>ανήκει στο δημόσιο δίκαιο</a:t>
            </a:r>
            <a:r>
              <a:rPr lang="el-GR" altLang="el-GR" sz="1400" b="1" dirty="0" smtClean="0">
                <a:latin typeface="+mj-lt"/>
                <a:cs typeface="Arial" panose="020B0604020202020204" pitchFamily="34" charset="0"/>
              </a:rPr>
              <a:t>)</a:t>
            </a:r>
          </a:p>
          <a:p>
            <a:pPr marL="0" indent="0" eaLnBrk="1" hangingPunct="1">
              <a:buNone/>
            </a:pPr>
            <a:r>
              <a:rPr lang="el-GR" altLang="el-GR" sz="1600" b="1" dirty="0" smtClean="0">
                <a:cs typeface="Arial" panose="020B0604020202020204" pitchFamily="34" charset="0"/>
              </a:rPr>
              <a:t>4. Η έννοια της </a:t>
            </a:r>
            <a:r>
              <a:rPr lang="el-GR" altLang="el-GR" sz="1600" b="1" u="sng" dirty="0" smtClean="0">
                <a:cs typeface="Arial" panose="020B0604020202020204" pitchFamily="34" charset="0"/>
              </a:rPr>
              <a:t>Νομολογίας</a:t>
            </a:r>
            <a:r>
              <a:rPr lang="el-GR" altLang="el-GR" sz="1600" b="1" dirty="0" smtClean="0">
                <a:cs typeface="Arial" panose="020B0604020202020204" pitchFamily="34" charset="0"/>
              </a:rPr>
              <a:t> </a:t>
            </a:r>
            <a:r>
              <a:rPr lang="el-GR" altLang="el-GR" sz="1400" b="1" dirty="0" smtClean="0">
                <a:latin typeface="+mj-lt"/>
                <a:cs typeface="Arial" panose="020B0604020202020204" pitchFamily="34" charset="0"/>
              </a:rPr>
              <a:t>(το σύνολο των δικαστικών αποφάσεων, η νομολογία δεν αποτελεί πηγή του δικαίου)</a:t>
            </a:r>
          </a:p>
          <a:p>
            <a:pPr marL="0" indent="0" eaLnBrk="1" hangingPunct="1">
              <a:buNone/>
            </a:pPr>
            <a:r>
              <a:rPr lang="el-GR" altLang="el-GR" sz="1600" b="1" dirty="0" smtClean="0">
                <a:cs typeface="Arial" panose="020B0604020202020204" pitchFamily="34" charset="0"/>
              </a:rPr>
              <a:t>5. </a:t>
            </a:r>
            <a:r>
              <a:rPr lang="el-GR" altLang="el-GR" sz="1600" b="1" u="sng" dirty="0" smtClean="0">
                <a:cs typeface="Arial" panose="020B0604020202020204" pitchFamily="34" charset="0"/>
              </a:rPr>
              <a:t>Κατηγορίες δικαστηρίων</a:t>
            </a:r>
            <a:endParaRPr lang="el-GR" altLang="el-GR" sz="1600" u="sng" dirty="0" smtClean="0">
              <a:cs typeface="Arial" panose="020B0604020202020204" pitchFamily="34" charset="0"/>
            </a:endParaRPr>
          </a:p>
          <a:p>
            <a:pPr marL="0" indent="0" eaLnBrk="1" hangingPunct="1">
              <a:spcBef>
                <a:spcPts val="0"/>
              </a:spcBef>
              <a:buNone/>
            </a:pPr>
            <a:r>
              <a:rPr lang="el-GR" altLang="el-GR" sz="1400" b="1" dirty="0" smtClean="0">
                <a:latin typeface="+mj-lt"/>
                <a:cs typeface="Arial" panose="020B0604020202020204" pitchFamily="34" charset="0"/>
              </a:rPr>
              <a:t>(διοικητικά δικαστήρια, αστικά/πολιτικά δικαστήρια, ποινικά δικαστήρια) </a:t>
            </a:r>
            <a:endParaRPr lang="el-GR" altLang="el-GR" sz="1400" dirty="0" smtClean="0">
              <a:latin typeface="+mj-lt"/>
              <a:cs typeface="Arial" panose="020B0604020202020204" pitchFamily="34" charset="0"/>
            </a:endParaRPr>
          </a:p>
          <a:p>
            <a:pPr marL="0" indent="0" eaLnBrk="1" hangingPunct="1">
              <a:spcBef>
                <a:spcPts val="0"/>
              </a:spcBef>
              <a:buNone/>
            </a:pPr>
            <a:endParaRPr lang="el-GR" altLang="el-GR" sz="2000" b="1"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381000" y="152400"/>
            <a:ext cx="8229600" cy="1447800"/>
          </a:xfrm>
        </p:spPr>
        <p:txBody>
          <a:bodyPr/>
          <a:lstStyle/>
          <a:p>
            <a:pPr algn="ctr" eaLnBrk="1" hangingPunct="1"/>
            <a:r>
              <a:rPr lang="el-GR" altLang="el-GR" sz="4000" dirty="0" smtClean="0"/>
              <a:t>Γ</a:t>
            </a:r>
            <a:r>
              <a:rPr lang="en-US" altLang="el-GR" sz="4000" dirty="0" smtClean="0"/>
              <a:t>1</a:t>
            </a:r>
            <a:r>
              <a:rPr lang="el-GR" altLang="el-GR" sz="4000" dirty="0" smtClean="0"/>
              <a:t>. ΚΛΑΔΟΙ ΤΟΥ ΔΙΚΑΙΟΥ </a:t>
            </a:r>
            <a:br>
              <a:rPr lang="el-GR" altLang="el-GR" sz="4000" dirty="0" smtClean="0"/>
            </a:br>
            <a:endParaRPr lang="en-US" altLang="el-GR" sz="4000" dirty="0" smtClean="0"/>
          </a:p>
        </p:txBody>
      </p:sp>
      <p:sp>
        <p:nvSpPr>
          <p:cNvPr id="1048595" name="Content Placeholder 2"/>
          <p:cNvSpPr>
            <a:spLocks noGrp="1"/>
          </p:cNvSpPr>
          <p:nvPr>
            <p:ph sz="quarter" idx="13"/>
          </p:nvPr>
        </p:nvSpPr>
        <p:spPr>
          <a:xfrm>
            <a:off x="609600" y="1600200"/>
            <a:ext cx="8077200" cy="4800600"/>
          </a:xfrm>
        </p:spPr>
        <p:txBody>
          <a:bodyPr>
            <a:normAutofit fontScale="92500" lnSpcReduction="20000"/>
          </a:bodyPr>
          <a:lstStyle/>
          <a:p>
            <a:pPr marL="457200" indent="-457200" algn="just" eaLnBrk="1" hangingPunct="1">
              <a:buNone/>
            </a:pPr>
            <a:r>
              <a:rPr lang="el-GR" altLang="el-GR" sz="2000" b="1" u="sng" dirty="0" smtClean="0">
                <a:latin typeface="Arial" panose="020B0604020202020204" pitchFamily="34" charset="0"/>
                <a:cs typeface="Arial" panose="020B0604020202020204" pitchFamily="34" charset="0"/>
              </a:rPr>
              <a:t>Α.  </a:t>
            </a:r>
            <a:r>
              <a:rPr lang="el-GR" altLang="el-GR" sz="2000" b="1" u="sng" dirty="0" smtClean="0">
                <a:cs typeface="Arial" panose="020B0604020202020204" pitchFamily="34" charset="0"/>
              </a:rPr>
              <a:t>ΔΗΜΟΣΙΟ ΔΙΚΑΙΟ </a:t>
            </a:r>
          </a:p>
          <a:p>
            <a:pPr marL="457200" indent="-457200" algn="just" eaLnBrk="1" hangingPunct="1">
              <a:buNone/>
            </a:pPr>
            <a:r>
              <a:rPr lang="el-GR" altLang="el-GR" sz="2000" b="1" dirty="0" smtClean="0">
                <a:cs typeface="Arial" panose="020B0604020202020204" pitchFamily="34" charset="0"/>
              </a:rPr>
              <a:t>1. </a:t>
            </a:r>
            <a:r>
              <a:rPr lang="el-GR" altLang="el-GR" sz="2000" b="1" u="sng" dirty="0" smtClean="0">
                <a:cs typeface="Arial" panose="020B0604020202020204" pitchFamily="34" charset="0"/>
              </a:rPr>
              <a:t>Συνταγματικό Δίκαιο </a:t>
            </a:r>
            <a:r>
              <a:rPr lang="el-GR" altLang="el-GR" sz="1800" dirty="0" smtClean="0">
                <a:cs typeface="Arial" panose="020B0604020202020204" pitchFamily="34" charset="0"/>
              </a:rPr>
              <a:t>(Σύνολο κανόνων που ρυθμίζουν τον τρόπο οργάνωσης και άσκησης της </a:t>
            </a:r>
            <a:r>
              <a:rPr lang="el-GR" altLang="el-GR" sz="1800" b="1" dirty="0" smtClean="0">
                <a:cs typeface="Arial" panose="020B0604020202020204" pitchFamily="34" charset="0"/>
              </a:rPr>
              <a:t>κρατικής εξουσίας</a:t>
            </a:r>
            <a:r>
              <a:rPr lang="el-GR" altLang="el-GR" sz="1800" dirty="0" smtClean="0">
                <a:cs typeface="Arial" panose="020B0604020202020204" pitchFamily="34" charset="0"/>
              </a:rPr>
              <a:t> και τα </a:t>
            </a:r>
            <a:r>
              <a:rPr lang="el-GR" altLang="el-GR" sz="1800" b="1" dirty="0" smtClean="0">
                <a:cs typeface="Arial" panose="020B0604020202020204" pitchFamily="34" charset="0"/>
              </a:rPr>
              <a:t>όρια</a:t>
            </a:r>
            <a:r>
              <a:rPr lang="el-GR" altLang="el-GR" sz="1800" dirty="0" smtClean="0">
                <a:cs typeface="Arial" panose="020B0604020202020204" pitchFamily="34" charset="0"/>
              </a:rPr>
              <a:t> της απέναντι στο άτομο. πχ πολίτευμα, εκλογικό σύστημα, δικαιώματα κ.λπ. </a:t>
            </a:r>
            <a:r>
              <a:rPr lang="el-GR" altLang="el-GR" sz="1800" b="1" dirty="0" smtClean="0">
                <a:cs typeface="Arial" panose="020B0604020202020204" pitchFamily="34" charset="0"/>
              </a:rPr>
              <a:t>Σύνταγμα</a:t>
            </a:r>
            <a:r>
              <a:rPr lang="en-US" altLang="el-GR" sz="1800" dirty="0" smtClean="0">
                <a:cs typeface="Arial" panose="020B0604020202020204" pitchFamily="34" charset="0"/>
              </a:rPr>
              <a:t> </a:t>
            </a:r>
            <a:r>
              <a:rPr lang="el-GR" altLang="el-GR" sz="1800" dirty="0" smtClean="0">
                <a:cs typeface="Arial" panose="020B0604020202020204" pitchFamily="34" charset="0"/>
              </a:rPr>
              <a:t>ο θεμελιώδης νόμος ενός κράτους, υπερισχύει του κοινού νόμου </a:t>
            </a:r>
            <a:r>
              <a:rPr lang="el-GR" altLang="el-GR" sz="1800" dirty="0">
                <a:cs typeface="Arial" panose="020B0604020202020204" pitchFamily="34" charset="0"/>
              </a:rPr>
              <a:t>και </a:t>
            </a:r>
            <a:r>
              <a:rPr lang="el-GR" altLang="el-GR" sz="1800" dirty="0" smtClean="0">
                <a:cs typeface="Arial" panose="020B0604020202020204" pitchFamily="34" charset="0"/>
              </a:rPr>
              <a:t>τροποποιείται δυσκολότερα</a:t>
            </a:r>
            <a:r>
              <a:rPr lang="en-US" altLang="el-GR" sz="1800" dirty="0" smtClean="0">
                <a:cs typeface="Arial" panose="020B0604020202020204" pitchFamily="34" charset="0"/>
              </a:rPr>
              <a:t>)</a:t>
            </a:r>
            <a:endParaRPr lang="el-GR" altLang="el-GR" sz="1800" dirty="0" smtClean="0">
              <a:cs typeface="Arial" panose="020B0604020202020204" pitchFamily="34" charset="0"/>
            </a:endParaRPr>
          </a:p>
          <a:p>
            <a:pPr marL="457200" indent="-457200" algn="just">
              <a:buNone/>
            </a:pPr>
            <a:r>
              <a:rPr lang="el-GR" altLang="el-GR" sz="2000" b="1" dirty="0" smtClean="0">
                <a:cs typeface="Arial" panose="020B0604020202020204" pitchFamily="34" charset="0"/>
              </a:rPr>
              <a:t> 2. </a:t>
            </a:r>
            <a:r>
              <a:rPr lang="el-GR" altLang="el-GR" sz="2000" b="1" u="sng" dirty="0" smtClean="0">
                <a:cs typeface="Arial" panose="020B0604020202020204" pitchFamily="34" charset="0"/>
              </a:rPr>
              <a:t>Διοικητικό Δίκαιο </a:t>
            </a:r>
            <a:r>
              <a:rPr lang="el-GR" altLang="el-GR" sz="1900" dirty="0" smtClean="0">
                <a:cs typeface="Arial" panose="020B0604020202020204" pitchFamily="34" charset="0"/>
              </a:rPr>
              <a:t>(Σύστημα κανόνων </a:t>
            </a:r>
            <a:r>
              <a:rPr lang="el-GR" altLang="el-GR" sz="1900" dirty="0">
                <a:cs typeface="Arial" panose="020B0604020202020204" pitchFamily="34" charset="0"/>
              </a:rPr>
              <a:t>δικαίου </a:t>
            </a:r>
            <a:r>
              <a:rPr lang="el-GR" altLang="el-GR" sz="1900" dirty="0" smtClean="0">
                <a:cs typeface="Arial" panose="020B0604020202020204" pitchFamily="34" charset="0"/>
              </a:rPr>
              <a:t>που ρυθμίζει </a:t>
            </a:r>
            <a:r>
              <a:rPr lang="el-GR" altLang="el-GR" sz="1900" dirty="0">
                <a:cs typeface="Arial" panose="020B0604020202020204" pitchFamily="34" charset="0"/>
              </a:rPr>
              <a:t>την οργάνωση και λειτουργία Δημόσιας </a:t>
            </a:r>
            <a:r>
              <a:rPr lang="el-GR" altLang="el-GR" sz="1900" dirty="0" smtClean="0">
                <a:cs typeface="Arial" panose="020B0604020202020204" pitchFamily="34" charset="0"/>
              </a:rPr>
              <a:t>Διοίκησης και τις σχέσεις της με διοικούμενους)</a:t>
            </a:r>
          </a:p>
          <a:p>
            <a:pPr marL="457200" indent="-457200" algn="just">
              <a:buNone/>
            </a:pPr>
            <a:r>
              <a:rPr lang="el-GR" altLang="el-GR" sz="1900" b="1" dirty="0">
                <a:cs typeface="Arial" panose="020B0604020202020204" pitchFamily="34" charset="0"/>
              </a:rPr>
              <a:t> </a:t>
            </a:r>
            <a:r>
              <a:rPr lang="el-GR" altLang="el-GR" sz="1900" b="1" dirty="0" smtClean="0">
                <a:cs typeface="Arial" panose="020B0604020202020204" pitchFamily="34" charset="0"/>
              </a:rPr>
              <a:t>       Βασική έννοια</a:t>
            </a:r>
            <a:r>
              <a:rPr lang="en-US" altLang="el-GR" sz="1900" b="1" dirty="0" smtClean="0">
                <a:cs typeface="Arial" panose="020B0604020202020204" pitchFamily="34" charset="0"/>
              </a:rPr>
              <a:t>: </a:t>
            </a:r>
            <a:r>
              <a:rPr lang="el-GR" altLang="el-GR" sz="1900" b="1" dirty="0" smtClean="0">
                <a:cs typeface="Arial" panose="020B0604020202020204" pitchFamily="34" charset="0"/>
              </a:rPr>
              <a:t>διοικητική πράξη </a:t>
            </a:r>
            <a:r>
              <a:rPr lang="el-GR" altLang="el-GR" sz="1900" dirty="0" smtClean="0">
                <a:cs typeface="Arial" panose="020B0604020202020204" pitchFamily="34" charset="0"/>
              </a:rPr>
              <a:t>πχ άδεια οικοδομής, σχέδιο πόλης κ.α.</a:t>
            </a:r>
          </a:p>
          <a:p>
            <a:pPr marL="457200" indent="-457200" algn="just" eaLnBrk="1" hangingPunct="1">
              <a:buNone/>
            </a:pPr>
            <a:r>
              <a:rPr lang="el-GR" altLang="el-GR" sz="2000" b="1" dirty="0" smtClean="0">
                <a:cs typeface="Arial" panose="020B0604020202020204" pitchFamily="34" charset="0"/>
              </a:rPr>
              <a:t> 3. </a:t>
            </a:r>
            <a:r>
              <a:rPr lang="el-GR" altLang="el-GR" sz="2000" b="1" u="sng" dirty="0" smtClean="0">
                <a:cs typeface="Arial" panose="020B0604020202020204" pitchFamily="34" charset="0"/>
              </a:rPr>
              <a:t>Εκκλησιαστικό Δίκαιο </a:t>
            </a:r>
            <a:r>
              <a:rPr lang="el-GR" altLang="el-GR" sz="1800" dirty="0" smtClean="0">
                <a:cs typeface="Arial" panose="020B0604020202020204" pitchFamily="34" charset="0"/>
              </a:rPr>
              <a:t>(Σύνολο κανόνων που ρυθμίζουν την οργάνωση και λειτουργία της εκκλησίας και τις σχέσεις της με την Πολιτεία)</a:t>
            </a:r>
          </a:p>
          <a:p>
            <a:pPr marL="457200" indent="-457200" algn="just" eaLnBrk="1" hangingPunct="1">
              <a:buNone/>
            </a:pPr>
            <a:r>
              <a:rPr lang="el-GR" altLang="el-GR" sz="2000" b="1" dirty="0" smtClean="0">
                <a:cs typeface="Arial" panose="020B0604020202020204" pitchFamily="34" charset="0"/>
              </a:rPr>
              <a:t> 4.  </a:t>
            </a:r>
            <a:r>
              <a:rPr lang="el-GR" altLang="el-GR" sz="2000" b="1" u="sng" dirty="0" smtClean="0">
                <a:cs typeface="Arial" panose="020B0604020202020204" pitchFamily="34" charset="0"/>
              </a:rPr>
              <a:t>Ποινικό Δίκαιο  </a:t>
            </a:r>
            <a:r>
              <a:rPr lang="el-GR" altLang="el-GR" sz="1800" dirty="0" smtClean="0">
                <a:cs typeface="Arial" panose="020B0604020202020204" pitchFamily="34" charset="0"/>
              </a:rPr>
              <a:t>(Σύνολο κανόνων που ορίζουν πράξεις ως εγκλήματα και καθορίζουν ποινές)</a:t>
            </a:r>
          </a:p>
          <a:p>
            <a:pPr marL="457200" indent="-457200" algn="just" eaLnBrk="1" hangingPunct="1">
              <a:buNone/>
            </a:pPr>
            <a:r>
              <a:rPr lang="el-GR" altLang="el-GR" sz="2000" b="1" dirty="0" smtClean="0">
                <a:cs typeface="Arial" panose="020B0604020202020204" pitchFamily="34" charset="0"/>
              </a:rPr>
              <a:t> 5.  </a:t>
            </a:r>
            <a:r>
              <a:rPr lang="el-GR" altLang="el-GR" sz="2000" b="1" u="sng" dirty="0" smtClean="0">
                <a:cs typeface="Arial" panose="020B0604020202020204" pitchFamily="34" charset="0"/>
              </a:rPr>
              <a:t>Δικονομικό δίκαιο </a:t>
            </a:r>
            <a:r>
              <a:rPr lang="el-GR" altLang="el-GR" sz="2000" b="1" dirty="0" smtClean="0">
                <a:cs typeface="Arial" panose="020B0604020202020204" pitchFamily="34" charset="0"/>
              </a:rPr>
              <a:t>(πολιτική, ποινική, διοικητική δικονομία) κ.λπ. </a:t>
            </a:r>
            <a:r>
              <a:rPr lang="el-GR" altLang="el-GR" sz="1800" dirty="0" smtClean="0">
                <a:cs typeface="Arial" panose="020B0604020202020204" pitchFamily="34" charset="0"/>
              </a:rPr>
              <a:t>(Σύνολο κανόνων που ρυθμίζουν την διαδικασία ενώπιον των δικαστηρίων   πχ. ποιο δικαστήριο είναι αρμόδιο να δικάσει, ποια η σύνθεση του, τι επιτρέπεται ως απόδειξη, προθεσμίες άσκησης κ.λπ.) </a:t>
            </a:r>
            <a:endParaRPr lang="el-GR" altLang="el-GR" sz="2000" b="1"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381000" y="37070"/>
            <a:ext cx="8229600" cy="1143000"/>
          </a:xfrm>
        </p:spPr>
        <p:txBody>
          <a:bodyPr>
            <a:normAutofit fontScale="90000"/>
          </a:bodyPr>
          <a:lstStyle/>
          <a:p>
            <a:pPr algn="ctr" eaLnBrk="1" hangingPunct="1"/>
            <a:r>
              <a:rPr lang="el-GR" altLang="el-GR" sz="4000" dirty="0" smtClean="0"/>
              <a:t>Γ</a:t>
            </a:r>
            <a:r>
              <a:rPr lang="en-US" altLang="el-GR" sz="4000" dirty="0" smtClean="0"/>
              <a:t>2</a:t>
            </a:r>
            <a:r>
              <a:rPr lang="el-GR" altLang="el-GR" sz="4000" dirty="0" smtClean="0"/>
              <a:t>. ΚΛΑΔΟΙ ΤΟΥ ΔΙΚΑΙΟΥ </a:t>
            </a:r>
            <a:br>
              <a:rPr lang="el-GR" altLang="el-GR" sz="4000" dirty="0" smtClean="0"/>
            </a:br>
            <a:endParaRPr lang="en-US" altLang="el-GR" sz="4000" dirty="0" smtClean="0"/>
          </a:p>
        </p:txBody>
      </p:sp>
      <p:sp>
        <p:nvSpPr>
          <p:cNvPr id="1048595" name="Content Placeholder 2"/>
          <p:cNvSpPr>
            <a:spLocks noGrp="1"/>
          </p:cNvSpPr>
          <p:nvPr>
            <p:ph sz="quarter" idx="13"/>
          </p:nvPr>
        </p:nvSpPr>
        <p:spPr>
          <a:xfrm>
            <a:off x="152400" y="1524000"/>
            <a:ext cx="8839200" cy="5424616"/>
          </a:xfrm>
        </p:spPr>
        <p:txBody>
          <a:bodyPr>
            <a:normAutofit/>
          </a:bodyPr>
          <a:lstStyle/>
          <a:p>
            <a:pPr marL="0" indent="0" algn="just">
              <a:spcBef>
                <a:spcPts val="0"/>
              </a:spcBef>
              <a:buNone/>
            </a:pPr>
            <a:r>
              <a:rPr lang="el-GR" altLang="el-GR" sz="1800" b="1" u="sng" dirty="0">
                <a:cs typeface="Arial" panose="020B0604020202020204" pitchFamily="34" charset="0"/>
              </a:rPr>
              <a:t>Β</a:t>
            </a:r>
            <a:r>
              <a:rPr lang="el-GR" altLang="el-GR" sz="1800" b="1" u="sng" dirty="0" smtClean="0">
                <a:cs typeface="Arial" panose="020B0604020202020204" pitchFamily="34" charset="0"/>
              </a:rPr>
              <a:t>.  ΙΔΙΩΤΙΚΟ ΔΙΚΑΙΟ</a:t>
            </a:r>
            <a:endParaRPr lang="el-GR" sz="1800" b="1" u="sng" dirty="0">
              <a:solidFill>
                <a:prstClr val="black"/>
              </a:solidFill>
              <a:cs typeface="Arial" panose="020B0604020202020204" pitchFamily="34" charset="0"/>
            </a:endParaRPr>
          </a:p>
          <a:p>
            <a:pPr marL="0" indent="0" algn="just">
              <a:spcBef>
                <a:spcPts val="0"/>
              </a:spcBef>
              <a:buNone/>
            </a:pPr>
            <a:r>
              <a:rPr lang="el-GR" altLang="el-GR" sz="1600" b="1" dirty="0" smtClean="0">
                <a:cs typeface="Arial" panose="020B0604020202020204" pitchFamily="34" charset="0"/>
              </a:rPr>
              <a:t>1.    </a:t>
            </a:r>
            <a:r>
              <a:rPr lang="el-GR" sz="1600" b="1" u="sng" dirty="0" smtClean="0">
                <a:solidFill>
                  <a:prstClr val="black"/>
                </a:solidFill>
                <a:cs typeface="Arial" charset="0"/>
              </a:rPr>
              <a:t>Αστικό </a:t>
            </a:r>
            <a:r>
              <a:rPr lang="el-GR" sz="1600" b="1" u="sng" dirty="0">
                <a:solidFill>
                  <a:prstClr val="black"/>
                </a:solidFill>
                <a:cs typeface="Arial" charset="0"/>
              </a:rPr>
              <a:t>δίκαιο </a:t>
            </a:r>
            <a:r>
              <a:rPr lang="el-GR" sz="1400" dirty="0" smtClean="0">
                <a:solidFill>
                  <a:prstClr val="black"/>
                </a:solidFill>
                <a:cs typeface="Arial" charset="0"/>
              </a:rPr>
              <a:t>(Το σύνολο των κανόνων που αφορούν τις έννομες σχέσεις μεταξύ ιδιωτών) </a:t>
            </a:r>
            <a:r>
              <a:rPr lang="el-GR" sz="1400" b="1" dirty="0" smtClean="0">
                <a:solidFill>
                  <a:prstClr val="black"/>
                </a:solidFill>
                <a:cs typeface="Arial" charset="0"/>
              </a:rPr>
              <a:t> </a:t>
            </a:r>
          </a:p>
          <a:p>
            <a:pPr marL="457200" indent="-457200" algn="just" eaLnBrk="1" hangingPunct="1">
              <a:lnSpc>
                <a:spcPct val="150000"/>
              </a:lnSpc>
              <a:buNone/>
            </a:pPr>
            <a:r>
              <a:rPr lang="el-GR" sz="1400" b="1" dirty="0" smtClean="0">
                <a:solidFill>
                  <a:prstClr val="black"/>
                </a:solidFill>
                <a:cs typeface="Arial" charset="0"/>
              </a:rPr>
              <a:t>          1.1 Γενικές αρχές </a:t>
            </a:r>
            <a:r>
              <a:rPr lang="el-GR" sz="1400" dirty="0" smtClean="0">
                <a:solidFill>
                  <a:prstClr val="black"/>
                </a:solidFill>
                <a:cs typeface="Arial" charset="0"/>
              </a:rPr>
              <a:t>(Ορίζει γενικούς κανόνες που εφαρμόζονται σε όλες τις έννομες σχέσεις)</a:t>
            </a:r>
          </a:p>
          <a:p>
            <a:pPr marL="457200" indent="-457200" algn="just" eaLnBrk="1" hangingPunct="1">
              <a:lnSpc>
                <a:spcPct val="150000"/>
              </a:lnSpc>
              <a:buNone/>
            </a:pPr>
            <a:r>
              <a:rPr lang="el-GR" sz="1400" b="1" dirty="0" smtClean="0">
                <a:solidFill>
                  <a:prstClr val="black"/>
                </a:solidFill>
                <a:cs typeface="Arial" charset="0"/>
              </a:rPr>
              <a:t>          1.2 Οικογενειακό </a:t>
            </a:r>
            <a:r>
              <a:rPr lang="el-GR" sz="1400" dirty="0" smtClean="0">
                <a:solidFill>
                  <a:prstClr val="black"/>
                </a:solidFill>
                <a:cs typeface="Arial" charset="0"/>
              </a:rPr>
              <a:t>(Ρυθμίζει τις οικογενειακές-συγγενικές σχέσεις π</a:t>
            </a:r>
            <a:r>
              <a:rPr lang="en-US" sz="1400" dirty="0" smtClean="0">
                <a:solidFill>
                  <a:prstClr val="black"/>
                </a:solidFill>
                <a:cs typeface="Arial" charset="0"/>
              </a:rPr>
              <a:t>.</a:t>
            </a:r>
            <a:r>
              <a:rPr lang="el-GR" sz="1400" dirty="0" smtClean="0">
                <a:solidFill>
                  <a:prstClr val="black"/>
                </a:solidFill>
                <a:cs typeface="Arial" charset="0"/>
              </a:rPr>
              <a:t>χ</a:t>
            </a:r>
            <a:r>
              <a:rPr lang="en-US" sz="1400" dirty="0" smtClean="0">
                <a:solidFill>
                  <a:prstClr val="black"/>
                </a:solidFill>
                <a:cs typeface="Arial" charset="0"/>
              </a:rPr>
              <a:t>.</a:t>
            </a:r>
            <a:r>
              <a:rPr lang="el-GR" sz="1400" dirty="0" smtClean="0">
                <a:solidFill>
                  <a:prstClr val="black"/>
                </a:solidFill>
                <a:cs typeface="Arial" charset="0"/>
              </a:rPr>
              <a:t> διατροφή συζύγου)</a:t>
            </a:r>
          </a:p>
          <a:p>
            <a:pPr marL="457200" indent="-457200" algn="just">
              <a:lnSpc>
                <a:spcPct val="150000"/>
              </a:lnSpc>
              <a:buNone/>
            </a:pPr>
            <a:r>
              <a:rPr lang="el-GR" sz="1400" b="1" dirty="0" smtClean="0">
                <a:solidFill>
                  <a:prstClr val="black"/>
                </a:solidFill>
                <a:cs typeface="Arial" charset="0"/>
              </a:rPr>
              <a:t>          </a:t>
            </a:r>
            <a:r>
              <a:rPr lang="el-GR" sz="1400" b="1" dirty="0">
                <a:solidFill>
                  <a:prstClr val="black"/>
                </a:solidFill>
                <a:cs typeface="Arial" charset="0"/>
              </a:rPr>
              <a:t>1.3 </a:t>
            </a:r>
            <a:r>
              <a:rPr lang="el-GR" sz="1400" b="1" dirty="0" smtClean="0">
                <a:solidFill>
                  <a:prstClr val="black"/>
                </a:solidFill>
                <a:cs typeface="Arial" charset="0"/>
              </a:rPr>
              <a:t>Εμπράγματο </a:t>
            </a:r>
            <a:r>
              <a:rPr lang="el-GR" sz="1400" dirty="0" smtClean="0">
                <a:solidFill>
                  <a:prstClr val="black"/>
                </a:solidFill>
                <a:cs typeface="Arial" charset="0"/>
              </a:rPr>
              <a:t>(</a:t>
            </a:r>
            <a:r>
              <a:rPr lang="el-GR" sz="1400" dirty="0">
                <a:solidFill>
                  <a:prstClr val="black"/>
                </a:solidFill>
                <a:cs typeface="Arial" charset="0"/>
              </a:rPr>
              <a:t>Ρυθμίζει τις </a:t>
            </a:r>
            <a:r>
              <a:rPr lang="el-GR" sz="1400" dirty="0" smtClean="0">
                <a:solidFill>
                  <a:prstClr val="black"/>
                </a:solidFill>
                <a:cs typeface="Arial" charset="0"/>
              </a:rPr>
              <a:t>έννομες </a:t>
            </a:r>
            <a:r>
              <a:rPr lang="el-GR" sz="1400" dirty="0">
                <a:solidFill>
                  <a:prstClr val="black"/>
                </a:solidFill>
                <a:cs typeface="Arial" charset="0"/>
              </a:rPr>
              <a:t>σχέσεις των ατόμων με τα </a:t>
            </a:r>
            <a:r>
              <a:rPr lang="el-GR" sz="1400" dirty="0" smtClean="0">
                <a:solidFill>
                  <a:prstClr val="black"/>
                </a:solidFill>
                <a:cs typeface="Arial" charset="0"/>
              </a:rPr>
              <a:t>πράγματα π.χ. κυριότητα σε ακίνητο)</a:t>
            </a:r>
          </a:p>
          <a:p>
            <a:pPr marL="457200" indent="-457200" algn="just" eaLnBrk="1" hangingPunct="1">
              <a:lnSpc>
                <a:spcPct val="150000"/>
              </a:lnSpc>
              <a:buNone/>
            </a:pPr>
            <a:r>
              <a:rPr lang="el-GR" sz="1400" b="1" dirty="0" smtClean="0">
                <a:solidFill>
                  <a:prstClr val="black"/>
                </a:solidFill>
                <a:cs typeface="Arial" charset="0"/>
              </a:rPr>
              <a:t>          1.4 Κληρονομικό </a:t>
            </a:r>
            <a:r>
              <a:rPr lang="el-GR" sz="1400" dirty="0" smtClean="0">
                <a:solidFill>
                  <a:prstClr val="black"/>
                </a:solidFill>
                <a:cs typeface="Arial" charset="0"/>
              </a:rPr>
              <a:t>(Ρυθμίζει την τύχη της περιουσίας του ατόμου, θέματα κληρονομίας/θανάτου) κ.α.</a:t>
            </a:r>
          </a:p>
          <a:p>
            <a:pPr marL="457200" indent="-457200" algn="just" eaLnBrk="1" hangingPunct="1">
              <a:lnSpc>
                <a:spcPct val="150000"/>
              </a:lnSpc>
              <a:buNone/>
            </a:pPr>
            <a:r>
              <a:rPr lang="el-GR" sz="1600" b="1" dirty="0" smtClean="0">
                <a:solidFill>
                  <a:prstClr val="black"/>
                </a:solidFill>
                <a:cs typeface="Arial" charset="0"/>
              </a:rPr>
              <a:t> 2</a:t>
            </a:r>
            <a:r>
              <a:rPr lang="el-GR" sz="1600" b="1" dirty="0">
                <a:solidFill>
                  <a:prstClr val="black"/>
                </a:solidFill>
                <a:cs typeface="Arial" charset="0"/>
              </a:rPr>
              <a:t>.  </a:t>
            </a:r>
            <a:r>
              <a:rPr lang="el-GR" sz="1600" b="1" u="sng" dirty="0" smtClean="0">
                <a:solidFill>
                  <a:prstClr val="black"/>
                </a:solidFill>
                <a:cs typeface="Arial" charset="0"/>
              </a:rPr>
              <a:t>Εμπορικό δίκαιο </a:t>
            </a:r>
            <a:r>
              <a:rPr lang="el-GR" sz="1400" dirty="0" smtClean="0">
                <a:solidFill>
                  <a:prstClr val="black"/>
                </a:solidFill>
                <a:cs typeface="Arial" charset="0"/>
              </a:rPr>
              <a:t>(Ρυθμίζει τις εμπορικές σχέσεις</a:t>
            </a:r>
            <a:r>
              <a:rPr lang="en-US" sz="1400" dirty="0" smtClean="0">
                <a:solidFill>
                  <a:prstClr val="black"/>
                </a:solidFill>
                <a:cs typeface="Arial" charset="0"/>
              </a:rPr>
              <a:t> </a:t>
            </a:r>
            <a:r>
              <a:rPr lang="el-GR" sz="1400" dirty="0" smtClean="0">
                <a:solidFill>
                  <a:prstClr val="black"/>
                </a:solidFill>
                <a:cs typeface="Arial" charset="0"/>
              </a:rPr>
              <a:t>και πράξεις, περιλαμβάνει μεταξύ άλλων το δίκαιο εταιριών, αξιόγραφων, πτωχευτικό. </a:t>
            </a:r>
            <a:r>
              <a:rPr lang="el-GR" sz="1400" dirty="0">
                <a:solidFill>
                  <a:prstClr val="black"/>
                </a:solidFill>
                <a:cs typeface="Arial" charset="0"/>
              </a:rPr>
              <a:t>π</a:t>
            </a:r>
            <a:r>
              <a:rPr lang="en-US" sz="1400" dirty="0" smtClean="0">
                <a:solidFill>
                  <a:prstClr val="black"/>
                </a:solidFill>
                <a:cs typeface="Arial" charset="0"/>
              </a:rPr>
              <a:t>.</a:t>
            </a:r>
            <a:r>
              <a:rPr lang="el-GR" sz="1400" dirty="0" smtClean="0">
                <a:solidFill>
                  <a:prstClr val="black"/>
                </a:solidFill>
                <a:cs typeface="Arial" charset="0"/>
              </a:rPr>
              <a:t>χ σύσταση εταιρίας, επιταγές κ.λπ.) </a:t>
            </a:r>
            <a:endParaRPr lang="el-GR" sz="1400" dirty="0">
              <a:solidFill>
                <a:prstClr val="black"/>
              </a:solidFill>
              <a:cs typeface="Arial" charset="0"/>
            </a:endParaRPr>
          </a:p>
          <a:p>
            <a:pPr marL="0" lvl="0" indent="0" algn="just" fontAlgn="base">
              <a:lnSpc>
                <a:spcPct val="150000"/>
              </a:lnSpc>
              <a:spcBef>
                <a:spcPct val="0"/>
              </a:spcBef>
              <a:spcAft>
                <a:spcPct val="0"/>
              </a:spcAft>
              <a:buClrTx/>
              <a:buSzTx/>
              <a:buNone/>
            </a:pPr>
            <a:r>
              <a:rPr lang="el-GR" sz="1800" b="1" dirty="0">
                <a:solidFill>
                  <a:prstClr val="black"/>
                </a:solidFill>
                <a:cs typeface="Arial" charset="0"/>
              </a:rPr>
              <a:t> </a:t>
            </a:r>
            <a:r>
              <a:rPr lang="el-GR" sz="1600" b="1" dirty="0">
                <a:solidFill>
                  <a:prstClr val="black"/>
                </a:solidFill>
                <a:cs typeface="Arial" charset="0"/>
              </a:rPr>
              <a:t>3. </a:t>
            </a:r>
            <a:r>
              <a:rPr lang="el-GR" sz="1600" b="1" dirty="0" smtClean="0">
                <a:solidFill>
                  <a:prstClr val="black"/>
                </a:solidFill>
                <a:cs typeface="Arial" charset="0"/>
              </a:rPr>
              <a:t> </a:t>
            </a:r>
            <a:r>
              <a:rPr lang="el-GR" sz="1600" b="1" u="sng" dirty="0">
                <a:solidFill>
                  <a:prstClr val="black"/>
                </a:solidFill>
                <a:cs typeface="Arial" charset="0"/>
              </a:rPr>
              <a:t>Εργατικό </a:t>
            </a:r>
            <a:r>
              <a:rPr lang="el-GR" sz="1600" b="1" u="sng" dirty="0" smtClean="0">
                <a:solidFill>
                  <a:prstClr val="black"/>
                </a:solidFill>
                <a:cs typeface="Arial" charset="0"/>
              </a:rPr>
              <a:t>δίκαιο </a:t>
            </a:r>
            <a:r>
              <a:rPr lang="el-GR" sz="1400" dirty="0" smtClean="0">
                <a:solidFill>
                  <a:prstClr val="black"/>
                </a:solidFill>
                <a:cs typeface="Arial" charset="0"/>
              </a:rPr>
              <a:t>(Ρυθμίζει τη σχέση μεταξύ εργοδότη και εργαζομένου π.χ. συμβάσεις εργασίας, δικαιώματα εργαζομένου, συνθήκες εργασίας κ.λπ.)</a:t>
            </a:r>
            <a:endParaRPr lang="el-GR" sz="1400" dirty="0">
              <a:solidFill>
                <a:prstClr val="black"/>
              </a:solidFill>
              <a:cs typeface="Arial" charset="0"/>
            </a:endParaRPr>
          </a:p>
          <a:p>
            <a:pPr marL="0" indent="0" algn="just">
              <a:spcBef>
                <a:spcPts val="0"/>
              </a:spcBef>
              <a:buNone/>
            </a:pPr>
            <a:r>
              <a:rPr lang="el-GR" sz="1600" b="1" dirty="0">
                <a:solidFill>
                  <a:prstClr val="black"/>
                </a:solidFill>
                <a:cs typeface="Arial" charset="0"/>
              </a:rPr>
              <a:t> 4. </a:t>
            </a:r>
            <a:r>
              <a:rPr lang="el-GR" sz="1600" b="1" dirty="0" smtClean="0">
                <a:solidFill>
                  <a:prstClr val="black"/>
                </a:solidFill>
                <a:cs typeface="Arial" charset="0"/>
              </a:rPr>
              <a:t>  </a:t>
            </a:r>
            <a:r>
              <a:rPr lang="el-GR" sz="1600" b="1" u="sng" dirty="0">
                <a:solidFill>
                  <a:prstClr val="black"/>
                </a:solidFill>
                <a:cs typeface="Arial" charset="0"/>
              </a:rPr>
              <a:t>Δίκαιο πνευματικής ιδιοκτη</a:t>
            </a:r>
            <a:r>
              <a:rPr lang="el-GR" sz="1600" b="1" dirty="0">
                <a:solidFill>
                  <a:prstClr val="black"/>
                </a:solidFill>
                <a:cs typeface="Arial" charset="0"/>
              </a:rPr>
              <a:t>σίας κ.λπ</a:t>
            </a:r>
            <a:r>
              <a:rPr lang="el-GR" sz="1600" b="1" dirty="0" smtClean="0">
                <a:solidFill>
                  <a:prstClr val="black"/>
                </a:solidFill>
                <a:cs typeface="Arial" charset="0"/>
              </a:rPr>
              <a:t>.</a:t>
            </a:r>
            <a:r>
              <a:rPr lang="el-GR" sz="1400" b="1" dirty="0" smtClean="0">
                <a:solidFill>
                  <a:prstClr val="black"/>
                </a:solidFill>
                <a:cs typeface="Arial" charset="0"/>
              </a:rPr>
              <a:t> </a:t>
            </a:r>
            <a:r>
              <a:rPr lang="el-GR" sz="1400" dirty="0" smtClean="0">
                <a:solidFill>
                  <a:prstClr val="black"/>
                </a:solidFill>
                <a:cs typeface="Arial" charset="0"/>
              </a:rPr>
              <a:t>(Ρυθμίζει δικαιώματα πάνω σε έργα και δημιουργήματα)</a:t>
            </a:r>
            <a:r>
              <a:rPr lang="el-GR" sz="1400" b="1" dirty="0">
                <a:solidFill>
                  <a:prstClr val="black"/>
                </a:solidFill>
                <a:cs typeface="Arial" charset="0"/>
              </a:rPr>
              <a:t> </a:t>
            </a:r>
            <a:endParaRPr lang="el-GR" sz="1400" b="1" dirty="0" smtClean="0">
              <a:solidFill>
                <a:prstClr val="black"/>
              </a:solidFill>
              <a:cs typeface="Arial" charset="0"/>
            </a:endParaRPr>
          </a:p>
          <a:p>
            <a:pPr marL="0" indent="0" algn="just">
              <a:spcBef>
                <a:spcPts val="0"/>
              </a:spcBef>
              <a:buNone/>
            </a:pPr>
            <a:endParaRPr lang="el-GR" sz="1600" b="1" dirty="0" smtClean="0">
              <a:solidFill>
                <a:prstClr val="black"/>
              </a:solidFill>
              <a:cs typeface="Arial" charset="0"/>
            </a:endParaRPr>
          </a:p>
          <a:p>
            <a:pPr marL="0" indent="0" algn="just">
              <a:spcBef>
                <a:spcPts val="0"/>
              </a:spcBef>
              <a:buNone/>
            </a:pPr>
            <a:r>
              <a:rPr lang="el-GR" sz="1600" b="1" dirty="0" smtClean="0">
                <a:solidFill>
                  <a:prstClr val="black"/>
                </a:solidFill>
                <a:cs typeface="Arial" charset="0"/>
              </a:rPr>
              <a:t>* </a:t>
            </a:r>
            <a:r>
              <a:rPr lang="el-GR" sz="1600" b="1" u="sng" dirty="0" smtClean="0">
                <a:solidFill>
                  <a:prstClr val="black"/>
                </a:solidFill>
                <a:cs typeface="Arial" charset="0"/>
              </a:rPr>
              <a:t>Βασική έννοια ιδιωτικού δικαίου</a:t>
            </a:r>
            <a:r>
              <a:rPr lang="en-US" sz="1600" b="1" u="sng" dirty="0" smtClean="0">
                <a:solidFill>
                  <a:prstClr val="black"/>
                </a:solidFill>
                <a:cs typeface="Arial" charset="0"/>
              </a:rPr>
              <a:t>:</a:t>
            </a:r>
            <a:r>
              <a:rPr lang="el-GR" sz="1600" b="1" u="sng" dirty="0" smtClean="0">
                <a:solidFill>
                  <a:prstClr val="black"/>
                </a:solidFill>
                <a:cs typeface="Arial" charset="0"/>
              </a:rPr>
              <a:t> </a:t>
            </a:r>
            <a:r>
              <a:rPr lang="el-GR" sz="1600" b="1" u="sng" dirty="0">
                <a:solidFill>
                  <a:prstClr val="black"/>
                </a:solidFill>
                <a:cs typeface="Arial" charset="0"/>
              </a:rPr>
              <a:t>δικαιοπραξία</a:t>
            </a:r>
            <a:r>
              <a:rPr lang="en-US" sz="1600" b="1" u="sng" dirty="0" smtClean="0">
                <a:solidFill>
                  <a:prstClr val="black"/>
                </a:solidFill>
                <a:cs typeface="Arial" charset="0"/>
              </a:rPr>
              <a:t>:</a:t>
            </a:r>
            <a:r>
              <a:rPr lang="el-GR" sz="1600" b="1" dirty="0" smtClean="0">
                <a:solidFill>
                  <a:prstClr val="black"/>
                </a:solidFill>
                <a:cs typeface="Arial" charset="0"/>
              </a:rPr>
              <a:t> Η σύμφωνη </a:t>
            </a:r>
            <a:r>
              <a:rPr lang="el-GR" sz="1600" b="1" dirty="0">
                <a:solidFill>
                  <a:prstClr val="black"/>
                </a:solidFill>
                <a:cs typeface="Arial" charset="0"/>
              </a:rPr>
              <a:t>με το νόμο δήλωση βουλήσεως ενός </a:t>
            </a:r>
            <a:r>
              <a:rPr lang="el-GR" sz="1600" b="1" dirty="0" smtClean="0">
                <a:solidFill>
                  <a:prstClr val="black"/>
                </a:solidFill>
                <a:cs typeface="Arial" charset="0"/>
              </a:rPr>
              <a:t>προσώπου </a:t>
            </a:r>
            <a:r>
              <a:rPr lang="el-GR" sz="1600" b="1" dirty="0">
                <a:solidFill>
                  <a:prstClr val="black"/>
                </a:solidFill>
                <a:cs typeface="Arial" charset="0"/>
              </a:rPr>
              <a:t>με στόχο την παραγωγή συγκεκριμένου εννόμου </a:t>
            </a:r>
            <a:r>
              <a:rPr lang="el-GR" sz="1600" b="1" dirty="0" smtClean="0">
                <a:solidFill>
                  <a:prstClr val="black"/>
                </a:solidFill>
                <a:cs typeface="Arial" charset="0"/>
              </a:rPr>
              <a:t>αποτελέσματος (π.χ</a:t>
            </a:r>
            <a:r>
              <a:rPr lang="el-GR" sz="1600" b="1" dirty="0">
                <a:solidFill>
                  <a:prstClr val="black"/>
                </a:solidFill>
                <a:cs typeface="Arial" charset="0"/>
              </a:rPr>
              <a:t>. </a:t>
            </a:r>
            <a:r>
              <a:rPr lang="el-GR" sz="1600" b="1" dirty="0" smtClean="0">
                <a:solidFill>
                  <a:prstClr val="black"/>
                </a:solidFill>
                <a:cs typeface="Arial" charset="0"/>
              </a:rPr>
              <a:t>μίσθωση </a:t>
            </a:r>
            <a:r>
              <a:rPr lang="el-GR" sz="1600" b="1" dirty="0">
                <a:solidFill>
                  <a:prstClr val="black"/>
                </a:solidFill>
                <a:cs typeface="Arial" charset="0"/>
              </a:rPr>
              <a:t>ή </a:t>
            </a:r>
            <a:r>
              <a:rPr lang="el-GR" sz="1600" b="1" dirty="0" smtClean="0">
                <a:solidFill>
                  <a:prstClr val="black"/>
                </a:solidFill>
                <a:cs typeface="Arial" charset="0"/>
              </a:rPr>
              <a:t>  πώληση </a:t>
            </a:r>
            <a:r>
              <a:rPr lang="el-GR" sz="1600" b="1" dirty="0">
                <a:solidFill>
                  <a:prstClr val="black"/>
                </a:solidFill>
                <a:cs typeface="Arial" charset="0"/>
              </a:rPr>
              <a:t>ακινήτου, γάμος, διαζύγιο, υιοθεσία, διαθήκη κ.λπ</a:t>
            </a:r>
            <a:r>
              <a:rPr lang="el-GR" sz="1600" b="1" dirty="0" smtClean="0">
                <a:solidFill>
                  <a:prstClr val="black"/>
                </a:solidFill>
                <a:cs typeface="Arial" charset="0"/>
              </a:rPr>
              <a:t>.). </a:t>
            </a:r>
            <a:endParaRPr lang="el-GR" sz="1600" b="1" dirty="0">
              <a:solidFill>
                <a:prstClr val="black"/>
              </a:solidFill>
              <a:cs typeface="Arial" charset="0"/>
            </a:endParaRPr>
          </a:p>
          <a:p>
            <a:pPr marL="0" lvl="0" indent="0" algn="just" fontAlgn="base">
              <a:lnSpc>
                <a:spcPct val="150000"/>
              </a:lnSpc>
              <a:spcBef>
                <a:spcPct val="0"/>
              </a:spcBef>
              <a:spcAft>
                <a:spcPct val="0"/>
              </a:spcAft>
              <a:buClrTx/>
              <a:buSzTx/>
              <a:buNone/>
            </a:pPr>
            <a:endParaRPr lang="el-GR" sz="1600" b="1" dirty="0">
              <a:solidFill>
                <a:prstClr val="black"/>
              </a:solidFill>
              <a:cs typeface="Arial" charset="0"/>
            </a:endParaRPr>
          </a:p>
        </p:txBody>
      </p:sp>
    </p:spTree>
    <p:extLst>
      <p:ext uri="{BB962C8B-B14F-4D97-AF65-F5344CB8AC3E}">
        <p14:creationId xmlns:p14="http://schemas.microsoft.com/office/powerpoint/2010/main" val="196921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Δ1.Βασικές </a:t>
            </a:r>
            <a:r>
              <a:rPr lang="el-GR" dirty="0"/>
              <a:t>Έννοιες </a:t>
            </a:r>
            <a:r>
              <a:rPr lang="el-GR" dirty="0" smtClean="0"/>
              <a:t>Εμπραγμάτου </a:t>
            </a:r>
            <a:r>
              <a:rPr lang="el-GR" dirty="0"/>
              <a:t>Δικαίου</a:t>
            </a:r>
          </a:p>
        </p:txBody>
      </p:sp>
      <p:sp>
        <p:nvSpPr>
          <p:cNvPr id="3" name="Θέση περιεχομένου 2"/>
          <p:cNvSpPr>
            <a:spLocks noGrp="1"/>
          </p:cNvSpPr>
          <p:nvPr>
            <p:ph sz="quarter" idx="13"/>
          </p:nvPr>
        </p:nvSpPr>
        <p:spPr/>
        <p:txBody>
          <a:bodyPr>
            <a:normAutofit fontScale="85000" lnSpcReduction="20000"/>
          </a:bodyPr>
          <a:lstStyle/>
          <a:p>
            <a:pPr algn="just">
              <a:lnSpc>
                <a:spcPct val="150000"/>
              </a:lnSpc>
            </a:pPr>
            <a:r>
              <a:rPr lang="el-GR" sz="1600" b="1" dirty="0"/>
              <a:t>Πράγμα</a:t>
            </a:r>
            <a:r>
              <a:rPr lang="en-US" sz="1600" b="1" dirty="0"/>
              <a:t>: </a:t>
            </a:r>
            <a:r>
              <a:rPr lang="el-GR" sz="1600" dirty="0"/>
              <a:t>Κάθε απρόσωπο αντικείμενο που μπορεί ένας άνθρωπος να εξουσιάσει</a:t>
            </a:r>
          </a:p>
          <a:p>
            <a:pPr lvl="2" algn="just">
              <a:lnSpc>
                <a:spcPct val="150000"/>
              </a:lnSpc>
              <a:buFont typeface="Wingdings" panose="05000000000000000000" pitchFamily="2" charset="2"/>
              <a:buChar char="Ø"/>
            </a:pPr>
            <a:r>
              <a:rPr lang="el-GR" sz="1600" dirty="0"/>
              <a:t> Διάκριση σε </a:t>
            </a:r>
            <a:r>
              <a:rPr lang="el-GR" sz="1600" b="1" dirty="0"/>
              <a:t>Ακίνητα</a:t>
            </a:r>
            <a:r>
              <a:rPr lang="el-GR" sz="1600" dirty="0"/>
              <a:t> (=οικόπεδα και τα συστατικά* τους) και </a:t>
            </a:r>
            <a:r>
              <a:rPr lang="el-GR" sz="1600" b="1" dirty="0"/>
              <a:t>κινητά</a:t>
            </a:r>
            <a:r>
              <a:rPr lang="el-GR" sz="1600" dirty="0"/>
              <a:t> (=όσα δεν είναι ακίνητα πχ αυτοκίνητο)</a:t>
            </a:r>
          </a:p>
          <a:p>
            <a:pPr marL="342202" lvl="2" indent="0" algn="just">
              <a:lnSpc>
                <a:spcPct val="150000"/>
              </a:lnSpc>
              <a:buNone/>
            </a:pPr>
            <a:r>
              <a:rPr lang="el-GR" sz="1000" dirty="0" smtClean="0"/>
              <a:t>    </a:t>
            </a:r>
            <a:r>
              <a:rPr lang="el-GR" sz="1000" dirty="0"/>
              <a:t>* </a:t>
            </a:r>
            <a:r>
              <a:rPr lang="el-GR" sz="1200" dirty="0"/>
              <a:t>Συστατικά ακινήτου (953-954 ΑΚ) είναι αυτά που δεν μπορούν να αποχωρισθούν χωρίς βλάβη του ακινήτου (πχ οικοδομήματα, η πηγή του νερού, το δένδρο κ.λπ.)</a:t>
            </a:r>
          </a:p>
          <a:p>
            <a:pPr marL="342202" lvl="2" indent="0" algn="just">
              <a:lnSpc>
                <a:spcPct val="150000"/>
              </a:lnSpc>
              <a:buNone/>
            </a:pPr>
            <a:r>
              <a:rPr lang="el-GR" sz="1200" dirty="0" smtClean="0"/>
              <a:t>   </a:t>
            </a:r>
            <a:r>
              <a:rPr lang="el-GR" sz="1200" dirty="0"/>
              <a:t>*Παράρτημα ακινήτου, το κινητό που εξυπηρετεί διαρκώς το ακίνητο (π.χ. </a:t>
            </a:r>
            <a:r>
              <a:rPr lang="el-GR" sz="1200" dirty="0" smtClean="0"/>
              <a:t> το τραπέζι</a:t>
            </a:r>
            <a:r>
              <a:rPr lang="el-GR" sz="1200" dirty="0"/>
              <a:t>) </a:t>
            </a:r>
          </a:p>
          <a:p>
            <a:pPr marL="342202" lvl="2" indent="0" algn="just">
              <a:lnSpc>
                <a:spcPct val="150000"/>
              </a:lnSpc>
              <a:buNone/>
            </a:pPr>
            <a:r>
              <a:rPr lang="el-GR" sz="1600" b="1" dirty="0" smtClean="0"/>
              <a:t>Εμπράγματα </a:t>
            </a:r>
            <a:r>
              <a:rPr lang="el-GR" sz="1600" b="1" dirty="0"/>
              <a:t>δικαιώματα </a:t>
            </a:r>
            <a:r>
              <a:rPr lang="el-GR" sz="1600" dirty="0"/>
              <a:t>είναι εκείνα τα δικαιώματα που προσφέρουν σε ένα πρόσωπο άμεση εξουσία εναντίον όλων πάνω σε ένα πράγμα.</a:t>
            </a:r>
          </a:p>
          <a:p>
            <a:pPr marL="0" indent="0" algn="just">
              <a:lnSpc>
                <a:spcPct val="150000"/>
              </a:lnSpc>
              <a:buNone/>
            </a:pPr>
            <a:r>
              <a:rPr lang="el-GR" sz="1400" b="1" dirty="0"/>
              <a:t>1) </a:t>
            </a:r>
            <a:r>
              <a:rPr lang="el-GR" sz="1400" b="1" u="sng" dirty="0"/>
              <a:t>Κυριότητα</a:t>
            </a:r>
            <a:r>
              <a:rPr lang="en-US" sz="1400" b="1" dirty="0"/>
              <a:t>:</a:t>
            </a:r>
            <a:r>
              <a:rPr lang="en-US" sz="1400" dirty="0"/>
              <a:t> </a:t>
            </a:r>
            <a:r>
              <a:rPr lang="el-GR" sz="1400" dirty="0"/>
              <a:t>Η αναγνωρισμένη από το νόμο άμεση και απόλυτη εξουσία ενός προσώπου πάνω σε ένα πράγμα. (όταν ανήκει σε πολλούς </a:t>
            </a:r>
            <a:r>
              <a:rPr lang="el-GR" sz="1400" dirty="0">
                <a:sym typeface="Wingdings" panose="05000000000000000000" pitchFamily="2" charset="2"/>
              </a:rPr>
              <a:t> συγκυριότητα)</a:t>
            </a:r>
            <a:endParaRPr lang="el-GR" sz="1400" dirty="0"/>
          </a:p>
          <a:p>
            <a:pPr marL="0" indent="0" algn="just">
              <a:lnSpc>
                <a:spcPct val="150000"/>
              </a:lnSpc>
              <a:buNone/>
            </a:pPr>
            <a:r>
              <a:rPr lang="el-GR" sz="1400" b="1" dirty="0"/>
              <a:t> </a:t>
            </a:r>
            <a:r>
              <a:rPr lang="el-GR" sz="1400" b="1" dirty="0" smtClean="0"/>
              <a:t>   </a:t>
            </a:r>
            <a:r>
              <a:rPr lang="el-GR" sz="1400" b="1" dirty="0"/>
              <a:t>**  Διακρίνεται από τη </a:t>
            </a:r>
            <a:r>
              <a:rPr lang="el-GR" sz="1400" b="1" u="sng" dirty="0"/>
              <a:t>Νομή</a:t>
            </a:r>
            <a:r>
              <a:rPr lang="el-GR" sz="1400" b="1" dirty="0"/>
              <a:t> </a:t>
            </a:r>
            <a:r>
              <a:rPr lang="el-GR" sz="1400" b="1" dirty="0" smtClean="0"/>
              <a:t>(η νομή δεν </a:t>
            </a:r>
            <a:r>
              <a:rPr lang="el-GR" sz="1400" b="1" dirty="0"/>
              <a:t>είναι τυπικά εμπράγματο δικαίωμα)</a:t>
            </a:r>
            <a:r>
              <a:rPr lang="en-US" sz="1400" b="1" dirty="0"/>
              <a:t>: </a:t>
            </a:r>
            <a:r>
              <a:rPr lang="el-GR" sz="1400" dirty="0"/>
              <a:t>Η φυσική/υλική εξουσία </a:t>
            </a:r>
            <a:r>
              <a:rPr lang="el-GR" sz="1400" b="1" u="sng" dirty="0"/>
              <a:t>(κατοχή) </a:t>
            </a:r>
            <a:r>
              <a:rPr lang="el-GR" sz="1400" dirty="0"/>
              <a:t>του πράγματος που ασκείται με διάνοια κυρίου (θέληση να εξουσιάσει ως κύριος</a:t>
            </a:r>
            <a:r>
              <a:rPr lang="el-GR" sz="1400" dirty="0" smtClean="0"/>
              <a:t>).</a:t>
            </a:r>
            <a:endParaRPr lang="el-GR" sz="1400" dirty="0"/>
          </a:p>
          <a:p>
            <a:pPr marL="0" indent="0" algn="just">
              <a:lnSpc>
                <a:spcPct val="150000"/>
              </a:lnSpc>
              <a:buNone/>
            </a:pPr>
            <a:r>
              <a:rPr lang="el-GR" sz="1400" b="1" dirty="0"/>
              <a:t>2) </a:t>
            </a:r>
            <a:r>
              <a:rPr lang="el-GR" sz="1400" b="1" u="sng" dirty="0"/>
              <a:t>Δουλεία</a:t>
            </a:r>
            <a:r>
              <a:rPr lang="en-US" sz="1400" b="1" u="sng" dirty="0"/>
              <a:t>:</a:t>
            </a:r>
            <a:r>
              <a:rPr lang="el-GR" sz="1400" b="1" u="sng" dirty="0"/>
              <a:t> </a:t>
            </a:r>
            <a:r>
              <a:rPr lang="el-GR" sz="1400" dirty="0"/>
              <a:t>Το περιορισμένο εμπράγματο δικαίωμα που δίνει την εξουσία σε ένα πρόσωπο (δικαιούχο) να αποκομίζει οφέλη από την ουσία ενός πράγματος που ανήκει σε άλλον. Πχ δουλεία διόδου: όταν αποκτώ δικαίωμα διέλευσης μέσω άλλου </a:t>
            </a:r>
            <a:r>
              <a:rPr lang="el-GR" sz="1400" dirty="0" smtClean="0"/>
              <a:t>ακινήτου.</a:t>
            </a:r>
            <a:endParaRPr lang="el-GR" sz="1400" dirty="0"/>
          </a:p>
          <a:p>
            <a:pPr marL="0" indent="0" algn="just">
              <a:lnSpc>
                <a:spcPct val="150000"/>
              </a:lnSpc>
              <a:buNone/>
            </a:pPr>
            <a:r>
              <a:rPr lang="el-GR" sz="1400" b="1" dirty="0"/>
              <a:t>3) </a:t>
            </a:r>
            <a:r>
              <a:rPr lang="el-GR" sz="1400" b="1" u="sng" dirty="0"/>
              <a:t>Ενέχυρο</a:t>
            </a:r>
            <a:r>
              <a:rPr lang="el-GR" sz="1400" b="1" dirty="0"/>
              <a:t> (</a:t>
            </a:r>
            <a:r>
              <a:rPr lang="el-GR" sz="1400" b="1"/>
              <a:t>για </a:t>
            </a:r>
            <a:r>
              <a:rPr lang="el-GR" sz="1400" b="1" smtClean="0"/>
              <a:t>κινητά) </a:t>
            </a:r>
            <a:r>
              <a:rPr lang="el-GR" sz="1400" b="1" dirty="0"/>
              <a:t>και </a:t>
            </a:r>
            <a:r>
              <a:rPr lang="el-GR" sz="1400" b="1" dirty="0">
                <a:solidFill>
                  <a:schemeClr val="accent2">
                    <a:lumMod val="50000"/>
                  </a:schemeClr>
                </a:solidFill>
              </a:rPr>
              <a:t>4) </a:t>
            </a:r>
            <a:r>
              <a:rPr lang="el-GR" sz="1400" b="1" u="sng" dirty="0"/>
              <a:t>Υποθήκη </a:t>
            </a:r>
            <a:r>
              <a:rPr lang="el-GR" sz="1400" b="1" dirty="0"/>
              <a:t>(για ακίνητα)</a:t>
            </a:r>
            <a:r>
              <a:rPr lang="en-US" sz="1400" dirty="0"/>
              <a:t>:</a:t>
            </a:r>
            <a:r>
              <a:rPr lang="el-GR" sz="1400" dirty="0"/>
              <a:t> Εμπράγματα δικαιώματα που συστήνονται πάνω σε πράγματα, προκειμένου να εξασφαλιστεί ότι ο δανειστής θα μπορεί να ικανοποιήσει προνομιακά τις απαιτήσεις του από </a:t>
            </a:r>
            <a:r>
              <a:rPr lang="el-GR" sz="1400" dirty="0" smtClean="0"/>
              <a:t>αυτά.</a:t>
            </a:r>
            <a:endParaRPr lang="el-GR" sz="1400" dirty="0"/>
          </a:p>
          <a:p>
            <a:endParaRPr lang="el-GR" dirty="0"/>
          </a:p>
        </p:txBody>
      </p:sp>
    </p:spTree>
    <p:extLst>
      <p:ext uri="{BB962C8B-B14F-4D97-AF65-F5344CB8AC3E}">
        <p14:creationId xmlns:p14="http://schemas.microsoft.com/office/powerpoint/2010/main" val="70143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Δ2. Εμπράγματο δίκαιο</a:t>
            </a:r>
            <a:endParaRPr lang="el-GR" dirty="0"/>
          </a:p>
        </p:txBody>
      </p:sp>
      <p:sp>
        <p:nvSpPr>
          <p:cNvPr id="3" name="Θέση περιεχομένου 2"/>
          <p:cNvSpPr>
            <a:spLocks noGrp="1"/>
          </p:cNvSpPr>
          <p:nvPr>
            <p:ph sz="quarter" idx="13"/>
          </p:nvPr>
        </p:nvSpPr>
        <p:spPr>
          <a:xfrm>
            <a:off x="274320" y="1298448"/>
            <a:ext cx="8595360" cy="5254752"/>
          </a:xfrm>
        </p:spPr>
        <p:txBody>
          <a:bodyPr>
            <a:normAutofit fontScale="25000" lnSpcReduction="20000"/>
          </a:bodyPr>
          <a:lstStyle/>
          <a:p>
            <a:pPr marL="0" indent="0">
              <a:lnSpc>
                <a:spcPct val="170000"/>
              </a:lnSpc>
              <a:buNone/>
            </a:pPr>
            <a:r>
              <a:rPr lang="el-GR" sz="4800" b="1" u="sng" dirty="0" smtClean="0"/>
              <a:t>Α. Οριζόντια </a:t>
            </a:r>
            <a:r>
              <a:rPr lang="el-GR" sz="4800" b="1" u="sng" dirty="0"/>
              <a:t>ιδιοκτησία ή </a:t>
            </a:r>
            <a:r>
              <a:rPr lang="el-GR" sz="4800" b="1" u="sng" dirty="0" smtClean="0"/>
              <a:t>Οροφοκτησία</a:t>
            </a:r>
            <a:r>
              <a:rPr lang="el-GR" sz="4800" u="sng" dirty="0" smtClean="0"/>
              <a:t> </a:t>
            </a:r>
            <a:r>
              <a:rPr lang="el-GR" sz="4800" dirty="0"/>
              <a:t>είναι η </a:t>
            </a:r>
            <a:r>
              <a:rPr lang="el-GR" sz="4800" dirty="0" smtClean="0"/>
              <a:t>χωριστή, </a:t>
            </a:r>
            <a:r>
              <a:rPr lang="el-GR" sz="4800" dirty="0"/>
              <a:t>αποκλειστική και αυθύπαρκτη κυριότητα επί ορόφου οικοδομής ή διαμερίσματος </a:t>
            </a:r>
            <a:r>
              <a:rPr lang="el-GR" sz="4800" dirty="0" smtClean="0"/>
              <a:t>ορόφου, </a:t>
            </a:r>
            <a:r>
              <a:rPr lang="el-GR" sz="4800" dirty="0"/>
              <a:t>με ορισμένο ποσοστό αναγκαστικής συνιδιοκτησίας στο έδαφος και τα κοινά και αδιαίρετα μέρη της οικοδομής.</a:t>
            </a:r>
          </a:p>
          <a:p>
            <a:pPr marL="0" indent="0">
              <a:lnSpc>
                <a:spcPct val="170000"/>
              </a:lnSpc>
              <a:buNone/>
            </a:pPr>
            <a:r>
              <a:rPr lang="el-GR" sz="4800" b="1" dirty="0" smtClean="0"/>
              <a:t>Β.</a:t>
            </a:r>
            <a:r>
              <a:rPr lang="en-US" sz="4800" b="1" dirty="0" smtClean="0"/>
              <a:t>    </a:t>
            </a:r>
            <a:r>
              <a:rPr lang="el-GR" sz="4800" b="1" u="sng" dirty="0" smtClean="0"/>
              <a:t>Κάθετη </a:t>
            </a:r>
            <a:r>
              <a:rPr lang="el-GR" sz="4800" b="1" u="sng" dirty="0"/>
              <a:t>ιδιοκτησία </a:t>
            </a:r>
            <a:r>
              <a:rPr lang="el-GR" sz="4800" dirty="0" smtClean="0"/>
              <a:t>είναι </a:t>
            </a:r>
            <a:r>
              <a:rPr lang="el-GR" sz="4800" dirty="0"/>
              <a:t>η χωριστή (διηρημένη, αποκλειστική) κυριότητα οικοδομής που είναι κτισμένη μαζί με άλλη ή άλλες στο ίδιο οικόπεδο, συνδυασμένη με συγκυριότητα στο οικόπεδο αυτό καθώς και στα κοινά μέρη των </a:t>
            </a:r>
            <a:r>
              <a:rPr lang="el-GR" sz="4800" dirty="0" smtClean="0"/>
              <a:t>οικοδομών</a:t>
            </a:r>
            <a:endParaRPr lang="el-GR" sz="4800" dirty="0"/>
          </a:p>
          <a:p>
            <a:pPr marL="0" indent="0">
              <a:lnSpc>
                <a:spcPct val="170000"/>
              </a:lnSpc>
              <a:buNone/>
            </a:pPr>
            <a:r>
              <a:rPr lang="el-GR" sz="4800" b="1" dirty="0" smtClean="0"/>
              <a:t>       </a:t>
            </a:r>
            <a:r>
              <a:rPr lang="el-GR" sz="4800" b="1" u="sng" dirty="0" smtClean="0"/>
              <a:t>Διευκρινήσεις</a:t>
            </a:r>
            <a:r>
              <a:rPr lang="en-US" sz="4800" b="1" u="sng" dirty="0" smtClean="0"/>
              <a:t>:</a:t>
            </a:r>
          </a:p>
          <a:p>
            <a:pPr marL="342900" indent="-342900">
              <a:lnSpc>
                <a:spcPct val="170000"/>
              </a:lnSpc>
            </a:pPr>
            <a:r>
              <a:rPr lang="el-GR" sz="4200" dirty="0" smtClean="0"/>
              <a:t>Οριζόντια </a:t>
            </a:r>
            <a:r>
              <a:rPr lang="el-GR" sz="4200" dirty="0"/>
              <a:t>ιδιοκτησία μπορεί να γίνει το κάθε διαμέρισμα μιας πολυκατοικίας</a:t>
            </a:r>
          </a:p>
          <a:p>
            <a:pPr>
              <a:lnSpc>
                <a:spcPct val="170000"/>
              </a:lnSpc>
            </a:pPr>
            <a:r>
              <a:rPr lang="el-GR" sz="4200" dirty="0" smtClean="0"/>
              <a:t>π.χ</a:t>
            </a:r>
            <a:r>
              <a:rPr lang="el-GR" sz="4200" dirty="0"/>
              <a:t>. </a:t>
            </a:r>
            <a:r>
              <a:rPr lang="el-GR" sz="4200" dirty="0" smtClean="0"/>
              <a:t>Πολυκατοικία με 3 ορόφους και </a:t>
            </a:r>
            <a:r>
              <a:rPr lang="el-GR" sz="4200" dirty="0"/>
              <a:t>ένα διαμέρισμα σε κάθε όροφο, </a:t>
            </a:r>
            <a:r>
              <a:rPr lang="el-GR" sz="4200" dirty="0" smtClean="0"/>
              <a:t>χωρίζεται η </a:t>
            </a:r>
            <a:r>
              <a:rPr lang="el-GR" sz="4200" dirty="0"/>
              <a:t>πολυκατοικία ανά όροφο, δηλ. </a:t>
            </a:r>
            <a:r>
              <a:rPr lang="el-GR" sz="4200" dirty="0" smtClean="0"/>
              <a:t>«οριζοντίως».</a:t>
            </a:r>
            <a:endParaRPr lang="el-GR" sz="4200" dirty="0"/>
          </a:p>
          <a:p>
            <a:pPr>
              <a:lnSpc>
                <a:spcPct val="170000"/>
              </a:lnSpc>
            </a:pPr>
            <a:r>
              <a:rPr lang="el-GR" sz="4200" dirty="0" smtClean="0"/>
              <a:t>Κάθετη </a:t>
            </a:r>
            <a:r>
              <a:rPr lang="el-GR" sz="4200" dirty="0"/>
              <a:t>ιδιοκτησία γίνεται επί οικοπέδου όταν </a:t>
            </a:r>
            <a:r>
              <a:rPr lang="el-GR" sz="4200" dirty="0" smtClean="0"/>
              <a:t>δημιουργούνται </a:t>
            </a:r>
            <a:r>
              <a:rPr lang="el-GR" sz="4200" dirty="0"/>
              <a:t>δύο ή περισσότερα </a:t>
            </a:r>
            <a:r>
              <a:rPr lang="el-GR" sz="4200" dirty="0" smtClean="0"/>
              <a:t>αυτοτελή τμήματα- οικοδομήματα που αποτελούν ξεχωριστές ιδιοκτησίες </a:t>
            </a:r>
            <a:r>
              <a:rPr lang="el-GR" sz="4200" b="1" u="sng" dirty="0" smtClean="0"/>
              <a:t>σε ένα όμως ενιαίο οικόπεδο</a:t>
            </a:r>
            <a:r>
              <a:rPr lang="el-GR" sz="4200" dirty="0" smtClean="0"/>
              <a:t>.</a:t>
            </a:r>
          </a:p>
          <a:p>
            <a:pPr>
              <a:lnSpc>
                <a:spcPct val="170000"/>
              </a:lnSpc>
            </a:pPr>
            <a:r>
              <a:rPr lang="el-GR" sz="4200" dirty="0" smtClean="0"/>
              <a:t>Σύσταση </a:t>
            </a:r>
            <a:r>
              <a:rPr lang="el-GR" sz="4200" dirty="0"/>
              <a:t>οριζόντιων </a:t>
            </a:r>
            <a:r>
              <a:rPr lang="el-GR" sz="4200" dirty="0" smtClean="0"/>
              <a:t>ιδιοκτησιών </a:t>
            </a:r>
            <a:r>
              <a:rPr lang="el-GR" sz="4200" dirty="0"/>
              <a:t>γίνεται επί </a:t>
            </a:r>
            <a:r>
              <a:rPr lang="el-GR" sz="4200" dirty="0" smtClean="0"/>
              <a:t>κάθε καθέτου </a:t>
            </a:r>
            <a:r>
              <a:rPr lang="el-GR" sz="4200" dirty="0"/>
              <a:t>ιδιοκτησίας δηλ. μπορείς να πάρεις ένα οικόπεδο, να το </a:t>
            </a:r>
            <a:r>
              <a:rPr lang="el-GR" sz="4200" dirty="0" smtClean="0"/>
              <a:t>«κόψεις» </a:t>
            </a:r>
            <a:r>
              <a:rPr lang="el-GR" sz="4200" dirty="0"/>
              <a:t>με σύσταση καθέτου ιδιοκτησίας, και επί της καθέτου ιδιοκτησίας (του </a:t>
            </a:r>
            <a:r>
              <a:rPr lang="el-GR" sz="4200" dirty="0" smtClean="0"/>
              <a:t>«κομμένου» </a:t>
            </a:r>
            <a:r>
              <a:rPr lang="el-GR" sz="4200" dirty="0"/>
              <a:t>κομματιού του οικοπέδου που είναι πλέον αυτοτελές) να συστήσεις οριζόντιες ιδιοκτησίες (πολυκατοικία με διαμερίσματα)</a:t>
            </a:r>
          </a:p>
          <a:p>
            <a:pPr>
              <a:lnSpc>
                <a:spcPct val="170000"/>
              </a:lnSpc>
            </a:pPr>
            <a:r>
              <a:rPr lang="el-GR" sz="4200" dirty="0" smtClean="0"/>
              <a:t>Το αντίστροφο δεν είναι δυνατό</a:t>
            </a:r>
            <a:r>
              <a:rPr lang="en-US" sz="4200" dirty="0" smtClean="0"/>
              <a:t>, </a:t>
            </a:r>
            <a:r>
              <a:rPr lang="el-GR" sz="4200" dirty="0" smtClean="0"/>
              <a:t>δηλαδή σύσταση καθέτου ιδιοκτησίας επί οριζοντίου ιδιοκτησίας.</a:t>
            </a:r>
          </a:p>
          <a:p>
            <a:pPr>
              <a:lnSpc>
                <a:spcPct val="170000"/>
              </a:lnSpc>
            </a:pPr>
            <a:endParaRPr lang="el-GR" sz="4200" b="1" dirty="0"/>
          </a:p>
          <a:p>
            <a:r>
              <a:rPr lang="el-GR" sz="4200" b="1" dirty="0" smtClean="0"/>
              <a:t>Γ1. Σύμβαση χρονομεριστικής μίσθωσης (σύμβαση </a:t>
            </a:r>
            <a:r>
              <a:rPr lang="en-US" sz="4200" b="1" dirty="0" smtClean="0"/>
              <a:t>time sharing)</a:t>
            </a:r>
          </a:p>
          <a:p>
            <a:r>
              <a:rPr lang="el-GR" sz="4200" b="1" dirty="0" smtClean="0"/>
              <a:t>Γ2. Σύμβαση χρονικής ιδιοκτησίας ή πολυιδιοκτησίας (</a:t>
            </a:r>
            <a:r>
              <a:rPr lang="fr-FR" sz="4200" b="1" dirty="0" smtClean="0"/>
              <a:t>multipropriété) </a:t>
            </a:r>
            <a:endParaRPr lang="el-GR" sz="4200" b="1" dirty="0"/>
          </a:p>
        </p:txBody>
      </p:sp>
    </p:spTree>
    <p:extLst>
      <p:ext uri="{BB962C8B-B14F-4D97-AF65-F5344CB8AC3E}">
        <p14:creationId xmlns:p14="http://schemas.microsoft.com/office/powerpoint/2010/main" val="338965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a:xfrm>
            <a:off x="259321" y="0"/>
            <a:ext cx="8229600" cy="1447800"/>
          </a:xfrm>
        </p:spPr>
        <p:txBody>
          <a:bodyPr/>
          <a:lstStyle/>
          <a:p>
            <a:pPr algn="ctr" eaLnBrk="1" hangingPunct="1"/>
            <a:r>
              <a:rPr lang="el-GR" altLang="en-US" sz="4000" dirty="0" smtClean="0"/>
              <a:t>Ε</a:t>
            </a:r>
            <a:r>
              <a:rPr lang="en-US" altLang="en-US" sz="4000" dirty="0" smtClean="0"/>
              <a:t>. </a:t>
            </a:r>
            <a:r>
              <a:rPr lang="el-GR" altLang="en-US" sz="4000" dirty="0" smtClean="0"/>
              <a:t>ΓΕΝΙΚΑ</a:t>
            </a:r>
            <a:r>
              <a:rPr lang="en-US" altLang="en-US" sz="4000" dirty="0" smtClean="0"/>
              <a:t> </a:t>
            </a:r>
            <a:r>
              <a:rPr lang="el-GR" altLang="en-US" sz="4000" dirty="0" smtClean="0"/>
              <a:t>ΣΤΟΙΧΕΙΑ</a:t>
            </a:r>
            <a:r>
              <a:rPr lang="en-US" altLang="en-US" sz="4000" dirty="0" smtClean="0"/>
              <a:t> </a:t>
            </a:r>
            <a:r>
              <a:rPr lang="el-GR" altLang="en-US" sz="4000" dirty="0" smtClean="0"/>
              <a:t>ΔΙΟΙΚΗΤΙΚΟΥ</a:t>
            </a:r>
            <a:r>
              <a:rPr lang="en-US" altLang="en-US" sz="4000" dirty="0" smtClean="0"/>
              <a:t> </a:t>
            </a:r>
            <a:r>
              <a:rPr lang="el-GR" altLang="en-US" sz="4000" dirty="0" smtClean="0"/>
              <a:t>ΔΙΚΑΙΟΥ</a:t>
            </a:r>
            <a:r>
              <a:rPr lang="el-GR" altLang="el-GR" sz="4000" dirty="0" smtClean="0"/>
              <a:t> </a:t>
            </a:r>
            <a:endParaRPr lang="en-US" altLang="el-GR" sz="4000" dirty="0" smtClean="0"/>
          </a:p>
        </p:txBody>
      </p:sp>
      <p:sp>
        <p:nvSpPr>
          <p:cNvPr id="1048591" name="Content Placeholder 2"/>
          <p:cNvSpPr>
            <a:spLocks noGrp="1"/>
          </p:cNvSpPr>
          <p:nvPr>
            <p:ph sz="quarter" idx="13"/>
          </p:nvPr>
        </p:nvSpPr>
        <p:spPr>
          <a:xfrm>
            <a:off x="457200" y="1676400"/>
            <a:ext cx="8077200" cy="4740271"/>
          </a:xfrm>
        </p:spPr>
        <p:txBody>
          <a:bodyPr>
            <a:normAutofit lnSpcReduction="10000"/>
          </a:bodyPr>
          <a:lstStyle/>
          <a:p>
            <a:pPr marL="457200" indent="-457200" algn="just" eaLnBrk="1" hangingPunct="1">
              <a:buNone/>
            </a:pPr>
            <a:r>
              <a:rPr lang="el-GR" altLang="el-GR" sz="2000" b="1" dirty="0" smtClean="0">
                <a:cs typeface="Arial" panose="020B0604020202020204" pitchFamily="34" charset="0"/>
              </a:rPr>
              <a:t> </a:t>
            </a:r>
            <a:r>
              <a:rPr lang="el-GR" altLang="el-GR" sz="1600" b="1" dirty="0" smtClean="0">
                <a:cs typeface="Arial" panose="020B0604020202020204" pitchFamily="34" charset="0"/>
              </a:rPr>
              <a:t>1.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έννοια</a:t>
            </a:r>
            <a:r>
              <a:rPr lang="en-US" altLang="en-US" sz="1600" b="1" dirty="0" smtClean="0">
                <a:cs typeface="Arial" panose="020B0604020202020204" pitchFamily="34" charset="0"/>
              </a:rPr>
              <a:t> </a:t>
            </a:r>
            <a:r>
              <a:rPr lang="el-GR" altLang="en-US" sz="1600" b="1" dirty="0" smtClean="0">
                <a:cs typeface="Arial" panose="020B0604020202020204" pitchFamily="34" charset="0"/>
              </a:rPr>
              <a:t>του</a:t>
            </a:r>
            <a:r>
              <a:rPr lang="en-US" altLang="en-US" sz="1600" b="1" dirty="0" smtClean="0">
                <a:cs typeface="Arial" panose="020B0604020202020204" pitchFamily="34" charset="0"/>
              </a:rPr>
              <a:t> </a:t>
            </a:r>
            <a:r>
              <a:rPr lang="el-GR" altLang="en-US" sz="1600" b="1" dirty="0" smtClean="0">
                <a:cs typeface="Arial" panose="020B0604020202020204" pitchFamily="34" charset="0"/>
              </a:rPr>
              <a:t>Κράτους</a:t>
            </a:r>
            <a:r>
              <a:rPr lang="en-US" altLang="en-US" sz="1600" b="1" dirty="0" smtClean="0">
                <a:cs typeface="Arial" panose="020B0604020202020204" pitchFamily="34" charset="0"/>
              </a:rPr>
              <a:t> - </a:t>
            </a:r>
            <a:r>
              <a:rPr lang="el-GR" altLang="en-US" sz="1600" b="1" dirty="0" smtClean="0">
                <a:cs typeface="Arial" panose="020B0604020202020204" pitchFamily="34" charset="0"/>
              </a:rPr>
              <a:t>Στοιχεία</a:t>
            </a:r>
            <a:r>
              <a:rPr lang="en-US" altLang="en-US" sz="1600" b="1" dirty="0" smtClean="0">
                <a:cs typeface="Arial" panose="020B0604020202020204" pitchFamily="34" charset="0"/>
              </a:rPr>
              <a:t> </a:t>
            </a:r>
            <a:r>
              <a:rPr lang="el-GR" altLang="en-US" sz="1600" b="1" dirty="0" smtClean="0">
                <a:cs typeface="Arial" panose="020B0604020202020204" pitchFamily="34" charset="0"/>
              </a:rPr>
              <a:t>του</a:t>
            </a:r>
            <a:r>
              <a:rPr lang="en-US" altLang="en-US" sz="1600" b="1" dirty="0" smtClean="0">
                <a:cs typeface="Arial" panose="020B0604020202020204" pitchFamily="34" charset="0"/>
              </a:rPr>
              <a:t> </a:t>
            </a:r>
            <a:r>
              <a:rPr lang="el-GR" altLang="en-US" sz="1600" b="1" dirty="0" smtClean="0">
                <a:cs typeface="Arial" panose="020B0604020202020204" pitchFamily="34" charset="0"/>
              </a:rPr>
              <a:t>Κράτους</a:t>
            </a:r>
            <a:endParaRPr lang="en-US" altLang="en-US" sz="1600" b="1" dirty="0" smtClean="0">
              <a:cs typeface="Arial" panose="020B0604020202020204" pitchFamily="34" charset="0"/>
            </a:endParaRPr>
          </a:p>
          <a:p>
            <a:pPr marL="457200" indent="-457200" algn="just" eaLnBrk="1" hangingPunct="1">
              <a:buNone/>
            </a:pPr>
            <a:r>
              <a:rPr lang="en-US" altLang="zh-CN" sz="1600" b="1" dirty="0">
                <a:cs typeface="Arial" panose="020B0604020202020204" pitchFamily="34" charset="0"/>
              </a:rPr>
              <a:t> </a:t>
            </a:r>
            <a:r>
              <a:rPr lang="en-US" altLang="zh-CN" sz="1800" b="1" dirty="0" smtClean="0">
                <a:cs typeface="Arial" panose="020B0604020202020204" pitchFamily="34" charset="0"/>
              </a:rPr>
              <a:t> </a:t>
            </a:r>
            <a:r>
              <a:rPr lang="en-US" altLang="zh-CN" sz="1400" b="1" dirty="0" smtClean="0">
                <a:cs typeface="Arial" panose="020B0604020202020204" pitchFamily="34" charset="0"/>
              </a:rPr>
              <a:t>(</a:t>
            </a:r>
            <a:r>
              <a:rPr lang="el-GR" altLang="zh-CN" sz="1400" b="1" dirty="0" smtClean="0">
                <a:cs typeface="Arial" panose="020B0604020202020204" pitchFamily="34" charset="0"/>
              </a:rPr>
              <a:t>λαός που ζει σε ορισμένη επικράτεια (χώρα) που έχει οργανωθεί σε νομικό πρόσωπο, το οποίο ασκεί αυτοδύναμη εξουσία)</a:t>
            </a:r>
            <a:endParaRPr lang="zh-CN" altLang="en-US" sz="1400" dirty="0"/>
          </a:p>
          <a:p>
            <a:pPr marL="457200" indent="-457200" algn="just" eaLnBrk="1" hangingPunct="1">
              <a:buNone/>
            </a:pPr>
            <a:r>
              <a:rPr lang="el-GR" altLang="el-GR" sz="1800" b="1" dirty="0" smtClean="0">
                <a:cs typeface="Arial" panose="020B0604020202020204" pitchFamily="34" charset="0"/>
              </a:rPr>
              <a:t> </a:t>
            </a:r>
            <a:r>
              <a:rPr lang="el-GR" altLang="el-GR" sz="1600" b="1" dirty="0" smtClean="0">
                <a:cs typeface="Arial" panose="020B0604020202020204" pitchFamily="34" charset="0"/>
              </a:rPr>
              <a:t>2. </a:t>
            </a:r>
            <a:r>
              <a:rPr lang="el-GR" altLang="en-US" sz="1600" b="1" dirty="0" smtClean="0">
                <a:cs typeface="Arial" panose="020B0604020202020204" pitchFamily="34" charset="0"/>
              </a:rPr>
              <a:t>Το</a:t>
            </a:r>
            <a:r>
              <a:rPr lang="en-US" altLang="en-US" sz="1600" b="1" dirty="0" smtClean="0">
                <a:cs typeface="Arial" panose="020B0604020202020204" pitchFamily="34" charset="0"/>
              </a:rPr>
              <a:t> </a:t>
            </a:r>
            <a:r>
              <a:rPr lang="el-GR" altLang="en-US" sz="1600" b="1" dirty="0" smtClean="0">
                <a:cs typeface="Arial" panose="020B0604020202020204" pitchFamily="34" charset="0"/>
              </a:rPr>
              <a:t>Κράτος</a:t>
            </a:r>
            <a:r>
              <a:rPr lang="en-US" altLang="en-US" sz="1600" b="1" dirty="0" smtClean="0">
                <a:cs typeface="Arial" panose="020B0604020202020204" pitchFamily="34" charset="0"/>
              </a:rPr>
              <a:t> </a:t>
            </a:r>
            <a:r>
              <a:rPr lang="el-GR" altLang="en-US" sz="1600" b="1" dirty="0" smtClean="0">
                <a:cs typeface="Arial" panose="020B0604020202020204" pitchFamily="34" charset="0"/>
              </a:rPr>
              <a:t>ως</a:t>
            </a:r>
            <a:r>
              <a:rPr lang="en-US" altLang="en-US" sz="1600" b="1" dirty="0" smtClean="0">
                <a:cs typeface="Arial" panose="020B0604020202020204" pitchFamily="34" charset="0"/>
              </a:rPr>
              <a:t> </a:t>
            </a:r>
            <a:r>
              <a:rPr lang="el-GR" altLang="en-US" sz="1600" b="1" dirty="0" smtClean="0">
                <a:cs typeface="Arial" panose="020B0604020202020204" pitchFamily="34" charset="0"/>
              </a:rPr>
              <a:t>νομικό</a:t>
            </a:r>
            <a:r>
              <a:rPr lang="en-US" altLang="en-US" sz="1600" b="1" dirty="0" smtClean="0">
                <a:cs typeface="Arial" panose="020B0604020202020204" pitchFamily="34" charset="0"/>
              </a:rPr>
              <a:t> </a:t>
            </a:r>
            <a:r>
              <a:rPr lang="el-GR" altLang="en-US" sz="1600" b="1" dirty="0" smtClean="0">
                <a:cs typeface="Arial" panose="020B0604020202020204" pitchFamily="34" charset="0"/>
              </a:rPr>
              <a:t>πρόσωπο</a:t>
            </a:r>
            <a:r>
              <a:rPr lang="en-US" altLang="en-US" sz="1600" b="1" dirty="0" smtClean="0">
                <a:cs typeface="Arial" panose="020B0604020202020204" pitchFamily="34" charset="0"/>
              </a:rPr>
              <a:t> -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έννοια</a:t>
            </a:r>
            <a:r>
              <a:rPr lang="en-US" altLang="en-US" sz="1600" b="1" dirty="0" smtClean="0">
                <a:cs typeface="Arial" panose="020B0604020202020204" pitchFamily="34" charset="0"/>
              </a:rPr>
              <a:t> </a:t>
            </a:r>
            <a:r>
              <a:rPr lang="el-GR" altLang="en-US" sz="1600" b="1" dirty="0" smtClean="0">
                <a:cs typeface="Arial" panose="020B0604020202020204" pitchFamily="34" charset="0"/>
              </a:rPr>
              <a:t>της ικανότητας δικαίου </a:t>
            </a:r>
            <a:r>
              <a:rPr lang="el-GR" altLang="en-US" sz="1400" b="1" dirty="0" smtClean="0">
                <a:cs typeface="Arial" panose="020B0604020202020204" pitchFamily="34" charset="0"/>
              </a:rPr>
              <a:t>(υποκείμενα δικαιωμάτων και υποχρεώσεων)</a:t>
            </a:r>
          </a:p>
          <a:p>
            <a:pPr marL="457200" indent="-457200" algn="just" eaLnBrk="1" hangingPunct="1">
              <a:buNone/>
            </a:pPr>
            <a:r>
              <a:rPr lang="en-US" altLang="en-US" sz="1600" b="1" dirty="0" smtClean="0">
                <a:cs typeface="Arial" panose="020B0604020202020204" pitchFamily="34" charset="0"/>
              </a:rPr>
              <a:t> </a:t>
            </a:r>
            <a:r>
              <a:rPr lang="el-GR" altLang="en-US" sz="1600" b="1" dirty="0" smtClean="0">
                <a:cs typeface="Arial" panose="020B0604020202020204" pitchFamily="34" charset="0"/>
              </a:rPr>
              <a:t> 2α. Η έννοια της νομικής</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προσωπικότητας</a:t>
            </a:r>
            <a:r>
              <a:rPr lang="en-US" altLang="en-US" sz="1600" b="1" dirty="0" smtClean="0">
                <a:cs typeface="Arial" panose="020B0604020202020204" pitchFamily="34" charset="0"/>
              </a:rPr>
              <a:t> </a:t>
            </a:r>
            <a:r>
              <a:rPr lang="el-GR" altLang="en-US" sz="1400" b="1" dirty="0" smtClean="0">
                <a:cs typeface="Arial" panose="020B0604020202020204" pitchFamily="34" charset="0"/>
              </a:rPr>
              <a:t>(</a:t>
            </a:r>
            <a:r>
              <a:rPr lang="el-GR" altLang="en-US" sz="1400" b="1" u="sng" dirty="0" smtClean="0">
                <a:cs typeface="Arial" panose="020B0604020202020204" pitchFamily="34" charset="0"/>
              </a:rPr>
              <a:t>νομικό πρόσωπο </a:t>
            </a:r>
            <a:r>
              <a:rPr lang="el-GR" altLang="en-US" sz="1400" b="1" dirty="0" smtClean="0">
                <a:cs typeface="Arial" panose="020B0604020202020204" pitchFamily="34" charset="0"/>
              </a:rPr>
              <a:t>είναι ένωση προσώπων η σύνολο περιουσίας για την επίτευξη ορισμένου σκοπού)</a:t>
            </a:r>
            <a:endParaRPr lang="zh-CN" altLang="en-US" sz="1400" dirty="0"/>
          </a:p>
          <a:p>
            <a:pPr marL="457200" indent="-457200" algn="just" eaLnBrk="1" hangingPunct="1">
              <a:buNone/>
            </a:pPr>
            <a:r>
              <a:rPr lang="el-GR" altLang="el-GR" sz="1800" b="1" dirty="0" smtClean="0">
                <a:cs typeface="Arial" panose="020B0604020202020204" pitchFamily="34" charset="0"/>
              </a:rPr>
              <a:t> 3. </a:t>
            </a:r>
            <a:r>
              <a:rPr lang="en-US" altLang="el-GR" sz="1800" b="1" dirty="0" smtClean="0">
                <a:cs typeface="Arial" panose="020B0604020202020204" pitchFamily="34" charset="0"/>
              </a:rPr>
              <a:t> </a:t>
            </a:r>
            <a:r>
              <a:rPr lang="el-GR" altLang="en-US" sz="1600" b="1" dirty="0" smtClean="0">
                <a:cs typeface="Arial" panose="020B0604020202020204" pitchFamily="34" charset="0"/>
              </a:rPr>
              <a:t>Άλλες</a:t>
            </a:r>
            <a:r>
              <a:rPr lang="en-US" altLang="en-US" sz="1600" b="1" dirty="0" smtClean="0">
                <a:cs typeface="Arial" panose="020B0604020202020204" pitchFamily="34" charset="0"/>
              </a:rPr>
              <a:t> </a:t>
            </a:r>
            <a:r>
              <a:rPr lang="el-GR" altLang="en-US" sz="1600" b="1" dirty="0" smtClean="0">
                <a:cs typeface="Arial" panose="020B0604020202020204" pitchFamily="34" charset="0"/>
              </a:rPr>
              <a:t>μορφές</a:t>
            </a:r>
            <a:r>
              <a:rPr lang="en-US" altLang="en-US" sz="1600" b="1" dirty="0" smtClean="0">
                <a:cs typeface="Arial" panose="020B0604020202020204" pitchFamily="34" charset="0"/>
              </a:rPr>
              <a:t> </a:t>
            </a:r>
            <a:r>
              <a:rPr lang="el-GR" altLang="en-US" sz="1600" b="1" dirty="0" smtClean="0">
                <a:cs typeface="Arial" panose="020B0604020202020204" pitchFamily="34" charset="0"/>
              </a:rPr>
              <a:t>νομικών</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προσώπων</a:t>
            </a:r>
            <a:r>
              <a:rPr lang="en-US" altLang="en-US" sz="1600" b="1" dirty="0" smtClean="0">
                <a:cs typeface="Arial" panose="020B0604020202020204" pitchFamily="34" charset="0"/>
              </a:rPr>
              <a:t> </a:t>
            </a:r>
            <a:r>
              <a:rPr lang="el-GR" altLang="en-US" sz="1600" b="1" dirty="0" smtClean="0">
                <a:cs typeface="Arial" panose="020B0604020202020204" pitchFamily="34" charset="0"/>
              </a:rPr>
              <a:t>(ν.π.δ.δ. – ν.π.ι.δ.).</a:t>
            </a:r>
            <a:r>
              <a:rPr lang="el-GR" altLang="el-GR" sz="1600" b="1" dirty="0" smtClean="0">
                <a:cs typeface="Arial" panose="020B0604020202020204" pitchFamily="34" charset="0"/>
              </a:rPr>
              <a:t> </a:t>
            </a:r>
            <a:endParaRPr lang="zh-CN" altLang="en-US" sz="1600" dirty="0"/>
          </a:p>
          <a:p>
            <a:pPr marL="457200" indent="-457200" algn="just" eaLnBrk="1" hangingPunct="1">
              <a:buNone/>
            </a:pPr>
            <a:r>
              <a:rPr lang="el-GR" altLang="el-GR" sz="1800" b="1" dirty="0" smtClean="0">
                <a:cs typeface="Arial" panose="020B0604020202020204" pitchFamily="34" charset="0"/>
              </a:rPr>
              <a:t> 4</a:t>
            </a:r>
            <a:r>
              <a:rPr lang="en-US" altLang="el-GR" sz="1800" b="1" dirty="0" smtClean="0">
                <a:cs typeface="Arial" panose="020B0604020202020204" pitchFamily="34" charset="0"/>
              </a:rPr>
              <a:t>.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αρχή</a:t>
            </a:r>
            <a:r>
              <a:rPr lang="en-US" altLang="en-US" sz="1600" b="1" dirty="0" smtClean="0">
                <a:cs typeface="Arial" panose="020B0604020202020204" pitchFamily="34" charset="0"/>
              </a:rPr>
              <a:t> </a:t>
            </a:r>
            <a:r>
              <a:rPr lang="el-GR" altLang="en-US" sz="1600" b="1" dirty="0" smtClean="0">
                <a:cs typeface="Arial" panose="020B0604020202020204" pitchFamily="34" charset="0"/>
              </a:rPr>
              <a:t>της</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διάκρισης</a:t>
            </a:r>
            <a:r>
              <a:rPr lang="en-US" altLang="en-US" sz="1600" b="1" dirty="0" smtClean="0">
                <a:cs typeface="Arial" panose="020B0604020202020204" pitchFamily="34" charset="0"/>
              </a:rPr>
              <a:t> </a:t>
            </a:r>
            <a:r>
              <a:rPr lang="el-GR" altLang="en-US" sz="1600" b="1" dirty="0" smtClean="0">
                <a:cs typeface="Arial" panose="020B0604020202020204" pitchFamily="34" charset="0"/>
              </a:rPr>
              <a:t>των</a:t>
            </a:r>
            <a:r>
              <a:rPr lang="en-US" altLang="en-US" sz="1600" b="1" dirty="0" smtClean="0">
                <a:cs typeface="Arial" panose="020B0604020202020204" pitchFamily="34" charset="0"/>
              </a:rPr>
              <a:t> </a:t>
            </a:r>
            <a:r>
              <a:rPr lang="el-GR" altLang="en-US" sz="1600" b="1" dirty="0" smtClean="0">
                <a:cs typeface="Arial" panose="020B0604020202020204" pitchFamily="34" charset="0"/>
              </a:rPr>
              <a:t>λειτουργιών</a:t>
            </a:r>
            <a:r>
              <a:rPr lang="en-US" altLang="en-US" sz="1600" b="1" dirty="0" smtClean="0">
                <a:cs typeface="Arial" panose="020B0604020202020204" pitchFamily="34" charset="0"/>
              </a:rPr>
              <a:t> /  </a:t>
            </a:r>
            <a:r>
              <a:rPr lang="el-GR" altLang="en-US" sz="1600" b="1" dirty="0" smtClean="0">
                <a:cs typeface="Arial" panose="020B0604020202020204" pitchFamily="34" charset="0"/>
              </a:rPr>
              <a:t>εξουσιών</a:t>
            </a:r>
            <a:r>
              <a:rPr lang="en-US" altLang="en-US" sz="1600" b="1" dirty="0" smtClean="0">
                <a:cs typeface="Arial" panose="020B0604020202020204" pitchFamily="34" charset="0"/>
              </a:rPr>
              <a:t>  </a:t>
            </a:r>
            <a:r>
              <a:rPr lang="el-GR" altLang="en-US" sz="1400" b="1" dirty="0" smtClean="0">
                <a:cs typeface="Arial" panose="020B0604020202020204" pitchFamily="34" charset="0"/>
              </a:rPr>
              <a:t>(εκτελεστική εξουσία / λειτουργία, νομοθετική εξουσία / λειτουργία, δικαστική εξουσία / λειτουργία)</a:t>
            </a:r>
            <a:r>
              <a:rPr lang="en-US" altLang="el-GR" sz="1400" b="1" dirty="0" smtClean="0">
                <a:cs typeface="Arial" panose="020B0604020202020204" pitchFamily="34" charset="0"/>
              </a:rPr>
              <a:t> </a:t>
            </a:r>
            <a:endParaRPr lang="zh-CN" altLang="en-US" sz="1400" dirty="0"/>
          </a:p>
          <a:p>
            <a:pPr marL="457200" indent="-457200" algn="just" eaLnBrk="1" hangingPunct="1">
              <a:buNone/>
            </a:pPr>
            <a:r>
              <a:rPr lang="el-GR" altLang="el-GR" sz="1800" b="1" dirty="0" smtClean="0">
                <a:cs typeface="Arial" panose="020B0604020202020204" pitchFamily="34" charset="0"/>
              </a:rPr>
              <a:t> </a:t>
            </a:r>
            <a:r>
              <a:rPr lang="en-US" altLang="el-GR" sz="1800" b="1" dirty="0" smtClean="0">
                <a:cs typeface="Arial" panose="020B0604020202020204" pitchFamily="34" charset="0"/>
              </a:rPr>
              <a:t>5.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βασικότερη</a:t>
            </a:r>
            <a:r>
              <a:rPr lang="en-US" altLang="en-US" sz="1600" b="1" dirty="0" smtClean="0">
                <a:cs typeface="Arial" panose="020B0604020202020204" pitchFamily="34" charset="0"/>
              </a:rPr>
              <a:t> </a:t>
            </a:r>
            <a:r>
              <a:rPr lang="el-GR" altLang="en-US" sz="1600" b="1" dirty="0" smtClean="0">
                <a:cs typeface="Arial" panose="020B0604020202020204" pitchFamily="34" charset="0"/>
              </a:rPr>
              <a:t>έννοια</a:t>
            </a:r>
            <a:r>
              <a:rPr lang="en-US" altLang="en-US" sz="1600" b="1" dirty="0" smtClean="0">
                <a:cs typeface="Arial" panose="020B0604020202020204" pitchFamily="34" charset="0"/>
              </a:rPr>
              <a:t> </a:t>
            </a:r>
            <a:r>
              <a:rPr lang="el-GR" altLang="en-US" sz="1600" b="1" dirty="0" smtClean="0">
                <a:cs typeface="Arial" panose="020B0604020202020204" pitchFamily="34" charset="0"/>
              </a:rPr>
              <a:t>του</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διοικητικού</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δικαίου</a:t>
            </a:r>
            <a:r>
              <a:rPr lang="en-US" altLang="en-US" sz="1600" b="1" dirty="0" smtClean="0">
                <a:cs typeface="Arial" panose="020B0604020202020204" pitchFamily="34" charset="0"/>
              </a:rPr>
              <a:t> -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έννοια</a:t>
            </a:r>
            <a:r>
              <a:rPr lang="en-US" altLang="en-US" sz="1600" b="1" dirty="0" smtClean="0">
                <a:cs typeface="Arial" panose="020B0604020202020204" pitchFamily="34" charset="0"/>
              </a:rPr>
              <a:t> </a:t>
            </a:r>
            <a:r>
              <a:rPr lang="el-GR" altLang="en-US" sz="1600" b="1" dirty="0" smtClean="0">
                <a:cs typeface="Arial" panose="020B0604020202020204" pitchFamily="34" charset="0"/>
              </a:rPr>
              <a:t>της</a:t>
            </a:r>
            <a:r>
              <a:rPr lang="en-US" altLang="en-US" sz="1600" b="1" dirty="0">
                <a:cs typeface="Arial" panose="020B0604020202020204" pitchFamily="34" charset="0"/>
              </a:rPr>
              <a:t> </a:t>
            </a:r>
            <a:r>
              <a:rPr lang="el-GR" altLang="en-US" sz="1600" b="1" dirty="0" smtClean="0">
                <a:cs typeface="Arial" panose="020B0604020202020204" pitchFamily="34" charset="0"/>
              </a:rPr>
              <a:t>διοικητικής</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πράξης</a:t>
            </a:r>
            <a:r>
              <a:rPr lang="en-US" altLang="en-US" sz="1600" b="1" dirty="0" smtClean="0">
                <a:cs typeface="Arial" panose="020B0604020202020204" pitchFamily="34" charset="0"/>
              </a:rPr>
              <a:t>  </a:t>
            </a:r>
            <a:r>
              <a:rPr lang="el-GR" altLang="en-US" sz="1400" b="1" u="sng" dirty="0" smtClean="0">
                <a:cs typeface="Arial" panose="020B0604020202020204" pitchFamily="34" charset="0"/>
              </a:rPr>
              <a:t>(η διοικητική πράξη είναι μονομερής δήλωση βουλήσεως ενός διοικητικού οργάνου με στόχο την παραγωγή συγκεκριμένου εννόμου αποτελέσματος) </a:t>
            </a:r>
            <a:r>
              <a:rPr lang="el-GR" altLang="el-GR" sz="1400" b="1" u="sng" dirty="0" smtClean="0">
                <a:cs typeface="Arial" panose="020B0604020202020204" pitchFamily="34" charset="0"/>
              </a:rPr>
              <a:t>   </a:t>
            </a:r>
            <a:endParaRPr lang="zh-CN" altLang="en-US" sz="1400" u="sng" dirty="0"/>
          </a:p>
          <a:p>
            <a:pPr marL="457200" indent="-457200" algn="just" eaLnBrk="1" hangingPunct="1">
              <a:buNone/>
            </a:pPr>
            <a:r>
              <a:rPr lang="el-GR" altLang="el-GR" sz="1800" b="1" dirty="0" smtClean="0">
                <a:cs typeface="Arial" panose="020B0604020202020204" pitchFamily="34" charset="0"/>
              </a:rPr>
              <a:t> </a:t>
            </a:r>
            <a:r>
              <a:rPr lang="en-US" altLang="el-GR" sz="1800" b="1" dirty="0" smtClean="0">
                <a:cs typeface="Arial" panose="020B0604020202020204" pitchFamily="34" charset="0"/>
              </a:rPr>
              <a:t>6.</a:t>
            </a:r>
            <a:r>
              <a:rPr lang="el-GR" altLang="el-GR" sz="1800" b="1" dirty="0" smtClean="0">
                <a:cs typeface="Arial" panose="020B0604020202020204" pitchFamily="34" charset="0"/>
              </a:rPr>
              <a:t> </a:t>
            </a:r>
            <a:r>
              <a:rPr lang="el-GR" altLang="el-GR" sz="1600" b="1" dirty="0" smtClean="0">
                <a:cs typeface="Arial" panose="020B0604020202020204" pitchFamily="34" charset="0"/>
              </a:rPr>
              <a:t>Δ</a:t>
            </a:r>
            <a:r>
              <a:rPr lang="el-GR" altLang="en-US" sz="1600" b="1" dirty="0" smtClean="0">
                <a:cs typeface="Arial" panose="020B0604020202020204" pitchFamily="34" charset="0"/>
              </a:rPr>
              <a:t>ιακρίσεις</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διοικητικών</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πράξεων</a:t>
            </a:r>
            <a:r>
              <a:rPr lang="en-US" altLang="en-US" sz="1600" b="1" dirty="0" smtClean="0">
                <a:cs typeface="Arial" panose="020B0604020202020204" pitchFamily="34" charset="0"/>
              </a:rPr>
              <a:t> (</a:t>
            </a:r>
            <a:r>
              <a:rPr lang="el-GR" altLang="en-US" sz="1600" b="1" dirty="0" smtClean="0">
                <a:cs typeface="Arial" panose="020B0604020202020204" pitchFamily="34" charset="0"/>
              </a:rPr>
              <a:t>ατομικές</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διοικητικές</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πράξεις</a:t>
            </a:r>
            <a:r>
              <a:rPr lang="en-US" altLang="en-US" sz="1600" b="1" dirty="0" smtClean="0">
                <a:cs typeface="Arial" panose="020B0604020202020204" pitchFamily="34" charset="0"/>
              </a:rPr>
              <a:t>, </a:t>
            </a:r>
            <a:r>
              <a:rPr lang="el-GR" altLang="en-US" sz="1600" b="1" dirty="0" smtClean="0">
                <a:cs typeface="Arial" panose="020B0604020202020204" pitchFamily="34" charset="0"/>
              </a:rPr>
              <a:t>κανονιστικές</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διοικητικές</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πράξεις</a:t>
            </a:r>
            <a:r>
              <a:rPr lang="en-US" altLang="en-US" sz="1600" b="1" dirty="0" smtClean="0">
                <a:cs typeface="Arial" panose="020B0604020202020204" pitchFamily="34" charset="0"/>
              </a:rPr>
              <a:t>, </a:t>
            </a:r>
            <a:r>
              <a:rPr lang="el-GR" altLang="en-US" sz="1600" b="1" dirty="0" smtClean="0">
                <a:cs typeface="Arial" panose="020B0604020202020204" pitchFamily="34" charset="0"/>
              </a:rPr>
              <a:t>ατομικές</a:t>
            </a:r>
            <a:r>
              <a:rPr lang="en-US" altLang="en-US" sz="1600" b="1" dirty="0" smtClean="0">
                <a:cs typeface="Arial" panose="020B0604020202020204" pitchFamily="34" charset="0"/>
              </a:rPr>
              <a:t> </a:t>
            </a:r>
            <a:r>
              <a:rPr lang="el-GR" altLang="en-US" sz="1600" b="1" dirty="0" smtClean="0">
                <a:cs typeface="Arial" panose="020B0604020202020204" pitchFamily="34" charset="0"/>
              </a:rPr>
              <a:t>πράξεις</a:t>
            </a:r>
            <a:r>
              <a:rPr lang="en-US" altLang="en-US" sz="1600" b="1" dirty="0" smtClean="0">
                <a:cs typeface="Arial" panose="020B0604020202020204" pitchFamily="34" charset="0"/>
              </a:rPr>
              <a:t> </a:t>
            </a:r>
            <a:r>
              <a:rPr lang="el-GR" altLang="en-US" sz="1600" b="1" dirty="0" smtClean="0">
                <a:cs typeface="Arial" panose="020B0604020202020204" pitchFamily="34" charset="0"/>
              </a:rPr>
              <a:t>γενικού</a:t>
            </a:r>
            <a:r>
              <a:rPr lang="en-US" altLang="en-US" sz="1600" b="1" dirty="0" smtClean="0">
                <a:cs typeface="Arial" panose="020B0604020202020204" pitchFamily="34" charset="0"/>
              </a:rPr>
              <a:t> </a:t>
            </a:r>
            <a:r>
              <a:rPr lang="el-GR" altLang="en-US" sz="1600" b="1" dirty="0" smtClean="0">
                <a:cs typeface="Arial" panose="020B0604020202020204" pitchFamily="34" charset="0"/>
              </a:rPr>
              <a:t>περιεχομένου</a:t>
            </a:r>
            <a:r>
              <a:rPr lang="en-US" altLang="en-US" sz="1600" b="1" dirty="0" smtClean="0">
                <a:cs typeface="Arial" panose="020B0604020202020204" pitchFamily="34" charset="0"/>
              </a:rPr>
              <a:t>)   </a:t>
            </a:r>
            <a:endParaRPr lang="zh-CN" altLang="en-US" sz="1600" dirty="0"/>
          </a:p>
          <a:p>
            <a:pPr marL="457200" indent="-457200" algn="just" eaLnBrk="1" hangingPunct="1">
              <a:buNone/>
            </a:pPr>
            <a:r>
              <a:rPr lang="el-GR" altLang="el-GR" sz="1600" b="1" dirty="0" smtClean="0">
                <a:cs typeface="Arial" panose="020B0604020202020204" pitchFamily="34" charset="0"/>
              </a:rPr>
              <a:t> </a:t>
            </a:r>
            <a:r>
              <a:rPr lang="en-US" altLang="el-GR" sz="1600" b="1" dirty="0" smtClean="0">
                <a:cs typeface="Arial" panose="020B0604020202020204" pitchFamily="34" charset="0"/>
              </a:rPr>
              <a:t>7.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ενωσιακή</a:t>
            </a:r>
            <a:r>
              <a:rPr lang="en-US" altLang="en-US" sz="1600" b="1" dirty="0" smtClean="0">
                <a:cs typeface="Arial" panose="020B0604020202020204" pitchFamily="34" charset="0"/>
              </a:rPr>
              <a:t> </a:t>
            </a:r>
            <a:r>
              <a:rPr lang="el-GR" altLang="en-US" sz="1600" b="1" dirty="0" smtClean="0">
                <a:cs typeface="Arial" panose="020B0604020202020204" pitchFamily="34" charset="0"/>
              </a:rPr>
              <a:t>έννομη</a:t>
            </a:r>
            <a:r>
              <a:rPr lang="en-US" altLang="en-US" sz="1600" b="1" dirty="0" smtClean="0">
                <a:cs typeface="Arial" panose="020B0604020202020204" pitchFamily="34" charset="0"/>
              </a:rPr>
              <a:t> </a:t>
            </a:r>
            <a:r>
              <a:rPr lang="el-GR" altLang="en-US" sz="1600" b="1" dirty="0" smtClean="0">
                <a:cs typeface="Arial" panose="020B0604020202020204" pitchFamily="34" charset="0"/>
              </a:rPr>
              <a:t>τάξη</a:t>
            </a:r>
            <a:r>
              <a:rPr lang="en-US" altLang="en-US" sz="1600" b="1" dirty="0" smtClean="0">
                <a:cs typeface="Arial" panose="020B0604020202020204" pitchFamily="34" charset="0"/>
              </a:rPr>
              <a:t> </a:t>
            </a:r>
            <a:endParaRPr lang="el-GR" altLang="el-GR" sz="1600" b="1" dirty="0" smtClean="0">
              <a:cs typeface="Arial" panose="020B0604020202020204" pitchFamily="34" charset="0"/>
            </a:endParaRPr>
          </a:p>
          <a:p>
            <a:pPr marL="457200" indent="-457200" algn="just" eaLnBrk="1" hangingPunct="1">
              <a:buNone/>
            </a:pPr>
            <a:r>
              <a:rPr lang="el-GR" altLang="el-GR" sz="1600" b="1" dirty="0" smtClean="0">
                <a:cs typeface="Arial" panose="020B0604020202020204" pitchFamily="34" charset="0"/>
              </a:rPr>
              <a:t> </a:t>
            </a:r>
            <a:r>
              <a:rPr lang="en-US" altLang="el-GR" sz="1600" b="1" dirty="0" smtClean="0">
                <a:cs typeface="Arial" panose="020B0604020202020204" pitchFamily="34" charset="0"/>
              </a:rPr>
              <a:t>8.  </a:t>
            </a:r>
            <a:r>
              <a:rPr lang="el-GR" altLang="en-US" sz="1600" b="1" dirty="0" smtClean="0">
                <a:cs typeface="Arial" panose="020B0604020202020204" pitchFamily="34" charset="0"/>
              </a:rPr>
              <a:t>Η</a:t>
            </a:r>
            <a:r>
              <a:rPr lang="en-US" altLang="en-US" sz="1600" b="1" dirty="0" smtClean="0">
                <a:cs typeface="Arial" panose="020B0604020202020204" pitchFamily="34" charset="0"/>
              </a:rPr>
              <a:t> </a:t>
            </a:r>
            <a:r>
              <a:rPr lang="el-GR" altLang="en-US" sz="1600" b="1" dirty="0" smtClean="0">
                <a:cs typeface="Arial" panose="020B0604020202020204" pitchFamily="34" charset="0"/>
              </a:rPr>
              <a:t>διεθνής</a:t>
            </a:r>
            <a:r>
              <a:rPr lang="en-US" altLang="en-US" sz="1600" b="1" dirty="0" smtClean="0">
                <a:cs typeface="Arial" panose="020B0604020202020204" pitchFamily="34" charset="0"/>
              </a:rPr>
              <a:t> </a:t>
            </a:r>
            <a:r>
              <a:rPr lang="el-GR" altLang="en-US" sz="1600" b="1" dirty="0" smtClean="0">
                <a:cs typeface="Arial" panose="020B0604020202020204" pitchFamily="34" charset="0"/>
              </a:rPr>
              <a:t>έννομη</a:t>
            </a:r>
            <a:r>
              <a:rPr lang="en-US" altLang="en-US" sz="1600" b="1" dirty="0" smtClean="0">
                <a:cs typeface="Arial" panose="020B0604020202020204" pitchFamily="34" charset="0"/>
              </a:rPr>
              <a:t> </a:t>
            </a:r>
            <a:r>
              <a:rPr lang="el-GR" altLang="en-US" sz="1600" b="1" dirty="0" smtClean="0">
                <a:cs typeface="Arial" panose="020B0604020202020204" pitchFamily="34" charset="0"/>
              </a:rPr>
              <a:t>τάξη</a:t>
            </a:r>
            <a:r>
              <a:rPr lang="en-US" altLang="en-US" sz="1600" b="1" dirty="0" smtClean="0">
                <a:cs typeface="Arial" panose="020B0604020202020204" pitchFamily="34" charset="0"/>
              </a:rPr>
              <a:t> </a:t>
            </a:r>
            <a:endParaRPr lang="el-GR" altLang="el-GR" sz="1600" b="1" dirty="0" smtClean="0">
              <a:cs typeface="Arial" panose="020B0604020202020204" pitchFamily="34" charset="0"/>
            </a:endParaRPr>
          </a:p>
          <a:p>
            <a:pPr marL="0" indent="0" eaLnBrk="1" hangingPunct="1">
              <a:spcBef>
                <a:spcPts val="0"/>
              </a:spcBef>
              <a:buNone/>
            </a:pPr>
            <a:endParaRPr lang="el-GR" altLang="el-GR" sz="2000" b="1"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a:p>
            <a:pPr marL="0" indent="0" eaLnBrk="1" hangingPunct="1">
              <a:spcBef>
                <a:spcPts val="0"/>
              </a:spcBef>
              <a:buNone/>
            </a:pPr>
            <a:endParaRPr lang="el-GR" altLang="el-GR" sz="2000" u="sng" dirty="0" smtClean="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dirty="0" smtClean="0"/>
              <a:t>       ΣΤ</a:t>
            </a:r>
            <a:r>
              <a:rPr lang="el-GR" sz="3200" b="1" dirty="0" smtClean="0"/>
              <a:t>. Η ΕΝΝΟΙΑ ΤΟΥ ΔΙΚΑΙΩΜΑΤΟΣ – ΘΕΜΕΛΙΩΔΗ </a:t>
            </a:r>
            <a:br>
              <a:rPr lang="el-GR" sz="3200" b="1" dirty="0" smtClean="0"/>
            </a:br>
            <a:r>
              <a:rPr lang="el-GR" sz="3200" b="1" dirty="0"/>
              <a:t> </a:t>
            </a:r>
            <a:r>
              <a:rPr lang="el-GR" sz="3200" b="1" dirty="0" smtClean="0"/>
              <a:t>                                     ΔΙΚΑΙΩΜΑΤΑ</a:t>
            </a:r>
            <a:endParaRPr lang="en-US" sz="3200" b="1" dirty="0"/>
          </a:p>
        </p:txBody>
      </p:sp>
      <p:sp>
        <p:nvSpPr>
          <p:cNvPr id="3" name="Θέση περιεχομένου 2"/>
          <p:cNvSpPr>
            <a:spLocks noGrp="1"/>
          </p:cNvSpPr>
          <p:nvPr>
            <p:ph sz="quarter" idx="13"/>
          </p:nvPr>
        </p:nvSpPr>
        <p:spPr>
          <a:xfrm>
            <a:off x="612648" y="1371600"/>
            <a:ext cx="8153400" cy="5181600"/>
          </a:xfrm>
        </p:spPr>
        <p:txBody>
          <a:bodyPr>
            <a:normAutofit fontScale="92500" lnSpcReduction="10000"/>
          </a:bodyPr>
          <a:lstStyle/>
          <a:p>
            <a:pPr marL="0" indent="0" algn="just">
              <a:buNone/>
            </a:pPr>
            <a:r>
              <a:rPr lang="el-GR" dirty="0" smtClean="0"/>
              <a:t> </a:t>
            </a:r>
            <a:r>
              <a:rPr lang="el-GR" sz="1800" b="1" dirty="0" smtClean="0"/>
              <a:t>1. </a:t>
            </a:r>
            <a:r>
              <a:rPr lang="el-GR" sz="1800" dirty="0" smtClean="0"/>
              <a:t>Ορισμός της έννοιας «δικαίωμα» από τη νομική επιστήμη (το δίκαιο):</a:t>
            </a:r>
          </a:p>
          <a:p>
            <a:pPr marL="0" indent="0" algn="just">
              <a:buNone/>
            </a:pPr>
            <a:r>
              <a:rPr lang="el-GR" sz="1800" i="1" u="sng" dirty="0" smtClean="0"/>
              <a:t>«είναι </a:t>
            </a:r>
            <a:r>
              <a:rPr lang="el-GR" sz="1800" i="1" u="sng" dirty="0"/>
              <a:t>η εξουσία που απονέμεται από το δίκαιο στα πρόσωπα </a:t>
            </a:r>
            <a:r>
              <a:rPr lang="el-GR" sz="1800" i="1" u="sng" dirty="0" smtClean="0"/>
              <a:t>για </a:t>
            </a:r>
            <a:r>
              <a:rPr lang="el-GR" sz="1800" i="1" u="sng" dirty="0"/>
              <a:t>την ικανοποίηση έννομων </a:t>
            </a:r>
            <a:r>
              <a:rPr lang="el-GR" sz="1800" i="1" u="sng" dirty="0" smtClean="0"/>
              <a:t>συμφερόντων» - </a:t>
            </a:r>
          </a:p>
          <a:p>
            <a:pPr marL="0" indent="0" algn="just">
              <a:buNone/>
            </a:pPr>
            <a:r>
              <a:rPr lang="el-GR" sz="1800" dirty="0" smtClean="0"/>
              <a:t>Με </a:t>
            </a:r>
            <a:r>
              <a:rPr lang="el-GR" sz="1800" dirty="0"/>
              <a:t>το δικαίωμα η έννομη τάξη παρέχει στο πρόσωπο την εξουσία να επιδιώξει τη δημιουργία καταστάσεων που αρμόζει στο δικαίωμα. </a:t>
            </a:r>
            <a:endParaRPr lang="el-GR" sz="1800" u="sng" dirty="0" smtClean="0"/>
          </a:p>
          <a:p>
            <a:pPr marL="0" indent="0" algn="just">
              <a:buNone/>
            </a:pPr>
            <a:r>
              <a:rPr lang="el-GR" sz="1800" dirty="0"/>
              <a:t> </a:t>
            </a:r>
            <a:r>
              <a:rPr lang="el-GR" sz="1800" b="1" dirty="0" smtClean="0"/>
              <a:t>2. Βασική διάκριση των θεμελιωδών δικαιωμάτων:</a:t>
            </a:r>
          </a:p>
          <a:p>
            <a:pPr marL="0" indent="0" algn="just">
              <a:buNone/>
            </a:pPr>
            <a:r>
              <a:rPr lang="el-GR" sz="2000" dirty="0" smtClean="0"/>
              <a:t> </a:t>
            </a:r>
            <a:r>
              <a:rPr lang="el-GR" sz="1600" b="1" dirty="0" smtClean="0"/>
              <a:t>α) </a:t>
            </a:r>
            <a:r>
              <a:rPr lang="el-GR" sz="1600" b="1" u="sng" dirty="0" smtClean="0"/>
              <a:t>Ατομικά δικαιώματα: </a:t>
            </a:r>
            <a:r>
              <a:rPr lang="el-GR" sz="1600" u="sng" dirty="0" smtClean="0"/>
              <a:t>Το περιεχόμενο τους συνίσταται στο ότι δημιουργούν αξιώσεις του   ατόμου έναντι του κράτους για αποχή από παρεμβάσεις σε μια κατοχυρωμένη σφαίρα ιδιωτικής αυτονομίας</a:t>
            </a:r>
            <a:r>
              <a:rPr lang="el-GR" sz="1400" u="sng" dirty="0" smtClean="0"/>
              <a:t>   </a:t>
            </a:r>
            <a:r>
              <a:rPr lang="el-GR" sz="1400" dirty="0" smtClean="0"/>
              <a:t>(λ.χ. αρχή της ισότητας, το απαραβίαστο της προσωπικής ελευθερίας, η προστασία της ιδιοκτησίας, η θρησκευτική ελευθερία, το δικαίωμα έννομης προστασίας από τα δικαστήρια, το άσυλο της κατοικίας και το απαραβίαστο της ιδιωτικής και οικογενειακής ζωής, το δικαίωμα στο περιβάλλον κ.λπ.).</a:t>
            </a:r>
          </a:p>
          <a:p>
            <a:pPr marL="0" indent="0" algn="just">
              <a:buNone/>
            </a:pPr>
            <a:r>
              <a:rPr lang="el-GR" sz="1600" b="1" dirty="0" smtClean="0"/>
              <a:t>β) </a:t>
            </a:r>
            <a:r>
              <a:rPr lang="el-GR" sz="1600" b="1" u="sng" dirty="0" smtClean="0"/>
              <a:t>Κοινωνικά δικαιώματα</a:t>
            </a:r>
            <a:r>
              <a:rPr lang="el-GR" sz="1600" b="1" dirty="0" smtClean="0"/>
              <a:t>: </a:t>
            </a:r>
            <a:r>
              <a:rPr lang="el-GR" sz="1600" u="sng" dirty="0" smtClean="0"/>
              <a:t>Το περιεχόμενο τους συνίσταται στο ότι δημιουργούν υποχρέωση του κράτους για παρέμβαση με θετικές ενέργειες προς παροχή αγαθών και υπηρεσιών </a:t>
            </a:r>
            <a:r>
              <a:rPr lang="el-GR" sz="1400" dirty="0" smtClean="0"/>
              <a:t>(τα δικαιώματα στην υγεία, την εργασία, την παιδεία, προστασία της οικογένειας, μητρότητας, παιδικής ηλικίας κ.λπ.). </a:t>
            </a:r>
          </a:p>
          <a:p>
            <a:pPr marL="0" indent="0" algn="just">
              <a:buNone/>
            </a:pPr>
            <a:r>
              <a:rPr lang="el-GR" sz="1800" b="1" dirty="0" smtClean="0"/>
              <a:t>γ</a:t>
            </a:r>
            <a:r>
              <a:rPr lang="el-GR" sz="1600" dirty="0" smtClean="0"/>
              <a:t>) </a:t>
            </a:r>
            <a:r>
              <a:rPr lang="el-GR" sz="1600" b="1" u="sng" dirty="0" smtClean="0"/>
              <a:t>Πολιτικά δικαιώματα: </a:t>
            </a:r>
            <a:r>
              <a:rPr lang="el-GR" sz="1600" u="sng" dirty="0" smtClean="0"/>
              <a:t>Έχουν ως αντικείμενο την ενεργό συμμετοχή του πολίτη στη διαμόρφωση της πολιτειακής βούλησης και την άσκηση της δημόσιας εξουσίας </a:t>
            </a:r>
            <a:r>
              <a:rPr lang="el-GR" sz="1400" dirty="0" smtClean="0"/>
              <a:t>(το δικαίωμα του εκλέγειν και εκλέγεσθαι, το δικαίωμα διορισμού σε δημόσιες θέσεις, το δικαίωμα συμμετοχής στην πολιτική και κοινωνική ζωή της χώρας κ.λπ.). </a:t>
            </a:r>
            <a:endParaRPr lang="el-GR" sz="1400" dirty="0"/>
          </a:p>
          <a:p>
            <a:pPr marL="0" indent="0">
              <a:buNone/>
            </a:pPr>
            <a:endParaRPr lang="el-GR" sz="1400" dirty="0" smtClean="0"/>
          </a:p>
          <a:p>
            <a:pPr marL="0" indent="0">
              <a:buNone/>
            </a:pPr>
            <a:endParaRPr lang="el-GR" sz="2000" dirty="0"/>
          </a:p>
          <a:p>
            <a:pPr marL="0" indent="0">
              <a:buNone/>
            </a:pPr>
            <a:endParaRPr lang="el-GR" sz="2000" dirty="0"/>
          </a:p>
          <a:p>
            <a:pPr marL="0" indent="0">
              <a:buNone/>
            </a:pPr>
            <a:endParaRPr lang="en-US" sz="2000" dirty="0"/>
          </a:p>
        </p:txBody>
      </p:sp>
    </p:spTree>
    <p:extLst>
      <p:ext uri="{BB962C8B-B14F-4D97-AF65-F5344CB8AC3E}">
        <p14:creationId xmlns:p14="http://schemas.microsoft.com/office/powerpoint/2010/main" val="1860765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1655</TotalTime>
  <Words>2443</Words>
  <Application>Microsoft Office PowerPoint</Application>
  <PresentationFormat>Προβολή στην οθόνη (4:3)</PresentationFormat>
  <Paragraphs>152</Paragraphs>
  <Slides>14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Soho</vt:lpstr>
      <vt:lpstr>ΓΕΝΙΚΑ ΠΕΡΙ ΤΟΥ ΔΙΚΑΙΟΥ   </vt:lpstr>
      <vt:lpstr>Α. ΕΙΣΑΓΩΓΙΚΕΣ ΕΠΙΣΗΜΑΝΣΕΙΣ  </vt:lpstr>
      <vt:lpstr>Β. ΔΙΑΚΡΙΣΕΙΣ ΤΟΥ ΔΙΚΑΙΟΥ (από διάφορες οπτικές γωνίες) κ.λπ. </vt:lpstr>
      <vt:lpstr>Γ1. ΚΛΑΔΟΙ ΤΟΥ ΔΙΚΑΙΟΥ  </vt:lpstr>
      <vt:lpstr>Γ2. ΚΛΑΔΟΙ ΤΟΥ ΔΙΚΑΙΟΥ  </vt:lpstr>
      <vt:lpstr>Δ1.Βασικές Έννοιες Εμπραγμάτου Δικαίου</vt:lpstr>
      <vt:lpstr>Δ2. Εμπράγματο δίκαιο</vt:lpstr>
      <vt:lpstr>Ε. ΓΕΝΙΚΑ ΣΤΟΙΧΕΙΑ ΔΙΟΙΚΗΤΙΚΟΥ ΔΙΚΑΙΟΥ </vt:lpstr>
      <vt:lpstr>       ΣΤ. Η ΕΝΝΟΙΑ ΤΟΥ ΔΙΚΑΙΩΜΑΤΟΣ – ΘΕΜΕΛΙΩΔΗ                                        ΔΙΚΑΙΩΜΑΤΑ</vt:lpstr>
      <vt:lpstr>Ζ. Το Δίκαιο της Ευρωπαϊκής Ένωσης (Ενωσιακό δίκαιο)</vt:lpstr>
      <vt:lpstr>Η. Το Διεθνές Δίκαιο</vt:lpstr>
      <vt:lpstr>Παρουσίαση του PowerPoint</vt:lpstr>
      <vt:lpstr>       Ζ. ΔΟΜΗ ΚΑΝΟΝΑ ΔΙΚΑΙΟΥ ΚΑΙ  ΔΙΚΑΣΤΙΚΗΣ  ΑΠΟΦΑΣΗΣ</vt:lpstr>
      <vt:lpstr>Η. ΠΕΡΙΒΑΛΛΟΝΤΙΚΗ/ ΠΟΛΕΟΔΟΜΙΚΗ / ΧΩΡΟΤΑΞΙΚΗ ΝΟΜΟΛΟΓΙΑ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ΕΦΑΡΜΟΓΗ ΤΟΥ ΘΕΣΜΟΥ ΤΗΣ ΠΡΑΞΗΣ ΕΦΑΡΜΟΓΗΣ ΣΤΗΝ ΠΡΑΞΗ (ΜΕΛΕΤΗ ΠΕΡΙΠΤΩΣΗΣ / CASE STUDY)</dc:title>
  <dc:creator>Manolis Papadopoulos</dc:creator>
  <cp:lastModifiedBy>Marios Haidarlis</cp:lastModifiedBy>
  <cp:revision>109</cp:revision>
  <cp:lastPrinted>2020-12-18T12:01:26Z</cp:lastPrinted>
  <dcterms:created xsi:type="dcterms:W3CDTF">2006-08-15T12:00:00Z</dcterms:created>
  <dcterms:modified xsi:type="dcterms:W3CDTF">2021-11-18T13:16:44Z</dcterms:modified>
</cp:coreProperties>
</file>