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19"/>
  </p:notesMasterIdLst>
  <p:handoutMasterIdLst>
    <p:handoutMasterId r:id="rId20"/>
  </p:handoutMasterIdLst>
  <p:sldIdLst>
    <p:sldId id="30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306" r:id="rId1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020" autoAdjust="0"/>
    <p:restoredTop sz="95574" autoAdjust="0"/>
  </p:normalViewPr>
  <p:slideViewPr>
    <p:cSldViewPr snapToGrid="0" snapToObjects="1">
      <p:cViewPr>
        <p:scale>
          <a:sx n="104" d="100"/>
          <a:sy n="104" d="100"/>
        </p:scale>
        <p:origin x="864" y="14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9/13/23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a:t>σ</a:t>
            </a:r>
            <a:endParaRPr lang="en-US"/>
          </a:p>
        </p:txBody>
      </p:sp>
      <p:sp>
        <p:nvSpPr>
          <p:cNvPr id="4" name="Slide Number Placeholder 3"/>
          <p:cNvSpPr>
            <a:spLocks noGrp="1"/>
          </p:cNvSpPr>
          <p:nvPr>
            <p:ph type="sldNum" sz="quarter" idx="10"/>
          </p:nvPr>
        </p:nvSpPr>
        <p:spPr/>
        <p:txBody>
          <a:bodyPr/>
          <a:lstStyle/>
          <a:p>
            <a:pPr>
              <a:defRPr/>
            </a:pPr>
            <a:fld id="{B5E1D95A-4D7F-0D4D-8657-F619D81D3FC6}" type="slidenum">
              <a:rPr lang="en-US" smtClean="0"/>
              <a:pPr>
                <a:defRPr/>
              </a:pPr>
              <a:t>15</a:t>
            </a:fld>
            <a:endParaRPr lang="en-US"/>
          </a:p>
        </p:txBody>
      </p:sp>
    </p:spTree>
    <p:extLst>
      <p:ext uri="{BB962C8B-B14F-4D97-AF65-F5344CB8AC3E}">
        <p14:creationId xmlns:p14="http://schemas.microsoft.com/office/powerpoint/2010/main" val="679060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2569199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err="1">
                <a:latin typeface="+mn-lt"/>
              </a:rPr>
              <a:t>Κεφ</a:t>
            </a:r>
            <a:r>
              <a:rPr lang="en-US" b="1" dirty="0" err="1">
                <a:latin typeface="+mn-lt"/>
              </a:rPr>
              <a:t>ά</a:t>
            </a:r>
            <a:r>
              <a:rPr lang="el-GR" b="1" dirty="0" err="1">
                <a:latin typeface="+mn-lt"/>
              </a:rPr>
              <a:t>λαιο</a:t>
            </a:r>
            <a:r>
              <a:rPr lang="el-GR" b="1" dirty="0">
                <a:latin typeface="+mn-lt"/>
              </a:rPr>
              <a:t> 16</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Μη-συμμετοχική Παρατήρηση</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dirty="0"/>
              <a:t>Δομημένη Παρατήρηση </a:t>
            </a:r>
            <a:r>
              <a:rPr lang="en-GB" sz="3600" dirty="0"/>
              <a:t>: </a:t>
            </a:r>
            <a:r>
              <a:rPr lang="el-GR" sz="3600" dirty="0"/>
              <a:t>Μειονεκτήματα </a:t>
            </a:r>
          </a:p>
        </p:txBody>
      </p:sp>
      <p:sp>
        <p:nvSpPr>
          <p:cNvPr id="3" name="Content Placeholder 2"/>
          <p:cNvSpPr>
            <a:spLocks noGrp="1"/>
          </p:cNvSpPr>
          <p:nvPr>
            <p:ph type="body" idx="1"/>
          </p:nvPr>
        </p:nvSpPr>
        <p:spPr/>
        <p:txBody>
          <a:bodyPr>
            <a:normAutofit/>
          </a:bodyPr>
          <a:lstStyle/>
          <a:p>
            <a:pPr lvl="0"/>
            <a:r>
              <a:rPr lang="el-GR" sz="2400" dirty="0"/>
              <a:t>Ο ερευνητής πρέπει να είναι στον τόπο και στον κατάλληλο χρόνο όπου συμβαίνουν τα γεγονότα.</a:t>
            </a:r>
            <a:endParaRPr lang="en-US" sz="2400" dirty="0"/>
          </a:p>
          <a:p>
            <a:pPr lvl="0"/>
            <a:r>
              <a:rPr lang="el-GR" sz="2400" dirty="0"/>
              <a:t>Μπορούν να παρατηρηθούν μόνο οι φανερές ενέργειες, από τις οποίες συχνά πρέπει να εξαχθούν προσεγμένα συμπεράσματα.</a:t>
            </a:r>
            <a:endParaRPr lang="en-US" sz="2400" dirty="0"/>
          </a:p>
          <a:p>
            <a:pPr lvl="0"/>
            <a:r>
              <a:rPr lang="el-GR" sz="2400" dirty="0"/>
              <a:t>Το χρονοδιάγραμμα κωδικοποίησης μπορεί να επιβάλει ένα πλαίσιο άσχετο σχετικά με αυτό που παρατηρείται.</a:t>
            </a:r>
            <a:endParaRPr lang="en-US" sz="2400" dirty="0"/>
          </a:p>
          <a:p>
            <a:r>
              <a:rPr lang="el-GR" sz="2400" dirty="0"/>
              <a:t>Δυσκολία στην κατηγοριοποίηση των παρατηρήσεων</a:t>
            </a:r>
            <a:endParaRPr lang="en-US" sz="2400" dirty="0"/>
          </a:p>
        </p:txBody>
      </p:sp>
    </p:spTree>
    <p:extLst>
      <p:ext uri="{BB962C8B-B14F-4D97-AF65-F5344CB8AC3E}">
        <p14:creationId xmlns:p14="http://schemas.microsoft.com/office/powerpoint/2010/main" val="19441763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Κατασκευή χρονοδιαγραμμάτων κωδικοποίησης</a:t>
            </a:r>
            <a:endParaRPr lang="en-US" sz="3600" dirty="0"/>
          </a:p>
        </p:txBody>
      </p:sp>
      <p:sp>
        <p:nvSpPr>
          <p:cNvPr id="3" name="Content Placeholder 2"/>
          <p:cNvSpPr>
            <a:spLocks noGrp="1"/>
          </p:cNvSpPr>
          <p:nvPr>
            <p:ph type="body" idx="1"/>
          </p:nvPr>
        </p:nvSpPr>
        <p:spPr/>
        <p:txBody>
          <a:bodyPr>
            <a:normAutofit/>
          </a:bodyPr>
          <a:lstStyle/>
          <a:p>
            <a:r>
              <a:rPr lang="el-GR" sz="2400" dirty="0"/>
              <a:t>Ανάλυση Αλληλεπιδράσεων Flanders</a:t>
            </a:r>
            <a:r>
              <a:rPr lang="en-US" sz="2400" dirty="0"/>
              <a:t> </a:t>
            </a:r>
            <a:r>
              <a:rPr lang="en-GB" sz="2400" dirty="0"/>
              <a:t>: </a:t>
            </a:r>
            <a:r>
              <a:rPr lang="el-GR" sz="2400" dirty="0"/>
              <a:t>ένα κοινό χρονικό σχέδιο</a:t>
            </a:r>
            <a:r>
              <a:rPr lang="en-US" sz="2400" dirty="0"/>
              <a:t> </a:t>
            </a:r>
            <a:r>
              <a:rPr lang="el-GR" sz="2400" dirty="0"/>
              <a:t>όπου επιλέγεται ένας κωδικός για κάθε τρία δευτερόλεπτα αλληλεπίδρασης</a:t>
            </a:r>
            <a:r>
              <a:rPr lang="en-US" sz="2400" dirty="0"/>
              <a:t> </a:t>
            </a:r>
            <a:endParaRPr lang="en-GB" sz="2400" dirty="0"/>
          </a:p>
          <a:p>
            <a:r>
              <a:rPr lang="el-GR" sz="2400" i="1" u="sng" dirty="0"/>
              <a:t>Κωδικοποίηση γεγονότων </a:t>
            </a:r>
            <a:r>
              <a:rPr lang="en-GB" sz="2400" dirty="0"/>
              <a:t>: </a:t>
            </a:r>
            <a:r>
              <a:rPr lang="el-GR" sz="2400" dirty="0"/>
              <a:t>μια καταγραφή γίνεται μόνο όταν συμβαίνει ένα γεγονός</a:t>
            </a:r>
          </a:p>
          <a:p>
            <a:r>
              <a:rPr lang="el-GR" sz="2400" dirty="0"/>
              <a:t>Καταγραφή συχνότητας και ακολουθίας</a:t>
            </a:r>
            <a:endParaRPr lang="en-GB" sz="2400" dirty="0"/>
          </a:p>
          <a:p>
            <a:r>
              <a:rPr lang="el-GR" sz="2400" dirty="0"/>
              <a:t>Μπορείτε επίσης να αναπτύξετε το δικό σας χρονοδιάγραμμα, αλλά είναι ευκολότερο να χρησιμοποιήσετε τα ήδη υπάρχοντα</a:t>
            </a:r>
            <a:r>
              <a:rPr lang="en-GB" sz="2400" dirty="0"/>
              <a:t>!</a:t>
            </a:r>
          </a:p>
          <a:p>
            <a:endParaRPr lang="en-US" sz="2400" dirty="0"/>
          </a:p>
        </p:txBody>
      </p:sp>
    </p:spTree>
    <p:extLst>
      <p:ext uri="{BB962C8B-B14F-4D97-AF65-F5344CB8AC3E}">
        <p14:creationId xmlns:p14="http://schemas.microsoft.com/office/powerpoint/2010/main" val="12716093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Η Διαδικασία της Παρατήρησης</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083538259"/>
              </p:ext>
            </p:extLst>
          </p:nvPr>
        </p:nvGraphicFramePr>
        <p:xfrm>
          <a:off x="756666" y="1688777"/>
          <a:ext cx="7630668" cy="4038033"/>
        </p:xfrm>
        <a:graphic>
          <a:graphicData uri="http://schemas.openxmlformats.org/drawingml/2006/table">
            <a:tbl>
              <a:tblPr firstCol="1" bandRow="1">
                <a:tableStyleId>{7DF18680-E054-41AD-8BC1-D1AEF772440D}</a:tableStyleId>
              </a:tblPr>
              <a:tblGrid>
                <a:gridCol w="2994596">
                  <a:extLst>
                    <a:ext uri="{9D8B030D-6E8A-4147-A177-3AD203B41FA5}">
                      <a16:colId xmlns:a16="http://schemas.microsoft.com/office/drawing/2014/main" val="3276739723"/>
                    </a:ext>
                  </a:extLst>
                </a:gridCol>
                <a:gridCol w="4636072">
                  <a:extLst>
                    <a:ext uri="{9D8B030D-6E8A-4147-A177-3AD203B41FA5}">
                      <a16:colId xmlns:a16="http://schemas.microsoft.com/office/drawing/2014/main" val="2975408143"/>
                    </a:ext>
                  </a:extLst>
                </a:gridCol>
              </a:tblGrid>
              <a:tr h="1620016">
                <a:tc>
                  <a:txBody>
                    <a:bodyPr/>
                    <a:lstStyle/>
                    <a:p>
                      <a:pPr algn="l">
                        <a:lnSpc>
                          <a:spcPct val="150000"/>
                        </a:lnSpc>
                        <a:spcAft>
                          <a:spcPts val="0"/>
                        </a:spcAft>
                        <a:tabLst>
                          <a:tab pos="1828800" algn="ctr"/>
                          <a:tab pos="3200400" algn="ctr"/>
                          <a:tab pos="4572000" algn="ctr"/>
                        </a:tabLst>
                      </a:pPr>
                      <a:r>
                        <a:rPr lang="el-GR" sz="1800" dirty="0">
                          <a:effectLst/>
                        </a:rPr>
                        <a:t>Εκπαίδευση παρατηρητών</a:t>
                      </a:r>
                      <a:endParaRPr lang="el-GR" sz="1800" b="1" dirty="0">
                        <a:effectLst/>
                        <a:latin typeface="+mn-lt"/>
                      </a:endParaRPr>
                    </a:p>
                  </a:txBody>
                  <a:tcPr marL="68580" marR="68580" marT="0" marB="0"/>
                </a:tc>
                <a:tc>
                  <a:txBody>
                    <a:bodyPr/>
                    <a:lstStyle/>
                    <a:p>
                      <a:pPr marL="0" marR="0" indent="0" algn="l" defTabSz="457200" rtl="0" eaLnBrk="1" fontAlgn="auto" latinLnBrk="0" hangingPunct="1">
                        <a:lnSpc>
                          <a:spcPct val="150000"/>
                        </a:lnSpc>
                        <a:spcBef>
                          <a:spcPts val="0"/>
                        </a:spcBef>
                        <a:spcAft>
                          <a:spcPts val="0"/>
                        </a:spcAft>
                        <a:buClrTx/>
                        <a:buSzTx/>
                        <a:buFontTx/>
                        <a:buNone/>
                        <a:tabLst>
                          <a:tab pos="1828800" algn="ctr"/>
                          <a:tab pos="3200400" algn="ctr"/>
                          <a:tab pos="4572000" algn="ctr"/>
                        </a:tabLst>
                        <a:defRPr/>
                      </a:pPr>
                      <a:r>
                        <a:rPr lang="el-GR" sz="1800" baseline="0" dirty="0">
                          <a:effectLst/>
                        </a:rPr>
                        <a:t>Βοηθά στο να επιτευχθεί η επάρκεια, όπως επίσης και όσο το δυνατόν μεγαλύτερη εγκυρότητα και αξιοπιστία </a:t>
                      </a:r>
                      <a:endParaRPr lang="en-US" sz="1800" b="0" dirty="0">
                        <a:effectLst/>
                        <a:latin typeface="+mn-lt"/>
                      </a:endParaRPr>
                    </a:p>
                  </a:txBody>
                  <a:tcPr marL="68580" marR="68580" marT="0" marB="0"/>
                </a:tc>
                <a:extLst>
                  <a:ext uri="{0D108BD9-81ED-4DB2-BD59-A6C34878D82A}">
                    <a16:rowId xmlns:a16="http://schemas.microsoft.com/office/drawing/2014/main" val="1354135975"/>
                  </a:ext>
                </a:extLst>
              </a:tr>
              <a:tr h="2211369">
                <a:tc>
                  <a:txBody>
                    <a:bodyPr/>
                    <a:lstStyle/>
                    <a:p>
                      <a:pPr algn="l">
                        <a:lnSpc>
                          <a:spcPct val="150000"/>
                        </a:lnSpc>
                        <a:spcAft>
                          <a:spcPts val="0"/>
                        </a:spcAft>
                      </a:pPr>
                      <a:r>
                        <a:rPr lang="el-GR" sz="1800" dirty="0">
                          <a:effectLst/>
                        </a:rPr>
                        <a:t>Λήψη απόφασης για το τι θα παρατηρηθεί</a:t>
                      </a:r>
                      <a:endParaRPr lang="el-GR" sz="1800" b="1" dirty="0">
                        <a:solidFill>
                          <a:srgbClr val="FFFFFF"/>
                        </a:solidFill>
                        <a:effectLst/>
                        <a:latin typeface="+mn-lt"/>
                      </a:endParaRPr>
                    </a:p>
                  </a:txBody>
                  <a:tcPr marL="68580" marR="68580" marT="0" marB="0"/>
                </a:tc>
                <a:tc>
                  <a:txBody>
                    <a:bodyPr/>
                    <a:lstStyle/>
                    <a:p>
                      <a:pPr algn="l">
                        <a:lnSpc>
                          <a:spcPct val="150000"/>
                        </a:lnSpc>
                        <a:spcAft>
                          <a:spcPts val="0"/>
                        </a:spcAft>
                      </a:pPr>
                      <a:r>
                        <a:rPr lang="el-GR" sz="1800" dirty="0">
                          <a:effectLst/>
                        </a:rPr>
                        <a:t>Αντιλαμβανόμαστε το φυσικό σκηνικό </a:t>
                      </a:r>
                      <a:endParaRPr lang="en-US" sz="1800" dirty="0">
                        <a:effectLst/>
                      </a:endParaRPr>
                    </a:p>
                    <a:p>
                      <a:pPr algn="l">
                        <a:lnSpc>
                          <a:spcPct val="150000"/>
                        </a:lnSpc>
                        <a:spcAft>
                          <a:spcPts val="0"/>
                        </a:spcAft>
                      </a:pPr>
                      <a:r>
                        <a:rPr lang="el-GR" sz="1800" dirty="0">
                          <a:effectLst/>
                        </a:rPr>
                        <a:t>Αναπτύσσουμε σχέσεις με τα μέλη του πλαισίου της έρευνας </a:t>
                      </a:r>
                      <a:endParaRPr lang="en-US" sz="1800" baseline="0" dirty="0">
                        <a:effectLst/>
                      </a:endParaRPr>
                    </a:p>
                    <a:p>
                      <a:pPr algn="l">
                        <a:lnSpc>
                          <a:spcPct val="150000"/>
                        </a:lnSpc>
                        <a:spcAft>
                          <a:spcPts val="0"/>
                        </a:spcAft>
                      </a:pPr>
                      <a:r>
                        <a:rPr lang="el-GR" sz="1800" baseline="0" dirty="0">
                          <a:effectLst/>
                        </a:rPr>
                        <a:t>Ιχνηλατούμε, παρατηρούμε, κρυφακούμε και κάνουμε ερωτήσεις</a:t>
                      </a:r>
                      <a:endParaRPr lang="en-US" sz="1800" baseline="0" dirty="0">
                        <a:effectLst/>
                      </a:endParaRPr>
                    </a:p>
                    <a:p>
                      <a:pPr algn="l">
                        <a:lnSpc>
                          <a:spcPct val="150000"/>
                        </a:lnSpc>
                        <a:spcAft>
                          <a:spcPts val="0"/>
                        </a:spcAft>
                      </a:pPr>
                      <a:r>
                        <a:rPr lang="el-GR" sz="1800" baseline="0" dirty="0">
                          <a:effectLst/>
                        </a:rPr>
                        <a:t>Εντοπίζουμε υπο-ομάδες και «αστέρια».</a:t>
                      </a:r>
                      <a:endParaRPr lang="en-US" sz="1800" b="0" dirty="0">
                        <a:solidFill>
                          <a:srgbClr val="FFFFFF"/>
                        </a:solidFill>
                        <a:effectLst/>
                        <a:latin typeface="+mn-lt"/>
                      </a:endParaRPr>
                    </a:p>
                  </a:txBody>
                  <a:tcPr marL="68580" marR="68580" marT="0" marB="0"/>
                </a:tc>
                <a:extLst>
                  <a:ext uri="{0D108BD9-81ED-4DB2-BD59-A6C34878D82A}">
                    <a16:rowId xmlns:a16="http://schemas.microsoft.com/office/drawing/2014/main" val="3162046813"/>
                  </a:ext>
                </a:extLst>
              </a:tr>
            </a:tbl>
          </a:graphicData>
        </a:graphic>
      </p:graphicFrame>
    </p:spTree>
    <p:extLst>
      <p:ext uri="{BB962C8B-B14F-4D97-AF65-F5344CB8AC3E}">
        <p14:creationId xmlns:p14="http://schemas.microsoft.com/office/powerpoint/2010/main" val="11125843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Παρατήρηση μη-αλληλεπιδραστικών πηγών δεδομένων </a:t>
            </a:r>
            <a:endParaRPr lang="en-US" sz="3600" dirty="0"/>
          </a:p>
        </p:txBody>
      </p:sp>
      <p:sp>
        <p:nvSpPr>
          <p:cNvPr id="3" name="Content Placeholder 2"/>
          <p:cNvSpPr>
            <a:spLocks noGrp="1"/>
          </p:cNvSpPr>
          <p:nvPr>
            <p:ph type="body" idx="1"/>
          </p:nvPr>
        </p:nvSpPr>
        <p:spPr/>
        <p:txBody>
          <a:bodyPr>
            <a:normAutofit/>
          </a:bodyPr>
          <a:lstStyle/>
          <a:p>
            <a:r>
              <a:rPr lang="el-GR" sz="2400" dirty="0"/>
              <a:t>Πρόβολοι</a:t>
            </a:r>
            <a:r>
              <a:rPr lang="en-GB" sz="2400" dirty="0"/>
              <a:t>: </a:t>
            </a:r>
            <a:r>
              <a:rPr lang="el-GR" sz="2400" dirty="0"/>
              <a:t>κρίση μίας περιοχής μέσω του φυσικού περιβάλλοντος και των αντικειμένων σε αυτό</a:t>
            </a:r>
            <a:endParaRPr lang="en-GB" sz="2400" dirty="0"/>
          </a:p>
          <a:p>
            <a:pPr lvl="1"/>
            <a:r>
              <a:rPr lang="el-GR" sz="2400" dirty="0" err="1"/>
              <a:t>Π.χ</a:t>
            </a:r>
            <a:r>
              <a:rPr lang="el-GR" sz="2400" dirty="0"/>
              <a:t>. τα ψηλά κτίρια, τα γκράφιτι, απορρίμματα και αντικείμενα</a:t>
            </a:r>
            <a:endParaRPr lang="en-US" sz="2400" dirty="0"/>
          </a:p>
          <a:p>
            <a:r>
              <a:rPr lang="el-GR" sz="2400" dirty="0"/>
              <a:t>Έγγραφα πεδίου</a:t>
            </a:r>
            <a:r>
              <a:rPr lang="en-US" sz="2400" dirty="0"/>
              <a:t>: </a:t>
            </a:r>
            <a:r>
              <a:rPr lang="el-GR" sz="2400" dirty="0"/>
              <a:t>χρήσης εγγράφων σχετικά με  κοινότητες, οργανισμούς, ή γεγονότα</a:t>
            </a:r>
            <a:r>
              <a:rPr lang="en-US" sz="2400" dirty="0"/>
              <a:t> </a:t>
            </a:r>
            <a:endParaRPr lang="el-GR" sz="2400" dirty="0"/>
          </a:p>
          <a:p>
            <a:r>
              <a:rPr lang="el-GR" sz="2400" dirty="0"/>
              <a:t>Σημειολογία της απόστασης </a:t>
            </a:r>
            <a:r>
              <a:rPr lang="en-GB" sz="2400" dirty="0"/>
              <a:t>:</a:t>
            </a:r>
            <a:r>
              <a:rPr lang="en-US" sz="2400" dirty="0"/>
              <a:t> </a:t>
            </a:r>
            <a:r>
              <a:rPr lang="el-GR" sz="2400" dirty="0"/>
              <a:t>μελέτη της αντίληψής μας για και τη δόμηση του διαπροσωπικού και περιβάλλοντος χώρου</a:t>
            </a:r>
            <a:r>
              <a:rPr lang="en-US" sz="2400" dirty="0"/>
              <a:t> </a:t>
            </a:r>
            <a:endParaRPr lang="el-GR" sz="2400" dirty="0"/>
          </a:p>
          <a:p>
            <a:r>
              <a:rPr lang="el-GR" sz="2400" dirty="0"/>
              <a:t>Γλώσσα του σώματος </a:t>
            </a:r>
            <a:endParaRPr lang="en-GB" sz="2400" dirty="0"/>
          </a:p>
          <a:p>
            <a:endParaRPr lang="en-US" sz="2400" dirty="0"/>
          </a:p>
        </p:txBody>
      </p:sp>
    </p:spTree>
    <p:extLst>
      <p:ext uri="{BB962C8B-B14F-4D97-AF65-F5344CB8AC3E}">
        <p14:creationId xmlns:p14="http://schemas.microsoft.com/office/powerpoint/2010/main" val="1229042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dirty="0"/>
              <a:t>Εγκυρότητα, Αξιοπιστία και Ζητήματα Δεοντολογίας</a:t>
            </a:r>
            <a:endParaRPr lang="en-US" sz="3600" dirty="0"/>
          </a:p>
        </p:txBody>
      </p:sp>
      <p:sp>
        <p:nvSpPr>
          <p:cNvPr id="3" name="Content Placeholder 2"/>
          <p:cNvSpPr>
            <a:spLocks noGrp="1"/>
          </p:cNvSpPr>
          <p:nvPr>
            <p:ph type="body" idx="1"/>
          </p:nvPr>
        </p:nvSpPr>
        <p:spPr/>
        <p:txBody>
          <a:bodyPr>
            <a:normAutofit/>
          </a:bodyPr>
          <a:lstStyle/>
          <a:p>
            <a:pPr lvl="0"/>
            <a:r>
              <a:rPr lang="el-GR" sz="2000" dirty="0"/>
              <a:t>Είναι δύσκολο να αποδειχτεί οριστικά πως τα δεδομένα που συλλέχθηκαν είναι επαρκώς αντικειμενικά </a:t>
            </a:r>
          </a:p>
          <a:p>
            <a:pPr lvl="0"/>
            <a:r>
              <a:rPr lang="el-GR" sz="2000" dirty="0"/>
              <a:t>Είναι δύσκολη η γενίκευση των ευρημάτων σε άλλες καταστάσεις</a:t>
            </a:r>
            <a:r>
              <a:rPr lang="en-US" sz="2000" dirty="0"/>
              <a:t> </a:t>
            </a:r>
            <a:endParaRPr lang="el-GR" sz="2000" dirty="0"/>
          </a:p>
          <a:p>
            <a:pPr lvl="0"/>
            <a:r>
              <a:rPr lang="el-GR" sz="2000" dirty="0"/>
              <a:t>Διαφορετικοί ερευνητές μπορεί να δουν διαφορετικά πράγματα, φαινόμενα, και ανθρώπινες συμπεριφορές όταν παρατηρούν το ίδιο γεγονός</a:t>
            </a:r>
          </a:p>
          <a:p>
            <a:pPr lvl="0"/>
            <a:r>
              <a:rPr lang="el-GR" sz="2000" dirty="0"/>
              <a:t>Η παράλειψη της εν επιγνώσει συναίνεσης «προστατεύει» τα υποκείμενα από κάθε πιθανά αρνητικά αποτελέσματα που θα υπήρχαν αν γνώριζαν πως βρισκόταν υπό παρακολούθηση... Ακόμη κι έτσι όμως εγείρει πολλά δεοντολογικά ζητήματα</a:t>
            </a:r>
            <a:endParaRPr lang="en-US" sz="2000" dirty="0"/>
          </a:p>
          <a:p>
            <a:pPr marL="342900" indent="0">
              <a:buNone/>
            </a:pPr>
            <a:endParaRPr lang="en-US" sz="2000" dirty="0"/>
          </a:p>
        </p:txBody>
      </p:sp>
    </p:spTree>
    <p:extLst>
      <p:ext uri="{BB962C8B-B14F-4D97-AF65-F5344CB8AC3E}">
        <p14:creationId xmlns:p14="http://schemas.microsoft.com/office/powerpoint/2010/main" val="25127098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Παρουσίαση Δεδομένων Παρατήρησης</a:t>
            </a:r>
            <a:endParaRPr lang="en-US" sz="3600" dirty="0"/>
          </a:p>
        </p:txBody>
      </p:sp>
      <p:sp>
        <p:nvSpPr>
          <p:cNvPr id="3" name="Content Placeholder 2"/>
          <p:cNvSpPr>
            <a:spLocks noGrp="1"/>
          </p:cNvSpPr>
          <p:nvPr>
            <p:ph type="body" idx="1"/>
          </p:nvPr>
        </p:nvSpPr>
        <p:spPr/>
        <p:txBody>
          <a:bodyPr>
            <a:normAutofit/>
          </a:bodyPr>
          <a:lstStyle/>
          <a:p>
            <a:pPr lvl="0"/>
            <a:r>
              <a:rPr lang="el-GR" sz="2400" dirty="0"/>
              <a:t>Το περιεχόμενο πρέπει να περιλαμβάνει</a:t>
            </a:r>
            <a:r>
              <a:rPr lang="en-GB" sz="2400" dirty="0"/>
              <a:t>: </a:t>
            </a:r>
          </a:p>
          <a:p>
            <a:pPr lvl="1"/>
            <a:r>
              <a:rPr lang="el-GR" sz="2400" dirty="0"/>
              <a:t>Το πλαίσιο της μελέτης (φυσικό περιβάλλον, ιστορία, κτλ.)</a:t>
            </a:r>
          </a:p>
          <a:p>
            <a:pPr lvl="1"/>
            <a:r>
              <a:rPr lang="el-GR" sz="2400" dirty="0"/>
              <a:t>Τον αριθμό των συμμετεχόντων</a:t>
            </a:r>
          </a:p>
          <a:p>
            <a:pPr lvl="1"/>
            <a:r>
              <a:rPr lang="el-GR" sz="2400" dirty="0"/>
              <a:t>Τις δραστηριότητες που λαμβάνουν χώρα</a:t>
            </a:r>
          </a:p>
          <a:p>
            <a:pPr lvl="1"/>
            <a:r>
              <a:rPr lang="el-GR" sz="2400" dirty="0"/>
              <a:t>Τον καταμερισμό της εργασίας και τις ιεραρχίες</a:t>
            </a:r>
          </a:p>
          <a:p>
            <a:pPr lvl="1"/>
            <a:r>
              <a:rPr lang="el-GR" sz="2400" dirty="0"/>
              <a:t>Σημαντικά γεγονότα</a:t>
            </a:r>
          </a:p>
          <a:p>
            <a:pPr lvl="1"/>
            <a:r>
              <a:rPr lang="el-GR" sz="2400" dirty="0"/>
              <a:t>Τις οπτικές και τα νοήματα των μελών</a:t>
            </a:r>
          </a:p>
          <a:p>
            <a:pPr lvl="1"/>
            <a:r>
              <a:rPr lang="el-GR" sz="2400" dirty="0"/>
              <a:t>Τους κοινωνικούς κανόνες και τα βασικά ταξικά πρότυπα</a:t>
            </a:r>
            <a:endParaRPr lang="en-US" sz="2400" dirty="0"/>
          </a:p>
        </p:txBody>
      </p:sp>
    </p:spTree>
    <p:extLst>
      <p:ext uri="{BB962C8B-B14F-4D97-AF65-F5344CB8AC3E}">
        <p14:creationId xmlns:p14="http://schemas.microsoft.com/office/powerpoint/2010/main" val="30463102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fontScale="92500"/>
          </a:bodyPr>
          <a:lstStyle/>
          <a:p>
            <a:pPr marL="0" indent="0">
              <a:buNone/>
            </a:pPr>
            <a:r>
              <a:rPr lang="el-GR" sz="2400" dirty="0"/>
              <a:t>Έχοντας μελετήσει αυτό το κεφάλαιο θα είστε σε θέση να:</a:t>
            </a:r>
          </a:p>
          <a:p>
            <a:pPr lvl="0"/>
            <a:r>
              <a:rPr lang="el-GR" sz="2400" dirty="0"/>
              <a:t>Περιγράφετε κάποια από τα πλεονεκτήματα και μειονεκτήματα της προσέγγισης της δομημένης παρατήρησης.</a:t>
            </a:r>
            <a:endParaRPr lang="en-US" sz="2400" dirty="0"/>
          </a:p>
          <a:p>
            <a:pPr lvl="0"/>
            <a:r>
              <a:rPr lang="el-GR" sz="2400" dirty="0"/>
              <a:t>Επιλέγετε μια προσέγγιση δομημένης παρατήρησης κατάλληλη για ένα δεδομένο ερευνητικό στόχο.</a:t>
            </a:r>
            <a:endParaRPr lang="en-US" sz="2400" dirty="0"/>
          </a:p>
          <a:p>
            <a:pPr lvl="0"/>
            <a:r>
              <a:rPr lang="el-GR" sz="2400" dirty="0"/>
              <a:t>Αναλύετε και να ερμηνεύετε τα δεδομένα των παρατηρήσεων.</a:t>
            </a:r>
            <a:endParaRPr lang="en-US" sz="2400" dirty="0"/>
          </a:p>
          <a:p>
            <a:pPr lvl="0"/>
            <a:r>
              <a:rPr lang="el-GR" sz="2400" dirty="0"/>
              <a:t>Παράγετε έγκυρα και αξιόπιστα δεδομένα παρατηρήσεων.</a:t>
            </a:r>
            <a:endParaRPr lang="en-US" sz="2400" dirty="0"/>
          </a:p>
          <a:p>
            <a:pPr lvl="0"/>
            <a:r>
              <a:rPr lang="el-GR" sz="2400" dirty="0"/>
              <a:t>Χρησιμοποιείτε μεθόδους δομημένης παρατήρησης με δεοντολογικό τρόπο.</a:t>
            </a:r>
            <a:endParaRPr lang="en-US" sz="2400" dirty="0"/>
          </a:p>
        </p:txBody>
      </p:sp>
    </p:spTree>
    <p:extLst>
      <p:ext uri="{BB962C8B-B14F-4D97-AF65-F5344CB8AC3E}">
        <p14:creationId xmlns:p14="http://schemas.microsoft.com/office/powerpoint/2010/main" val="3815270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dirty="0"/>
              <a:t>Τι είναι η Μη-συμμετοχική παρατήρηση;</a:t>
            </a:r>
            <a:endParaRPr lang="en-US" sz="3600" dirty="0"/>
          </a:p>
        </p:txBody>
      </p:sp>
      <p:sp>
        <p:nvSpPr>
          <p:cNvPr id="3" name="Content Placeholder 2"/>
          <p:cNvSpPr>
            <a:spLocks noGrp="1"/>
          </p:cNvSpPr>
          <p:nvPr>
            <p:ph type="body" idx="1"/>
          </p:nvPr>
        </p:nvSpPr>
        <p:spPr/>
        <p:txBody>
          <a:bodyPr>
            <a:normAutofit/>
          </a:bodyPr>
          <a:lstStyle/>
          <a:p>
            <a:r>
              <a:rPr lang="el-GR" sz="2400" dirty="0"/>
              <a:t>Μια εις βάθος και, συχνά, μακροπρόθεσμη δέσμευση στο πεδίο της έρευνας. </a:t>
            </a:r>
            <a:endParaRPr lang="en-US" sz="2400" dirty="0"/>
          </a:p>
          <a:p>
            <a:r>
              <a:rPr lang="el-GR" sz="2400" dirty="0"/>
              <a:t>Επιτόπιες σημειώσεις = Το πιο κοινό εργαλείο συλλογής δεδομένων</a:t>
            </a:r>
            <a:endParaRPr lang="en-US" sz="2400" dirty="0"/>
          </a:p>
          <a:p>
            <a:r>
              <a:rPr lang="el-GR" sz="2400" dirty="0"/>
              <a:t>Επίσης γνωστή ως </a:t>
            </a:r>
            <a:r>
              <a:rPr lang="el-GR" sz="2400" dirty="0" err="1"/>
              <a:t>νατουραλιστική</a:t>
            </a:r>
            <a:r>
              <a:rPr lang="el-GR" sz="2400" dirty="0"/>
              <a:t> παρατήρηση</a:t>
            </a:r>
            <a:endParaRPr lang="en-US" sz="2400" dirty="0"/>
          </a:p>
          <a:p>
            <a:r>
              <a:rPr lang="el-GR" sz="2400" dirty="0"/>
              <a:t>Ο ερευνητής στοχεύει στη διατήρηση μιας θέσης αποστασιοποίησης και ανεξαρτησίας από τα υποκείμενα, </a:t>
            </a:r>
            <a:r>
              <a:rPr lang="en-US" sz="2400" dirty="0">
                <a:sym typeface="Wingdings" panose="05000000000000000000" pitchFamily="2" charset="2"/>
              </a:rPr>
              <a:t> </a:t>
            </a:r>
            <a:r>
              <a:rPr lang="el-GR" sz="2400" dirty="0">
                <a:sym typeface="Wingdings" panose="05000000000000000000" pitchFamily="2" charset="2"/>
              </a:rPr>
              <a:t>η συμπεριφορά των υποκειμένων επηρεάζεται όσο το δυνατόν λιγότερο και ο ερευνητής εξάγει συμπεράσματα μέσω της παρατήρησης</a:t>
            </a:r>
            <a:endParaRPr lang="en-US" sz="2400" dirty="0">
              <a:sym typeface="Wingdings" panose="05000000000000000000" pitchFamily="2" charset="2"/>
            </a:endParaRPr>
          </a:p>
          <a:p>
            <a:endParaRPr lang="en-US" sz="2400" dirty="0"/>
          </a:p>
        </p:txBody>
      </p:sp>
    </p:spTree>
    <p:extLst>
      <p:ext uri="{BB962C8B-B14F-4D97-AF65-F5344CB8AC3E}">
        <p14:creationId xmlns:p14="http://schemas.microsoft.com/office/powerpoint/2010/main" val="2877647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Ερευνητικοί ρόλοι παρατήρησης </a:t>
            </a:r>
            <a:endParaRPr lang="en-US" dirty="0"/>
          </a:p>
        </p:txBody>
      </p:sp>
      <p:pic>
        <p:nvPicPr>
          <p:cNvPr id="8" name="Picture 7" descr="A diagram of a cross with text&#10;&#10;Description automatically generated with medium confidence">
            <a:extLst>
              <a:ext uri="{FF2B5EF4-FFF2-40B4-BE49-F238E27FC236}">
                <a16:creationId xmlns:a16="http://schemas.microsoft.com/office/drawing/2014/main" id="{8A9EB111-4D2D-8802-1A7D-D9A2DBEE0C3E}"/>
              </a:ext>
            </a:extLst>
          </p:cNvPr>
          <p:cNvPicPr>
            <a:picLocks noChangeAspect="1"/>
          </p:cNvPicPr>
          <p:nvPr/>
        </p:nvPicPr>
        <p:blipFill>
          <a:blip r:embed="rId2"/>
          <a:stretch>
            <a:fillRect/>
          </a:stretch>
        </p:blipFill>
        <p:spPr>
          <a:xfrm>
            <a:off x="1022350" y="1066800"/>
            <a:ext cx="7099300" cy="5022634"/>
          </a:xfrm>
          <a:prstGeom prst="rect">
            <a:avLst/>
          </a:prstGeom>
        </p:spPr>
      </p:pic>
    </p:spTree>
    <p:extLst>
      <p:ext uri="{BB962C8B-B14F-4D97-AF65-F5344CB8AC3E}">
        <p14:creationId xmlns:p14="http://schemas.microsoft.com/office/powerpoint/2010/main" val="2611946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Απροκάλυπτη και συγκαλυμμένη παρατήρηση</a:t>
            </a:r>
            <a:endParaRPr lang="en-US" sz="3600" dirty="0"/>
          </a:p>
        </p:txBody>
      </p:sp>
      <p:sp>
        <p:nvSpPr>
          <p:cNvPr id="3" name="Content Placeholder 2"/>
          <p:cNvSpPr>
            <a:spLocks noGrp="1"/>
          </p:cNvSpPr>
          <p:nvPr>
            <p:ph type="body" idx="1"/>
          </p:nvPr>
        </p:nvSpPr>
        <p:spPr/>
        <p:txBody>
          <a:bodyPr>
            <a:normAutofit fontScale="92500" lnSpcReduction="10000"/>
          </a:bodyPr>
          <a:lstStyle/>
          <a:p>
            <a:r>
              <a:rPr lang="el-GR" sz="2400" u="sng" dirty="0"/>
              <a:t>Απροκάλυπτη παρατήρηση</a:t>
            </a:r>
            <a:r>
              <a:rPr lang="el-GR" sz="2400" dirty="0"/>
              <a:t>: όταν οι παρατηρούμενοι γνωρίζουν ότι βρίσκονται υπό παρατήρηση.</a:t>
            </a:r>
          </a:p>
          <a:p>
            <a:pPr lvl="1"/>
            <a:r>
              <a:rPr lang="el-GR" sz="2400" dirty="0"/>
              <a:t>Για παράδειγμα, ένας ερευνητής που μελετά σε ένα νοσοκομείο για ποιο λόγο υπήρξαν περιστατικά </a:t>
            </a:r>
            <a:r>
              <a:rPr lang="el-GR" sz="2400" dirty="0" err="1"/>
              <a:t>βακτηριακών</a:t>
            </a:r>
            <a:r>
              <a:rPr lang="el-GR" sz="2400" dirty="0"/>
              <a:t> μολύνσεων. Όλοι οι εργαζόμενοι γνωρίζουν ότι ο ερευνητής θα είναι παρών</a:t>
            </a:r>
          </a:p>
          <a:p>
            <a:r>
              <a:rPr lang="el-GR" sz="2400" u="sng" dirty="0"/>
              <a:t>Συγκαλυμμένη παρατήρηση</a:t>
            </a:r>
            <a:r>
              <a:rPr lang="el-GR" sz="2400" dirty="0"/>
              <a:t>: οι παρατηρούμενοι δεν έχουν επίγνωση της παρατήρησης</a:t>
            </a:r>
          </a:p>
          <a:p>
            <a:pPr lvl="1"/>
            <a:r>
              <a:rPr lang="el-GR" sz="2400" dirty="0"/>
              <a:t>Πλεονέκτημα: οι άνθρωποι μπορεί να αλλάξουν τη συμπεριφορά τους όταν γνωρίζουν ότι παρατηρούνται, απειλώντας έτσι την εγκυρότητα των αποτελεσμάτων</a:t>
            </a:r>
            <a:endParaRPr lang="en-US" sz="2400" dirty="0"/>
          </a:p>
          <a:p>
            <a:pPr lvl="1"/>
            <a:r>
              <a:rPr lang="el-GR" sz="2400" dirty="0"/>
              <a:t>Μειονέκτημα</a:t>
            </a:r>
            <a:r>
              <a:rPr lang="en-US" sz="2400" dirty="0"/>
              <a:t>: </a:t>
            </a:r>
            <a:r>
              <a:rPr lang="el-GR" sz="2400" dirty="0"/>
              <a:t>μπορεί να θεωρηθεί αντιδεοντολογική</a:t>
            </a:r>
            <a:endParaRPr lang="en-US" sz="2400" dirty="0"/>
          </a:p>
        </p:txBody>
      </p:sp>
    </p:spTree>
    <p:extLst>
      <p:ext uri="{BB962C8B-B14F-4D97-AF65-F5344CB8AC3E}">
        <p14:creationId xmlns:p14="http://schemas.microsoft.com/office/powerpoint/2010/main" val="2407066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Κρατώντας επιτόπιες σημειώσεις</a:t>
            </a:r>
            <a:endParaRPr lang="en-US" dirty="0"/>
          </a:p>
        </p:txBody>
      </p:sp>
      <p:sp>
        <p:nvSpPr>
          <p:cNvPr id="3" name="Content Placeholder 2"/>
          <p:cNvSpPr>
            <a:spLocks noGrp="1"/>
          </p:cNvSpPr>
          <p:nvPr>
            <p:ph type="body" idx="1"/>
          </p:nvPr>
        </p:nvSpPr>
        <p:spPr/>
        <p:txBody>
          <a:bodyPr>
            <a:normAutofit fontScale="92500" lnSpcReduction="20000"/>
          </a:bodyPr>
          <a:lstStyle/>
          <a:p>
            <a:r>
              <a:rPr lang="el-GR" sz="2400" dirty="0"/>
              <a:t>Η ραχοκοκαλιά της συλλογής και ανάλυσης των δεδομένων πεδίου</a:t>
            </a:r>
            <a:r>
              <a:rPr lang="en-US" sz="2400" dirty="0"/>
              <a:t> </a:t>
            </a:r>
            <a:endParaRPr lang="el-GR" sz="2400" dirty="0"/>
          </a:p>
          <a:p>
            <a:r>
              <a:rPr lang="el-GR" sz="2400" dirty="0"/>
              <a:t>Περιλαμβάνει διάφορα συστατικά</a:t>
            </a:r>
            <a:r>
              <a:rPr lang="en-GB" sz="2400" dirty="0"/>
              <a:t>:</a:t>
            </a:r>
          </a:p>
          <a:p>
            <a:pPr marL="860425" lvl="1" indent="-457200"/>
            <a:r>
              <a:rPr lang="el-GR" sz="2400" dirty="0"/>
              <a:t>Βασική παρατήρηση – χρονολογικό αρχείο καταγραφής 	(ακατέργαστα δεδομένα) </a:t>
            </a:r>
          </a:p>
          <a:p>
            <a:pPr marL="860425" lvl="1" indent="-457200"/>
            <a:r>
              <a:rPr lang="el-GR" sz="2400" dirty="0"/>
              <a:t>Αναστοχασμός και ανάκληση </a:t>
            </a:r>
          </a:p>
          <a:p>
            <a:pPr marL="860425" lvl="1" indent="-457200"/>
            <a:r>
              <a:rPr lang="el-GR" sz="2400" dirty="0"/>
              <a:t>Δεδομένα προ-ανάλυσης (ιδέες και συμπεράσματα)</a:t>
            </a:r>
          </a:p>
          <a:p>
            <a:pPr marL="860425" lvl="1" indent="-457200"/>
            <a:r>
              <a:rPr lang="el-GR" sz="2400" dirty="0"/>
              <a:t>Εμπειρικά δεδομένα (εντυπώσεις και προσωπικά συναισθήματα)</a:t>
            </a:r>
            <a:r>
              <a:rPr lang="en-US" sz="2400" dirty="0"/>
              <a:t> </a:t>
            </a:r>
            <a:endParaRPr lang="en-GB" sz="2400" dirty="0"/>
          </a:p>
          <a:p>
            <a:pPr marL="860425" lvl="1" indent="-457200"/>
            <a:r>
              <a:rPr lang="el-GR" sz="2400" dirty="0"/>
              <a:t>Σχεδιασμός </a:t>
            </a:r>
          </a:p>
          <a:p>
            <a:r>
              <a:rPr lang="el-GR" sz="2400" dirty="0"/>
              <a:t>Κάθε ώρα στο πεδίο μπορεί να χρειαστεί περίπου τέσσερις ώρες για να γραφεί</a:t>
            </a:r>
            <a:endParaRPr lang="en-US" sz="2400" dirty="0"/>
          </a:p>
        </p:txBody>
      </p:sp>
    </p:spTree>
    <p:extLst>
      <p:ext uri="{BB962C8B-B14F-4D97-AF65-F5344CB8AC3E}">
        <p14:creationId xmlns:p14="http://schemas.microsoft.com/office/powerpoint/2010/main" val="4070612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Οι επιτόπιες σημειώσεις θα πρέπει να περιέχουν</a:t>
            </a:r>
            <a:endParaRPr lang="en-US" sz="3600" dirty="0"/>
          </a:p>
        </p:txBody>
      </p:sp>
      <p:sp>
        <p:nvSpPr>
          <p:cNvPr id="3" name="Content Placeholder 2"/>
          <p:cNvSpPr>
            <a:spLocks noGrp="1"/>
          </p:cNvSpPr>
          <p:nvPr>
            <p:ph type="body" idx="1"/>
          </p:nvPr>
        </p:nvSpPr>
        <p:spPr/>
        <p:txBody>
          <a:bodyPr>
            <a:normAutofit fontScale="85000" lnSpcReduction="20000"/>
          </a:bodyPr>
          <a:lstStyle/>
          <a:p>
            <a:pPr lvl="0">
              <a:lnSpc>
                <a:spcPct val="120000"/>
              </a:lnSpc>
            </a:pPr>
            <a:r>
              <a:rPr lang="el-GR" sz="2400" dirty="0"/>
              <a:t>Παραθέσεις κλειδιά που αναπαράγονται κατά λέξη.</a:t>
            </a:r>
            <a:endParaRPr lang="en-US" sz="2400" dirty="0"/>
          </a:p>
          <a:p>
            <a:pPr lvl="0">
              <a:lnSpc>
                <a:spcPct val="120000"/>
              </a:lnSpc>
            </a:pPr>
            <a:r>
              <a:rPr lang="el-GR" sz="2400" dirty="0"/>
              <a:t>Λεπτομέρειες σχετικά με την εμφάνιση </a:t>
            </a:r>
          </a:p>
          <a:p>
            <a:pPr lvl="0">
              <a:lnSpc>
                <a:spcPct val="120000"/>
              </a:lnSpc>
            </a:pPr>
            <a:r>
              <a:rPr lang="el-GR" sz="2400" dirty="0"/>
              <a:t>Παρατήρηση λεκτικών συμπεριφορών</a:t>
            </a:r>
          </a:p>
          <a:p>
            <a:pPr lvl="0">
              <a:lnSpc>
                <a:spcPct val="120000"/>
              </a:lnSpc>
            </a:pPr>
            <a:r>
              <a:rPr lang="el-GR" sz="2400" dirty="0"/>
              <a:t>Παρατήρηση των μη-λεκτικών συμπεριφορών, όπως η γλώσσα του σώματος</a:t>
            </a:r>
            <a:endParaRPr lang="en-US" sz="2400" dirty="0"/>
          </a:p>
          <a:p>
            <a:pPr lvl="0">
              <a:lnSpc>
                <a:spcPct val="120000"/>
              </a:lnSpc>
            </a:pPr>
            <a:r>
              <a:rPr lang="el-GR" sz="2400" dirty="0"/>
              <a:t>Χρόνος γεγονότων και δραστηριοτήτων.</a:t>
            </a:r>
            <a:endParaRPr lang="en-US" sz="2400" dirty="0"/>
          </a:p>
          <a:p>
            <a:pPr lvl="0">
              <a:lnSpc>
                <a:spcPct val="120000"/>
              </a:lnSpc>
            </a:pPr>
            <a:r>
              <a:rPr lang="el-GR" sz="2400" dirty="0"/>
              <a:t>Εναλλαγή ονομάτων και τοποθεσιών για την υποστήριξη της προώθησης της εμπιστευτικότητας </a:t>
            </a:r>
          </a:p>
          <a:p>
            <a:pPr lvl="0">
              <a:lnSpc>
                <a:spcPct val="120000"/>
              </a:lnSpc>
            </a:pPr>
            <a:r>
              <a:rPr lang="el-GR" sz="2400" dirty="0"/>
              <a:t>Απόψεις του ερευνητή και συναισθήματα κατά το χρόνο της παρατήρησης.</a:t>
            </a:r>
            <a:endParaRPr lang="en-US" sz="2400" dirty="0"/>
          </a:p>
        </p:txBody>
      </p:sp>
    </p:spTree>
    <p:extLst>
      <p:ext uri="{BB962C8B-B14F-4D97-AF65-F5344CB8AC3E}">
        <p14:creationId xmlns:p14="http://schemas.microsoft.com/office/powerpoint/2010/main" val="2534385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Η διαδικασία συλλογής δεδομένων </a:t>
            </a:r>
            <a:endParaRPr lang="en-US" dirty="0"/>
          </a:p>
        </p:txBody>
      </p:sp>
      <p:sp>
        <p:nvSpPr>
          <p:cNvPr id="3" name="Text Placeholder 2">
            <a:extLst>
              <a:ext uri="{FF2B5EF4-FFF2-40B4-BE49-F238E27FC236}">
                <a16:creationId xmlns:a16="http://schemas.microsoft.com/office/drawing/2014/main" id="{53590A18-3BCA-41C5-AE1B-97064294F3CD}"/>
              </a:ext>
            </a:extLst>
          </p:cNvPr>
          <p:cNvSpPr>
            <a:spLocks noGrp="1"/>
          </p:cNvSpPr>
          <p:nvPr>
            <p:ph type="body" idx="1"/>
          </p:nvPr>
        </p:nvSpPr>
        <p:spPr>
          <a:xfrm>
            <a:off x="790832" y="5918886"/>
            <a:ext cx="7895968" cy="366130"/>
          </a:xfrm>
        </p:spPr>
        <p:txBody>
          <a:bodyPr/>
          <a:lstStyle/>
          <a:p>
            <a:r>
              <a:rPr lang="el-GR" sz="1050" dirty="0"/>
              <a:t>Προσαρμογή από </a:t>
            </a:r>
            <a:r>
              <a:rPr lang="en-US" sz="1050" dirty="0"/>
              <a:t>Ellen, 1987</a:t>
            </a:r>
          </a:p>
        </p:txBody>
      </p:sp>
      <p:pic>
        <p:nvPicPr>
          <p:cNvPr id="8" name="Picture 7" descr="A diagram of a company&#10;&#10;Description automatically generated">
            <a:extLst>
              <a:ext uri="{FF2B5EF4-FFF2-40B4-BE49-F238E27FC236}">
                <a16:creationId xmlns:a16="http://schemas.microsoft.com/office/drawing/2014/main" id="{30CD9D2C-80F9-03AA-B68D-3307EAAA18E5}"/>
              </a:ext>
            </a:extLst>
          </p:cNvPr>
          <p:cNvPicPr>
            <a:picLocks noChangeAspect="1"/>
          </p:cNvPicPr>
          <p:nvPr/>
        </p:nvPicPr>
        <p:blipFill>
          <a:blip r:embed="rId2"/>
          <a:stretch>
            <a:fillRect/>
          </a:stretch>
        </p:blipFill>
        <p:spPr>
          <a:xfrm>
            <a:off x="159841" y="1179040"/>
            <a:ext cx="8824317" cy="4035511"/>
          </a:xfrm>
          <a:prstGeom prst="rect">
            <a:avLst/>
          </a:prstGeom>
        </p:spPr>
      </p:pic>
    </p:spTree>
    <p:extLst>
      <p:ext uri="{BB962C8B-B14F-4D97-AF65-F5344CB8AC3E}">
        <p14:creationId xmlns:p14="http://schemas.microsoft.com/office/powerpoint/2010/main" val="2782027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dirty="0"/>
              <a:t>Δομημένη Παρατήρηση </a:t>
            </a:r>
            <a:r>
              <a:rPr lang="en-GB" sz="3600" dirty="0"/>
              <a:t>: </a:t>
            </a:r>
            <a:r>
              <a:rPr lang="el-GR" sz="3600" dirty="0"/>
              <a:t>Πλεονεκτήματα </a:t>
            </a:r>
            <a:endParaRPr lang="en-US" sz="3600" dirty="0"/>
          </a:p>
        </p:txBody>
      </p:sp>
      <p:sp>
        <p:nvSpPr>
          <p:cNvPr id="3" name="Content Placeholder 2"/>
          <p:cNvSpPr>
            <a:spLocks noGrp="1"/>
          </p:cNvSpPr>
          <p:nvPr>
            <p:ph type="body" idx="1"/>
          </p:nvPr>
        </p:nvSpPr>
        <p:spPr/>
        <p:txBody>
          <a:bodyPr>
            <a:normAutofit/>
          </a:bodyPr>
          <a:lstStyle/>
          <a:p>
            <a:pPr lvl="0"/>
            <a:r>
              <a:rPr lang="el-GR" sz="2400" dirty="0"/>
              <a:t>Θα πρέπει να έχει ως αποτέλεσμα πιο αξιόπιστα δεδομένα επειδή τα αποτελέσματα μπορούν να αναπαραχθούν, είτε από τον ίδιο τον ερευνητή σε κάποια άλλη στιγμή, ή από άλλους ερευνητές.</a:t>
            </a:r>
            <a:endParaRPr lang="en-US" sz="2400" dirty="0"/>
          </a:p>
          <a:p>
            <a:pPr lvl="0"/>
            <a:r>
              <a:rPr lang="el-GR" sz="2400" dirty="0"/>
              <a:t>Επιτρέπει τη συλλογή δεδομένων τη στιγμή που συμβαίνουν και δεν απαιτεί να βασιστούμε στη μνήμη των συμμετεχόντων, ή στην ερμηνεία τους για τα γεγονότα.</a:t>
            </a:r>
            <a:endParaRPr lang="en-US" sz="2400" dirty="0"/>
          </a:p>
          <a:p>
            <a:pPr lvl="0"/>
            <a:r>
              <a:rPr lang="el-GR" sz="2400" dirty="0"/>
              <a:t>Συλλέγει δεδομένα που οι ίδιοι οι συμμετέχοντες μπορεί να μην συνειδητοποιούν ότι είναι σημαντικά.</a:t>
            </a:r>
            <a:endParaRPr lang="en-US" sz="2400" dirty="0"/>
          </a:p>
          <a:p>
            <a:endParaRPr lang="en-US" sz="2400" dirty="0"/>
          </a:p>
        </p:txBody>
      </p:sp>
    </p:spTree>
    <p:extLst>
      <p:ext uri="{BB962C8B-B14F-4D97-AF65-F5344CB8AC3E}">
        <p14:creationId xmlns:p14="http://schemas.microsoft.com/office/powerpoint/2010/main" val="2708902961"/>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12</TotalTime>
  <Words>1120</Words>
  <Application>Microsoft Macintosh PowerPoint</Application>
  <PresentationFormat>On-screen Show (4:3)</PresentationFormat>
  <Paragraphs>94</Paragraphs>
  <Slides>16</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Apparat</vt:lpstr>
      <vt:lpstr>Arial</vt:lpstr>
      <vt:lpstr>Calibri</vt:lpstr>
      <vt:lpstr>Noto Sans Symbols</vt:lpstr>
      <vt:lpstr>Times New Roman</vt:lpstr>
      <vt:lpstr>508 Lecture</vt:lpstr>
      <vt:lpstr>1_508 Lecture</vt:lpstr>
      <vt:lpstr>Η Ερευνητική Μεθοδολογία στον Πραγματικό  Κόσμο </vt:lpstr>
      <vt:lpstr>Μαθησιακά αποτελέσματα κεφαλαίου</vt:lpstr>
      <vt:lpstr>Τι είναι η Μη-συμμετοχική παρατήρηση;</vt:lpstr>
      <vt:lpstr>Ερευνητικοί ρόλοι παρατήρησης </vt:lpstr>
      <vt:lpstr>Απροκάλυπτη και συγκαλυμμένη παρατήρηση</vt:lpstr>
      <vt:lpstr>Κρατώντας επιτόπιες σημειώσεις</vt:lpstr>
      <vt:lpstr>Οι επιτόπιες σημειώσεις θα πρέπει να περιέχουν</vt:lpstr>
      <vt:lpstr>Η διαδικασία συλλογής δεδομένων </vt:lpstr>
      <vt:lpstr>Δομημένη Παρατήρηση : Πλεονεκτήματα </vt:lpstr>
      <vt:lpstr>Δομημένη Παρατήρηση : Μειονεκτήματα </vt:lpstr>
      <vt:lpstr>Κατασκευή χρονοδιαγραμμάτων κωδικοποίησης</vt:lpstr>
      <vt:lpstr>Η Διαδικασία της Παρατήρησης</vt:lpstr>
      <vt:lpstr>Παρατήρηση μη-αλληλεπιδραστικών πηγών δεδομένων </vt:lpstr>
      <vt:lpstr>Εγκυρότητα, Αξιοπιστία και Ζητήματα Δεοντολογίας</vt:lpstr>
      <vt:lpstr>Παρουσίαση Δεδομένων Παρατήρησης</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2</cp:revision>
  <dcterms:created xsi:type="dcterms:W3CDTF">2023-09-13T14:00:07Z</dcterms:created>
  <dcterms:modified xsi:type="dcterms:W3CDTF">2023-09-13T14:12:19Z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