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19"/>
  </p:notesMasterIdLst>
  <p:handoutMasterIdLst>
    <p:handoutMasterId r:id="rId20"/>
  </p:handoutMasterIdLst>
  <p:sldIdLst>
    <p:sldId id="301"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306" r:id="rId18"/>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ffrey Holcomb" initials="" lastIdx="3" clrIdx="0"/>
  <p:cmAuthor id="1" name="Ruchi Sachdev" initials="" lastIdx="8" clrIdx="1"/>
  <p:cmAuthor id="2" name="Sarah Reusché" initials="" lastIdx="13" clrIdx="2"/>
  <p:cmAuthor id="3" name="Nitin Shankar" initials="" lastIdx="6" clrIdx="3"/>
  <p:cmAuthor id="4" name="Kristen Flathman" initials="" lastIdx="1" clrIdx="4"/>
  <p:cmAuthor id="5" name="Ben Schroeter" initials=""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0F9630F-82C1-40B7-BC3A-925EFCFF5E92}">
  <a:tblStyle styleId="{40F9630F-82C1-40B7-BC3A-925EFCFF5E92}"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med" len="med"/>
              <a:tailEnd type="none" w="med" len="med"/>
            </a:ln>
          </a:left>
          <a:right>
            <a:ln w="9525" cap="flat" cmpd="sng">
              <a:solidFill>
                <a:srgbClr val="000000">
                  <a:alpha val="0"/>
                </a:srgbClr>
              </a:solidFill>
              <a:prstDash val="solid"/>
              <a:round/>
              <a:headEnd type="none" w="med" len="med"/>
              <a:tailEnd type="none" w="med" len="med"/>
            </a:ln>
          </a:right>
          <a:top>
            <a:ln w="12700" cap="flat" cmpd="sng">
              <a:solidFill>
                <a:schemeClr val="accent1"/>
              </a:solidFill>
              <a:prstDash val="solid"/>
              <a:round/>
              <a:headEnd type="none" w="med" len="med"/>
              <a:tailEnd type="none" w="med" len="med"/>
            </a:ln>
          </a:top>
          <a:bottom>
            <a:ln w="12700" cap="flat" cmpd="sng">
              <a:solidFill>
                <a:schemeClr val="accent1"/>
              </a:solidFill>
              <a:prstDash val="solid"/>
              <a:round/>
              <a:headEnd type="none" w="med" len="med"/>
              <a:tailEnd type="none" w="med" len="med"/>
            </a:ln>
          </a:bottom>
          <a:insideH>
            <a:ln w="9525" cap="flat" cmpd="sng">
              <a:solidFill>
                <a:srgbClr val="000000">
                  <a:alpha val="0"/>
                </a:srgbClr>
              </a:solidFill>
              <a:prstDash val="solid"/>
              <a:round/>
              <a:headEnd type="none" w="med" len="med"/>
              <a:tailEnd type="none" w="med" len="med"/>
            </a:ln>
          </a:insideH>
          <a:insideV>
            <a:ln w="9525" cap="flat" cmpd="sng">
              <a:solidFill>
                <a:srgbClr val="000000">
                  <a:alpha val="0"/>
                </a:srgbClr>
              </a:solidFill>
              <a:prstDash val="solid"/>
              <a:round/>
              <a:headEnd type="none" w="med" len="med"/>
              <a:tailEnd type="none" w="med" len="med"/>
            </a:ln>
          </a:insideV>
        </a:tcBdr>
        <a:fill>
          <a:solidFill>
            <a:srgbClr val="FFFFFF">
              <a:alpha val="0"/>
            </a:srgbClr>
          </a:solid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i="off"/>
      <a:tcStyle>
        <a:tcBdr/>
      </a:tcStyle>
    </a:lastCol>
    <a:firstCol>
      <a:tcTxStyle b="on" i="off"/>
      <a:tcStyle>
        <a:tcBdr/>
      </a:tcStyle>
    </a:firstCol>
    <a:lastRow>
      <a:tcTxStyle b="on" i="off"/>
      <a:tcStyle>
        <a:tcBdr>
          <a:top>
            <a:ln w="12700" cap="flat" cmpd="sng">
              <a:solidFill>
                <a:schemeClr val="accent1"/>
              </a:solidFill>
              <a:prstDash val="solid"/>
              <a:round/>
              <a:headEnd type="none" w="med" len="med"/>
              <a:tailEnd type="none" w="med" len="med"/>
            </a:ln>
          </a:top>
        </a:tcBdr>
        <a:fill>
          <a:solidFill>
            <a:srgbClr val="FFFFFF">
              <a:alpha val="0"/>
            </a:srgbClr>
          </a:solidFill>
        </a:fill>
      </a:tcStyle>
    </a:lastRow>
    <a:firstRow>
      <a:tcTxStyle b="on" i="off"/>
      <a:tcStyle>
        <a:tcBdr>
          <a:bottom>
            <a:ln w="12700" cap="flat" cmpd="sng">
              <a:solidFill>
                <a:schemeClr val="accent1"/>
              </a:solidFill>
              <a:prstDash val="solid"/>
              <a:round/>
              <a:headEnd type="none" w="med" len="med"/>
              <a:tailEnd type="none" w="med" len="med"/>
            </a:ln>
          </a:bottom>
        </a:tcBdr>
        <a:fill>
          <a:solidFill>
            <a:srgbClr val="FFFFFF">
              <a:alpha val="0"/>
            </a:srgbClr>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3020" autoAdjust="0"/>
    <p:restoredTop sz="95574" autoAdjust="0"/>
  </p:normalViewPr>
  <p:slideViewPr>
    <p:cSldViewPr snapToGrid="0" snapToObjects="1">
      <p:cViewPr>
        <p:scale>
          <a:sx n="104" d="100"/>
          <a:sy n="104" d="100"/>
        </p:scale>
        <p:origin x="864" y="144"/>
      </p:cViewPr>
      <p:guideLst>
        <p:guide orient="horz" pos="2160"/>
        <p:guide pos="2880"/>
      </p:guideLst>
    </p:cSldViewPr>
  </p:slideViewPr>
  <p:outlineViewPr>
    <p:cViewPr>
      <p:scale>
        <a:sx n="33" d="100"/>
        <a:sy n="33" d="100"/>
      </p:scale>
      <p:origin x="0" y="-11988"/>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885CB01-6679-D646-ACB3-8B04B786C15F}" type="datetimeFigureOut">
              <a:rPr lang="en-US" smtClean="0"/>
              <a:pPr/>
              <a:t>9/13/23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2AC0F4D-8A6F-1C4A-B6BF-1558431E4F79}" type="slidenum">
              <a:rPr lang="en-US" smtClean="0"/>
              <a:pPr/>
              <a:t>‹#›</a:t>
            </a:fld>
            <a:endParaRPr lang="en-US" dirty="0"/>
          </a:p>
        </p:txBody>
      </p:sp>
    </p:spTree>
    <p:extLst>
      <p:ext uri="{BB962C8B-B14F-4D97-AF65-F5344CB8AC3E}">
        <p14:creationId xmlns:p14="http://schemas.microsoft.com/office/powerpoint/2010/main" val="3554063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200" b="0" i="0" u="none" strike="noStrike" cap="none">
                <a:solidFill>
                  <a:schemeClr val="dk1"/>
                </a:solidFill>
                <a:latin typeface="Arial"/>
                <a:ea typeface="Arial"/>
                <a:cs typeface="Arial"/>
                <a:sym typeface="Arial"/>
              </a:defRPr>
            </a:lvl2pPr>
            <a:lvl3pPr marL="914400" marR="0" lvl="2" indent="0" algn="l" rtl="0">
              <a:spcBef>
                <a:spcPts val="0"/>
              </a:spcBef>
              <a:buNone/>
              <a:defRPr sz="1200" b="0" i="0" u="none" strike="noStrike" cap="none">
                <a:solidFill>
                  <a:schemeClr val="dk1"/>
                </a:solidFill>
                <a:latin typeface="Arial"/>
                <a:ea typeface="Arial"/>
                <a:cs typeface="Arial"/>
                <a:sym typeface="Arial"/>
              </a:defRPr>
            </a:lvl3pPr>
            <a:lvl4pPr marL="1371600" marR="0" lvl="3" indent="0" algn="l" rtl="0">
              <a:spcBef>
                <a:spcPts val="0"/>
              </a:spcBef>
              <a:buNone/>
              <a:defRPr sz="1200" b="0" i="0" u="none" strike="noStrike" cap="none">
                <a:solidFill>
                  <a:schemeClr val="dk1"/>
                </a:solidFill>
                <a:latin typeface="Arial"/>
                <a:ea typeface="Arial"/>
                <a:cs typeface="Arial"/>
                <a:sym typeface="Arial"/>
              </a:defRPr>
            </a:lvl4pPr>
            <a:lvl5pPr marL="1828800" marR="0" lvl="4" indent="0" algn="l" rtl="0">
              <a:spcBef>
                <a:spcPts val="0"/>
              </a:spcBef>
              <a:buNone/>
              <a:defRPr sz="1200" b="0" i="0" u="none" strike="noStrike" cap="none">
                <a:solidFill>
                  <a:schemeClr val="dk1"/>
                </a:solidFill>
                <a:latin typeface="Arial"/>
                <a:ea typeface="Arial"/>
                <a:cs typeface="Arial"/>
                <a:sym typeface="Arial"/>
              </a:defRPr>
            </a:lvl5pPr>
            <a:lvl6pPr marL="2286000" marR="0" lvl="5" indent="0" algn="l" rtl="0">
              <a:spcBef>
                <a:spcPts val="0"/>
              </a:spcBef>
              <a:buNone/>
              <a:defRPr sz="1200" b="0" i="0" u="none" strike="noStrike" cap="none">
                <a:solidFill>
                  <a:schemeClr val="dk1"/>
                </a:solidFill>
                <a:latin typeface="Arial"/>
                <a:ea typeface="Arial"/>
                <a:cs typeface="Arial"/>
                <a:sym typeface="Arial"/>
              </a:defRPr>
            </a:lvl6pPr>
            <a:lvl7pPr marL="2743200" marR="0" lvl="6" indent="0" algn="l" rtl="0">
              <a:spcBef>
                <a:spcPts val="0"/>
              </a:spcBef>
              <a:buNone/>
              <a:defRPr sz="1200" b="0" i="0" u="none" strike="noStrike" cap="none">
                <a:solidFill>
                  <a:schemeClr val="dk1"/>
                </a:solidFill>
                <a:latin typeface="Arial"/>
                <a:ea typeface="Arial"/>
                <a:cs typeface="Arial"/>
                <a:sym typeface="Arial"/>
              </a:defRPr>
            </a:lvl7pPr>
            <a:lvl8pPr marL="3200400" marR="0" lvl="7" indent="0" algn="l" rtl="0">
              <a:spcBef>
                <a:spcPts val="0"/>
              </a:spcBef>
              <a:buNone/>
              <a:defRPr sz="1200" b="0" i="0" u="none" strike="noStrike" cap="none">
                <a:solidFill>
                  <a:schemeClr val="dk1"/>
                </a:solidFill>
                <a:latin typeface="Arial"/>
                <a:ea typeface="Arial"/>
                <a:cs typeface="Arial"/>
                <a:sym typeface="Arial"/>
              </a:defRPr>
            </a:lvl8pPr>
            <a:lvl9pPr marL="3657600" marR="0" lvl="8" indent="0" algn="l" rtl="0">
              <a:spcBef>
                <a:spcPts val="0"/>
              </a:spcBef>
              <a:buNone/>
              <a:defRPr sz="1200" b="0" i="0" u="none" strike="noStrike" cap="none">
                <a:solidFill>
                  <a:schemeClr val="dk1"/>
                </a:solidFill>
                <a:latin typeface="Arial"/>
                <a:ea typeface="Arial"/>
                <a:cs typeface="Arial"/>
                <a:sym typeface="Arial"/>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457102709"/>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cap="none" dirty="0">
                <a:solidFill>
                  <a:schemeClr val="dk1"/>
                </a:solidFill>
                <a:latin typeface="Arial"/>
                <a:ea typeface="Arial"/>
                <a:cs typeface="Arial"/>
                <a:sym typeface="Arial"/>
              </a:rPr>
              <a:t>If this PowerPoint presentation contains mathematical equations, you may need to check that your computer has the following installed:</a:t>
            </a:r>
          </a:p>
          <a:p>
            <a:r>
              <a:rPr lang="en-US" sz="1200" b="0" i="0" u="none" strike="noStrike" kern="1200" cap="none" dirty="0">
                <a:solidFill>
                  <a:schemeClr val="dk1"/>
                </a:solidFill>
                <a:latin typeface="Arial"/>
                <a:ea typeface="Arial"/>
                <a:cs typeface="Arial"/>
                <a:sym typeface="Arial"/>
              </a:rPr>
              <a:t>(1) MathType Plugin</a:t>
            </a:r>
          </a:p>
          <a:p>
            <a:r>
              <a:rPr lang="en-US" sz="1200" b="0" i="0" u="none" strike="noStrike" kern="1200" cap="none" dirty="0">
                <a:solidFill>
                  <a:schemeClr val="dk1"/>
                </a:solidFill>
                <a:latin typeface="Arial"/>
                <a:ea typeface="Arial"/>
                <a:cs typeface="Arial"/>
                <a:sym typeface="Arial"/>
              </a:rPr>
              <a:t>(2) Math Player (free versions available)</a:t>
            </a:r>
          </a:p>
          <a:p>
            <a:r>
              <a:rPr lang="en-US" sz="1200" b="0" i="0" u="none" strike="noStrike" kern="1200" cap="none">
                <a:solidFill>
                  <a:schemeClr val="dk1"/>
                </a:solidFill>
                <a:latin typeface="Arial"/>
                <a:ea typeface="Arial"/>
                <a:cs typeface="Arial"/>
                <a:sym typeface="Arial"/>
              </a:rPr>
              <a:t>(3</a:t>
            </a:r>
            <a:r>
              <a:rPr lang="en-US" sz="1200" b="0" i="0" u="none" strike="noStrike" kern="1200" cap="none" dirty="0">
                <a:solidFill>
                  <a:schemeClr val="dk1"/>
                </a:solidFill>
                <a:latin typeface="Arial"/>
                <a:ea typeface="Arial"/>
                <a:cs typeface="Arial"/>
                <a:sym typeface="Arial"/>
              </a:rPr>
              <a:t>) NVDA Reader (free versions available)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pPr marL="0" marR="0" lvl="0" indent="0" algn="r" rtl="0">
                <a:spcBef>
                  <a:spcPts val="0"/>
                </a:spcBef>
                <a:buSzPct val="25000"/>
                <a:buNone/>
              </a:pPr>
              <a:t>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3099114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a:t>σ</a:t>
            </a:r>
            <a:endParaRPr lang="en-US"/>
          </a:p>
        </p:txBody>
      </p:sp>
      <p:sp>
        <p:nvSpPr>
          <p:cNvPr id="4" name="Slide Number Placeholder 3"/>
          <p:cNvSpPr>
            <a:spLocks noGrp="1"/>
          </p:cNvSpPr>
          <p:nvPr>
            <p:ph type="sldNum" sz="quarter" idx="10"/>
          </p:nvPr>
        </p:nvSpPr>
        <p:spPr/>
        <p:txBody>
          <a:bodyPr/>
          <a:lstStyle/>
          <a:p>
            <a:pPr>
              <a:defRPr/>
            </a:pPr>
            <a:fld id="{B5E1D95A-4D7F-0D4D-8657-F619D81D3FC6}" type="slidenum">
              <a:rPr lang="en-US" smtClean="0"/>
              <a:pPr>
                <a:defRPr/>
              </a:pPr>
              <a:t>15</a:t>
            </a:fld>
            <a:endParaRPr lang="en-US"/>
          </a:p>
        </p:txBody>
      </p:sp>
    </p:spTree>
    <p:extLst>
      <p:ext uri="{BB962C8B-B14F-4D97-AF65-F5344CB8AC3E}">
        <p14:creationId xmlns:p14="http://schemas.microsoft.com/office/powerpoint/2010/main" val="6790606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Shape 17"/>
        <p:cNvGrpSpPr/>
        <p:nvPr/>
      </p:nvGrpSpPr>
      <p:grpSpPr>
        <a:xfrm>
          <a:off x="0" y="0"/>
          <a:ext cx="0" cy="0"/>
          <a:chOff x="0" y="0"/>
          <a:chExt cx="0" cy="0"/>
        </a:xfrm>
      </p:grpSpPr>
      <p:sp>
        <p:nvSpPr>
          <p:cNvPr id="18" name="Shape 18"/>
          <p:cNvSpPr/>
          <p:nvPr/>
        </p:nvSpPr>
        <p:spPr>
          <a:xfrm>
            <a:off x="0" y="0"/>
            <a:ext cx="9144000" cy="3886200"/>
          </a:xfrm>
          <a:prstGeom prst="rect">
            <a:avLst/>
          </a:prstGeom>
          <a:solidFill>
            <a:srgbClr val="007FA3"/>
          </a:solidFill>
          <a:ln w="25400" cap="flat" cmpd="sng">
            <a:solidFill>
              <a:srgbClr val="007FA3"/>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dirty="0">
              <a:solidFill>
                <a:schemeClr val="lt1"/>
              </a:solidFill>
              <a:latin typeface="Arial"/>
              <a:ea typeface="Arial"/>
              <a:cs typeface="Arial"/>
              <a:sym typeface="Arial"/>
            </a:endParaRPr>
          </a:p>
        </p:txBody>
      </p:sp>
      <p:sp>
        <p:nvSpPr>
          <p:cNvPr id="19" name="Shape 19"/>
          <p:cNvSpPr txBox="1">
            <a:spLocks noGrp="1"/>
          </p:cNvSpPr>
          <p:nvPr>
            <p:ph type="ctrTitle"/>
          </p:nvPr>
        </p:nvSpPr>
        <p:spPr>
          <a:xfrm>
            <a:off x="685800" y="762000"/>
            <a:ext cx="7772400" cy="2838451"/>
          </a:xfrm>
          <a:prstGeom prst="rect">
            <a:avLst/>
          </a:prstGeom>
          <a:noFill/>
          <a:ln>
            <a:noFill/>
          </a:ln>
        </p:spPr>
        <p:txBody>
          <a:bodyPr lIns="91425" tIns="91425" rIns="91425" bIns="91425" anchor="b" anchorCtr="0"/>
          <a:lstStyle>
            <a:lvl1pPr marL="0" marR="0" lvl="0" indent="0" algn="l" rtl="0">
              <a:lnSpc>
                <a:spcPct val="100000"/>
              </a:lnSpc>
              <a:spcBef>
                <a:spcPts val="0"/>
              </a:spcBef>
              <a:buClr>
                <a:schemeClr val="lt1"/>
              </a:buClr>
              <a:buFont typeface="Times New Roman"/>
              <a:buNone/>
              <a:defRPr sz="3600" b="1" i="0" u="none" strike="noStrike" cap="none">
                <a:solidFill>
                  <a:schemeClr val="lt1"/>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20" name="Shape 20"/>
          <p:cNvSpPr txBox="1">
            <a:spLocks noGrp="1"/>
          </p:cNvSpPr>
          <p:nvPr>
            <p:ph type="subTitle" idx="1"/>
          </p:nvPr>
        </p:nvSpPr>
        <p:spPr>
          <a:xfrm>
            <a:off x="674687" y="3962400"/>
            <a:ext cx="7794625"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800" b="0" i="0" u="none" strike="noStrike" cap="none">
                <a:solidFill>
                  <a:schemeClr val="dk1"/>
                </a:solidFill>
                <a:latin typeface="Arial"/>
                <a:ea typeface="Arial"/>
                <a:cs typeface="Arial"/>
                <a:sym typeface="Arial"/>
              </a:defRPr>
            </a:lvl1pPr>
            <a:lvl2pPr marL="457200" marR="0" lvl="1"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2pPr>
            <a:lvl3pPr marL="914400" marR="0" lvl="2" indent="0" algn="ctr"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4pPr>
            <a:lvl5pPr marL="1828800" marR="0" lvl="4"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5pPr>
            <a:lvl6pPr marL="2286000" marR="0" lvl="5"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6pPr>
            <a:lvl7pPr marL="2743200" marR="0" lvl="6"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7pPr>
            <a:lvl8pPr marL="3200400" marR="0" lvl="7"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8pPr>
            <a:lvl9pPr marL="3657600" marR="0" lvl="8"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9pPr>
          </a:lstStyle>
          <a:p>
            <a:r>
              <a:rPr lang="en-US"/>
              <a:t>Click to edit Master subtitle style</a:t>
            </a:r>
            <a:endParaRPr dirty="0"/>
          </a:p>
        </p:txBody>
      </p:sp>
      <p:sp>
        <p:nvSpPr>
          <p:cNvPr id="21" name="Shape 2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2" name="Shape 2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3" name="Shape 2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3245734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2" name="Shape 32"/>
          <p:cNvSpPr txBox="1">
            <a:spLocks noGrp="1"/>
          </p:cNvSpPr>
          <p:nvPr>
            <p:ph type="body" idx="1"/>
          </p:nvPr>
        </p:nvSpPr>
        <p:spPr>
          <a:xfrm>
            <a:off x="457200" y="16002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3" name="Shape 33"/>
          <p:cNvSpPr txBox="1">
            <a:spLocks noGrp="1"/>
          </p:cNvSpPr>
          <p:nvPr>
            <p:ph type="body" idx="2"/>
          </p:nvPr>
        </p:nvSpPr>
        <p:spPr>
          <a:xfrm>
            <a:off x="457200" y="39624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146176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2" name="Shape 32"/>
          <p:cNvSpPr txBox="1">
            <a:spLocks noGrp="1"/>
          </p:cNvSpPr>
          <p:nvPr>
            <p:ph type="body" idx="1"/>
          </p:nvPr>
        </p:nvSpPr>
        <p:spPr>
          <a:xfrm>
            <a:off x="457200" y="1600201"/>
            <a:ext cx="8229600" cy="1345500"/>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3" name="Shape 33"/>
          <p:cNvSpPr txBox="1">
            <a:spLocks noGrp="1"/>
          </p:cNvSpPr>
          <p:nvPr>
            <p:ph type="body" idx="2"/>
          </p:nvPr>
        </p:nvSpPr>
        <p:spPr>
          <a:xfrm>
            <a:off x="457200" y="3132669"/>
            <a:ext cx="8229600" cy="131233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
        <p:nvSpPr>
          <p:cNvPr id="8" name="Shape 33"/>
          <p:cNvSpPr txBox="1">
            <a:spLocks noGrp="1"/>
          </p:cNvSpPr>
          <p:nvPr>
            <p:ph type="body" idx="13"/>
          </p:nvPr>
        </p:nvSpPr>
        <p:spPr>
          <a:xfrm>
            <a:off x="474128" y="4715933"/>
            <a:ext cx="8229600" cy="131233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6687927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Blank">
    <p:spTree>
      <p:nvGrpSpPr>
        <p:cNvPr id="1" name="Shape 79"/>
        <p:cNvGrpSpPr/>
        <p:nvPr/>
      </p:nvGrpSpPr>
      <p:grpSpPr>
        <a:xfrm>
          <a:off x="0" y="0"/>
          <a:ext cx="0" cy="0"/>
          <a:chOff x="0" y="0"/>
          <a:chExt cx="0" cy="0"/>
        </a:xfrm>
      </p:grpSpPr>
      <p:sp>
        <p:nvSpPr>
          <p:cNvPr id="80" name="Shape 80"/>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1" name="Shape 81"/>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2" name="Shape 82"/>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dk1"/>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
        <p:nvSpPr>
          <p:cNvPr id="9" name="Shape 39"/>
          <p:cNvSpPr txBox="1">
            <a:spLocks noGrp="1"/>
          </p:cNvSpPr>
          <p:nvPr>
            <p:ph type="body" idx="13"/>
          </p:nvPr>
        </p:nvSpPr>
        <p:spPr>
          <a:xfrm>
            <a:off x="474779" y="1500547"/>
            <a:ext cx="8229600" cy="20515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pic>
        <p:nvPicPr>
          <p:cNvPr id="10" name="Εικόνα 11">
            <a:extLst>
              <a:ext uri="{FF2B5EF4-FFF2-40B4-BE49-F238E27FC236}">
                <a16:creationId xmlns:a16="http://schemas.microsoft.com/office/drawing/2014/main" id="{D7988A91-5163-154D-D5EE-AA0211DF756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20406" y="198675"/>
            <a:ext cx="9144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88579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Click to edit Master title style</a:t>
            </a:r>
            <a:endParaRPr lang="en-US"/>
          </a:p>
        </p:txBody>
      </p:sp>
      <p:sp>
        <p:nvSpPr>
          <p:cNvPr id="3" name="Content Placeholder 2"/>
          <p:cNvSpPr>
            <a:spLocks noGrp="1"/>
          </p:cNvSpPr>
          <p:nvPr>
            <p:ph idx="1"/>
          </p:nvPr>
        </p:nvSpPr>
        <p:spPr/>
        <p:txBody>
          <a:bodyPr/>
          <a:lstStyle/>
          <a:p>
            <a:pPr lvl="0"/>
            <a:r>
              <a:rPr lang="el-GR"/>
              <a:t>Click to edit Master text styles</a:t>
            </a:r>
          </a:p>
          <a:p>
            <a:pPr lvl="1"/>
            <a:r>
              <a:rPr lang="el-GR"/>
              <a:t>Second level</a:t>
            </a:r>
          </a:p>
          <a:p>
            <a:pPr lvl="2"/>
            <a:r>
              <a:rPr lang="el-GR"/>
              <a:t>Third level</a:t>
            </a:r>
          </a:p>
          <a:p>
            <a:pPr lvl="3"/>
            <a:r>
              <a:rPr lang="el-GR"/>
              <a:t>Fourth level</a:t>
            </a:r>
          </a:p>
          <a:p>
            <a:pPr lvl="4"/>
            <a:r>
              <a:rPr lang="el-GR"/>
              <a:t>Fifth level</a:t>
            </a:r>
            <a:endParaRPr lang="en-US"/>
          </a:p>
        </p:txBody>
      </p:sp>
      <p:sp>
        <p:nvSpPr>
          <p:cNvPr id="4" name="Footer Placeholder 4"/>
          <p:cNvSpPr>
            <a:spLocks noGrp="1"/>
          </p:cNvSpPr>
          <p:nvPr>
            <p:ph type="ftr" sz="quarter" idx="10"/>
          </p:nvPr>
        </p:nvSpPr>
        <p:spPr/>
        <p:txBody>
          <a:bodyPr/>
          <a:lstStyle>
            <a:lvl1pPr>
              <a:defRPr/>
            </a:lvl1pPr>
          </a:lstStyle>
          <a:p>
            <a:pPr>
              <a:defRPr/>
            </a:pPr>
            <a:r>
              <a:rPr lang="el-GR"/>
              <a:t>Η Ερευνητική Μεθοδολογία στον Πραγματικό Κόσμο 4η Έκδοση </a:t>
            </a:r>
          </a:p>
        </p:txBody>
      </p:sp>
      <p:sp>
        <p:nvSpPr>
          <p:cNvPr id="5" name="Slide Number Placeholder 5"/>
          <p:cNvSpPr>
            <a:spLocks noGrp="1"/>
          </p:cNvSpPr>
          <p:nvPr>
            <p:ph type="sldNum" sz="quarter" idx="11"/>
          </p:nvPr>
        </p:nvSpPr>
        <p:spPr/>
        <p:txBody>
          <a:bodyPr/>
          <a:lstStyle>
            <a:lvl1pPr>
              <a:defRPr/>
            </a:lvl1pPr>
          </a:lstStyle>
          <a:p>
            <a:pPr>
              <a:defRPr/>
            </a:pPr>
            <a:r>
              <a:rPr lang="el-GR"/>
              <a:t>Διαφάνεια </a:t>
            </a:r>
            <a:fld id="{84D40DDA-0565-E04E-80F8-3464C128897D}" type="slidenum">
              <a:rPr lang="en-US"/>
              <a:pPr>
                <a:defRPr/>
              </a:pPr>
              <a:t>‹#›</a:t>
            </a:fld>
            <a:endParaRPr lang="en-US"/>
          </a:p>
        </p:txBody>
      </p:sp>
    </p:spTree>
    <p:extLst>
      <p:ext uri="{BB962C8B-B14F-4D97-AF65-F5344CB8AC3E}">
        <p14:creationId xmlns:p14="http://schemas.microsoft.com/office/powerpoint/2010/main" val="25691994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Figure + Caption">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457200" y="228600"/>
            <a:ext cx="8229600" cy="1066799"/>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55" name="Shape 55"/>
          <p:cNvSpPr txBox="1">
            <a:spLocks noGrp="1"/>
          </p:cNvSpPr>
          <p:nvPr>
            <p:ph type="body" idx="1"/>
          </p:nvPr>
        </p:nvSpPr>
        <p:spPr>
          <a:xfrm>
            <a:off x="457200" y="5368160"/>
            <a:ext cx="8229600" cy="916856"/>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8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56" name="Shape 5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7" name="Shape 5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8" name="Shape 5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826302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and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tabLst>
                <a:tab pos="176213" algn="l"/>
              </a:tabLst>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Tree>
    <p:extLst>
      <p:ext uri="{BB962C8B-B14F-4D97-AF65-F5344CB8AC3E}">
        <p14:creationId xmlns:p14="http://schemas.microsoft.com/office/powerpoint/2010/main" val="3428980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4" name="Content Placeholder 3"/>
          <p:cNvSpPr>
            <a:spLocks noGrp="1"/>
          </p:cNvSpPr>
          <p:nvPr>
            <p:ph sz="quarter" idx="18"/>
          </p:nvPr>
        </p:nvSpPr>
        <p:spPr>
          <a:xfrm>
            <a:off x="457200" y="5811838"/>
            <a:ext cx="8229600" cy="457200"/>
          </a:xfrm>
        </p:spPr>
        <p:txBody>
          <a:bodyPr/>
          <a:lstStyle>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7"/>
          <p:cNvSpPr>
            <a:spLocks noGrp="1"/>
          </p:cNvSpPr>
          <p:nvPr>
            <p:ph sz="quarter" idx="19"/>
          </p:nvPr>
        </p:nvSpPr>
        <p:spPr>
          <a:xfrm>
            <a:off x="3657601" y="6418263"/>
            <a:ext cx="479834"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20"/>
          </p:nvPr>
        </p:nvSpPr>
        <p:spPr>
          <a:xfrm>
            <a:off x="5503863" y="6418263"/>
            <a:ext cx="453317"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13"/>
          <p:cNvSpPr>
            <a:spLocks noGrp="1"/>
          </p:cNvSpPr>
          <p:nvPr>
            <p:ph sz="quarter" idx="21"/>
          </p:nvPr>
        </p:nvSpPr>
        <p:spPr>
          <a:xfrm>
            <a:off x="7200900" y="6418263"/>
            <a:ext cx="576027"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22"/>
          </p:nvPr>
        </p:nvSpPr>
        <p:spPr>
          <a:xfrm flipH="1">
            <a:off x="7976101" y="6418263"/>
            <a:ext cx="778599"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44794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pPr lvl="0"/>
            <a:r>
              <a:rPr lang="en-US"/>
              <a:t>Click to edit Master text styles</a:t>
            </a: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Title + Learning Objectives and Content">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63" name="Shape 63"/>
          <p:cNvSpPr txBox="1">
            <a:spLocks noGrp="1"/>
          </p:cNvSpPr>
          <p:nvPr>
            <p:ph type="body" idx="1"/>
          </p:nvPr>
        </p:nvSpPr>
        <p:spPr>
          <a:xfrm>
            <a:off x="457200" y="816429"/>
            <a:ext cx="8229600" cy="402769"/>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pPr lvl="0"/>
            <a:r>
              <a:rPr lang="en-US"/>
              <a:t>Click to edit Master text styles</a:t>
            </a:r>
          </a:p>
        </p:txBody>
      </p:sp>
      <p:sp>
        <p:nvSpPr>
          <p:cNvPr id="64" name="Shape 64"/>
          <p:cNvSpPr txBox="1">
            <a:spLocks noGrp="1"/>
          </p:cNvSpPr>
          <p:nvPr>
            <p:ph type="body" idx="2"/>
          </p:nvPr>
        </p:nvSpPr>
        <p:spPr>
          <a:xfrm>
            <a:off x="457200" y="1600200"/>
            <a:ext cx="8229600" cy="45259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65" name="Shape 65"/>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66" name="Shape 66"/>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67" name="Shape 67"/>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685800" y="1447800"/>
            <a:ext cx="7772400" cy="2152651"/>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70" name="Shape 70"/>
          <p:cNvSpPr txBox="1">
            <a:spLocks noGrp="1"/>
          </p:cNvSpPr>
          <p:nvPr>
            <p:ph type="body" idx="1"/>
          </p:nvPr>
        </p:nvSpPr>
        <p:spPr>
          <a:xfrm>
            <a:off x="674687" y="3962400"/>
            <a:ext cx="7794626"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457200" marR="0" lvl="1" indent="0" algn="l" rtl="0">
              <a:spcBef>
                <a:spcPts val="600"/>
              </a:spcBef>
              <a:buClr>
                <a:srgbClr val="007FA3"/>
              </a:buClr>
              <a:buFont typeface="Arial"/>
              <a:buNone/>
              <a:defRPr sz="1800" b="0" i="0" u="none" strike="noStrike" cap="none">
                <a:solidFill>
                  <a:srgbClr val="888888"/>
                </a:solidFill>
                <a:latin typeface="Arial"/>
                <a:ea typeface="Arial"/>
                <a:cs typeface="Arial"/>
                <a:sym typeface="Arial"/>
              </a:defRPr>
            </a:lvl2pPr>
            <a:lvl3pPr marL="914400" marR="0" lvl="2" indent="0" algn="l"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4pPr>
            <a:lvl5pPr marL="1828800" marR="0" lvl="4"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5pPr>
            <a:lvl6pPr marL="2286000" marR="0" lvl="5"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6pPr>
            <a:lvl7pPr marL="2743200" marR="0" lvl="6"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7pPr>
            <a:lvl8pPr marL="3200400" marR="0" lvl="7"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8pPr>
            <a:lvl9pPr marL="3657600" marR="0" lvl="8"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9pPr>
          </a:lstStyle>
          <a:p>
            <a:pPr lvl="0"/>
            <a:r>
              <a:rPr lang="en-US"/>
              <a:t>Click to edit Master text styles</a:t>
            </a:r>
          </a:p>
        </p:txBody>
      </p:sp>
      <p:sp>
        <p:nvSpPr>
          <p:cNvPr id="71" name="Shape 7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2" name="Shape 7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3" name="Shape 7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Title Only">
    <p:spTree>
      <p:nvGrpSpPr>
        <p:cNvPr id="1" name="Shape 74"/>
        <p:cNvGrpSpPr/>
        <p:nvPr/>
      </p:nvGrpSpPr>
      <p:grpSpPr>
        <a:xfrm>
          <a:off x="0" y="0"/>
          <a:ext cx="0" cy="0"/>
          <a:chOff x="0" y="0"/>
          <a:chExt cx="0" cy="0"/>
        </a:xfrm>
      </p:grpSpPr>
      <p:sp>
        <p:nvSpPr>
          <p:cNvPr id="75" name="Shape 75"/>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76" name="Shape 7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7" name="Shape 7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8" name="Shape 7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pic>
        <p:nvPicPr>
          <p:cNvPr id="9" name="Εικόνα 8">
            <a:extLst>
              <a:ext uri="{FF2B5EF4-FFF2-40B4-BE49-F238E27FC236}">
                <a16:creationId xmlns:a16="http://schemas.microsoft.com/office/drawing/2014/main" id="{092AEE46-990B-F0E1-F048-20370AE00E88}"/>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90856" y="6150103"/>
            <a:ext cx="633545" cy="612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dk2" tx2="lt2" accent1="accent1" accent2="accent2" accent3="accent3" accent4="accent4" accent5="accent5" accent6="accent6" hlink="hlink" folHlink="folHlink"/>
  <p:sldLayoutIdLst>
    <p:sldLayoutId id="2147483665" r:id="rId1"/>
    <p:sldLayoutId id="2147483666" r:id="rId2"/>
    <p:sldLayoutId id="2147483649" r:id="rId3"/>
    <p:sldLayoutId id="2147483668" r:id="rId4"/>
    <p:sldLayoutId id="2147483669" r:id="rId5"/>
    <p:sldLayoutId id="2147483651" r:id="rId6"/>
    <p:sldLayoutId id="2147483654" r:id="rId7"/>
    <p:sldLayoutId id="2147483655" r:id="rId8"/>
    <p:sldLayoutId id="2147483656" r:id="rId9"/>
    <p:sldLayoutId id="2147483667" r:id="rId10"/>
    <p:sldLayoutId id="2147483670" r:id="rId11"/>
    <p:sldLayoutId id="2147483657" r:id="rId12"/>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558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00283969"/>
      </p:ext>
    </p:extLst>
  </p:cSld>
  <p:clrMap bg1="lt1" tx1="dk1" bg2="dk2" tx2="lt2" accent1="accent1" accent2="accent2" accent3="accent3" accent4="accent4" accent5="accent5" accent6="accent6" hlink="hlink" folHlink="folHlink"/>
  <p:sldLayoutIdLst>
    <p:sldLayoutId id="2147483664" r:id="rId1"/>
    <p:sldLayoutId id="2147483671"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603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875"/>
            <a:ext cx="8363662" cy="1099976"/>
          </a:xfrm>
        </p:spPr>
        <p:txBody>
          <a:bodyPr/>
          <a:lstStyle/>
          <a:p>
            <a:r>
              <a:rPr lang="el-GR" sz="2600" dirty="0">
                <a:solidFill>
                  <a:schemeClr val="accent1"/>
                </a:solidFill>
                <a:latin typeface="Apparat" pitchFamily="50" charset="0"/>
                <a:cs typeface="Times New Roman" panose="02020603050405020304" pitchFamily="18" charset="0"/>
              </a:rPr>
              <a:t>Η Ερευνητική Μεθοδολογία στον Πραγματικό </a:t>
            </a:r>
            <a:br>
              <a:rPr lang="el-GR" sz="2600" dirty="0">
                <a:solidFill>
                  <a:schemeClr val="accent1"/>
                </a:solidFill>
                <a:latin typeface="Apparat" pitchFamily="50" charset="0"/>
                <a:cs typeface="Times New Roman" panose="02020603050405020304" pitchFamily="18" charset="0"/>
              </a:rPr>
            </a:br>
            <a:r>
              <a:rPr lang="el-GR" sz="2600" dirty="0">
                <a:solidFill>
                  <a:schemeClr val="accent1"/>
                </a:solidFill>
                <a:latin typeface="Apparat" pitchFamily="50" charset="0"/>
                <a:cs typeface="Times New Roman" panose="02020603050405020304" pitchFamily="18" charset="0"/>
              </a:rPr>
              <a:t>Κόσμο</a:t>
            </a:r>
            <a:br>
              <a:rPr lang="el-GR" sz="2800" dirty="0">
                <a:latin typeface="Times New Roman" panose="02020603050405020304" pitchFamily="18" charset="0"/>
                <a:cs typeface="Times New Roman" panose="02020603050405020304" pitchFamily="18" charset="0"/>
              </a:rPr>
            </a:br>
            <a:endParaRPr lang="el-GR" sz="2800" dirty="0">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a:xfrm>
            <a:off x="457200" y="1140951"/>
            <a:ext cx="8363662" cy="418620"/>
          </a:xfrm>
        </p:spPr>
        <p:txBody>
          <a:bodyPr/>
          <a:lstStyle/>
          <a:p>
            <a:r>
              <a:rPr lang="en-US" sz="1800" dirty="0">
                <a:solidFill>
                  <a:srgbClr val="002060"/>
                </a:solidFill>
                <a:latin typeface="Apparat" pitchFamily="50" charset="0"/>
              </a:rPr>
              <a:t>5</a:t>
            </a:r>
            <a:r>
              <a:rPr lang="el-GR" sz="1800" baseline="30000" dirty="0">
                <a:solidFill>
                  <a:srgbClr val="002060"/>
                </a:solidFill>
                <a:latin typeface="Apparat" pitchFamily="50" charset="0"/>
              </a:rPr>
              <a:t>η</a:t>
            </a:r>
            <a:r>
              <a:rPr lang="el-GR" sz="1800" dirty="0">
                <a:solidFill>
                  <a:srgbClr val="002060"/>
                </a:solidFill>
                <a:latin typeface="Apparat" pitchFamily="50" charset="0"/>
              </a:rPr>
              <a:t> Έκδοση</a:t>
            </a:r>
            <a:endParaRPr lang="en-US" sz="1800" dirty="0">
              <a:solidFill>
                <a:srgbClr val="002060"/>
              </a:solidFill>
              <a:latin typeface="Apparat" pitchFamily="50" charset="0"/>
            </a:endParaRPr>
          </a:p>
        </p:txBody>
      </p:sp>
      <p:sp>
        <p:nvSpPr>
          <p:cNvPr id="4" name="Text Placeholder 3"/>
          <p:cNvSpPr>
            <a:spLocks noGrp="1"/>
          </p:cNvSpPr>
          <p:nvPr>
            <p:ph type="body" idx="2"/>
          </p:nvPr>
        </p:nvSpPr>
        <p:spPr>
          <a:xfrm>
            <a:off x="4658276" y="2147455"/>
            <a:ext cx="3657600" cy="877628"/>
          </a:xfrm>
        </p:spPr>
        <p:txBody>
          <a:bodyPr/>
          <a:lstStyle/>
          <a:p>
            <a:pPr lvl="0" algn="ctr"/>
            <a:r>
              <a:rPr lang="el-GR" b="1" dirty="0" err="1">
                <a:latin typeface="+mn-lt"/>
              </a:rPr>
              <a:t>Κεφ</a:t>
            </a:r>
            <a:r>
              <a:rPr lang="en-US" b="1" dirty="0" err="1">
                <a:latin typeface="+mn-lt"/>
              </a:rPr>
              <a:t>ά</a:t>
            </a:r>
            <a:r>
              <a:rPr lang="el-GR" b="1" dirty="0" err="1">
                <a:latin typeface="+mn-lt"/>
              </a:rPr>
              <a:t>λαιο</a:t>
            </a:r>
            <a:r>
              <a:rPr lang="el-GR" b="1" dirty="0">
                <a:latin typeface="+mn-lt"/>
              </a:rPr>
              <a:t> 16</a:t>
            </a:r>
            <a:endParaRPr lang="en-US" b="1" dirty="0">
              <a:latin typeface="+mn-lt"/>
            </a:endParaRPr>
          </a:p>
        </p:txBody>
      </p:sp>
      <p:sp>
        <p:nvSpPr>
          <p:cNvPr id="5" name="Text Placeholder 4"/>
          <p:cNvSpPr>
            <a:spLocks noGrp="1"/>
          </p:cNvSpPr>
          <p:nvPr>
            <p:ph type="body" idx="3"/>
          </p:nvPr>
        </p:nvSpPr>
        <p:spPr>
          <a:xfrm>
            <a:off x="4658276" y="3114461"/>
            <a:ext cx="3657600" cy="1083466"/>
          </a:xfrm>
        </p:spPr>
        <p:txBody>
          <a:bodyPr/>
          <a:lstStyle/>
          <a:p>
            <a:pPr algn="ctr" eaLnBrk="1" hangingPunct="1">
              <a:defRPr/>
            </a:pPr>
            <a:r>
              <a:rPr lang="el-GR" dirty="0"/>
              <a:t>Μη-συμμετοχική Παρατήρηση</a:t>
            </a:r>
            <a:endParaRPr lang="en-US" dirty="0"/>
          </a:p>
        </p:txBody>
      </p:sp>
      <p:pic>
        <p:nvPicPr>
          <p:cNvPr id="12" name="Εικόνα 11">
            <a:extLst>
              <a:ext uri="{FF2B5EF4-FFF2-40B4-BE49-F238E27FC236}">
                <a16:creationId xmlns:a16="http://schemas.microsoft.com/office/drawing/2014/main" id="{D7988A91-5163-154D-D5EE-AA0211DF75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0406" y="198675"/>
            <a:ext cx="9144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Ορθογώνιο 12">
            <a:extLst>
              <a:ext uri="{FF2B5EF4-FFF2-40B4-BE49-F238E27FC236}">
                <a16:creationId xmlns:a16="http://schemas.microsoft.com/office/drawing/2014/main" id="{2EB06B08-39A1-42C3-10D8-F058ED4CF715}"/>
              </a:ext>
            </a:extLst>
          </p:cNvPr>
          <p:cNvSpPr>
            <a:spLocks noChangeArrowheads="1"/>
          </p:cNvSpPr>
          <p:nvPr/>
        </p:nvSpPr>
        <p:spPr bwMode="auto">
          <a:xfrm>
            <a:off x="3990974" y="5498242"/>
            <a:ext cx="4829887"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spcAft>
                <a:spcPts val="600"/>
              </a:spcAft>
            </a:pPr>
            <a:r>
              <a:rPr lang="el-GR" altLang="el-GR" sz="900" b="1" dirty="0">
                <a:latin typeface="Apparat" pitchFamily="50" charset="0"/>
                <a:cs typeface="Times New Roman" panose="02020603050405020304" pitchFamily="18" charset="0"/>
              </a:rPr>
              <a:t>Πρωτότυπο έργο</a:t>
            </a:r>
            <a:r>
              <a:rPr lang="en-US" altLang="el-GR" sz="900" b="1" dirty="0">
                <a:latin typeface="Apparat" pitchFamily="50" charset="0"/>
                <a:cs typeface="Times New Roman" panose="02020603050405020304" pitchFamily="18" charset="0"/>
              </a:rPr>
              <a:t>: </a:t>
            </a:r>
            <a:r>
              <a:rPr lang="en-US" altLang="el-GR" sz="900" dirty="0">
                <a:latin typeface="Apparat" pitchFamily="50" charset="0"/>
                <a:cs typeface="Times New Roman" panose="02020603050405020304" pitchFamily="18" charset="0"/>
              </a:rPr>
              <a:t>Doing Research In The Real World, </a:t>
            </a:r>
            <a:r>
              <a:rPr lang="el-GR" altLang="el-GR" sz="900" dirty="0">
                <a:latin typeface="Apparat" pitchFamily="50" charset="0"/>
                <a:cs typeface="Times New Roman" panose="02020603050405020304" pitchFamily="18" charset="0"/>
              </a:rPr>
              <a:t>5</a:t>
            </a:r>
            <a:r>
              <a:rPr lang="en-US" altLang="el-GR" sz="800" dirty="0" err="1">
                <a:latin typeface="Apparat" pitchFamily="50" charset="0"/>
                <a:cs typeface="Times New Roman" panose="02020603050405020304" pitchFamily="18" charset="0"/>
              </a:rPr>
              <a:t>th</a:t>
            </a:r>
            <a:r>
              <a:rPr lang="en-US" altLang="el-GR" sz="900" dirty="0">
                <a:latin typeface="Apparat" pitchFamily="50" charset="0"/>
                <a:cs typeface="Times New Roman" panose="02020603050405020304" pitchFamily="18" charset="0"/>
              </a:rPr>
              <a:t> Edition, David E. Gray, Copyright © 2022 Sage Publications Ltd.</a:t>
            </a:r>
            <a:br>
              <a:rPr lang="el-GR" altLang="el-GR" sz="900" dirty="0">
                <a:latin typeface="Apparat" pitchFamily="50" charset="0"/>
                <a:cs typeface="Times New Roman" panose="02020603050405020304" pitchFamily="18" charset="0"/>
              </a:rPr>
            </a:br>
            <a:r>
              <a:rPr lang="en-US" altLang="en-US" sz="900" dirty="0">
                <a:latin typeface="Apparat" pitchFamily="50" charset="0"/>
                <a:cs typeface="Times New Roman" panose="02020603050405020304" pitchFamily="18" charset="0"/>
              </a:rPr>
              <a:t>All Rights Reserved.</a:t>
            </a:r>
          </a:p>
          <a:p>
            <a:pPr algn="ctr"/>
            <a:r>
              <a:rPr lang="el-GR" altLang="el-GR" sz="900" b="1" dirty="0">
                <a:latin typeface="Apparat" pitchFamily="50" charset="0"/>
                <a:cs typeface="Times New Roman" panose="02020603050405020304" pitchFamily="18" charset="0"/>
              </a:rPr>
              <a:t>Αποκλειστικότητα για την ελληνική γλώσσα: </a:t>
            </a:r>
            <a:r>
              <a:rPr lang="el-GR" altLang="el-GR" sz="900" dirty="0">
                <a:latin typeface="Apparat" pitchFamily="50" charset="0"/>
                <a:cs typeface="Times New Roman" panose="02020603050405020304" pitchFamily="18" charset="0"/>
              </a:rPr>
              <a:t>Εκδόσεις ΤΖΙΟΛΑ. </a:t>
            </a:r>
            <a:r>
              <a:rPr lang="el-GR" altLang="el-GR" sz="900" dirty="0" err="1">
                <a:latin typeface="Apparat" pitchFamily="50" charset="0"/>
                <a:cs typeface="Times New Roman" panose="02020603050405020304" pitchFamily="18" charset="0"/>
              </a:rPr>
              <a:t>Copyright</a:t>
            </a:r>
            <a:r>
              <a:rPr lang="el-GR" altLang="el-GR" sz="900" dirty="0">
                <a:latin typeface="Apparat" pitchFamily="50" charset="0"/>
                <a:cs typeface="Times New Roman" panose="02020603050405020304" pitchFamily="18" charset="0"/>
              </a:rPr>
              <a:t> © 202</a:t>
            </a:r>
            <a:r>
              <a:rPr lang="en-US" altLang="el-GR" sz="900" dirty="0">
                <a:latin typeface="Apparat" pitchFamily="50" charset="0"/>
                <a:cs typeface="Times New Roman" panose="02020603050405020304" pitchFamily="18" charset="0"/>
              </a:rPr>
              <a:t>3</a:t>
            </a:r>
            <a:r>
              <a:rPr lang="el-GR" altLang="el-GR" sz="900" dirty="0">
                <a:latin typeface="Apparat" pitchFamily="50" charset="0"/>
                <a:cs typeface="Times New Roman" panose="02020603050405020304" pitchFamily="18" charset="0"/>
              </a:rPr>
              <a:t> Εκδόσεις ΤΖΙΟΛΑ. Με επιφύλαξη παντός νόμιμου δικαιώματος.</a:t>
            </a:r>
          </a:p>
        </p:txBody>
      </p:sp>
      <p:pic>
        <p:nvPicPr>
          <p:cNvPr id="10" name="9 - Εικόνα" descr="GRAY_Η-Ερευνητική-Μεθοδολογία-στον-Πραγματικό-Κόσμο_5ε_COVER_978-618-221-033-8.jpg"/>
          <p:cNvPicPr>
            <a:picLocks noChangeAspect="1"/>
          </p:cNvPicPr>
          <p:nvPr/>
        </p:nvPicPr>
        <p:blipFill>
          <a:blip r:embed="rId4"/>
          <a:srcRect l="55455"/>
          <a:stretch>
            <a:fillRect/>
          </a:stretch>
        </p:blipFill>
        <p:spPr>
          <a:xfrm>
            <a:off x="532025" y="1652919"/>
            <a:ext cx="3424497" cy="4824000"/>
          </a:xfrm>
          <a:prstGeom prst="rect">
            <a:avLst/>
          </a:prstGeom>
        </p:spPr>
      </p:pic>
    </p:spTree>
    <p:extLst>
      <p:ext uri="{BB962C8B-B14F-4D97-AF65-F5344CB8AC3E}">
        <p14:creationId xmlns:p14="http://schemas.microsoft.com/office/powerpoint/2010/main" val="4140415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3600" dirty="0"/>
              <a:t>Δομημένη Παρατήρηση </a:t>
            </a:r>
            <a:r>
              <a:rPr lang="en-GB" sz="3600" dirty="0"/>
              <a:t>: </a:t>
            </a:r>
            <a:r>
              <a:rPr lang="el-GR" sz="3600" dirty="0"/>
              <a:t>Μειονεκτήματα </a:t>
            </a:r>
          </a:p>
        </p:txBody>
      </p:sp>
      <p:sp>
        <p:nvSpPr>
          <p:cNvPr id="3" name="Content Placeholder 2"/>
          <p:cNvSpPr>
            <a:spLocks noGrp="1"/>
          </p:cNvSpPr>
          <p:nvPr>
            <p:ph type="body" idx="1"/>
          </p:nvPr>
        </p:nvSpPr>
        <p:spPr/>
        <p:txBody>
          <a:bodyPr>
            <a:normAutofit/>
          </a:bodyPr>
          <a:lstStyle/>
          <a:p>
            <a:pPr lvl="0"/>
            <a:r>
              <a:rPr lang="el-GR" sz="2400" dirty="0"/>
              <a:t>Ο ερευνητής πρέπει να είναι στον τόπο και στον κατάλληλο χρόνο όπου συμβαίνουν τα γεγονότα.</a:t>
            </a:r>
            <a:endParaRPr lang="en-US" sz="2400" dirty="0"/>
          </a:p>
          <a:p>
            <a:pPr lvl="0"/>
            <a:r>
              <a:rPr lang="el-GR" sz="2400" dirty="0"/>
              <a:t>Μπορούν να παρατηρηθούν μόνο οι φανερές ενέργειες, από τις οποίες συχνά πρέπει να εξαχθούν προσεγμένα συμπεράσματα.</a:t>
            </a:r>
            <a:endParaRPr lang="en-US" sz="2400" dirty="0"/>
          </a:p>
          <a:p>
            <a:pPr lvl="0"/>
            <a:r>
              <a:rPr lang="el-GR" sz="2400" dirty="0"/>
              <a:t>Το χρονοδιάγραμμα κωδικοποίησης μπορεί να επιβάλει ένα πλαίσιο άσχετο σχετικά με αυτό που παρατηρείται.</a:t>
            </a:r>
            <a:endParaRPr lang="en-US" sz="2400" dirty="0"/>
          </a:p>
          <a:p>
            <a:r>
              <a:rPr lang="el-GR" sz="2400" dirty="0"/>
              <a:t>Δυσκολία στην κατηγοριοποίηση των παρατηρήσεων</a:t>
            </a:r>
            <a:endParaRPr lang="en-US" sz="2400" dirty="0"/>
          </a:p>
        </p:txBody>
      </p:sp>
    </p:spTree>
    <p:extLst>
      <p:ext uri="{BB962C8B-B14F-4D97-AF65-F5344CB8AC3E}">
        <p14:creationId xmlns:p14="http://schemas.microsoft.com/office/powerpoint/2010/main" val="19441763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600" dirty="0"/>
              <a:t>Κατασκευή χρονοδιαγραμμάτων κωδικοποίησης</a:t>
            </a:r>
            <a:endParaRPr lang="en-US" sz="3600" dirty="0"/>
          </a:p>
        </p:txBody>
      </p:sp>
      <p:sp>
        <p:nvSpPr>
          <p:cNvPr id="3" name="Content Placeholder 2"/>
          <p:cNvSpPr>
            <a:spLocks noGrp="1"/>
          </p:cNvSpPr>
          <p:nvPr>
            <p:ph type="body" idx="1"/>
          </p:nvPr>
        </p:nvSpPr>
        <p:spPr/>
        <p:txBody>
          <a:bodyPr>
            <a:normAutofit/>
          </a:bodyPr>
          <a:lstStyle/>
          <a:p>
            <a:r>
              <a:rPr lang="el-GR" sz="2400" dirty="0"/>
              <a:t>Ανάλυση Αλληλεπιδράσεων Flanders</a:t>
            </a:r>
            <a:r>
              <a:rPr lang="en-US" sz="2400" dirty="0"/>
              <a:t> </a:t>
            </a:r>
            <a:r>
              <a:rPr lang="en-GB" sz="2400" dirty="0"/>
              <a:t>: </a:t>
            </a:r>
            <a:r>
              <a:rPr lang="el-GR" sz="2400" dirty="0"/>
              <a:t>ένα κοινό χρονικό σχέδιο</a:t>
            </a:r>
            <a:r>
              <a:rPr lang="en-US" sz="2400" dirty="0"/>
              <a:t> </a:t>
            </a:r>
            <a:r>
              <a:rPr lang="el-GR" sz="2400" dirty="0"/>
              <a:t>όπου επιλέγεται ένας κωδικός για κάθε τρία δευτερόλεπτα αλληλεπίδρασης</a:t>
            </a:r>
            <a:r>
              <a:rPr lang="en-US" sz="2400" dirty="0"/>
              <a:t> </a:t>
            </a:r>
            <a:endParaRPr lang="en-GB" sz="2400" dirty="0"/>
          </a:p>
          <a:p>
            <a:r>
              <a:rPr lang="el-GR" sz="2400" i="1" u="sng" dirty="0"/>
              <a:t>Κωδικοποίηση γεγονότων </a:t>
            </a:r>
            <a:r>
              <a:rPr lang="en-GB" sz="2400" dirty="0"/>
              <a:t>: </a:t>
            </a:r>
            <a:r>
              <a:rPr lang="el-GR" sz="2400" dirty="0"/>
              <a:t>μια καταγραφή γίνεται μόνο όταν συμβαίνει ένα γεγονός</a:t>
            </a:r>
          </a:p>
          <a:p>
            <a:r>
              <a:rPr lang="el-GR" sz="2400" dirty="0"/>
              <a:t>Καταγραφή συχνότητας και ακολουθίας</a:t>
            </a:r>
            <a:endParaRPr lang="en-GB" sz="2400" dirty="0"/>
          </a:p>
          <a:p>
            <a:r>
              <a:rPr lang="el-GR" sz="2400" dirty="0"/>
              <a:t>Μπορείτε επίσης να αναπτύξετε το δικό σας χρονοδιάγραμμα, αλλά είναι ευκολότερο να χρησιμοποιήσετε τα ήδη υπάρχοντα</a:t>
            </a:r>
            <a:r>
              <a:rPr lang="en-GB" sz="2400" dirty="0"/>
              <a:t>!</a:t>
            </a:r>
          </a:p>
          <a:p>
            <a:endParaRPr lang="en-US" sz="2400" dirty="0"/>
          </a:p>
        </p:txBody>
      </p:sp>
    </p:spTree>
    <p:extLst>
      <p:ext uri="{BB962C8B-B14F-4D97-AF65-F5344CB8AC3E}">
        <p14:creationId xmlns:p14="http://schemas.microsoft.com/office/powerpoint/2010/main" val="12716093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Η Διαδικασία της Παρατήρησης</a:t>
            </a:r>
            <a:endParaRPr lang="en-US" dirty="0"/>
          </a:p>
        </p:txBody>
      </p:sp>
      <p:graphicFrame>
        <p:nvGraphicFramePr>
          <p:cNvPr id="6" name="Table 5"/>
          <p:cNvGraphicFramePr>
            <a:graphicFrameLocks noGrp="1"/>
          </p:cNvGraphicFramePr>
          <p:nvPr>
            <p:extLst>
              <p:ext uri="{D42A27DB-BD31-4B8C-83A1-F6EECF244321}">
                <p14:modId xmlns:p14="http://schemas.microsoft.com/office/powerpoint/2010/main" val="3083538259"/>
              </p:ext>
            </p:extLst>
          </p:nvPr>
        </p:nvGraphicFramePr>
        <p:xfrm>
          <a:off x="756666" y="1688777"/>
          <a:ext cx="7630668" cy="4038033"/>
        </p:xfrm>
        <a:graphic>
          <a:graphicData uri="http://schemas.openxmlformats.org/drawingml/2006/table">
            <a:tbl>
              <a:tblPr firstCol="1" bandRow="1">
                <a:tableStyleId>{7DF18680-E054-41AD-8BC1-D1AEF772440D}</a:tableStyleId>
              </a:tblPr>
              <a:tblGrid>
                <a:gridCol w="2994596">
                  <a:extLst>
                    <a:ext uri="{9D8B030D-6E8A-4147-A177-3AD203B41FA5}">
                      <a16:colId xmlns:a16="http://schemas.microsoft.com/office/drawing/2014/main" val="3276739723"/>
                    </a:ext>
                  </a:extLst>
                </a:gridCol>
                <a:gridCol w="4636072">
                  <a:extLst>
                    <a:ext uri="{9D8B030D-6E8A-4147-A177-3AD203B41FA5}">
                      <a16:colId xmlns:a16="http://schemas.microsoft.com/office/drawing/2014/main" val="2975408143"/>
                    </a:ext>
                  </a:extLst>
                </a:gridCol>
              </a:tblGrid>
              <a:tr h="1620016">
                <a:tc>
                  <a:txBody>
                    <a:bodyPr/>
                    <a:lstStyle/>
                    <a:p>
                      <a:pPr algn="l">
                        <a:lnSpc>
                          <a:spcPct val="150000"/>
                        </a:lnSpc>
                        <a:spcAft>
                          <a:spcPts val="0"/>
                        </a:spcAft>
                        <a:tabLst>
                          <a:tab pos="1828800" algn="ctr"/>
                          <a:tab pos="3200400" algn="ctr"/>
                          <a:tab pos="4572000" algn="ctr"/>
                        </a:tabLst>
                      </a:pPr>
                      <a:r>
                        <a:rPr lang="el-GR" sz="1800" dirty="0">
                          <a:effectLst/>
                        </a:rPr>
                        <a:t>Εκπαίδευση παρατηρητών</a:t>
                      </a:r>
                      <a:endParaRPr lang="el-GR" sz="1800" b="1" dirty="0">
                        <a:effectLst/>
                        <a:latin typeface="+mn-lt"/>
                      </a:endParaRPr>
                    </a:p>
                  </a:txBody>
                  <a:tcPr marL="68580" marR="68580" marT="0" marB="0"/>
                </a:tc>
                <a:tc>
                  <a:txBody>
                    <a:bodyPr/>
                    <a:lstStyle/>
                    <a:p>
                      <a:pPr marL="0" marR="0" indent="0" algn="l" defTabSz="457200" rtl="0" eaLnBrk="1" fontAlgn="auto" latinLnBrk="0" hangingPunct="1">
                        <a:lnSpc>
                          <a:spcPct val="150000"/>
                        </a:lnSpc>
                        <a:spcBef>
                          <a:spcPts val="0"/>
                        </a:spcBef>
                        <a:spcAft>
                          <a:spcPts val="0"/>
                        </a:spcAft>
                        <a:buClrTx/>
                        <a:buSzTx/>
                        <a:buFontTx/>
                        <a:buNone/>
                        <a:tabLst>
                          <a:tab pos="1828800" algn="ctr"/>
                          <a:tab pos="3200400" algn="ctr"/>
                          <a:tab pos="4572000" algn="ctr"/>
                        </a:tabLst>
                        <a:defRPr/>
                      </a:pPr>
                      <a:r>
                        <a:rPr lang="el-GR" sz="1800" baseline="0" dirty="0">
                          <a:effectLst/>
                        </a:rPr>
                        <a:t>Βοηθά στο να επιτευχθεί η επάρκεια, όπως επίσης και όσο το δυνατόν μεγαλύτερη εγκυρότητα και αξιοπιστία </a:t>
                      </a:r>
                      <a:endParaRPr lang="en-US" sz="1800" b="0" dirty="0">
                        <a:effectLst/>
                        <a:latin typeface="+mn-lt"/>
                      </a:endParaRPr>
                    </a:p>
                  </a:txBody>
                  <a:tcPr marL="68580" marR="68580" marT="0" marB="0"/>
                </a:tc>
                <a:extLst>
                  <a:ext uri="{0D108BD9-81ED-4DB2-BD59-A6C34878D82A}">
                    <a16:rowId xmlns:a16="http://schemas.microsoft.com/office/drawing/2014/main" val="1354135975"/>
                  </a:ext>
                </a:extLst>
              </a:tr>
              <a:tr h="2211369">
                <a:tc>
                  <a:txBody>
                    <a:bodyPr/>
                    <a:lstStyle/>
                    <a:p>
                      <a:pPr algn="l">
                        <a:lnSpc>
                          <a:spcPct val="150000"/>
                        </a:lnSpc>
                        <a:spcAft>
                          <a:spcPts val="0"/>
                        </a:spcAft>
                      </a:pPr>
                      <a:r>
                        <a:rPr lang="el-GR" sz="1800" dirty="0">
                          <a:effectLst/>
                        </a:rPr>
                        <a:t>Λήψη απόφασης για το τι θα παρατηρηθεί</a:t>
                      </a:r>
                      <a:endParaRPr lang="el-GR" sz="1800" b="1" dirty="0">
                        <a:solidFill>
                          <a:srgbClr val="FFFFFF"/>
                        </a:solidFill>
                        <a:effectLst/>
                        <a:latin typeface="+mn-lt"/>
                      </a:endParaRPr>
                    </a:p>
                  </a:txBody>
                  <a:tcPr marL="68580" marR="68580" marT="0" marB="0"/>
                </a:tc>
                <a:tc>
                  <a:txBody>
                    <a:bodyPr/>
                    <a:lstStyle/>
                    <a:p>
                      <a:pPr algn="l">
                        <a:lnSpc>
                          <a:spcPct val="150000"/>
                        </a:lnSpc>
                        <a:spcAft>
                          <a:spcPts val="0"/>
                        </a:spcAft>
                      </a:pPr>
                      <a:r>
                        <a:rPr lang="el-GR" sz="1800" dirty="0">
                          <a:effectLst/>
                        </a:rPr>
                        <a:t>Αντιλαμβανόμαστε το φυσικό σκηνικό </a:t>
                      </a:r>
                      <a:endParaRPr lang="en-US" sz="1800" dirty="0">
                        <a:effectLst/>
                      </a:endParaRPr>
                    </a:p>
                    <a:p>
                      <a:pPr algn="l">
                        <a:lnSpc>
                          <a:spcPct val="150000"/>
                        </a:lnSpc>
                        <a:spcAft>
                          <a:spcPts val="0"/>
                        </a:spcAft>
                      </a:pPr>
                      <a:r>
                        <a:rPr lang="el-GR" sz="1800" dirty="0">
                          <a:effectLst/>
                        </a:rPr>
                        <a:t>Αναπτύσσουμε σχέσεις με τα μέλη του πλαισίου της έρευνας </a:t>
                      </a:r>
                      <a:endParaRPr lang="en-US" sz="1800" baseline="0" dirty="0">
                        <a:effectLst/>
                      </a:endParaRPr>
                    </a:p>
                    <a:p>
                      <a:pPr algn="l">
                        <a:lnSpc>
                          <a:spcPct val="150000"/>
                        </a:lnSpc>
                        <a:spcAft>
                          <a:spcPts val="0"/>
                        </a:spcAft>
                      </a:pPr>
                      <a:r>
                        <a:rPr lang="el-GR" sz="1800" baseline="0" dirty="0">
                          <a:effectLst/>
                        </a:rPr>
                        <a:t>Ιχνηλατούμε, παρατηρούμε, κρυφακούμε και κάνουμε ερωτήσεις</a:t>
                      </a:r>
                      <a:endParaRPr lang="en-US" sz="1800" baseline="0" dirty="0">
                        <a:effectLst/>
                      </a:endParaRPr>
                    </a:p>
                    <a:p>
                      <a:pPr algn="l">
                        <a:lnSpc>
                          <a:spcPct val="150000"/>
                        </a:lnSpc>
                        <a:spcAft>
                          <a:spcPts val="0"/>
                        </a:spcAft>
                      </a:pPr>
                      <a:r>
                        <a:rPr lang="el-GR" sz="1800" baseline="0" dirty="0">
                          <a:effectLst/>
                        </a:rPr>
                        <a:t>Εντοπίζουμε υπο-ομάδες και «αστέρια».</a:t>
                      </a:r>
                      <a:endParaRPr lang="en-US" sz="1800" b="0" dirty="0">
                        <a:solidFill>
                          <a:srgbClr val="FFFFFF"/>
                        </a:solidFill>
                        <a:effectLst/>
                        <a:latin typeface="+mn-lt"/>
                      </a:endParaRPr>
                    </a:p>
                  </a:txBody>
                  <a:tcPr marL="68580" marR="68580" marT="0" marB="0"/>
                </a:tc>
                <a:extLst>
                  <a:ext uri="{0D108BD9-81ED-4DB2-BD59-A6C34878D82A}">
                    <a16:rowId xmlns:a16="http://schemas.microsoft.com/office/drawing/2014/main" val="3162046813"/>
                  </a:ext>
                </a:extLst>
              </a:tr>
            </a:tbl>
          </a:graphicData>
        </a:graphic>
      </p:graphicFrame>
    </p:spTree>
    <p:extLst>
      <p:ext uri="{BB962C8B-B14F-4D97-AF65-F5344CB8AC3E}">
        <p14:creationId xmlns:p14="http://schemas.microsoft.com/office/powerpoint/2010/main" val="11125843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600" dirty="0"/>
              <a:t>Παρατήρηση μη-αλληλεπιδραστικών πηγών δεδομένων </a:t>
            </a:r>
            <a:endParaRPr lang="en-US" sz="3600" dirty="0"/>
          </a:p>
        </p:txBody>
      </p:sp>
      <p:sp>
        <p:nvSpPr>
          <p:cNvPr id="3" name="Content Placeholder 2"/>
          <p:cNvSpPr>
            <a:spLocks noGrp="1"/>
          </p:cNvSpPr>
          <p:nvPr>
            <p:ph type="body" idx="1"/>
          </p:nvPr>
        </p:nvSpPr>
        <p:spPr/>
        <p:txBody>
          <a:bodyPr>
            <a:normAutofit/>
          </a:bodyPr>
          <a:lstStyle/>
          <a:p>
            <a:r>
              <a:rPr lang="el-GR" sz="2400" dirty="0"/>
              <a:t>Πρόβολοι</a:t>
            </a:r>
            <a:r>
              <a:rPr lang="en-GB" sz="2400" dirty="0"/>
              <a:t>: </a:t>
            </a:r>
            <a:r>
              <a:rPr lang="el-GR" sz="2400" dirty="0"/>
              <a:t>κρίση μίας περιοχής μέσω του φυσικού περιβάλλοντος και των αντικειμένων σε αυτό</a:t>
            </a:r>
            <a:endParaRPr lang="en-GB" sz="2400" dirty="0"/>
          </a:p>
          <a:p>
            <a:pPr lvl="1"/>
            <a:r>
              <a:rPr lang="el-GR" sz="2400" dirty="0" err="1"/>
              <a:t>Π.χ</a:t>
            </a:r>
            <a:r>
              <a:rPr lang="el-GR" sz="2400" dirty="0"/>
              <a:t>. τα ψηλά κτίρια, τα γκράφιτι, απορρίμματα και αντικείμενα</a:t>
            </a:r>
            <a:endParaRPr lang="en-US" sz="2400" dirty="0"/>
          </a:p>
          <a:p>
            <a:r>
              <a:rPr lang="el-GR" sz="2400" dirty="0"/>
              <a:t>Έγγραφα πεδίου</a:t>
            </a:r>
            <a:r>
              <a:rPr lang="en-US" sz="2400" dirty="0"/>
              <a:t>: </a:t>
            </a:r>
            <a:r>
              <a:rPr lang="el-GR" sz="2400" dirty="0"/>
              <a:t>χρήσης εγγράφων σχετικά με  κοινότητες, οργανισμούς, ή γεγονότα</a:t>
            </a:r>
            <a:r>
              <a:rPr lang="en-US" sz="2400" dirty="0"/>
              <a:t> </a:t>
            </a:r>
            <a:endParaRPr lang="el-GR" sz="2400" dirty="0"/>
          </a:p>
          <a:p>
            <a:r>
              <a:rPr lang="el-GR" sz="2400" dirty="0"/>
              <a:t>Σημειολογία της απόστασης </a:t>
            </a:r>
            <a:r>
              <a:rPr lang="en-GB" sz="2400" dirty="0"/>
              <a:t>:</a:t>
            </a:r>
            <a:r>
              <a:rPr lang="en-US" sz="2400" dirty="0"/>
              <a:t> </a:t>
            </a:r>
            <a:r>
              <a:rPr lang="el-GR" sz="2400" dirty="0"/>
              <a:t>μελέτη της αντίληψής μας για και τη δόμηση του διαπροσωπικού και περιβάλλοντος χώρου</a:t>
            </a:r>
            <a:r>
              <a:rPr lang="en-US" sz="2400" dirty="0"/>
              <a:t> </a:t>
            </a:r>
            <a:endParaRPr lang="el-GR" sz="2400" dirty="0"/>
          </a:p>
          <a:p>
            <a:r>
              <a:rPr lang="el-GR" sz="2400" dirty="0"/>
              <a:t>Γλώσσα του σώματος </a:t>
            </a:r>
            <a:endParaRPr lang="en-GB" sz="2400" dirty="0"/>
          </a:p>
          <a:p>
            <a:endParaRPr lang="en-US" sz="2400" dirty="0"/>
          </a:p>
        </p:txBody>
      </p:sp>
    </p:spTree>
    <p:extLst>
      <p:ext uri="{BB962C8B-B14F-4D97-AF65-F5344CB8AC3E}">
        <p14:creationId xmlns:p14="http://schemas.microsoft.com/office/powerpoint/2010/main" val="12290426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3600" dirty="0"/>
              <a:t>Εγκυρότητα, Αξιοπιστία και Ζητήματα Δεοντολογίας</a:t>
            </a:r>
            <a:endParaRPr lang="en-US" sz="3600" dirty="0"/>
          </a:p>
        </p:txBody>
      </p:sp>
      <p:sp>
        <p:nvSpPr>
          <p:cNvPr id="3" name="Content Placeholder 2"/>
          <p:cNvSpPr>
            <a:spLocks noGrp="1"/>
          </p:cNvSpPr>
          <p:nvPr>
            <p:ph type="body" idx="1"/>
          </p:nvPr>
        </p:nvSpPr>
        <p:spPr/>
        <p:txBody>
          <a:bodyPr>
            <a:normAutofit/>
          </a:bodyPr>
          <a:lstStyle/>
          <a:p>
            <a:pPr lvl="0"/>
            <a:r>
              <a:rPr lang="el-GR" sz="2000" dirty="0"/>
              <a:t>Είναι δύσκολο να αποδειχτεί οριστικά πως τα δεδομένα που συλλέχθηκαν είναι επαρκώς αντικειμενικά </a:t>
            </a:r>
          </a:p>
          <a:p>
            <a:pPr lvl="0"/>
            <a:r>
              <a:rPr lang="el-GR" sz="2000" dirty="0"/>
              <a:t>Είναι δύσκολη η γενίκευση των ευρημάτων σε άλλες καταστάσεις</a:t>
            </a:r>
            <a:r>
              <a:rPr lang="en-US" sz="2000" dirty="0"/>
              <a:t> </a:t>
            </a:r>
            <a:endParaRPr lang="el-GR" sz="2000" dirty="0"/>
          </a:p>
          <a:p>
            <a:pPr lvl="0"/>
            <a:r>
              <a:rPr lang="el-GR" sz="2000" dirty="0"/>
              <a:t>Διαφορετικοί ερευνητές μπορεί να δουν διαφορετικά πράγματα, φαινόμενα, και ανθρώπινες συμπεριφορές όταν παρατηρούν το ίδιο γεγονός</a:t>
            </a:r>
          </a:p>
          <a:p>
            <a:pPr lvl="0"/>
            <a:r>
              <a:rPr lang="el-GR" sz="2000" dirty="0"/>
              <a:t>Η παράλειψη της εν επιγνώσει συναίνεσης «προστατεύει» τα υποκείμενα από κάθε πιθανά αρνητικά αποτελέσματα που θα υπήρχαν αν γνώριζαν πως βρισκόταν υπό παρακολούθηση... Ακόμη κι έτσι όμως εγείρει πολλά δεοντολογικά ζητήματα</a:t>
            </a:r>
            <a:endParaRPr lang="en-US" sz="2000" dirty="0"/>
          </a:p>
          <a:p>
            <a:pPr marL="342900" indent="0">
              <a:buNone/>
            </a:pPr>
            <a:endParaRPr lang="en-US" sz="2000" dirty="0"/>
          </a:p>
        </p:txBody>
      </p:sp>
    </p:spTree>
    <p:extLst>
      <p:ext uri="{BB962C8B-B14F-4D97-AF65-F5344CB8AC3E}">
        <p14:creationId xmlns:p14="http://schemas.microsoft.com/office/powerpoint/2010/main" val="251270982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600" dirty="0"/>
              <a:t>Παρουσίαση Δεδομένων Παρατήρησης</a:t>
            </a:r>
            <a:endParaRPr lang="en-US" sz="3600" dirty="0"/>
          </a:p>
        </p:txBody>
      </p:sp>
      <p:sp>
        <p:nvSpPr>
          <p:cNvPr id="3" name="Content Placeholder 2"/>
          <p:cNvSpPr>
            <a:spLocks noGrp="1"/>
          </p:cNvSpPr>
          <p:nvPr>
            <p:ph type="body" idx="1"/>
          </p:nvPr>
        </p:nvSpPr>
        <p:spPr/>
        <p:txBody>
          <a:bodyPr>
            <a:normAutofit/>
          </a:bodyPr>
          <a:lstStyle/>
          <a:p>
            <a:pPr lvl="0"/>
            <a:r>
              <a:rPr lang="el-GR" sz="2400" dirty="0"/>
              <a:t>Το περιεχόμενο πρέπει να περιλαμβάνει</a:t>
            </a:r>
            <a:r>
              <a:rPr lang="en-GB" sz="2400" dirty="0"/>
              <a:t>: </a:t>
            </a:r>
          </a:p>
          <a:p>
            <a:pPr lvl="1"/>
            <a:r>
              <a:rPr lang="el-GR" sz="2400" dirty="0"/>
              <a:t>Το πλαίσιο της μελέτης (φυσικό περιβάλλον, ιστορία, κτλ.)</a:t>
            </a:r>
          </a:p>
          <a:p>
            <a:pPr lvl="1"/>
            <a:r>
              <a:rPr lang="el-GR" sz="2400" dirty="0"/>
              <a:t>Τον αριθμό των συμμετεχόντων</a:t>
            </a:r>
          </a:p>
          <a:p>
            <a:pPr lvl="1"/>
            <a:r>
              <a:rPr lang="el-GR" sz="2400" dirty="0"/>
              <a:t>Τις δραστηριότητες που λαμβάνουν χώρα</a:t>
            </a:r>
          </a:p>
          <a:p>
            <a:pPr lvl="1"/>
            <a:r>
              <a:rPr lang="el-GR" sz="2400" dirty="0"/>
              <a:t>Τον καταμερισμό της εργασίας και τις ιεραρχίες</a:t>
            </a:r>
          </a:p>
          <a:p>
            <a:pPr lvl="1"/>
            <a:r>
              <a:rPr lang="el-GR" sz="2400" dirty="0"/>
              <a:t>Σημαντικά γεγονότα</a:t>
            </a:r>
          </a:p>
          <a:p>
            <a:pPr lvl="1"/>
            <a:r>
              <a:rPr lang="el-GR" sz="2400" dirty="0"/>
              <a:t>Τις οπτικές και τα νοήματα των μελών</a:t>
            </a:r>
          </a:p>
          <a:p>
            <a:pPr lvl="1"/>
            <a:r>
              <a:rPr lang="el-GR" sz="2400" dirty="0"/>
              <a:t>Τους κοινωνικούς κανόνες και τα βασικά ταξικά πρότυπα</a:t>
            </a:r>
            <a:endParaRPr lang="en-US" sz="2400" dirty="0"/>
          </a:p>
        </p:txBody>
      </p:sp>
    </p:spTree>
    <p:extLst>
      <p:ext uri="{BB962C8B-B14F-4D97-AF65-F5344CB8AC3E}">
        <p14:creationId xmlns:p14="http://schemas.microsoft.com/office/powerpoint/2010/main" val="30463102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a:extLst>
              <a:ext uri="{FF2B5EF4-FFF2-40B4-BE49-F238E27FC236}">
                <a16:creationId xmlns:a16="http://schemas.microsoft.com/office/drawing/2014/main" id="{668AE0B6-2EF5-8FAA-F200-B75864D2EA41}"/>
              </a:ext>
            </a:extLst>
          </p:cNvPr>
          <p:cNvSpPr/>
          <p:nvPr/>
        </p:nvSpPr>
        <p:spPr>
          <a:xfrm>
            <a:off x="800100" y="1714500"/>
            <a:ext cx="7543800" cy="3022600"/>
          </a:xfrm>
          <a:prstGeom prst="rect">
            <a:avLst/>
          </a:prstGeom>
          <a:ln w="38100">
            <a:solidFill>
              <a:schemeClr val="accent4">
                <a:lumMod val="75000"/>
              </a:schemeClr>
            </a:solidFill>
          </a:ln>
        </p:spPr>
        <p:txBody>
          <a:bodyPr lIns="144000" tIns="288000" rIns="144000" bIns="144000">
            <a:spAutoFit/>
          </a:bodyPr>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just">
              <a:defRPr/>
            </a:pPr>
            <a:r>
              <a:rPr lang="el-GR" sz="1200" dirty="0">
                <a:solidFill>
                  <a:srgbClr val="000000"/>
                </a:solidFill>
              </a:rPr>
              <a:t>Το παρόν συνοδευτικό έργο </a:t>
            </a:r>
            <a:r>
              <a:rPr lang="el-GR" sz="1200" b="1" dirty="0">
                <a:solidFill>
                  <a:srgbClr val="000000"/>
                </a:solidFill>
              </a:rPr>
              <a:t>παρέχεται </a:t>
            </a:r>
            <a:r>
              <a:rPr lang="el-GR" sz="1200" dirty="0">
                <a:solidFill>
                  <a:srgbClr val="000000"/>
                </a:solidFill>
              </a:rPr>
              <a:t>αποκλειστικά και μόνο στους διδάσκοντες που έχουν επιλέξει το αντίστοιχο βιβλίο μέσω του συστήματος του </a:t>
            </a:r>
            <a:r>
              <a:rPr lang="el-GR" sz="1200" b="1" dirty="0" err="1">
                <a:solidFill>
                  <a:srgbClr val="000000"/>
                </a:solidFill>
              </a:rPr>
              <a:t>Ευδόξου</a:t>
            </a:r>
            <a:r>
              <a:rPr lang="el-GR" sz="1200" b="1" dirty="0">
                <a:solidFill>
                  <a:srgbClr val="000000"/>
                </a:solidFill>
              </a:rPr>
              <a:t> </a:t>
            </a:r>
            <a:r>
              <a:rPr lang="el-GR" sz="1200" dirty="0">
                <a:solidFill>
                  <a:srgbClr val="000000"/>
                </a:solidFill>
              </a:rPr>
              <a:t>ως διδακτικό σύγγραμμα για τη διδασκαλία των μαθημάτων τους και την αξιολόγηση της εκμάθησης των φοιτητών και για όσο χρονικό διάστημα διατηρείται η επιλογή του συγκεκριμένου συγγράμματος. Η </a:t>
            </a:r>
            <a:r>
              <a:rPr lang="el-GR" sz="1200" b="1" dirty="0">
                <a:solidFill>
                  <a:srgbClr val="000000"/>
                </a:solidFill>
              </a:rPr>
              <a:t>διάδοση, δημοσίευση, αναπαραγωγή </a:t>
            </a:r>
            <a:r>
              <a:rPr lang="el-GR" sz="1200" dirty="0">
                <a:solidFill>
                  <a:srgbClr val="000000"/>
                </a:solidFill>
              </a:rPr>
              <a:t>ή </a:t>
            </a:r>
            <a:r>
              <a:rPr lang="el-GR" sz="1200" b="1" dirty="0">
                <a:solidFill>
                  <a:srgbClr val="000000"/>
                </a:solidFill>
              </a:rPr>
              <a:t>πώληση </a:t>
            </a:r>
            <a:r>
              <a:rPr lang="el-GR" sz="1200" dirty="0">
                <a:solidFill>
                  <a:srgbClr val="000000"/>
                </a:solidFill>
              </a:rPr>
              <a:t>οπουδήποτε μέρους αυτού του έργου με οποιοδήποτε μέσο καταστρέφει την ακεραιότητα του έργου </a:t>
            </a:r>
            <a:r>
              <a:rPr lang="el-GR" sz="1200" b="1" dirty="0">
                <a:solidFill>
                  <a:srgbClr val="000000"/>
                </a:solidFill>
              </a:rPr>
              <a:t>και για σκοπούς διαφορετικούς από αυτούς για τους οποίους έχει χορηγηθεί η σχετική άδεια δεν επιτρέπεται</a:t>
            </a:r>
            <a:r>
              <a:rPr lang="el-GR" sz="1200" dirty="0">
                <a:solidFill>
                  <a:srgbClr val="000000"/>
                </a:solidFill>
              </a:rPr>
              <a:t>. Το περιεχόμενο του έργου </a:t>
            </a:r>
            <a:r>
              <a:rPr lang="el-GR" sz="1200" b="1" dirty="0">
                <a:solidFill>
                  <a:srgbClr val="000000"/>
                </a:solidFill>
              </a:rPr>
              <a:t>δεν θα πρέπει να διατίθεται </a:t>
            </a:r>
            <a:r>
              <a:rPr lang="el-GR" sz="1200" dirty="0">
                <a:solidFill>
                  <a:srgbClr val="000000"/>
                </a:solidFill>
              </a:rPr>
              <a:t>στους φοιτητές παρά μόνο όταν αυτό αναφέρεται ρητά ότι μπορεί να γίνει. Η </a:t>
            </a:r>
            <a:r>
              <a:rPr lang="el-GR" sz="1200" b="1" dirty="0">
                <a:solidFill>
                  <a:srgbClr val="000000"/>
                </a:solidFill>
              </a:rPr>
              <a:t>χρήση </a:t>
            </a:r>
            <a:r>
              <a:rPr lang="el-GR" sz="1200" dirty="0">
                <a:solidFill>
                  <a:srgbClr val="000000"/>
                </a:solidFill>
              </a:rPr>
              <a:t>του παρόντος έργου γίνεται αποκλειστικά από τον διδάσκοντα στα πλαίσια των εκπαιδευτικών καθηκόντων του και με τη χρήση των μέσων που αυτός διαχειρίζεται και έχει στη διάθεσή του από τις </a:t>
            </a:r>
            <a:r>
              <a:rPr lang="el-GR" sz="1200" b="1" dirty="0">
                <a:solidFill>
                  <a:srgbClr val="000000"/>
                </a:solidFill>
              </a:rPr>
              <a:t>επίσημες υπηρεσίες του εκπαιδευτικού ιδρύματος </a:t>
            </a:r>
            <a:r>
              <a:rPr lang="el-GR" sz="1200" dirty="0">
                <a:solidFill>
                  <a:srgbClr val="000000"/>
                </a:solidFill>
              </a:rPr>
              <a:t>όπου ανήκει, διασφαλίζοντας τη μη περαιτέρω διάδοση, δημοσίευση και αναπαραγωγή του έργου προς τρίτους. Ο διδάσκων δύναται να </a:t>
            </a:r>
            <a:r>
              <a:rPr lang="el-GR" sz="1200" b="1" dirty="0">
                <a:solidFill>
                  <a:srgbClr val="000000"/>
                </a:solidFill>
              </a:rPr>
              <a:t>προσαρμόζει </a:t>
            </a:r>
            <a:r>
              <a:rPr lang="el-GR" sz="1200" dirty="0">
                <a:solidFill>
                  <a:srgbClr val="000000"/>
                </a:solidFill>
              </a:rPr>
              <a:t>μέρος του υλικού των διαφανειών σύμφωνα με τις διδακτικές του ανάγκες, αναφερόμενος όμως πάντοτε στην αρχική πηγή αναφοράς. Το παρόν έργο προστατεύεται από την ελληνική και ευρωπαϊκή νομοθεσία περί πνευματικής ιδιοκτησίας καθώς και από τη νομοθεσία του κράτους όπου ανήκει η ξενόγλωσση πρωτότυπη έκδοση του έργου. </a:t>
            </a:r>
            <a:endParaRPr lang="el-GR" sz="1200" dirty="0"/>
          </a:p>
        </p:txBody>
      </p:sp>
      <p:pic>
        <p:nvPicPr>
          <p:cNvPr id="7" name="Εικόνα 6">
            <a:extLst>
              <a:ext uri="{FF2B5EF4-FFF2-40B4-BE49-F238E27FC236}">
                <a16:creationId xmlns:a16="http://schemas.microsoft.com/office/drawing/2014/main" id="{5A3CBF6E-147E-DD19-C480-ADBE170B41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0350" y="811213"/>
            <a:ext cx="1246188"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Εικόνα 7">
            <a:extLst>
              <a:ext uri="{FF2B5EF4-FFF2-40B4-BE49-F238E27FC236}">
                <a16:creationId xmlns:a16="http://schemas.microsoft.com/office/drawing/2014/main" id="{6F899B9C-841A-CD41-707D-9BBEE15676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4800" y="4667250"/>
            <a:ext cx="3695700" cy="137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Ορθογώνιο 8">
            <a:extLst>
              <a:ext uri="{FF2B5EF4-FFF2-40B4-BE49-F238E27FC236}">
                <a16:creationId xmlns:a16="http://schemas.microsoft.com/office/drawing/2014/main" id="{B64766E1-A642-D4A1-800F-CA37B890E482}"/>
              </a:ext>
            </a:extLst>
          </p:cNvPr>
          <p:cNvSpPr/>
          <p:nvPr/>
        </p:nvSpPr>
        <p:spPr>
          <a:xfrm>
            <a:off x="66675" y="5915025"/>
            <a:ext cx="838200" cy="942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16156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a:t>Μαθησιακά αποτελέσματα κεφαλαίου</a:t>
            </a:r>
            <a:endParaRPr lang="en-US" sz="3600" dirty="0"/>
          </a:p>
        </p:txBody>
      </p:sp>
      <p:sp>
        <p:nvSpPr>
          <p:cNvPr id="3" name="Content Placeholder 2"/>
          <p:cNvSpPr>
            <a:spLocks noGrp="1"/>
          </p:cNvSpPr>
          <p:nvPr>
            <p:ph type="body" idx="1"/>
          </p:nvPr>
        </p:nvSpPr>
        <p:spPr/>
        <p:txBody>
          <a:bodyPr>
            <a:normAutofit fontScale="92500"/>
          </a:bodyPr>
          <a:lstStyle/>
          <a:p>
            <a:pPr marL="0" indent="0">
              <a:buNone/>
            </a:pPr>
            <a:r>
              <a:rPr lang="el-GR" sz="2400" dirty="0"/>
              <a:t>Έχοντας μελετήσει αυτό το κεφάλαιο θα είστε σε θέση να:</a:t>
            </a:r>
          </a:p>
          <a:p>
            <a:pPr lvl="0"/>
            <a:r>
              <a:rPr lang="el-GR" sz="2400" dirty="0"/>
              <a:t>Περιγράφετε κάποια από τα πλεονεκτήματα και μειονεκτήματα της προσέγγισης της δομημένης παρατήρησης.</a:t>
            </a:r>
            <a:endParaRPr lang="en-US" sz="2400" dirty="0"/>
          </a:p>
          <a:p>
            <a:pPr lvl="0"/>
            <a:r>
              <a:rPr lang="el-GR" sz="2400" dirty="0"/>
              <a:t>Επιλέγετε μια προσέγγιση δομημένης παρατήρησης κατάλληλη για ένα δεδομένο ερευνητικό στόχο.</a:t>
            </a:r>
            <a:endParaRPr lang="en-US" sz="2400" dirty="0"/>
          </a:p>
          <a:p>
            <a:pPr lvl="0"/>
            <a:r>
              <a:rPr lang="el-GR" sz="2400" dirty="0"/>
              <a:t>Αναλύετε και να ερμηνεύετε τα δεδομένα των παρατηρήσεων.</a:t>
            </a:r>
            <a:endParaRPr lang="en-US" sz="2400" dirty="0"/>
          </a:p>
          <a:p>
            <a:pPr lvl="0"/>
            <a:r>
              <a:rPr lang="el-GR" sz="2400" dirty="0"/>
              <a:t>Παράγετε έγκυρα και αξιόπιστα δεδομένα παρατηρήσεων.</a:t>
            </a:r>
            <a:endParaRPr lang="en-US" sz="2400" dirty="0"/>
          </a:p>
          <a:p>
            <a:pPr lvl="0"/>
            <a:r>
              <a:rPr lang="el-GR" sz="2400" dirty="0"/>
              <a:t>Χρησιμοποιείτε μεθόδους δομημένης παρατήρησης με δεοντολογικό τρόπο.</a:t>
            </a:r>
            <a:endParaRPr lang="en-US" sz="2400" dirty="0"/>
          </a:p>
        </p:txBody>
      </p:sp>
    </p:spTree>
    <p:extLst>
      <p:ext uri="{BB962C8B-B14F-4D97-AF65-F5344CB8AC3E}">
        <p14:creationId xmlns:p14="http://schemas.microsoft.com/office/powerpoint/2010/main" val="38152703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3600" dirty="0"/>
              <a:t>Τι είναι η Μη-συμμετοχική παρατήρηση;</a:t>
            </a:r>
            <a:endParaRPr lang="en-US" sz="3600" dirty="0"/>
          </a:p>
        </p:txBody>
      </p:sp>
      <p:sp>
        <p:nvSpPr>
          <p:cNvPr id="3" name="Content Placeholder 2"/>
          <p:cNvSpPr>
            <a:spLocks noGrp="1"/>
          </p:cNvSpPr>
          <p:nvPr>
            <p:ph type="body" idx="1"/>
          </p:nvPr>
        </p:nvSpPr>
        <p:spPr/>
        <p:txBody>
          <a:bodyPr>
            <a:normAutofit/>
          </a:bodyPr>
          <a:lstStyle/>
          <a:p>
            <a:r>
              <a:rPr lang="el-GR" sz="2400" dirty="0"/>
              <a:t>Μια εις βάθος και, συχνά, μακροπρόθεσμη δέσμευση στο πεδίο της έρευνας. </a:t>
            </a:r>
            <a:endParaRPr lang="en-US" sz="2400" dirty="0"/>
          </a:p>
          <a:p>
            <a:r>
              <a:rPr lang="el-GR" sz="2400" dirty="0"/>
              <a:t>Επιτόπιες σημειώσεις = Το πιο κοινό εργαλείο συλλογής δεδομένων</a:t>
            </a:r>
            <a:endParaRPr lang="en-US" sz="2400" dirty="0"/>
          </a:p>
          <a:p>
            <a:r>
              <a:rPr lang="el-GR" sz="2400" dirty="0"/>
              <a:t>Επίσης γνωστή ως </a:t>
            </a:r>
            <a:r>
              <a:rPr lang="el-GR" sz="2400" dirty="0" err="1"/>
              <a:t>νατουραλιστική</a:t>
            </a:r>
            <a:r>
              <a:rPr lang="el-GR" sz="2400" dirty="0"/>
              <a:t> παρατήρηση</a:t>
            </a:r>
            <a:endParaRPr lang="en-US" sz="2400" dirty="0"/>
          </a:p>
          <a:p>
            <a:r>
              <a:rPr lang="el-GR" sz="2400" dirty="0"/>
              <a:t>Ο ερευνητής στοχεύει στη διατήρηση μιας θέσης αποστασιοποίησης και ανεξαρτησίας από τα υποκείμενα, </a:t>
            </a:r>
            <a:r>
              <a:rPr lang="en-US" sz="2400" dirty="0">
                <a:sym typeface="Wingdings" panose="05000000000000000000" pitchFamily="2" charset="2"/>
              </a:rPr>
              <a:t> </a:t>
            </a:r>
            <a:r>
              <a:rPr lang="el-GR" sz="2400" dirty="0">
                <a:sym typeface="Wingdings" panose="05000000000000000000" pitchFamily="2" charset="2"/>
              </a:rPr>
              <a:t>η συμπεριφορά των υποκειμένων επηρεάζεται όσο το δυνατόν λιγότερο και ο ερευνητής εξάγει συμπεράσματα μέσω της παρατήρησης</a:t>
            </a:r>
            <a:endParaRPr lang="en-US" sz="2400" dirty="0">
              <a:sym typeface="Wingdings" panose="05000000000000000000" pitchFamily="2" charset="2"/>
            </a:endParaRPr>
          </a:p>
          <a:p>
            <a:endParaRPr lang="en-US" sz="2400" dirty="0"/>
          </a:p>
        </p:txBody>
      </p:sp>
    </p:spTree>
    <p:extLst>
      <p:ext uri="{BB962C8B-B14F-4D97-AF65-F5344CB8AC3E}">
        <p14:creationId xmlns:p14="http://schemas.microsoft.com/office/powerpoint/2010/main" val="28776475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Ερευνητικοί ρόλοι παρατήρησης </a:t>
            </a:r>
            <a:endParaRPr lang="en-US" dirty="0"/>
          </a:p>
        </p:txBody>
      </p:sp>
      <p:pic>
        <p:nvPicPr>
          <p:cNvPr id="8" name="Picture 7" descr="A diagram of a cross with text&#10;&#10;Description automatically generated with medium confidence">
            <a:extLst>
              <a:ext uri="{FF2B5EF4-FFF2-40B4-BE49-F238E27FC236}">
                <a16:creationId xmlns:a16="http://schemas.microsoft.com/office/drawing/2014/main" id="{8A9EB111-4D2D-8802-1A7D-D9A2DBEE0C3E}"/>
              </a:ext>
            </a:extLst>
          </p:cNvPr>
          <p:cNvPicPr>
            <a:picLocks noChangeAspect="1"/>
          </p:cNvPicPr>
          <p:nvPr/>
        </p:nvPicPr>
        <p:blipFill>
          <a:blip r:embed="rId2"/>
          <a:stretch>
            <a:fillRect/>
          </a:stretch>
        </p:blipFill>
        <p:spPr>
          <a:xfrm>
            <a:off x="1022350" y="1066800"/>
            <a:ext cx="7099300" cy="5022634"/>
          </a:xfrm>
          <a:prstGeom prst="rect">
            <a:avLst/>
          </a:prstGeom>
        </p:spPr>
      </p:pic>
    </p:spTree>
    <p:extLst>
      <p:ext uri="{BB962C8B-B14F-4D97-AF65-F5344CB8AC3E}">
        <p14:creationId xmlns:p14="http://schemas.microsoft.com/office/powerpoint/2010/main" val="26119469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600" dirty="0"/>
              <a:t>Απροκάλυπτη και συγκαλυμμένη παρατήρηση</a:t>
            </a:r>
            <a:endParaRPr lang="en-US" sz="3600" dirty="0"/>
          </a:p>
        </p:txBody>
      </p:sp>
      <p:sp>
        <p:nvSpPr>
          <p:cNvPr id="3" name="Content Placeholder 2"/>
          <p:cNvSpPr>
            <a:spLocks noGrp="1"/>
          </p:cNvSpPr>
          <p:nvPr>
            <p:ph type="body" idx="1"/>
          </p:nvPr>
        </p:nvSpPr>
        <p:spPr/>
        <p:txBody>
          <a:bodyPr>
            <a:normAutofit fontScale="92500" lnSpcReduction="10000"/>
          </a:bodyPr>
          <a:lstStyle/>
          <a:p>
            <a:r>
              <a:rPr lang="el-GR" sz="2400" u="sng" dirty="0"/>
              <a:t>Απροκάλυπτη παρατήρηση</a:t>
            </a:r>
            <a:r>
              <a:rPr lang="el-GR" sz="2400" dirty="0"/>
              <a:t>: όταν οι παρατηρούμενοι γνωρίζουν ότι βρίσκονται υπό παρατήρηση.</a:t>
            </a:r>
          </a:p>
          <a:p>
            <a:pPr lvl="1"/>
            <a:r>
              <a:rPr lang="el-GR" sz="2400" dirty="0"/>
              <a:t>Για παράδειγμα, ένας ερευνητής που μελετά σε ένα νοσοκομείο για ποιο λόγο υπήρξαν περιστατικά </a:t>
            </a:r>
            <a:r>
              <a:rPr lang="el-GR" sz="2400" dirty="0" err="1"/>
              <a:t>βακτηριακών</a:t>
            </a:r>
            <a:r>
              <a:rPr lang="el-GR" sz="2400" dirty="0"/>
              <a:t> μολύνσεων. Όλοι οι εργαζόμενοι γνωρίζουν ότι ο ερευνητής θα είναι παρών</a:t>
            </a:r>
          </a:p>
          <a:p>
            <a:r>
              <a:rPr lang="el-GR" sz="2400" u="sng" dirty="0"/>
              <a:t>Συγκαλυμμένη παρατήρηση</a:t>
            </a:r>
            <a:r>
              <a:rPr lang="el-GR" sz="2400" dirty="0"/>
              <a:t>: οι παρατηρούμενοι δεν έχουν επίγνωση της παρατήρησης</a:t>
            </a:r>
          </a:p>
          <a:p>
            <a:pPr lvl="1"/>
            <a:r>
              <a:rPr lang="el-GR" sz="2400" dirty="0"/>
              <a:t>Πλεονέκτημα: οι άνθρωποι μπορεί να αλλάξουν τη συμπεριφορά τους όταν γνωρίζουν ότι παρατηρούνται, απειλώντας έτσι την εγκυρότητα των αποτελεσμάτων</a:t>
            </a:r>
            <a:endParaRPr lang="en-US" sz="2400" dirty="0"/>
          </a:p>
          <a:p>
            <a:pPr lvl="1"/>
            <a:r>
              <a:rPr lang="el-GR" sz="2400" dirty="0"/>
              <a:t>Μειονέκτημα</a:t>
            </a:r>
            <a:r>
              <a:rPr lang="en-US" sz="2400" dirty="0"/>
              <a:t>: </a:t>
            </a:r>
            <a:r>
              <a:rPr lang="el-GR" sz="2400" dirty="0"/>
              <a:t>μπορεί να θεωρηθεί αντιδεοντολογική</a:t>
            </a:r>
            <a:endParaRPr lang="en-US" sz="2400" dirty="0"/>
          </a:p>
        </p:txBody>
      </p:sp>
    </p:spTree>
    <p:extLst>
      <p:ext uri="{BB962C8B-B14F-4D97-AF65-F5344CB8AC3E}">
        <p14:creationId xmlns:p14="http://schemas.microsoft.com/office/powerpoint/2010/main" val="24070662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Κρατώντας επιτόπιες σημειώσεις</a:t>
            </a:r>
            <a:endParaRPr lang="en-US" dirty="0"/>
          </a:p>
        </p:txBody>
      </p:sp>
      <p:sp>
        <p:nvSpPr>
          <p:cNvPr id="3" name="Content Placeholder 2"/>
          <p:cNvSpPr>
            <a:spLocks noGrp="1"/>
          </p:cNvSpPr>
          <p:nvPr>
            <p:ph type="body" idx="1"/>
          </p:nvPr>
        </p:nvSpPr>
        <p:spPr/>
        <p:txBody>
          <a:bodyPr>
            <a:normAutofit fontScale="92500" lnSpcReduction="20000"/>
          </a:bodyPr>
          <a:lstStyle/>
          <a:p>
            <a:r>
              <a:rPr lang="el-GR" sz="2400" dirty="0"/>
              <a:t>Η ραχοκοκαλιά της συλλογής και ανάλυσης των δεδομένων πεδίου</a:t>
            </a:r>
            <a:r>
              <a:rPr lang="en-US" sz="2400" dirty="0"/>
              <a:t> </a:t>
            </a:r>
            <a:endParaRPr lang="el-GR" sz="2400" dirty="0"/>
          </a:p>
          <a:p>
            <a:r>
              <a:rPr lang="el-GR" sz="2400" dirty="0"/>
              <a:t>Περιλαμβάνει διάφορα συστατικά</a:t>
            </a:r>
            <a:r>
              <a:rPr lang="en-GB" sz="2400" dirty="0"/>
              <a:t>:</a:t>
            </a:r>
          </a:p>
          <a:p>
            <a:pPr marL="860425" lvl="1" indent="-457200"/>
            <a:r>
              <a:rPr lang="el-GR" sz="2400" dirty="0"/>
              <a:t>Βασική παρατήρηση – χρονολογικό αρχείο καταγραφής 	(ακατέργαστα δεδομένα) </a:t>
            </a:r>
          </a:p>
          <a:p>
            <a:pPr marL="860425" lvl="1" indent="-457200"/>
            <a:r>
              <a:rPr lang="el-GR" sz="2400" dirty="0"/>
              <a:t>Αναστοχασμός και ανάκληση </a:t>
            </a:r>
          </a:p>
          <a:p>
            <a:pPr marL="860425" lvl="1" indent="-457200"/>
            <a:r>
              <a:rPr lang="el-GR" sz="2400" dirty="0"/>
              <a:t>Δεδομένα προ-ανάλυσης (ιδέες και συμπεράσματα)</a:t>
            </a:r>
          </a:p>
          <a:p>
            <a:pPr marL="860425" lvl="1" indent="-457200"/>
            <a:r>
              <a:rPr lang="el-GR" sz="2400" dirty="0"/>
              <a:t>Εμπειρικά δεδομένα (εντυπώσεις και προσωπικά συναισθήματα)</a:t>
            </a:r>
            <a:r>
              <a:rPr lang="en-US" sz="2400" dirty="0"/>
              <a:t> </a:t>
            </a:r>
            <a:endParaRPr lang="en-GB" sz="2400" dirty="0"/>
          </a:p>
          <a:p>
            <a:pPr marL="860425" lvl="1" indent="-457200"/>
            <a:r>
              <a:rPr lang="el-GR" sz="2400" dirty="0"/>
              <a:t>Σχεδιασμός </a:t>
            </a:r>
          </a:p>
          <a:p>
            <a:r>
              <a:rPr lang="el-GR" sz="2400" dirty="0"/>
              <a:t>Κάθε ώρα στο πεδίο μπορεί να χρειαστεί περίπου τέσσερις ώρες για να γραφεί</a:t>
            </a:r>
            <a:endParaRPr lang="en-US" sz="2400" dirty="0"/>
          </a:p>
        </p:txBody>
      </p:sp>
    </p:spTree>
    <p:extLst>
      <p:ext uri="{BB962C8B-B14F-4D97-AF65-F5344CB8AC3E}">
        <p14:creationId xmlns:p14="http://schemas.microsoft.com/office/powerpoint/2010/main" val="40706121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600" dirty="0"/>
              <a:t>Οι επιτόπιες σημειώσεις θα πρέπει να περιέχουν</a:t>
            </a:r>
            <a:endParaRPr lang="en-US" sz="3600" dirty="0"/>
          </a:p>
        </p:txBody>
      </p:sp>
      <p:sp>
        <p:nvSpPr>
          <p:cNvPr id="3" name="Content Placeholder 2"/>
          <p:cNvSpPr>
            <a:spLocks noGrp="1"/>
          </p:cNvSpPr>
          <p:nvPr>
            <p:ph type="body" idx="1"/>
          </p:nvPr>
        </p:nvSpPr>
        <p:spPr/>
        <p:txBody>
          <a:bodyPr>
            <a:normAutofit fontScale="85000" lnSpcReduction="20000"/>
          </a:bodyPr>
          <a:lstStyle/>
          <a:p>
            <a:pPr lvl="0">
              <a:lnSpc>
                <a:spcPct val="120000"/>
              </a:lnSpc>
            </a:pPr>
            <a:r>
              <a:rPr lang="el-GR" sz="2400" dirty="0"/>
              <a:t>Παραθέσεις κλειδιά που αναπαράγονται κατά λέξη.</a:t>
            </a:r>
            <a:endParaRPr lang="en-US" sz="2400" dirty="0"/>
          </a:p>
          <a:p>
            <a:pPr lvl="0">
              <a:lnSpc>
                <a:spcPct val="120000"/>
              </a:lnSpc>
            </a:pPr>
            <a:r>
              <a:rPr lang="el-GR" sz="2400" dirty="0"/>
              <a:t>Λεπτομέρειες σχετικά με την εμφάνιση </a:t>
            </a:r>
          </a:p>
          <a:p>
            <a:pPr lvl="0">
              <a:lnSpc>
                <a:spcPct val="120000"/>
              </a:lnSpc>
            </a:pPr>
            <a:r>
              <a:rPr lang="el-GR" sz="2400" dirty="0"/>
              <a:t>Παρατήρηση λεκτικών συμπεριφορών</a:t>
            </a:r>
          </a:p>
          <a:p>
            <a:pPr lvl="0">
              <a:lnSpc>
                <a:spcPct val="120000"/>
              </a:lnSpc>
            </a:pPr>
            <a:r>
              <a:rPr lang="el-GR" sz="2400" dirty="0"/>
              <a:t>Παρατήρηση των μη-λεκτικών συμπεριφορών, όπως η γλώσσα του σώματος</a:t>
            </a:r>
            <a:endParaRPr lang="en-US" sz="2400" dirty="0"/>
          </a:p>
          <a:p>
            <a:pPr lvl="0">
              <a:lnSpc>
                <a:spcPct val="120000"/>
              </a:lnSpc>
            </a:pPr>
            <a:r>
              <a:rPr lang="el-GR" sz="2400" dirty="0"/>
              <a:t>Χρόνος γεγονότων και δραστηριοτήτων.</a:t>
            </a:r>
            <a:endParaRPr lang="en-US" sz="2400" dirty="0"/>
          </a:p>
          <a:p>
            <a:pPr lvl="0">
              <a:lnSpc>
                <a:spcPct val="120000"/>
              </a:lnSpc>
            </a:pPr>
            <a:r>
              <a:rPr lang="el-GR" sz="2400" dirty="0"/>
              <a:t>Εναλλαγή ονομάτων και τοποθεσιών για την υποστήριξη της προώθησης της εμπιστευτικότητας </a:t>
            </a:r>
          </a:p>
          <a:p>
            <a:pPr lvl="0">
              <a:lnSpc>
                <a:spcPct val="120000"/>
              </a:lnSpc>
            </a:pPr>
            <a:r>
              <a:rPr lang="el-GR" sz="2400" dirty="0"/>
              <a:t>Απόψεις του ερευνητή και συναισθήματα κατά το χρόνο της παρατήρησης.</a:t>
            </a:r>
            <a:endParaRPr lang="en-US" sz="2400" dirty="0"/>
          </a:p>
        </p:txBody>
      </p:sp>
    </p:spTree>
    <p:extLst>
      <p:ext uri="{BB962C8B-B14F-4D97-AF65-F5344CB8AC3E}">
        <p14:creationId xmlns:p14="http://schemas.microsoft.com/office/powerpoint/2010/main" val="25343855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Η διαδικασία συλλογής δεδομένων </a:t>
            </a:r>
            <a:endParaRPr lang="en-US" dirty="0"/>
          </a:p>
        </p:txBody>
      </p:sp>
      <p:sp>
        <p:nvSpPr>
          <p:cNvPr id="3" name="Text Placeholder 2">
            <a:extLst>
              <a:ext uri="{FF2B5EF4-FFF2-40B4-BE49-F238E27FC236}">
                <a16:creationId xmlns:a16="http://schemas.microsoft.com/office/drawing/2014/main" id="{53590A18-3BCA-41C5-AE1B-97064294F3CD}"/>
              </a:ext>
            </a:extLst>
          </p:cNvPr>
          <p:cNvSpPr>
            <a:spLocks noGrp="1"/>
          </p:cNvSpPr>
          <p:nvPr>
            <p:ph type="body" idx="1"/>
          </p:nvPr>
        </p:nvSpPr>
        <p:spPr>
          <a:xfrm>
            <a:off x="790832" y="5918886"/>
            <a:ext cx="7895968" cy="366130"/>
          </a:xfrm>
        </p:spPr>
        <p:txBody>
          <a:bodyPr/>
          <a:lstStyle/>
          <a:p>
            <a:r>
              <a:rPr lang="el-GR" sz="1050" dirty="0"/>
              <a:t>Προσαρμογή από </a:t>
            </a:r>
            <a:r>
              <a:rPr lang="en-US" sz="1050" dirty="0"/>
              <a:t>Ellen, 1987</a:t>
            </a:r>
          </a:p>
        </p:txBody>
      </p:sp>
      <p:pic>
        <p:nvPicPr>
          <p:cNvPr id="8" name="Picture 7" descr="A diagram of a company&#10;&#10;Description automatically generated">
            <a:extLst>
              <a:ext uri="{FF2B5EF4-FFF2-40B4-BE49-F238E27FC236}">
                <a16:creationId xmlns:a16="http://schemas.microsoft.com/office/drawing/2014/main" id="{30CD9D2C-80F9-03AA-B68D-3307EAAA18E5}"/>
              </a:ext>
            </a:extLst>
          </p:cNvPr>
          <p:cNvPicPr>
            <a:picLocks noChangeAspect="1"/>
          </p:cNvPicPr>
          <p:nvPr/>
        </p:nvPicPr>
        <p:blipFill>
          <a:blip r:embed="rId2"/>
          <a:stretch>
            <a:fillRect/>
          </a:stretch>
        </p:blipFill>
        <p:spPr>
          <a:xfrm>
            <a:off x="159841" y="1179040"/>
            <a:ext cx="8824317" cy="4035511"/>
          </a:xfrm>
          <a:prstGeom prst="rect">
            <a:avLst/>
          </a:prstGeom>
        </p:spPr>
      </p:pic>
    </p:spTree>
    <p:extLst>
      <p:ext uri="{BB962C8B-B14F-4D97-AF65-F5344CB8AC3E}">
        <p14:creationId xmlns:p14="http://schemas.microsoft.com/office/powerpoint/2010/main" val="27820279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3600" dirty="0"/>
              <a:t>Δομημένη Παρατήρηση </a:t>
            </a:r>
            <a:r>
              <a:rPr lang="en-GB" sz="3600" dirty="0"/>
              <a:t>: </a:t>
            </a:r>
            <a:r>
              <a:rPr lang="el-GR" sz="3600" dirty="0"/>
              <a:t>Πλεονεκτήματα </a:t>
            </a:r>
            <a:endParaRPr lang="en-US" sz="3600" dirty="0"/>
          </a:p>
        </p:txBody>
      </p:sp>
      <p:sp>
        <p:nvSpPr>
          <p:cNvPr id="3" name="Content Placeholder 2"/>
          <p:cNvSpPr>
            <a:spLocks noGrp="1"/>
          </p:cNvSpPr>
          <p:nvPr>
            <p:ph type="body" idx="1"/>
          </p:nvPr>
        </p:nvSpPr>
        <p:spPr/>
        <p:txBody>
          <a:bodyPr>
            <a:normAutofit/>
          </a:bodyPr>
          <a:lstStyle/>
          <a:p>
            <a:pPr lvl="0"/>
            <a:r>
              <a:rPr lang="el-GR" sz="2400" dirty="0"/>
              <a:t>Θα πρέπει να έχει ως αποτέλεσμα πιο αξιόπιστα δεδομένα επειδή τα αποτελέσματα μπορούν να αναπαραχθούν, είτε από τον ίδιο τον ερευνητή σε κάποια άλλη στιγμή, ή από άλλους ερευνητές.</a:t>
            </a:r>
            <a:endParaRPr lang="en-US" sz="2400" dirty="0"/>
          </a:p>
          <a:p>
            <a:pPr lvl="0"/>
            <a:r>
              <a:rPr lang="el-GR" sz="2400" dirty="0"/>
              <a:t>Επιτρέπει τη συλλογή δεδομένων τη στιγμή που συμβαίνουν και δεν απαιτεί να βασιστούμε στη μνήμη των συμμετεχόντων, ή στην ερμηνεία τους για τα γεγονότα.</a:t>
            </a:r>
            <a:endParaRPr lang="en-US" sz="2400" dirty="0"/>
          </a:p>
          <a:p>
            <a:pPr lvl="0"/>
            <a:r>
              <a:rPr lang="el-GR" sz="2400" dirty="0"/>
              <a:t>Συλλέγει δεδομένα που οι ίδιοι οι συμμετέχοντες μπορεί να μην συνειδητοποιούν ότι είναι σημαντικά.</a:t>
            </a:r>
            <a:endParaRPr lang="en-US" sz="2400" dirty="0"/>
          </a:p>
          <a:p>
            <a:endParaRPr lang="en-US" sz="2400" dirty="0"/>
          </a:p>
        </p:txBody>
      </p:sp>
    </p:spTree>
    <p:extLst>
      <p:ext uri="{BB962C8B-B14F-4D97-AF65-F5344CB8AC3E}">
        <p14:creationId xmlns:p14="http://schemas.microsoft.com/office/powerpoint/2010/main" val="2708902961"/>
      </p:ext>
    </p:extLst>
  </p:cSld>
  <p:clrMapOvr>
    <a:masterClrMapping/>
  </p:clrMapOvr>
</p:sld>
</file>

<file path=ppt/theme/theme1.xml><?xml version="1.0" encoding="utf-8"?>
<a:theme xmlns:a="http://schemas.openxmlformats.org/drawingml/2006/main" name="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RAY_5e_PPT_01_Greek template" id="{BE828612-5717-A649-839F-3094A748930E}" vid="{8853DB5E-1FD5-634D-BF65-6CD7B6D96AE4}"/>
    </a:ext>
  </a:extLst>
</a:theme>
</file>

<file path=ppt/theme/theme2.xml><?xml version="1.0" encoding="utf-8"?>
<a:theme xmlns:a="http://schemas.openxmlformats.org/drawingml/2006/main" name="1_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RAY_5e_PPT_01_Greek template" id="{BE828612-5717-A649-839F-3094A748930E}" vid="{C6603481-B2A6-BB44-B51B-8EBA11D29A7F}"/>
    </a:ext>
  </a:ext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508 Lecture</Template>
  <TotalTime>12</TotalTime>
  <Words>1120</Words>
  <Application>Microsoft Macintosh PowerPoint</Application>
  <PresentationFormat>On-screen Show (4:3)</PresentationFormat>
  <Paragraphs>94</Paragraphs>
  <Slides>16</Slides>
  <Notes>2</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16</vt:i4>
      </vt:variant>
    </vt:vector>
  </HeadingPairs>
  <TitlesOfParts>
    <vt:vector size="23" baseType="lpstr">
      <vt:lpstr>Apparat</vt:lpstr>
      <vt:lpstr>Arial</vt:lpstr>
      <vt:lpstr>Calibri</vt:lpstr>
      <vt:lpstr>Noto Sans Symbols</vt:lpstr>
      <vt:lpstr>Times New Roman</vt:lpstr>
      <vt:lpstr>508 Lecture</vt:lpstr>
      <vt:lpstr>1_508 Lecture</vt:lpstr>
      <vt:lpstr>Η Ερευνητική Μεθοδολογία στον Πραγματικό  Κόσμο </vt:lpstr>
      <vt:lpstr>Μαθησιακά αποτελέσματα κεφαλαίου</vt:lpstr>
      <vt:lpstr>Τι είναι η Μη-συμμετοχική παρατήρηση;</vt:lpstr>
      <vt:lpstr>Ερευνητικοί ρόλοι παρατήρησης </vt:lpstr>
      <vt:lpstr>Απροκάλυπτη και συγκαλυμμένη παρατήρηση</vt:lpstr>
      <vt:lpstr>Κρατώντας επιτόπιες σημειώσεις</vt:lpstr>
      <vt:lpstr>Οι επιτόπιες σημειώσεις θα πρέπει να περιέχουν</vt:lpstr>
      <vt:lpstr>Η διαδικασία συλλογής δεδομένων </vt:lpstr>
      <vt:lpstr>Δομημένη Παρατήρηση : Πλεονεκτήματα </vt:lpstr>
      <vt:lpstr>Δομημένη Παρατήρηση : Μειονεκτήματα </vt:lpstr>
      <vt:lpstr>Κατασκευή χρονοδιαγραμμάτων κωδικοποίησης</vt:lpstr>
      <vt:lpstr>Η Διαδικασία της Παρατήρησης</vt:lpstr>
      <vt:lpstr>Παρατήρηση μη-αλληλεπιδραστικών πηγών δεδομένων </vt:lpstr>
      <vt:lpstr>Εγκυρότητα, Αξιοπιστία και Ζητήματα Δεοντολογίας</vt:lpstr>
      <vt:lpstr>Παρουσίαση Δεδομένων Παρατήρησης</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Ερευνητική Μεθοδολογία στον Πραγματικό  Κόσμο </dc:title>
  <dc:creator>Pavlos Delias</dc:creator>
  <cp:lastModifiedBy>Pavlos Delias</cp:lastModifiedBy>
  <cp:revision>2</cp:revision>
  <dcterms:created xsi:type="dcterms:W3CDTF">2023-09-13T14:00:07Z</dcterms:created>
  <dcterms:modified xsi:type="dcterms:W3CDTF">2023-09-13T14:12:19Z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UniqueId">
    <vt:lpwstr>682739</vt:lpwstr>
  </property>
  <property fmtid="{D5CDD505-2E9C-101B-9397-08002B2CF9AE}" pid="3" name="Offisync_ServerID">
    <vt:lpwstr>7e960520-0e88-4f05-9fa0-24079b61e486</vt:lpwstr>
  </property>
  <property fmtid="{D5CDD505-2E9C-101B-9397-08002B2CF9AE}" pid="4" name="Offisync_UpdateToken">
    <vt:lpwstr>2</vt:lpwstr>
  </property>
  <property fmtid="{D5CDD505-2E9C-101B-9397-08002B2CF9AE}" pid="5" name="Jive_VersionGuid">
    <vt:lpwstr>2e874262-9747-49d3-bf1e-677aeb587663</vt:lpwstr>
  </property>
  <property fmtid="{D5CDD505-2E9C-101B-9397-08002B2CF9AE}" pid="6" name="Offisync_ProviderInitializationData">
    <vt:lpwstr>https://neo.pearson.com</vt:lpwstr>
  </property>
  <property fmtid="{D5CDD505-2E9C-101B-9397-08002B2CF9AE}" pid="7" name="Jive_LatestUserAccountName">
    <vt:lpwstr>joel</vt:lpwstr>
  </property>
</Properties>
</file>