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23"/>
  </p:notesMasterIdLst>
  <p:handoutMasterIdLst>
    <p:handoutMasterId r:id="rId24"/>
  </p:handoutMasterIdLst>
  <p:sldIdLst>
    <p:sldId id="30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306" r:id="rId22"/>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020" autoAdjust="0"/>
    <p:restoredTop sz="95574" autoAdjust="0"/>
  </p:normalViewPr>
  <p:slideViewPr>
    <p:cSldViewPr snapToGrid="0" snapToObjects="1">
      <p:cViewPr varScale="1">
        <p:scale>
          <a:sx n="101" d="100"/>
          <a:sy n="101" d="100"/>
        </p:scale>
        <p:origin x="944" y="18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9/12/23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10819996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US"/>
          </a:p>
        </p:txBody>
      </p:sp>
      <p:sp>
        <p:nvSpPr>
          <p:cNvPr id="8" name="Footer Placeholder 7"/>
          <p:cNvSpPr>
            <a:spLocks noGrp="1"/>
          </p:cNvSpPr>
          <p:nvPr>
            <p:ph type="ftr" sz="quarter" idx="11"/>
          </p:nvPr>
        </p:nvSpPr>
        <p:spPr/>
        <p:txBody>
          <a:bodyPr/>
          <a:lstStyle>
            <a:lvl1pPr>
              <a:defRPr smtClean="0"/>
            </a:lvl1pPr>
          </a:lstStyle>
          <a:p>
            <a:pPr>
              <a:defRPr/>
            </a:pPr>
            <a:r>
              <a:rPr lang="el-GR"/>
              <a:t>Η Ερευνητική Μεθοδολογία στον Πραγματικό Κόσμο 4η Έκδοση </a:t>
            </a:r>
            <a:endParaRPr lang="en-US"/>
          </a:p>
        </p:txBody>
      </p:sp>
      <p:sp>
        <p:nvSpPr>
          <p:cNvPr id="9" name="Slide Number Placeholder 8"/>
          <p:cNvSpPr>
            <a:spLocks noGrp="1"/>
          </p:cNvSpPr>
          <p:nvPr>
            <p:ph type="sldNum" sz="quarter" idx="12"/>
          </p:nvPr>
        </p:nvSpPr>
        <p:spPr/>
        <p:txBody>
          <a:bodyPr/>
          <a:lstStyle>
            <a:lvl1pPr>
              <a:defRPr/>
            </a:lvl1pPr>
          </a:lstStyle>
          <a:p>
            <a:pPr>
              <a:defRPr/>
            </a:pPr>
            <a:fld id="{76EB60DF-786C-6A45-A8F0-B4D3320ADD68}" type="slidenum">
              <a:rPr lang="en-US"/>
              <a:pPr>
                <a:defRPr/>
              </a:pPr>
              <a:t>‹#›</a:t>
            </a:fld>
            <a:endParaRPr lang="en-US"/>
          </a:p>
        </p:txBody>
      </p:sp>
    </p:spTree>
    <p:extLst>
      <p:ext uri="{BB962C8B-B14F-4D97-AF65-F5344CB8AC3E}">
        <p14:creationId xmlns:p14="http://schemas.microsoft.com/office/powerpoint/2010/main" val="364515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smtClean="0"/>
            </a:lvl1pPr>
          </a:lstStyle>
          <a:p>
            <a:pPr>
              <a:defRPr/>
            </a:pPr>
            <a:r>
              <a:rPr lang="el-GR"/>
              <a:t>Η Ερευνητική Μεθοδολογία στον Πραγματικό Κόσμο 4η Έκδοση </a:t>
            </a:r>
            <a:endParaRPr lang="en-US"/>
          </a:p>
        </p:txBody>
      </p:sp>
      <p:sp>
        <p:nvSpPr>
          <p:cNvPr id="5" name="Slide Number Placeholder 5"/>
          <p:cNvSpPr>
            <a:spLocks noGrp="1"/>
          </p:cNvSpPr>
          <p:nvPr>
            <p:ph type="sldNum" sz="quarter" idx="12"/>
          </p:nvPr>
        </p:nvSpPr>
        <p:spPr>
          <a:xfrm>
            <a:off x="6553200" y="6356350"/>
            <a:ext cx="2133600" cy="365125"/>
          </a:xfrm>
        </p:spPr>
        <p:txBody>
          <a:bodyPr/>
          <a:lstStyle>
            <a:lvl1pPr>
              <a:defRPr/>
            </a:lvl1pPr>
          </a:lstStyle>
          <a:p>
            <a:pPr>
              <a:defRPr/>
            </a:pPr>
            <a:r>
              <a:rPr lang="el-GR"/>
              <a:t>Διαφάνεια </a:t>
            </a:r>
            <a:fld id="{86110938-9AAB-EA45-880A-1ACAB568AF26}" type="slidenum">
              <a:rPr lang="en-US"/>
              <a:pPr>
                <a:defRPr/>
              </a:pPr>
              <a:t>‹#›</a:t>
            </a:fld>
            <a:endParaRPr lang="en-US"/>
          </a:p>
        </p:txBody>
      </p:sp>
    </p:spTree>
    <p:extLst>
      <p:ext uri="{BB962C8B-B14F-4D97-AF65-F5344CB8AC3E}">
        <p14:creationId xmlns:p14="http://schemas.microsoft.com/office/powerpoint/2010/main" val="1757091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theme" Target="../theme/theme2.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 id="2147483672" r:id="rId3"/>
    <p:sldLayoutId id="2147483673"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err="1">
                <a:latin typeface="+mn-lt"/>
              </a:rPr>
              <a:t>Κεφ</a:t>
            </a:r>
            <a:r>
              <a:rPr lang="en-US" b="1" dirty="0" err="1">
                <a:latin typeface="+mn-lt"/>
              </a:rPr>
              <a:t>ά</a:t>
            </a:r>
            <a:r>
              <a:rPr lang="el-GR" b="1" dirty="0" err="1">
                <a:latin typeface="+mn-lt"/>
              </a:rPr>
              <a:t>λαιο</a:t>
            </a:r>
            <a:r>
              <a:rPr lang="el-GR" b="1" dirty="0">
                <a:latin typeface="+mn-lt"/>
              </a:rPr>
              <a:t> 14</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Ερωτηματολόγια και Δημοσκοπήσεις</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t>Προσχέδιο Περιεχομένου Ερωτήσεων</a:t>
            </a:r>
            <a:endParaRPr lang="en-US" sz="3600" dirty="0"/>
          </a:p>
        </p:txBody>
      </p:sp>
      <p:sp>
        <p:nvSpPr>
          <p:cNvPr id="3" name="Content Placeholder 2"/>
          <p:cNvSpPr>
            <a:spLocks noGrp="1"/>
          </p:cNvSpPr>
          <p:nvPr>
            <p:ph type="body" idx="1"/>
          </p:nvPr>
        </p:nvSpPr>
        <p:spPr/>
        <p:txBody>
          <a:bodyPr>
            <a:normAutofit/>
          </a:bodyPr>
          <a:lstStyle/>
          <a:p>
            <a:pPr lvl="0"/>
            <a:r>
              <a:rPr lang="el-GR" sz="2400" dirty="0"/>
              <a:t>Ο ερευνητής πρέπει να είναι ξεκάθαρος για το ποια πληροφορία χρειάζεται και κατόπιν να την αποδώσει με ακρίβεια σε μία ερώτηση.</a:t>
            </a:r>
            <a:endParaRPr lang="en-US" sz="2400" dirty="0"/>
          </a:p>
          <a:p>
            <a:pPr lvl="0"/>
            <a:r>
              <a:rPr lang="el-GR" sz="2400" dirty="0"/>
              <a:t>Ο ερωτώμενος πρέπει να ερμηνεύσει την ερώτηση με τον τρόπο που προσδοκά ο ερευνητής.</a:t>
            </a:r>
            <a:endParaRPr lang="en-US" sz="2400" dirty="0"/>
          </a:p>
          <a:p>
            <a:pPr lvl="0"/>
            <a:r>
              <a:rPr lang="el-GR" sz="2400" dirty="0"/>
              <a:t>Ο ερωτώμενος πρέπει να δώσει μία απάντηση η οποία να περιέχει τις πληροφορίες που ζήτησε ο ερευνητής.</a:t>
            </a:r>
            <a:endParaRPr lang="en-US" sz="2400" dirty="0"/>
          </a:p>
          <a:p>
            <a:pPr lvl="0"/>
            <a:r>
              <a:rPr lang="el-GR" sz="2400" dirty="0"/>
              <a:t>Ο ερευνητής πρέπει να ερμηνεύσει την απάντηση όπως προσδοκούσε ο ερωτώμενος να ερμηνευτεί.</a:t>
            </a:r>
            <a:endParaRPr lang="en-US" sz="2400" dirty="0"/>
          </a:p>
        </p:txBody>
      </p:sp>
    </p:spTree>
    <p:extLst>
      <p:ext uri="{BB962C8B-B14F-4D97-AF65-F5344CB8AC3E}">
        <p14:creationId xmlns:p14="http://schemas.microsoft.com/office/powerpoint/2010/main" val="38828093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699"/>
            <a:ext cx="8229600" cy="1097279"/>
          </a:xfrm>
        </p:spPr>
        <p:txBody>
          <a:bodyPr/>
          <a:lstStyle/>
          <a:p>
            <a:r>
              <a:rPr lang="el-GR" dirty="0"/>
              <a:t>Είδη Ερωτήσεων</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1975868188"/>
              </p:ext>
            </p:extLst>
          </p:nvPr>
        </p:nvGraphicFramePr>
        <p:xfrm>
          <a:off x="209863" y="1125978"/>
          <a:ext cx="8756267" cy="5066538"/>
        </p:xfrm>
        <a:graphic>
          <a:graphicData uri="http://schemas.openxmlformats.org/drawingml/2006/table">
            <a:tbl>
              <a:tblPr firstRow="1" bandRow="1">
                <a:tableStyleId>{FABFCF23-3B69-468F-B69F-88F6DE6A72F2}</a:tableStyleId>
              </a:tblPr>
              <a:tblGrid>
                <a:gridCol w="1372377">
                  <a:extLst>
                    <a:ext uri="{9D8B030D-6E8A-4147-A177-3AD203B41FA5}">
                      <a16:colId xmlns:a16="http://schemas.microsoft.com/office/drawing/2014/main" val="816409246"/>
                    </a:ext>
                  </a:extLst>
                </a:gridCol>
                <a:gridCol w="3311091">
                  <a:extLst>
                    <a:ext uri="{9D8B030D-6E8A-4147-A177-3AD203B41FA5}">
                      <a16:colId xmlns:a16="http://schemas.microsoft.com/office/drawing/2014/main" val="3471820351"/>
                    </a:ext>
                  </a:extLst>
                </a:gridCol>
                <a:gridCol w="4072799">
                  <a:extLst>
                    <a:ext uri="{9D8B030D-6E8A-4147-A177-3AD203B41FA5}">
                      <a16:colId xmlns:a16="http://schemas.microsoft.com/office/drawing/2014/main" val="199656791"/>
                    </a:ext>
                  </a:extLst>
                </a:gridCol>
              </a:tblGrid>
              <a:tr h="361424">
                <a:tc>
                  <a:txBody>
                    <a:bodyPr/>
                    <a:lstStyle/>
                    <a:p>
                      <a:pPr algn="l">
                        <a:lnSpc>
                          <a:spcPct val="150000"/>
                        </a:lnSpc>
                        <a:spcAft>
                          <a:spcPts val="0"/>
                        </a:spcAft>
                        <a:tabLst>
                          <a:tab pos="1828800" algn="ctr"/>
                          <a:tab pos="3200400" algn="ctr"/>
                          <a:tab pos="4572000" algn="ctr"/>
                        </a:tabLst>
                      </a:pPr>
                      <a:r>
                        <a:rPr lang="el-GR" sz="2000" dirty="0">
                          <a:effectLst/>
                        </a:rPr>
                        <a:t>Είδος</a:t>
                      </a:r>
                      <a:endParaRPr lang="en-GB" sz="2000" b="1"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50000"/>
                        </a:lnSpc>
                        <a:spcAft>
                          <a:spcPts val="0"/>
                        </a:spcAft>
                        <a:tabLst>
                          <a:tab pos="1828800" algn="ctr"/>
                          <a:tab pos="3200400" algn="ctr"/>
                          <a:tab pos="4572000" algn="ctr"/>
                        </a:tabLst>
                      </a:pPr>
                      <a:r>
                        <a:rPr lang="el-GR" sz="2000" dirty="0">
                          <a:effectLst/>
                        </a:rPr>
                        <a:t>Τι ρωτά</a:t>
                      </a:r>
                      <a:endParaRPr lang="en-GB" sz="2000" b="1"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50000"/>
                        </a:lnSpc>
                        <a:spcAft>
                          <a:spcPts val="0"/>
                        </a:spcAft>
                        <a:tabLst>
                          <a:tab pos="1828800" algn="ctr"/>
                          <a:tab pos="3200400" algn="ctr"/>
                          <a:tab pos="4572000" algn="ctr"/>
                        </a:tabLst>
                      </a:pPr>
                      <a:r>
                        <a:rPr lang="el-GR" sz="2000" dirty="0">
                          <a:effectLst/>
                        </a:rPr>
                        <a:t>Παραδείγματα</a:t>
                      </a:r>
                      <a:endParaRPr lang="en-GB" sz="2000" b="1" i="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13683231"/>
                  </a:ext>
                </a:extLst>
              </a:tr>
              <a:tr h="1603234">
                <a:tc>
                  <a:txBody>
                    <a:bodyPr/>
                    <a:lstStyle/>
                    <a:p>
                      <a:pPr algn="l">
                        <a:lnSpc>
                          <a:spcPct val="150000"/>
                        </a:lnSpc>
                        <a:spcAft>
                          <a:spcPts val="0"/>
                        </a:spcAft>
                      </a:pPr>
                      <a:r>
                        <a:rPr lang="el-GR" sz="1600" b="1" dirty="0">
                          <a:effectLst/>
                        </a:rPr>
                        <a:t>Ανοιχτές Ερωτήσεις</a:t>
                      </a:r>
                      <a:endParaRPr lang="en-GB" sz="1600" b="1"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50000"/>
                        </a:lnSpc>
                        <a:spcAft>
                          <a:spcPts val="0"/>
                        </a:spcAft>
                      </a:pPr>
                      <a:r>
                        <a:rPr lang="el-GR" sz="1600" dirty="0">
                          <a:effectLst/>
                        </a:rPr>
                        <a:t>Δεν</a:t>
                      </a:r>
                      <a:r>
                        <a:rPr lang="el-GR" sz="1600" baseline="0" dirty="0">
                          <a:effectLst/>
                        </a:rPr>
                        <a:t> έχουν ορισμένη απάντηση</a:t>
                      </a:r>
                      <a:endParaRPr lang="en-GB" sz="1600" dirty="0">
                        <a:effectLst/>
                      </a:endParaRPr>
                    </a:p>
                    <a:p>
                      <a:pPr algn="l">
                        <a:lnSpc>
                          <a:spcPct val="150000"/>
                        </a:lnSpc>
                        <a:spcAft>
                          <a:spcPts val="0"/>
                        </a:spcAft>
                      </a:pPr>
                      <a:endParaRPr lang="en-GB" sz="1600" dirty="0">
                        <a:effectLst/>
                      </a:endParaRPr>
                    </a:p>
                    <a:p>
                      <a:pPr algn="l">
                        <a:lnSpc>
                          <a:spcPct val="150000"/>
                        </a:lnSpc>
                        <a:spcAft>
                          <a:spcPts val="0"/>
                        </a:spcAft>
                      </a:pPr>
                      <a:r>
                        <a:rPr lang="el-GR" sz="1600" dirty="0">
                          <a:effectLst/>
                        </a:rPr>
                        <a:t>«Πώς, «Γιατί»,</a:t>
                      </a:r>
                      <a:r>
                        <a:rPr lang="el-GR" sz="1600" baseline="0" dirty="0">
                          <a:effectLst/>
                        </a:rPr>
                        <a:t> «Τι» κτλ</a:t>
                      </a:r>
                      <a:endParaRPr lang="en-GB" sz="16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50000"/>
                        </a:lnSpc>
                        <a:spcAft>
                          <a:spcPts val="0"/>
                        </a:spcAft>
                      </a:pPr>
                      <a:r>
                        <a:rPr lang="el-GR" sz="1600" dirty="0">
                          <a:effectLst/>
                        </a:rPr>
                        <a:t>Ποια στοιχεία της κυβερνητικής εκστρατείας για την υγιεινή διαβίωση θεωρείτε ως τα πιο χρήσιμα; </a:t>
                      </a:r>
                      <a:endParaRPr lang="en-US" sz="1600" dirty="0">
                        <a:effectLst/>
                      </a:endParaRPr>
                    </a:p>
                    <a:p>
                      <a:pPr algn="l">
                        <a:lnSpc>
                          <a:spcPct val="150000"/>
                        </a:lnSpc>
                        <a:spcAft>
                          <a:spcPts val="0"/>
                        </a:spcAft>
                      </a:pPr>
                      <a:r>
                        <a:rPr lang="el-GR" sz="1600" dirty="0">
                          <a:effectLst/>
                        </a:rPr>
                        <a:t>Πως νιώθετε για αυτές τις νέες επιχειρησιακές διαδικασίες;</a:t>
                      </a:r>
                      <a:endParaRPr lang="en-GB" sz="16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01470912"/>
                  </a:ext>
                </a:extLst>
              </a:tr>
              <a:tr h="2589559">
                <a:tc>
                  <a:txBody>
                    <a:bodyPr/>
                    <a:lstStyle/>
                    <a:p>
                      <a:pPr algn="l">
                        <a:lnSpc>
                          <a:spcPct val="150000"/>
                        </a:lnSpc>
                        <a:spcAft>
                          <a:spcPts val="0"/>
                        </a:spcAft>
                      </a:pPr>
                      <a:r>
                        <a:rPr lang="el-GR" sz="1600" b="1" dirty="0">
                          <a:effectLst/>
                        </a:rPr>
                        <a:t>Κλειστές Ερωτήσεις</a:t>
                      </a:r>
                      <a:endParaRPr lang="en-GB" sz="1600" b="1"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50000"/>
                        </a:lnSpc>
                        <a:spcAft>
                          <a:spcPts val="0"/>
                        </a:spcAft>
                      </a:pPr>
                      <a:r>
                        <a:rPr lang="el-GR" sz="1600" dirty="0">
                          <a:effectLst/>
                        </a:rPr>
                        <a:t>Δίνεται στον ερωτώμενο ένα σύνολο από προσχεδιασμένες  απαντήσεις </a:t>
                      </a:r>
                    </a:p>
                    <a:p>
                      <a:pPr algn="l">
                        <a:lnSpc>
                          <a:spcPct val="150000"/>
                        </a:lnSpc>
                        <a:spcAft>
                          <a:spcPts val="0"/>
                        </a:spcAft>
                      </a:pPr>
                      <a:r>
                        <a:rPr lang="el-GR" sz="1600" baseline="0" dirty="0">
                          <a:effectLst/>
                        </a:rPr>
                        <a:t>Είδη</a:t>
                      </a:r>
                      <a:r>
                        <a:rPr lang="en-US" sz="1600" baseline="0" dirty="0">
                          <a:effectLst/>
                        </a:rPr>
                        <a:t>: </a:t>
                      </a:r>
                    </a:p>
                    <a:p>
                      <a:pPr algn="l">
                        <a:lnSpc>
                          <a:spcPct val="150000"/>
                        </a:lnSpc>
                        <a:spcAft>
                          <a:spcPts val="0"/>
                        </a:spcAft>
                      </a:pPr>
                      <a:r>
                        <a:rPr lang="el-GR" sz="1600" baseline="0" dirty="0">
                          <a:effectLst/>
                        </a:rPr>
                        <a:t>Ερωτήσεις με λίστα</a:t>
                      </a:r>
                    </a:p>
                    <a:p>
                      <a:pPr algn="l">
                        <a:lnSpc>
                          <a:spcPct val="150000"/>
                        </a:lnSpc>
                        <a:spcAft>
                          <a:spcPts val="0"/>
                        </a:spcAft>
                      </a:pPr>
                      <a:r>
                        <a:rPr lang="el-GR" sz="1600" baseline="0" dirty="0">
                          <a:effectLst/>
                        </a:rPr>
                        <a:t>Ερωτήσεις κατηγορίας</a:t>
                      </a:r>
                    </a:p>
                    <a:p>
                      <a:pPr algn="l">
                        <a:lnSpc>
                          <a:spcPct val="150000"/>
                        </a:lnSpc>
                        <a:spcAft>
                          <a:spcPts val="0"/>
                        </a:spcAft>
                      </a:pPr>
                      <a:r>
                        <a:rPr lang="el-GR" sz="1600" baseline="0" dirty="0">
                          <a:effectLst/>
                        </a:rPr>
                        <a:t>Ερωτήσεις κατάταξης</a:t>
                      </a:r>
                    </a:p>
                    <a:p>
                      <a:pPr algn="l">
                        <a:lnSpc>
                          <a:spcPct val="150000"/>
                        </a:lnSpc>
                        <a:spcAft>
                          <a:spcPts val="0"/>
                        </a:spcAft>
                      </a:pPr>
                      <a:r>
                        <a:rPr lang="el-GR" sz="1600" baseline="0" dirty="0">
                          <a:effectLst/>
                        </a:rPr>
                        <a:t>Ερωτήσεις κλίμακας</a:t>
                      </a:r>
                      <a:endParaRPr lang="en-US" sz="16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ct val="150000"/>
                        </a:lnSpc>
                        <a:spcAft>
                          <a:spcPts val="0"/>
                        </a:spcAft>
                      </a:pPr>
                      <a:r>
                        <a:rPr lang="el-GR" sz="1600" dirty="0">
                          <a:effectLst/>
                        </a:rPr>
                        <a:t>Πόσο συχνά, σε μία συνηθισμένη εβδομάδα, χρησιμοποιείτε τις λειτουργίες e-banking; Παρακαλώ επιλέξτε μία απάντηση.</a:t>
                      </a:r>
                    </a:p>
                    <a:p>
                      <a:pPr algn="l">
                        <a:lnSpc>
                          <a:spcPct val="150000"/>
                        </a:lnSpc>
                        <a:spcAft>
                          <a:spcPts val="0"/>
                        </a:spcAft>
                      </a:pPr>
                      <a:r>
                        <a:rPr lang="el-GR" sz="1600" kern="1200" dirty="0">
                          <a:effectLst/>
                        </a:rPr>
                        <a:t>Παρακαλώ σημειώστε στα παρακάτω πλαίσια ποια χαρακτηριστικά πιστεύετε πως είναι τα πιο σημαντικά για την επίσκεψή σας σε ένα σούπερ μάρκετ;</a:t>
                      </a:r>
                      <a:endParaRPr lang="en-GB" sz="1600" dirty="0">
                        <a:solidFill>
                          <a:srgbClr val="FFFFFF"/>
                        </a:solidFill>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14816516"/>
                  </a:ext>
                </a:extLst>
              </a:tr>
            </a:tbl>
          </a:graphicData>
        </a:graphic>
      </p:graphicFrame>
    </p:spTree>
    <p:extLst>
      <p:ext uri="{BB962C8B-B14F-4D97-AF65-F5344CB8AC3E}">
        <p14:creationId xmlns:p14="http://schemas.microsoft.com/office/powerpoint/2010/main" val="3902484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3666242131"/>
              </p:ext>
            </p:extLst>
          </p:nvPr>
        </p:nvGraphicFramePr>
        <p:xfrm>
          <a:off x="389743" y="288017"/>
          <a:ext cx="8469443" cy="5840951"/>
        </p:xfrm>
        <a:graphic>
          <a:graphicData uri="http://schemas.openxmlformats.org/drawingml/2006/table">
            <a:tbl>
              <a:tblPr firstRow="1" bandRow="1">
                <a:tableStyleId>{FABFCF23-3B69-468F-B69F-88F6DE6A72F2}</a:tableStyleId>
              </a:tblPr>
              <a:tblGrid>
                <a:gridCol w="4105986">
                  <a:extLst>
                    <a:ext uri="{9D8B030D-6E8A-4147-A177-3AD203B41FA5}">
                      <a16:colId xmlns:a16="http://schemas.microsoft.com/office/drawing/2014/main" val="3276739723"/>
                    </a:ext>
                  </a:extLst>
                </a:gridCol>
                <a:gridCol w="4363457">
                  <a:extLst>
                    <a:ext uri="{9D8B030D-6E8A-4147-A177-3AD203B41FA5}">
                      <a16:colId xmlns:a16="http://schemas.microsoft.com/office/drawing/2014/main" val="2975408143"/>
                    </a:ext>
                  </a:extLst>
                </a:gridCol>
              </a:tblGrid>
              <a:tr h="451642">
                <a:tc>
                  <a:txBody>
                    <a:bodyPr/>
                    <a:lstStyle/>
                    <a:p>
                      <a:pPr indent="173990" algn="l">
                        <a:lnSpc>
                          <a:spcPts val="1600"/>
                        </a:lnSpc>
                        <a:spcAft>
                          <a:spcPts val="600"/>
                        </a:spcAft>
                      </a:pPr>
                      <a:r>
                        <a:rPr lang="el-GR" sz="1800" dirty="0">
                          <a:effectLst/>
                        </a:rPr>
                        <a:t>Πλεονεκτήματα</a:t>
                      </a:r>
                      <a:endParaRPr lang="en-US" sz="1800" dirty="0">
                        <a:effectLst/>
                        <a:latin typeface="Times New Roman"/>
                        <a:ea typeface="Yu Mincho"/>
                      </a:endParaRPr>
                    </a:p>
                  </a:txBody>
                  <a:tcPr marL="68580" marR="68580" marT="0" marB="0" anchor="ctr"/>
                </a:tc>
                <a:tc>
                  <a:txBody>
                    <a:bodyPr/>
                    <a:lstStyle/>
                    <a:p>
                      <a:pPr indent="173990" algn="l">
                        <a:lnSpc>
                          <a:spcPts val="1600"/>
                        </a:lnSpc>
                        <a:spcAft>
                          <a:spcPts val="600"/>
                        </a:spcAft>
                      </a:pPr>
                      <a:r>
                        <a:rPr lang="el-GR" sz="1800">
                          <a:effectLst/>
                        </a:rPr>
                        <a:t>Μειονεκτήματα</a:t>
                      </a:r>
                      <a:endParaRPr lang="en-US" sz="1800">
                        <a:effectLst/>
                        <a:latin typeface="Times New Roman"/>
                        <a:ea typeface="Yu Mincho"/>
                      </a:endParaRPr>
                    </a:p>
                  </a:txBody>
                  <a:tcPr marL="68580" marR="68580" marT="0" marB="0" anchor="ctr"/>
                </a:tc>
                <a:extLst>
                  <a:ext uri="{0D108BD9-81ED-4DB2-BD59-A6C34878D82A}">
                    <a16:rowId xmlns:a16="http://schemas.microsoft.com/office/drawing/2014/main" val="557587669"/>
                  </a:ext>
                </a:extLst>
              </a:tr>
              <a:tr h="451642">
                <a:tc gridSpan="2">
                  <a:txBody>
                    <a:bodyPr/>
                    <a:lstStyle/>
                    <a:p>
                      <a:pPr indent="173990" algn="ctr">
                        <a:lnSpc>
                          <a:spcPts val="1600"/>
                        </a:lnSpc>
                        <a:spcAft>
                          <a:spcPts val="600"/>
                        </a:spcAft>
                      </a:pPr>
                      <a:r>
                        <a:rPr lang="el-GR" sz="1800" b="1" dirty="0">
                          <a:effectLst/>
                        </a:rPr>
                        <a:t>Ανοιχτές ερωτήσεις</a:t>
                      </a:r>
                      <a:endParaRPr lang="en-US" sz="1800" b="1" dirty="0">
                        <a:effectLst/>
                        <a:latin typeface="Times New Roman"/>
                        <a:ea typeface="Yu Mincho"/>
                      </a:endParaRPr>
                    </a:p>
                  </a:txBody>
                  <a:tcPr marL="68580" marR="68580" marT="0" marB="0" anchor="ctr"/>
                </a:tc>
                <a:tc hMerge="1">
                  <a:txBody>
                    <a:bodyPr/>
                    <a:lstStyle/>
                    <a:p>
                      <a:endParaRPr lang="en-US"/>
                    </a:p>
                  </a:txBody>
                  <a:tcPr>
                    <a:lnL w="12700" cap="flat" cmpd="sng" algn="ctr">
                      <a:solidFill>
                        <a:schemeClr val="tx1"/>
                      </a:solidFill>
                      <a:prstDash val="solid"/>
                      <a:round/>
                      <a:headEnd type="none" w="med" len="med"/>
                      <a:tailEnd type="none" w="med" len="med"/>
                    </a:lnL>
                    <a:solidFill>
                      <a:schemeClr val="bg1"/>
                    </a:solidFill>
                  </a:tcPr>
                </a:tc>
                <a:extLst>
                  <a:ext uri="{0D108BD9-81ED-4DB2-BD59-A6C34878D82A}">
                    <a16:rowId xmlns:a16="http://schemas.microsoft.com/office/drawing/2014/main" val="1354135975"/>
                  </a:ext>
                </a:extLst>
              </a:tr>
              <a:tr h="451642">
                <a:tc>
                  <a:txBody>
                    <a:bodyPr/>
                    <a:lstStyle/>
                    <a:p>
                      <a:pPr indent="173990" algn="l">
                        <a:lnSpc>
                          <a:spcPts val="1600"/>
                        </a:lnSpc>
                        <a:spcAft>
                          <a:spcPts val="600"/>
                        </a:spcAft>
                      </a:pPr>
                      <a:r>
                        <a:rPr lang="el-GR" sz="1800">
                          <a:effectLst/>
                        </a:rPr>
                        <a:t>Ελευθερία και αυθορμητισμός απαντήσεων</a:t>
                      </a:r>
                      <a:endParaRPr lang="en-US" sz="1800">
                        <a:effectLst/>
                        <a:latin typeface="Times New Roman"/>
                        <a:ea typeface="Yu Mincho"/>
                      </a:endParaRPr>
                    </a:p>
                  </a:txBody>
                  <a:tcPr marL="68580" marR="68580" marT="0" marB="0" anchor="ctr"/>
                </a:tc>
                <a:tc>
                  <a:txBody>
                    <a:bodyPr/>
                    <a:lstStyle/>
                    <a:p>
                      <a:pPr indent="173990" algn="l">
                        <a:lnSpc>
                          <a:spcPts val="1600"/>
                        </a:lnSpc>
                        <a:spcAft>
                          <a:spcPts val="600"/>
                        </a:spcAft>
                      </a:pPr>
                      <a:r>
                        <a:rPr lang="el-GR" sz="1800">
                          <a:effectLst/>
                        </a:rPr>
                        <a:t>Χρονοβόρες</a:t>
                      </a:r>
                      <a:endParaRPr lang="en-US" sz="1800">
                        <a:effectLst/>
                        <a:latin typeface="Times New Roman"/>
                        <a:ea typeface="Yu Mincho"/>
                      </a:endParaRPr>
                    </a:p>
                  </a:txBody>
                  <a:tcPr marL="68580" marR="68580" marT="0" marB="0" anchor="ctr"/>
                </a:tc>
                <a:extLst>
                  <a:ext uri="{0D108BD9-81ED-4DB2-BD59-A6C34878D82A}">
                    <a16:rowId xmlns:a16="http://schemas.microsoft.com/office/drawing/2014/main" val="3162046813"/>
                  </a:ext>
                </a:extLst>
              </a:tr>
              <a:tr h="451642">
                <a:tc>
                  <a:txBody>
                    <a:bodyPr/>
                    <a:lstStyle/>
                    <a:p>
                      <a:pPr indent="173990" algn="l">
                        <a:lnSpc>
                          <a:spcPts val="1600"/>
                        </a:lnSpc>
                        <a:spcAft>
                          <a:spcPts val="600"/>
                        </a:spcAft>
                      </a:pPr>
                      <a:r>
                        <a:rPr lang="el-GR" sz="1800">
                          <a:effectLst/>
                        </a:rPr>
                        <a:t>Ευκαιρία για διερευνητικές ερωτήσεις</a:t>
                      </a:r>
                      <a:endParaRPr lang="en-US" sz="1800">
                        <a:effectLst/>
                        <a:latin typeface="Times New Roman"/>
                        <a:ea typeface="Yu Mincho"/>
                      </a:endParaRPr>
                    </a:p>
                  </a:txBody>
                  <a:tcPr marL="68580" marR="68580" marT="0" marB="0" anchor="ctr"/>
                </a:tc>
                <a:tc>
                  <a:txBody>
                    <a:bodyPr/>
                    <a:lstStyle/>
                    <a:p>
                      <a:pPr indent="173990" algn="l">
                        <a:lnSpc>
                          <a:spcPts val="1600"/>
                        </a:lnSpc>
                        <a:spcAft>
                          <a:spcPts val="600"/>
                        </a:spcAft>
                      </a:pPr>
                      <a:r>
                        <a:rPr lang="el-GR" sz="1800">
                          <a:effectLst/>
                        </a:rPr>
                        <a:t>Στις συνεντεύξεις: κόστος σε χρόνο συνεντεύκτη</a:t>
                      </a:r>
                      <a:endParaRPr lang="en-US" sz="1800">
                        <a:effectLst/>
                        <a:latin typeface="Times New Roman"/>
                        <a:ea typeface="Yu Mincho"/>
                      </a:endParaRPr>
                    </a:p>
                  </a:txBody>
                  <a:tcPr marL="68580" marR="68580" marT="0" marB="0" anchor="ctr"/>
                </a:tc>
                <a:extLst>
                  <a:ext uri="{0D108BD9-81ED-4DB2-BD59-A6C34878D82A}">
                    <a16:rowId xmlns:a16="http://schemas.microsoft.com/office/drawing/2014/main" val="163711038"/>
                  </a:ext>
                </a:extLst>
              </a:tr>
              <a:tr h="773887">
                <a:tc>
                  <a:txBody>
                    <a:bodyPr/>
                    <a:lstStyle/>
                    <a:p>
                      <a:pPr indent="173990" algn="l">
                        <a:lnSpc>
                          <a:spcPts val="1600"/>
                        </a:lnSpc>
                        <a:spcAft>
                          <a:spcPts val="600"/>
                        </a:spcAft>
                      </a:pPr>
                      <a:r>
                        <a:rPr lang="el-GR" sz="1800" dirty="0">
                          <a:effectLst/>
                        </a:rPr>
                        <a:t>Χρήσιμες για τον έλεγχο υποθέσεων για ιδέες ή για αντιλήψεις</a:t>
                      </a:r>
                      <a:endParaRPr lang="en-US" sz="1800" dirty="0">
                        <a:effectLst/>
                        <a:latin typeface="Times New Roman"/>
                        <a:ea typeface="Yu Mincho"/>
                      </a:endParaRPr>
                    </a:p>
                  </a:txBody>
                  <a:tcPr marL="68580" marR="68580" marT="0" marB="0" anchor="ctr"/>
                </a:tc>
                <a:tc>
                  <a:txBody>
                    <a:bodyPr/>
                    <a:lstStyle/>
                    <a:p>
                      <a:pPr indent="173990" algn="l">
                        <a:lnSpc>
                          <a:spcPts val="1600"/>
                        </a:lnSpc>
                        <a:spcAft>
                          <a:spcPts val="600"/>
                        </a:spcAft>
                      </a:pPr>
                      <a:r>
                        <a:rPr lang="el-GR" sz="1800">
                          <a:effectLst/>
                        </a:rPr>
                        <a:t>Απαιτούν περισσότερη προσπάθεια από τους ερωτώμενους</a:t>
                      </a:r>
                      <a:endParaRPr lang="en-US" sz="1800">
                        <a:effectLst/>
                        <a:latin typeface="Times New Roman"/>
                        <a:ea typeface="Yu Mincho"/>
                      </a:endParaRPr>
                    </a:p>
                  </a:txBody>
                  <a:tcPr marL="68580" marR="68580" marT="0" marB="0" anchor="ctr"/>
                </a:tc>
                <a:extLst>
                  <a:ext uri="{0D108BD9-81ED-4DB2-BD59-A6C34878D82A}">
                    <a16:rowId xmlns:a16="http://schemas.microsoft.com/office/drawing/2014/main" val="3137254544"/>
                  </a:ext>
                </a:extLst>
              </a:tr>
              <a:tr h="550644">
                <a:tc gridSpan="2">
                  <a:txBody>
                    <a:bodyPr/>
                    <a:lstStyle/>
                    <a:p>
                      <a:pPr indent="173990" algn="ctr">
                        <a:lnSpc>
                          <a:spcPts val="1600"/>
                        </a:lnSpc>
                        <a:spcAft>
                          <a:spcPts val="600"/>
                        </a:spcAft>
                      </a:pPr>
                      <a:r>
                        <a:rPr lang="el-GR" sz="1800" b="1" dirty="0">
                          <a:effectLst/>
                        </a:rPr>
                        <a:t>Κλειστές ερωτήσεις</a:t>
                      </a:r>
                      <a:endParaRPr lang="en-US" sz="1800" b="1" dirty="0">
                        <a:effectLst/>
                        <a:latin typeface="Times New Roman"/>
                        <a:ea typeface="Yu Mincho"/>
                      </a:endParaRPr>
                    </a:p>
                  </a:txBody>
                  <a:tcPr marL="68580" marR="68580" marT="0" marB="0" anchor="ctr"/>
                </a:tc>
                <a:tc hMerge="1">
                  <a:txBody>
                    <a:bodyPr/>
                    <a:lstStyle/>
                    <a:p>
                      <a:endParaRPr lang="en-US"/>
                    </a:p>
                  </a:txBody>
                  <a:tcPr>
                    <a:lnL w="12700" cap="flat" cmpd="sng" algn="ctr">
                      <a:solidFill>
                        <a:schemeClr val="tx1"/>
                      </a:solidFill>
                      <a:prstDash val="solid"/>
                      <a:round/>
                      <a:headEnd type="none" w="med" len="med"/>
                      <a:tailEnd type="none" w="med" len="med"/>
                    </a:lnL>
                    <a:solidFill>
                      <a:schemeClr val="bg1"/>
                    </a:solidFill>
                  </a:tcPr>
                </a:tc>
                <a:extLst>
                  <a:ext uri="{0D108BD9-81ED-4DB2-BD59-A6C34878D82A}">
                    <a16:rowId xmlns:a16="http://schemas.microsoft.com/office/drawing/2014/main" val="2772211008"/>
                  </a:ext>
                </a:extLst>
              </a:tr>
              <a:tr h="451642">
                <a:tc>
                  <a:txBody>
                    <a:bodyPr/>
                    <a:lstStyle/>
                    <a:p>
                      <a:pPr indent="173990" algn="l">
                        <a:lnSpc>
                          <a:spcPts val="1600"/>
                        </a:lnSpc>
                        <a:spcAft>
                          <a:spcPts val="600"/>
                        </a:spcAft>
                      </a:pPr>
                      <a:r>
                        <a:rPr lang="el-GR" sz="1800">
                          <a:effectLst/>
                        </a:rPr>
                        <a:t>Απαιτούν λίγο χρόνο</a:t>
                      </a:r>
                      <a:endParaRPr lang="en-US" sz="1800">
                        <a:effectLst/>
                        <a:latin typeface="Times New Roman"/>
                        <a:ea typeface="Yu Mincho"/>
                      </a:endParaRPr>
                    </a:p>
                  </a:txBody>
                  <a:tcPr marL="68580" marR="68580" marT="0" marB="0" anchor="ctr"/>
                </a:tc>
                <a:tc>
                  <a:txBody>
                    <a:bodyPr/>
                    <a:lstStyle/>
                    <a:p>
                      <a:pPr indent="173990" algn="l">
                        <a:lnSpc>
                          <a:spcPts val="1600"/>
                        </a:lnSpc>
                        <a:spcAft>
                          <a:spcPts val="600"/>
                        </a:spcAft>
                      </a:pPr>
                      <a:r>
                        <a:rPr lang="el-GR" sz="1800">
                          <a:effectLst/>
                        </a:rPr>
                        <a:t>Απώλεια αυθόρμητης απάντησης</a:t>
                      </a:r>
                      <a:endParaRPr lang="en-US" sz="1800">
                        <a:effectLst/>
                        <a:latin typeface="Times New Roman"/>
                        <a:ea typeface="Yu Mincho"/>
                      </a:endParaRPr>
                    </a:p>
                  </a:txBody>
                  <a:tcPr marL="68580" marR="68580" marT="0" marB="0" anchor="ctr"/>
                </a:tc>
                <a:extLst>
                  <a:ext uri="{0D108BD9-81ED-4DB2-BD59-A6C34878D82A}">
                    <a16:rowId xmlns:a16="http://schemas.microsoft.com/office/drawing/2014/main" val="913226454"/>
                  </a:ext>
                </a:extLst>
              </a:tr>
              <a:tr h="451642">
                <a:tc>
                  <a:txBody>
                    <a:bodyPr/>
                    <a:lstStyle/>
                    <a:p>
                      <a:pPr indent="173990" algn="l">
                        <a:lnSpc>
                          <a:spcPts val="1600"/>
                        </a:lnSpc>
                        <a:spcAft>
                          <a:spcPts val="600"/>
                        </a:spcAft>
                      </a:pPr>
                      <a:r>
                        <a:rPr lang="el-GR" sz="1800">
                          <a:effectLst/>
                        </a:rPr>
                        <a:t>Περιορισμένο γράψιμο</a:t>
                      </a:r>
                      <a:endParaRPr lang="en-US" sz="1800">
                        <a:effectLst/>
                        <a:latin typeface="Times New Roman"/>
                        <a:ea typeface="Yu Mincho"/>
                      </a:endParaRPr>
                    </a:p>
                  </a:txBody>
                  <a:tcPr marL="68580" marR="68580" marT="0" marB="0" anchor="ctr"/>
                </a:tc>
                <a:tc>
                  <a:txBody>
                    <a:bodyPr/>
                    <a:lstStyle/>
                    <a:p>
                      <a:pPr indent="173990" algn="l">
                        <a:lnSpc>
                          <a:spcPts val="1600"/>
                        </a:lnSpc>
                        <a:spcAft>
                          <a:spcPts val="600"/>
                        </a:spcAft>
                      </a:pPr>
                      <a:r>
                        <a:rPr lang="el-GR" sz="1800">
                          <a:effectLst/>
                        </a:rPr>
                        <a:t>Προκατάληψη στις εναλλακτικές απαντήσεις;</a:t>
                      </a:r>
                      <a:endParaRPr lang="en-US" sz="1800">
                        <a:effectLst/>
                        <a:latin typeface="Times New Roman"/>
                        <a:ea typeface="Yu Mincho"/>
                      </a:endParaRPr>
                    </a:p>
                  </a:txBody>
                  <a:tcPr marL="68580" marR="68580" marT="0" marB="0" anchor="ctr"/>
                </a:tc>
                <a:extLst>
                  <a:ext uri="{0D108BD9-81ED-4DB2-BD59-A6C34878D82A}">
                    <a16:rowId xmlns:a16="http://schemas.microsoft.com/office/drawing/2014/main" val="2743320818"/>
                  </a:ext>
                </a:extLst>
              </a:tr>
              <a:tr h="451642">
                <a:tc>
                  <a:txBody>
                    <a:bodyPr/>
                    <a:lstStyle/>
                    <a:p>
                      <a:pPr indent="173990" algn="l">
                        <a:lnSpc>
                          <a:spcPts val="1600"/>
                        </a:lnSpc>
                        <a:spcAft>
                          <a:spcPts val="600"/>
                        </a:spcAft>
                      </a:pPr>
                      <a:r>
                        <a:rPr lang="el-GR" sz="1800">
                          <a:effectLst/>
                        </a:rPr>
                        <a:t>Χαμηλό κόστος</a:t>
                      </a:r>
                      <a:endParaRPr lang="en-US" sz="1800">
                        <a:effectLst/>
                        <a:latin typeface="Times New Roman"/>
                        <a:ea typeface="Yu Mincho"/>
                      </a:endParaRPr>
                    </a:p>
                  </a:txBody>
                  <a:tcPr marL="68580" marR="68580" marT="0" marB="0" anchor="ctr"/>
                </a:tc>
                <a:tc>
                  <a:txBody>
                    <a:bodyPr/>
                    <a:lstStyle/>
                    <a:p>
                      <a:pPr indent="173990" algn="l">
                        <a:lnSpc>
                          <a:spcPts val="1600"/>
                        </a:lnSpc>
                        <a:spcAft>
                          <a:spcPts val="600"/>
                        </a:spcAft>
                      </a:pPr>
                      <a:r>
                        <a:rPr lang="el-GR" sz="1800">
                          <a:effectLst/>
                        </a:rPr>
                        <a:t>Ορισμένες φορές υπερβολικά ακατέργαστες</a:t>
                      </a:r>
                      <a:endParaRPr lang="en-US" sz="1800">
                        <a:effectLst/>
                        <a:latin typeface="Times New Roman"/>
                        <a:ea typeface="Yu Mincho"/>
                      </a:endParaRPr>
                    </a:p>
                  </a:txBody>
                  <a:tcPr marL="68580" marR="68580" marT="0" marB="0" anchor="ctr"/>
                </a:tc>
                <a:extLst>
                  <a:ext uri="{0D108BD9-81ED-4DB2-BD59-A6C34878D82A}">
                    <a16:rowId xmlns:a16="http://schemas.microsoft.com/office/drawing/2014/main" val="2553856664"/>
                  </a:ext>
                </a:extLst>
              </a:tr>
              <a:tr h="451642">
                <a:tc>
                  <a:txBody>
                    <a:bodyPr/>
                    <a:lstStyle/>
                    <a:p>
                      <a:pPr indent="173990" algn="l">
                        <a:lnSpc>
                          <a:spcPts val="1600"/>
                        </a:lnSpc>
                        <a:spcAft>
                          <a:spcPts val="600"/>
                        </a:spcAft>
                      </a:pPr>
                      <a:r>
                        <a:rPr lang="el-GR" sz="1800">
                          <a:effectLst/>
                        </a:rPr>
                        <a:t>Ευκολία διαχείρισης</a:t>
                      </a:r>
                      <a:endParaRPr lang="en-US" sz="1800">
                        <a:effectLst/>
                        <a:latin typeface="Times New Roman"/>
                        <a:ea typeface="Yu Mincho"/>
                      </a:endParaRPr>
                    </a:p>
                  </a:txBody>
                  <a:tcPr marL="68580" marR="68580" marT="0" marB="0" anchor="ctr"/>
                </a:tc>
                <a:tc>
                  <a:txBody>
                    <a:bodyPr/>
                    <a:lstStyle/>
                    <a:p>
                      <a:pPr indent="173990" algn="l">
                        <a:lnSpc>
                          <a:spcPts val="1600"/>
                        </a:lnSpc>
                        <a:spcAft>
                          <a:spcPts val="600"/>
                        </a:spcAft>
                      </a:pPr>
                      <a:r>
                        <a:rPr lang="el-GR" sz="1800">
                          <a:effectLst/>
                        </a:rPr>
                        <a:t>Μπορεί να εκνευρίσουν τους ερωτώμενους</a:t>
                      </a:r>
                      <a:endParaRPr lang="en-US" sz="1800">
                        <a:effectLst/>
                        <a:latin typeface="Times New Roman"/>
                        <a:ea typeface="Yu Mincho"/>
                      </a:endParaRPr>
                    </a:p>
                  </a:txBody>
                  <a:tcPr marL="68580" marR="68580" marT="0" marB="0" anchor="ctr"/>
                </a:tc>
                <a:extLst>
                  <a:ext uri="{0D108BD9-81ED-4DB2-BD59-A6C34878D82A}">
                    <a16:rowId xmlns:a16="http://schemas.microsoft.com/office/drawing/2014/main" val="4107342734"/>
                  </a:ext>
                </a:extLst>
              </a:tr>
              <a:tr h="451642">
                <a:tc>
                  <a:txBody>
                    <a:bodyPr/>
                    <a:lstStyle/>
                    <a:p>
                      <a:pPr indent="173990" algn="l">
                        <a:lnSpc>
                          <a:spcPts val="1600"/>
                        </a:lnSpc>
                        <a:spcAft>
                          <a:spcPts val="600"/>
                        </a:spcAft>
                      </a:pPr>
                      <a:r>
                        <a:rPr lang="el-GR" sz="1800">
                          <a:effectLst/>
                        </a:rPr>
                        <a:t>Ευκολία συγκρίσεων μεταξύ ομάδων</a:t>
                      </a:r>
                      <a:endParaRPr lang="en-US" sz="1800">
                        <a:effectLst/>
                        <a:latin typeface="Times New Roman"/>
                        <a:ea typeface="Yu Mincho"/>
                      </a:endParaRPr>
                    </a:p>
                  </a:txBody>
                  <a:tcPr marL="68580" marR="68580" marT="0" marB="0" anchor="ctr"/>
                </a:tc>
                <a:tc>
                  <a:txBody>
                    <a:bodyPr/>
                    <a:lstStyle/>
                    <a:p>
                      <a:pPr indent="173990" algn="l">
                        <a:lnSpc>
                          <a:spcPts val="1600"/>
                        </a:lnSpc>
                        <a:spcAft>
                          <a:spcPts val="600"/>
                        </a:spcAft>
                      </a:pPr>
                      <a:r>
                        <a:rPr lang="el-GR" sz="1800">
                          <a:effectLst/>
                        </a:rPr>
                        <a:t> </a:t>
                      </a:r>
                      <a:endParaRPr lang="en-US" sz="1800">
                        <a:effectLst/>
                        <a:latin typeface="Times New Roman"/>
                        <a:ea typeface="Yu Mincho"/>
                      </a:endParaRPr>
                    </a:p>
                  </a:txBody>
                  <a:tcPr marL="68580" marR="68580" marT="0" marB="0" anchor="ctr"/>
                </a:tc>
                <a:extLst>
                  <a:ext uri="{0D108BD9-81ED-4DB2-BD59-A6C34878D82A}">
                    <a16:rowId xmlns:a16="http://schemas.microsoft.com/office/drawing/2014/main" val="2053263823"/>
                  </a:ext>
                </a:extLst>
              </a:tr>
              <a:tr h="451642">
                <a:tc>
                  <a:txBody>
                    <a:bodyPr/>
                    <a:lstStyle/>
                    <a:p>
                      <a:pPr indent="173990" algn="l">
                        <a:lnSpc>
                          <a:spcPts val="1600"/>
                        </a:lnSpc>
                        <a:spcAft>
                          <a:spcPts val="600"/>
                        </a:spcAft>
                      </a:pPr>
                      <a:r>
                        <a:rPr lang="el-GR" sz="1800" dirty="0">
                          <a:effectLst/>
                        </a:rPr>
                        <a:t>Χρήσιμες για τον έλεγχο συγκεκριμένων υποθέσεων</a:t>
                      </a:r>
                      <a:endParaRPr lang="en-US" sz="1800" dirty="0">
                        <a:effectLst/>
                        <a:latin typeface="Times New Roman"/>
                        <a:ea typeface="Yu Mincho"/>
                      </a:endParaRPr>
                    </a:p>
                  </a:txBody>
                  <a:tcPr marL="68580" marR="68580" marT="0" marB="0" anchor="ctr"/>
                </a:tc>
                <a:tc>
                  <a:txBody>
                    <a:bodyPr/>
                    <a:lstStyle/>
                    <a:p>
                      <a:pPr indent="173990" algn="l">
                        <a:lnSpc>
                          <a:spcPts val="1600"/>
                        </a:lnSpc>
                        <a:spcAft>
                          <a:spcPts val="600"/>
                        </a:spcAft>
                      </a:pPr>
                      <a:r>
                        <a:rPr lang="el-GR" sz="1800" dirty="0">
                          <a:effectLst/>
                        </a:rPr>
                        <a:t> </a:t>
                      </a:r>
                      <a:endParaRPr lang="en-US" sz="1800" dirty="0">
                        <a:effectLst/>
                        <a:latin typeface="Times New Roman"/>
                        <a:ea typeface="Yu Mincho"/>
                      </a:endParaRPr>
                    </a:p>
                  </a:txBody>
                  <a:tcPr marL="68580" marR="68580" marT="0" marB="0" anchor="ctr"/>
                </a:tc>
                <a:extLst>
                  <a:ext uri="{0D108BD9-81ED-4DB2-BD59-A6C34878D82A}">
                    <a16:rowId xmlns:a16="http://schemas.microsoft.com/office/drawing/2014/main" val="4102961603"/>
                  </a:ext>
                </a:extLst>
              </a:tr>
            </a:tbl>
          </a:graphicData>
        </a:graphic>
      </p:graphicFrame>
      <p:sp>
        <p:nvSpPr>
          <p:cNvPr id="3" name="Text Placeholder 2">
            <a:extLst>
              <a:ext uri="{FF2B5EF4-FFF2-40B4-BE49-F238E27FC236}">
                <a16:creationId xmlns:a16="http://schemas.microsoft.com/office/drawing/2014/main" id="{CAF52FA7-4F9E-C017-4D44-08EDC70068CB}"/>
              </a:ext>
            </a:extLst>
          </p:cNvPr>
          <p:cNvSpPr>
            <a:spLocks noGrp="1"/>
          </p:cNvSpPr>
          <p:nvPr>
            <p:ph type="body" idx="1"/>
          </p:nvPr>
        </p:nvSpPr>
        <p:spPr>
          <a:xfrm>
            <a:off x="914400" y="6128968"/>
            <a:ext cx="7944786" cy="608116"/>
          </a:xfrm>
        </p:spPr>
        <p:txBody>
          <a:bodyPr/>
          <a:lstStyle/>
          <a:p>
            <a:r>
              <a:rPr lang="el-GR" sz="1000" dirty="0"/>
              <a:t>Πηγή: Προσαρμογή από </a:t>
            </a:r>
            <a:r>
              <a:rPr lang="en-US" sz="1000" dirty="0"/>
              <a:t>Oppenheim, 1992. </a:t>
            </a:r>
            <a:r>
              <a:rPr lang="el-GR" sz="1000" dirty="0"/>
              <a:t>Αναπαραγωγή με άδεια από </a:t>
            </a:r>
            <a:r>
              <a:rPr lang="en-US" sz="1000" dirty="0"/>
              <a:t>Continuum, an imprint of Bloomsbury Pub- </a:t>
            </a:r>
            <a:r>
              <a:rPr lang="en-US" sz="1000" dirty="0" err="1"/>
              <a:t>lishing</a:t>
            </a:r>
            <a:r>
              <a:rPr lang="en-US" sz="1000" dirty="0"/>
              <a:t> Plc</a:t>
            </a:r>
          </a:p>
        </p:txBody>
      </p:sp>
    </p:spTree>
    <p:extLst>
      <p:ext uri="{BB962C8B-B14F-4D97-AF65-F5344CB8AC3E}">
        <p14:creationId xmlns:p14="http://schemas.microsoft.com/office/powerpoint/2010/main" val="16303551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l-GR" dirty="0" err="1"/>
              <a:t>Αλληλουχ</a:t>
            </a:r>
            <a:r>
              <a:rPr lang="en-US" dirty="0" err="1"/>
              <a:t>ί</a:t>
            </a:r>
            <a:r>
              <a:rPr lang="el-GR" dirty="0"/>
              <a:t>α Ερωτήσεων</a:t>
            </a:r>
            <a:endParaRPr lang="en-US" dirty="0"/>
          </a:p>
        </p:txBody>
      </p:sp>
      <p:sp>
        <p:nvSpPr>
          <p:cNvPr id="5" name="Content Placeholder 4"/>
          <p:cNvSpPr>
            <a:spLocks noGrp="1"/>
          </p:cNvSpPr>
          <p:nvPr>
            <p:ph type="body" idx="1"/>
          </p:nvPr>
        </p:nvSpPr>
        <p:spPr/>
        <p:txBody>
          <a:bodyPr>
            <a:normAutofit/>
          </a:bodyPr>
          <a:lstStyle/>
          <a:p>
            <a:pPr lvl="0"/>
            <a:r>
              <a:rPr lang="el-GR" sz="2400" dirty="0"/>
              <a:t>Είναι πιθανόν η ερώτηση να επηρεαστεί από το περιεχόμενο των ερωτήσεων που προηγούνται;</a:t>
            </a:r>
            <a:endParaRPr lang="en-US" sz="2400" dirty="0"/>
          </a:p>
          <a:p>
            <a:pPr lvl="0"/>
            <a:r>
              <a:rPr lang="el-GR" sz="2400" dirty="0"/>
              <a:t>Οδηγεί στην επόμενη ερώτηση με φυσικό τρόπο; Είναι σε σωστή ψυχολογική σειρά;</a:t>
            </a:r>
            <a:endParaRPr lang="en-US" sz="2400" dirty="0"/>
          </a:p>
          <a:p>
            <a:pPr lvl="0"/>
            <a:r>
              <a:rPr lang="el-GR" sz="2400" dirty="0"/>
              <a:t>Εμφανίζεται η ερώτηση πολύ νωρίς ή πολύ αργά για να προκαλέσει το ενδιαφέρον και να τραβήξει επαρκή προσοχή, να αποφύγει την αντίσταση, κτλ.;</a:t>
            </a:r>
            <a:endParaRPr lang="en-US" sz="2400" dirty="0"/>
          </a:p>
          <a:p>
            <a:endParaRPr lang="en-US" sz="2400" dirty="0"/>
          </a:p>
        </p:txBody>
      </p:sp>
    </p:spTree>
    <p:extLst>
      <p:ext uri="{BB962C8B-B14F-4D97-AF65-F5344CB8AC3E}">
        <p14:creationId xmlns:p14="http://schemas.microsoft.com/office/powerpoint/2010/main" val="2113732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Διάταξη Ερωτηματολογίου</a:t>
            </a:r>
            <a:endParaRPr lang="en-US" dirty="0"/>
          </a:p>
        </p:txBody>
      </p:sp>
      <p:sp>
        <p:nvSpPr>
          <p:cNvPr id="3" name="Content Placeholder 2"/>
          <p:cNvSpPr>
            <a:spLocks noGrp="1"/>
          </p:cNvSpPr>
          <p:nvPr>
            <p:ph type="body" idx="1"/>
          </p:nvPr>
        </p:nvSpPr>
        <p:spPr/>
        <p:txBody>
          <a:bodyPr>
            <a:normAutofit/>
          </a:bodyPr>
          <a:lstStyle/>
          <a:p>
            <a:pPr lvl="0"/>
            <a:r>
              <a:rPr lang="el-GR" sz="2400" dirty="0"/>
              <a:t>Η τοποθέτηση πλαισίων γύρω από ομάδες ερωτήσεων</a:t>
            </a:r>
            <a:endParaRPr lang="en-US" sz="2400" dirty="0"/>
          </a:p>
          <a:p>
            <a:pPr lvl="0"/>
            <a:r>
              <a:rPr lang="el-GR" sz="2400" dirty="0"/>
              <a:t>Η σκίαση των ερωτήσεων πολλαπλής επιλογής</a:t>
            </a:r>
            <a:endParaRPr lang="en-US" sz="2400" dirty="0"/>
          </a:p>
          <a:p>
            <a:pPr lvl="0"/>
            <a:r>
              <a:rPr lang="el-GR" sz="2400" dirty="0"/>
              <a:t>Η επιλογή καθαρών, εμφανών γραμματοσειρών.</a:t>
            </a:r>
            <a:endParaRPr lang="en-US" sz="2400" dirty="0"/>
          </a:p>
          <a:p>
            <a:pPr lvl="0"/>
            <a:r>
              <a:rPr lang="el-GR" sz="2400" dirty="0"/>
              <a:t>Η χρήση γραμμών για να διακρίνει το μάτι των ερωτώμενων τις ερωτήσεις από τις απαντήσεις.</a:t>
            </a:r>
            <a:endParaRPr lang="en-US" sz="2400" dirty="0"/>
          </a:p>
          <a:p>
            <a:pPr lvl="0"/>
            <a:r>
              <a:rPr lang="el-GR" sz="2400" dirty="0"/>
              <a:t>Η αρίθμηση όλων των ερωτήσεων και των ενοτήτων.</a:t>
            </a:r>
            <a:endParaRPr lang="en-US" sz="2400" dirty="0"/>
          </a:p>
        </p:txBody>
      </p:sp>
    </p:spTree>
    <p:extLst>
      <p:ext uri="{BB962C8B-B14F-4D97-AF65-F5344CB8AC3E}">
        <p14:creationId xmlns:p14="http://schemas.microsoft.com/office/powerpoint/2010/main" val="34612763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Σύνταξη Οδηγιών</a:t>
            </a:r>
            <a:endParaRPr lang="en-US" dirty="0"/>
          </a:p>
        </p:txBody>
      </p:sp>
      <p:sp>
        <p:nvSpPr>
          <p:cNvPr id="3" name="Content Placeholder 2"/>
          <p:cNvSpPr>
            <a:spLocks noGrp="1"/>
          </p:cNvSpPr>
          <p:nvPr>
            <p:ph type="body" idx="1"/>
          </p:nvPr>
        </p:nvSpPr>
        <p:spPr/>
        <p:txBody>
          <a:bodyPr>
            <a:normAutofit fontScale="92500" lnSpcReduction="20000"/>
          </a:bodyPr>
          <a:lstStyle/>
          <a:p>
            <a:pPr lvl="0"/>
            <a:r>
              <a:rPr lang="el-GR" sz="2400" dirty="0"/>
              <a:t>Γενικές οδηγίες που έχουν να κάνουν με το σκοπό του ερωτηματολογίου, τις διασφαλίσεις της εμπιστευτικότητας, του πως και πότε θα επιστραφεί το ερωτηματολόγιο.</a:t>
            </a:r>
            <a:endParaRPr lang="en-US" sz="2400" dirty="0"/>
          </a:p>
          <a:p>
            <a:pPr lvl="0"/>
            <a:endParaRPr lang="el-GR" sz="2400" dirty="0"/>
          </a:p>
          <a:p>
            <a:pPr lvl="0"/>
            <a:r>
              <a:rPr lang="el-GR" sz="2400" dirty="0"/>
              <a:t>Οδηγίες για την ενότητα όταν το ερωτηματολόγιο είναι χωρισμένο σε τμήματα.</a:t>
            </a:r>
            <a:endParaRPr lang="en-US" sz="2400" dirty="0"/>
          </a:p>
          <a:p>
            <a:pPr lvl="0"/>
            <a:endParaRPr lang="el-GR" sz="2400" dirty="0"/>
          </a:p>
          <a:p>
            <a:pPr lvl="0"/>
            <a:r>
              <a:rPr lang="el-GR" sz="2400" dirty="0"/>
              <a:t>Ερωτήσεις για την ερώτηση (</a:t>
            </a:r>
            <a:r>
              <a:rPr lang="el-GR" sz="2400" dirty="0" err="1"/>
              <a:t>π.χ</a:t>
            </a:r>
            <a:r>
              <a:rPr lang="el-GR" sz="2400" dirty="0"/>
              <a:t>. σημειώστε μόνο μία απάντηση).</a:t>
            </a:r>
            <a:endParaRPr lang="en-US" sz="2400" dirty="0"/>
          </a:p>
          <a:p>
            <a:pPr lvl="0"/>
            <a:endParaRPr lang="el-GR" sz="2400" dirty="0"/>
          </a:p>
          <a:p>
            <a:pPr lvl="0"/>
            <a:r>
              <a:rPr lang="el-GR" sz="2400" dirty="0"/>
              <a:t>Οδηγίες «πηγαίνετε στην ερώτηση / σελίδα» κτλ.</a:t>
            </a:r>
            <a:endParaRPr lang="en-US" sz="2400" dirty="0"/>
          </a:p>
          <a:p>
            <a:endParaRPr lang="en-US" sz="2400" dirty="0"/>
          </a:p>
        </p:txBody>
      </p:sp>
    </p:spTree>
    <p:extLst>
      <p:ext uri="{BB962C8B-B14F-4D97-AF65-F5344CB8AC3E}">
        <p14:creationId xmlns:p14="http://schemas.microsoft.com/office/powerpoint/2010/main" val="19445364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Χρήση Επικυρωμένων Κλιμάκων</a:t>
            </a:r>
            <a:endParaRPr lang="en-US" dirty="0"/>
          </a:p>
        </p:txBody>
      </p:sp>
      <p:sp>
        <p:nvSpPr>
          <p:cNvPr id="3" name="Content Placeholder 2"/>
          <p:cNvSpPr>
            <a:spLocks noGrp="1"/>
          </p:cNvSpPr>
          <p:nvPr>
            <p:ph type="body" idx="1"/>
          </p:nvPr>
        </p:nvSpPr>
        <p:spPr/>
        <p:txBody>
          <a:bodyPr/>
          <a:lstStyle/>
          <a:p>
            <a:r>
              <a:rPr lang="el-GR" sz="2400" dirty="0"/>
              <a:t>Οι κλίμακες μέτρησης αναπτύσσονται συνήθως από έμπειρους ερευνητές οι οποίοι έχουν τις δεξιότητες και την εμπειρία να το κάνουν.</a:t>
            </a:r>
          </a:p>
          <a:p>
            <a:r>
              <a:rPr lang="el-GR" sz="2400" dirty="0"/>
              <a:t>Οι κλίμακες που αναφέρονται στην ακαδημαϊκή βιβλιογραφία έχουν επικυρωθεί.</a:t>
            </a:r>
          </a:p>
          <a:p>
            <a:r>
              <a:rPr lang="el-GR" sz="2400" dirty="0"/>
              <a:t>Δείξτε ξεκάθαρα τον σχεδιασμό εργαλείων. Εξηγήστε ποια κλίμακα χρησιμοποιήσατε και γιατί. Δώστε μία συμπληρωμένη κλίμακα στο παράρτημά σας</a:t>
            </a:r>
            <a:endParaRPr lang="en-US" sz="2400" dirty="0"/>
          </a:p>
        </p:txBody>
      </p:sp>
    </p:spTree>
    <p:extLst>
      <p:ext uri="{BB962C8B-B14F-4D97-AF65-F5344CB8AC3E}">
        <p14:creationId xmlns:p14="http://schemas.microsoft.com/office/powerpoint/2010/main" val="21406524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Ερωτηματολόγια μέσω e-mail και διαδικτύου</a:t>
            </a:r>
            <a:endParaRPr lang="en-US" dirty="0"/>
          </a:p>
        </p:txBody>
      </p:sp>
      <p:sp>
        <p:nvSpPr>
          <p:cNvPr id="3" name="Content Placeholder 2"/>
          <p:cNvSpPr>
            <a:spLocks noGrp="1"/>
          </p:cNvSpPr>
          <p:nvPr>
            <p:ph type="body" idx="1"/>
          </p:nvPr>
        </p:nvSpPr>
        <p:spPr/>
        <p:txBody>
          <a:bodyPr>
            <a:noAutofit/>
          </a:bodyPr>
          <a:lstStyle/>
          <a:p>
            <a:r>
              <a:rPr lang="el-GR" sz="2400" dirty="0"/>
              <a:t>Κάνουμε όλες τις επαφές προσωπικές </a:t>
            </a:r>
            <a:endParaRPr lang="en-GB" sz="2400" dirty="0"/>
          </a:p>
          <a:p>
            <a:r>
              <a:rPr lang="el-GR" sz="2400" dirty="0"/>
              <a:t>Κρατάμε σύντομο το συνοδευτικό (εισαγωγικό) κείμενο </a:t>
            </a:r>
          </a:p>
          <a:p>
            <a:r>
              <a:rPr lang="el-GR" sz="2400" dirty="0"/>
              <a:t>Ξεκινάμε με μία εύκολη αλλά ενδιαφέρουσα ερώτηση</a:t>
            </a:r>
            <a:endParaRPr lang="en-US" sz="2400" dirty="0"/>
          </a:p>
          <a:p>
            <a:r>
              <a:rPr lang="el-GR" sz="2400" dirty="0"/>
              <a:t>Προτείνουμε εναλλακτικούς τρόπους απάντησης </a:t>
            </a:r>
          </a:p>
          <a:p>
            <a:r>
              <a:rPr lang="el-GR" sz="2400" dirty="0"/>
              <a:t>Περιλαμβάνουμε μία γκάμα ειδών ερωτήσεων </a:t>
            </a:r>
          </a:p>
          <a:p>
            <a:r>
              <a:rPr lang="el-GR" sz="2400" dirty="0"/>
              <a:t>Επιλογή χρωμάτων, μεγέθους και στυλ γραμματοσειρών. Πρέπει η εμφάνιση να είναι φιλική στον χρήστη!</a:t>
            </a:r>
          </a:p>
          <a:p>
            <a:endParaRPr lang="en-US" sz="2400" dirty="0"/>
          </a:p>
        </p:txBody>
      </p:sp>
    </p:spTree>
    <p:extLst>
      <p:ext uri="{BB962C8B-B14F-4D97-AF65-F5344CB8AC3E}">
        <p14:creationId xmlns:p14="http://schemas.microsoft.com/office/powerpoint/2010/main" val="37238507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Πιλοτική Έρευνα Ερωτηματολογίου</a:t>
            </a:r>
            <a:endParaRPr lang="en-US" dirty="0"/>
          </a:p>
        </p:txBody>
      </p:sp>
      <p:sp>
        <p:nvSpPr>
          <p:cNvPr id="3" name="Content Placeholder 2"/>
          <p:cNvSpPr>
            <a:spLocks noGrp="1"/>
          </p:cNvSpPr>
          <p:nvPr>
            <p:ph type="body" idx="1"/>
          </p:nvPr>
        </p:nvSpPr>
        <p:spPr/>
        <p:txBody>
          <a:bodyPr>
            <a:normAutofit/>
          </a:bodyPr>
          <a:lstStyle/>
          <a:p>
            <a:r>
              <a:rPr lang="el-GR" sz="2400" dirty="0"/>
              <a:t>Μία καλή πιλοτική έρευνα προσέχει:</a:t>
            </a:r>
            <a:endParaRPr lang="en-US" sz="2400" dirty="0"/>
          </a:p>
          <a:p>
            <a:pPr lvl="1"/>
            <a:r>
              <a:rPr lang="el-GR" sz="2400" dirty="0"/>
              <a:t>Την ικανότητα διαφοροποίησης μιας ερώτησης</a:t>
            </a:r>
            <a:endParaRPr lang="en-US" sz="2400" dirty="0"/>
          </a:p>
          <a:p>
            <a:pPr lvl="1"/>
            <a:r>
              <a:rPr lang="el-GR" sz="2400" dirty="0"/>
              <a:t>Την εγκυρότητα και η αξιοπιστία των ερωτήσεων</a:t>
            </a:r>
            <a:endParaRPr lang="en-GB" sz="2400" dirty="0"/>
          </a:p>
          <a:p>
            <a:pPr lvl="1"/>
            <a:r>
              <a:rPr lang="el-GR" sz="2400" dirty="0"/>
              <a:t>Τον πλεονασμό</a:t>
            </a:r>
          </a:p>
          <a:p>
            <a:pPr lvl="1"/>
            <a:r>
              <a:rPr lang="el-GR" sz="2400" dirty="0"/>
              <a:t>Το σύνολο των απαντήσεων </a:t>
            </a:r>
          </a:p>
          <a:p>
            <a:r>
              <a:rPr lang="el-GR" sz="2400" dirty="0"/>
              <a:t>Δοκιμάστε το αρχικό σας σύνολο ερωτήσεων με έναν ή δύο ανθρώπους οι οποίοι δεν ανήκουν στην ομάδα στόχο</a:t>
            </a:r>
            <a:r>
              <a:rPr lang="en-US" sz="2400" dirty="0"/>
              <a:t> </a:t>
            </a:r>
            <a:r>
              <a:rPr lang="el-GR" sz="2400" dirty="0"/>
              <a:t> </a:t>
            </a:r>
            <a:endParaRPr lang="en-GB" sz="2400" dirty="0"/>
          </a:p>
          <a:p>
            <a:endParaRPr lang="en-US" sz="2400" dirty="0"/>
          </a:p>
        </p:txBody>
      </p:sp>
    </p:spTree>
    <p:extLst>
      <p:ext uri="{BB962C8B-B14F-4D97-AF65-F5344CB8AC3E}">
        <p14:creationId xmlns:p14="http://schemas.microsoft.com/office/powerpoint/2010/main" val="42252613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Διανομή Ερωτηματολογίων</a:t>
            </a:r>
            <a:endParaRPr lang="en-US" dirty="0"/>
          </a:p>
        </p:txBody>
      </p:sp>
      <p:sp>
        <p:nvSpPr>
          <p:cNvPr id="3" name="Content Placeholder 2"/>
          <p:cNvSpPr>
            <a:spLocks noGrp="1"/>
          </p:cNvSpPr>
          <p:nvPr>
            <p:ph type="body" idx="1"/>
          </p:nvPr>
        </p:nvSpPr>
        <p:spPr/>
        <p:txBody>
          <a:bodyPr>
            <a:normAutofit/>
          </a:bodyPr>
          <a:lstStyle/>
          <a:p>
            <a:pPr>
              <a:lnSpc>
                <a:spcPct val="150000"/>
              </a:lnSpc>
            </a:pPr>
            <a:r>
              <a:rPr lang="el-GR" sz="2400" dirty="0"/>
              <a:t>Ερωτηματολόγια δια αλληλογραφίας: υπολογίστε μεγαλύτερο χρόνο επιστροφής</a:t>
            </a:r>
            <a:endParaRPr lang="en-GB" sz="2400" dirty="0"/>
          </a:p>
          <a:p>
            <a:pPr>
              <a:lnSpc>
                <a:spcPct val="150000"/>
              </a:lnSpc>
            </a:pPr>
            <a:r>
              <a:rPr lang="el-GR" sz="2400" dirty="0"/>
              <a:t>Διανομή και επί τόπου συλλογή ερωτηματολογίου</a:t>
            </a:r>
          </a:p>
          <a:p>
            <a:pPr>
              <a:lnSpc>
                <a:spcPct val="150000"/>
              </a:lnSpc>
            </a:pPr>
            <a:r>
              <a:rPr lang="el-GR" sz="2400" dirty="0"/>
              <a:t>Διαδικτυακά</a:t>
            </a:r>
            <a:endParaRPr lang="en-GB" sz="2400" dirty="0"/>
          </a:p>
          <a:p>
            <a:pPr>
              <a:lnSpc>
                <a:spcPct val="150000"/>
              </a:lnSpc>
            </a:pPr>
            <a:r>
              <a:rPr lang="el-GR" sz="2400" dirty="0"/>
              <a:t>Ερωτηματολόγια που συμπληρώνονται από συνεντεύκτη</a:t>
            </a:r>
          </a:p>
          <a:p>
            <a:endParaRPr lang="en-GB" sz="2400" dirty="0"/>
          </a:p>
          <a:p>
            <a:endParaRPr lang="en-US" sz="2400" dirty="0"/>
          </a:p>
        </p:txBody>
      </p:sp>
    </p:spTree>
    <p:extLst>
      <p:ext uri="{BB962C8B-B14F-4D97-AF65-F5344CB8AC3E}">
        <p14:creationId xmlns:p14="http://schemas.microsoft.com/office/powerpoint/2010/main" val="3265696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normAutofit fontScale="92500"/>
          </a:bodyPr>
          <a:lstStyle/>
          <a:p>
            <a:pPr marL="0" indent="0">
              <a:buNone/>
            </a:pPr>
            <a:r>
              <a:rPr lang="el-GR" sz="2400" dirty="0"/>
              <a:t>Έχοντας μελετήσει αυτό το κεφάλαιο θα είστε σε θέση να:</a:t>
            </a:r>
          </a:p>
          <a:p>
            <a:pPr lvl="0"/>
            <a:r>
              <a:rPr lang="el-GR" sz="2400" dirty="0"/>
              <a:t>Προγραμματίσετε και σχεδιάσετε έγκυρα και αξιόπιστα ερωτηματολόγια.</a:t>
            </a:r>
            <a:endParaRPr lang="en-US" sz="2400" dirty="0"/>
          </a:p>
          <a:p>
            <a:pPr lvl="0"/>
            <a:r>
              <a:rPr lang="el-GR" sz="2400" dirty="0"/>
              <a:t>Περιγράψετε τις διαδικασίες που εμπλέκονται στη συλλογή πρωτογενών δεδομένων, συμπεριλαμβανομένης της πιλοτικής έρευνας.</a:t>
            </a:r>
            <a:endParaRPr lang="en-US" sz="2400" dirty="0"/>
          </a:p>
          <a:p>
            <a:pPr lvl="0"/>
            <a:r>
              <a:rPr lang="el-GR" sz="2400" dirty="0"/>
              <a:t>Επιδείξετε τις δεξιότητες για τη συγγραφή κατάλληλων ατομικών ερωτήσεων και για το σχεδιασμό ερωτηματολογίων.</a:t>
            </a:r>
            <a:endParaRPr lang="en-US" sz="2400" dirty="0"/>
          </a:p>
          <a:p>
            <a:pPr lvl="0"/>
            <a:r>
              <a:rPr lang="el-GR" sz="2400" dirty="0"/>
              <a:t>Γράφετε την κατάλληλη τεκμηρίωση που θα συνοδεύει τα ερωτηματολόγια.</a:t>
            </a:r>
            <a:endParaRPr lang="en-US" sz="2400" dirty="0"/>
          </a:p>
        </p:txBody>
      </p:sp>
      <p:sp>
        <p:nvSpPr>
          <p:cNvPr id="4" name="Footer Placeholder 3"/>
          <p:cNvSpPr>
            <a:spLocks noGrp="1"/>
          </p:cNvSpPr>
          <p:nvPr>
            <p:ph type="ftr" sz="quarter" idx="4294967295"/>
          </p:nvPr>
        </p:nvSpPr>
        <p:spPr>
          <a:xfrm>
            <a:off x="0" y="6172200"/>
            <a:ext cx="8596313" cy="234950"/>
          </a:xfrm>
        </p:spPr>
        <p:txBody>
          <a:bodyPr/>
          <a:lstStyle/>
          <a:p>
            <a:pPr>
              <a:defRPr/>
            </a:pPr>
            <a:r>
              <a:rPr lang="el-GR"/>
              <a:t>Η Ερευνητική Μεθοδολογία στον Πραγματικό Κόσμο 4η Έκδοση </a:t>
            </a:r>
          </a:p>
        </p:txBody>
      </p:sp>
    </p:spTree>
    <p:extLst>
      <p:ext uri="{BB962C8B-B14F-4D97-AF65-F5344CB8AC3E}">
        <p14:creationId xmlns:p14="http://schemas.microsoft.com/office/powerpoint/2010/main" val="38152703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Ερωτηματολόγια</a:t>
            </a:r>
            <a:r>
              <a:rPr lang="en-GB" dirty="0"/>
              <a:t>: </a:t>
            </a:r>
            <a:r>
              <a:rPr lang="el-GR" dirty="0"/>
              <a:t>Επισκόπηση</a:t>
            </a:r>
            <a:endParaRPr lang="en-US" dirty="0"/>
          </a:p>
        </p:txBody>
      </p:sp>
      <p:sp>
        <p:nvSpPr>
          <p:cNvPr id="3" name="Content Placeholder 2"/>
          <p:cNvSpPr>
            <a:spLocks noGrp="1"/>
          </p:cNvSpPr>
          <p:nvPr>
            <p:ph type="body" idx="1"/>
          </p:nvPr>
        </p:nvSpPr>
        <p:spPr/>
        <p:txBody>
          <a:bodyPr>
            <a:normAutofit/>
          </a:bodyPr>
          <a:lstStyle/>
          <a:p>
            <a:r>
              <a:rPr lang="el-GR" sz="2400" dirty="0"/>
              <a:t>Ορισμός</a:t>
            </a:r>
            <a:r>
              <a:rPr lang="en-US" sz="2400" dirty="0"/>
              <a:t>: </a:t>
            </a:r>
            <a:r>
              <a:rPr lang="el-GR" sz="2400" dirty="0"/>
              <a:t>ερευνητικά εργαλεία μέσα από τα οποία ζητάμε από ανθρώπους να απαντήσουν στο ίδιο σύνολο ερωτήσεων με μία προκαθορισμένη σειρά</a:t>
            </a:r>
            <a:r>
              <a:rPr lang="en-US" sz="2400" dirty="0"/>
              <a:t> </a:t>
            </a:r>
            <a:endParaRPr lang="el-GR" sz="2400" dirty="0"/>
          </a:p>
          <a:p>
            <a:r>
              <a:rPr lang="el-GR" sz="2400" dirty="0"/>
              <a:t>Χρήση: μία από τις πλέον ευρέως χρησιμοποιούμενες τεχνικές συλλογής δεδομένων</a:t>
            </a:r>
          </a:p>
          <a:p>
            <a:r>
              <a:rPr lang="el-GR" sz="2400" dirty="0"/>
              <a:t>Εφαρμογή</a:t>
            </a:r>
            <a:r>
              <a:rPr lang="en-US" sz="2400" dirty="0"/>
              <a:t>:</a:t>
            </a:r>
            <a:r>
              <a:rPr lang="el-GR" sz="2400" dirty="0"/>
              <a:t> όπου</a:t>
            </a:r>
            <a:r>
              <a:rPr lang="en-US" sz="2400" dirty="0"/>
              <a:t> </a:t>
            </a:r>
            <a:r>
              <a:rPr lang="el-GR" sz="2400" dirty="0"/>
              <a:t>το κοινό είναι σχετικά μεγάλο, και χρειάζονται τυποποιημένες ερωτήσεις</a:t>
            </a:r>
            <a:r>
              <a:rPr lang="en-US" sz="2400" dirty="0"/>
              <a:t> </a:t>
            </a:r>
            <a:endParaRPr lang="en-GB" sz="2400" dirty="0"/>
          </a:p>
          <a:p>
            <a:endParaRPr lang="en-US" sz="2400" dirty="0"/>
          </a:p>
        </p:txBody>
      </p:sp>
    </p:spTree>
    <p:extLst>
      <p:ext uri="{BB962C8B-B14F-4D97-AF65-F5344CB8AC3E}">
        <p14:creationId xmlns:p14="http://schemas.microsoft.com/office/powerpoint/2010/main" val="876604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2"/>
          </p:nvPr>
        </p:nvSpPr>
        <p:spPr>
          <a:xfrm>
            <a:off x="457200" y="1282700"/>
            <a:ext cx="4040188" cy="4843463"/>
          </a:xfrm>
          <a:ln w="6350">
            <a:solidFill>
              <a:schemeClr val="tx2"/>
            </a:solidFill>
          </a:ln>
        </p:spPr>
        <p:txBody>
          <a:bodyPr>
            <a:normAutofit/>
          </a:bodyPr>
          <a:lstStyle/>
          <a:p>
            <a:pPr marL="342900" indent="-342900"/>
            <a:r>
              <a:rPr lang="el-GR" dirty="0"/>
              <a:t>Έρευνα σε μία ή περισσότερες μεταβλητές σε έναν πληθυσμό</a:t>
            </a:r>
            <a:endParaRPr lang="en-US" dirty="0"/>
          </a:p>
          <a:p>
            <a:pPr marL="342900" indent="-342900"/>
            <a:endParaRPr lang="en-US" dirty="0"/>
          </a:p>
          <a:p>
            <a:pPr marL="342900" indent="-342900"/>
            <a:r>
              <a:rPr lang="el-GR" dirty="0"/>
              <a:t>Μπορεί να διεξαχθεί χρησιμοποιώντας ανάλυση δευτερογενών δεδομένων, μη-παρεμβατικά μέτρα, συνεντεύξεις, ομάδες εστίασης, ή άλλα μέσα </a:t>
            </a:r>
            <a:endParaRPr lang="en-US" dirty="0"/>
          </a:p>
        </p:txBody>
      </p:sp>
      <p:sp>
        <p:nvSpPr>
          <p:cNvPr id="11" name="Text Placeholder 10"/>
          <p:cNvSpPr>
            <a:spLocks noGrp="1"/>
          </p:cNvSpPr>
          <p:nvPr>
            <p:ph type="body" sz="quarter" idx="3"/>
          </p:nvPr>
        </p:nvSpPr>
        <p:spPr>
          <a:xfrm>
            <a:off x="4645025" y="303213"/>
            <a:ext cx="4041775" cy="639762"/>
          </a:xfrm>
        </p:spPr>
        <p:txBody>
          <a:bodyPr/>
          <a:lstStyle/>
          <a:p>
            <a:pPr algn="ctr"/>
            <a:r>
              <a:rPr lang="el-GR" sz="3400" dirty="0">
                <a:solidFill>
                  <a:schemeClr val="accent5"/>
                </a:solidFill>
                <a:latin typeface="Times New Roman"/>
                <a:cs typeface="Times New Roman"/>
              </a:rPr>
              <a:t>Ερωτηματολόγια</a:t>
            </a:r>
            <a:endParaRPr lang="en-US" sz="3400" dirty="0">
              <a:solidFill>
                <a:schemeClr val="accent5"/>
              </a:solidFill>
              <a:latin typeface="Times New Roman"/>
              <a:cs typeface="Times New Roman"/>
            </a:endParaRPr>
          </a:p>
        </p:txBody>
      </p:sp>
      <p:sp>
        <p:nvSpPr>
          <p:cNvPr id="8" name="Content Placeholder 7"/>
          <p:cNvSpPr>
            <a:spLocks noGrp="1"/>
          </p:cNvSpPr>
          <p:nvPr>
            <p:ph sz="quarter" idx="4"/>
          </p:nvPr>
        </p:nvSpPr>
        <p:spPr>
          <a:xfrm>
            <a:off x="4645025" y="1282700"/>
            <a:ext cx="4041775" cy="4843463"/>
          </a:xfrm>
          <a:ln w="6350">
            <a:solidFill>
              <a:schemeClr val="accent5"/>
            </a:solidFill>
          </a:ln>
        </p:spPr>
        <p:txBody>
          <a:bodyPr>
            <a:normAutofit/>
          </a:bodyPr>
          <a:lstStyle/>
          <a:p>
            <a:r>
              <a:rPr lang="el-GR" sz="2200" dirty="0"/>
              <a:t>Τα ερωτηματολόγια και οι δημοσκοπήσεις συνδέονται συχνά, αλλά δεν είναι απαραίτητα συνώνυμα. </a:t>
            </a:r>
            <a:endParaRPr lang="en-US" sz="2200" dirty="0"/>
          </a:p>
          <a:p>
            <a:endParaRPr lang="el-GR" sz="2200" dirty="0"/>
          </a:p>
          <a:p>
            <a:r>
              <a:rPr lang="el-GR" sz="2200" dirty="0"/>
              <a:t>Πολλές δημοσκοπήσεις διεξάγονται χρησιμοποιώντας ερωτηματολόγια, ειδικά όταν η μελέτη πρέπει να κάνει χρήση μεγάλων δειγμάτων. </a:t>
            </a:r>
            <a:endParaRPr lang="en-US" sz="2200" dirty="0"/>
          </a:p>
        </p:txBody>
      </p:sp>
      <p:sp>
        <p:nvSpPr>
          <p:cNvPr id="10" name="Text Placeholder 9"/>
          <p:cNvSpPr>
            <a:spLocks noGrp="1"/>
          </p:cNvSpPr>
          <p:nvPr>
            <p:ph type="body" idx="1"/>
          </p:nvPr>
        </p:nvSpPr>
        <p:spPr>
          <a:xfrm>
            <a:off x="457200" y="303213"/>
            <a:ext cx="4040188" cy="639762"/>
          </a:xfrm>
        </p:spPr>
        <p:txBody>
          <a:bodyPr/>
          <a:lstStyle/>
          <a:p>
            <a:pPr algn="ctr"/>
            <a:r>
              <a:rPr lang="el-GR" sz="3400" dirty="0">
                <a:solidFill>
                  <a:srgbClr val="007FA3"/>
                </a:solidFill>
                <a:latin typeface="Times New Roman"/>
                <a:cs typeface="Times New Roman"/>
                <a:sym typeface="Times New Roman"/>
              </a:rPr>
              <a:t>Δημοσκοπήσεις</a:t>
            </a:r>
            <a:r>
              <a:rPr lang="el-GR" dirty="0"/>
              <a:t> </a:t>
            </a:r>
            <a:endParaRPr lang="en-US" dirty="0"/>
          </a:p>
        </p:txBody>
      </p:sp>
    </p:spTree>
    <p:extLst>
      <p:ext uri="{BB962C8B-B14F-4D97-AF65-F5344CB8AC3E}">
        <p14:creationId xmlns:p14="http://schemas.microsoft.com/office/powerpoint/2010/main" val="903181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Autofit/>
          </a:bodyPr>
          <a:lstStyle/>
          <a:p>
            <a:r>
              <a:rPr lang="el-GR" sz="3600" dirty="0"/>
              <a:t>Γιατί να χρησιμοποιήσουμε Ερωτηματολόγια;</a:t>
            </a:r>
            <a:endParaRPr lang="en-US" sz="3600" dirty="0"/>
          </a:p>
        </p:txBody>
      </p:sp>
      <p:sp>
        <p:nvSpPr>
          <p:cNvPr id="10" name="Content Placeholder 9"/>
          <p:cNvSpPr>
            <a:spLocks noGrp="1"/>
          </p:cNvSpPr>
          <p:nvPr>
            <p:ph type="body" idx="1"/>
          </p:nvPr>
        </p:nvSpPr>
        <p:spPr/>
        <p:txBody>
          <a:bodyPr>
            <a:normAutofit fontScale="92500"/>
          </a:bodyPr>
          <a:lstStyle/>
          <a:p>
            <a:pPr lvl="0"/>
            <a:r>
              <a:rPr lang="el-GR" sz="2400" dirty="0"/>
              <a:t>Έχουν χαμηλό κόστος σε χρόνο και χρήμα. </a:t>
            </a:r>
          </a:p>
          <a:p>
            <a:pPr lvl="0"/>
            <a:r>
              <a:rPr lang="el-GR" sz="2400" dirty="0"/>
              <a:t>Η εισροή των δεδομένων είναι γρήγορη και έρχεται από πλήθος ατόμων.</a:t>
            </a:r>
            <a:endParaRPr lang="en-US" sz="2400" dirty="0"/>
          </a:p>
          <a:p>
            <a:pPr lvl="0"/>
            <a:r>
              <a:rPr lang="el-GR" sz="2400" dirty="0"/>
              <a:t>Οι ερωτώμενοι μπορούν να συμπληρώσουν το ερωτηματολόγιο σε χρόνο και σε μέρος που τους εξυπηρετεί. </a:t>
            </a:r>
          </a:p>
          <a:p>
            <a:pPr lvl="0"/>
            <a:r>
              <a:rPr lang="el-GR" sz="2400" dirty="0"/>
              <a:t>Η ανάλυση δεδομένων κλειστών ερωτήσεων είναι σχετικά απλή, και οι ερωτήσεις μπορούν να κωδικοποιηθούν γρήγορα.</a:t>
            </a:r>
            <a:endParaRPr lang="en-US" sz="2400" dirty="0"/>
          </a:p>
          <a:p>
            <a:pPr lvl="0"/>
            <a:r>
              <a:rPr lang="el-GR" sz="2400" dirty="0"/>
              <a:t>Η ανωνυμία των ερωτώμενων μπορεί να διασφαλιστεί. </a:t>
            </a:r>
          </a:p>
          <a:p>
            <a:pPr lvl="0"/>
            <a:r>
              <a:rPr lang="el-GR" sz="2400" dirty="0"/>
              <a:t>Δεν υπάρχει η προκατάληψη του συνεντεύκτη.</a:t>
            </a:r>
            <a:endParaRPr lang="en-GB" sz="2400" dirty="0"/>
          </a:p>
        </p:txBody>
      </p:sp>
    </p:spTree>
    <p:extLst>
      <p:ext uri="{BB962C8B-B14F-4D97-AF65-F5344CB8AC3E}">
        <p14:creationId xmlns:p14="http://schemas.microsoft.com/office/powerpoint/2010/main" val="3429393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Γιατί να μην χρησιμοποιήσουμε Ερωτηματολόγια;</a:t>
            </a:r>
            <a:endParaRPr lang="en-US" dirty="0"/>
          </a:p>
        </p:txBody>
      </p:sp>
      <p:sp>
        <p:nvSpPr>
          <p:cNvPr id="3" name="Content Placeholder 2"/>
          <p:cNvSpPr>
            <a:spLocks noGrp="1"/>
          </p:cNvSpPr>
          <p:nvPr>
            <p:ph type="body" idx="1"/>
          </p:nvPr>
        </p:nvSpPr>
        <p:spPr/>
        <p:txBody>
          <a:bodyPr>
            <a:normAutofit/>
          </a:bodyPr>
          <a:lstStyle/>
          <a:p>
            <a:pPr lvl="0"/>
            <a:r>
              <a:rPr lang="el-GR" sz="2400" dirty="0"/>
              <a:t>Το ποσοστό απόκρισης μπορεί να είναι απογοητευτικά χαμηλό</a:t>
            </a:r>
            <a:r>
              <a:rPr lang="en-US" sz="2400" dirty="0"/>
              <a:t> </a:t>
            </a:r>
            <a:endParaRPr lang="el-GR" sz="2400" dirty="0"/>
          </a:p>
          <a:p>
            <a:pPr lvl="0"/>
            <a:r>
              <a:rPr lang="el-GR" sz="2400" dirty="0"/>
              <a:t>Αν τα ερωτηματολόγια είναι μακροσκελή</a:t>
            </a:r>
            <a:r>
              <a:rPr lang="en-US" sz="2400" dirty="0"/>
              <a:t> </a:t>
            </a:r>
            <a:r>
              <a:rPr lang="el-GR" sz="2400" dirty="0"/>
              <a:t>αν τα ερωτηματολόγια είναι μακροσκελή</a:t>
            </a:r>
            <a:r>
              <a:rPr lang="en-US" sz="2400" dirty="0"/>
              <a:t> </a:t>
            </a:r>
            <a:endParaRPr lang="en-GB" sz="2400" dirty="0"/>
          </a:p>
          <a:p>
            <a:pPr lvl="0"/>
            <a:r>
              <a:rPr lang="el-GR" sz="2400" dirty="0"/>
              <a:t>Απαιτούν ένα ορισμένο επίπεδο γνώσης γραφής και ανάγνωσης.</a:t>
            </a:r>
          </a:p>
          <a:p>
            <a:pPr lvl="0"/>
            <a:r>
              <a:rPr lang="el-GR" sz="2400" dirty="0"/>
              <a:t>Δεν υπάρχει η ευκαιρία να διατυπωθούν ερωτήσεις</a:t>
            </a:r>
          </a:p>
          <a:p>
            <a:pPr lvl="0"/>
            <a:r>
              <a:rPr lang="el-GR" sz="2400" dirty="0"/>
              <a:t>Μπορεί να δοθούν επιπόλαιες, ανακριβείς, ή παραπλανητικές απαντήσεις</a:t>
            </a:r>
            <a:r>
              <a:rPr lang="en-US" sz="2400" dirty="0"/>
              <a:t> </a:t>
            </a:r>
            <a:endParaRPr lang="en-GB" sz="2400" dirty="0"/>
          </a:p>
        </p:txBody>
      </p:sp>
    </p:spTree>
    <p:extLst>
      <p:ext uri="{BB962C8B-B14F-4D97-AF65-F5344CB8AC3E}">
        <p14:creationId xmlns:p14="http://schemas.microsoft.com/office/powerpoint/2010/main" val="1512459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Αποφυγή Ανεπαρκών Ερωτήσεων</a:t>
            </a:r>
            <a:endParaRPr lang="en-US" dirty="0"/>
          </a:p>
        </p:txBody>
      </p:sp>
      <p:sp>
        <p:nvSpPr>
          <p:cNvPr id="3" name="Content Placeholder 2"/>
          <p:cNvSpPr>
            <a:spLocks noGrp="1"/>
          </p:cNvSpPr>
          <p:nvPr>
            <p:ph type="body" idx="1"/>
          </p:nvPr>
        </p:nvSpPr>
        <p:spPr/>
        <p:txBody>
          <a:bodyPr>
            <a:normAutofit fontScale="92500" lnSpcReduction="20000"/>
          </a:bodyPr>
          <a:lstStyle/>
          <a:p>
            <a:r>
              <a:rPr lang="el-GR" sz="2400" dirty="0">
                <a:solidFill>
                  <a:srgbClr val="000000"/>
                </a:solidFill>
              </a:rPr>
              <a:t>Πιλοτικές Ερωτήσεις: να διατυπώνονται ώστε να είναι ξεκάθαρες, συνοπτικές, και χωρίς αμφισημίες (σε όλους στο δείγμα), αλλά και χωρίς εξειδικευμένες ορολογίες και συντομεύσεις </a:t>
            </a:r>
          </a:p>
          <a:p>
            <a:r>
              <a:rPr lang="el-GR" sz="2400" dirty="0">
                <a:solidFill>
                  <a:srgbClr val="000000"/>
                </a:solidFill>
              </a:rPr>
              <a:t>Τι να αποφευχθεί:</a:t>
            </a:r>
            <a:endParaRPr lang="en-GB" sz="2400" dirty="0">
              <a:solidFill>
                <a:srgbClr val="000000"/>
              </a:solidFill>
            </a:endParaRPr>
          </a:p>
          <a:p>
            <a:pPr lvl="1"/>
            <a:r>
              <a:rPr lang="el-GR" sz="2400" dirty="0">
                <a:solidFill>
                  <a:srgbClr val="000000"/>
                </a:solidFill>
              </a:rPr>
              <a:t>Γλώσσα προκαταλήψεων </a:t>
            </a:r>
          </a:p>
          <a:p>
            <a:pPr lvl="1"/>
            <a:r>
              <a:rPr lang="el-GR" sz="2400" dirty="0">
                <a:solidFill>
                  <a:srgbClr val="000000"/>
                </a:solidFill>
              </a:rPr>
              <a:t>Ανακρίβεια </a:t>
            </a:r>
          </a:p>
          <a:p>
            <a:pPr lvl="1"/>
            <a:r>
              <a:rPr lang="el-GR" sz="2400" dirty="0">
                <a:solidFill>
                  <a:srgbClr val="000000"/>
                </a:solidFill>
              </a:rPr>
              <a:t>Ερωτήσεις καθοδήγησης </a:t>
            </a:r>
          </a:p>
          <a:p>
            <a:pPr lvl="1"/>
            <a:r>
              <a:rPr lang="el-GR" sz="2400" dirty="0">
                <a:solidFill>
                  <a:srgbClr val="000000"/>
                </a:solidFill>
              </a:rPr>
              <a:t>Διπλές ερωτήσεις</a:t>
            </a:r>
          </a:p>
          <a:p>
            <a:pPr lvl="1"/>
            <a:r>
              <a:rPr lang="el-GR" sz="2400" dirty="0">
                <a:solidFill>
                  <a:srgbClr val="000000"/>
                </a:solidFill>
              </a:rPr>
              <a:t>Ερωτήσεις με εικασίες</a:t>
            </a:r>
          </a:p>
          <a:p>
            <a:pPr lvl="1"/>
            <a:r>
              <a:rPr lang="el-GR" sz="2400" dirty="0">
                <a:solidFill>
                  <a:srgbClr val="000000"/>
                </a:solidFill>
              </a:rPr>
              <a:t>Υποθετικές ερωτήσεις</a:t>
            </a:r>
          </a:p>
          <a:p>
            <a:pPr lvl="1"/>
            <a:r>
              <a:rPr lang="el-GR" sz="2400" dirty="0">
                <a:solidFill>
                  <a:srgbClr val="000000"/>
                </a:solidFill>
              </a:rPr>
              <a:t>Θέματα γνώσης ή ανάκλησης μνήμης</a:t>
            </a:r>
            <a:endParaRPr lang="en-US" sz="2400" dirty="0">
              <a:solidFill>
                <a:srgbClr val="000000"/>
              </a:solidFill>
            </a:endParaRPr>
          </a:p>
        </p:txBody>
      </p:sp>
    </p:spTree>
    <p:extLst>
      <p:ext uri="{BB962C8B-B14F-4D97-AF65-F5344CB8AC3E}">
        <p14:creationId xmlns:p14="http://schemas.microsoft.com/office/powerpoint/2010/main" val="3065282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dirty="0"/>
              <a:t>Ανάπτυξη Ερωτήσεων για τη Μέτρηση μίας Εννοιολογικής Κατασκευής</a:t>
            </a:r>
            <a:endParaRPr lang="en-US" sz="3600" dirty="0"/>
          </a:p>
        </p:txBody>
      </p:sp>
      <p:sp>
        <p:nvSpPr>
          <p:cNvPr id="3" name="Content Placeholder 2"/>
          <p:cNvSpPr>
            <a:spLocks noGrp="1"/>
          </p:cNvSpPr>
          <p:nvPr>
            <p:ph type="body" idx="1"/>
          </p:nvPr>
        </p:nvSpPr>
        <p:spPr/>
        <p:txBody>
          <a:bodyPr>
            <a:normAutofit/>
          </a:bodyPr>
          <a:lstStyle/>
          <a:p>
            <a:pPr marL="342900" indent="0">
              <a:buNone/>
            </a:pPr>
            <a:r>
              <a:rPr lang="el-GR" sz="2400" dirty="0"/>
              <a:t>Χρήση της Μεθοδολογίας Ταχείας Ταξινόμησης </a:t>
            </a:r>
            <a:r>
              <a:rPr lang="en-US" sz="2400" dirty="0"/>
              <a:t>(Q- sort)</a:t>
            </a:r>
          </a:p>
          <a:p>
            <a:r>
              <a:rPr lang="el-GR" sz="2400" dirty="0"/>
              <a:t>Στάδιο 1: Δημιούργησε ορισμούς για τις εννοιολογικές κατασκευές. </a:t>
            </a:r>
            <a:r>
              <a:rPr lang="en-US" sz="2400" dirty="0"/>
              <a:t>	</a:t>
            </a:r>
          </a:p>
          <a:p>
            <a:pPr lvl="0"/>
            <a:r>
              <a:rPr lang="el-GR" sz="2400" dirty="0"/>
              <a:t>Στάδιο 2: Δημιούργησε σύνολα προτάσεων που σχεδιάζονται για να αναπαραστήσουν τον ορισμό.</a:t>
            </a:r>
            <a:endParaRPr lang="en-US" sz="2400" dirty="0"/>
          </a:p>
          <a:p>
            <a:pPr lvl="0"/>
            <a:r>
              <a:rPr lang="el-GR" sz="2400" dirty="0"/>
              <a:t>Στάδιο 3: Έλεγξε τις προτάσεις ως προς τους ορισμούς βάζοντας συμμετέχοντες να συνδυάσουν τις προτάσεις με τους ορισμούς με μία λογική «ελεύθερης ταξινόμησης», δίνοντας την εναλλακτική «δεν γνωρίζω» ή «δεν απαντώ».</a:t>
            </a:r>
            <a:endParaRPr lang="en-US" sz="2400" dirty="0"/>
          </a:p>
        </p:txBody>
      </p:sp>
    </p:spTree>
    <p:extLst>
      <p:ext uri="{BB962C8B-B14F-4D97-AF65-F5344CB8AC3E}">
        <p14:creationId xmlns:p14="http://schemas.microsoft.com/office/powerpoint/2010/main" val="3990899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Χρήση Δημογραφικών Ερωτήσεων</a:t>
            </a:r>
            <a:endParaRPr lang="en-US" dirty="0"/>
          </a:p>
        </p:txBody>
      </p:sp>
      <p:sp>
        <p:nvSpPr>
          <p:cNvPr id="3" name="Content Placeholder 2"/>
          <p:cNvSpPr>
            <a:spLocks noGrp="1"/>
          </p:cNvSpPr>
          <p:nvPr>
            <p:ph type="body" idx="1"/>
          </p:nvPr>
        </p:nvSpPr>
        <p:spPr/>
        <p:txBody>
          <a:bodyPr>
            <a:normAutofit fontScale="92500"/>
          </a:bodyPr>
          <a:lstStyle/>
          <a:p>
            <a:r>
              <a:rPr lang="el-GR" sz="2400" dirty="0"/>
              <a:t>Οι δημογραφικές ερωτήσεις, οι οποίες έχουν να κάνουν, για παράδειγμα, με το φύλο, την ηλικία, την κοινωνικό-οικονομική κατάσταση, το εισόδημα, την εθνικότητα, ή την τοποθεσία του ερωτώμενου. </a:t>
            </a:r>
            <a:endParaRPr lang="en-US" sz="2400" dirty="0"/>
          </a:p>
          <a:p>
            <a:r>
              <a:rPr lang="el-GR" sz="2400" dirty="0"/>
              <a:t>Σημαντικές για:</a:t>
            </a:r>
          </a:p>
          <a:p>
            <a:pPr marL="746125" lvl="1" indent="-342900"/>
            <a:r>
              <a:rPr lang="el-GR" sz="2400" dirty="0">
                <a:solidFill>
                  <a:srgbClr val="000000"/>
                </a:solidFill>
              </a:rPr>
              <a:t>Την παρακολούθηση των χαρακτηριστικών του δείγματος της μελέτης αφού ολοκληρωθεί η δημοσκόπηση.</a:t>
            </a:r>
          </a:p>
          <a:p>
            <a:pPr marL="746125" lvl="1" indent="-342900"/>
            <a:r>
              <a:rPr lang="el-GR" sz="2400" dirty="0">
                <a:solidFill>
                  <a:srgbClr val="000000"/>
                </a:solidFill>
              </a:rPr>
              <a:t>Τον έλεγχο του δείγματος της μελέτης ως προς τον πληθυσμό έρευνας για τη διασφάλιση της εγκυρότητας.</a:t>
            </a:r>
          </a:p>
          <a:p>
            <a:pPr marL="746125" lvl="1" indent="-342900"/>
            <a:r>
              <a:rPr lang="el-GR" sz="2400" dirty="0">
                <a:solidFill>
                  <a:srgbClr val="000000"/>
                </a:solidFill>
              </a:rPr>
              <a:t>Τη σύγκριση και την αντιπαραβολή των απόψεων μιας ομάδας ερωτώμενων με τις απόψεις μιας άλλης.</a:t>
            </a:r>
            <a:endParaRPr lang="en-US" sz="2400" dirty="0"/>
          </a:p>
        </p:txBody>
      </p:sp>
    </p:spTree>
    <p:extLst>
      <p:ext uri="{BB962C8B-B14F-4D97-AF65-F5344CB8AC3E}">
        <p14:creationId xmlns:p14="http://schemas.microsoft.com/office/powerpoint/2010/main" val="3367954729"/>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46</TotalTime>
  <Words>1473</Words>
  <Application>Microsoft Macintosh PowerPoint</Application>
  <PresentationFormat>On-screen Show (4:3)</PresentationFormat>
  <Paragraphs>153</Paragraphs>
  <Slides>20</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20</vt:i4>
      </vt:variant>
    </vt:vector>
  </HeadingPairs>
  <TitlesOfParts>
    <vt:vector size="27" baseType="lpstr">
      <vt:lpstr>Apparat</vt:lpstr>
      <vt:lpstr>Arial</vt:lpstr>
      <vt:lpstr>Calibri</vt:lpstr>
      <vt:lpstr>Noto Sans Symbols</vt:lpstr>
      <vt:lpstr>Times New Roman</vt:lpstr>
      <vt:lpstr>508 Lecture</vt:lpstr>
      <vt:lpstr>1_508 Lecture</vt:lpstr>
      <vt:lpstr>Η Ερευνητική Μεθοδολογία στον Πραγματικό  Κόσμο </vt:lpstr>
      <vt:lpstr>Μαθησιακά αποτελέσματα κεφαλαίου</vt:lpstr>
      <vt:lpstr>Ερωτηματολόγια: Επισκόπηση</vt:lpstr>
      <vt:lpstr>PowerPoint Presentation</vt:lpstr>
      <vt:lpstr>Γιατί να χρησιμοποιήσουμε Ερωτηματολόγια;</vt:lpstr>
      <vt:lpstr>Γιατί να μην χρησιμοποιήσουμε Ερωτηματολόγια;</vt:lpstr>
      <vt:lpstr>Αποφυγή Ανεπαρκών Ερωτήσεων</vt:lpstr>
      <vt:lpstr>Ανάπτυξη Ερωτήσεων για τη Μέτρηση μίας Εννοιολογικής Κατασκευής</vt:lpstr>
      <vt:lpstr>Χρήση Δημογραφικών Ερωτήσεων</vt:lpstr>
      <vt:lpstr>Προσχέδιο Περιεχομένου Ερωτήσεων</vt:lpstr>
      <vt:lpstr>Είδη Ερωτήσεων</vt:lpstr>
      <vt:lpstr>PowerPoint Presentation</vt:lpstr>
      <vt:lpstr>Αλληλουχία Ερωτήσεων</vt:lpstr>
      <vt:lpstr>Διάταξη Ερωτηματολογίου</vt:lpstr>
      <vt:lpstr>Σύνταξη Οδηγιών</vt:lpstr>
      <vt:lpstr>Χρήση Επικυρωμένων Κλιμάκων</vt:lpstr>
      <vt:lpstr>Ερωτηματολόγια μέσω e-mail και διαδικτύου</vt:lpstr>
      <vt:lpstr>Πιλοτική Έρευνα Ερωτηματολογίου</vt:lpstr>
      <vt:lpstr>Διανομή Ερωτηματολογίων</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4</cp:revision>
  <dcterms:created xsi:type="dcterms:W3CDTF">2023-09-12T14:33:16Z</dcterms:created>
  <dcterms:modified xsi:type="dcterms:W3CDTF">2023-09-12T15:19:24Z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