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329" r:id="rId2"/>
    <p:sldId id="258" r:id="rId3"/>
    <p:sldId id="324" r:id="rId4"/>
    <p:sldId id="325" r:id="rId5"/>
    <p:sldId id="261" r:id="rId6"/>
    <p:sldId id="262" r:id="rId7"/>
    <p:sldId id="326" r:id="rId8"/>
    <p:sldId id="264" r:id="rId9"/>
    <p:sldId id="265" r:id="rId10"/>
    <p:sldId id="299" r:id="rId11"/>
    <p:sldId id="267" r:id="rId12"/>
    <p:sldId id="268" r:id="rId13"/>
    <p:sldId id="266" r:id="rId14"/>
    <p:sldId id="307" r:id="rId15"/>
    <p:sldId id="308" r:id="rId16"/>
    <p:sldId id="309" r:id="rId17"/>
    <p:sldId id="311" r:id="rId18"/>
    <p:sldId id="312" r:id="rId19"/>
    <p:sldId id="314" r:id="rId20"/>
    <p:sldId id="313" r:id="rId21"/>
    <p:sldId id="315" r:id="rId22"/>
    <p:sldId id="318" r:id="rId23"/>
    <p:sldId id="317" r:id="rId24"/>
    <p:sldId id="316" r:id="rId25"/>
    <p:sldId id="284" r:id="rId26"/>
    <p:sldId id="319" r:id="rId27"/>
    <p:sldId id="320" r:id="rId28"/>
    <p:sldId id="321" r:id="rId29"/>
    <p:sldId id="323" r:id="rId30"/>
    <p:sldId id="275" r:id="rId31"/>
    <p:sldId id="276" r:id="rId32"/>
    <p:sldId id="277" r:id="rId33"/>
    <p:sldId id="327" r:id="rId34"/>
    <p:sldId id="328" r:id="rId35"/>
    <p:sldId id="278" r:id="rId36"/>
    <p:sldId id="285" r:id="rId3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1C8AE-5F25-40E6-BF89-9859338373E4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7C9F6-3B71-4206-9D40-ED9E6493EA9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031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17C9F6-3B71-4206-9D40-ED9E6493EA93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6643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9221C6-FE2B-4CDC-9E67-610B25F9E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BEC5D6B-D511-4BAC-A269-D6194C380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AFB1481-8883-4C81-8F04-693ADCDFD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F49A377-5DB3-4319-B246-5F46AED47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3723E8-4FEF-46A4-9A9A-F7EE3C144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768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49ADE7A-C73F-47E6-B37F-38BE99322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8A934D1-538D-4840-BD44-2287B893B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D1089A-A86C-4E5A-86E6-A09A2DBFF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18A5FC-3754-41EF-8E67-B882FDDD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89E5B0C-F741-4721-89F7-49A7EFC8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939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CAC9DB2-F627-4AE3-BAB0-C80ED8351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201D352-7D8B-44A9-B6E8-4C01E99C8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A903DC9-1C35-41EC-A657-5E44C71AB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7DE4C72-1328-40D1-A8C9-72D899B6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E8FA59-2538-4EC5-8853-62F7E434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43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0EB274-36FD-4230-80B9-71418C7AF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E39B65-A56D-497C-ABFF-458C1572E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A8F315E-55CA-49FA-B613-1F8AFC47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1B86209-8F86-4445-90A1-16E03874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8DCB359-3516-4292-AAEC-D8844B20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2708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1A117C-28FA-47D8-AEAC-412460D94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2C1BEE6-4097-4101-8520-366CEF409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C737627-9E70-4894-9B4C-A48B5E6B3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E626791-5A8A-410A-8929-D917CC33F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DA5A1C-C257-42BC-AADB-2DD95FCEF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56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1A1F00-5FAC-4504-89A2-28104FB58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5F6157-7C20-4F26-BD52-4E7699226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C6C60C6-79CF-46F3-8088-4847CBFF6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C3AD19-A256-4910-B987-39BF1E98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7F7396F-263B-4E1E-BA69-1FCABF2AF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EDBFCF-4D81-47D0-B0F9-2AAD1B95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06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564F45-2970-45AA-AE37-CAA928691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F73C1AD-E21F-4C5D-9C7C-0E60D8DD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494CEBA-EF13-4959-94C2-480AE65C0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8B0AF2D-EDB7-49F9-8B53-21F70161DF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7FFD0FF-21E4-4EC7-A4A3-9BF500B46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C91D9A8-C6DB-49CA-86EB-73D9D4B7B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9761C69-C9F3-4C9E-8E25-F655D4A4F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6A7B539-9FA2-4ECC-ADF1-BDB86CE9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936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4599D6-6831-4269-BEEE-4230FC0AE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D1B258D-404F-4877-9FA4-833B6C776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A026D06-6A54-46F3-B2FC-3C8A284D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3EA3547-98A2-4317-82B9-EBA4B208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5389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517DE23-E3DE-42FC-B552-9C58C2FF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FEB8EBE-45D1-49AF-984C-0FD891CAF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4C90D47-7A6F-4F0A-AD01-3B5C641D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178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F1CE62-30CD-4BC7-A740-47A27559D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F3A8E7-BEBD-4A75-96B2-B2743F79B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0246BCE-FC5A-47A4-9A45-7C3B8E18E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3791F5D-A60A-4297-898D-D3E34EB14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7E2A817-7913-411A-B7F3-9E4071EB6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F107519-533B-42CD-B3F6-566E6C67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323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582539-5575-4390-995C-711E59A48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28AAC19-2E48-4F9C-8F17-077E41895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B7FA668-29CA-44C4-AD8E-CC04A84CF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7C9EC1-2F82-46C8-A603-78716A8F4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B235BE-6A12-4CFB-B360-D7791AD8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D31D096-929C-4B87-8475-8EDA92D67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127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38889C8-509E-40F0-985E-6EBEE5164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D8118B5-F868-4505-97F6-D9D4E9D1F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9BDE72-B89B-4DA2-A22F-1E5A32C1E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CB7B0-1D1A-46A4-A470-9990D68D821F}" type="datetimeFigureOut">
              <a:rPr lang="el-GR" smtClean="0"/>
              <a:t>12/12/2022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CE39E1D-FBAC-4F81-A621-79F96A5E91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4D8F41-1282-4102-A44C-685C78CB22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0D6C-E3BE-4775-8DC0-8B3F0179B5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520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83D1DC-5C1F-406B-B534-DBE6657EC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ουροποιητικό σύστημα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599409-EF9A-4C45-92C9-54F931499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ουροποιητικό σύστημα αποτελείται από:</a:t>
            </a:r>
          </a:p>
          <a:p>
            <a:r>
              <a:rPr lang="el-GR" dirty="0"/>
              <a:t>Τους 2 </a:t>
            </a:r>
            <a:r>
              <a:rPr lang="el-GR" dirty="0" err="1"/>
              <a:t>νεφρούς</a:t>
            </a:r>
            <a:endParaRPr lang="el-GR" dirty="0"/>
          </a:p>
          <a:p>
            <a:r>
              <a:rPr lang="el-GR" dirty="0"/>
              <a:t>Τους 2 ουρητήρες</a:t>
            </a:r>
          </a:p>
          <a:p>
            <a:r>
              <a:rPr lang="el-GR" dirty="0"/>
              <a:t>Την ουροδόχο κύστη</a:t>
            </a:r>
          </a:p>
          <a:p>
            <a:r>
              <a:rPr lang="el-GR" dirty="0"/>
              <a:t>Ουρήθρα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673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0B4FF8-6D64-4E32-A8F7-96CB40C8E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3CF2CF2-0E6C-4C48-9E1C-D90DC72C2C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sz="2400" dirty="0"/>
              <a:t>1</a:t>
            </a:r>
            <a:r>
              <a:rPr lang="el-GR" dirty="0"/>
              <a:t>.</a:t>
            </a:r>
            <a:r>
              <a:rPr lang="el-GR" sz="2400" dirty="0"/>
              <a:t>φλοιώδης ουσία</a:t>
            </a:r>
          </a:p>
          <a:p>
            <a:r>
              <a:rPr lang="el-GR" sz="2400" dirty="0"/>
              <a:t>2.εξωτερική ζώνη μυελώδους ουσίας</a:t>
            </a:r>
          </a:p>
          <a:p>
            <a:r>
              <a:rPr lang="el-GR" sz="2400" dirty="0"/>
              <a:t>3.εσωτερική ζώνη μυελώδους ουσίας</a:t>
            </a:r>
          </a:p>
          <a:p>
            <a:r>
              <a:rPr lang="el-GR" sz="2400" dirty="0"/>
              <a:t>4.νεφρική ακρολοφία</a:t>
            </a:r>
          </a:p>
          <a:p>
            <a:r>
              <a:rPr lang="el-GR" sz="2400" dirty="0"/>
              <a:t>5.τοξοειδής αρτηρία</a:t>
            </a:r>
          </a:p>
          <a:p>
            <a:r>
              <a:rPr lang="el-GR" sz="2400" dirty="0"/>
              <a:t>6.νεφρική πύελος</a:t>
            </a:r>
          </a:p>
          <a:p>
            <a:r>
              <a:rPr lang="el-GR" sz="2400" dirty="0"/>
              <a:t>7, 7’ κολπώματα νεφρικής πυέλου</a:t>
            </a:r>
          </a:p>
          <a:p>
            <a:r>
              <a:rPr lang="el-GR" sz="2400" dirty="0"/>
              <a:t>8. ουρητήρας</a:t>
            </a:r>
          </a:p>
          <a:p>
            <a:r>
              <a:rPr lang="el-GR" sz="2400" dirty="0"/>
              <a:t>9,9’. Στόμια εισόδου –εξόδου αγγείων</a:t>
            </a:r>
          </a:p>
          <a:p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44338E-FAD4-4F84-9F1E-73823D3A62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5848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D67E2B-8698-47CC-AC38-1E00EF932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Φλοιώδης ουσία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451B6D-7FFF-4ADD-9FD2-10BF87118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Περιφερειακά</a:t>
            </a:r>
          </a:p>
          <a:p>
            <a:r>
              <a:rPr lang="el-GR" dirty="0"/>
              <a:t>Αποτελείται από: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τα νεφρικά σωμάτια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τα σπειροειδή τμήματα των ουροφόρων </a:t>
            </a:r>
            <a:r>
              <a:rPr lang="el-GR" dirty="0" err="1"/>
              <a:t>σωληναρίων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9307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CD1C7F-72D8-4BD3-9B04-902EEDD25E9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dirty="0"/>
              <a:t>Ουροφόρα σωληνάρια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6378F0-95BE-400A-8DB0-873E246C804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prstTxWarp prst="textPlain">
              <a:avLst/>
            </a:prstTxWarp>
            <a:normAutofit fontScale="55000" lnSpcReduction="20000"/>
          </a:bodyPr>
          <a:lstStyle/>
          <a:p>
            <a:pPr marL="0" indent="0">
              <a:buNone/>
            </a:pPr>
            <a:r>
              <a:rPr lang="el-GR" dirty="0"/>
              <a:t>Ξεκινούν από τη φλοιώδη μοίρα και απολήγουν στη νεφρική θηλή ή στη νεφρική ακρολοφία (μυελώδη ουσία)</a:t>
            </a:r>
          </a:p>
          <a:p>
            <a:pPr marL="0" indent="0">
              <a:buNone/>
            </a:pPr>
            <a:r>
              <a:rPr lang="el-GR" dirty="0"/>
              <a:t>Αποτελούνται από: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Έλυτρο του σπειράματος </a:t>
            </a:r>
          </a:p>
          <a:p>
            <a:pPr marL="0" indent="0">
              <a:buNone/>
            </a:pPr>
            <a:r>
              <a:rPr lang="el-GR" dirty="0"/>
              <a:t> ή έλυτρο του </a:t>
            </a:r>
            <a:r>
              <a:rPr lang="en-US" dirty="0"/>
              <a:t>Bowman </a:t>
            </a:r>
            <a:r>
              <a:rPr lang="el-GR" dirty="0"/>
              <a:t>(ουροφόρο κοιλότητα) </a:t>
            </a:r>
          </a:p>
          <a:p>
            <a:pPr marL="0" indent="0">
              <a:buNone/>
            </a:pPr>
            <a:r>
              <a:rPr lang="el-GR" dirty="0"/>
              <a:t>  το οποίο περιβάλλει το αγγειώδες σπείραμα         </a:t>
            </a:r>
            <a:r>
              <a:rPr lang="el-GR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νεφρικό σωμάτιο</a:t>
            </a: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                                                                                                                                                   </a:t>
            </a:r>
            <a:r>
              <a:rPr lang="el-GR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νεφρώνας</a:t>
            </a: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Εγγύς σπειροειδές σωληνάριο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err="1"/>
              <a:t>Αγγύλη</a:t>
            </a:r>
            <a:r>
              <a:rPr lang="el-GR" dirty="0"/>
              <a:t> του </a:t>
            </a:r>
            <a:r>
              <a:rPr lang="en-US" dirty="0"/>
              <a:t>Henle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err="1"/>
              <a:t>Απω</a:t>
            </a:r>
            <a:r>
              <a:rPr lang="el-GR" dirty="0"/>
              <a:t> σπειροειδές σωληνάριο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Αθροιστικό σωληνάριο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10" name="Δεξί άγκιστρο 9">
            <a:extLst>
              <a:ext uri="{FF2B5EF4-FFF2-40B4-BE49-F238E27FC236}">
                <a16:creationId xmlns:a16="http://schemas.microsoft.com/office/drawing/2014/main" id="{309E8FA1-20C6-4832-9EAC-F6843FE32588}"/>
              </a:ext>
            </a:extLst>
          </p:cNvPr>
          <p:cNvSpPr/>
          <p:nvPr/>
        </p:nvSpPr>
        <p:spPr>
          <a:xfrm>
            <a:off x="7543801" y="2635135"/>
            <a:ext cx="872142" cy="2241665"/>
          </a:xfrm>
          <a:prstGeom prst="rightBrace">
            <a:avLst>
              <a:gd name="adj1" fmla="val 8333"/>
              <a:gd name="adj2" fmla="val 48119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Δεξί άγκιστρο 10">
            <a:extLst>
              <a:ext uri="{FF2B5EF4-FFF2-40B4-BE49-F238E27FC236}">
                <a16:creationId xmlns:a16="http://schemas.microsoft.com/office/drawing/2014/main" id="{6FFF35B4-167B-4C56-9981-21C82BBFF6E5}"/>
              </a:ext>
            </a:extLst>
          </p:cNvPr>
          <p:cNvSpPr/>
          <p:nvPr/>
        </p:nvSpPr>
        <p:spPr>
          <a:xfrm>
            <a:off x="5265540" y="2356658"/>
            <a:ext cx="184265" cy="1072342"/>
          </a:xfrm>
          <a:prstGeom prst="rightBrace">
            <a:avLst>
              <a:gd name="adj1" fmla="val 48323"/>
              <a:gd name="adj2" fmla="val 54985"/>
            </a:avLst>
          </a:prstGeom>
          <a:ln w="381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l-G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042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8B5F9E-A266-4E1D-858D-1CBB5D75A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Νεφρώνας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4F9BF2-7DFE-428C-A509-5FB96AC08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Αποτελεί την εκκριτική μοίρα του νεφρού και την ανατομική και λειτουργική μονάδα του νεφρού.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Αποτελείται από: </a:t>
            </a:r>
          </a:p>
          <a:p>
            <a:r>
              <a:rPr lang="el-GR" dirty="0"/>
              <a:t> Νεφρικό σωμάτιο (</a:t>
            </a:r>
            <a:r>
              <a:rPr lang="el-GR" sz="1800" i="1" dirty="0"/>
              <a:t>έλυτρο του </a:t>
            </a:r>
            <a:r>
              <a:rPr lang="en-US" sz="1800" i="1" dirty="0"/>
              <a:t>Bowman </a:t>
            </a:r>
            <a:r>
              <a:rPr lang="el-GR" sz="1800" i="1" dirty="0"/>
              <a:t>και αγγειώδες σπείραμα</a:t>
            </a:r>
            <a:r>
              <a:rPr lang="el-GR" dirty="0"/>
              <a:t>)</a:t>
            </a:r>
          </a:p>
          <a:p>
            <a:r>
              <a:rPr lang="el-GR" dirty="0"/>
              <a:t> Σπειροειδή σωληνάρια</a:t>
            </a:r>
          </a:p>
          <a:p>
            <a:pPr marL="0" indent="0">
              <a:buNone/>
            </a:pPr>
            <a:r>
              <a:rPr lang="el-G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586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528C2F-0576-49D9-927F-FCE77AB1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81406"/>
          </a:xfrm>
        </p:spPr>
        <p:txBody>
          <a:bodyPr/>
          <a:lstStyle/>
          <a:p>
            <a:pPr algn="ctr"/>
            <a:r>
              <a:rPr lang="el-GR" b="1" dirty="0"/>
              <a:t>ΝΕΦΡΩΝΑΣ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D440E3D-6184-4C0C-A4FF-6C8ABA8F0BF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681B010-1AB6-4EE1-B0F7-EE045EC44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78646"/>
            <a:ext cx="3932237" cy="3811588"/>
          </a:xfrm>
        </p:spPr>
        <p:txBody>
          <a:bodyPr/>
          <a:lstStyle/>
          <a:p>
            <a:r>
              <a:rPr lang="el-GR" dirty="0"/>
              <a:t>1.Έλυτρο του </a:t>
            </a:r>
            <a:r>
              <a:rPr lang="en-US" dirty="0"/>
              <a:t>Bowman</a:t>
            </a:r>
          </a:p>
          <a:p>
            <a:r>
              <a:rPr lang="en-US" dirty="0"/>
              <a:t>2.</a:t>
            </a:r>
            <a:r>
              <a:rPr lang="el-GR" dirty="0"/>
              <a:t>Προσαγωγό </a:t>
            </a:r>
            <a:r>
              <a:rPr lang="el-GR" dirty="0" err="1"/>
              <a:t>αρτηρίδιο</a:t>
            </a:r>
            <a:endParaRPr lang="el-GR" dirty="0"/>
          </a:p>
          <a:p>
            <a:r>
              <a:rPr lang="el-GR" dirty="0"/>
              <a:t>3.Απαγωγό </a:t>
            </a:r>
            <a:r>
              <a:rPr lang="el-GR" dirty="0" err="1"/>
              <a:t>αρτηρίδιο</a:t>
            </a:r>
            <a:endParaRPr lang="el-GR" dirty="0"/>
          </a:p>
          <a:p>
            <a:r>
              <a:rPr lang="el-GR" dirty="0"/>
              <a:t>4.Εγγύς σπειροειδές σωληνάριο</a:t>
            </a:r>
          </a:p>
          <a:p>
            <a:r>
              <a:rPr lang="el-GR" dirty="0"/>
              <a:t>5.Κατιόν σκέλος </a:t>
            </a:r>
            <a:r>
              <a:rPr lang="el-GR" dirty="0" err="1"/>
              <a:t>αγγυλωτού</a:t>
            </a:r>
            <a:r>
              <a:rPr lang="el-GR" dirty="0"/>
              <a:t> </a:t>
            </a:r>
            <a:r>
              <a:rPr lang="el-GR" dirty="0" err="1"/>
              <a:t>σωληναρίου</a:t>
            </a:r>
            <a:endParaRPr lang="el-GR" dirty="0"/>
          </a:p>
          <a:p>
            <a:r>
              <a:rPr lang="el-GR" dirty="0"/>
              <a:t>6.Ανιόν σκέλος αγκυλωτού </a:t>
            </a:r>
            <a:r>
              <a:rPr lang="el-GR" dirty="0" err="1"/>
              <a:t>σωληναρίου</a:t>
            </a:r>
            <a:endParaRPr lang="el-GR" dirty="0"/>
          </a:p>
          <a:p>
            <a:r>
              <a:rPr lang="el-GR" dirty="0"/>
              <a:t>7.Αγγύλη </a:t>
            </a:r>
            <a:r>
              <a:rPr lang="en-US" dirty="0"/>
              <a:t>Henle</a:t>
            </a:r>
          </a:p>
          <a:p>
            <a:r>
              <a:rPr lang="en-US" dirty="0"/>
              <a:t>8.</a:t>
            </a:r>
            <a:r>
              <a:rPr lang="el-GR" dirty="0"/>
              <a:t> Άπω σπειροειδές σωληνάριο</a:t>
            </a:r>
          </a:p>
          <a:p>
            <a:r>
              <a:rPr lang="el-GR" dirty="0"/>
              <a:t>9, 10. Αθροιστικό σωληνάριο</a:t>
            </a:r>
          </a:p>
          <a:p>
            <a:r>
              <a:rPr lang="el-GR" dirty="0"/>
              <a:t>11. Θηλαίος πόρος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6" name="Ζουμ διαφάνειας 5">
                <a:extLst>
                  <a:ext uri="{FF2B5EF4-FFF2-40B4-BE49-F238E27FC236}">
                    <a16:creationId xmlns:a16="http://schemas.microsoft.com/office/drawing/2014/main" id="{40A40B37-F87D-48D6-A9F5-1D30AC01FB2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48666191"/>
                  </p:ext>
                </p:extLst>
              </p:nvPr>
            </p:nvGraphicFramePr>
            <p:xfrm>
              <a:off x="6096000" y="1592114"/>
              <a:ext cx="10331913" cy="4049930"/>
            </p:xfrm>
            <a:graphic>
              <a:graphicData uri="http://schemas.microsoft.com/office/powerpoint/2016/slidezoom">
                <pslz:sldZm>
                  <pslz:sldZmObj sldId="306" cId="632710691">
                    <pslz:zmPr id="{75CD6529-4A09-453B-BF73-D9C17E1F34E7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0331913" cy="404993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6" name="Ζουμ διαφάνειας 5">
                <a:extLst>
                  <a:ext uri="{FF2B5EF4-FFF2-40B4-BE49-F238E27FC236}">
                    <a16:creationId xmlns:a16="http://schemas.microsoft.com/office/drawing/2014/main" id="{40A40B37-F87D-48D6-A9F5-1D30AC01FB2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96000" y="1592114"/>
                <a:ext cx="10331913" cy="404993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69094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9EBCBF-6DD5-428F-B6EB-9196B6587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ουρητήρες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7BC7A0-FE42-4D48-8754-F4D7A2901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Ινομυώδεις</a:t>
            </a:r>
            <a:r>
              <a:rPr lang="el-GR" dirty="0"/>
              <a:t> σωλήνες</a:t>
            </a:r>
          </a:p>
          <a:p>
            <a:r>
              <a:rPr lang="el-GR" dirty="0"/>
              <a:t>Συνδέουν τις νεφρικές πυέλους με την ουροδόχο κύστη</a:t>
            </a:r>
          </a:p>
          <a:p>
            <a:r>
              <a:rPr lang="el-GR" dirty="0"/>
              <a:t>Εκβάλλουν υπό γωνία στην ουροδόχο κύστη</a:t>
            </a:r>
          </a:p>
          <a:p>
            <a:r>
              <a:rPr lang="el-GR" dirty="0"/>
              <a:t>Όταν η ουροδόχος κύστη είναι γεμάτη συμπιέζει το τελικό τμήμα</a:t>
            </a:r>
          </a:p>
          <a:p>
            <a:pPr marL="0" indent="0">
              <a:buNone/>
            </a:pPr>
            <a:r>
              <a:rPr lang="el-GR" dirty="0"/>
              <a:t>   του ουρητήρα και αποφράσσει το στόμιο με το οποίο εκβάλλει στην </a:t>
            </a:r>
          </a:p>
          <a:p>
            <a:pPr marL="0" indent="0">
              <a:buNone/>
            </a:pPr>
            <a:r>
              <a:rPr lang="el-GR" dirty="0"/>
              <a:t>   κύστη, αποτρέποντας την παλινδρόμηση του ούρου στο νεφρό</a:t>
            </a:r>
          </a:p>
        </p:txBody>
      </p:sp>
    </p:spTree>
    <p:extLst>
      <p:ext uri="{BB962C8B-B14F-4D97-AF65-F5344CB8AC3E}">
        <p14:creationId xmlns:p14="http://schemas.microsoft.com/office/powerpoint/2010/main" val="3845008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07FFCD-BABF-42F5-960C-A3DA86449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Ουροδόχος κύστη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8DF83-22FA-4BC2-A999-3C7154019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Κοίλο </a:t>
            </a:r>
            <a:r>
              <a:rPr lang="el-GR" dirty="0" err="1"/>
              <a:t>μυοϋμενώδες</a:t>
            </a:r>
            <a:r>
              <a:rPr lang="el-GR" dirty="0"/>
              <a:t> όργανο το οποίο συλλέγει το ούρο και το εξωθεί στην ουρήθρα</a:t>
            </a:r>
          </a:p>
          <a:p>
            <a:r>
              <a:rPr lang="el-GR" dirty="0"/>
              <a:t>Πρόσθιο τυφλό άκρο (κορυφή)</a:t>
            </a:r>
          </a:p>
          <a:p>
            <a:r>
              <a:rPr lang="el-GR" dirty="0"/>
              <a:t>Σώμα</a:t>
            </a:r>
          </a:p>
          <a:p>
            <a:r>
              <a:rPr lang="el-GR" dirty="0"/>
              <a:t>Οπίσθιο άκρο το οποίο προοδευτικά στενεύει και σχηματίζει τον αυχένα ο οποίος συνεχίζεται με την ουρήθρα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4010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7AFBC2-B710-47DE-9A5C-C47824C51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9FF142-5688-4DE5-9443-25B34A66C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2425"/>
            <a:ext cx="10515600" cy="539453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Το τοίχωμα της ουροδόχου κύστης αποτελείται από: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    επιθήλιο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    </a:t>
            </a:r>
            <a:r>
              <a:rPr lang="el-GR" dirty="0" err="1"/>
              <a:t>υποβλεννογόνιο</a:t>
            </a:r>
            <a:r>
              <a:rPr lang="el-GR" dirty="0"/>
              <a:t> χιτώνα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    μυϊκό χιτώνα ο οποίος αποτελείται από 3 στιβάδες λείων </a:t>
            </a:r>
            <a:r>
              <a:rPr lang="el-GR" dirty="0" err="1"/>
              <a:t>μυικών</a:t>
            </a:r>
            <a:r>
              <a:rPr lang="el-GR" dirty="0"/>
              <a:t>  </a:t>
            </a:r>
          </a:p>
          <a:p>
            <a:pPr marL="0" indent="0">
              <a:buNone/>
            </a:pPr>
            <a:r>
              <a:rPr lang="el-GR" dirty="0"/>
              <a:t>         ινών που συνδέονται μεταξύ τους με λοξές </a:t>
            </a:r>
            <a:r>
              <a:rPr lang="el-GR" dirty="0" err="1"/>
              <a:t>μυικές</a:t>
            </a:r>
            <a:r>
              <a:rPr lang="el-GR" dirty="0"/>
              <a:t> δεσμίδες και </a:t>
            </a:r>
          </a:p>
          <a:p>
            <a:pPr marL="0" indent="0">
              <a:buNone/>
            </a:pPr>
            <a:r>
              <a:rPr lang="el-GR" dirty="0"/>
              <a:t>         ενεργούν όλες μαζί σαν ενιαίος μυς: </a:t>
            </a:r>
            <a:r>
              <a:rPr lang="el-GR" b="1" i="1" dirty="0" err="1"/>
              <a:t>εξωστήρας</a:t>
            </a:r>
            <a:r>
              <a:rPr lang="el-GR" b="1" i="1" dirty="0"/>
              <a:t> μυς της κύστης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    ορογόνο χιτώνα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b="1" i="1" dirty="0"/>
              <a:t>     έσω στόμιο της ουρήθρας</a:t>
            </a:r>
            <a:r>
              <a:rPr lang="el-GR" dirty="0"/>
              <a:t>: το σημείο </a:t>
            </a:r>
            <a:r>
              <a:rPr lang="el-GR" dirty="0" err="1"/>
              <a:t>έκφυσης</a:t>
            </a:r>
            <a:r>
              <a:rPr lang="el-GR" dirty="0"/>
              <a:t> της ουρήθρας στον           </a:t>
            </a:r>
          </a:p>
          <a:p>
            <a:pPr marL="0" indent="0">
              <a:buNone/>
            </a:pPr>
            <a:r>
              <a:rPr lang="el-GR" dirty="0"/>
              <a:t>         αυχένα της ουροδόχου </a:t>
            </a:r>
            <a:r>
              <a:rPr lang="el-GR" dirty="0" err="1"/>
              <a:t>κύστεως</a:t>
            </a:r>
            <a:r>
              <a:rPr lang="el-GR" dirty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     Ο λείος </a:t>
            </a:r>
            <a:r>
              <a:rPr lang="el-GR" dirty="0" err="1"/>
              <a:t>μυικός</a:t>
            </a:r>
            <a:r>
              <a:rPr lang="el-GR" dirty="0"/>
              <a:t> αδένας στο σημείο αυτό μαζί με ελαστικό ιστό αποτελούν τον </a:t>
            </a:r>
          </a:p>
          <a:p>
            <a:pPr marL="0" indent="0">
              <a:buNone/>
            </a:pPr>
            <a:r>
              <a:rPr lang="el-GR" b="1" i="1" dirty="0"/>
              <a:t>         έσω </a:t>
            </a:r>
            <a:r>
              <a:rPr lang="el-GR" b="1" i="1" dirty="0" err="1"/>
              <a:t>σγιγκτήρα</a:t>
            </a:r>
            <a:r>
              <a:rPr lang="el-GR" b="1" i="1" dirty="0"/>
              <a:t> της ουρήθρας</a:t>
            </a:r>
          </a:p>
          <a:p>
            <a:pPr>
              <a:buFont typeface="Wingdings" panose="05000000000000000000" pitchFamily="2" charset="2"/>
              <a:buChar char="ü"/>
            </a:pPr>
            <a:endParaRPr lang="el-GR" dirty="0"/>
          </a:p>
          <a:p>
            <a:pPr>
              <a:buFont typeface="Wingdings" panose="05000000000000000000" pitchFamily="2" charset="2"/>
              <a:buChar char="ü"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48582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E6280B-A286-42E1-B93E-EF4AF3889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ουρήθρα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FD3E06-E188-4E07-9769-6E1B6A3F5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i="1" dirty="0"/>
              <a:t>Μυώδης σωλήνας </a:t>
            </a:r>
            <a:r>
              <a:rPr lang="el-GR" dirty="0"/>
              <a:t>ο οποίος εκτείνεται από το εσωτερικό έως το εξωτερικό στόμιο της ουρήθρας στο οποίο υπάρχει ο εξωτερικός σφιγκτήρας της ουρήθρας. Αποχετεύει το ούρο από την ουροδόχο κύστη</a:t>
            </a:r>
          </a:p>
          <a:p>
            <a:pPr marL="0" indent="0">
              <a:buNone/>
            </a:pPr>
            <a:r>
              <a:rPr lang="el-GR" b="1" i="1" dirty="0"/>
              <a:t>Στα θηλυκά ζώα:</a:t>
            </a:r>
            <a:r>
              <a:rPr lang="el-GR" i="1" dirty="0"/>
              <a:t> εκτείνεται κατά μήκος της μέσης γραμμής του εδάφους της πυελικής κοιλότητας. Εκβάλλει στο κάτω τοίχωμα του γεννητικού σωλήνα, στο όριο του κολεού και του προδρόμου του κολεού. </a:t>
            </a:r>
          </a:p>
          <a:p>
            <a:pPr marL="0" indent="0">
              <a:buNone/>
            </a:pPr>
            <a:r>
              <a:rPr lang="el-GR" b="1" i="1" dirty="0"/>
              <a:t>Στα αρσενικά ζώα: </a:t>
            </a:r>
            <a:r>
              <a:rPr lang="el-GR" i="1" dirty="0"/>
              <a:t>απολήγει στο ελεύθερο άκρο του πέους. Χρησιμεύει και για τη δίοδο του σπέρματος.</a:t>
            </a:r>
          </a:p>
        </p:txBody>
      </p:sp>
    </p:spTree>
    <p:extLst>
      <p:ext uri="{BB962C8B-B14F-4D97-AF65-F5344CB8AC3E}">
        <p14:creationId xmlns:p14="http://schemas.microsoft.com/office/powerpoint/2010/main" val="15450781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8B7771-41CB-4C68-9E12-B5D0A7DF4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072CF0-B066-48D0-91FF-BAFDE4A8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αποτροπή της εκροής του ούρου κατά την πλήρωση της ουροδόχου </a:t>
            </a:r>
            <a:r>
              <a:rPr lang="el-GR" dirty="0" err="1"/>
              <a:t>κύστεως</a:t>
            </a:r>
            <a:r>
              <a:rPr lang="el-GR" dirty="0"/>
              <a:t> επιτυγχάνεται με τη σύσπαση του </a:t>
            </a:r>
            <a:r>
              <a:rPr lang="el-GR" dirty="0" err="1"/>
              <a:t>εξω</a:t>
            </a:r>
            <a:r>
              <a:rPr lang="el-GR" dirty="0"/>
              <a:t> σφιγκτήρα της ουρήθρας και από την τάση που δημιουργείται στον έσω σφιγκτήρα.</a:t>
            </a:r>
          </a:p>
          <a:p>
            <a:r>
              <a:rPr lang="el-GR" dirty="0"/>
              <a:t>Κατά την ούρηση ο έξω σφιγκτήρας χαλαρώνει κα ταυτόχρονα ο μυς της ουροδόχου </a:t>
            </a:r>
            <a:r>
              <a:rPr lang="el-GR" dirty="0" err="1"/>
              <a:t>κύστεως</a:t>
            </a:r>
            <a:r>
              <a:rPr lang="el-GR" dirty="0"/>
              <a:t> </a:t>
            </a:r>
            <a:r>
              <a:rPr lang="el-GR" dirty="0" err="1"/>
              <a:t>συσπάται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8062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6BD987-D091-4021-88E8-33BED0C84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Νεφροί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4CB152-5A1D-4030-A57B-05DDBDF0C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Στην οσφυϊκή χώρα, έξω από την περιτοναϊκή κοιλότητα</a:t>
            </a:r>
          </a:p>
          <a:p>
            <a:r>
              <a:rPr lang="el-GR" dirty="0"/>
              <a:t>Δεξιά και αριστερά της σπονδυλικής στήλης</a:t>
            </a:r>
          </a:p>
          <a:p>
            <a:r>
              <a:rPr lang="el-GR" dirty="0"/>
              <a:t>Επαφή με το διάφραγμα και τους </a:t>
            </a:r>
            <a:r>
              <a:rPr lang="el-GR" dirty="0" err="1"/>
              <a:t>ψοϊτες</a:t>
            </a:r>
            <a:r>
              <a:rPr lang="el-GR" dirty="0"/>
              <a:t> μυς</a:t>
            </a:r>
          </a:p>
          <a:p>
            <a:r>
              <a:rPr lang="el-GR" dirty="0"/>
              <a:t>Καλύπτονται από ινώδη χιτώνα</a:t>
            </a:r>
          </a:p>
          <a:p>
            <a:r>
              <a:rPr lang="el-GR" dirty="0"/>
              <a:t>Περιβάλλονται από λιπώδη κάψα (</a:t>
            </a:r>
            <a:r>
              <a:rPr lang="el-GR" dirty="0" err="1"/>
              <a:t>περινεφρικό</a:t>
            </a:r>
            <a:r>
              <a:rPr lang="el-GR" dirty="0"/>
              <a:t> λίπος)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91553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16DFF1-A5BD-4908-8C9A-2B4F10AC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Κυκλοφορία του αίματος στους </a:t>
            </a:r>
            <a:r>
              <a:rPr lang="el-GR" sz="3200" b="1" dirty="0" err="1"/>
              <a:t>νεφρούς</a:t>
            </a: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2A28E0-EED3-4A14-B34D-A0D1B4DCA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b="1" i="1" dirty="0"/>
              <a:t>νεφρική αρτηρία </a:t>
            </a:r>
            <a:r>
              <a:rPr lang="el-GR" dirty="0"/>
              <a:t>διακλαδίζεται στο ύψος της πύλης του νεφρού στις </a:t>
            </a:r>
            <a:r>
              <a:rPr lang="el-GR" b="1" i="1" dirty="0"/>
              <a:t>μεσολόβιες αρτηρίες </a:t>
            </a:r>
            <a:r>
              <a:rPr lang="el-GR" dirty="0"/>
              <a:t>που διεισδύουν στο νεφρικό παρέγχυμα και αναλύονται στις τοξοειδείς και στις </a:t>
            </a:r>
            <a:r>
              <a:rPr lang="el-GR" dirty="0" err="1"/>
              <a:t>μεσολοβίδιες</a:t>
            </a:r>
            <a:r>
              <a:rPr lang="el-GR" dirty="0"/>
              <a:t> από τις  οποίες εκφύονται τα </a:t>
            </a:r>
            <a:r>
              <a:rPr lang="el-GR" b="1" i="1" dirty="0"/>
              <a:t>προσαγωγά </a:t>
            </a:r>
            <a:r>
              <a:rPr lang="el-GR" b="1" i="1" dirty="0" err="1"/>
              <a:t>αρτηρίδια</a:t>
            </a:r>
            <a:r>
              <a:rPr lang="el-GR" b="1" i="1" dirty="0"/>
              <a:t> </a:t>
            </a:r>
            <a:r>
              <a:rPr lang="el-GR" dirty="0"/>
              <a:t>που σχηματίζουν το αγγειώδες σπείραμα και τα </a:t>
            </a:r>
            <a:r>
              <a:rPr lang="el-GR" b="1" i="1" dirty="0" err="1"/>
              <a:t>περισωληναριακά</a:t>
            </a:r>
            <a:r>
              <a:rPr lang="el-GR" b="1" i="1" dirty="0"/>
              <a:t> τριχοειδή.</a:t>
            </a:r>
          </a:p>
          <a:p>
            <a:r>
              <a:rPr lang="el-GR" i="1" dirty="0"/>
              <a:t>Οι φλέβες του νεφρού αθροίζονται στη νεφρική φλέβα που εκβάλλει στην οπίσθια κοίλη φλέβα </a:t>
            </a:r>
          </a:p>
        </p:txBody>
      </p:sp>
    </p:spTree>
    <p:extLst>
      <p:ext uri="{BB962C8B-B14F-4D97-AF65-F5344CB8AC3E}">
        <p14:creationId xmlns:p14="http://schemas.microsoft.com/office/powerpoint/2010/main" val="3865881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6FCA73-EB96-4771-BF94-5BCD6D02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err="1"/>
              <a:t>Παρασπειραματική</a:t>
            </a:r>
            <a:r>
              <a:rPr lang="el-GR" sz="3600" b="1" dirty="0"/>
              <a:t> συσκευή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C13B69-B2E3-497C-A2B0-11A64DCA4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Αποτελείται από τα </a:t>
            </a:r>
            <a:r>
              <a:rPr lang="el-GR" dirty="0" err="1"/>
              <a:t>παρασπειραματικά</a:t>
            </a:r>
            <a:r>
              <a:rPr lang="el-GR" dirty="0"/>
              <a:t> κύτταρα του προσαγωγού </a:t>
            </a:r>
            <a:r>
              <a:rPr lang="el-GR" dirty="0" err="1"/>
              <a:t>αρτηριδίου</a:t>
            </a:r>
            <a:r>
              <a:rPr lang="en-US" dirty="0"/>
              <a:t>, </a:t>
            </a:r>
            <a:r>
              <a:rPr lang="el-GR" dirty="0"/>
              <a:t>τα δαντελωτά κύτταρα και την πυκνή κηλίδα </a:t>
            </a:r>
            <a:r>
              <a:rPr lang="el-GR" sz="2000" i="1" dirty="0"/>
              <a:t>(κύτταρα του άπω σπειροειδούς σωματίου).</a:t>
            </a:r>
          </a:p>
          <a:p>
            <a:r>
              <a:rPr lang="el-GR" dirty="0"/>
              <a:t>Εκκρίνει το ένζυμο </a:t>
            </a:r>
            <a:r>
              <a:rPr lang="el-GR" dirty="0" err="1"/>
              <a:t>ρενίνη</a:t>
            </a:r>
            <a:r>
              <a:rPr lang="el-GR" dirty="0"/>
              <a:t> το οποίο μετατρέπει το </a:t>
            </a:r>
            <a:r>
              <a:rPr lang="el-GR" dirty="0" err="1"/>
              <a:t>αγγειοτασινογόνο</a:t>
            </a:r>
            <a:r>
              <a:rPr lang="el-GR" dirty="0"/>
              <a:t> σε </a:t>
            </a:r>
            <a:r>
              <a:rPr lang="el-GR" dirty="0" err="1"/>
              <a:t>αγγειοτασίνη</a:t>
            </a:r>
            <a:r>
              <a:rPr lang="el-GR" dirty="0"/>
              <a:t> Ι, η οποία </a:t>
            </a:r>
            <a:r>
              <a:rPr lang="el-GR" dirty="0" err="1"/>
              <a:t>μεταβολίζεται</a:t>
            </a:r>
            <a:r>
              <a:rPr lang="el-GR" dirty="0"/>
              <a:t> σε </a:t>
            </a:r>
            <a:r>
              <a:rPr lang="el-GR" dirty="0" err="1"/>
              <a:t>αγγειοτασινη</a:t>
            </a:r>
            <a:r>
              <a:rPr lang="el-GR" dirty="0"/>
              <a:t> ΙΙ (προκαλεί </a:t>
            </a:r>
            <a:r>
              <a:rPr lang="el-GR" dirty="0" err="1"/>
              <a:t>αγγειοσύσπαση</a:t>
            </a:r>
            <a:r>
              <a:rPr lang="el-GR" dirty="0"/>
              <a:t>  αυξάνοντας την πίεση του αίματος)</a:t>
            </a:r>
          </a:p>
        </p:txBody>
      </p:sp>
    </p:spTree>
    <p:extLst>
      <p:ext uri="{BB962C8B-B14F-4D97-AF65-F5344CB8AC3E}">
        <p14:creationId xmlns:p14="http://schemas.microsoft.com/office/powerpoint/2010/main" val="2693922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9EBCB1-D5EA-4A0A-A657-54E0012B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/>
              <a:t>Ροή του αίματος στο αγγειώδες σπείραμα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67610F-7B81-4181-A320-EA933E25F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dirty="0"/>
              <a:t>Ροή του αίματος στο αγγειώδες σπείραμα (</a:t>
            </a:r>
            <a:r>
              <a:rPr lang="en-US" sz="2400" b="1" dirty="0"/>
              <a:t>RBF) </a:t>
            </a:r>
            <a:r>
              <a:rPr lang="el-GR" sz="2400" dirty="0"/>
              <a:t>είναι η ποσότητα του αίματος σε </a:t>
            </a:r>
            <a:r>
              <a:rPr lang="en-US" sz="2400" dirty="0"/>
              <a:t>ml </a:t>
            </a:r>
            <a:r>
              <a:rPr lang="el-GR" sz="2400" dirty="0"/>
              <a:t>που ρέει προς το νεφρό ανά λεπτό</a:t>
            </a:r>
          </a:p>
          <a:p>
            <a:r>
              <a:rPr lang="el-GR" sz="2400" b="1" dirty="0"/>
              <a:t>Ροή πλάσματος στο νεφρό (</a:t>
            </a:r>
            <a:r>
              <a:rPr lang="en-US" sz="2400" b="1" dirty="0"/>
              <a:t>RPF) </a:t>
            </a:r>
            <a:r>
              <a:rPr lang="el-GR" sz="2400" dirty="0"/>
              <a:t>είναι το μέρος του </a:t>
            </a:r>
            <a:r>
              <a:rPr lang="en-US" sz="2400" dirty="0"/>
              <a:t>RBF</a:t>
            </a:r>
            <a:r>
              <a:rPr lang="el-GR" sz="2400" dirty="0"/>
              <a:t> που αντιστοιχεί στο πλάσμα του αίματος που φτάνει στο αγγειώδες σπείραμα (</a:t>
            </a:r>
            <a:r>
              <a:rPr lang="en-US" sz="2400" dirty="0"/>
              <a:t>ml /min)</a:t>
            </a:r>
            <a:endParaRPr lang="el-GR" sz="2400" dirty="0"/>
          </a:p>
          <a:p>
            <a:r>
              <a:rPr lang="el-GR" sz="2400" b="1" dirty="0"/>
              <a:t>Ρυθμός διήθησης στο αγγειώδες σπείραμα (</a:t>
            </a:r>
            <a:r>
              <a:rPr lang="en-US" sz="2400" b="1" dirty="0"/>
              <a:t>GFR) </a:t>
            </a:r>
            <a:r>
              <a:rPr lang="el-GR" sz="2400" dirty="0"/>
              <a:t>είναι ο ρυθμός σχηματισμού του </a:t>
            </a:r>
            <a:r>
              <a:rPr lang="el-GR" sz="2400" dirty="0" err="1"/>
              <a:t>πρόουρου</a:t>
            </a:r>
            <a:r>
              <a:rPr lang="en-US" sz="2400" dirty="0"/>
              <a:t> (ml / min)</a:t>
            </a:r>
          </a:p>
          <a:p>
            <a:r>
              <a:rPr lang="el-GR" sz="2400" b="1" dirty="0"/>
              <a:t>Κλάσμα διήθησης</a:t>
            </a:r>
            <a:r>
              <a:rPr lang="en-US" sz="2400" b="1" dirty="0"/>
              <a:t> (FF)</a:t>
            </a:r>
            <a:r>
              <a:rPr lang="el-GR" sz="2400" b="1" dirty="0"/>
              <a:t>  </a:t>
            </a:r>
            <a:r>
              <a:rPr lang="el-GR" sz="2400" dirty="0"/>
              <a:t>είναι ο λόγος </a:t>
            </a:r>
            <a:r>
              <a:rPr lang="en-US" sz="2400" dirty="0"/>
              <a:t>GFR  </a:t>
            </a:r>
            <a:r>
              <a:rPr lang="el-GR" sz="2400" dirty="0"/>
              <a:t>προς </a:t>
            </a:r>
            <a:r>
              <a:rPr lang="en-US" sz="2400" dirty="0"/>
              <a:t>RPF, </a:t>
            </a:r>
            <a:r>
              <a:rPr lang="el-GR" sz="2400" dirty="0"/>
              <a:t>είναι δηλαδή το ποσοστό του πλάσματος που μετατρέπεται σε </a:t>
            </a:r>
            <a:r>
              <a:rPr lang="el-GR" sz="2400" dirty="0" err="1"/>
              <a:t>πρόουρο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237197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1A9EEC-6E7E-479B-9734-99DE411E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Δίκτυα τριχοειδών αγγείων νεφρού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53E411-2343-4E45-898E-AA4BEF3CD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l-GR" sz="4400" b="1" dirty="0"/>
              <a:t>   </a:t>
            </a:r>
          </a:p>
          <a:p>
            <a:pPr marL="0" indent="0" algn="ctr"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sz="3600" b="1" i="1" dirty="0"/>
              <a:t>Αγγειώδες σπείραμα</a:t>
            </a:r>
            <a:r>
              <a:rPr lang="el-GR" b="1" i="1" dirty="0"/>
              <a:t> </a:t>
            </a:r>
            <a:r>
              <a:rPr lang="el-GR" dirty="0"/>
              <a:t>(υψηλή πίεση, θυριδωτό ενδοθήλιο, διήθηση)</a:t>
            </a:r>
          </a:p>
          <a:p>
            <a:pPr marL="0" indent="0">
              <a:buNone/>
            </a:pPr>
            <a:r>
              <a:rPr lang="el-GR" dirty="0"/>
              <a:t>      </a:t>
            </a:r>
            <a:r>
              <a:rPr lang="el-G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Διηθούνται</a:t>
            </a:r>
            <a:r>
              <a:rPr lang="el-GR" dirty="0"/>
              <a:t>: νερό, ηλεκτρολύτες και διαλυμένες ουσίες μικρού Μ.Β.</a:t>
            </a:r>
          </a:p>
          <a:p>
            <a:pPr marL="0" indent="0">
              <a:buNone/>
            </a:pPr>
            <a:r>
              <a:rPr lang="el-GR" dirty="0"/>
              <a:t>      </a:t>
            </a:r>
            <a:r>
              <a:rPr lang="el-G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Δεν διηθούνται</a:t>
            </a:r>
            <a:r>
              <a:rPr lang="el-GR" dirty="0"/>
              <a:t>: πρωτεΐνες πλάσματος, κυτταρικά στοιχεία αίματος</a:t>
            </a:r>
          </a:p>
          <a:p>
            <a:pPr marL="0" indent="0">
              <a:buNone/>
            </a:pPr>
            <a:r>
              <a:rPr lang="el-GR" dirty="0"/>
              <a:t>      </a:t>
            </a:r>
            <a:r>
              <a:rPr lang="el-GR" i="1" dirty="0"/>
              <a:t>Το υγρό στο έλυτρο του </a:t>
            </a:r>
            <a:r>
              <a:rPr lang="en-US" i="1" dirty="0"/>
              <a:t>Bowman,</a:t>
            </a:r>
            <a:r>
              <a:rPr lang="el-GR" i="1" dirty="0"/>
              <a:t>έχει την ίδια σύσταση με αυτή  </a:t>
            </a:r>
          </a:p>
          <a:p>
            <a:pPr marL="0" indent="0">
              <a:buNone/>
            </a:pPr>
            <a:r>
              <a:rPr lang="el-GR" i="1" dirty="0"/>
              <a:t>       του πλάσματος, χωρίς τις πρωτεΐνες</a:t>
            </a:r>
          </a:p>
          <a:p>
            <a:pPr marL="514350" indent="-514350">
              <a:buAutoNum type="arabicPeriod" startAt="2"/>
            </a:pPr>
            <a:r>
              <a:rPr lang="el-GR" sz="3600" b="1" i="1" dirty="0" err="1"/>
              <a:t>Περισωληναριακά</a:t>
            </a:r>
            <a:r>
              <a:rPr lang="el-GR" sz="3600" b="1" i="1" dirty="0"/>
              <a:t> τριχοειδή</a:t>
            </a:r>
            <a:r>
              <a:rPr lang="el-GR" sz="3600" dirty="0"/>
              <a:t> </a:t>
            </a:r>
            <a:r>
              <a:rPr lang="el-GR" dirty="0"/>
              <a:t>(χαμηλή πίεση, </a:t>
            </a:r>
            <a:r>
              <a:rPr lang="el-GR" dirty="0" err="1"/>
              <a:t>επαναρρόφηση</a:t>
            </a:r>
            <a:r>
              <a:rPr lang="el-GR" dirty="0"/>
              <a:t>)</a:t>
            </a:r>
          </a:p>
          <a:p>
            <a:pPr marL="0" indent="0">
              <a:buNone/>
            </a:pPr>
            <a:r>
              <a:rPr lang="el-GR" dirty="0"/>
              <a:t>      </a:t>
            </a:r>
            <a:r>
              <a:rPr lang="el-GR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Επαναρρόφηση</a:t>
            </a:r>
            <a:r>
              <a:rPr lang="el-GR" dirty="0"/>
              <a:t> είναι η μεταφορά ουσιών (ενεργητική ή παθητική) από  τον αυλό του </a:t>
            </a:r>
          </a:p>
          <a:p>
            <a:pPr marL="0" indent="0">
              <a:buNone/>
            </a:pPr>
            <a:r>
              <a:rPr lang="el-GR" dirty="0"/>
              <a:t>      ουροφόρου </a:t>
            </a:r>
            <a:r>
              <a:rPr lang="el-GR" dirty="0" err="1"/>
              <a:t>σωληναρίου</a:t>
            </a:r>
            <a:r>
              <a:rPr lang="el-GR" dirty="0"/>
              <a:t> στα τριχοειδή που το περιβάλλουν (γίνεται κυρίως στο εγγύς </a:t>
            </a:r>
          </a:p>
          <a:p>
            <a:pPr marL="0" indent="0">
              <a:buNone/>
            </a:pPr>
            <a:r>
              <a:rPr lang="el-GR" dirty="0"/>
              <a:t>      </a:t>
            </a:r>
            <a:r>
              <a:rPr lang="el-GR" dirty="0" err="1"/>
              <a:t>εσπειραμένο</a:t>
            </a:r>
            <a:r>
              <a:rPr lang="el-GR" dirty="0"/>
              <a:t> σωληνάριο)</a:t>
            </a:r>
          </a:p>
          <a:p>
            <a:pPr marL="0" indent="0">
              <a:buNone/>
            </a:pPr>
            <a:r>
              <a:rPr lang="el-GR" dirty="0"/>
              <a:t>      </a:t>
            </a:r>
            <a:r>
              <a:rPr lang="el-GR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Έκκριση</a:t>
            </a:r>
            <a:r>
              <a:rPr lang="el-GR" dirty="0"/>
              <a:t> είναι η μεταφορά ουσιών από τα </a:t>
            </a:r>
            <a:r>
              <a:rPr lang="el-GR" dirty="0" err="1"/>
              <a:t>περισωληναριακά</a:t>
            </a:r>
            <a:r>
              <a:rPr lang="el-GR" dirty="0"/>
              <a:t> τριχοειδή στον αυλό των σπειροειδών </a:t>
            </a:r>
          </a:p>
          <a:p>
            <a:pPr marL="0" indent="0">
              <a:buNone/>
            </a:pPr>
            <a:r>
              <a:rPr lang="el-GR" dirty="0"/>
              <a:t>      σωματίων</a:t>
            </a:r>
          </a:p>
          <a:p>
            <a:pPr marL="0" indent="0">
              <a:buNone/>
            </a:pPr>
            <a:r>
              <a:rPr lang="el-G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767034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E095A0-ABC5-4565-B6E6-B92DBC4A4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Σχηματισμός ούρου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43C9CD-41EB-4EF2-9E07-0A24DE0DC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    Ο σχηματισμός του ούρου είναι αποτέλεσμα: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  α. </a:t>
            </a:r>
            <a:r>
              <a:rPr lang="el-GR" i="1" dirty="0">
                <a:solidFill>
                  <a:srgbClr val="7030A0"/>
                </a:solidFill>
              </a:rPr>
              <a:t>διήθησης του πλάσματος  </a:t>
            </a:r>
            <a:r>
              <a:rPr lang="el-GR" dirty="0"/>
              <a:t>στο αγγειώδες σπείραμα όπου σχηματίζεται  </a:t>
            </a:r>
          </a:p>
          <a:p>
            <a:pPr marL="0" indent="0">
              <a:buNone/>
            </a:pPr>
            <a:r>
              <a:rPr lang="el-GR" dirty="0"/>
              <a:t>         το </a:t>
            </a:r>
            <a:r>
              <a:rPr lang="el-GR" b="1" dirty="0" err="1"/>
              <a:t>πρόουρο</a:t>
            </a:r>
            <a:r>
              <a:rPr lang="el-GR" dirty="0"/>
              <a:t> στην ουροφόρο κοιλότητα του ελύτρου του </a:t>
            </a:r>
            <a:r>
              <a:rPr lang="en-US" dirty="0"/>
              <a:t>Bowman.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  β. </a:t>
            </a:r>
            <a:r>
              <a:rPr lang="el-GR" i="1" dirty="0" err="1">
                <a:solidFill>
                  <a:srgbClr val="7030A0"/>
                </a:solidFill>
              </a:rPr>
              <a:t>επαναρρόφησης</a:t>
            </a:r>
            <a:r>
              <a:rPr lang="el-GR" dirty="0"/>
              <a:t> του μεγαλύτερου μέρους του νερού και των </a:t>
            </a:r>
          </a:p>
          <a:p>
            <a:pPr marL="0" indent="0">
              <a:buNone/>
            </a:pPr>
            <a:r>
              <a:rPr lang="el-GR" dirty="0"/>
              <a:t>        διαλυμένων ουσιών που διηθήθηκαν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  γ. </a:t>
            </a:r>
            <a:r>
              <a:rPr lang="el-GR" i="1" dirty="0">
                <a:solidFill>
                  <a:srgbClr val="7030A0"/>
                </a:solidFill>
              </a:rPr>
              <a:t>έκκρισης</a:t>
            </a:r>
            <a:r>
              <a:rPr lang="el-GR" dirty="0"/>
              <a:t> ουσιών του αίματος από τα τριχοειδή που περιβάλλουν το </a:t>
            </a:r>
          </a:p>
          <a:p>
            <a:pPr marL="0" indent="0">
              <a:buNone/>
            </a:pPr>
            <a:r>
              <a:rPr lang="el-GR" dirty="0"/>
              <a:t>        ουροφόρο σωληνάριο στο υγρό του ουροφόρου </a:t>
            </a:r>
            <a:r>
              <a:rPr lang="el-GR" dirty="0" err="1"/>
              <a:t>σωληναρίου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r>
              <a:rPr lang="el-GR" dirty="0"/>
              <a:t>Το υγρό που φτάνει στο θηλαίο πόρο αποτελεί το ούρο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265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F61564-B570-4075-8BB7-BC4EA713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l-GR" dirty="0" err="1"/>
              <a:t>Σπειραματική</a:t>
            </a:r>
            <a:r>
              <a:rPr lang="el-GR" dirty="0"/>
              <a:t> Διήθηση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855C21-0B70-4218-8434-6624093A6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Διήθηση είναι η διαδικασία διαχωρισμού συστατικών με διαφορετικό μέγεθος, και στη συγκεκριμένη περίπτωση αφορά μικρά μόρια και ιόντα. </a:t>
            </a:r>
          </a:p>
          <a:p>
            <a:r>
              <a:rPr lang="el-GR" dirty="0"/>
              <a:t>Τα τριχοειδή του αγγειώδους σπειράματος και η εσωτερική επιφάνεια του ελύτρου του </a:t>
            </a:r>
            <a:r>
              <a:rPr lang="el-GR" dirty="0" err="1"/>
              <a:t>Bowman</a:t>
            </a:r>
            <a:r>
              <a:rPr lang="el-GR" dirty="0"/>
              <a:t> έχουν μικρούς πόρους. Το αίμα στο αγγειώδες σπείραμα έχει υψηλή πίεση, λόγω της οποίας τα συστατικά του πλάσματος ωθούνται προς το έλυτρο του </a:t>
            </a:r>
            <a:r>
              <a:rPr lang="el-GR" dirty="0" err="1"/>
              <a:t>Bowman</a:t>
            </a:r>
            <a:r>
              <a:rPr lang="el-GR" dirty="0"/>
              <a:t>. </a:t>
            </a:r>
          </a:p>
          <a:p>
            <a:r>
              <a:rPr lang="el-GR" dirty="0"/>
              <a:t>Το μίγμα των μικρών μορίων που σχηματίζεται εκεί ονομάζεται </a:t>
            </a:r>
            <a:r>
              <a:rPr lang="el-GR" b="1" dirty="0"/>
              <a:t>διήθημα</a:t>
            </a:r>
            <a:r>
              <a:rPr lang="el-GR" dirty="0"/>
              <a:t> ή </a:t>
            </a:r>
            <a:r>
              <a:rPr lang="el-GR" b="1" dirty="0" err="1"/>
              <a:t>πρόουρο</a:t>
            </a:r>
            <a:r>
              <a:rPr lang="el-GR" dirty="0"/>
              <a:t>, το οποίο φυσιολογικά περιέχει αμινοξέα, γλυκόζη, άλατα και ουρία διαλυμένα σε νερό. Οι πρωτεΐνες και τα </a:t>
            </a:r>
            <a:r>
              <a:rPr lang="el-GR" dirty="0" err="1"/>
              <a:t>ερυθροκύτταρα</a:t>
            </a:r>
            <a:r>
              <a:rPr lang="el-GR" dirty="0"/>
              <a:t>, λόγω μεγέθους, παραμένουν στο αίμα.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70814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C6DDD8-74E5-4302-A956-16C06DFE4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0255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err="1"/>
              <a:t>Επαναρρόφηση</a:t>
            </a:r>
            <a:endParaRPr lang="el-GR" sz="36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B78F14-FA5B-494A-B631-6D3665098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i="1" dirty="0"/>
              <a:t>Ιόντα </a:t>
            </a:r>
            <a:r>
              <a:rPr lang="en-US" b="1" i="1" dirty="0"/>
              <a:t>Na</a:t>
            </a:r>
            <a:r>
              <a:rPr lang="el-GR" b="1" dirty="0"/>
              <a:t>:</a:t>
            </a:r>
            <a:r>
              <a:rPr lang="el-GR" dirty="0"/>
              <a:t> διηθούνται σε μεγάλο βαθμό στο νεφρικό σωμάτιο και </a:t>
            </a:r>
            <a:r>
              <a:rPr lang="en-US" dirty="0"/>
              <a:t> </a:t>
            </a:r>
            <a:r>
              <a:rPr lang="el-GR" dirty="0" err="1"/>
              <a:t>επαναρροφούνται</a:t>
            </a:r>
            <a:r>
              <a:rPr lang="el-GR" dirty="0"/>
              <a:t> κατά 96-99% στα σπειροειδή σωληνάρια. Η </a:t>
            </a:r>
            <a:r>
              <a:rPr lang="el-GR" dirty="0" err="1"/>
              <a:t>επαναρρόφηση</a:t>
            </a:r>
            <a:r>
              <a:rPr lang="el-GR" dirty="0"/>
              <a:t> </a:t>
            </a:r>
            <a:r>
              <a:rPr lang="en-US" dirty="0"/>
              <a:t>Na </a:t>
            </a:r>
            <a:r>
              <a:rPr lang="el-GR" dirty="0"/>
              <a:t>συνοδεύεται από </a:t>
            </a:r>
            <a:r>
              <a:rPr lang="el-GR" dirty="0" err="1"/>
              <a:t>επαναρρόφηση</a:t>
            </a:r>
            <a:r>
              <a:rPr lang="el-GR" dirty="0"/>
              <a:t> νερού</a:t>
            </a:r>
          </a:p>
          <a:p>
            <a:r>
              <a:rPr lang="el-GR" b="1" i="1" dirty="0"/>
              <a:t>Ιόντα </a:t>
            </a:r>
            <a:r>
              <a:rPr lang="en-US" b="1" i="1" dirty="0"/>
              <a:t>Cl</a:t>
            </a:r>
            <a:r>
              <a:rPr lang="el-GR" dirty="0"/>
              <a:t>: αντιστρόφως ανάλογη με την </a:t>
            </a:r>
            <a:r>
              <a:rPr lang="el-GR" dirty="0" err="1"/>
              <a:t>επαναρρόφηση</a:t>
            </a:r>
            <a:r>
              <a:rPr lang="el-GR" dirty="0"/>
              <a:t> </a:t>
            </a:r>
            <a:r>
              <a:rPr lang="en-US" dirty="0"/>
              <a:t>HCO3</a:t>
            </a:r>
          </a:p>
          <a:p>
            <a:r>
              <a:rPr lang="en-US" b="1" i="1" dirty="0"/>
              <a:t>Ca</a:t>
            </a:r>
            <a:r>
              <a:rPr lang="el-GR" b="1" i="1" dirty="0"/>
              <a:t>:</a:t>
            </a:r>
            <a:r>
              <a:rPr lang="el-GR" dirty="0"/>
              <a:t> </a:t>
            </a:r>
            <a:r>
              <a:rPr lang="el-GR" dirty="0" err="1"/>
              <a:t>επαναρρόφηση</a:t>
            </a:r>
            <a:r>
              <a:rPr lang="el-GR" dirty="0"/>
              <a:t> κατά 98%</a:t>
            </a:r>
          </a:p>
          <a:p>
            <a:r>
              <a:rPr lang="en-US" b="1" i="1" dirty="0"/>
              <a:t>K, P, </a:t>
            </a:r>
            <a:r>
              <a:rPr lang="el-GR" b="1" i="1" dirty="0"/>
              <a:t>αμινοξέα, βιταμίνες:</a:t>
            </a:r>
            <a:r>
              <a:rPr lang="el-GR" dirty="0"/>
              <a:t> </a:t>
            </a:r>
            <a:r>
              <a:rPr lang="el-GR" dirty="0" err="1"/>
              <a:t>επαναρροφούνται</a:t>
            </a:r>
            <a:r>
              <a:rPr lang="el-GR" dirty="0"/>
              <a:t> στο μεγαλύτερο ποσοστό</a:t>
            </a:r>
          </a:p>
          <a:p>
            <a:r>
              <a:rPr lang="el-GR" b="1" i="1" dirty="0"/>
              <a:t>Μέγιστη ικανότητα  </a:t>
            </a:r>
            <a:r>
              <a:rPr lang="el-GR" b="1" i="1" dirty="0" err="1"/>
              <a:t>επαναρρόφησης</a:t>
            </a:r>
            <a:r>
              <a:rPr lang="el-GR" b="1" i="1" dirty="0"/>
              <a:t> (Τ</a:t>
            </a:r>
            <a:r>
              <a:rPr lang="el-GR" sz="1100" b="1" i="1" dirty="0"/>
              <a:t>Μ </a:t>
            </a:r>
            <a:r>
              <a:rPr lang="el-GR" b="1" i="1" dirty="0"/>
              <a:t>): </a:t>
            </a:r>
            <a:r>
              <a:rPr lang="el-GR" dirty="0"/>
              <a:t>το ανώτατο όριο του ρυθμού </a:t>
            </a:r>
            <a:r>
              <a:rPr lang="el-GR" dirty="0" err="1"/>
              <a:t>επαναρρόφησης</a:t>
            </a:r>
            <a:r>
              <a:rPr lang="el-GR" dirty="0"/>
              <a:t> μιας ουσίας (</a:t>
            </a:r>
            <a:r>
              <a:rPr lang="el-GR" sz="2200" i="1" dirty="0"/>
              <a:t>αφορά ουσίες οι οποίες μεταφέρονται ενεργητικά πχ γλυκόζη</a:t>
            </a:r>
            <a:r>
              <a:rPr lang="el-GR" dirty="0"/>
              <a:t>). Αν η συγκέντρωση μιας ουσίας υπερβεί το </a:t>
            </a:r>
            <a:r>
              <a:rPr lang="el-GR" b="1" i="1" dirty="0"/>
              <a:t>Τ</a:t>
            </a:r>
            <a:r>
              <a:rPr lang="el-GR" sz="1100" b="1" i="1" dirty="0"/>
              <a:t>Μ   </a:t>
            </a:r>
            <a:r>
              <a:rPr lang="el-GR" b="1" i="1" dirty="0"/>
              <a:t> </a:t>
            </a:r>
            <a:r>
              <a:rPr lang="el-GR" dirty="0"/>
              <a:t>τότε η ουσία αυτή δεν </a:t>
            </a:r>
            <a:r>
              <a:rPr lang="el-GR" dirty="0" err="1"/>
              <a:t>επαναρροφάται</a:t>
            </a:r>
            <a:r>
              <a:rPr lang="el-GR" dirty="0"/>
              <a:t> από τα τριχοειδή και αποβάλλεται με το ούρο</a:t>
            </a:r>
          </a:p>
        </p:txBody>
      </p:sp>
    </p:spTree>
    <p:extLst>
      <p:ext uri="{BB962C8B-B14F-4D97-AF65-F5344CB8AC3E}">
        <p14:creationId xmlns:p14="http://schemas.microsoft.com/office/powerpoint/2010/main" val="42771535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D01C76-C63F-4676-8F14-E183E1E7F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Επαναρρόφηση</a:t>
            </a:r>
            <a:r>
              <a:rPr lang="el-GR" b="1" dirty="0"/>
              <a:t> γλυκόζης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542204-A3D7-4F36-A15E-80840AAF4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Γίνεται με ενεργητική μεταφορά</a:t>
            </a:r>
          </a:p>
          <a:p>
            <a:r>
              <a:rPr lang="el-GR" dirty="0" err="1"/>
              <a:t>Γλυκοζουρία</a:t>
            </a:r>
            <a:r>
              <a:rPr lang="el-GR" dirty="0"/>
              <a:t> εμφανίζεται εξαιτίας μειωμένης </a:t>
            </a:r>
            <a:r>
              <a:rPr lang="el-GR" dirty="0" err="1"/>
              <a:t>επαναρρόφησης</a:t>
            </a:r>
            <a:r>
              <a:rPr lang="el-GR" dirty="0"/>
              <a:t> της λόγω βλάβης του συστήματος ή αυξημένης συγκέντρωσης στο αίμα (υπεργλυκαιμία)</a:t>
            </a:r>
          </a:p>
          <a:p>
            <a:r>
              <a:rPr lang="el-GR" dirty="0"/>
              <a:t>Υπεργλυκαιμία εμφανίζεται στα </a:t>
            </a:r>
            <a:r>
              <a:rPr lang="el-GR" dirty="0" err="1"/>
              <a:t>μονογαστρικά</a:t>
            </a:r>
            <a:r>
              <a:rPr lang="el-GR" dirty="0"/>
              <a:t> είτε λόγω αυξημένης πρόσληψης υδατανθράκων </a:t>
            </a:r>
            <a:r>
              <a:rPr lang="el-GR" dirty="0" err="1"/>
              <a:t>έιτε</a:t>
            </a:r>
            <a:r>
              <a:rPr lang="el-GR" dirty="0"/>
              <a:t> λόγω ανεπάρκειας ινσουλίνης</a:t>
            </a:r>
          </a:p>
        </p:txBody>
      </p:sp>
    </p:spTree>
    <p:extLst>
      <p:ext uri="{BB962C8B-B14F-4D97-AF65-F5344CB8AC3E}">
        <p14:creationId xmlns:p14="http://schemas.microsoft.com/office/powerpoint/2010/main" val="7728574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BBA0B3-5686-49F4-857E-5BDB7F370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Επαναρρόφηση</a:t>
            </a:r>
            <a:r>
              <a:rPr lang="el-GR" b="1" dirty="0"/>
              <a:t> ουρίας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7D6386-68E5-40A7-B919-B9AFDB7C4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ουρία είναι το κύριο τελικό προϊόν του μεταβολισμού του αζώτου στα θηλαστικά</a:t>
            </a:r>
          </a:p>
          <a:p>
            <a:r>
              <a:rPr lang="el-GR" dirty="0"/>
              <a:t>Διηθείται στο νεφρικό σωμάτιο και </a:t>
            </a:r>
            <a:r>
              <a:rPr lang="el-GR" dirty="0" err="1"/>
              <a:t>επαναρροφάται</a:t>
            </a:r>
            <a:r>
              <a:rPr lang="el-GR" dirty="0"/>
              <a:t> από τα ουροφόρα σωληνάρια</a:t>
            </a:r>
          </a:p>
          <a:p>
            <a:r>
              <a:rPr lang="el-GR" dirty="0" err="1"/>
              <a:t>Σαρκοφάγα</a:t>
            </a:r>
            <a:r>
              <a:rPr lang="el-GR" dirty="0"/>
              <a:t>: η παραγωγή ουρίας στο ήπαρ είναι αυξημένη οπότε η συγκέντρωσή της στο αίμα και στο ούρο είναι </a:t>
            </a:r>
            <a:r>
              <a:rPr lang="el-GR" dirty="0" err="1"/>
              <a:t>υψηλη</a:t>
            </a:r>
            <a:endParaRPr lang="el-GR" dirty="0"/>
          </a:p>
          <a:p>
            <a:r>
              <a:rPr lang="el-GR" dirty="0"/>
              <a:t>Μηρυκαστικά: συγκέντρωση στο αίμα και στο ούρο χαμηλή</a:t>
            </a:r>
          </a:p>
        </p:txBody>
      </p:sp>
    </p:spTree>
    <p:extLst>
      <p:ext uri="{BB962C8B-B14F-4D97-AF65-F5344CB8AC3E}">
        <p14:creationId xmlns:p14="http://schemas.microsoft.com/office/powerpoint/2010/main" val="1585127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1D9C3C-6CC0-4090-A6E5-F0BBDE856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Επαναρρόφηση</a:t>
            </a:r>
            <a:r>
              <a:rPr lang="el-GR" dirty="0"/>
              <a:t> νερού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02F131A-3B87-462D-BF6F-BEA9BB841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χαμηλή υδροστατική πίεση και η υψηλή ωσμωτική πίεση στα τριχοειδή αγγεία που περιβάλλουν τα ουροφόρα σωληνάρια έχουν ως αποτέλεσμα την </a:t>
            </a:r>
            <a:r>
              <a:rPr lang="el-GR" dirty="0" err="1"/>
              <a:t>επαναρρόφηση</a:t>
            </a:r>
            <a:r>
              <a:rPr lang="el-GR" dirty="0"/>
              <a:t> νερού σε ποσοστό έως 65%</a:t>
            </a:r>
          </a:p>
        </p:txBody>
      </p:sp>
    </p:spTree>
    <p:extLst>
      <p:ext uri="{BB962C8B-B14F-4D97-AF65-F5344CB8AC3E}">
        <p14:creationId xmlns:p14="http://schemas.microsoft.com/office/powerpoint/2010/main" val="95801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BEE159-6C51-47D2-8B11-9617E0BD1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b="1" dirty="0" err="1"/>
              <a:t>Νεφροί</a:t>
            </a:r>
            <a:r>
              <a:rPr lang="el-GR" sz="3600" b="1" dirty="0"/>
              <a:t> </a:t>
            </a:r>
            <a:r>
              <a:rPr lang="el-GR" sz="3600" b="1" dirty="0" err="1"/>
              <a:t>ιπποειδών</a:t>
            </a:r>
            <a:endParaRPr lang="el-GR" sz="36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854111-2CFA-4351-BB91-626CD17B34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94205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Δεξιός </a:t>
            </a:r>
            <a:r>
              <a:rPr lang="el-GR" dirty="0" err="1"/>
              <a:t>νεφρός</a:t>
            </a:r>
            <a:r>
              <a:rPr lang="el-GR" dirty="0"/>
              <a:t> έχει σχήμα τριγωνικό</a:t>
            </a:r>
          </a:p>
          <a:p>
            <a:r>
              <a:rPr lang="el-GR" dirty="0"/>
              <a:t>Μήκος 13-15 εκ., βάρος 650 </a:t>
            </a:r>
            <a:r>
              <a:rPr lang="el-GR" dirty="0" err="1"/>
              <a:t>γρ</a:t>
            </a:r>
            <a:r>
              <a:rPr lang="el-GR" dirty="0"/>
              <a:t>.</a:t>
            </a:r>
          </a:p>
          <a:p>
            <a:r>
              <a:rPr lang="el-GR" dirty="0"/>
              <a:t>Εκτείνεται μεταξύ 16 πλευράς και 1</a:t>
            </a:r>
            <a:r>
              <a:rPr lang="el-GR" baseline="30000" dirty="0"/>
              <a:t>ου</a:t>
            </a:r>
            <a:r>
              <a:rPr lang="el-GR" dirty="0"/>
              <a:t> οσφυϊκού σπονδύλου</a:t>
            </a:r>
          </a:p>
          <a:p>
            <a:r>
              <a:rPr lang="el-GR" dirty="0"/>
              <a:t>Αριστερός </a:t>
            </a:r>
            <a:r>
              <a:rPr lang="el-GR" dirty="0" err="1"/>
              <a:t>νεφρός</a:t>
            </a:r>
            <a:endParaRPr lang="el-GR" dirty="0"/>
          </a:p>
          <a:p>
            <a:r>
              <a:rPr lang="el-GR" dirty="0"/>
              <a:t>Σχήμα φασολιού</a:t>
            </a:r>
          </a:p>
          <a:p>
            <a:r>
              <a:rPr lang="el-GR" dirty="0"/>
              <a:t>Μήκος 15-20 εκ. βάρος 610 </a:t>
            </a:r>
            <a:r>
              <a:rPr lang="el-GR" dirty="0" err="1"/>
              <a:t>γρ</a:t>
            </a:r>
            <a:endParaRPr lang="el-GR" dirty="0"/>
          </a:p>
          <a:p>
            <a:r>
              <a:rPr lang="el-GR" dirty="0"/>
              <a:t>Εκτείνεται μεταξύ 17</a:t>
            </a:r>
            <a:r>
              <a:rPr lang="el-GR" baseline="30000" dirty="0"/>
              <a:t>ης</a:t>
            </a:r>
            <a:r>
              <a:rPr lang="el-GR" dirty="0"/>
              <a:t> ή 18</a:t>
            </a:r>
            <a:r>
              <a:rPr lang="el-GR" baseline="30000" dirty="0"/>
              <a:t>ης</a:t>
            </a:r>
            <a:r>
              <a:rPr lang="el-GR" dirty="0"/>
              <a:t> πλευράς και 2</a:t>
            </a:r>
            <a:r>
              <a:rPr lang="el-GR" baseline="30000" dirty="0"/>
              <a:t>ου</a:t>
            </a:r>
            <a:r>
              <a:rPr lang="el-GR" dirty="0"/>
              <a:t> ή 3</a:t>
            </a:r>
            <a:r>
              <a:rPr lang="el-GR" baseline="30000" dirty="0"/>
              <a:t>ου</a:t>
            </a:r>
            <a:r>
              <a:rPr lang="el-GR" dirty="0"/>
              <a:t> οσφυϊκού σπονδύλου</a:t>
            </a: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00F3C8B-C790-4EB9-AEF2-8D6724CDE5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46794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7A2CEC-F3A1-4EBF-B659-18C482199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Φυσιολογικός ρόλος των νεφρών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55D7F3-899D-4B3B-B05F-DC52443F2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Απέκκριση των άχρηστων προϊόντων του μεταβολισμού</a:t>
            </a:r>
          </a:p>
          <a:p>
            <a:pPr marL="0" indent="0">
              <a:buNone/>
            </a:pPr>
            <a:r>
              <a:rPr lang="el-GR" dirty="0"/>
              <a:t>  και των ξένων χημικών ουσιών</a:t>
            </a:r>
          </a:p>
          <a:p>
            <a:r>
              <a:rPr lang="el-GR" dirty="0"/>
              <a:t>Ρύθμιση της ισορροπίας νερού και ηλεκτρολυτών</a:t>
            </a:r>
          </a:p>
          <a:p>
            <a:r>
              <a:rPr lang="el-GR" dirty="0"/>
              <a:t>Ρύθμιση της </a:t>
            </a:r>
            <a:r>
              <a:rPr lang="el-GR" dirty="0" err="1"/>
              <a:t>ωσμωτικότητας</a:t>
            </a:r>
            <a:r>
              <a:rPr lang="el-GR" dirty="0"/>
              <a:t> των σωματικών υγρών</a:t>
            </a:r>
          </a:p>
          <a:p>
            <a:r>
              <a:rPr lang="el-GR" dirty="0"/>
              <a:t>Ρύθμιση της </a:t>
            </a:r>
            <a:r>
              <a:rPr lang="el-GR" dirty="0" err="1"/>
              <a:t>οξεοβασικής</a:t>
            </a:r>
            <a:r>
              <a:rPr lang="el-GR" dirty="0"/>
              <a:t> ισορροπίας</a:t>
            </a:r>
          </a:p>
          <a:p>
            <a:r>
              <a:rPr lang="el-GR" dirty="0" err="1"/>
              <a:t>Νεογλυκογένεση</a:t>
            </a:r>
            <a:r>
              <a:rPr lang="el-GR" dirty="0"/>
              <a:t> (ασιτία)</a:t>
            </a:r>
          </a:p>
          <a:p>
            <a:r>
              <a:rPr lang="el-GR" dirty="0"/>
              <a:t> Ρύθμιση της αρτηριακής πίεσης</a:t>
            </a:r>
          </a:p>
          <a:p>
            <a:r>
              <a:rPr lang="el-GR" dirty="0"/>
              <a:t>Έκκριση, μεταβολισμός και απέκκριση ορμονών</a:t>
            </a:r>
          </a:p>
        </p:txBody>
      </p:sp>
    </p:spTree>
    <p:extLst>
      <p:ext uri="{BB962C8B-B14F-4D97-AF65-F5344CB8AC3E}">
        <p14:creationId xmlns:p14="http://schemas.microsoft.com/office/powerpoint/2010/main" val="24982227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852EC2-9541-4FBF-A54D-2BF984FF8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Απέκκριση των άχρηστων προϊόντων του μεταβολισμού και των ξένων χημικών ουσιών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2E82D67-F4A1-4818-82B2-3EB3CA843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Ουρία</a:t>
            </a:r>
            <a:endParaRPr lang="en-US" dirty="0"/>
          </a:p>
          <a:p>
            <a:r>
              <a:rPr lang="el-GR" dirty="0" err="1"/>
              <a:t>Κρεατινίνη</a:t>
            </a:r>
            <a:endParaRPr lang="en-US" dirty="0"/>
          </a:p>
          <a:p>
            <a:r>
              <a:rPr lang="el-GR" dirty="0"/>
              <a:t>Ουρικό οξύ</a:t>
            </a:r>
            <a:endParaRPr lang="en-US" dirty="0"/>
          </a:p>
          <a:p>
            <a:r>
              <a:rPr lang="el-GR" dirty="0" err="1"/>
              <a:t>Προιόντα</a:t>
            </a:r>
            <a:r>
              <a:rPr lang="el-GR" dirty="0"/>
              <a:t> διάσπασης αιμοσφαιρίνης (</a:t>
            </a:r>
            <a:r>
              <a:rPr lang="el-GR" dirty="0" err="1"/>
              <a:t>χολερυθρίνη</a:t>
            </a:r>
            <a:r>
              <a:rPr lang="el-GR" dirty="0"/>
              <a:t>)</a:t>
            </a:r>
            <a:endParaRPr lang="en-US" dirty="0"/>
          </a:p>
          <a:p>
            <a:r>
              <a:rPr lang="el-GR" dirty="0" err="1"/>
              <a:t>Μεταβολίτες</a:t>
            </a:r>
            <a:r>
              <a:rPr lang="el-GR" dirty="0"/>
              <a:t> ορμονών</a:t>
            </a:r>
            <a:endParaRPr lang="en-US" dirty="0"/>
          </a:p>
          <a:p>
            <a:r>
              <a:rPr lang="el-GR" dirty="0"/>
              <a:t>Τοξίνες</a:t>
            </a:r>
            <a:endParaRPr lang="en-US" dirty="0"/>
          </a:p>
          <a:p>
            <a:r>
              <a:rPr lang="el-GR" dirty="0"/>
              <a:t>Ξένες ουσίες</a:t>
            </a:r>
          </a:p>
        </p:txBody>
      </p:sp>
    </p:spTree>
    <p:extLst>
      <p:ext uri="{BB962C8B-B14F-4D97-AF65-F5344CB8AC3E}">
        <p14:creationId xmlns:p14="http://schemas.microsoft.com/office/powerpoint/2010/main" val="3698261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C291E0-1342-421C-8CA7-97ABAB598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Ρύθμιση της αρτηριακής πίεσης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E007077-F2D5-4682-9A54-A2F668AAC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•Απέκκριση νατρίου και νερού (μακροπρόθεσμα)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•Σύστημα </a:t>
            </a:r>
            <a:r>
              <a:rPr lang="el-GR" dirty="0" err="1"/>
              <a:t>ρενίνης-αγγειοτενσίνης-αλδοστερόνης</a:t>
            </a:r>
            <a:r>
              <a:rPr lang="el-GR" dirty="0"/>
              <a:t>(βραχυπρόθεσμα)</a:t>
            </a:r>
          </a:p>
        </p:txBody>
      </p:sp>
    </p:spTree>
    <p:extLst>
      <p:ext uri="{BB962C8B-B14F-4D97-AF65-F5344CB8AC3E}">
        <p14:creationId xmlns:p14="http://schemas.microsoft.com/office/powerpoint/2010/main" val="31502879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71A12C-BBEF-47FC-8738-250532E19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Ρύθμιση </a:t>
            </a:r>
            <a:r>
              <a:rPr lang="el-GR" dirty="0" err="1"/>
              <a:t>οξεοβασικής</a:t>
            </a:r>
            <a:r>
              <a:rPr lang="el-GR" dirty="0"/>
              <a:t> ισορροπίας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E0246A-8362-4206-8EB3-4EC2156C9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Οι </a:t>
            </a:r>
            <a:r>
              <a:rPr lang="el-GR" sz="2400" dirty="0" err="1"/>
              <a:t>νεφροί</a:t>
            </a:r>
            <a:r>
              <a:rPr lang="el-GR" sz="2400" dirty="0"/>
              <a:t> στη ρύθμιση του </a:t>
            </a:r>
            <a:r>
              <a:rPr lang="en-US" sz="2400" dirty="0"/>
              <a:t>Ph </a:t>
            </a:r>
            <a:r>
              <a:rPr lang="el-GR" sz="2400" dirty="0"/>
              <a:t>με τους εξής μηχανισμούς:</a:t>
            </a:r>
          </a:p>
          <a:p>
            <a:pPr marL="0" indent="0">
              <a:buNone/>
            </a:pPr>
            <a:r>
              <a:rPr lang="el-GR" sz="2400" dirty="0"/>
              <a:t>  α. έλεγχο συγκέντρωσης </a:t>
            </a:r>
            <a:r>
              <a:rPr lang="en-US" sz="2400" dirty="0"/>
              <a:t>HCO3  </a:t>
            </a:r>
            <a:r>
              <a:rPr lang="el-GR" sz="2400" dirty="0"/>
              <a:t>στο πλάσμα : όταν η συγκέντρωση του στο πλάσμα είναι φυσιολογική όλη  η ποσότητα που διηθείται </a:t>
            </a:r>
            <a:r>
              <a:rPr lang="el-GR" sz="2400" dirty="0" err="1"/>
              <a:t>επαναρροφάται</a:t>
            </a:r>
            <a:r>
              <a:rPr lang="el-GR" sz="2400" dirty="0"/>
              <a:t>.  Όταν η συγκέντρωσή τους στο πλάσμα είναι αυξημένη, αποβάλλονται με το ούρο</a:t>
            </a:r>
          </a:p>
          <a:p>
            <a:pPr marL="0" indent="0">
              <a:buNone/>
            </a:pPr>
            <a:r>
              <a:rPr lang="el-GR" sz="2400" dirty="0"/>
              <a:t>   β. έκκριση </a:t>
            </a:r>
            <a:r>
              <a:rPr lang="en-US" sz="2400" dirty="0"/>
              <a:t>H </a:t>
            </a:r>
            <a:r>
              <a:rPr lang="el-GR" sz="2400" dirty="0"/>
              <a:t>από τα κύτταρα του ουροφόρου </a:t>
            </a:r>
            <a:r>
              <a:rPr lang="el-GR" sz="2400" dirty="0" err="1"/>
              <a:t>σωληναρίου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2716971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BF3F3A-F646-4E48-AB75-04E00555D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Ρύθμιση </a:t>
            </a:r>
            <a:r>
              <a:rPr lang="el-GR" dirty="0" err="1"/>
              <a:t>οσμωτικής</a:t>
            </a:r>
            <a:r>
              <a:rPr lang="el-GR" dirty="0"/>
              <a:t> πίεσης του αίματος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0349BC-8E46-4A47-A4A1-F3BF917C1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η </a:t>
            </a:r>
            <a:r>
              <a:rPr lang="el-GR" dirty="0" err="1"/>
              <a:t>οσμωτική</a:t>
            </a:r>
            <a:r>
              <a:rPr lang="el-GR" dirty="0"/>
              <a:t> πίεση του αίματος  αυξάνεται, οι </a:t>
            </a:r>
            <a:r>
              <a:rPr lang="el-GR" dirty="0" err="1"/>
              <a:t>νεφροί</a:t>
            </a:r>
            <a:r>
              <a:rPr lang="el-GR" dirty="0"/>
              <a:t> απεκκρίνουν ουσίες στο ούρο. Παράλληλα αυξάνεται η έκκριση </a:t>
            </a:r>
            <a:r>
              <a:rPr lang="el-GR" dirty="0" err="1"/>
              <a:t>αντιδιουρητικής</a:t>
            </a:r>
            <a:r>
              <a:rPr lang="el-GR" dirty="0"/>
              <a:t> ορμόνης με αποτέλεσμα την </a:t>
            </a:r>
            <a:r>
              <a:rPr lang="el-GR" dirty="0" err="1"/>
              <a:t>επαναρρόφηση</a:t>
            </a:r>
            <a:r>
              <a:rPr lang="el-GR" dirty="0"/>
              <a:t> νερού</a:t>
            </a:r>
          </a:p>
        </p:txBody>
      </p:sp>
    </p:spTree>
    <p:extLst>
      <p:ext uri="{BB962C8B-B14F-4D97-AF65-F5344CB8AC3E}">
        <p14:creationId xmlns:p14="http://schemas.microsoft.com/office/powerpoint/2010/main" val="9599092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D7B1A2-27B0-4E3A-A07A-344B37E23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Arial" panose="020B0604020202020204" pitchFamily="34" charset="0"/>
              </a:rPr>
              <a:t>Έκκριση, μεταβολισμός και απέκκριση ορμονών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680CC6-B2F9-44F5-8CB0-E9605AA57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>
                <a:latin typeface="Arial" panose="020B0604020202020204" pitchFamily="34" charset="0"/>
              </a:rPr>
              <a:t>•Παραγωγή </a:t>
            </a:r>
            <a:r>
              <a:rPr lang="el-GR" dirty="0" err="1">
                <a:latin typeface="Arial" panose="020B0604020202020204" pitchFamily="34" charset="0"/>
              </a:rPr>
              <a:t>ερυθροποιητίνης</a:t>
            </a:r>
            <a:endParaRPr lang="en-US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l-GR" dirty="0">
                <a:latin typeface="Arial" panose="020B0604020202020204" pitchFamily="34" charset="0"/>
              </a:rPr>
              <a:t>•2οβήμα </a:t>
            </a:r>
            <a:r>
              <a:rPr lang="el-GR" dirty="0" err="1">
                <a:latin typeface="Arial" panose="020B0604020202020204" pitchFamily="34" charset="0"/>
              </a:rPr>
              <a:t>υδροξυλίωσηςτης</a:t>
            </a:r>
            <a:r>
              <a:rPr lang="el-GR" dirty="0">
                <a:latin typeface="Arial" panose="020B0604020202020204" pitchFamily="34" charset="0"/>
              </a:rPr>
              <a:t> 25(ΟΗ)</a:t>
            </a:r>
            <a:r>
              <a:rPr lang="el-GR" dirty="0" err="1">
                <a:latin typeface="Arial" panose="020B0604020202020204" pitchFamily="34" charset="0"/>
              </a:rPr>
              <a:t>Dστη</a:t>
            </a:r>
            <a:r>
              <a:rPr lang="el-GR" dirty="0">
                <a:latin typeface="Arial" panose="020B0604020202020204" pitchFamily="34" charset="0"/>
              </a:rPr>
              <a:t> θέση «1»→δραστικός μεταβολίτης1,25(ΟΗ)2D3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08443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28070A-8353-4E09-B719-BD22BD069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Εκλεκτική </a:t>
            </a:r>
            <a:r>
              <a:rPr lang="el-GR" dirty="0" err="1"/>
              <a:t>επαναρρόφηση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42D19E-B053-4F1C-A966-DCD32054D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Επισυμβαίνει στο πρώτο (εγγύς) σπειροειδές τμήμα του </a:t>
            </a:r>
            <a:r>
              <a:rPr lang="el-GR" dirty="0" err="1"/>
              <a:t>νεφρώνα</a:t>
            </a:r>
            <a:r>
              <a:rPr lang="el-GR" dirty="0"/>
              <a:t> Τα </a:t>
            </a:r>
            <a:r>
              <a:rPr lang="el-GR" dirty="0" err="1"/>
              <a:t>απαγωγά</a:t>
            </a:r>
            <a:r>
              <a:rPr lang="el-GR" dirty="0"/>
              <a:t> αγγεία από το αγγειώδες σπείραμα σχηματίζουν ένα δεύτερο δίκτυο τριχοειδών γύρω από το πρώτο σπειροειδές τμήμα του </a:t>
            </a:r>
            <a:r>
              <a:rPr lang="el-GR" dirty="0" err="1"/>
              <a:t>νεφρώνα</a:t>
            </a:r>
            <a:r>
              <a:rPr lang="el-GR" dirty="0"/>
              <a:t>. Τα κύτταρα της εσωτερικής επιφάνειας του </a:t>
            </a:r>
            <a:r>
              <a:rPr lang="el-GR" dirty="0" err="1"/>
              <a:t>νεφρώνα</a:t>
            </a:r>
            <a:r>
              <a:rPr lang="el-GR" dirty="0"/>
              <a:t> στην περιοχή αυτή απορροφούν χρήσιμα συστατικά από το διήθημα όπως γλυκόζη και αμινοξέα και τα επαναφέρουν στην κυκλοφορία του αίματος.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645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9F50C6-3547-4AF4-8CD2-9071A93A4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Νεφροί</a:t>
            </a:r>
            <a:r>
              <a:rPr lang="el-GR" dirty="0"/>
              <a:t> μεγάλων μηρυκαστικών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BF5ABD-88E0-4BAE-8BEA-91F29D861CB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Μήκος 18-24εκ, βάρος 1200-1500γρ.</a:t>
            </a:r>
          </a:p>
          <a:p>
            <a:r>
              <a:rPr lang="el-GR" dirty="0" err="1"/>
              <a:t>Λοβιομερείς</a:t>
            </a:r>
            <a:r>
              <a:rPr lang="el-GR" dirty="0"/>
              <a:t>  (18-22 λοβούς)</a:t>
            </a:r>
          </a:p>
          <a:p>
            <a:r>
              <a:rPr lang="el-GR" dirty="0"/>
              <a:t>Δεξιός </a:t>
            </a:r>
            <a:r>
              <a:rPr lang="el-GR" dirty="0" err="1"/>
              <a:t>νεφρός</a:t>
            </a:r>
            <a:r>
              <a:rPr lang="el-GR" dirty="0"/>
              <a:t>: εκτείνεται από την τελευταία πλευρά έως τον 3</a:t>
            </a:r>
            <a:r>
              <a:rPr lang="el-GR" baseline="30000" dirty="0"/>
              <a:t>ο</a:t>
            </a:r>
            <a:r>
              <a:rPr lang="el-GR" dirty="0"/>
              <a:t> οσφυϊκό σπόνδυλο</a:t>
            </a:r>
          </a:p>
          <a:p>
            <a:r>
              <a:rPr lang="el-GR" dirty="0"/>
              <a:t>Αριστερός </a:t>
            </a:r>
            <a:r>
              <a:rPr lang="el-GR" dirty="0" err="1"/>
              <a:t>νεφρός</a:t>
            </a:r>
            <a:r>
              <a:rPr lang="el-GR" dirty="0"/>
              <a:t>: εκτείνεται από τον 3</a:t>
            </a:r>
            <a:r>
              <a:rPr lang="el-GR" baseline="30000" dirty="0"/>
              <a:t>ο</a:t>
            </a:r>
            <a:r>
              <a:rPr lang="el-GR" dirty="0"/>
              <a:t> έως τον 5</a:t>
            </a:r>
            <a:r>
              <a:rPr lang="el-GR" baseline="30000" dirty="0"/>
              <a:t>ο</a:t>
            </a:r>
            <a:r>
              <a:rPr lang="el-GR" dirty="0"/>
              <a:t> οσφυϊκό σπόνδυλο</a:t>
            </a: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0806DB9-2B3D-40AE-BA72-DF336A58F4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3429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5ECA62-B082-478C-A2CF-57711D82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Νεφροί</a:t>
            </a:r>
            <a:r>
              <a:rPr lang="el-GR" dirty="0"/>
              <a:t> μικρών μηρυκαστικών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7D7F7C-97DB-4DF3-B680-E69115A8E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Σχήμα φασολιού</a:t>
            </a:r>
          </a:p>
          <a:p>
            <a:r>
              <a:rPr lang="el-GR" dirty="0"/>
              <a:t>Μήκος 5-7εκ, βάρος 100-150γρ.</a:t>
            </a:r>
          </a:p>
          <a:p>
            <a:r>
              <a:rPr lang="el-GR" dirty="0"/>
              <a:t>Δεξιός εκτείνεται από την τελευταία πλευρά έως το 2</a:t>
            </a:r>
            <a:r>
              <a:rPr lang="el-GR" baseline="30000" dirty="0"/>
              <a:t>ο</a:t>
            </a:r>
            <a:r>
              <a:rPr lang="el-GR" dirty="0"/>
              <a:t> οσφυϊκό σπόνδυλο</a:t>
            </a:r>
          </a:p>
          <a:p>
            <a:r>
              <a:rPr lang="el-GR" dirty="0"/>
              <a:t>Αριστερός: μεταξύ 4</a:t>
            </a:r>
            <a:r>
              <a:rPr lang="el-GR" baseline="30000" dirty="0"/>
              <a:t>ου</a:t>
            </a:r>
            <a:r>
              <a:rPr lang="el-GR" dirty="0"/>
              <a:t> και 5</a:t>
            </a:r>
            <a:r>
              <a:rPr lang="el-GR" baseline="30000" dirty="0"/>
              <a:t>ου</a:t>
            </a:r>
            <a:r>
              <a:rPr lang="el-GR" dirty="0"/>
              <a:t> οσφυϊκού σπονδύλου</a:t>
            </a:r>
          </a:p>
        </p:txBody>
      </p:sp>
    </p:spTree>
    <p:extLst>
      <p:ext uri="{BB962C8B-B14F-4D97-AF65-F5344CB8AC3E}">
        <p14:creationId xmlns:p14="http://schemas.microsoft.com/office/powerpoint/2010/main" val="114655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8336BD-5F22-489C-A49A-1919D9318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Νεφροί</a:t>
            </a:r>
            <a:r>
              <a:rPr lang="el-GR" dirty="0"/>
              <a:t> χοίρου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1E6D72-DA9B-496B-AC17-661181580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Ελλειψοειδές σχήμα</a:t>
            </a:r>
          </a:p>
          <a:p>
            <a:r>
              <a:rPr lang="el-GR" dirty="0"/>
              <a:t>Βάρος 200-250γρ</a:t>
            </a:r>
          </a:p>
          <a:p>
            <a:r>
              <a:rPr lang="el-GR" dirty="0"/>
              <a:t>Εκτείνονται μεταξύ 1</a:t>
            </a:r>
            <a:r>
              <a:rPr lang="el-GR" baseline="30000" dirty="0"/>
              <a:t>ου</a:t>
            </a:r>
            <a:r>
              <a:rPr lang="el-GR" dirty="0"/>
              <a:t> και 4</a:t>
            </a:r>
            <a:r>
              <a:rPr lang="el-GR" baseline="30000" dirty="0"/>
              <a:t>ου</a:t>
            </a:r>
            <a:r>
              <a:rPr lang="el-GR" dirty="0"/>
              <a:t> οσφυϊκού σπονδύλου</a:t>
            </a:r>
          </a:p>
        </p:txBody>
      </p:sp>
    </p:spTree>
    <p:extLst>
      <p:ext uri="{BB962C8B-B14F-4D97-AF65-F5344CB8AC3E}">
        <p14:creationId xmlns:p14="http://schemas.microsoft.com/office/powerpoint/2010/main" val="55738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F62B09-F7AE-4DB2-AC16-712581CB0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>
                <a:solidFill>
                  <a:prstClr val="black"/>
                </a:solidFill>
              </a:rPr>
              <a:t>Νεφροί</a:t>
            </a:r>
            <a:r>
              <a:rPr lang="el-GR" dirty="0">
                <a:solidFill>
                  <a:prstClr val="black"/>
                </a:solidFill>
              </a:rPr>
              <a:t> -Μακροσκοπικά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554273-CA68-4A2D-801C-2DD6FC5955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  Σε εγκάρσια διατομή 2   </a:t>
            </a:r>
          </a:p>
          <a:p>
            <a:pPr marL="0" indent="0">
              <a:buNone/>
            </a:pPr>
            <a:r>
              <a:rPr lang="el-GR" dirty="0"/>
              <a:t>    ευδιάκριτες μοίρες:</a:t>
            </a:r>
          </a:p>
          <a:p>
            <a:r>
              <a:rPr lang="el-GR" dirty="0"/>
              <a:t>Φλοιώδης ουσία (περιφερειακά, κοκκώδης)</a:t>
            </a:r>
          </a:p>
          <a:p>
            <a:r>
              <a:rPr lang="el-GR" dirty="0"/>
              <a:t>Μυελώδης ουσία (κεντρικά, γραμμωτή)</a:t>
            </a:r>
          </a:p>
          <a:p>
            <a:r>
              <a:rPr lang="el-GR" dirty="0"/>
              <a:t>Νεφρική πύελος</a:t>
            </a: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BD55A2E-8016-46B8-81DC-654866954E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6346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D9629F-2314-4698-85D5-CC585015D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/>
              <a:t>Μυελώδης ουσία</a:t>
            </a:r>
            <a:br>
              <a:rPr lang="en-US" b="1" dirty="0"/>
            </a:br>
            <a:r>
              <a:rPr lang="el-GR" i="1" dirty="0" err="1"/>
              <a:t>Πολύλοβος</a:t>
            </a:r>
            <a:r>
              <a:rPr lang="el-GR" i="1" dirty="0"/>
              <a:t> ή </a:t>
            </a:r>
            <a:r>
              <a:rPr lang="el-GR" i="1" dirty="0" err="1"/>
              <a:t>πολυπυραμιδικός</a:t>
            </a:r>
            <a:r>
              <a:rPr lang="el-GR" i="1" dirty="0"/>
              <a:t> </a:t>
            </a:r>
            <a:r>
              <a:rPr lang="el-GR" i="1" dirty="0" err="1"/>
              <a:t>νεφρός</a:t>
            </a:r>
            <a:br>
              <a:rPr lang="el-GR" i="1" dirty="0"/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D334C5-2AFD-427E-8D71-E99E04280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Άνθρωπος, μεγάλα μηρυκαστικά, χοίρος</a:t>
            </a:r>
          </a:p>
          <a:p>
            <a:pPr marL="0" indent="0" algn="ctr">
              <a:buNone/>
            </a:pPr>
            <a:r>
              <a:rPr lang="el-GR" b="1" i="1" dirty="0"/>
              <a:t>νεφρικές πυραμίδες</a:t>
            </a:r>
            <a:r>
              <a:rPr lang="el-GR" dirty="0"/>
              <a:t>: κωνοειδείς περιοχές με ακτινωτή διάταξη</a:t>
            </a:r>
          </a:p>
          <a:p>
            <a:pPr marL="0" indent="0">
              <a:buNone/>
            </a:pPr>
            <a:r>
              <a:rPr lang="el-GR" dirty="0"/>
              <a:t>   </a:t>
            </a:r>
            <a:r>
              <a:rPr lang="el-GR" b="1" i="1" dirty="0"/>
              <a:t>νεφρική θηλή: </a:t>
            </a:r>
            <a:r>
              <a:rPr lang="el-GR" dirty="0"/>
              <a:t>κορυφή των νεφρικών πυραμίδων, εκβολή  </a:t>
            </a:r>
          </a:p>
          <a:p>
            <a:pPr marL="0" indent="0">
              <a:buNone/>
            </a:pPr>
            <a:r>
              <a:rPr lang="el-GR" dirty="0"/>
              <a:t>                              ουροφόρων  </a:t>
            </a:r>
            <a:r>
              <a:rPr lang="el-GR" dirty="0" err="1"/>
              <a:t>σωληναρίων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   </a:t>
            </a:r>
            <a:r>
              <a:rPr lang="el-GR" b="1" i="1" dirty="0"/>
              <a:t>νεφρικός λοβός</a:t>
            </a:r>
            <a:r>
              <a:rPr lang="el-GR" dirty="0"/>
              <a:t>: νεφρική πυραμίδα + αντίστοιχο τμήμα φλοιώδους </a:t>
            </a:r>
          </a:p>
          <a:p>
            <a:pPr marL="0" indent="0">
              <a:buNone/>
            </a:pPr>
            <a:r>
              <a:rPr lang="el-GR" dirty="0"/>
              <a:t>                                  ουσίας</a:t>
            </a:r>
          </a:p>
          <a:p>
            <a:pPr marL="0" indent="0">
              <a:buNone/>
            </a:pPr>
            <a:r>
              <a:rPr lang="el-GR" dirty="0"/>
              <a:t>    Η </a:t>
            </a:r>
            <a:r>
              <a:rPr lang="el-GR" dirty="0" err="1"/>
              <a:t>λόβωση</a:t>
            </a:r>
            <a:r>
              <a:rPr lang="el-GR" dirty="0"/>
              <a:t> είναι εμφανής εξωτερικά στα μεγάλα μηρυκαστικά, </a:t>
            </a:r>
          </a:p>
          <a:p>
            <a:pPr marL="0" indent="0">
              <a:buNone/>
            </a:pPr>
            <a:r>
              <a:rPr lang="el-GR" sz="2000" i="1" dirty="0"/>
              <a:t>      κάθε  λοβός περιλαμβάνει 1 ή περισσότερες νεφρικές πυραμίδες</a:t>
            </a:r>
          </a:p>
        </p:txBody>
      </p:sp>
    </p:spTree>
    <p:extLst>
      <p:ext uri="{BB962C8B-B14F-4D97-AF65-F5344CB8AC3E}">
        <p14:creationId xmlns:p14="http://schemas.microsoft.com/office/powerpoint/2010/main" val="872688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F8C43A-5AFC-4703-9D74-DF66EDB41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br>
              <a:rPr lang="el-GR" dirty="0"/>
            </a:br>
            <a:r>
              <a:rPr lang="el-GR" b="1" dirty="0"/>
              <a:t>Μυελώδης ουσία</a:t>
            </a:r>
            <a:br>
              <a:rPr lang="el-GR" b="1" dirty="0"/>
            </a:br>
            <a:r>
              <a:rPr lang="el-GR" sz="3600" b="1" i="1" dirty="0" err="1"/>
              <a:t>Μονόλοβος</a:t>
            </a:r>
            <a:r>
              <a:rPr lang="el-GR" sz="3600" b="1" i="1" dirty="0"/>
              <a:t> ή </a:t>
            </a:r>
            <a:r>
              <a:rPr lang="el-GR" sz="3600" b="1" i="1" dirty="0" err="1"/>
              <a:t>μονοπυραμιδικός</a:t>
            </a:r>
            <a:r>
              <a:rPr lang="el-GR" sz="3600" b="1" i="1" dirty="0"/>
              <a:t> </a:t>
            </a:r>
            <a:r>
              <a:rPr lang="el-GR" sz="3600" b="1" i="1" dirty="0" err="1"/>
              <a:t>νεφρός</a:t>
            </a:r>
            <a:br>
              <a:rPr lang="el-GR" sz="3600" b="1" dirty="0"/>
            </a:br>
            <a:br>
              <a:rPr lang="el-GR" sz="3600" b="1" dirty="0"/>
            </a:br>
            <a:endParaRPr lang="el-GR" sz="36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AEB0C8-412A-4D5C-86AF-4D6916133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Ιπποειδή</a:t>
            </a:r>
            <a:r>
              <a:rPr lang="el-GR" dirty="0"/>
              <a:t>, μικρά μηρυκαστικά, </a:t>
            </a:r>
            <a:r>
              <a:rPr lang="el-GR" dirty="0" err="1"/>
              <a:t>σαρκοφάγα</a:t>
            </a:r>
            <a:endParaRPr lang="el-GR" dirty="0"/>
          </a:p>
          <a:p>
            <a:r>
              <a:rPr lang="el-GR" dirty="0"/>
              <a:t>Συνεχής και ενιαία (</a:t>
            </a:r>
            <a:r>
              <a:rPr lang="el-GR" sz="2400" i="1" dirty="0"/>
              <a:t>συγχώνευση πυραμίδων κατά την εμβρυική ζωή</a:t>
            </a:r>
            <a:r>
              <a:rPr lang="el-GR" dirty="0"/>
              <a:t>)</a:t>
            </a:r>
          </a:p>
          <a:p>
            <a:r>
              <a:rPr lang="el-GR" dirty="0"/>
              <a:t>Νεφρική ακρολοφία: </a:t>
            </a:r>
            <a:r>
              <a:rPr lang="el-GR" sz="1800" i="1" dirty="0"/>
              <a:t>(συγχώνευση νεφρικών θηλών) </a:t>
            </a:r>
            <a:r>
              <a:rPr lang="el-GR" dirty="0"/>
              <a:t>εκβολή ουροφόρων </a:t>
            </a:r>
            <a:r>
              <a:rPr lang="el-GR" dirty="0" err="1"/>
              <a:t>σωληναρίων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044637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TM04033925[[fn=Σταγονίδιο]]</Template>
  <TotalTime>2494</TotalTime>
  <Words>1835</Words>
  <Application>Microsoft Office PowerPoint</Application>
  <PresentationFormat>Ευρεία οθόνη</PresentationFormat>
  <Paragraphs>226</Paragraphs>
  <Slides>36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Wingdings</vt:lpstr>
      <vt:lpstr>Θέμα του Office</vt:lpstr>
      <vt:lpstr>ουροποιητικό σύστημα</vt:lpstr>
      <vt:lpstr>Νεφροί </vt:lpstr>
      <vt:lpstr>Νεφροί ιπποειδών</vt:lpstr>
      <vt:lpstr>Νεφροί μεγάλων μηρυκαστικών</vt:lpstr>
      <vt:lpstr>Νεφροί μικρών μηρυκαστικών</vt:lpstr>
      <vt:lpstr>Νεφροί χοίρου</vt:lpstr>
      <vt:lpstr>Νεφροί -Μακροσκοπικά</vt:lpstr>
      <vt:lpstr>Μυελώδης ουσία Πολύλοβος ή πολυπυραμιδικός νεφρός </vt:lpstr>
      <vt:lpstr>  Μυελώδης ουσία Μονόλοβος ή μονοπυραμιδικός νεφρός  </vt:lpstr>
      <vt:lpstr>Παρουσίαση του PowerPoint</vt:lpstr>
      <vt:lpstr>Φλοιώδης ουσία</vt:lpstr>
      <vt:lpstr>Ουροφόρα σωληνάρια</vt:lpstr>
      <vt:lpstr>Νεφρώνας</vt:lpstr>
      <vt:lpstr>ΝΕΦΡΩΝΑΣ</vt:lpstr>
      <vt:lpstr>ουρητήρες</vt:lpstr>
      <vt:lpstr>Ουροδόχος κύστη</vt:lpstr>
      <vt:lpstr>Παρουσίαση του PowerPoint</vt:lpstr>
      <vt:lpstr>ουρήθρα</vt:lpstr>
      <vt:lpstr>Παρουσίαση του PowerPoint</vt:lpstr>
      <vt:lpstr>Κυκλοφορία του αίματος στους νεφρούς</vt:lpstr>
      <vt:lpstr>Παρασπειραματική συσκευή</vt:lpstr>
      <vt:lpstr>Ροή του αίματος στο αγγειώδες σπείραμα</vt:lpstr>
      <vt:lpstr>Δίκτυα τριχοειδών αγγείων νεφρού</vt:lpstr>
      <vt:lpstr>Σχηματισμός ούρου</vt:lpstr>
      <vt:lpstr> Σπειραματική Διήθηση</vt:lpstr>
      <vt:lpstr>Επαναρρόφηση</vt:lpstr>
      <vt:lpstr>Επαναρρόφηση γλυκόζης</vt:lpstr>
      <vt:lpstr>Επαναρρόφηση ουρίας</vt:lpstr>
      <vt:lpstr>Επαναρρόφηση νερού</vt:lpstr>
      <vt:lpstr>Φυσιολογικός ρόλος των νεφρών</vt:lpstr>
      <vt:lpstr>Απέκκριση των άχρηστων προϊόντων του μεταβολισμού και των ξένων χημικών ουσιών</vt:lpstr>
      <vt:lpstr>Ρύθμιση της αρτηριακής πίεσης</vt:lpstr>
      <vt:lpstr>Ρύθμιση οξεοβασικής ισορροπίας</vt:lpstr>
      <vt:lpstr>Ρύθμιση οσμωτικής πίεσης του αίματος</vt:lpstr>
      <vt:lpstr>Έκκριση, μεταβολισμός και απέκκριση ορμονών</vt:lpstr>
      <vt:lpstr>Εκλεκτική επαναρρόφηση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Ουροποιητικό σύστημα</dc:title>
  <dc:creator>SPYROU VASILIKI</dc:creator>
  <cp:lastModifiedBy>SPYROU VASILIKI</cp:lastModifiedBy>
  <cp:revision>70</cp:revision>
  <dcterms:created xsi:type="dcterms:W3CDTF">2020-11-01T21:03:01Z</dcterms:created>
  <dcterms:modified xsi:type="dcterms:W3CDTF">2022-12-12T08:58:47Z</dcterms:modified>
</cp:coreProperties>
</file>