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2" r:id="rId2"/>
    <p:sldId id="439" r:id="rId3"/>
    <p:sldId id="499" r:id="rId4"/>
    <p:sldId id="498" r:id="rId5"/>
    <p:sldId id="496" r:id="rId6"/>
    <p:sldId id="497" r:id="rId7"/>
    <p:sldId id="492" r:id="rId8"/>
    <p:sldId id="493" r:id="rId9"/>
    <p:sldId id="494" r:id="rId10"/>
    <p:sldId id="500" r:id="rId11"/>
    <p:sldId id="501" r:id="rId12"/>
    <p:sldId id="502" r:id="rId13"/>
    <p:sldId id="503" r:id="rId14"/>
    <p:sldId id="504" r:id="rId15"/>
    <p:sldId id="505" r:id="rId16"/>
    <p:sldId id="506" r:id="rId17"/>
    <p:sldId id="507" r:id="rId18"/>
    <p:sldId id="508"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833" autoAdjust="0"/>
  </p:normalViewPr>
  <p:slideViewPr>
    <p:cSldViewPr snapToGrid="0">
      <p:cViewPr>
        <p:scale>
          <a:sx n="70" d="100"/>
          <a:sy n="70" d="100"/>
        </p:scale>
        <p:origin x="-456" y="-15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20" d="100"/>
          <a:sy n="120" d="100"/>
        </p:scale>
        <p:origin x="-1122" y="33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322847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hangingPunct="0"/>
            <a:r>
              <a:rPr lang="el-GR" dirty="0" smtClean="0"/>
              <a:t>Η διάταξη αυτή των στοιχείων της αντεστραμμένης φρέζας επιφέρει ορισμένα πλεονεκτήματα στην παραγωγική διαδικασία, όπως:</a:t>
            </a:r>
          </a:p>
          <a:p>
            <a:pPr marL="93663" lvl="0" indent="-93663" algn="just" hangingPunct="0">
              <a:buFont typeface="Arial" pitchFamily="34" charset="0"/>
              <a:buChar char="•"/>
            </a:pPr>
            <a:r>
              <a:rPr lang="el-GR" dirty="0" smtClean="0"/>
              <a:t>Το πρότυπο είναι τοποθετημένο επάνω στο κατεργαζόμενο υλικό και επιτρέπει στον χειριστή να βλέπει τη μορφή της επιφάνειας που δημιουργείται.</a:t>
            </a:r>
          </a:p>
          <a:p>
            <a:pPr marL="93663" lvl="0" indent="-93663" algn="just" hangingPunct="0">
              <a:buFont typeface="Arial" pitchFamily="34" charset="0"/>
              <a:buChar char="•"/>
            </a:pPr>
            <a:r>
              <a:rPr lang="el-GR" dirty="0" smtClean="0"/>
              <a:t>Το κοπτικό μέσο και ο αξονικός οδηγός απομακρύνονται ταυτόχρονα από τη θέση κατεργασίας, επιτρέποντας στον χειριστή να ολισθήσει επάνω στην τράπεζα εργασίας το κατεργασμένο υλικό χωρίς να είναι αναγκασμένος να το ανασηκώσει.</a:t>
            </a:r>
          </a:p>
          <a:p>
            <a:pPr marL="93663" lvl="0" indent="-93663" algn="just" hangingPunct="0">
              <a:buFont typeface="Arial" pitchFamily="34" charset="0"/>
              <a:buChar char="•"/>
            </a:pPr>
            <a:r>
              <a:rPr lang="el-GR" dirty="0" smtClean="0"/>
              <a:t>Όταν χρησιμοποιούνται ελικοειδούς μορφής κοπτικά μέσα, το κατεργαζόμενο στοιχείο ωθείται από μόνο του προς τα κάτω (προς την τράπεζα εργασίας), με αποτέλεσμα να σταθεροποιείται περισσότερο και να κατεργάζεται ευκολότερα. Τα παραπάνω κοπτικά μέσα παρέχουν καλής ποιότητας κατεργασίες. </a:t>
            </a:r>
          </a:p>
          <a:p>
            <a:pPr marL="93663" lvl="0" indent="-93663" algn="just" hangingPunct="0">
              <a:buFont typeface="Arial" pitchFamily="34" charset="0"/>
              <a:buChar char="•"/>
            </a:pPr>
            <a:r>
              <a:rPr lang="el-GR" dirty="0" smtClean="0"/>
              <a:t>Η συλλογή των υπολειμμάτων κατεργασίας </a:t>
            </a:r>
            <a:r>
              <a:rPr lang="el-GR" dirty="0" smtClean="0"/>
              <a:t>(π.χ. πριονίδι και σκόνη) </a:t>
            </a:r>
            <a:r>
              <a:rPr lang="el-GR" dirty="0" smtClean="0"/>
              <a:t>είναι ευκολότερη διότι αυτά ωθούνται με τη βαρύτητα κάτω από την τράπεζα εργασίας.</a:t>
            </a:r>
          </a:p>
          <a:p>
            <a:pPr marL="93663" lvl="0" indent="-93663" algn="just" hangingPunct="0">
              <a:buFont typeface="Arial" pitchFamily="34" charset="0"/>
              <a:buChar char="•"/>
            </a:pPr>
            <a:r>
              <a:rPr lang="el-GR" dirty="0" smtClean="0"/>
              <a:t>Απαιτούνται λιγότερα μέσα για τη συγκράτηση του κατεργαζόμενου υλικού με το πρότυπο.</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pPr>
            <a:r>
              <a:rPr lang="el-GR" dirty="0" smtClean="0">
                <a:ea typeface="Times New Roman" pitchFamily="18" charset="0"/>
                <a:cs typeface="Arial" pitchFamily="34" charset="0"/>
              </a:rPr>
              <a:t>Με τη χρήση των φρεζών τύπου </a:t>
            </a:r>
            <a:r>
              <a:rPr lang="en-US" dirty="0" smtClean="0">
                <a:ea typeface="Times New Roman" pitchFamily="18" charset="0"/>
                <a:cs typeface="Arial" pitchFamily="34" charset="0"/>
              </a:rPr>
              <a:t>CNC</a:t>
            </a:r>
            <a:r>
              <a:rPr lang="el-GR" dirty="0" smtClean="0">
                <a:ea typeface="Times New Roman" pitchFamily="18" charset="0"/>
                <a:cs typeface="Arial" pitchFamily="34" charset="0"/>
              </a:rPr>
              <a:t> η ποιότητα παραγωγής δεν εξαρτάται από την επιδεξιότητα του χειριστή. Ένα υπολογιστικό πρόγραμμα καθορίζει την επιθυμητή πορεία που θα ακολουθήσει το κοπτικό μέσο στο υλικό κατεργασίας. Το κατεργαζόμενο υλικό συγκρατείται σταθερά στην τράπεζα εργασίας και το κοπτικό μέσο δημιουργεί σε αυτό όλες τις απαιτούμενες τομές. Ο χειριστής δεν επεμβαίνει στην διαδικασία κατεργασίας, παρά μόνο απομακρύνει το κατεργασμένο υλικό και τοποθετεί στην τράπεζα εργασίας ένα μη κατεργασμένο.</a:t>
            </a:r>
            <a:endParaRPr lang="el-GR" dirty="0" smtClean="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Με τη φρέζα </a:t>
            </a:r>
            <a:r>
              <a:rPr lang="en-US" dirty="0" smtClean="0">
                <a:ea typeface="Times New Roman" pitchFamily="18" charset="0"/>
                <a:cs typeface="Arial" pitchFamily="34" charset="0"/>
              </a:rPr>
              <a:t>C</a:t>
            </a:r>
            <a:r>
              <a:rPr lang="el-GR" dirty="0" smtClean="0">
                <a:ea typeface="Times New Roman" pitchFamily="18" charset="0"/>
                <a:cs typeface="Arial" pitchFamily="34" charset="0"/>
              </a:rPr>
              <a:t>Ν</a:t>
            </a:r>
            <a:r>
              <a:rPr lang="en-US" dirty="0" smtClean="0">
                <a:ea typeface="Times New Roman" pitchFamily="18" charset="0"/>
                <a:cs typeface="Arial" pitchFamily="34" charset="0"/>
              </a:rPr>
              <a:t>C</a:t>
            </a:r>
            <a:r>
              <a:rPr lang="el-GR" dirty="0" smtClean="0">
                <a:ea typeface="Times New Roman" pitchFamily="18" charset="0"/>
                <a:cs typeface="Arial" pitchFamily="34" charset="0"/>
              </a:rPr>
              <a:t> έχουμε τη δυνατότητα ελέγχου της παραγωγικότητας, καθώς η ταχύτητα κατεργασίας ελέγχεται με το υπολογιστικό πρόγραμμα. Έτσι, σε περιοχές του υλικού όπου απαιτείται χαμηλή ταχύτητα κατεργασίας (π.χ. σε σημεία εγκάρσια προς τις ίνες του ξύλου), το κοπτικό μέσο είναι ρυθμισμένο από πιο πριν να κινείται πιο αργά. Γενικά η οι φρέζες </a:t>
            </a:r>
            <a:r>
              <a:rPr lang="en-US" dirty="0" smtClean="0">
                <a:ea typeface="Times New Roman" pitchFamily="18" charset="0"/>
                <a:cs typeface="Arial" pitchFamily="34" charset="0"/>
              </a:rPr>
              <a:t>CNC</a:t>
            </a:r>
            <a:r>
              <a:rPr lang="el-GR" dirty="0" smtClean="0">
                <a:ea typeface="Times New Roman" pitchFamily="18" charset="0"/>
                <a:cs typeface="Arial" pitchFamily="34" charset="0"/>
              </a:rPr>
              <a:t> έχουν μεγαλύτερη ταχύτητα παραγωγής (έως και δεκαπλάσια) από τις απλές φρέζες. </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pPr>
            <a:r>
              <a:rPr lang="el-GR" dirty="0" smtClean="0">
                <a:ea typeface="Times New Roman" pitchFamily="18" charset="0"/>
                <a:cs typeface="Arial" pitchFamily="34" charset="0"/>
              </a:rPr>
              <a:t>Οι φρέζες </a:t>
            </a:r>
            <a:r>
              <a:rPr lang="en-US" dirty="0" smtClean="0">
                <a:ea typeface="Times New Roman" pitchFamily="18" charset="0"/>
                <a:cs typeface="Arial" pitchFamily="34" charset="0"/>
              </a:rPr>
              <a:t>CNC</a:t>
            </a:r>
            <a:r>
              <a:rPr lang="el-GR" dirty="0" smtClean="0">
                <a:ea typeface="Times New Roman" pitchFamily="18" charset="0"/>
                <a:cs typeface="Arial" pitchFamily="34" charset="0"/>
              </a:rPr>
              <a:t> δίνουν καλύτερο ποιοτικό αποτέλεσμα. Το πρόγραμμα του υπολογιστή ρυθμίζει την ταχύτητα κατεργασίας σε οποιοδήποτε σημείο αυτής, χρησιμοποιώντας κάθε φορά την καταλληλότερη για υπάρχει πάντα το ποιοτικότερο αποτέλεσμα. Μετά την κατεργασία οι απαιτήσεις περαιτέρω κατεργασίας (λείανσης) είναι μειωμένες. Όλα τα παραγόμενα προϊόντα είναι μεταξύ τους απολύτως όμοια. </a:t>
            </a:r>
            <a:endParaRPr lang="el-GR" dirty="0" smtClean="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Οι φρέζες </a:t>
            </a:r>
            <a:r>
              <a:rPr lang="en-US" dirty="0" smtClean="0">
                <a:ea typeface="Times New Roman" pitchFamily="18" charset="0"/>
                <a:cs typeface="Arial" pitchFamily="34" charset="0"/>
              </a:rPr>
              <a:t>CNC</a:t>
            </a:r>
            <a:r>
              <a:rPr lang="el-GR" dirty="0" smtClean="0">
                <a:ea typeface="Times New Roman" pitchFamily="18" charset="0"/>
                <a:cs typeface="Arial" pitchFamily="34" charset="0"/>
              </a:rPr>
              <a:t> δεν απαιτούν την παρουσία βοηθητικών οδηγών. Όλα τα σχήματα και οι σχεδιάσεις είναι αποθηκευμένα στη μνήμη του υπολογιστή, από όπου μπορούν να εκτελεστούν κάθε στιγμή. Η τράπεζα εργασίας φέρει συστήματα κενού με τα οποία συγκρατούνται σταθερά τα κατεργαζόμενα στοιχεία σε αυτή.                </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hangingPunct="0"/>
            <a:r>
              <a:rPr lang="el-GR" dirty="0" smtClean="0"/>
              <a:t>Η φρέζα έχει τη δυνατότητα να χρησιμοποιεί διαφόρων μορφών κοπτικά μέσα, με τα οποία δημιουργεί διαφόρων μορφών πολύπλοκα σχέδια και σχήματα στο ξύλο. </a:t>
            </a:r>
          </a:p>
          <a:p>
            <a:pPr algn="just" hangingPunct="0"/>
            <a:r>
              <a:rPr lang="el-GR" dirty="0" smtClean="0"/>
              <a:t>Με τη φρέζα μπορούμε να δημιουργήσουμε αυλακώσεις προς κάθε κατεύθυνση στην επιφάνεια του ξύλου για διακοσμητικούς ή μη σκοπούς και μπορούμε επίσης να κάνουμε διατρήσεις σε αυτό όπως και με ένα τρυπάνι. Βρίσκει εφαρμογή σε όλες τις μονάδες </a:t>
            </a:r>
            <a:r>
              <a:rPr lang="el-GR" dirty="0" smtClean="0"/>
              <a:t>επιπλοποιίας.</a:t>
            </a:r>
            <a:endParaRPr lang="el-GR" dirty="0" smtClean="0"/>
          </a:p>
          <a:p>
            <a:pPr algn="just"/>
            <a:endParaRPr lang="el-GR" dirty="0">
              <a:solidFill>
                <a:srgbClr val="FF0000"/>
              </a:solidFill>
            </a:endParaRP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Autofit/>
          </a:bodyPr>
          <a:lstStyle/>
          <a:p>
            <a:pPr algn="just" fontAlgn="base">
              <a:spcBef>
                <a:spcPct val="0"/>
              </a:spcBef>
              <a:spcAft>
                <a:spcPct val="0"/>
              </a:spcAft>
            </a:pPr>
            <a:r>
              <a:rPr lang="el-GR" dirty="0" smtClean="0"/>
              <a:t>Ο </a:t>
            </a:r>
            <a:r>
              <a:rPr lang="el-GR" i="1" dirty="0" smtClean="0"/>
              <a:t>σκελετός</a:t>
            </a:r>
            <a:r>
              <a:rPr lang="el-GR" dirty="0" smtClean="0"/>
              <a:t> του μηχανήματος (1) είναι κατασκευασμένος από χυτοσίδηρο και είναι βαριάς κατασκευής, για να αντέχει τις δυνάμεις που αναπτύσσονται και για να μειώνονται οι κραδασμοί του μηχανήματος κατά τη διάρκεια της λειτουργίας του. Η φρέζα πακτώνεται στο δάπεδο. Ο σκελετός στο πάνω του μέρος καταλήγει σε βραχίονα, στον οποίο βρίσκεται ο </a:t>
            </a:r>
            <a:r>
              <a:rPr lang="el-GR" i="1" dirty="0" smtClean="0"/>
              <a:t>ηλεκτροκινητήρας </a:t>
            </a:r>
            <a:r>
              <a:rPr lang="el-GR" dirty="0" smtClean="0"/>
              <a:t>(3). Η περιστροφική κίνηση από τον ηλεκτροκινητήρα μεταδίδεται με ιμάντες στον κατακόρυφο άξονα που φέρει το </a:t>
            </a:r>
            <a:r>
              <a:rPr lang="el-GR" i="1" dirty="0" smtClean="0"/>
              <a:t>κοπτικό μέσο </a:t>
            </a:r>
            <a:r>
              <a:rPr lang="el-GR" dirty="0" smtClean="0"/>
              <a:t>(4). Το κοπτικό μέσο φέρει κυλινδρικό αξονίσκο για τη συγκράτησή του από το φορέα (</a:t>
            </a:r>
            <a:r>
              <a:rPr lang="el-GR" i="1" dirty="0" err="1" smtClean="0"/>
              <a:t>τσοκ</a:t>
            </a:r>
            <a:r>
              <a:rPr lang="el-GR" dirty="0" smtClean="0"/>
              <a:t>) του άξονα. Ο άξονας της φρέζας μπορεί να περιστραφεί από 8.000 έως 20.000 στροφές το λεπτό. Στο σκελετό του μηχανήματος βρίσκεται και η </a:t>
            </a:r>
            <a:r>
              <a:rPr lang="el-GR" i="1" dirty="0" smtClean="0"/>
              <a:t>τράπεζα εργασίας </a:t>
            </a:r>
            <a:r>
              <a:rPr lang="el-GR" dirty="0" smtClean="0"/>
              <a:t>(2), η οποία ανεβοκατεβαίνει με τη βοήθεια </a:t>
            </a:r>
            <a:r>
              <a:rPr lang="el-GR" dirty="0" err="1" smtClean="0"/>
              <a:t>χειροκχλία</a:t>
            </a:r>
            <a:r>
              <a:rPr lang="el-GR" dirty="0" smtClean="0"/>
              <a:t> (7). Το κοπτικό μέσο με τον άξονά του κατεβαίνει σε ορισμένο ύψος στην τράπεζα εργασίας. Στην τράπεζα εργασίας τοποθετούνται ο </a:t>
            </a:r>
            <a:r>
              <a:rPr lang="el-GR" i="1" dirty="0" smtClean="0"/>
              <a:t>ευθύγραμμος</a:t>
            </a:r>
            <a:r>
              <a:rPr lang="el-GR" dirty="0" smtClean="0"/>
              <a:t> ή ο </a:t>
            </a:r>
            <a:r>
              <a:rPr lang="el-GR" i="1" dirty="0" smtClean="0"/>
              <a:t>αξονικός</a:t>
            </a:r>
            <a:r>
              <a:rPr lang="el-GR" dirty="0" smtClean="0"/>
              <a:t> οδηγός. Ο ευθύγραμμος οδηγός (6) είναι κατασκευασμένος από χυτοσίδηρο και φέρει άνοιγμα στο μέσο του, για να κατεβαίνει με ασφάλεια το κοπτικό. Ο ευθύγραμμος οδηγός χρησιμοποιείται για κατεργασίες σε ευθύγραμμες επιφάνειες. Ο αξονικός οδηγός (5) είναι ένας μεταλλικός αξονίσκος ο οποίος εξέχει πάνω στην τράπεζα εργασίας και χρησιμοποιείται όταν πραγματοποιούνται κατεργασίες με καλούπι. Με τη βοήθεια </a:t>
            </a:r>
            <a:r>
              <a:rPr lang="el-GR" dirty="0" err="1" smtClean="0"/>
              <a:t>ποδομοχλού</a:t>
            </a:r>
            <a:r>
              <a:rPr lang="el-GR" dirty="0" smtClean="0"/>
              <a:t> (8) το κοπτικό κατεβαίνει στην επιθυμητή θέση κατεργασίας.  </a:t>
            </a:r>
          </a:p>
          <a:p>
            <a:pPr lvl="0" algn="just" fontAlgn="base">
              <a:spcBef>
                <a:spcPct val="0"/>
              </a:spcBef>
              <a:spcAft>
                <a:spcPct val="0"/>
              </a:spcAft>
            </a:pPr>
            <a:endParaRPr lang="el-GR" dirty="0" smtClean="0">
              <a:cs typeface="Arial" pitchFamily="34" charset="0"/>
            </a:endParaRP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fontAlgn="base">
              <a:spcBef>
                <a:spcPct val="0"/>
              </a:spcBef>
              <a:spcAft>
                <a:spcPct val="0"/>
              </a:spcAft>
            </a:pPr>
            <a:r>
              <a:rPr lang="el-GR" dirty="0" smtClean="0">
                <a:ea typeface="Times New Roman" pitchFamily="18" charset="0"/>
                <a:cs typeface="Arial" pitchFamily="34" charset="0"/>
              </a:rPr>
              <a:t>Με την απλή φρέζα είναι δυνατό να χρησιμοποιηθεί πληθώρα κοπτικών, ανάλογα με το ανάγλυφο που θέλουμε να δημιουργήσουμε. Στο κέντρο της πλάκας (ακριβώς κάτω από τον κατακόρυφο άξονα) υπάρχει η θέση του οδηγού που χρησιμοποιείται για τη σταθερή μετακίνηση της κατεργαζόμενης επιφάνειας. Όταν πρόκειται να τραβήξουμε ένα συγκεκριμένο σχέδιο στο εσωτερικό μιας επιφάνειας, είναι απαραίτητη η κατασκευή ενός καλουπιού με αυλακώσεις αντίστοιχες με το επιθυμητό σχέδιο. Το καλούπι προσαρμόζεται στο κάτω μέρος της κατεργαζόμενης επιφάνειας με πρόσωπο προς τα κάτω, ενώ στο κέντρο της πλάκας τοποθετείται ο οδηγός (ένας μεταλλικός αξονίσκος). Η κατεργαζόμενη επιφάνεια σύρεται πάνω στην πλάκα, αλλά ο οδηγός επιτρέπει συγκεκριμένες μόνο κινήσεις περνώντας μέσα ή γύρω από το καλούπι. Κατά αυτόν τον τρόπο γίνεται συγκεκριμένο και το σχέδιο που χαράσσεται στην επιφάνεια.</a:t>
            </a:r>
            <a:endParaRPr lang="el-GR" dirty="0" smtClean="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Ο κατακόρυφος άξονας μετακινείται προς τα κάτω με πεντάλ ποδιού (με τη βοήθεια πεπιεσμένου αέρα), ώστε να συναντήσει την κατεργαζόμενη επιφάνεια. Η τράπεζα μετατοπίζεται επίσης πάνω - κάτω, ανάλογα με το πάχος της κατεργαζόμενης επιφάνειας. Τα εργαλεία κοπής είναι δυνατόν να είναι ενός μαχαιριού ή και περισσοτέρων και στερεώνονται στον άξονα με σφικτήρα (</a:t>
            </a:r>
            <a:r>
              <a:rPr lang="el-GR" dirty="0" err="1" smtClean="0">
                <a:ea typeface="Times New Roman" pitchFamily="18" charset="0"/>
                <a:cs typeface="Arial" pitchFamily="34" charset="0"/>
              </a:rPr>
              <a:t>τσοκ</a:t>
            </a:r>
            <a:r>
              <a:rPr lang="el-GR" dirty="0" smtClean="0">
                <a:ea typeface="Times New Roman" pitchFamily="18" charset="0"/>
                <a:cs typeface="Arial" pitchFamily="34" charset="0"/>
              </a:rPr>
              <a:t>). </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Το καλούπι στο εσωτερικό του φέρει τη μορφή της επιθυμητής σχεδίασης και έχει πατούρα σε όλη την κάτω επιφάνειά του, για να εφάπτεται με τον αξονικό οδηγό. Βυθίζουμε το κοπτικό μέσο στην επιφάνεια του ξύλου έχοντας καθορίσει (ρυθμίσει) το βάθος διείσδυσης αυτού στο υπό κατεργασία ξύλινο στοιχείο. Μετακινούμε το σύστημα του ξύλου με το καλούπι επάνω στην τράπεζα εργασίας, προς την κατεύθυνση που μας υπαγορεύεται από την εφαρμογή του αξονικού οδηγού με την πατούρα της κάτω επιφάνειας του καλουπιού. Όταν ολοκληρωθεί η κατεργασία, ανασηκώνουμε το κοπτικό μέσο και απομακρύνουμε το κατεργασμένο </a:t>
            </a:r>
            <a:r>
              <a:rPr lang="el-GR" dirty="0" err="1" smtClean="0">
                <a:ea typeface="Times New Roman" pitchFamily="18" charset="0"/>
                <a:cs typeface="Arial" pitchFamily="34" charset="0"/>
              </a:rPr>
              <a:t>ξυλοτεμάχιο</a:t>
            </a:r>
            <a:r>
              <a:rPr lang="el-GR" dirty="0" smtClean="0">
                <a:ea typeface="Times New Roman" pitchFamily="18" charset="0"/>
                <a:cs typeface="Arial" pitchFamily="34" charset="0"/>
              </a:rPr>
              <a:t>.     </a:t>
            </a:r>
            <a:endParaRPr lang="el-GR" sz="1800"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tabLst>
                <a:tab pos="228600" algn="l"/>
              </a:tabLst>
            </a:pPr>
            <a:r>
              <a:rPr lang="el-GR" dirty="0" smtClean="0">
                <a:ea typeface="Times New Roman" pitchFamily="18" charset="0"/>
                <a:cs typeface="Arial" pitchFamily="34" charset="0"/>
              </a:rPr>
              <a:t>Ο χειριστής ρυθμίζει το ύψος της τράπεζας εργασίας και του κοπτικού μέσου και τοποθετεί το ξύλινο στοιχείο σε επαφή με τον ευθύγραμμο οδηγό. Προωθεί το ξύλινο στοιχείο προς το κοπτικό μέσο, έτσι ώστε να περάσει ολόκληρο από αυτό. Μόλις τελειώσει η κατεργασία, ο χειριστής απομακρύνει το κατεργασμένο στοιχείο.  </a:t>
            </a:r>
            <a:endParaRPr lang="el-GR" sz="1800" dirty="0" smtClean="0">
              <a:cs typeface="Arial" pitchFamily="34" charset="0"/>
            </a:endParaRPr>
          </a:p>
          <a:p>
            <a:pPr algn="just"/>
            <a:r>
              <a:rPr lang="el-GR" dirty="0" smtClean="0">
                <a:ea typeface="Times New Roman" pitchFamily="18" charset="0"/>
                <a:cs typeface="Arial" pitchFamily="34" charset="0"/>
              </a:rPr>
              <a:t>Οι μορφοποιήσεις μπορούν να πραγματοποιηθούν είτε σε όλο το πάχος του υλικού, είτε σε μέρος αυτού. Εάν πρέπει να γίνει κατεργασία σε όλο το πάχος του κομματιού, ο χειριστής θα πρέπει να τοποθετήσει (σταθεροποιήσει) ευθύγραμμο καλούπι κάτω από το κομμάτι που θέλει να κατεργαστεί.</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Για τη δημιουργία προφίλ στις παρυφές καμπύλων επιφανειών χρησιμοποιείται ο αξονικός οδηγός. </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2545079" y="3084993"/>
            <a:ext cx="7349547"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3.6. </a:t>
            </a:r>
          </a:p>
          <a:p>
            <a:pPr algn="ctr"/>
            <a:r>
              <a:rPr lang="el-GR" sz="2400" b="1" dirty="0" smtClean="0">
                <a:solidFill>
                  <a:srgbClr val="FF0000"/>
                </a:solidFill>
              </a:rPr>
              <a:t>Μορφοποίηση ξύλου με φρέζα</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5" name="4 - Ορθογώνιο"/>
          <p:cNvSpPr/>
          <p:nvPr/>
        </p:nvSpPr>
        <p:spPr>
          <a:xfrm>
            <a:off x="1024315" y="851654"/>
            <a:ext cx="10122579"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Δημιουργία προφίλ στις παρυφές καμπύλης επιφάνειας (σε μέρος του πάχους)</a:t>
            </a:r>
            <a:endParaRPr lang="el-GR" sz="2000" i="1" dirty="0" smtClean="0">
              <a:cs typeface="Arial" pitchFamily="34" charset="0"/>
            </a:endParaRPr>
          </a:p>
        </p:txBody>
      </p:sp>
      <p:cxnSp>
        <p:nvCxnSpPr>
          <p:cNvPr id="6" name="Straight Connector 65"/>
          <p:cNvCxnSpPr/>
          <p:nvPr/>
        </p:nvCxnSpPr>
        <p:spPr>
          <a:xfrm flipV="1">
            <a:off x="1074057" y="725714"/>
            <a:ext cx="9927772" cy="580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493485" y="2176478"/>
            <a:ext cx="464457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2286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 δημιουργία προφίλ στις παρυφές του κατεργαζόμενου στοιχείου και σε μέρος του πάχους,</a:t>
            </a:r>
            <a:r>
              <a:rPr lang="el-GR" sz="2000" dirty="0" smtClean="0">
                <a:ea typeface="Times New Roman" pitchFamily="18" charset="0"/>
                <a:cs typeface="Arial" pitchFamily="34" charset="0"/>
              </a:rPr>
              <a:t> το τμήμα που δε θα υποστεί κατεργασία παίζει το ρόλο του οδηγού ακουμπώντας στον αξονικό οδηγό </a:t>
            </a:r>
            <a:endParaRPr kumimoji="0" lang="el-GR" sz="2000" i="0" u="none" strike="noStrike" cap="none" normalizeH="0" baseline="0" dirty="0" smtClean="0">
              <a:ln>
                <a:noFill/>
              </a:ln>
              <a:solidFill>
                <a:schemeClr val="tx1"/>
              </a:solidFill>
              <a:effectLst/>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228600" algn="l"/>
              </a:tabLst>
            </a:pPr>
            <a:endParaRPr lang="el-GR" sz="2000" dirty="0" smtClean="0">
              <a:ea typeface="Times New Roman" pitchFamily="18" charset="0"/>
              <a:cs typeface="Arial" pitchFamily="34" charset="0"/>
            </a:endParaRPr>
          </a:p>
        </p:txBody>
      </p:sp>
      <p:grpSp>
        <p:nvGrpSpPr>
          <p:cNvPr id="58369" name="Group 1"/>
          <p:cNvGrpSpPr>
            <a:grpSpLocks/>
          </p:cNvGrpSpPr>
          <p:nvPr/>
        </p:nvGrpSpPr>
        <p:grpSpPr bwMode="auto">
          <a:xfrm>
            <a:off x="5761718" y="1625600"/>
            <a:ext cx="5704568" cy="4325938"/>
            <a:chOff x="3084" y="8367"/>
            <a:chExt cx="6660" cy="4913"/>
          </a:xfrm>
        </p:grpSpPr>
        <p:sp>
          <p:nvSpPr>
            <p:cNvPr id="58370" name="Rectangle 2"/>
            <p:cNvSpPr>
              <a:spLocks noChangeAspect="1" noChangeArrowheads="1"/>
            </p:cNvSpPr>
            <p:nvPr/>
          </p:nvSpPr>
          <p:spPr bwMode="auto">
            <a:xfrm>
              <a:off x="3084" y="8367"/>
              <a:ext cx="6660" cy="491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58371" name="Group 3"/>
            <p:cNvGrpSpPr>
              <a:grpSpLocks/>
            </p:cNvGrpSpPr>
            <p:nvPr/>
          </p:nvGrpSpPr>
          <p:grpSpPr bwMode="auto">
            <a:xfrm>
              <a:off x="3380" y="8490"/>
              <a:ext cx="6041" cy="4557"/>
              <a:chOff x="3380" y="8490"/>
              <a:chExt cx="6041" cy="4557"/>
            </a:xfrm>
          </p:grpSpPr>
          <p:sp>
            <p:nvSpPr>
              <p:cNvPr id="58372" name="Rectangle 4"/>
              <p:cNvSpPr>
                <a:spLocks noChangeAspect="1" noChangeArrowheads="1"/>
              </p:cNvSpPr>
              <p:nvPr/>
            </p:nvSpPr>
            <p:spPr bwMode="auto">
              <a:xfrm>
                <a:off x="3444" y="9987"/>
                <a:ext cx="1650" cy="326"/>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Άξονας περιστροφής</a:t>
                </a:r>
              </a:p>
            </p:txBody>
          </p:sp>
          <p:sp>
            <p:nvSpPr>
              <p:cNvPr id="58373" name="Rectangle 5"/>
              <p:cNvSpPr>
                <a:spLocks noChangeAspect="1" noChangeArrowheads="1"/>
              </p:cNvSpPr>
              <p:nvPr/>
            </p:nvSpPr>
            <p:spPr bwMode="auto">
              <a:xfrm>
                <a:off x="7584" y="9987"/>
                <a:ext cx="1785" cy="349"/>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Κατεργαζόμενο υλικό</a:t>
                </a:r>
              </a:p>
            </p:txBody>
          </p:sp>
          <p:sp>
            <p:nvSpPr>
              <p:cNvPr id="58374" name="Rectangle 6"/>
              <p:cNvSpPr>
                <a:spLocks noChangeAspect="1" noChangeArrowheads="1"/>
              </p:cNvSpPr>
              <p:nvPr/>
            </p:nvSpPr>
            <p:spPr bwMode="auto">
              <a:xfrm>
                <a:off x="7764" y="12687"/>
                <a:ext cx="1657" cy="360"/>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Τράπεζα εργασίας</a:t>
                </a:r>
              </a:p>
            </p:txBody>
          </p:sp>
          <p:sp>
            <p:nvSpPr>
              <p:cNvPr id="58375" name="Rectangle 7"/>
              <p:cNvSpPr>
                <a:spLocks noChangeAspect="1" noChangeArrowheads="1"/>
              </p:cNvSpPr>
              <p:nvPr/>
            </p:nvSpPr>
            <p:spPr bwMode="auto">
              <a:xfrm>
                <a:off x="3624" y="10527"/>
                <a:ext cx="1162" cy="309"/>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Κοπτικό μέσο</a:t>
                </a:r>
              </a:p>
            </p:txBody>
          </p:sp>
          <p:sp>
            <p:nvSpPr>
              <p:cNvPr id="58376" name="Rectangle 8"/>
              <p:cNvSpPr>
                <a:spLocks noChangeAspect="1" noChangeArrowheads="1"/>
              </p:cNvSpPr>
              <p:nvPr/>
            </p:nvSpPr>
            <p:spPr bwMode="auto">
              <a:xfrm>
                <a:off x="3804" y="11427"/>
                <a:ext cx="1440" cy="360"/>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Αξονικός οδηγός</a:t>
                </a:r>
              </a:p>
            </p:txBody>
          </p:sp>
          <p:sp>
            <p:nvSpPr>
              <p:cNvPr id="58377" name="Line 9"/>
              <p:cNvSpPr>
                <a:spLocks noChangeAspect="1" noChangeShapeType="1"/>
              </p:cNvSpPr>
              <p:nvPr/>
            </p:nvSpPr>
            <p:spPr bwMode="auto">
              <a:xfrm>
                <a:off x="5064" y="10167"/>
                <a:ext cx="777" cy="123"/>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sp>
            <p:nvSpPr>
              <p:cNvPr id="58378" name="Line 10"/>
              <p:cNvSpPr>
                <a:spLocks noChangeAspect="1" noChangeShapeType="1"/>
              </p:cNvSpPr>
              <p:nvPr/>
            </p:nvSpPr>
            <p:spPr bwMode="auto">
              <a:xfrm>
                <a:off x="8124" y="10347"/>
                <a:ext cx="1" cy="673"/>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sp>
            <p:nvSpPr>
              <p:cNvPr id="58379" name="Line 11"/>
              <p:cNvSpPr>
                <a:spLocks noChangeAspect="1" noChangeShapeType="1"/>
              </p:cNvSpPr>
              <p:nvPr/>
            </p:nvSpPr>
            <p:spPr bwMode="auto">
              <a:xfrm>
                <a:off x="4704" y="10663"/>
                <a:ext cx="938" cy="231"/>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sp>
            <p:nvSpPr>
              <p:cNvPr id="58380" name="Line 12"/>
              <p:cNvSpPr>
                <a:spLocks noChangeAspect="1" noChangeShapeType="1"/>
              </p:cNvSpPr>
              <p:nvPr/>
            </p:nvSpPr>
            <p:spPr bwMode="auto">
              <a:xfrm>
                <a:off x="5064" y="11607"/>
                <a:ext cx="808" cy="356"/>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grpSp>
            <p:nvGrpSpPr>
              <p:cNvPr id="58381" name="Group 13"/>
              <p:cNvGrpSpPr>
                <a:grpSpLocks/>
              </p:cNvGrpSpPr>
              <p:nvPr/>
            </p:nvGrpSpPr>
            <p:grpSpPr bwMode="auto">
              <a:xfrm>
                <a:off x="5244" y="9807"/>
                <a:ext cx="1722" cy="3240"/>
                <a:chOff x="5624" y="10099"/>
                <a:chExt cx="1411" cy="3439"/>
              </a:xfrm>
            </p:grpSpPr>
            <p:sp>
              <p:nvSpPr>
                <p:cNvPr id="58382" name="Line 14"/>
                <p:cNvSpPr>
                  <a:spLocks noChangeAspect="1" noChangeShapeType="1"/>
                </p:cNvSpPr>
                <p:nvPr/>
              </p:nvSpPr>
              <p:spPr bwMode="auto">
                <a:xfrm>
                  <a:off x="6452" y="12064"/>
                  <a:ext cx="0" cy="24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383" name="Freeform 15"/>
                <p:cNvSpPr>
                  <a:spLocks noChangeAspect="1"/>
                </p:cNvSpPr>
                <p:nvPr/>
              </p:nvSpPr>
              <p:spPr bwMode="auto">
                <a:xfrm>
                  <a:off x="6069" y="12187"/>
                  <a:ext cx="510" cy="1351"/>
                </a:xfrm>
                <a:custGeom>
                  <a:avLst/>
                  <a:gdLst/>
                  <a:ahLst/>
                  <a:cxnLst>
                    <a:cxn ang="0">
                      <a:pos x="540" y="0"/>
                    </a:cxn>
                    <a:cxn ang="0">
                      <a:pos x="180" y="0"/>
                    </a:cxn>
                    <a:cxn ang="0">
                      <a:pos x="180" y="900"/>
                    </a:cxn>
                    <a:cxn ang="0">
                      <a:pos x="0" y="1080"/>
                    </a:cxn>
                    <a:cxn ang="0">
                      <a:pos x="0" y="1980"/>
                    </a:cxn>
                    <a:cxn ang="0">
                      <a:pos x="720" y="1980"/>
                    </a:cxn>
                    <a:cxn ang="0">
                      <a:pos x="720" y="1080"/>
                    </a:cxn>
                    <a:cxn ang="0">
                      <a:pos x="540" y="900"/>
                    </a:cxn>
                    <a:cxn ang="0">
                      <a:pos x="540" y="0"/>
                    </a:cxn>
                  </a:cxnLst>
                  <a:rect l="0" t="0" r="r" b="b"/>
                  <a:pathLst>
                    <a:path w="720" h="1980">
                      <a:moveTo>
                        <a:pt x="540" y="0"/>
                      </a:moveTo>
                      <a:lnTo>
                        <a:pt x="180" y="0"/>
                      </a:lnTo>
                      <a:lnTo>
                        <a:pt x="180" y="900"/>
                      </a:lnTo>
                      <a:lnTo>
                        <a:pt x="0" y="1080"/>
                      </a:lnTo>
                      <a:lnTo>
                        <a:pt x="0" y="1980"/>
                      </a:lnTo>
                      <a:lnTo>
                        <a:pt x="720" y="1980"/>
                      </a:lnTo>
                      <a:lnTo>
                        <a:pt x="720" y="1080"/>
                      </a:lnTo>
                      <a:lnTo>
                        <a:pt x="540" y="900"/>
                      </a:lnTo>
                      <a:lnTo>
                        <a:pt x="540" y="0"/>
                      </a:lnTo>
                      <a:close/>
                    </a:path>
                  </a:pathLst>
                </a:cu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58384" name="Group 16"/>
                <p:cNvGrpSpPr>
                  <a:grpSpLocks/>
                </p:cNvGrpSpPr>
                <p:nvPr/>
              </p:nvGrpSpPr>
              <p:grpSpPr bwMode="auto">
                <a:xfrm>
                  <a:off x="5624" y="10099"/>
                  <a:ext cx="1411" cy="1963"/>
                  <a:chOff x="5624" y="10099"/>
                  <a:chExt cx="1411" cy="1963"/>
                </a:xfrm>
              </p:grpSpPr>
              <p:grpSp>
                <p:nvGrpSpPr>
                  <p:cNvPr id="58385" name="Group 17"/>
                  <p:cNvGrpSpPr>
                    <a:grpSpLocks noChangeAspect="1"/>
                  </p:cNvGrpSpPr>
                  <p:nvPr/>
                </p:nvGrpSpPr>
                <p:grpSpPr bwMode="auto">
                  <a:xfrm>
                    <a:off x="5624" y="10148"/>
                    <a:ext cx="1411" cy="1914"/>
                    <a:chOff x="-401" y="-7"/>
                    <a:chExt cx="20401" cy="20012"/>
                  </a:xfrm>
                </p:grpSpPr>
                <p:sp>
                  <p:nvSpPr>
                    <p:cNvPr id="58386" name="Line 18"/>
                    <p:cNvSpPr>
                      <a:spLocks noChangeAspect="1" noChangeShapeType="1"/>
                    </p:cNvSpPr>
                    <p:nvPr/>
                  </p:nvSpPr>
                  <p:spPr bwMode="auto">
                    <a:xfrm flipV="1">
                      <a:off x="19987" y="10009"/>
                      <a:ext cx="13" cy="83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387" name="Group 19"/>
                    <p:cNvGrpSpPr>
                      <a:grpSpLocks noChangeAspect="1"/>
                    </p:cNvGrpSpPr>
                    <p:nvPr/>
                  </p:nvGrpSpPr>
                  <p:grpSpPr bwMode="auto">
                    <a:xfrm>
                      <a:off x="-401" y="-7"/>
                      <a:ext cx="20401" cy="20012"/>
                      <a:chOff x="-1" y="-8"/>
                      <a:chExt cx="20008" cy="20012"/>
                    </a:xfrm>
                  </p:grpSpPr>
                  <p:sp>
                    <p:nvSpPr>
                      <p:cNvPr id="58388" name="Line 20"/>
                      <p:cNvSpPr>
                        <a:spLocks noChangeAspect="1" noChangeShapeType="1"/>
                      </p:cNvSpPr>
                      <p:nvPr/>
                    </p:nvSpPr>
                    <p:spPr bwMode="auto">
                      <a:xfrm>
                        <a:off x="2660" y="12494"/>
                        <a:ext cx="6675" cy="9"/>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389" name="Line 21"/>
                      <p:cNvSpPr>
                        <a:spLocks noChangeAspect="1" noChangeShapeType="1"/>
                      </p:cNvSpPr>
                      <p:nvPr/>
                    </p:nvSpPr>
                    <p:spPr bwMode="auto">
                      <a:xfrm>
                        <a:off x="2660" y="14168"/>
                        <a:ext cx="6675" cy="1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390" name="Line 22"/>
                      <p:cNvSpPr>
                        <a:spLocks noChangeAspect="1" noChangeShapeType="1"/>
                      </p:cNvSpPr>
                      <p:nvPr/>
                    </p:nvSpPr>
                    <p:spPr bwMode="auto">
                      <a:xfrm>
                        <a:off x="8005" y="17491"/>
                        <a:ext cx="1352" cy="1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391" name="Group 23"/>
                      <p:cNvGrpSpPr>
                        <a:grpSpLocks noChangeAspect="1"/>
                      </p:cNvGrpSpPr>
                      <p:nvPr/>
                    </p:nvGrpSpPr>
                    <p:grpSpPr bwMode="auto">
                      <a:xfrm>
                        <a:off x="-1" y="-8"/>
                        <a:ext cx="20008" cy="20012"/>
                        <a:chOff x="0" y="-7"/>
                        <a:chExt cx="20006" cy="20012"/>
                      </a:xfrm>
                    </p:grpSpPr>
                    <p:sp>
                      <p:nvSpPr>
                        <p:cNvPr id="58392" name="Line 24"/>
                        <p:cNvSpPr>
                          <a:spLocks noChangeAspect="1" noChangeShapeType="1"/>
                        </p:cNvSpPr>
                        <p:nvPr/>
                      </p:nvSpPr>
                      <p:spPr bwMode="auto">
                        <a:xfrm>
                          <a:off x="0" y="10009"/>
                          <a:ext cx="6675" cy="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393" name="Group 25"/>
                        <p:cNvGrpSpPr>
                          <a:grpSpLocks noChangeAspect="1"/>
                        </p:cNvGrpSpPr>
                        <p:nvPr/>
                      </p:nvGrpSpPr>
                      <p:grpSpPr bwMode="auto">
                        <a:xfrm>
                          <a:off x="0" y="10009"/>
                          <a:ext cx="8018" cy="9996"/>
                          <a:chOff x="0" y="0"/>
                          <a:chExt cx="19738" cy="19992"/>
                        </a:xfrm>
                      </p:grpSpPr>
                      <p:sp>
                        <p:nvSpPr>
                          <p:cNvPr id="58394" name="Arc 26"/>
                          <p:cNvSpPr>
                            <a:spLocks noChangeAspect="1"/>
                          </p:cNvSpPr>
                          <p:nvPr/>
                        </p:nvSpPr>
                        <p:spPr bwMode="auto">
                          <a:xfrm flipH="1">
                            <a:off x="0" y="0"/>
                            <a:ext cx="32" cy="16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58395" name="Group 27"/>
                          <p:cNvGrpSpPr>
                            <a:grpSpLocks noChangeAspect="1"/>
                          </p:cNvGrpSpPr>
                          <p:nvPr/>
                        </p:nvGrpSpPr>
                        <p:grpSpPr bwMode="auto">
                          <a:xfrm>
                            <a:off x="0" y="1636"/>
                            <a:ext cx="19738" cy="18356"/>
                            <a:chOff x="0" y="0"/>
                            <a:chExt cx="20002" cy="19994"/>
                          </a:xfrm>
                        </p:grpSpPr>
                        <p:sp>
                          <p:nvSpPr>
                            <p:cNvPr id="58396" name="Arc 28"/>
                            <p:cNvSpPr>
                              <a:spLocks noChangeAspect="1"/>
                            </p:cNvSpPr>
                            <p:nvPr/>
                          </p:nvSpPr>
                          <p:spPr bwMode="auto">
                            <a:xfrm flipH="1" flipV="1">
                              <a:off x="0" y="0"/>
                              <a:ext cx="6668" cy="36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397" name="Line 29"/>
                            <p:cNvSpPr>
                              <a:spLocks noChangeAspect="1" noChangeShapeType="1"/>
                            </p:cNvSpPr>
                            <p:nvPr/>
                          </p:nvSpPr>
                          <p:spPr bwMode="auto">
                            <a:xfrm>
                              <a:off x="6638" y="3654"/>
                              <a:ext cx="30" cy="363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398" name="Arc 30"/>
                            <p:cNvSpPr>
                              <a:spLocks noChangeAspect="1"/>
                            </p:cNvSpPr>
                            <p:nvPr/>
                          </p:nvSpPr>
                          <p:spPr bwMode="auto">
                            <a:xfrm flipH="1" flipV="1">
                              <a:off x="13269" y="12736"/>
                              <a:ext cx="6670" cy="18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399" name="Arc 31"/>
                            <p:cNvSpPr>
                              <a:spLocks noChangeAspect="1"/>
                            </p:cNvSpPr>
                            <p:nvPr/>
                          </p:nvSpPr>
                          <p:spPr bwMode="auto">
                            <a:xfrm>
                              <a:off x="6638" y="7285"/>
                              <a:ext cx="6663" cy="54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400" name="Line 32"/>
                            <p:cNvSpPr>
                              <a:spLocks noChangeAspect="1" noChangeShapeType="1"/>
                            </p:cNvSpPr>
                            <p:nvPr/>
                          </p:nvSpPr>
                          <p:spPr bwMode="auto">
                            <a:xfrm>
                              <a:off x="19971" y="14517"/>
                              <a:ext cx="31" cy="547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58401" name="Line 33"/>
                        <p:cNvSpPr>
                          <a:spLocks noChangeAspect="1" noChangeShapeType="1"/>
                        </p:cNvSpPr>
                        <p:nvPr/>
                      </p:nvSpPr>
                      <p:spPr bwMode="auto">
                        <a:xfrm>
                          <a:off x="13329" y="10009"/>
                          <a:ext cx="6677" cy="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02" name="Group 34"/>
                        <p:cNvGrpSpPr>
                          <a:grpSpLocks noChangeAspect="1"/>
                        </p:cNvGrpSpPr>
                        <p:nvPr/>
                      </p:nvGrpSpPr>
                      <p:grpSpPr bwMode="auto">
                        <a:xfrm>
                          <a:off x="11988" y="10009"/>
                          <a:ext cx="8018" cy="9996"/>
                          <a:chOff x="262" y="0"/>
                          <a:chExt cx="19738" cy="20004"/>
                        </a:xfrm>
                      </p:grpSpPr>
                      <p:sp>
                        <p:nvSpPr>
                          <p:cNvPr id="58403" name="Arc 35"/>
                          <p:cNvSpPr>
                            <a:spLocks noChangeAspect="1"/>
                          </p:cNvSpPr>
                          <p:nvPr/>
                        </p:nvSpPr>
                        <p:spPr bwMode="auto">
                          <a:xfrm>
                            <a:off x="19968" y="0"/>
                            <a:ext cx="32" cy="16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04" name="Group 36"/>
                          <p:cNvGrpSpPr>
                            <a:grpSpLocks noChangeAspect="1"/>
                          </p:cNvGrpSpPr>
                          <p:nvPr/>
                        </p:nvGrpSpPr>
                        <p:grpSpPr bwMode="auto">
                          <a:xfrm>
                            <a:off x="262" y="1637"/>
                            <a:ext cx="19738" cy="18367"/>
                            <a:chOff x="-2" y="0"/>
                            <a:chExt cx="20002" cy="19999"/>
                          </a:xfrm>
                        </p:grpSpPr>
                        <p:sp>
                          <p:nvSpPr>
                            <p:cNvPr id="58405" name="Arc 37"/>
                            <p:cNvSpPr>
                              <a:spLocks noChangeAspect="1"/>
                            </p:cNvSpPr>
                            <p:nvPr/>
                          </p:nvSpPr>
                          <p:spPr bwMode="auto">
                            <a:xfrm flipV="1">
                              <a:off x="13332" y="0"/>
                              <a:ext cx="6668" cy="36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406" name="Line 38"/>
                            <p:cNvSpPr>
                              <a:spLocks noChangeAspect="1" noChangeShapeType="1"/>
                            </p:cNvSpPr>
                            <p:nvPr/>
                          </p:nvSpPr>
                          <p:spPr bwMode="auto">
                            <a:xfrm>
                              <a:off x="13332" y="3655"/>
                              <a:ext cx="20" cy="3632"/>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07" name="Arc 39"/>
                            <p:cNvSpPr>
                              <a:spLocks noChangeAspect="1"/>
                            </p:cNvSpPr>
                            <p:nvPr/>
                          </p:nvSpPr>
                          <p:spPr bwMode="auto">
                            <a:xfrm flipV="1">
                              <a:off x="-2" y="12739"/>
                              <a:ext cx="6668" cy="18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408" name="Arc 40"/>
                            <p:cNvSpPr>
                              <a:spLocks noChangeAspect="1"/>
                            </p:cNvSpPr>
                            <p:nvPr/>
                          </p:nvSpPr>
                          <p:spPr bwMode="auto">
                            <a:xfrm flipH="1">
                              <a:off x="6686" y="7287"/>
                              <a:ext cx="6666" cy="54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409" name="Line 41"/>
                            <p:cNvSpPr>
                              <a:spLocks noChangeAspect="1" noChangeShapeType="1"/>
                            </p:cNvSpPr>
                            <p:nvPr/>
                          </p:nvSpPr>
                          <p:spPr bwMode="auto">
                            <a:xfrm>
                              <a:off x="-2" y="14521"/>
                              <a:ext cx="20" cy="547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58410" name="Group 42"/>
                        <p:cNvGrpSpPr>
                          <a:grpSpLocks noChangeAspect="1"/>
                        </p:cNvGrpSpPr>
                        <p:nvPr/>
                      </p:nvGrpSpPr>
                      <p:grpSpPr bwMode="auto">
                        <a:xfrm>
                          <a:off x="4003" y="-7"/>
                          <a:ext cx="12021" cy="20012"/>
                          <a:chOff x="-460" y="1"/>
                          <a:chExt cx="21038" cy="19999"/>
                        </a:xfrm>
                      </p:grpSpPr>
                      <p:sp>
                        <p:nvSpPr>
                          <p:cNvPr id="58411" name="Line 43"/>
                          <p:cNvSpPr>
                            <a:spLocks noChangeAspect="1" noChangeShapeType="1"/>
                          </p:cNvSpPr>
                          <p:nvPr/>
                        </p:nvSpPr>
                        <p:spPr bwMode="auto">
                          <a:xfrm flipV="1">
                            <a:off x="8859" y="10010"/>
                            <a:ext cx="14" cy="9990"/>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12" name="Line 44"/>
                          <p:cNvSpPr>
                            <a:spLocks noChangeAspect="1" noChangeShapeType="1"/>
                          </p:cNvSpPr>
                          <p:nvPr/>
                        </p:nvSpPr>
                        <p:spPr bwMode="auto">
                          <a:xfrm flipV="1">
                            <a:off x="8859" y="10010"/>
                            <a:ext cx="7004" cy="9990"/>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13" name="Group 45"/>
                          <p:cNvGrpSpPr>
                            <a:grpSpLocks noChangeAspect="1"/>
                          </p:cNvGrpSpPr>
                          <p:nvPr/>
                        </p:nvGrpSpPr>
                        <p:grpSpPr bwMode="auto">
                          <a:xfrm>
                            <a:off x="8859" y="9174"/>
                            <a:ext cx="7020" cy="838"/>
                            <a:chOff x="0" y="0"/>
                            <a:chExt cx="20001" cy="20048"/>
                          </a:xfrm>
                        </p:grpSpPr>
                        <p:sp>
                          <p:nvSpPr>
                            <p:cNvPr id="58414" name="Arc 46"/>
                            <p:cNvSpPr>
                              <a:spLocks noChangeAspect="1"/>
                            </p:cNvSpPr>
                            <p:nvPr/>
                          </p:nvSpPr>
                          <p:spPr bwMode="auto">
                            <a:xfrm flipH="1">
                              <a:off x="0" y="0"/>
                              <a:ext cx="9972" cy="200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58415" name="Arc 47"/>
                            <p:cNvSpPr>
                              <a:spLocks noChangeAspect="1"/>
                            </p:cNvSpPr>
                            <p:nvPr/>
                          </p:nvSpPr>
                          <p:spPr bwMode="auto">
                            <a:xfrm>
                              <a:off x="10018" y="0"/>
                              <a:ext cx="9983" cy="200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sp>
                        <p:nvSpPr>
                          <p:cNvPr id="58416" name="Line 48"/>
                          <p:cNvSpPr>
                            <a:spLocks noChangeAspect="1" noChangeShapeType="1"/>
                          </p:cNvSpPr>
                          <p:nvPr/>
                        </p:nvSpPr>
                        <p:spPr bwMode="auto">
                          <a:xfrm>
                            <a:off x="4195" y="10012"/>
                            <a:ext cx="4678" cy="7"/>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17" name="Group 49"/>
                          <p:cNvGrpSpPr>
                            <a:grpSpLocks noChangeAspect="1"/>
                          </p:cNvGrpSpPr>
                          <p:nvPr/>
                        </p:nvGrpSpPr>
                        <p:grpSpPr bwMode="auto">
                          <a:xfrm>
                            <a:off x="-460" y="1"/>
                            <a:ext cx="21038" cy="10011"/>
                            <a:chOff x="-28" y="2"/>
                            <a:chExt cx="20124" cy="19998"/>
                          </a:xfrm>
                        </p:grpSpPr>
                        <p:sp>
                          <p:nvSpPr>
                            <p:cNvPr id="58418" name="Line 50"/>
                            <p:cNvSpPr>
                              <a:spLocks noChangeAspect="1" noChangeShapeType="1"/>
                            </p:cNvSpPr>
                            <p:nvPr/>
                          </p:nvSpPr>
                          <p:spPr bwMode="auto">
                            <a:xfrm>
                              <a:off x="4425" y="14980"/>
                              <a:ext cx="22" cy="502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19" name="Line 51"/>
                            <p:cNvSpPr>
                              <a:spLocks noChangeAspect="1" noChangeShapeType="1"/>
                            </p:cNvSpPr>
                            <p:nvPr/>
                          </p:nvSpPr>
                          <p:spPr bwMode="auto">
                            <a:xfrm>
                              <a:off x="15586" y="14980"/>
                              <a:ext cx="15" cy="502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20" name="Group 52"/>
                            <p:cNvGrpSpPr>
                              <a:grpSpLocks noChangeAspect="1"/>
                            </p:cNvGrpSpPr>
                            <p:nvPr/>
                          </p:nvGrpSpPr>
                          <p:grpSpPr bwMode="auto">
                            <a:xfrm>
                              <a:off x="-28" y="2"/>
                              <a:ext cx="20124" cy="14996"/>
                              <a:chOff x="0" y="168"/>
                              <a:chExt cx="20000" cy="19495"/>
                            </a:xfrm>
                          </p:grpSpPr>
                          <p:sp>
                            <p:nvSpPr>
                              <p:cNvPr id="58421" name="Line 53"/>
                              <p:cNvSpPr>
                                <a:spLocks noChangeAspect="1" noChangeShapeType="1"/>
                              </p:cNvSpPr>
                              <p:nvPr/>
                            </p:nvSpPr>
                            <p:spPr bwMode="auto">
                              <a:xfrm>
                                <a:off x="17746" y="6642"/>
                                <a:ext cx="2254" cy="2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22" name="Group 54"/>
                              <p:cNvGrpSpPr>
                                <a:grpSpLocks noChangeAspect="1"/>
                              </p:cNvGrpSpPr>
                              <p:nvPr/>
                            </p:nvGrpSpPr>
                            <p:grpSpPr bwMode="auto">
                              <a:xfrm>
                                <a:off x="0" y="168"/>
                                <a:ext cx="20000" cy="19495"/>
                                <a:chOff x="0" y="168"/>
                                <a:chExt cx="20000" cy="19495"/>
                              </a:xfrm>
                            </p:grpSpPr>
                            <p:sp>
                              <p:nvSpPr>
                                <p:cNvPr id="58423" name="Line 55"/>
                                <p:cNvSpPr>
                                  <a:spLocks noChangeAspect="1" noChangeShapeType="1"/>
                                </p:cNvSpPr>
                                <p:nvPr/>
                              </p:nvSpPr>
                              <p:spPr bwMode="auto">
                                <a:xfrm>
                                  <a:off x="0" y="6642"/>
                                  <a:ext cx="2254" cy="2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24" name="Group 56"/>
                                <p:cNvGrpSpPr>
                                  <a:grpSpLocks noChangeAspect="1"/>
                                </p:cNvGrpSpPr>
                                <p:nvPr/>
                              </p:nvGrpSpPr>
                              <p:grpSpPr bwMode="auto">
                                <a:xfrm>
                                  <a:off x="0" y="168"/>
                                  <a:ext cx="20000" cy="19495"/>
                                  <a:chOff x="0" y="-342"/>
                                  <a:chExt cx="20000" cy="20342"/>
                                </a:xfrm>
                              </p:grpSpPr>
                              <p:sp>
                                <p:nvSpPr>
                                  <p:cNvPr id="58425" name="Line 57"/>
                                  <p:cNvSpPr>
                                    <a:spLocks noChangeAspect="1" noChangeShapeType="1"/>
                                  </p:cNvSpPr>
                                  <p:nvPr/>
                                </p:nvSpPr>
                                <p:spPr bwMode="auto">
                                  <a:xfrm flipH="1">
                                    <a:off x="2189" y="19976"/>
                                    <a:ext cx="2258" cy="24"/>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26" name="Group 58"/>
                                  <p:cNvGrpSpPr>
                                    <a:grpSpLocks noChangeAspect="1"/>
                                  </p:cNvGrpSpPr>
                                  <p:nvPr/>
                                </p:nvGrpSpPr>
                                <p:grpSpPr bwMode="auto">
                                  <a:xfrm>
                                    <a:off x="0" y="-342"/>
                                    <a:ext cx="20000" cy="20342"/>
                                    <a:chOff x="0" y="-342"/>
                                    <a:chExt cx="20000" cy="20342"/>
                                  </a:xfrm>
                                </p:grpSpPr>
                                <p:sp>
                                  <p:nvSpPr>
                                    <p:cNvPr id="58427" name="Line 59"/>
                                    <p:cNvSpPr>
                                      <a:spLocks noChangeAspect="1" noChangeShapeType="1"/>
                                    </p:cNvSpPr>
                                    <p:nvPr/>
                                  </p:nvSpPr>
                                  <p:spPr bwMode="auto">
                                    <a:xfrm flipH="1">
                                      <a:off x="15518" y="19976"/>
                                      <a:ext cx="2249" cy="24"/>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28" name="Group 60"/>
                                    <p:cNvGrpSpPr>
                                      <a:grpSpLocks noChangeAspect="1"/>
                                    </p:cNvGrpSpPr>
                                    <p:nvPr/>
                                  </p:nvGrpSpPr>
                                  <p:grpSpPr bwMode="auto">
                                    <a:xfrm>
                                      <a:off x="0" y="-342"/>
                                      <a:ext cx="20000" cy="20342"/>
                                      <a:chOff x="0" y="1"/>
                                      <a:chExt cx="20000" cy="19999"/>
                                    </a:xfrm>
                                  </p:grpSpPr>
                                  <p:grpSp>
                                    <p:nvGrpSpPr>
                                      <p:cNvPr id="58429" name="Group 61"/>
                                      <p:cNvGrpSpPr>
                                        <a:grpSpLocks noChangeAspect="1"/>
                                      </p:cNvGrpSpPr>
                                      <p:nvPr/>
                                    </p:nvGrpSpPr>
                                    <p:grpSpPr bwMode="auto">
                                      <a:xfrm>
                                        <a:off x="0" y="1"/>
                                        <a:ext cx="20000" cy="19999"/>
                                        <a:chOff x="0" y="1"/>
                                        <a:chExt cx="20000" cy="19999"/>
                                      </a:xfrm>
                                    </p:grpSpPr>
                                    <p:sp>
                                      <p:nvSpPr>
                                        <p:cNvPr id="58430" name="Line 62"/>
                                        <p:cNvSpPr>
                                          <a:spLocks noChangeAspect="1" noChangeShapeType="1"/>
                                        </p:cNvSpPr>
                                        <p:nvPr/>
                                      </p:nvSpPr>
                                      <p:spPr bwMode="auto">
                                        <a:xfrm flipH="1" flipV="1">
                                          <a:off x="0" y="15567"/>
                                          <a:ext cx="2254" cy="443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31" name="Line 63"/>
                                        <p:cNvSpPr>
                                          <a:spLocks noChangeAspect="1" noChangeShapeType="1"/>
                                        </p:cNvSpPr>
                                        <p:nvPr/>
                                      </p:nvSpPr>
                                      <p:spPr bwMode="auto">
                                        <a:xfrm flipV="1">
                                          <a:off x="17746" y="15567"/>
                                          <a:ext cx="2254" cy="443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58432" name="Group 64"/>
                                        <p:cNvGrpSpPr>
                                          <a:grpSpLocks noChangeAspect="1"/>
                                        </p:cNvGrpSpPr>
                                        <p:nvPr/>
                                      </p:nvGrpSpPr>
                                      <p:grpSpPr bwMode="auto">
                                        <a:xfrm>
                                          <a:off x="0" y="1"/>
                                          <a:ext cx="19978" cy="15513"/>
                                          <a:chOff x="0" y="2"/>
                                          <a:chExt cx="19978" cy="19998"/>
                                        </a:xfrm>
                                      </p:grpSpPr>
                                      <p:sp>
                                        <p:nvSpPr>
                                          <p:cNvPr id="58433" name="Line 65"/>
                                          <p:cNvSpPr>
                                            <a:spLocks noChangeAspect="1" noChangeShapeType="1"/>
                                          </p:cNvSpPr>
                                          <p:nvPr/>
                                        </p:nvSpPr>
                                        <p:spPr bwMode="auto">
                                          <a:xfrm flipV="1">
                                            <a:off x="0" y="8563"/>
                                            <a:ext cx="22" cy="1143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34" name="Line 66"/>
                                          <p:cNvSpPr>
                                            <a:spLocks noChangeAspect="1" noChangeShapeType="1"/>
                                          </p:cNvSpPr>
                                          <p:nvPr/>
                                        </p:nvSpPr>
                                        <p:spPr bwMode="auto">
                                          <a:xfrm flipV="1">
                                            <a:off x="19965" y="8563"/>
                                            <a:ext cx="13" cy="1143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35" name="Line 67"/>
                                          <p:cNvSpPr>
                                            <a:spLocks noChangeAspect="1" noChangeShapeType="1"/>
                                          </p:cNvSpPr>
                                          <p:nvPr/>
                                        </p:nvSpPr>
                                        <p:spPr bwMode="auto">
                                          <a:xfrm flipV="1">
                                            <a:off x="2189" y="2"/>
                                            <a:ext cx="22" cy="863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58436" name="Line 68"/>
                                          <p:cNvSpPr>
                                            <a:spLocks noChangeAspect="1" noChangeShapeType="1"/>
                                          </p:cNvSpPr>
                                          <p:nvPr/>
                                        </p:nvSpPr>
                                        <p:spPr bwMode="auto">
                                          <a:xfrm flipV="1">
                                            <a:off x="17746" y="2"/>
                                            <a:ext cx="21" cy="863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58437" name="Line 69"/>
                                        <p:cNvSpPr>
                                          <a:spLocks noChangeAspect="1" noChangeShapeType="1"/>
                                        </p:cNvSpPr>
                                        <p:nvPr/>
                                      </p:nvSpPr>
                                      <p:spPr bwMode="auto">
                                        <a:xfrm>
                                          <a:off x="4426" y="19976"/>
                                          <a:ext cx="11107" cy="24"/>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58438" name="Line 70"/>
                                      <p:cNvSpPr>
                                        <a:spLocks noChangeAspect="1" noChangeShapeType="1"/>
                                      </p:cNvSpPr>
                                      <p:nvPr/>
                                    </p:nvSpPr>
                                    <p:spPr bwMode="auto">
                                      <a:xfrm>
                                        <a:off x="2189" y="6642"/>
                                        <a:ext cx="15544" cy="27"/>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grpSp>
                        </p:grpSp>
                      </p:grpSp>
                    </p:grpSp>
                  </p:grpSp>
                </p:grpSp>
              </p:grpSp>
              <p:sp>
                <p:nvSpPr>
                  <p:cNvPr id="58439" name="Freeform 71"/>
                  <p:cNvSpPr>
                    <a:spLocks noChangeAspect="1"/>
                  </p:cNvSpPr>
                  <p:nvPr/>
                </p:nvSpPr>
                <p:spPr bwMode="auto">
                  <a:xfrm>
                    <a:off x="5999" y="10099"/>
                    <a:ext cx="659" cy="50"/>
                  </a:xfrm>
                  <a:custGeom>
                    <a:avLst/>
                    <a:gdLst/>
                    <a:ahLst/>
                    <a:cxnLst>
                      <a:cxn ang="0">
                        <a:pos x="50" y="12593"/>
                      </a:cxn>
                      <a:cxn ang="0">
                        <a:pos x="520" y="11111"/>
                      </a:cxn>
                      <a:cxn ang="0">
                        <a:pos x="1685" y="8889"/>
                      </a:cxn>
                      <a:cxn ang="0">
                        <a:pos x="1983" y="7407"/>
                      </a:cxn>
                      <a:cxn ang="0">
                        <a:pos x="2107" y="5926"/>
                      </a:cxn>
                      <a:cxn ang="0">
                        <a:pos x="2379" y="4815"/>
                      </a:cxn>
                      <a:cxn ang="0">
                        <a:pos x="2974" y="8889"/>
                      </a:cxn>
                      <a:cxn ang="0">
                        <a:pos x="4114" y="15185"/>
                      </a:cxn>
                      <a:cxn ang="0">
                        <a:pos x="4411" y="11111"/>
                      </a:cxn>
                      <a:cxn ang="0">
                        <a:pos x="4709" y="5926"/>
                      </a:cxn>
                      <a:cxn ang="0">
                        <a:pos x="5006" y="2963"/>
                      </a:cxn>
                      <a:cxn ang="0">
                        <a:pos x="5304" y="1481"/>
                      </a:cxn>
                      <a:cxn ang="0">
                        <a:pos x="6493" y="5926"/>
                      </a:cxn>
                      <a:cxn ang="0">
                        <a:pos x="6890" y="8889"/>
                      </a:cxn>
                      <a:cxn ang="0">
                        <a:pos x="8079" y="12593"/>
                      </a:cxn>
                      <a:cxn ang="0">
                        <a:pos x="9219" y="14074"/>
                      </a:cxn>
                      <a:cxn ang="0">
                        <a:pos x="9517" y="10370"/>
                      </a:cxn>
                      <a:cxn ang="0">
                        <a:pos x="9814" y="5926"/>
                      </a:cxn>
                      <a:cxn ang="0">
                        <a:pos x="10087" y="1481"/>
                      </a:cxn>
                      <a:cxn ang="0">
                        <a:pos x="10211" y="0"/>
                      </a:cxn>
                      <a:cxn ang="0">
                        <a:pos x="10508" y="8889"/>
                      </a:cxn>
                      <a:cxn ang="0">
                        <a:pos x="12144" y="16667"/>
                      </a:cxn>
                      <a:cxn ang="0">
                        <a:pos x="13036" y="10370"/>
                      </a:cxn>
                      <a:cxn ang="0">
                        <a:pos x="14151" y="4815"/>
                      </a:cxn>
                      <a:cxn ang="0">
                        <a:pos x="14597" y="5926"/>
                      </a:cxn>
                      <a:cxn ang="0">
                        <a:pos x="15762" y="19630"/>
                      </a:cxn>
                      <a:cxn ang="0">
                        <a:pos x="16357" y="18519"/>
                      </a:cxn>
                      <a:cxn ang="0">
                        <a:pos x="16778" y="12593"/>
                      </a:cxn>
                      <a:cxn ang="0">
                        <a:pos x="16952" y="8889"/>
                      </a:cxn>
                      <a:cxn ang="0">
                        <a:pos x="17224" y="7407"/>
                      </a:cxn>
                      <a:cxn ang="0">
                        <a:pos x="18092" y="8889"/>
                      </a:cxn>
                      <a:cxn ang="0">
                        <a:pos x="19108" y="10370"/>
                      </a:cxn>
                      <a:cxn ang="0">
                        <a:pos x="19405" y="11111"/>
                      </a:cxn>
                      <a:cxn ang="0">
                        <a:pos x="19678" y="15185"/>
                      </a:cxn>
                      <a:cxn ang="0">
                        <a:pos x="19802" y="16667"/>
                      </a:cxn>
                      <a:cxn ang="0">
                        <a:pos x="19975" y="18519"/>
                      </a:cxn>
                    </a:cxnLst>
                    <a:rect l="0" t="0" r="r" b="b"/>
                    <a:pathLst>
                      <a:path w="20000" h="20000">
                        <a:moveTo>
                          <a:pt x="0" y="16667"/>
                        </a:moveTo>
                        <a:lnTo>
                          <a:pt x="50" y="12593"/>
                        </a:lnTo>
                        <a:lnTo>
                          <a:pt x="248" y="12593"/>
                        </a:lnTo>
                        <a:lnTo>
                          <a:pt x="520" y="11111"/>
                        </a:lnTo>
                        <a:lnTo>
                          <a:pt x="1388" y="10370"/>
                        </a:lnTo>
                        <a:lnTo>
                          <a:pt x="1685" y="8889"/>
                        </a:lnTo>
                        <a:lnTo>
                          <a:pt x="1809" y="8889"/>
                        </a:lnTo>
                        <a:lnTo>
                          <a:pt x="1983" y="7407"/>
                        </a:lnTo>
                        <a:lnTo>
                          <a:pt x="2107" y="7407"/>
                        </a:lnTo>
                        <a:lnTo>
                          <a:pt x="2107" y="5926"/>
                        </a:lnTo>
                        <a:lnTo>
                          <a:pt x="2206" y="4815"/>
                        </a:lnTo>
                        <a:lnTo>
                          <a:pt x="2379" y="4815"/>
                        </a:lnTo>
                        <a:lnTo>
                          <a:pt x="2677" y="7407"/>
                        </a:lnTo>
                        <a:lnTo>
                          <a:pt x="2974" y="8889"/>
                        </a:lnTo>
                        <a:lnTo>
                          <a:pt x="3693" y="15185"/>
                        </a:lnTo>
                        <a:lnTo>
                          <a:pt x="4114" y="15185"/>
                        </a:lnTo>
                        <a:lnTo>
                          <a:pt x="4263" y="14074"/>
                        </a:lnTo>
                        <a:lnTo>
                          <a:pt x="4411" y="11111"/>
                        </a:lnTo>
                        <a:lnTo>
                          <a:pt x="4560" y="8889"/>
                        </a:lnTo>
                        <a:lnTo>
                          <a:pt x="4709" y="5926"/>
                        </a:lnTo>
                        <a:lnTo>
                          <a:pt x="4833" y="2963"/>
                        </a:lnTo>
                        <a:lnTo>
                          <a:pt x="5006" y="2963"/>
                        </a:lnTo>
                        <a:lnTo>
                          <a:pt x="5130" y="1481"/>
                        </a:lnTo>
                        <a:lnTo>
                          <a:pt x="5304" y="1481"/>
                        </a:lnTo>
                        <a:lnTo>
                          <a:pt x="6196" y="2963"/>
                        </a:lnTo>
                        <a:lnTo>
                          <a:pt x="6493" y="5926"/>
                        </a:lnTo>
                        <a:lnTo>
                          <a:pt x="6766" y="7407"/>
                        </a:lnTo>
                        <a:lnTo>
                          <a:pt x="6890" y="8889"/>
                        </a:lnTo>
                        <a:lnTo>
                          <a:pt x="7782" y="11111"/>
                        </a:lnTo>
                        <a:lnTo>
                          <a:pt x="8079" y="12593"/>
                        </a:lnTo>
                        <a:lnTo>
                          <a:pt x="8947" y="14074"/>
                        </a:lnTo>
                        <a:lnTo>
                          <a:pt x="9219" y="14074"/>
                        </a:lnTo>
                        <a:lnTo>
                          <a:pt x="9517" y="11111"/>
                        </a:lnTo>
                        <a:lnTo>
                          <a:pt x="9517" y="10370"/>
                        </a:lnTo>
                        <a:lnTo>
                          <a:pt x="9641" y="7407"/>
                        </a:lnTo>
                        <a:lnTo>
                          <a:pt x="9814" y="5926"/>
                        </a:lnTo>
                        <a:lnTo>
                          <a:pt x="9938" y="2963"/>
                        </a:lnTo>
                        <a:lnTo>
                          <a:pt x="10087" y="1481"/>
                        </a:lnTo>
                        <a:lnTo>
                          <a:pt x="10211" y="1481"/>
                        </a:lnTo>
                        <a:lnTo>
                          <a:pt x="10211" y="0"/>
                        </a:lnTo>
                        <a:lnTo>
                          <a:pt x="10384" y="0"/>
                        </a:lnTo>
                        <a:lnTo>
                          <a:pt x="10508" y="8889"/>
                        </a:lnTo>
                        <a:lnTo>
                          <a:pt x="11400" y="16667"/>
                        </a:lnTo>
                        <a:lnTo>
                          <a:pt x="12144" y="16667"/>
                        </a:lnTo>
                        <a:lnTo>
                          <a:pt x="12441" y="15185"/>
                        </a:lnTo>
                        <a:lnTo>
                          <a:pt x="13036" y="10370"/>
                        </a:lnTo>
                        <a:lnTo>
                          <a:pt x="13854" y="7407"/>
                        </a:lnTo>
                        <a:lnTo>
                          <a:pt x="14151" y="4815"/>
                        </a:lnTo>
                        <a:lnTo>
                          <a:pt x="14300" y="4815"/>
                        </a:lnTo>
                        <a:lnTo>
                          <a:pt x="14597" y="5926"/>
                        </a:lnTo>
                        <a:lnTo>
                          <a:pt x="15762" y="16667"/>
                        </a:lnTo>
                        <a:lnTo>
                          <a:pt x="15762" y="19630"/>
                        </a:lnTo>
                        <a:lnTo>
                          <a:pt x="16183" y="19630"/>
                        </a:lnTo>
                        <a:lnTo>
                          <a:pt x="16357" y="18519"/>
                        </a:lnTo>
                        <a:lnTo>
                          <a:pt x="16481" y="15185"/>
                        </a:lnTo>
                        <a:lnTo>
                          <a:pt x="16778" y="12593"/>
                        </a:lnTo>
                        <a:lnTo>
                          <a:pt x="16778" y="10370"/>
                        </a:lnTo>
                        <a:lnTo>
                          <a:pt x="16952" y="8889"/>
                        </a:lnTo>
                        <a:lnTo>
                          <a:pt x="17224" y="8889"/>
                        </a:lnTo>
                        <a:lnTo>
                          <a:pt x="17224" y="7407"/>
                        </a:lnTo>
                        <a:lnTo>
                          <a:pt x="17943" y="7407"/>
                        </a:lnTo>
                        <a:lnTo>
                          <a:pt x="18092" y="8889"/>
                        </a:lnTo>
                        <a:lnTo>
                          <a:pt x="18984" y="10370"/>
                        </a:lnTo>
                        <a:lnTo>
                          <a:pt x="19108" y="10370"/>
                        </a:lnTo>
                        <a:lnTo>
                          <a:pt x="19281" y="11111"/>
                        </a:lnTo>
                        <a:lnTo>
                          <a:pt x="19405" y="11111"/>
                        </a:lnTo>
                        <a:lnTo>
                          <a:pt x="19405" y="12593"/>
                        </a:lnTo>
                        <a:lnTo>
                          <a:pt x="19678" y="15185"/>
                        </a:lnTo>
                        <a:lnTo>
                          <a:pt x="19678" y="16667"/>
                        </a:lnTo>
                        <a:lnTo>
                          <a:pt x="19802" y="16667"/>
                        </a:lnTo>
                        <a:lnTo>
                          <a:pt x="19802" y="18519"/>
                        </a:lnTo>
                        <a:lnTo>
                          <a:pt x="19975" y="18519"/>
                        </a:lnTo>
                      </a:path>
                    </a:pathLst>
                  </a:custGeom>
                  <a:noFill/>
                  <a:ln w="25400"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58440" name="Line 72"/>
                <p:cNvSpPr>
                  <a:spLocks noChangeAspect="1" noChangeShapeType="1"/>
                </p:cNvSpPr>
                <p:nvPr/>
              </p:nvSpPr>
              <p:spPr bwMode="auto">
                <a:xfrm>
                  <a:off x="6197" y="12065"/>
                  <a:ext cx="25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58441" name="Group 73"/>
              <p:cNvGrpSpPr>
                <a:grpSpLocks/>
              </p:cNvGrpSpPr>
              <p:nvPr/>
            </p:nvGrpSpPr>
            <p:grpSpPr bwMode="auto">
              <a:xfrm>
                <a:off x="6684" y="11967"/>
                <a:ext cx="2586" cy="360"/>
                <a:chOff x="6144" y="6387"/>
                <a:chExt cx="2586" cy="360"/>
              </a:xfrm>
            </p:grpSpPr>
            <p:sp>
              <p:nvSpPr>
                <p:cNvPr id="58442" name="Line 74"/>
                <p:cNvSpPr>
                  <a:spLocks noChangeShapeType="1"/>
                </p:cNvSpPr>
                <p:nvPr/>
              </p:nvSpPr>
              <p:spPr bwMode="auto">
                <a:xfrm>
                  <a:off x="6144" y="6387"/>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3" name="Line 75"/>
                <p:cNvSpPr>
                  <a:spLocks noChangeShapeType="1"/>
                </p:cNvSpPr>
                <p:nvPr/>
              </p:nvSpPr>
              <p:spPr bwMode="auto">
                <a:xfrm>
                  <a:off x="6144" y="6747"/>
                  <a:ext cx="258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4" name="Line 76"/>
                <p:cNvSpPr>
                  <a:spLocks noChangeShapeType="1"/>
                </p:cNvSpPr>
                <p:nvPr/>
              </p:nvSpPr>
              <p:spPr bwMode="auto">
                <a:xfrm>
                  <a:off x="614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5" name="Freeform 77"/>
                <p:cNvSpPr>
                  <a:spLocks/>
                </p:cNvSpPr>
                <p:nvPr/>
              </p:nvSpPr>
              <p:spPr bwMode="auto">
                <a:xfrm>
                  <a:off x="8670" y="6390"/>
                  <a:ext cx="60" cy="350"/>
                </a:xfrm>
                <a:custGeom>
                  <a:avLst/>
                  <a:gdLst/>
                  <a:ahLst/>
                  <a:cxnLst>
                    <a:cxn ang="0">
                      <a:pos x="0" y="0"/>
                    </a:cxn>
                    <a:cxn ang="0">
                      <a:pos x="20" y="110"/>
                    </a:cxn>
                    <a:cxn ang="0">
                      <a:pos x="40" y="170"/>
                    </a:cxn>
                    <a:cxn ang="0">
                      <a:pos x="30" y="220"/>
                    </a:cxn>
                    <a:cxn ang="0">
                      <a:pos x="60" y="350"/>
                    </a:cxn>
                  </a:cxnLst>
                  <a:rect l="0" t="0" r="r" b="b"/>
                  <a:pathLst>
                    <a:path w="60" h="350">
                      <a:moveTo>
                        <a:pt x="0" y="0"/>
                      </a:moveTo>
                      <a:cubicBezTo>
                        <a:pt x="7" y="37"/>
                        <a:pt x="11" y="74"/>
                        <a:pt x="20" y="110"/>
                      </a:cubicBezTo>
                      <a:cubicBezTo>
                        <a:pt x="25" y="131"/>
                        <a:pt x="40" y="170"/>
                        <a:pt x="40" y="170"/>
                      </a:cubicBezTo>
                      <a:cubicBezTo>
                        <a:pt x="37" y="187"/>
                        <a:pt x="30" y="203"/>
                        <a:pt x="30" y="220"/>
                      </a:cubicBezTo>
                      <a:cubicBezTo>
                        <a:pt x="30" y="265"/>
                        <a:pt x="60" y="307"/>
                        <a:pt x="60" y="35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6" name="Line 78"/>
                <p:cNvSpPr>
                  <a:spLocks noChangeShapeType="1"/>
                </p:cNvSpPr>
                <p:nvPr/>
              </p:nvSpPr>
              <p:spPr bwMode="auto">
                <a:xfrm>
                  <a:off x="650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7" name="Line 79"/>
                <p:cNvSpPr>
                  <a:spLocks noChangeShapeType="1"/>
                </p:cNvSpPr>
                <p:nvPr/>
              </p:nvSpPr>
              <p:spPr bwMode="auto">
                <a:xfrm>
                  <a:off x="686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8" name="Line 80"/>
                <p:cNvSpPr>
                  <a:spLocks noChangeShapeType="1"/>
                </p:cNvSpPr>
                <p:nvPr/>
              </p:nvSpPr>
              <p:spPr bwMode="auto">
                <a:xfrm>
                  <a:off x="722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49" name="Line 81"/>
                <p:cNvSpPr>
                  <a:spLocks noChangeShapeType="1"/>
                </p:cNvSpPr>
                <p:nvPr/>
              </p:nvSpPr>
              <p:spPr bwMode="auto">
                <a:xfrm>
                  <a:off x="758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0" name="Line 82"/>
                <p:cNvSpPr>
                  <a:spLocks noChangeShapeType="1"/>
                </p:cNvSpPr>
                <p:nvPr/>
              </p:nvSpPr>
              <p:spPr bwMode="auto">
                <a:xfrm>
                  <a:off x="794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1" name="Line 83"/>
                <p:cNvSpPr>
                  <a:spLocks noChangeShapeType="1"/>
                </p:cNvSpPr>
                <p:nvPr/>
              </p:nvSpPr>
              <p:spPr bwMode="auto">
                <a:xfrm>
                  <a:off x="830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58452" name="Group 84"/>
              <p:cNvGrpSpPr>
                <a:grpSpLocks/>
              </p:cNvGrpSpPr>
              <p:nvPr/>
            </p:nvGrpSpPr>
            <p:grpSpPr bwMode="auto">
              <a:xfrm>
                <a:off x="3380" y="11967"/>
                <a:ext cx="2224" cy="363"/>
                <a:chOff x="2840" y="6387"/>
                <a:chExt cx="2224" cy="363"/>
              </a:xfrm>
            </p:grpSpPr>
            <p:sp>
              <p:nvSpPr>
                <p:cNvPr id="58453" name="Line 85"/>
                <p:cNvSpPr>
                  <a:spLocks noChangeShapeType="1"/>
                </p:cNvSpPr>
                <p:nvPr/>
              </p:nvSpPr>
              <p:spPr bwMode="auto">
                <a:xfrm flipH="1">
                  <a:off x="2904" y="6387"/>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4" name="Line 86"/>
                <p:cNvSpPr>
                  <a:spLocks noChangeShapeType="1"/>
                </p:cNvSpPr>
                <p:nvPr/>
              </p:nvSpPr>
              <p:spPr bwMode="auto">
                <a:xfrm flipV="1">
                  <a:off x="5064" y="6387"/>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5" name="Line 87"/>
                <p:cNvSpPr>
                  <a:spLocks noChangeShapeType="1"/>
                </p:cNvSpPr>
                <p:nvPr/>
              </p:nvSpPr>
              <p:spPr bwMode="auto">
                <a:xfrm flipH="1">
                  <a:off x="2904" y="6747"/>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6" name="Line 88"/>
                <p:cNvSpPr>
                  <a:spLocks noChangeShapeType="1"/>
                </p:cNvSpPr>
                <p:nvPr/>
              </p:nvSpPr>
              <p:spPr bwMode="auto">
                <a:xfrm flipH="1">
                  <a:off x="488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7" name="Line 89"/>
                <p:cNvSpPr>
                  <a:spLocks noChangeShapeType="1"/>
                </p:cNvSpPr>
                <p:nvPr/>
              </p:nvSpPr>
              <p:spPr bwMode="auto">
                <a:xfrm flipH="1">
                  <a:off x="452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8" name="Line 90"/>
                <p:cNvSpPr>
                  <a:spLocks noChangeShapeType="1"/>
                </p:cNvSpPr>
                <p:nvPr/>
              </p:nvSpPr>
              <p:spPr bwMode="auto">
                <a:xfrm flipH="1">
                  <a:off x="416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59" name="Line 91"/>
                <p:cNvSpPr>
                  <a:spLocks noChangeShapeType="1"/>
                </p:cNvSpPr>
                <p:nvPr/>
              </p:nvSpPr>
              <p:spPr bwMode="auto">
                <a:xfrm flipH="1">
                  <a:off x="380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60" name="Line 92"/>
                <p:cNvSpPr>
                  <a:spLocks noChangeShapeType="1"/>
                </p:cNvSpPr>
                <p:nvPr/>
              </p:nvSpPr>
              <p:spPr bwMode="auto">
                <a:xfrm flipH="1">
                  <a:off x="344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61" name="Line 93"/>
                <p:cNvSpPr>
                  <a:spLocks noChangeShapeType="1"/>
                </p:cNvSpPr>
                <p:nvPr/>
              </p:nvSpPr>
              <p:spPr bwMode="auto">
                <a:xfrm flipH="1">
                  <a:off x="308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62" name="Freeform 94"/>
                <p:cNvSpPr>
                  <a:spLocks/>
                </p:cNvSpPr>
                <p:nvPr/>
              </p:nvSpPr>
              <p:spPr bwMode="auto">
                <a:xfrm>
                  <a:off x="2840" y="6390"/>
                  <a:ext cx="70" cy="360"/>
                </a:xfrm>
                <a:custGeom>
                  <a:avLst/>
                  <a:gdLst/>
                  <a:ahLst/>
                  <a:cxnLst>
                    <a:cxn ang="0">
                      <a:pos x="50" y="0"/>
                    </a:cxn>
                    <a:cxn ang="0">
                      <a:pos x="0" y="90"/>
                    </a:cxn>
                    <a:cxn ang="0">
                      <a:pos x="40" y="260"/>
                    </a:cxn>
                    <a:cxn ang="0">
                      <a:pos x="60" y="320"/>
                    </a:cxn>
                    <a:cxn ang="0">
                      <a:pos x="70" y="360"/>
                    </a:cxn>
                  </a:cxnLst>
                  <a:rect l="0" t="0" r="r" b="b"/>
                  <a:pathLst>
                    <a:path w="70" h="360">
                      <a:moveTo>
                        <a:pt x="50" y="0"/>
                      </a:moveTo>
                      <a:cubicBezTo>
                        <a:pt x="39" y="46"/>
                        <a:pt x="40" y="64"/>
                        <a:pt x="0" y="90"/>
                      </a:cubicBezTo>
                      <a:cubicBezTo>
                        <a:pt x="24" y="221"/>
                        <a:pt x="8" y="165"/>
                        <a:pt x="40" y="260"/>
                      </a:cubicBezTo>
                      <a:cubicBezTo>
                        <a:pt x="47" y="280"/>
                        <a:pt x="55" y="300"/>
                        <a:pt x="60" y="320"/>
                      </a:cubicBezTo>
                      <a:cubicBezTo>
                        <a:pt x="63" y="333"/>
                        <a:pt x="70" y="360"/>
                        <a:pt x="7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sp>
            <p:nvSpPr>
              <p:cNvPr id="58463" name="Line 95"/>
              <p:cNvSpPr>
                <a:spLocks noChangeShapeType="1"/>
              </p:cNvSpPr>
              <p:nvPr/>
            </p:nvSpPr>
            <p:spPr bwMode="auto">
              <a:xfrm flipH="1" flipV="1">
                <a:off x="7404" y="12147"/>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grpSp>
            <p:nvGrpSpPr>
              <p:cNvPr id="58464" name="Group 96"/>
              <p:cNvGrpSpPr>
                <a:grpSpLocks/>
              </p:cNvGrpSpPr>
              <p:nvPr/>
            </p:nvGrpSpPr>
            <p:grpSpPr bwMode="auto">
              <a:xfrm>
                <a:off x="3572" y="8490"/>
                <a:ext cx="2420" cy="1060"/>
                <a:chOff x="3032" y="2910"/>
                <a:chExt cx="2420" cy="1060"/>
              </a:xfrm>
            </p:grpSpPr>
            <p:grpSp>
              <p:nvGrpSpPr>
                <p:cNvPr id="58465" name="Group 97"/>
                <p:cNvGrpSpPr>
                  <a:grpSpLocks/>
                </p:cNvGrpSpPr>
                <p:nvPr/>
              </p:nvGrpSpPr>
              <p:grpSpPr bwMode="auto">
                <a:xfrm>
                  <a:off x="3032" y="2910"/>
                  <a:ext cx="2420" cy="1060"/>
                  <a:chOff x="3392" y="8797"/>
                  <a:chExt cx="2420" cy="1060"/>
                </a:xfrm>
              </p:grpSpPr>
              <p:sp>
                <p:nvSpPr>
                  <p:cNvPr id="58466" name="Line 98"/>
                  <p:cNvSpPr>
                    <a:spLocks noChangeAspect="1" noChangeShapeType="1"/>
                  </p:cNvSpPr>
                  <p:nvPr/>
                </p:nvSpPr>
                <p:spPr bwMode="auto">
                  <a:xfrm flipV="1">
                    <a:off x="3392" y="9263"/>
                    <a:ext cx="0" cy="85"/>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67" name="Line 99"/>
                  <p:cNvSpPr>
                    <a:spLocks noChangeAspect="1" noChangeShapeType="1"/>
                  </p:cNvSpPr>
                  <p:nvPr/>
                </p:nvSpPr>
                <p:spPr bwMode="auto">
                  <a:xfrm flipV="1">
                    <a:off x="4448" y="9772"/>
                    <a:ext cx="0" cy="85"/>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58468" name="Group 100"/>
                  <p:cNvGrpSpPr>
                    <a:grpSpLocks/>
                  </p:cNvGrpSpPr>
                  <p:nvPr/>
                </p:nvGrpSpPr>
                <p:grpSpPr bwMode="auto">
                  <a:xfrm>
                    <a:off x="3392" y="8797"/>
                    <a:ext cx="2420" cy="1060"/>
                    <a:chOff x="3392" y="8797"/>
                    <a:chExt cx="2420" cy="1060"/>
                  </a:xfrm>
                </p:grpSpPr>
                <p:sp>
                  <p:nvSpPr>
                    <p:cNvPr id="58469" name="Line 101"/>
                    <p:cNvSpPr>
                      <a:spLocks noChangeAspect="1" noChangeShapeType="1"/>
                    </p:cNvSpPr>
                    <p:nvPr/>
                  </p:nvSpPr>
                  <p:spPr bwMode="auto">
                    <a:xfrm flipV="1">
                      <a:off x="4448" y="9603"/>
                      <a:ext cx="1364" cy="254"/>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0" name="Line 102"/>
                    <p:cNvSpPr>
                      <a:spLocks noChangeAspect="1" noChangeShapeType="1"/>
                    </p:cNvSpPr>
                    <p:nvPr/>
                  </p:nvSpPr>
                  <p:spPr bwMode="auto">
                    <a:xfrm flipV="1">
                      <a:off x="4624" y="9306"/>
                      <a:ext cx="1188" cy="254"/>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1" name="Line 103"/>
                    <p:cNvSpPr>
                      <a:spLocks noChangeAspect="1" noChangeShapeType="1"/>
                    </p:cNvSpPr>
                    <p:nvPr/>
                  </p:nvSpPr>
                  <p:spPr bwMode="auto">
                    <a:xfrm>
                      <a:off x="5812" y="9306"/>
                      <a:ext cx="0" cy="297"/>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2" name="Line 104"/>
                    <p:cNvSpPr>
                      <a:spLocks noChangeAspect="1" noChangeShapeType="1"/>
                    </p:cNvSpPr>
                    <p:nvPr/>
                  </p:nvSpPr>
                  <p:spPr bwMode="auto">
                    <a:xfrm>
                      <a:off x="4756" y="8797"/>
                      <a:ext cx="1056" cy="50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3" name="Freeform 105"/>
                    <p:cNvSpPr>
                      <a:spLocks noChangeAspect="1"/>
                    </p:cNvSpPr>
                    <p:nvPr/>
                  </p:nvSpPr>
                  <p:spPr bwMode="auto">
                    <a:xfrm>
                      <a:off x="3392" y="9348"/>
                      <a:ext cx="1056" cy="509"/>
                    </a:xfrm>
                    <a:custGeom>
                      <a:avLst/>
                      <a:gdLst/>
                      <a:ahLst/>
                      <a:cxnLst>
                        <a:cxn ang="0">
                          <a:pos x="0" y="0"/>
                        </a:cxn>
                        <a:cxn ang="0">
                          <a:pos x="2160" y="540"/>
                        </a:cxn>
                        <a:cxn ang="0">
                          <a:pos x="4320" y="2160"/>
                        </a:cxn>
                      </a:cxnLst>
                      <a:rect l="0" t="0" r="r" b="b"/>
                      <a:pathLst>
                        <a:path w="4320" h="2160">
                          <a:moveTo>
                            <a:pt x="0" y="0"/>
                          </a:moveTo>
                          <a:cubicBezTo>
                            <a:pt x="720" y="90"/>
                            <a:pt x="1440" y="180"/>
                            <a:pt x="2160" y="540"/>
                          </a:cubicBezTo>
                          <a:cubicBezTo>
                            <a:pt x="2880" y="900"/>
                            <a:pt x="3600" y="1530"/>
                            <a:pt x="4320" y="21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4" name="Freeform 106"/>
                    <p:cNvSpPr>
                      <a:spLocks noChangeAspect="1"/>
                    </p:cNvSpPr>
                    <p:nvPr/>
                  </p:nvSpPr>
                  <p:spPr bwMode="auto">
                    <a:xfrm>
                      <a:off x="4448" y="9560"/>
                      <a:ext cx="176" cy="212"/>
                    </a:xfrm>
                    <a:custGeom>
                      <a:avLst/>
                      <a:gdLst/>
                      <a:ahLst/>
                      <a:cxnLst>
                        <a:cxn ang="0">
                          <a:pos x="0" y="900"/>
                        </a:cxn>
                        <a:cxn ang="0">
                          <a:pos x="360" y="720"/>
                        </a:cxn>
                        <a:cxn ang="0">
                          <a:pos x="360" y="360"/>
                        </a:cxn>
                        <a:cxn ang="0">
                          <a:pos x="720" y="0"/>
                        </a:cxn>
                      </a:cxnLst>
                      <a:rect l="0" t="0" r="r" b="b"/>
                      <a:pathLst>
                        <a:path w="720" h="900">
                          <a:moveTo>
                            <a:pt x="0" y="900"/>
                          </a:moveTo>
                          <a:cubicBezTo>
                            <a:pt x="150" y="855"/>
                            <a:pt x="300" y="810"/>
                            <a:pt x="360" y="720"/>
                          </a:cubicBezTo>
                          <a:cubicBezTo>
                            <a:pt x="420" y="630"/>
                            <a:pt x="300" y="480"/>
                            <a:pt x="360" y="360"/>
                          </a:cubicBezTo>
                          <a:cubicBezTo>
                            <a:pt x="420" y="240"/>
                            <a:pt x="570" y="120"/>
                            <a:pt x="72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5" name="Freeform 107"/>
                    <p:cNvSpPr>
                      <a:spLocks noChangeAspect="1"/>
                    </p:cNvSpPr>
                    <p:nvPr/>
                  </p:nvSpPr>
                  <p:spPr bwMode="auto">
                    <a:xfrm>
                      <a:off x="3392" y="9051"/>
                      <a:ext cx="176" cy="212"/>
                    </a:xfrm>
                    <a:custGeom>
                      <a:avLst/>
                      <a:gdLst/>
                      <a:ahLst/>
                      <a:cxnLst>
                        <a:cxn ang="0">
                          <a:pos x="0" y="900"/>
                        </a:cxn>
                        <a:cxn ang="0">
                          <a:pos x="360" y="720"/>
                        </a:cxn>
                        <a:cxn ang="0">
                          <a:pos x="360" y="360"/>
                        </a:cxn>
                        <a:cxn ang="0">
                          <a:pos x="720" y="0"/>
                        </a:cxn>
                      </a:cxnLst>
                      <a:rect l="0" t="0" r="r" b="b"/>
                      <a:pathLst>
                        <a:path w="720" h="900">
                          <a:moveTo>
                            <a:pt x="0" y="900"/>
                          </a:moveTo>
                          <a:cubicBezTo>
                            <a:pt x="150" y="855"/>
                            <a:pt x="300" y="810"/>
                            <a:pt x="360" y="720"/>
                          </a:cubicBezTo>
                          <a:cubicBezTo>
                            <a:pt x="420" y="630"/>
                            <a:pt x="300" y="480"/>
                            <a:pt x="360" y="360"/>
                          </a:cubicBezTo>
                          <a:cubicBezTo>
                            <a:pt x="420" y="240"/>
                            <a:pt x="570" y="120"/>
                            <a:pt x="720" y="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6" name="Freeform 108"/>
                    <p:cNvSpPr>
                      <a:spLocks noChangeAspect="1"/>
                    </p:cNvSpPr>
                    <p:nvPr/>
                  </p:nvSpPr>
                  <p:spPr bwMode="auto">
                    <a:xfrm>
                      <a:off x="3392" y="9263"/>
                      <a:ext cx="1056" cy="509"/>
                    </a:xfrm>
                    <a:custGeom>
                      <a:avLst/>
                      <a:gdLst/>
                      <a:ahLst/>
                      <a:cxnLst>
                        <a:cxn ang="0">
                          <a:pos x="0" y="0"/>
                        </a:cxn>
                        <a:cxn ang="0">
                          <a:pos x="2160" y="540"/>
                        </a:cxn>
                        <a:cxn ang="0">
                          <a:pos x="4320" y="2160"/>
                        </a:cxn>
                      </a:cxnLst>
                      <a:rect l="0" t="0" r="r" b="b"/>
                      <a:pathLst>
                        <a:path w="4320" h="2160">
                          <a:moveTo>
                            <a:pt x="0" y="0"/>
                          </a:moveTo>
                          <a:cubicBezTo>
                            <a:pt x="720" y="90"/>
                            <a:pt x="1440" y="180"/>
                            <a:pt x="2160" y="540"/>
                          </a:cubicBezTo>
                          <a:cubicBezTo>
                            <a:pt x="2880" y="900"/>
                            <a:pt x="3600" y="1530"/>
                            <a:pt x="4320" y="21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7" name="Freeform 109"/>
                    <p:cNvSpPr>
                      <a:spLocks noChangeAspect="1"/>
                    </p:cNvSpPr>
                    <p:nvPr/>
                  </p:nvSpPr>
                  <p:spPr bwMode="auto">
                    <a:xfrm>
                      <a:off x="3480" y="9136"/>
                      <a:ext cx="1056" cy="509"/>
                    </a:xfrm>
                    <a:custGeom>
                      <a:avLst/>
                      <a:gdLst/>
                      <a:ahLst/>
                      <a:cxnLst>
                        <a:cxn ang="0">
                          <a:pos x="0" y="0"/>
                        </a:cxn>
                        <a:cxn ang="0">
                          <a:pos x="2160" y="540"/>
                        </a:cxn>
                        <a:cxn ang="0">
                          <a:pos x="4320" y="2160"/>
                        </a:cxn>
                      </a:cxnLst>
                      <a:rect l="0" t="0" r="r" b="b"/>
                      <a:pathLst>
                        <a:path w="4320" h="2160">
                          <a:moveTo>
                            <a:pt x="0" y="0"/>
                          </a:moveTo>
                          <a:cubicBezTo>
                            <a:pt x="720" y="90"/>
                            <a:pt x="1440" y="180"/>
                            <a:pt x="2160" y="540"/>
                          </a:cubicBezTo>
                          <a:cubicBezTo>
                            <a:pt x="2880" y="900"/>
                            <a:pt x="3600" y="1530"/>
                            <a:pt x="4320" y="21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8" name="Freeform 110"/>
                    <p:cNvSpPr>
                      <a:spLocks noChangeAspect="1"/>
                    </p:cNvSpPr>
                    <p:nvPr/>
                  </p:nvSpPr>
                  <p:spPr bwMode="auto">
                    <a:xfrm>
                      <a:off x="3568" y="9051"/>
                      <a:ext cx="1056" cy="509"/>
                    </a:xfrm>
                    <a:custGeom>
                      <a:avLst/>
                      <a:gdLst/>
                      <a:ahLst/>
                      <a:cxnLst>
                        <a:cxn ang="0">
                          <a:pos x="0" y="0"/>
                        </a:cxn>
                        <a:cxn ang="0">
                          <a:pos x="2160" y="540"/>
                        </a:cxn>
                        <a:cxn ang="0">
                          <a:pos x="4320" y="2160"/>
                        </a:cxn>
                      </a:cxnLst>
                      <a:rect l="0" t="0" r="r" b="b"/>
                      <a:pathLst>
                        <a:path w="4320" h="2160">
                          <a:moveTo>
                            <a:pt x="0" y="0"/>
                          </a:moveTo>
                          <a:cubicBezTo>
                            <a:pt x="720" y="90"/>
                            <a:pt x="1440" y="180"/>
                            <a:pt x="2160" y="540"/>
                          </a:cubicBezTo>
                          <a:cubicBezTo>
                            <a:pt x="2880" y="900"/>
                            <a:pt x="3600" y="1530"/>
                            <a:pt x="4320" y="21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79" name="Line 111"/>
                    <p:cNvSpPr>
                      <a:spLocks noChangeAspect="1" noChangeShapeType="1"/>
                    </p:cNvSpPr>
                    <p:nvPr/>
                  </p:nvSpPr>
                  <p:spPr bwMode="auto">
                    <a:xfrm flipV="1">
                      <a:off x="3568" y="8797"/>
                      <a:ext cx="1188" cy="254"/>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sp>
              <p:nvSpPr>
                <p:cNvPr id="58480" name="Freeform 112"/>
                <p:cNvSpPr>
                  <a:spLocks/>
                </p:cNvSpPr>
                <p:nvPr/>
              </p:nvSpPr>
              <p:spPr bwMode="auto">
                <a:xfrm>
                  <a:off x="4650" y="3570"/>
                  <a:ext cx="110" cy="300"/>
                </a:xfrm>
                <a:custGeom>
                  <a:avLst/>
                  <a:gdLst/>
                  <a:ahLst/>
                  <a:cxnLst>
                    <a:cxn ang="0">
                      <a:pos x="110" y="0"/>
                    </a:cxn>
                    <a:cxn ang="0">
                      <a:pos x="70" y="60"/>
                    </a:cxn>
                    <a:cxn ang="0">
                      <a:pos x="50" y="90"/>
                    </a:cxn>
                    <a:cxn ang="0">
                      <a:pos x="0" y="300"/>
                    </a:cxn>
                  </a:cxnLst>
                  <a:rect l="0" t="0" r="r" b="b"/>
                  <a:pathLst>
                    <a:path w="110" h="300">
                      <a:moveTo>
                        <a:pt x="110" y="0"/>
                      </a:moveTo>
                      <a:cubicBezTo>
                        <a:pt x="57" y="35"/>
                        <a:pt x="96" y="0"/>
                        <a:pt x="70" y="60"/>
                      </a:cubicBezTo>
                      <a:cubicBezTo>
                        <a:pt x="65" y="71"/>
                        <a:pt x="55" y="79"/>
                        <a:pt x="50" y="90"/>
                      </a:cubicBezTo>
                      <a:cubicBezTo>
                        <a:pt x="27" y="143"/>
                        <a:pt x="0" y="248"/>
                        <a:pt x="0" y="3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1" name="Freeform 113"/>
                <p:cNvSpPr>
                  <a:spLocks/>
                </p:cNvSpPr>
                <p:nvPr/>
              </p:nvSpPr>
              <p:spPr bwMode="auto">
                <a:xfrm>
                  <a:off x="4884" y="3507"/>
                  <a:ext cx="110" cy="300"/>
                </a:xfrm>
                <a:custGeom>
                  <a:avLst/>
                  <a:gdLst/>
                  <a:ahLst/>
                  <a:cxnLst>
                    <a:cxn ang="0">
                      <a:pos x="110" y="0"/>
                    </a:cxn>
                    <a:cxn ang="0">
                      <a:pos x="70" y="60"/>
                    </a:cxn>
                    <a:cxn ang="0">
                      <a:pos x="50" y="90"/>
                    </a:cxn>
                    <a:cxn ang="0">
                      <a:pos x="0" y="300"/>
                    </a:cxn>
                  </a:cxnLst>
                  <a:rect l="0" t="0" r="r" b="b"/>
                  <a:pathLst>
                    <a:path w="110" h="300">
                      <a:moveTo>
                        <a:pt x="110" y="0"/>
                      </a:moveTo>
                      <a:cubicBezTo>
                        <a:pt x="57" y="35"/>
                        <a:pt x="96" y="0"/>
                        <a:pt x="70" y="60"/>
                      </a:cubicBezTo>
                      <a:cubicBezTo>
                        <a:pt x="65" y="71"/>
                        <a:pt x="55" y="79"/>
                        <a:pt x="50" y="90"/>
                      </a:cubicBezTo>
                      <a:cubicBezTo>
                        <a:pt x="27" y="143"/>
                        <a:pt x="0" y="248"/>
                        <a:pt x="0" y="3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2" name="Freeform 114"/>
                <p:cNvSpPr>
                  <a:spLocks/>
                </p:cNvSpPr>
                <p:nvPr/>
              </p:nvSpPr>
              <p:spPr bwMode="auto">
                <a:xfrm>
                  <a:off x="5114" y="3480"/>
                  <a:ext cx="76" cy="290"/>
                </a:xfrm>
                <a:custGeom>
                  <a:avLst/>
                  <a:gdLst/>
                  <a:ahLst/>
                  <a:cxnLst>
                    <a:cxn ang="0">
                      <a:pos x="76" y="0"/>
                    </a:cxn>
                    <a:cxn ang="0">
                      <a:pos x="26" y="80"/>
                    </a:cxn>
                    <a:cxn ang="0">
                      <a:pos x="6" y="290"/>
                    </a:cxn>
                  </a:cxnLst>
                  <a:rect l="0" t="0" r="r" b="b"/>
                  <a:pathLst>
                    <a:path w="76" h="290">
                      <a:moveTo>
                        <a:pt x="76" y="0"/>
                      </a:moveTo>
                      <a:cubicBezTo>
                        <a:pt x="52" y="71"/>
                        <a:pt x="74" y="48"/>
                        <a:pt x="26" y="80"/>
                      </a:cubicBezTo>
                      <a:cubicBezTo>
                        <a:pt x="0" y="158"/>
                        <a:pt x="6" y="194"/>
                        <a:pt x="6" y="29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3" name="Freeform 115"/>
                <p:cNvSpPr>
                  <a:spLocks/>
                </p:cNvSpPr>
                <p:nvPr/>
              </p:nvSpPr>
              <p:spPr bwMode="auto">
                <a:xfrm>
                  <a:off x="5310" y="3440"/>
                  <a:ext cx="90" cy="300"/>
                </a:xfrm>
                <a:custGeom>
                  <a:avLst/>
                  <a:gdLst/>
                  <a:ahLst/>
                  <a:cxnLst>
                    <a:cxn ang="0">
                      <a:pos x="90" y="0"/>
                    </a:cxn>
                    <a:cxn ang="0">
                      <a:pos x="30" y="80"/>
                    </a:cxn>
                    <a:cxn ang="0">
                      <a:pos x="20" y="240"/>
                    </a:cxn>
                    <a:cxn ang="0">
                      <a:pos x="0" y="300"/>
                    </a:cxn>
                  </a:cxnLst>
                  <a:rect l="0" t="0" r="r" b="b"/>
                  <a:pathLst>
                    <a:path w="90" h="300">
                      <a:moveTo>
                        <a:pt x="90" y="0"/>
                      </a:moveTo>
                      <a:cubicBezTo>
                        <a:pt x="44" y="15"/>
                        <a:pt x="52" y="36"/>
                        <a:pt x="30" y="80"/>
                      </a:cubicBezTo>
                      <a:cubicBezTo>
                        <a:pt x="27" y="133"/>
                        <a:pt x="27" y="187"/>
                        <a:pt x="20" y="240"/>
                      </a:cubicBezTo>
                      <a:cubicBezTo>
                        <a:pt x="17" y="261"/>
                        <a:pt x="0" y="300"/>
                        <a:pt x="0" y="3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4" name="Freeform 116"/>
                <p:cNvSpPr>
                  <a:spLocks/>
                </p:cNvSpPr>
                <p:nvPr/>
              </p:nvSpPr>
              <p:spPr bwMode="auto">
                <a:xfrm>
                  <a:off x="4370" y="3610"/>
                  <a:ext cx="170" cy="300"/>
                </a:xfrm>
                <a:custGeom>
                  <a:avLst/>
                  <a:gdLst/>
                  <a:ahLst/>
                  <a:cxnLst>
                    <a:cxn ang="0">
                      <a:pos x="170" y="0"/>
                    </a:cxn>
                    <a:cxn ang="0">
                      <a:pos x="130" y="20"/>
                    </a:cxn>
                    <a:cxn ang="0">
                      <a:pos x="50" y="130"/>
                    </a:cxn>
                    <a:cxn ang="0">
                      <a:pos x="20" y="240"/>
                    </a:cxn>
                    <a:cxn ang="0">
                      <a:pos x="10" y="270"/>
                    </a:cxn>
                    <a:cxn ang="0">
                      <a:pos x="0" y="300"/>
                    </a:cxn>
                  </a:cxnLst>
                  <a:rect l="0" t="0" r="r" b="b"/>
                  <a:pathLst>
                    <a:path w="170" h="300">
                      <a:moveTo>
                        <a:pt x="170" y="0"/>
                      </a:moveTo>
                      <a:cubicBezTo>
                        <a:pt x="157" y="7"/>
                        <a:pt x="141" y="9"/>
                        <a:pt x="130" y="20"/>
                      </a:cubicBezTo>
                      <a:cubicBezTo>
                        <a:pt x="82" y="68"/>
                        <a:pt x="101" y="96"/>
                        <a:pt x="50" y="130"/>
                      </a:cubicBezTo>
                      <a:cubicBezTo>
                        <a:pt x="36" y="201"/>
                        <a:pt x="45" y="164"/>
                        <a:pt x="20" y="240"/>
                      </a:cubicBezTo>
                      <a:cubicBezTo>
                        <a:pt x="17" y="250"/>
                        <a:pt x="13" y="260"/>
                        <a:pt x="10" y="270"/>
                      </a:cubicBezTo>
                      <a:cubicBezTo>
                        <a:pt x="7" y="280"/>
                        <a:pt x="0" y="300"/>
                        <a:pt x="0" y="3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58485" name="Group 117"/>
              <p:cNvGrpSpPr>
                <a:grpSpLocks/>
              </p:cNvGrpSpPr>
              <p:nvPr/>
            </p:nvGrpSpPr>
            <p:grpSpPr bwMode="auto">
              <a:xfrm>
                <a:off x="6277" y="10884"/>
                <a:ext cx="2978" cy="1101"/>
                <a:chOff x="5737" y="5304"/>
                <a:chExt cx="2978" cy="1101"/>
              </a:xfrm>
            </p:grpSpPr>
            <p:sp>
              <p:nvSpPr>
                <p:cNvPr id="58486" name="Line 118"/>
                <p:cNvSpPr>
                  <a:spLocks noChangeShapeType="1"/>
                </p:cNvSpPr>
                <p:nvPr/>
              </p:nvSpPr>
              <p:spPr bwMode="auto">
                <a:xfrm>
                  <a:off x="5737" y="6387"/>
                  <a:ext cx="292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7" name="Line 119"/>
                <p:cNvSpPr>
                  <a:spLocks noChangeShapeType="1"/>
                </p:cNvSpPr>
                <p:nvPr/>
              </p:nvSpPr>
              <p:spPr bwMode="auto">
                <a:xfrm>
                  <a:off x="6426" y="5307"/>
                  <a:ext cx="2238"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8" name="Freeform 120"/>
                <p:cNvSpPr>
                  <a:spLocks/>
                </p:cNvSpPr>
                <p:nvPr/>
              </p:nvSpPr>
              <p:spPr bwMode="auto">
                <a:xfrm>
                  <a:off x="8639" y="5310"/>
                  <a:ext cx="76" cy="1095"/>
                </a:xfrm>
                <a:custGeom>
                  <a:avLst/>
                  <a:gdLst/>
                  <a:ahLst/>
                  <a:cxnLst>
                    <a:cxn ang="0">
                      <a:pos x="46" y="0"/>
                    </a:cxn>
                    <a:cxn ang="0">
                      <a:pos x="1" y="195"/>
                    </a:cxn>
                    <a:cxn ang="0">
                      <a:pos x="31" y="270"/>
                    </a:cxn>
                    <a:cxn ang="0">
                      <a:pos x="61" y="360"/>
                    </a:cxn>
                    <a:cxn ang="0">
                      <a:pos x="46" y="810"/>
                    </a:cxn>
                    <a:cxn ang="0">
                      <a:pos x="76" y="900"/>
                    </a:cxn>
                    <a:cxn ang="0">
                      <a:pos x="31" y="1095"/>
                    </a:cxn>
                  </a:cxnLst>
                  <a:rect l="0" t="0" r="r" b="b"/>
                  <a:pathLst>
                    <a:path w="76" h="1095">
                      <a:moveTo>
                        <a:pt x="46" y="0"/>
                      </a:moveTo>
                      <a:cubicBezTo>
                        <a:pt x="31" y="65"/>
                        <a:pt x="5" y="128"/>
                        <a:pt x="1" y="195"/>
                      </a:cubicBezTo>
                      <a:cubicBezTo>
                        <a:pt x="0" y="222"/>
                        <a:pt x="22" y="245"/>
                        <a:pt x="31" y="270"/>
                      </a:cubicBezTo>
                      <a:cubicBezTo>
                        <a:pt x="42" y="300"/>
                        <a:pt x="61" y="360"/>
                        <a:pt x="61" y="360"/>
                      </a:cubicBezTo>
                      <a:cubicBezTo>
                        <a:pt x="47" y="530"/>
                        <a:pt x="20" y="637"/>
                        <a:pt x="46" y="810"/>
                      </a:cubicBezTo>
                      <a:cubicBezTo>
                        <a:pt x="51" y="841"/>
                        <a:pt x="76" y="900"/>
                        <a:pt x="76" y="900"/>
                      </a:cubicBezTo>
                      <a:cubicBezTo>
                        <a:pt x="50" y="977"/>
                        <a:pt x="31" y="1018"/>
                        <a:pt x="31" y="109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89" name="Freeform 121"/>
                <p:cNvSpPr>
                  <a:spLocks/>
                </p:cNvSpPr>
                <p:nvPr/>
              </p:nvSpPr>
              <p:spPr bwMode="auto">
                <a:xfrm>
                  <a:off x="6020" y="5304"/>
                  <a:ext cx="750" cy="1086"/>
                </a:xfrm>
                <a:custGeom>
                  <a:avLst/>
                  <a:gdLst/>
                  <a:ahLst/>
                  <a:cxnLst>
                    <a:cxn ang="0">
                      <a:pos x="750" y="6"/>
                    </a:cxn>
                    <a:cxn ang="0">
                      <a:pos x="710" y="46"/>
                    </a:cxn>
                    <a:cxn ang="0">
                      <a:pos x="680" y="76"/>
                    </a:cxn>
                    <a:cxn ang="0">
                      <a:pos x="600" y="166"/>
                    </a:cxn>
                    <a:cxn ang="0">
                      <a:pos x="550" y="256"/>
                    </a:cxn>
                    <a:cxn ang="0">
                      <a:pos x="540" y="286"/>
                    </a:cxn>
                    <a:cxn ang="0">
                      <a:pos x="500" y="346"/>
                    </a:cxn>
                    <a:cxn ang="0">
                      <a:pos x="460" y="476"/>
                    </a:cxn>
                    <a:cxn ang="0">
                      <a:pos x="420" y="566"/>
                    </a:cxn>
                    <a:cxn ang="0">
                      <a:pos x="340" y="716"/>
                    </a:cxn>
                    <a:cxn ang="0">
                      <a:pos x="320" y="746"/>
                    </a:cxn>
                    <a:cxn ang="0">
                      <a:pos x="310" y="776"/>
                    </a:cxn>
                    <a:cxn ang="0">
                      <a:pos x="270" y="796"/>
                    </a:cxn>
                    <a:cxn ang="0">
                      <a:pos x="150" y="866"/>
                    </a:cxn>
                    <a:cxn ang="0">
                      <a:pos x="110" y="896"/>
                    </a:cxn>
                    <a:cxn ang="0">
                      <a:pos x="80" y="916"/>
                    </a:cxn>
                    <a:cxn ang="0">
                      <a:pos x="60" y="976"/>
                    </a:cxn>
                    <a:cxn ang="0">
                      <a:pos x="20" y="1036"/>
                    </a:cxn>
                    <a:cxn ang="0">
                      <a:pos x="0" y="1086"/>
                    </a:cxn>
                  </a:cxnLst>
                  <a:rect l="0" t="0" r="r" b="b"/>
                  <a:pathLst>
                    <a:path w="750" h="1086">
                      <a:moveTo>
                        <a:pt x="750" y="6"/>
                      </a:moveTo>
                      <a:cubicBezTo>
                        <a:pt x="693" y="25"/>
                        <a:pt x="740" y="0"/>
                        <a:pt x="710" y="46"/>
                      </a:cubicBezTo>
                      <a:cubicBezTo>
                        <a:pt x="702" y="58"/>
                        <a:pt x="688" y="64"/>
                        <a:pt x="680" y="76"/>
                      </a:cubicBezTo>
                      <a:cubicBezTo>
                        <a:pt x="643" y="128"/>
                        <a:pt x="663" y="134"/>
                        <a:pt x="600" y="166"/>
                      </a:cubicBezTo>
                      <a:cubicBezTo>
                        <a:pt x="589" y="199"/>
                        <a:pt x="561" y="223"/>
                        <a:pt x="550" y="256"/>
                      </a:cubicBezTo>
                      <a:cubicBezTo>
                        <a:pt x="547" y="266"/>
                        <a:pt x="545" y="277"/>
                        <a:pt x="540" y="286"/>
                      </a:cubicBezTo>
                      <a:cubicBezTo>
                        <a:pt x="528" y="307"/>
                        <a:pt x="508" y="323"/>
                        <a:pt x="500" y="346"/>
                      </a:cubicBezTo>
                      <a:cubicBezTo>
                        <a:pt x="487" y="384"/>
                        <a:pt x="478" y="440"/>
                        <a:pt x="460" y="476"/>
                      </a:cubicBezTo>
                      <a:cubicBezTo>
                        <a:pt x="427" y="542"/>
                        <a:pt x="446" y="463"/>
                        <a:pt x="420" y="566"/>
                      </a:cubicBezTo>
                      <a:cubicBezTo>
                        <a:pt x="404" y="631"/>
                        <a:pt x="396" y="678"/>
                        <a:pt x="340" y="716"/>
                      </a:cubicBezTo>
                      <a:cubicBezTo>
                        <a:pt x="333" y="726"/>
                        <a:pt x="325" y="735"/>
                        <a:pt x="320" y="746"/>
                      </a:cubicBezTo>
                      <a:cubicBezTo>
                        <a:pt x="315" y="755"/>
                        <a:pt x="317" y="769"/>
                        <a:pt x="310" y="776"/>
                      </a:cubicBezTo>
                      <a:cubicBezTo>
                        <a:pt x="299" y="787"/>
                        <a:pt x="283" y="788"/>
                        <a:pt x="270" y="796"/>
                      </a:cubicBezTo>
                      <a:cubicBezTo>
                        <a:pt x="227" y="822"/>
                        <a:pt x="197" y="850"/>
                        <a:pt x="150" y="866"/>
                      </a:cubicBezTo>
                      <a:cubicBezTo>
                        <a:pt x="137" y="876"/>
                        <a:pt x="124" y="886"/>
                        <a:pt x="110" y="896"/>
                      </a:cubicBezTo>
                      <a:cubicBezTo>
                        <a:pt x="100" y="903"/>
                        <a:pt x="86" y="906"/>
                        <a:pt x="80" y="916"/>
                      </a:cubicBezTo>
                      <a:cubicBezTo>
                        <a:pt x="69" y="934"/>
                        <a:pt x="67" y="956"/>
                        <a:pt x="60" y="976"/>
                      </a:cubicBezTo>
                      <a:cubicBezTo>
                        <a:pt x="52" y="999"/>
                        <a:pt x="28" y="1013"/>
                        <a:pt x="20" y="1036"/>
                      </a:cubicBezTo>
                      <a:cubicBezTo>
                        <a:pt x="8" y="1073"/>
                        <a:pt x="15" y="1057"/>
                        <a:pt x="0" y="1086"/>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0" name="Freeform 122"/>
                <p:cNvSpPr>
                  <a:spLocks/>
                </p:cNvSpPr>
                <p:nvPr/>
              </p:nvSpPr>
              <p:spPr bwMode="auto">
                <a:xfrm>
                  <a:off x="6780" y="5310"/>
                  <a:ext cx="510" cy="1070"/>
                </a:xfrm>
                <a:custGeom>
                  <a:avLst/>
                  <a:gdLst/>
                  <a:ahLst/>
                  <a:cxnLst>
                    <a:cxn ang="0">
                      <a:pos x="510" y="0"/>
                    </a:cxn>
                    <a:cxn ang="0">
                      <a:pos x="340" y="270"/>
                    </a:cxn>
                    <a:cxn ang="0">
                      <a:pos x="310" y="330"/>
                    </a:cxn>
                    <a:cxn ang="0">
                      <a:pos x="280" y="500"/>
                    </a:cxn>
                    <a:cxn ang="0">
                      <a:pos x="260" y="540"/>
                    </a:cxn>
                    <a:cxn ang="0">
                      <a:pos x="240" y="630"/>
                    </a:cxn>
                    <a:cxn ang="0">
                      <a:pos x="180" y="800"/>
                    </a:cxn>
                    <a:cxn ang="0">
                      <a:pos x="50" y="1010"/>
                    </a:cxn>
                    <a:cxn ang="0">
                      <a:pos x="20" y="1040"/>
                    </a:cxn>
                    <a:cxn ang="0">
                      <a:pos x="0" y="1070"/>
                    </a:cxn>
                  </a:cxnLst>
                  <a:rect l="0" t="0" r="r" b="b"/>
                  <a:pathLst>
                    <a:path w="510" h="1070">
                      <a:moveTo>
                        <a:pt x="510" y="0"/>
                      </a:moveTo>
                      <a:cubicBezTo>
                        <a:pt x="424" y="57"/>
                        <a:pt x="419" y="191"/>
                        <a:pt x="340" y="270"/>
                      </a:cubicBezTo>
                      <a:cubicBezTo>
                        <a:pt x="298" y="396"/>
                        <a:pt x="368" y="194"/>
                        <a:pt x="310" y="330"/>
                      </a:cubicBezTo>
                      <a:cubicBezTo>
                        <a:pt x="287" y="383"/>
                        <a:pt x="294" y="446"/>
                        <a:pt x="280" y="500"/>
                      </a:cubicBezTo>
                      <a:cubicBezTo>
                        <a:pt x="276" y="514"/>
                        <a:pt x="265" y="526"/>
                        <a:pt x="260" y="540"/>
                      </a:cubicBezTo>
                      <a:cubicBezTo>
                        <a:pt x="255" y="554"/>
                        <a:pt x="242" y="619"/>
                        <a:pt x="240" y="630"/>
                      </a:cubicBezTo>
                      <a:cubicBezTo>
                        <a:pt x="229" y="695"/>
                        <a:pt x="238" y="761"/>
                        <a:pt x="180" y="800"/>
                      </a:cubicBezTo>
                      <a:cubicBezTo>
                        <a:pt x="150" y="891"/>
                        <a:pt x="102" y="932"/>
                        <a:pt x="50" y="1010"/>
                      </a:cubicBezTo>
                      <a:cubicBezTo>
                        <a:pt x="42" y="1022"/>
                        <a:pt x="29" y="1029"/>
                        <a:pt x="20" y="1040"/>
                      </a:cubicBezTo>
                      <a:cubicBezTo>
                        <a:pt x="12" y="1049"/>
                        <a:pt x="0" y="1070"/>
                        <a:pt x="0" y="107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1" name="Freeform 123"/>
                <p:cNvSpPr>
                  <a:spLocks/>
                </p:cNvSpPr>
                <p:nvPr/>
              </p:nvSpPr>
              <p:spPr bwMode="auto">
                <a:xfrm>
                  <a:off x="7430" y="5320"/>
                  <a:ext cx="530" cy="1070"/>
                </a:xfrm>
                <a:custGeom>
                  <a:avLst/>
                  <a:gdLst/>
                  <a:ahLst/>
                  <a:cxnLst>
                    <a:cxn ang="0">
                      <a:pos x="530" y="0"/>
                    </a:cxn>
                    <a:cxn ang="0">
                      <a:pos x="400" y="70"/>
                    </a:cxn>
                    <a:cxn ang="0">
                      <a:pos x="370" y="90"/>
                    </a:cxn>
                    <a:cxn ang="0">
                      <a:pos x="280" y="280"/>
                    </a:cxn>
                    <a:cxn ang="0">
                      <a:pos x="220" y="480"/>
                    </a:cxn>
                    <a:cxn ang="0">
                      <a:pos x="180" y="780"/>
                    </a:cxn>
                    <a:cxn ang="0">
                      <a:pos x="120" y="920"/>
                    </a:cxn>
                    <a:cxn ang="0">
                      <a:pos x="110" y="950"/>
                    </a:cxn>
                    <a:cxn ang="0">
                      <a:pos x="90" y="980"/>
                    </a:cxn>
                    <a:cxn ang="0">
                      <a:pos x="80" y="1020"/>
                    </a:cxn>
                    <a:cxn ang="0">
                      <a:pos x="50" y="1030"/>
                    </a:cxn>
                    <a:cxn ang="0">
                      <a:pos x="0" y="1070"/>
                    </a:cxn>
                  </a:cxnLst>
                  <a:rect l="0" t="0" r="r" b="b"/>
                  <a:pathLst>
                    <a:path w="530" h="1070">
                      <a:moveTo>
                        <a:pt x="530" y="0"/>
                      </a:moveTo>
                      <a:cubicBezTo>
                        <a:pt x="480" y="17"/>
                        <a:pt x="444" y="41"/>
                        <a:pt x="400" y="70"/>
                      </a:cubicBezTo>
                      <a:cubicBezTo>
                        <a:pt x="390" y="77"/>
                        <a:pt x="370" y="90"/>
                        <a:pt x="370" y="90"/>
                      </a:cubicBezTo>
                      <a:cubicBezTo>
                        <a:pt x="348" y="157"/>
                        <a:pt x="306" y="215"/>
                        <a:pt x="280" y="280"/>
                      </a:cubicBezTo>
                      <a:cubicBezTo>
                        <a:pt x="254" y="344"/>
                        <a:pt x="237" y="413"/>
                        <a:pt x="220" y="480"/>
                      </a:cubicBezTo>
                      <a:cubicBezTo>
                        <a:pt x="213" y="593"/>
                        <a:pt x="207" y="674"/>
                        <a:pt x="180" y="780"/>
                      </a:cubicBezTo>
                      <a:cubicBezTo>
                        <a:pt x="166" y="837"/>
                        <a:pt x="162" y="878"/>
                        <a:pt x="120" y="920"/>
                      </a:cubicBezTo>
                      <a:cubicBezTo>
                        <a:pt x="117" y="930"/>
                        <a:pt x="115" y="941"/>
                        <a:pt x="110" y="950"/>
                      </a:cubicBezTo>
                      <a:cubicBezTo>
                        <a:pt x="105" y="961"/>
                        <a:pt x="95" y="969"/>
                        <a:pt x="90" y="980"/>
                      </a:cubicBezTo>
                      <a:cubicBezTo>
                        <a:pt x="85" y="993"/>
                        <a:pt x="89" y="1009"/>
                        <a:pt x="80" y="1020"/>
                      </a:cubicBezTo>
                      <a:cubicBezTo>
                        <a:pt x="73" y="1028"/>
                        <a:pt x="60" y="1027"/>
                        <a:pt x="50" y="1030"/>
                      </a:cubicBezTo>
                      <a:cubicBezTo>
                        <a:pt x="15" y="1065"/>
                        <a:pt x="33" y="1054"/>
                        <a:pt x="0" y="107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2" name="Freeform 124"/>
                <p:cNvSpPr>
                  <a:spLocks/>
                </p:cNvSpPr>
                <p:nvPr/>
              </p:nvSpPr>
              <p:spPr bwMode="auto">
                <a:xfrm>
                  <a:off x="7820" y="5320"/>
                  <a:ext cx="490" cy="1060"/>
                </a:xfrm>
                <a:custGeom>
                  <a:avLst/>
                  <a:gdLst/>
                  <a:ahLst/>
                  <a:cxnLst>
                    <a:cxn ang="0">
                      <a:pos x="490" y="0"/>
                    </a:cxn>
                    <a:cxn ang="0">
                      <a:pos x="390" y="40"/>
                    </a:cxn>
                    <a:cxn ang="0">
                      <a:pos x="370" y="100"/>
                    </a:cxn>
                    <a:cxn ang="0">
                      <a:pos x="350" y="130"/>
                    </a:cxn>
                    <a:cxn ang="0">
                      <a:pos x="300" y="210"/>
                    </a:cxn>
                    <a:cxn ang="0">
                      <a:pos x="270" y="310"/>
                    </a:cxn>
                    <a:cxn ang="0">
                      <a:pos x="200" y="720"/>
                    </a:cxn>
                    <a:cxn ang="0">
                      <a:pos x="180" y="780"/>
                    </a:cxn>
                    <a:cxn ang="0">
                      <a:pos x="140" y="840"/>
                    </a:cxn>
                    <a:cxn ang="0">
                      <a:pos x="50" y="980"/>
                    </a:cxn>
                    <a:cxn ang="0">
                      <a:pos x="0" y="1060"/>
                    </a:cxn>
                  </a:cxnLst>
                  <a:rect l="0" t="0" r="r" b="b"/>
                  <a:pathLst>
                    <a:path w="490" h="1060">
                      <a:moveTo>
                        <a:pt x="490" y="0"/>
                      </a:moveTo>
                      <a:cubicBezTo>
                        <a:pt x="450" y="10"/>
                        <a:pt x="424" y="17"/>
                        <a:pt x="390" y="40"/>
                      </a:cubicBezTo>
                      <a:cubicBezTo>
                        <a:pt x="383" y="60"/>
                        <a:pt x="382" y="82"/>
                        <a:pt x="370" y="100"/>
                      </a:cubicBezTo>
                      <a:cubicBezTo>
                        <a:pt x="363" y="110"/>
                        <a:pt x="355" y="119"/>
                        <a:pt x="350" y="130"/>
                      </a:cubicBezTo>
                      <a:cubicBezTo>
                        <a:pt x="315" y="209"/>
                        <a:pt x="354" y="174"/>
                        <a:pt x="300" y="210"/>
                      </a:cubicBezTo>
                      <a:cubicBezTo>
                        <a:pt x="276" y="283"/>
                        <a:pt x="285" y="250"/>
                        <a:pt x="270" y="310"/>
                      </a:cubicBezTo>
                      <a:cubicBezTo>
                        <a:pt x="257" y="438"/>
                        <a:pt x="240" y="599"/>
                        <a:pt x="200" y="720"/>
                      </a:cubicBezTo>
                      <a:cubicBezTo>
                        <a:pt x="193" y="740"/>
                        <a:pt x="187" y="760"/>
                        <a:pt x="180" y="780"/>
                      </a:cubicBezTo>
                      <a:cubicBezTo>
                        <a:pt x="172" y="803"/>
                        <a:pt x="148" y="817"/>
                        <a:pt x="140" y="840"/>
                      </a:cubicBezTo>
                      <a:cubicBezTo>
                        <a:pt x="123" y="891"/>
                        <a:pt x="105" y="962"/>
                        <a:pt x="50" y="980"/>
                      </a:cubicBezTo>
                      <a:cubicBezTo>
                        <a:pt x="39" y="1012"/>
                        <a:pt x="25" y="1035"/>
                        <a:pt x="0" y="106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3" name="Freeform 125"/>
                <p:cNvSpPr>
                  <a:spLocks/>
                </p:cNvSpPr>
                <p:nvPr/>
              </p:nvSpPr>
              <p:spPr bwMode="auto">
                <a:xfrm>
                  <a:off x="8190" y="5310"/>
                  <a:ext cx="430" cy="1083"/>
                </a:xfrm>
                <a:custGeom>
                  <a:avLst/>
                  <a:gdLst/>
                  <a:ahLst/>
                  <a:cxnLst>
                    <a:cxn ang="0">
                      <a:pos x="430" y="0"/>
                    </a:cxn>
                    <a:cxn ang="0">
                      <a:pos x="370" y="40"/>
                    </a:cxn>
                    <a:cxn ang="0">
                      <a:pos x="330" y="100"/>
                    </a:cxn>
                    <a:cxn ang="0">
                      <a:pos x="290" y="250"/>
                    </a:cxn>
                    <a:cxn ang="0">
                      <a:pos x="240" y="590"/>
                    </a:cxn>
                    <a:cxn ang="0">
                      <a:pos x="200" y="750"/>
                    </a:cxn>
                    <a:cxn ang="0">
                      <a:pos x="180" y="780"/>
                    </a:cxn>
                    <a:cxn ang="0">
                      <a:pos x="100" y="930"/>
                    </a:cxn>
                    <a:cxn ang="0">
                      <a:pos x="20" y="1050"/>
                    </a:cxn>
                    <a:cxn ang="0">
                      <a:pos x="0" y="1080"/>
                    </a:cxn>
                  </a:cxnLst>
                  <a:rect l="0" t="0" r="r" b="b"/>
                  <a:pathLst>
                    <a:path w="430" h="1083">
                      <a:moveTo>
                        <a:pt x="430" y="0"/>
                      </a:moveTo>
                      <a:cubicBezTo>
                        <a:pt x="410" y="13"/>
                        <a:pt x="383" y="20"/>
                        <a:pt x="370" y="40"/>
                      </a:cubicBezTo>
                      <a:cubicBezTo>
                        <a:pt x="357" y="60"/>
                        <a:pt x="330" y="100"/>
                        <a:pt x="330" y="100"/>
                      </a:cubicBezTo>
                      <a:cubicBezTo>
                        <a:pt x="317" y="150"/>
                        <a:pt x="297" y="198"/>
                        <a:pt x="290" y="250"/>
                      </a:cubicBezTo>
                      <a:cubicBezTo>
                        <a:pt x="275" y="363"/>
                        <a:pt x="259" y="477"/>
                        <a:pt x="240" y="590"/>
                      </a:cubicBezTo>
                      <a:cubicBezTo>
                        <a:pt x="238" y="603"/>
                        <a:pt x="217" y="724"/>
                        <a:pt x="200" y="750"/>
                      </a:cubicBezTo>
                      <a:cubicBezTo>
                        <a:pt x="193" y="760"/>
                        <a:pt x="185" y="769"/>
                        <a:pt x="180" y="780"/>
                      </a:cubicBezTo>
                      <a:cubicBezTo>
                        <a:pt x="156" y="835"/>
                        <a:pt x="152" y="896"/>
                        <a:pt x="100" y="930"/>
                      </a:cubicBezTo>
                      <a:cubicBezTo>
                        <a:pt x="87" y="984"/>
                        <a:pt x="65" y="1020"/>
                        <a:pt x="20" y="1050"/>
                      </a:cubicBezTo>
                      <a:cubicBezTo>
                        <a:pt x="9" y="1083"/>
                        <a:pt x="21" y="1080"/>
                        <a:pt x="0" y="10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4" name="Freeform 126"/>
                <p:cNvSpPr>
                  <a:spLocks/>
                </p:cNvSpPr>
                <p:nvPr/>
              </p:nvSpPr>
              <p:spPr bwMode="auto">
                <a:xfrm>
                  <a:off x="5770" y="5310"/>
                  <a:ext cx="760" cy="1080"/>
                </a:xfrm>
                <a:custGeom>
                  <a:avLst/>
                  <a:gdLst/>
                  <a:ahLst/>
                  <a:cxnLst>
                    <a:cxn ang="0">
                      <a:pos x="760" y="0"/>
                    </a:cxn>
                    <a:cxn ang="0">
                      <a:pos x="630" y="130"/>
                    </a:cxn>
                    <a:cxn ang="0">
                      <a:pos x="540" y="220"/>
                    </a:cxn>
                    <a:cxn ang="0">
                      <a:pos x="480" y="340"/>
                    </a:cxn>
                    <a:cxn ang="0">
                      <a:pos x="450" y="400"/>
                    </a:cxn>
                    <a:cxn ang="0">
                      <a:pos x="380" y="610"/>
                    </a:cxn>
                    <a:cxn ang="0">
                      <a:pos x="210" y="770"/>
                    </a:cxn>
                    <a:cxn ang="0">
                      <a:pos x="120" y="830"/>
                    </a:cxn>
                    <a:cxn ang="0">
                      <a:pos x="40" y="980"/>
                    </a:cxn>
                    <a:cxn ang="0">
                      <a:pos x="10" y="1050"/>
                    </a:cxn>
                    <a:cxn ang="0">
                      <a:pos x="0" y="1080"/>
                    </a:cxn>
                  </a:cxnLst>
                  <a:rect l="0" t="0" r="r" b="b"/>
                  <a:pathLst>
                    <a:path w="760" h="1080">
                      <a:moveTo>
                        <a:pt x="760" y="0"/>
                      </a:moveTo>
                      <a:cubicBezTo>
                        <a:pt x="690" y="23"/>
                        <a:pt x="686" y="93"/>
                        <a:pt x="630" y="130"/>
                      </a:cubicBezTo>
                      <a:cubicBezTo>
                        <a:pt x="602" y="172"/>
                        <a:pt x="586" y="197"/>
                        <a:pt x="540" y="220"/>
                      </a:cubicBezTo>
                      <a:cubicBezTo>
                        <a:pt x="515" y="258"/>
                        <a:pt x="500" y="300"/>
                        <a:pt x="480" y="340"/>
                      </a:cubicBezTo>
                      <a:cubicBezTo>
                        <a:pt x="453" y="395"/>
                        <a:pt x="465" y="345"/>
                        <a:pt x="450" y="400"/>
                      </a:cubicBezTo>
                      <a:cubicBezTo>
                        <a:pt x="431" y="471"/>
                        <a:pt x="417" y="545"/>
                        <a:pt x="380" y="610"/>
                      </a:cubicBezTo>
                      <a:cubicBezTo>
                        <a:pt x="341" y="678"/>
                        <a:pt x="274" y="727"/>
                        <a:pt x="210" y="770"/>
                      </a:cubicBezTo>
                      <a:cubicBezTo>
                        <a:pt x="178" y="791"/>
                        <a:pt x="156" y="818"/>
                        <a:pt x="120" y="830"/>
                      </a:cubicBezTo>
                      <a:cubicBezTo>
                        <a:pt x="89" y="876"/>
                        <a:pt x="55" y="927"/>
                        <a:pt x="40" y="980"/>
                      </a:cubicBezTo>
                      <a:cubicBezTo>
                        <a:pt x="12" y="1077"/>
                        <a:pt x="51" y="969"/>
                        <a:pt x="10" y="1050"/>
                      </a:cubicBezTo>
                      <a:cubicBezTo>
                        <a:pt x="5" y="1059"/>
                        <a:pt x="0" y="1080"/>
                        <a:pt x="0" y="10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5" name="Freeform 127"/>
                <p:cNvSpPr>
                  <a:spLocks/>
                </p:cNvSpPr>
                <p:nvPr/>
              </p:nvSpPr>
              <p:spPr bwMode="auto">
                <a:xfrm>
                  <a:off x="7120" y="5310"/>
                  <a:ext cx="440" cy="1080"/>
                </a:xfrm>
                <a:custGeom>
                  <a:avLst/>
                  <a:gdLst/>
                  <a:ahLst/>
                  <a:cxnLst>
                    <a:cxn ang="0">
                      <a:pos x="440" y="0"/>
                    </a:cxn>
                    <a:cxn ang="0">
                      <a:pos x="410" y="10"/>
                    </a:cxn>
                    <a:cxn ang="0">
                      <a:pos x="400" y="40"/>
                    </a:cxn>
                    <a:cxn ang="0">
                      <a:pos x="340" y="130"/>
                    </a:cxn>
                    <a:cxn ang="0">
                      <a:pos x="270" y="280"/>
                    </a:cxn>
                    <a:cxn ang="0">
                      <a:pos x="180" y="700"/>
                    </a:cxn>
                    <a:cxn ang="0">
                      <a:pos x="130" y="910"/>
                    </a:cxn>
                    <a:cxn ang="0">
                      <a:pos x="100" y="930"/>
                    </a:cxn>
                    <a:cxn ang="0">
                      <a:pos x="20" y="1040"/>
                    </a:cxn>
                    <a:cxn ang="0">
                      <a:pos x="0" y="1080"/>
                    </a:cxn>
                  </a:cxnLst>
                  <a:rect l="0" t="0" r="r" b="b"/>
                  <a:pathLst>
                    <a:path w="440" h="1080">
                      <a:moveTo>
                        <a:pt x="440" y="0"/>
                      </a:moveTo>
                      <a:cubicBezTo>
                        <a:pt x="430" y="3"/>
                        <a:pt x="417" y="3"/>
                        <a:pt x="410" y="10"/>
                      </a:cubicBezTo>
                      <a:cubicBezTo>
                        <a:pt x="403" y="17"/>
                        <a:pt x="404" y="30"/>
                        <a:pt x="400" y="40"/>
                      </a:cubicBezTo>
                      <a:cubicBezTo>
                        <a:pt x="383" y="81"/>
                        <a:pt x="376" y="106"/>
                        <a:pt x="340" y="130"/>
                      </a:cubicBezTo>
                      <a:cubicBezTo>
                        <a:pt x="320" y="189"/>
                        <a:pt x="314" y="236"/>
                        <a:pt x="270" y="280"/>
                      </a:cubicBezTo>
                      <a:cubicBezTo>
                        <a:pt x="224" y="418"/>
                        <a:pt x="204" y="557"/>
                        <a:pt x="180" y="700"/>
                      </a:cubicBezTo>
                      <a:cubicBezTo>
                        <a:pt x="175" y="727"/>
                        <a:pt x="150" y="880"/>
                        <a:pt x="130" y="910"/>
                      </a:cubicBezTo>
                      <a:cubicBezTo>
                        <a:pt x="123" y="920"/>
                        <a:pt x="110" y="923"/>
                        <a:pt x="100" y="930"/>
                      </a:cubicBezTo>
                      <a:cubicBezTo>
                        <a:pt x="78" y="996"/>
                        <a:pt x="84" y="1008"/>
                        <a:pt x="20" y="1040"/>
                      </a:cubicBezTo>
                      <a:cubicBezTo>
                        <a:pt x="9" y="1074"/>
                        <a:pt x="17" y="1063"/>
                        <a:pt x="0" y="108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6" name="Freeform 128"/>
                <p:cNvSpPr>
                  <a:spLocks/>
                </p:cNvSpPr>
                <p:nvPr/>
              </p:nvSpPr>
              <p:spPr bwMode="auto">
                <a:xfrm>
                  <a:off x="8450" y="5960"/>
                  <a:ext cx="210" cy="420"/>
                </a:xfrm>
                <a:custGeom>
                  <a:avLst/>
                  <a:gdLst/>
                  <a:ahLst/>
                  <a:cxnLst>
                    <a:cxn ang="0">
                      <a:pos x="210" y="0"/>
                    </a:cxn>
                    <a:cxn ang="0">
                      <a:pos x="180" y="30"/>
                    </a:cxn>
                    <a:cxn ang="0">
                      <a:pos x="110" y="230"/>
                    </a:cxn>
                    <a:cxn ang="0">
                      <a:pos x="40" y="350"/>
                    </a:cxn>
                    <a:cxn ang="0">
                      <a:pos x="0" y="420"/>
                    </a:cxn>
                  </a:cxnLst>
                  <a:rect l="0" t="0" r="r" b="b"/>
                  <a:pathLst>
                    <a:path w="210" h="420">
                      <a:moveTo>
                        <a:pt x="210" y="0"/>
                      </a:moveTo>
                      <a:cubicBezTo>
                        <a:pt x="200" y="10"/>
                        <a:pt x="187" y="18"/>
                        <a:pt x="180" y="30"/>
                      </a:cubicBezTo>
                      <a:cubicBezTo>
                        <a:pt x="155" y="75"/>
                        <a:pt x="126" y="181"/>
                        <a:pt x="110" y="230"/>
                      </a:cubicBezTo>
                      <a:cubicBezTo>
                        <a:pt x="93" y="280"/>
                        <a:pt x="86" y="319"/>
                        <a:pt x="40" y="350"/>
                      </a:cubicBezTo>
                      <a:cubicBezTo>
                        <a:pt x="33" y="371"/>
                        <a:pt x="27" y="420"/>
                        <a:pt x="0" y="4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58497" name="Freeform 129"/>
                <p:cNvSpPr>
                  <a:spLocks/>
                </p:cNvSpPr>
                <p:nvPr/>
              </p:nvSpPr>
              <p:spPr bwMode="auto">
                <a:xfrm>
                  <a:off x="6380" y="5310"/>
                  <a:ext cx="610" cy="1070"/>
                </a:xfrm>
                <a:custGeom>
                  <a:avLst/>
                  <a:gdLst/>
                  <a:ahLst/>
                  <a:cxnLst>
                    <a:cxn ang="0">
                      <a:pos x="610" y="0"/>
                    </a:cxn>
                    <a:cxn ang="0">
                      <a:pos x="590" y="30"/>
                    </a:cxn>
                    <a:cxn ang="0">
                      <a:pos x="560" y="50"/>
                    </a:cxn>
                    <a:cxn ang="0">
                      <a:pos x="490" y="160"/>
                    </a:cxn>
                    <a:cxn ang="0">
                      <a:pos x="380" y="380"/>
                    </a:cxn>
                    <a:cxn ang="0">
                      <a:pos x="350" y="510"/>
                    </a:cxn>
                    <a:cxn ang="0">
                      <a:pos x="320" y="610"/>
                    </a:cxn>
                    <a:cxn ang="0">
                      <a:pos x="270" y="820"/>
                    </a:cxn>
                    <a:cxn ang="0">
                      <a:pos x="240" y="840"/>
                    </a:cxn>
                    <a:cxn ang="0">
                      <a:pos x="210" y="900"/>
                    </a:cxn>
                    <a:cxn ang="0">
                      <a:pos x="150" y="940"/>
                    </a:cxn>
                    <a:cxn ang="0">
                      <a:pos x="130" y="980"/>
                    </a:cxn>
                    <a:cxn ang="0">
                      <a:pos x="70" y="1000"/>
                    </a:cxn>
                    <a:cxn ang="0">
                      <a:pos x="50" y="1030"/>
                    </a:cxn>
                    <a:cxn ang="0">
                      <a:pos x="20" y="1040"/>
                    </a:cxn>
                    <a:cxn ang="0">
                      <a:pos x="0" y="1070"/>
                    </a:cxn>
                  </a:cxnLst>
                  <a:rect l="0" t="0" r="r" b="b"/>
                  <a:pathLst>
                    <a:path w="610" h="1070">
                      <a:moveTo>
                        <a:pt x="610" y="0"/>
                      </a:moveTo>
                      <a:cubicBezTo>
                        <a:pt x="603" y="10"/>
                        <a:pt x="598" y="22"/>
                        <a:pt x="590" y="30"/>
                      </a:cubicBezTo>
                      <a:cubicBezTo>
                        <a:pt x="582" y="38"/>
                        <a:pt x="566" y="40"/>
                        <a:pt x="560" y="50"/>
                      </a:cubicBezTo>
                      <a:cubicBezTo>
                        <a:pt x="520" y="115"/>
                        <a:pt x="561" y="113"/>
                        <a:pt x="490" y="160"/>
                      </a:cubicBezTo>
                      <a:cubicBezTo>
                        <a:pt x="465" y="236"/>
                        <a:pt x="416" y="308"/>
                        <a:pt x="380" y="380"/>
                      </a:cubicBezTo>
                      <a:cubicBezTo>
                        <a:pt x="360" y="420"/>
                        <a:pt x="359" y="466"/>
                        <a:pt x="350" y="510"/>
                      </a:cubicBezTo>
                      <a:cubicBezTo>
                        <a:pt x="343" y="544"/>
                        <a:pt x="327" y="576"/>
                        <a:pt x="320" y="610"/>
                      </a:cubicBezTo>
                      <a:cubicBezTo>
                        <a:pt x="312" y="647"/>
                        <a:pt x="296" y="788"/>
                        <a:pt x="270" y="820"/>
                      </a:cubicBezTo>
                      <a:cubicBezTo>
                        <a:pt x="262" y="829"/>
                        <a:pt x="250" y="833"/>
                        <a:pt x="240" y="840"/>
                      </a:cubicBezTo>
                      <a:cubicBezTo>
                        <a:pt x="233" y="861"/>
                        <a:pt x="228" y="884"/>
                        <a:pt x="210" y="900"/>
                      </a:cubicBezTo>
                      <a:cubicBezTo>
                        <a:pt x="192" y="916"/>
                        <a:pt x="150" y="940"/>
                        <a:pt x="150" y="940"/>
                      </a:cubicBezTo>
                      <a:cubicBezTo>
                        <a:pt x="143" y="953"/>
                        <a:pt x="142" y="971"/>
                        <a:pt x="130" y="980"/>
                      </a:cubicBezTo>
                      <a:cubicBezTo>
                        <a:pt x="113" y="993"/>
                        <a:pt x="70" y="1000"/>
                        <a:pt x="70" y="1000"/>
                      </a:cubicBezTo>
                      <a:cubicBezTo>
                        <a:pt x="63" y="1010"/>
                        <a:pt x="59" y="1022"/>
                        <a:pt x="50" y="1030"/>
                      </a:cubicBezTo>
                      <a:cubicBezTo>
                        <a:pt x="42" y="1037"/>
                        <a:pt x="28" y="1033"/>
                        <a:pt x="20" y="1040"/>
                      </a:cubicBezTo>
                      <a:cubicBezTo>
                        <a:pt x="11" y="1048"/>
                        <a:pt x="0" y="1070"/>
                        <a:pt x="0" y="107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sp>
        <p:nvSpPr>
          <p:cNvPr id="139" name="138 - Ορθογώνιο"/>
          <p:cNvSpPr/>
          <p:nvPr/>
        </p:nvSpPr>
        <p:spPr>
          <a:xfrm>
            <a:off x="5662913" y="5931268"/>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58498" name="Rectangle 130"/>
          <p:cNvSpPr>
            <a:spLocks noChangeArrowheads="1"/>
          </p:cNvSpPr>
          <p:nvPr/>
        </p:nvSpPr>
        <p:spPr bwMode="auto">
          <a:xfrm>
            <a:off x="5747658" y="6150114"/>
            <a:ext cx="576217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Δημιουργία προφίλ σε μέρος της πλευράς της καμπύλης </a:t>
            </a:r>
            <a:r>
              <a:rPr kumimoji="0" lang="el-GR" sz="2000" b="0" u="none" strike="noStrike" cap="none" normalizeH="0" baseline="0" dirty="0" smtClean="0">
                <a:ln>
                  <a:noFill/>
                </a:ln>
                <a:solidFill>
                  <a:schemeClr val="tx1"/>
                </a:solidFill>
                <a:effectLst/>
                <a:ea typeface="Times New Roman" pitchFamily="18" charset="0"/>
                <a:cs typeface="Arial" pitchFamily="34" charset="0"/>
              </a:rPr>
              <a:t>επιφάνειας</a:t>
            </a:r>
            <a:endParaRPr kumimoji="0" lang="el-GR" sz="32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313" y="1802511"/>
            <a:ext cx="10290627" cy="1938992"/>
          </a:xfrm>
          <a:prstGeom prst="rect">
            <a:avLst/>
          </a:prstGeom>
        </p:spPr>
        <p:txBody>
          <a:bodyPr wrap="square">
            <a:spAutoFit/>
          </a:bodyPr>
          <a:lstStyle/>
          <a:p>
            <a:r>
              <a:rPr lang="el-GR" sz="2000" b="1" dirty="0" smtClean="0"/>
              <a:t>Πριν αρχίσουμε οποιαδήποτε κατεργασία με τη φρέζα θα πρέπει:</a:t>
            </a:r>
          </a:p>
          <a:p>
            <a:endParaRPr lang="el-GR" sz="2000" b="1" dirty="0" smtClean="0"/>
          </a:p>
          <a:p>
            <a:pPr lvl="0">
              <a:buFont typeface="Arial" pitchFamily="34" charset="0"/>
              <a:buChar char="•"/>
            </a:pPr>
            <a:r>
              <a:rPr lang="el-GR" sz="2000" b="1" dirty="0" smtClean="0"/>
              <a:t> </a:t>
            </a:r>
            <a:r>
              <a:rPr lang="el-GR" sz="2000" dirty="0" smtClean="0"/>
              <a:t>Να ελέγχουμε την καλή κατάσταση του κοπτικού </a:t>
            </a:r>
            <a:r>
              <a:rPr lang="el-GR" sz="2000" dirty="0" smtClean="0"/>
              <a:t>μέσου.</a:t>
            </a:r>
            <a:endParaRPr lang="el-GR" sz="2000" dirty="0" smtClean="0"/>
          </a:p>
          <a:p>
            <a:pPr lvl="0">
              <a:buFont typeface="Arial" pitchFamily="34" charset="0"/>
              <a:buChar char="•"/>
            </a:pPr>
            <a:r>
              <a:rPr lang="el-GR" sz="2000" dirty="0" smtClean="0"/>
              <a:t> Να ελέγχουμε εάν το κοπτικό μέσο είναι σωστά σφιγμένο στον υποδοχέα (</a:t>
            </a:r>
            <a:r>
              <a:rPr lang="el-GR" sz="2000" dirty="0" err="1" smtClean="0"/>
              <a:t>τσοκ</a:t>
            </a:r>
            <a:r>
              <a:rPr lang="el-GR" sz="2000" dirty="0" smtClean="0"/>
              <a:t>).</a:t>
            </a:r>
            <a:endParaRPr lang="el-GR" sz="2000" dirty="0" smtClean="0"/>
          </a:p>
          <a:p>
            <a:pPr lvl="0">
              <a:buFont typeface="Arial" pitchFamily="34" charset="0"/>
              <a:buChar char="•"/>
            </a:pPr>
            <a:r>
              <a:rPr lang="el-GR" sz="2000" dirty="0" smtClean="0"/>
              <a:t> Να απομακρύνουμε οτιδήποτε υπάρχει στην τράπεζα </a:t>
            </a:r>
            <a:r>
              <a:rPr lang="el-GR" sz="2000" dirty="0" smtClean="0"/>
              <a:t>εργασίας.  </a:t>
            </a:r>
            <a:endParaRPr lang="el-GR" sz="2000" dirty="0" smtClean="0"/>
          </a:p>
          <a:p>
            <a:pPr marL="87313" lvl="0" indent="-87313">
              <a:buFont typeface="Arial" pitchFamily="34" charset="0"/>
              <a:buChar char="•"/>
            </a:pPr>
            <a:r>
              <a:rPr lang="el-GR" sz="2000" dirty="0" smtClean="0"/>
              <a:t> Να ρυθμίζουμε την ακριβή απόσταση που θα κατέβει το κοπτικό μέσο στην τράπεζα </a:t>
            </a:r>
            <a:r>
              <a:rPr lang="el-GR" sz="2000" dirty="0" smtClean="0"/>
              <a:t>εργασίας. </a:t>
            </a:r>
            <a:endParaRPr lang="el-GR" sz="2000" dirty="0"/>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5" name="4 - Ορθογώνιο"/>
          <p:cNvSpPr/>
          <p:nvPr/>
        </p:nvSpPr>
        <p:spPr>
          <a:xfrm>
            <a:off x="4607507" y="851654"/>
            <a:ext cx="278198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Κανόνες ασφαλείας</a:t>
            </a:r>
            <a:endParaRPr lang="el-GR" sz="2000" i="1" dirty="0" smtClean="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Αντεστραμμένη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653143" y="1976255"/>
            <a:ext cx="496973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2000" dirty="0" smtClean="0"/>
              <a:t>Στις αντεστραμμένες φρέζες η κοπτική κεφαλή εξέρχεται από την τράπεζα εργασίας και ο αξονικός οδηγός είναι τοποθετημένος πάνω από το κοπτικό μέσο.</a:t>
            </a:r>
            <a:endParaRPr kumimoji="0" lang="el-GR" sz="3200" i="0" u="none" strike="noStrike" cap="none" normalizeH="0" baseline="0" dirty="0" smtClean="0">
              <a:ln>
                <a:noFill/>
              </a:ln>
              <a:solidFill>
                <a:schemeClr val="tx1"/>
              </a:solidFill>
              <a:effectLst/>
              <a:cs typeface="Arial" pitchFamily="34" charset="0"/>
            </a:endParaRPr>
          </a:p>
        </p:txBody>
      </p:sp>
      <p:sp>
        <p:nvSpPr>
          <p:cNvPr id="54274" name="AutoShape 2" descr="Αποτέλεσμα εικόνας για inverted rou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4276" name="AutoShape 4" descr="https://www.cronsrud.com/images/inverted_router_sketch.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7" name="Picture 5"/>
          <p:cNvPicPr>
            <a:picLocks noChangeAspect="1" noChangeArrowheads="1"/>
          </p:cNvPicPr>
          <p:nvPr/>
        </p:nvPicPr>
        <p:blipFill>
          <a:blip r:embed="rId3" cstate="print">
            <a:lum/>
          </a:blip>
          <a:srcRect l="33571" t="20000" r="35000" b="24000"/>
          <a:stretch>
            <a:fillRect/>
          </a:stretch>
        </p:blipFill>
        <p:spPr bwMode="auto">
          <a:xfrm>
            <a:off x="6487887" y="827313"/>
            <a:ext cx="4876799" cy="5430981"/>
          </a:xfrm>
          <a:prstGeom prst="rect">
            <a:avLst/>
          </a:prstGeom>
          <a:noFill/>
          <a:ln w="9525">
            <a:noFill/>
            <a:miter lim="800000"/>
            <a:headEnd/>
            <a:tailEnd/>
          </a:ln>
        </p:spPr>
      </p:pic>
      <p:sp>
        <p:nvSpPr>
          <p:cNvPr id="8" name="7 - Ορθογώνιο"/>
          <p:cNvSpPr/>
          <p:nvPr/>
        </p:nvSpPr>
        <p:spPr>
          <a:xfrm>
            <a:off x="6482847" y="6263305"/>
            <a:ext cx="2669000" cy="307777"/>
          </a:xfrm>
          <a:prstGeom prst="rect">
            <a:avLst/>
          </a:prstGeom>
        </p:spPr>
        <p:txBody>
          <a:bodyPr wrap="none">
            <a:spAutoFit/>
          </a:bodyPr>
          <a:lstStyle/>
          <a:p>
            <a:r>
              <a:rPr lang="el-GR" sz="1400" dirty="0" smtClean="0"/>
              <a:t>ΠΗΓΗ: </a:t>
            </a:r>
            <a:r>
              <a:rPr lang="en-US" sz="1400" dirty="0" smtClean="0"/>
              <a:t>https://www.cronsrud.com</a:t>
            </a:r>
            <a:endParaRPr lang="el-GR" sz="1400" dirty="0"/>
          </a:p>
        </p:txBody>
      </p:sp>
      <p:sp>
        <p:nvSpPr>
          <p:cNvPr id="9" name="Rectangle 130"/>
          <p:cNvSpPr>
            <a:spLocks noChangeArrowheads="1"/>
          </p:cNvSpPr>
          <p:nvPr/>
        </p:nvSpPr>
        <p:spPr bwMode="auto">
          <a:xfrm>
            <a:off x="4107543" y="5511485"/>
            <a:ext cx="22787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Αντεστραμμένη </a:t>
            </a:r>
            <a:r>
              <a:rPr kumimoji="0" lang="el-GR" sz="2000" b="0" u="none" strike="noStrike" cap="none" normalizeH="0" baseline="0" dirty="0" smtClean="0">
                <a:ln>
                  <a:noFill/>
                </a:ln>
                <a:solidFill>
                  <a:schemeClr val="tx1"/>
                </a:solidFill>
                <a:effectLst/>
                <a:ea typeface="Times New Roman" pitchFamily="18" charset="0"/>
                <a:cs typeface="Arial" pitchFamily="34" charset="0"/>
              </a:rPr>
              <a:t>φρ</a:t>
            </a:r>
            <a:r>
              <a:rPr lang="el-GR" sz="2000" dirty="0" smtClean="0">
                <a:ea typeface="Times New Roman" pitchFamily="18" charset="0"/>
                <a:cs typeface="Arial" pitchFamily="34" charset="0"/>
              </a:rPr>
              <a:t>έζα</a:t>
            </a:r>
            <a:endParaRPr kumimoji="0" lang="el-GR" sz="32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485036" y="1912371"/>
            <a:ext cx="428171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αντεστραμμένη φρέζα λειτουργεί με την ίδια φιλοσοφία που λειτουργεί η απλή</a:t>
            </a:r>
            <a:r>
              <a:rPr kumimoji="0" lang="el-GR" sz="2000" i="0" u="none" strike="noStrike" cap="none" normalizeH="0" dirty="0" smtClean="0">
                <a:ln>
                  <a:noFill/>
                </a:ln>
                <a:solidFill>
                  <a:schemeClr val="tx1"/>
                </a:solidFill>
                <a:effectLst/>
                <a:ea typeface="Times New Roman" pitchFamily="18" charset="0"/>
                <a:cs typeface="Arial" pitchFamily="34" charset="0"/>
              </a:rPr>
              <a:t> με τον αξονικό οδηγό. Το καλούπι τοποθετείται από επάνω και ακουμπά στο αξονικό οδηγό. Ο χειριστής με μεγαλύτερη ασφάλεια εκτελεί τις κατεργασίες</a:t>
            </a:r>
            <a:r>
              <a:rPr kumimoji="0" lang="el-GR" sz="2000" i="0" u="none" strike="noStrike" cap="none" normalizeH="0" dirty="0" smtClean="0">
                <a:ln>
                  <a:noFill/>
                </a:ln>
                <a:solidFill>
                  <a:schemeClr val="tx1"/>
                </a:solidFill>
                <a:effectLst/>
                <a:ea typeface="Times New Roman" pitchFamily="18" charset="0"/>
                <a:cs typeface="Arial" pitchFamily="34" charset="0"/>
              </a:rPr>
              <a:t>.</a:t>
            </a:r>
            <a:endParaRPr kumimoji="0" lang="el-GR" sz="2000" i="0" u="none" strike="noStrike" cap="none" normalizeH="0" baseline="0" dirty="0" smtClean="0">
              <a:ln>
                <a:noFill/>
              </a:ln>
              <a:solidFill>
                <a:schemeClr val="tx1"/>
              </a:solidFill>
              <a:effectLst/>
              <a:ea typeface="Times New Roman" pitchFamily="18" charset="0"/>
              <a:cs typeface="Arial"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5149461"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6"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Αντεστραμμένη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grpSp>
        <p:nvGrpSpPr>
          <p:cNvPr id="166" name="165 - Ομάδα"/>
          <p:cNvGrpSpPr/>
          <p:nvPr/>
        </p:nvGrpSpPr>
        <p:grpSpPr>
          <a:xfrm>
            <a:off x="5355771" y="1582057"/>
            <a:ext cx="6357258" cy="4325256"/>
            <a:chOff x="1222375" y="2409825"/>
            <a:chExt cx="5668963" cy="3292475"/>
          </a:xfrm>
        </p:grpSpPr>
        <p:grpSp>
          <p:nvGrpSpPr>
            <p:cNvPr id="62467" name="Group 3"/>
            <p:cNvGrpSpPr>
              <a:grpSpLocks/>
            </p:cNvGrpSpPr>
            <p:nvPr/>
          </p:nvGrpSpPr>
          <p:grpSpPr bwMode="auto">
            <a:xfrm>
              <a:off x="1404938" y="2605088"/>
              <a:ext cx="5319712" cy="2743200"/>
              <a:chOff x="2" y="0"/>
              <a:chExt cx="19991" cy="20001"/>
            </a:xfrm>
          </p:grpSpPr>
          <p:sp>
            <p:nvSpPr>
              <p:cNvPr id="62468" name="Rectangle 4"/>
              <p:cNvSpPr>
                <a:spLocks noChangeArrowheads="1"/>
              </p:cNvSpPr>
              <p:nvPr/>
            </p:nvSpPr>
            <p:spPr bwMode="auto">
              <a:xfrm>
                <a:off x="1719" y="8000"/>
                <a:ext cx="1721" cy="3338"/>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69" name="Group 5"/>
              <p:cNvGrpSpPr>
                <a:grpSpLocks/>
              </p:cNvGrpSpPr>
              <p:nvPr/>
            </p:nvGrpSpPr>
            <p:grpSpPr bwMode="auto">
              <a:xfrm>
                <a:off x="2" y="0"/>
                <a:ext cx="19991" cy="20001"/>
                <a:chOff x="-8" y="0"/>
                <a:chExt cx="20014" cy="20001"/>
              </a:xfrm>
            </p:grpSpPr>
            <p:grpSp>
              <p:nvGrpSpPr>
                <p:cNvPr id="62470" name="Group 6"/>
                <p:cNvGrpSpPr>
                  <a:grpSpLocks/>
                </p:cNvGrpSpPr>
                <p:nvPr/>
              </p:nvGrpSpPr>
              <p:grpSpPr bwMode="auto">
                <a:xfrm>
                  <a:off x="-8" y="0"/>
                  <a:ext cx="20014" cy="20001"/>
                  <a:chOff x="-8" y="0"/>
                  <a:chExt cx="20014" cy="20001"/>
                </a:xfrm>
              </p:grpSpPr>
              <p:grpSp>
                <p:nvGrpSpPr>
                  <p:cNvPr id="62471" name="Group 7"/>
                  <p:cNvGrpSpPr>
                    <a:grpSpLocks/>
                  </p:cNvGrpSpPr>
                  <p:nvPr/>
                </p:nvGrpSpPr>
                <p:grpSpPr bwMode="auto">
                  <a:xfrm>
                    <a:off x="-8" y="0"/>
                    <a:ext cx="20014" cy="16677"/>
                    <a:chOff x="-8" y="-4"/>
                    <a:chExt cx="20014" cy="20011"/>
                  </a:xfrm>
                </p:grpSpPr>
                <p:grpSp>
                  <p:nvGrpSpPr>
                    <p:cNvPr id="62472" name="Group 8"/>
                    <p:cNvGrpSpPr>
                      <a:grpSpLocks/>
                    </p:cNvGrpSpPr>
                    <p:nvPr/>
                  </p:nvGrpSpPr>
                  <p:grpSpPr bwMode="auto">
                    <a:xfrm>
                      <a:off x="-8" y="-4"/>
                      <a:ext cx="13076" cy="20011"/>
                      <a:chOff x="-13" y="-4"/>
                      <a:chExt cx="20015" cy="20011"/>
                    </a:xfrm>
                  </p:grpSpPr>
                  <p:grpSp>
                    <p:nvGrpSpPr>
                      <p:cNvPr id="62473" name="Group 9"/>
                      <p:cNvGrpSpPr>
                        <a:grpSpLocks/>
                      </p:cNvGrpSpPr>
                      <p:nvPr/>
                    </p:nvGrpSpPr>
                    <p:grpSpPr bwMode="auto">
                      <a:xfrm>
                        <a:off x="13152" y="-4"/>
                        <a:ext cx="6850" cy="20011"/>
                        <a:chOff x="-7" y="-4"/>
                        <a:chExt cx="20012" cy="20011"/>
                      </a:xfrm>
                    </p:grpSpPr>
                    <p:grpSp>
                      <p:nvGrpSpPr>
                        <p:cNvPr id="62474" name="Group 10"/>
                        <p:cNvGrpSpPr>
                          <a:grpSpLocks/>
                        </p:cNvGrpSpPr>
                        <p:nvPr/>
                      </p:nvGrpSpPr>
                      <p:grpSpPr bwMode="auto">
                        <a:xfrm>
                          <a:off x="-7" y="8795"/>
                          <a:ext cx="20012" cy="11212"/>
                          <a:chOff x="-7" y="0"/>
                          <a:chExt cx="20012" cy="20556"/>
                        </a:xfrm>
                      </p:grpSpPr>
                      <p:grpSp>
                        <p:nvGrpSpPr>
                          <p:cNvPr id="62475" name="Group 11"/>
                          <p:cNvGrpSpPr>
                            <a:grpSpLocks/>
                          </p:cNvGrpSpPr>
                          <p:nvPr/>
                        </p:nvGrpSpPr>
                        <p:grpSpPr bwMode="auto">
                          <a:xfrm>
                            <a:off x="-7" y="0"/>
                            <a:ext cx="20012" cy="19720"/>
                            <a:chOff x="-7" y="0"/>
                            <a:chExt cx="20012" cy="19720"/>
                          </a:xfrm>
                        </p:grpSpPr>
                        <p:sp>
                          <p:nvSpPr>
                            <p:cNvPr id="62476" name="Line 12"/>
                            <p:cNvSpPr>
                              <a:spLocks noChangeShapeType="1"/>
                            </p:cNvSpPr>
                            <p:nvPr/>
                          </p:nvSpPr>
                          <p:spPr bwMode="auto">
                            <a:xfrm>
                              <a:off x="7997" y="0"/>
                              <a:ext cx="3985" cy="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77" name="Group 13"/>
                            <p:cNvGrpSpPr>
                              <a:grpSpLocks/>
                            </p:cNvGrpSpPr>
                            <p:nvPr/>
                          </p:nvGrpSpPr>
                          <p:grpSpPr bwMode="auto">
                            <a:xfrm>
                              <a:off x="-7" y="0"/>
                              <a:ext cx="20012" cy="19720"/>
                              <a:chOff x="-12" y="-4"/>
                              <a:chExt cx="20012" cy="20008"/>
                            </a:xfrm>
                          </p:grpSpPr>
                          <p:sp>
                            <p:nvSpPr>
                              <p:cNvPr id="62478" name="Line 14"/>
                              <p:cNvSpPr>
                                <a:spLocks noChangeShapeType="1"/>
                              </p:cNvSpPr>
                              <p:nvPr/>
                            </p:nvSpPr>
                            <p:spPr bwMode="auto">
                              <a:xfrm>
                                <a:off x="19977" y="9183"/>
                                <a:ext cx="14" cy="83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79" name="Group 15"/>
                              <p:cNvGrpSpPr>
                                <a:grpSpLocks/>
                              </p:cNvGrpSpPr>
                              <p:nvPr/>
                            </p:nvGrpSpPr>
                            <p:grpSpPr bwMode="auto">
                              <a:xfrm>
                                <a:off x="-12" y="-4"/>
                                <a:ext cx="20012" cy="20008"/>
                                <a:chOff x="1" y="-2"/>
                                <a:chExt cx="19999" cy="20008"/>
                              </a:xfrm>
                            </p:grpSpPr>
                            <p:sp>
                              <p:nvSpPr>
                                <p:cNvPr id="62480" name="Line 16"/>
                                <p:cNvSpPr>
                                  <a:spLocks noChangeShapeType="1"/>
                                </p:cNvSpPr>
                                <p:nvPr/>
                              </p:nvSpPr>
                              <p:spPr bwMode="auto">
                                <a:xfrm>
                                  <a:off x="2660" y="7511"/>
                                  <a:ext cx="6671" cy="9"/>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81" name="Line 17"/>
                                <p:cNvSpPr>
                                  <a:spLocks noChangeShapeType="1"/>
                                </p:cNvSpPr>
                                <p:nvPr/>
                              </p:nvSpPr>
                              <p:spPr bwMode="auto">
                                <a:xfrm>
                                  <a:off x="2660" y="5837"/>
                                  <a:ext cx="6677" cy="1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82" name="Line 18"/>
                                <p:cNvSpPr>
                                  <a:spLocks noChangeShapeType="1"/>
                                </p:cNvSpPr>
                                <p:nvPr/>
                              </p:nvSpPr>
                              <p:spPr bwMode="auto">
                                <a:xfrm>
                                  <a:off x="8000" y="2498"/>
                                  <a:ext cx="1305" cy="1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83" name="Group 19"/>
                                <p:cNvGrpSpPr>
                                  <a:grpSpLocks/>
                                </p:cNvGrpSpPr>
                                <p:nvPr/>
                              </p:nvGrpSpPr>
                              <p:grpSpPr bwMode="auto">
                                <a:xfrm>
                                  <a:off x="1" y="-2"/>
                                  <a:ext cx="19999" cy="20008"/>
                                  <a:chOff x="0" y="-3"/>
                                  <a:chExt cx="19999" cy="20008"/>
                                </a:xfrm>
                              </p:grpSpPr>
                              <p:sp>
                                <p:nvSpPr>
                                  <p:cNvPr id="62484" name="Line 20"/>
                                  <p:cNvSpPr>
                                    <a:spLocks noChangeShapeType="1"/>
                                  </p:cNvSpPr>
                                  <p:nvPr/>
                                </p:nvSpPr>
                                <p:spPr bwMode="auto">
                                  <a:xfrm>
                                    <a:off x="0" y="10010"/>
                                    <a:ext cx="6672" cy="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85" name="Group 21"/>
                                  <p:cNvGrpSpPr>
                                    <a:grpSpLocks/>
                                  </p:cNvGrpSpPr>
                                  <p:nvPr/>
                                </p:nvGrpSpPr>
                                <p:grpSpPr bwMode="auto">
                                  <a:xfrm>
                                    <a:off x="0" y="-3"/>
                                    <a:ext cx="8008" cy="10024"/>
                                    <a:chOff x="0" y="0"/>
                                    <a:chExt cx="19847" cy="20000"/>
                                  </a:xfrm>
                                </p:grpSpPr>
                                <p:sp>
                                  <p:nvSpPr>
                                    <p:cNvPr id="62486" name="Arc 22"/>
                                    <p:cNvSpPr>
                                      <a:spLocks/>
                                    </p:cNvSpPr>
                                    <p:nvPr/>
                                  </p:nvSpPr>
                                  <p:spPr bwMode="auto">
                                    <a:xfrm flipH="1" flipV="1">
                                      <a:off x="0" y="18308"/>
                                      <a:ext cx="57" cy="16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87" name="Group 23"/>
                                    <p:cNvGrpSpPr>
                                      <a:grpSpLocks/>
                                    </p:cNvGrpSpPr>
                                    <p:nvPr/>
                                  </p:nvGrpSpPr>
                                  <p:grpSpPr bwMode="auto">
                                    <a:xfrm>
                                      <a:off x="0" y="0"/>
                                      <a:ext cx="19847" cy="18308"/>
                                      <a:chOff x="0" y="4"/>
                                      <a:chExt cx="20000" cy="19996"/>
                                    </a:xfrm>
                                  </p:grpSpPr>
                                  <p:sp>
                                    <p:nvSpPr>
                                      <p:cNvPr id="62488" name="Arc 24"/>
                                      <p:cNvSpPr>
                                        <a:spLocks/>
                                      </p:cNvSpPr>
                                      <p:nvPr/>
                                    </p:nvSpPr>
                                    <p:spPr bwMode="auto">
                                      <a:xfrm flipH="1">
                                        <a:off x="0" y="16352"/>
                                        <a:ext cx="6641" cy="36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489" name="Line 25"/>
                                      <p:cNvSpPr>
                                        <a:spLocks noChangeShapeType="1"/>
                                      </p:cNvSpPr>
                                      <p:nvPr/>
                                    </p:nvSpPr>
                                    <p:spPr bwMode="auto">
                                      <a:xfrm flipV="1">
                                        <a:off x="6641" y="12728"/>
                                        <a:ext cx="30" cy="3672"/>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90" name="Arc 26"/>
                                      <p:cNvSpPr>
                                        <a:spLocks/>
                                      </p:cNvSpPr>
                                      <p:nvPr/>
                                    </p:nvSpPr>
                                    <p:spPr bwMode="auto">
                                      <a:xfrm flipH="1">
                                        <a:off x="13287" y="5432"/>
                                        <a:ext cx="6633" cy="18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491" name="Arc 27"/>
                                      <p:cNvSpPr>
                                        <a:spLocks/>
                                      </p:cNvSpPr>
                                      <p:nvPr/>
                                    </p:nvSpPr>
                                    <p:spPr bwMode="auto">
                                      <a:xfrm flipV="1">
                                        <a:off x="6641" y="7276"/>
                                        <a:ext cx="6645" cy="54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492" name="Line 28"/>
                                      <p:cNvSpPr>
                                        <a:spLocks noChangeShapeType="1"/>
                                      </p:cNvSpPr>
                                      <p:nvPr/>
                                    </p:nvSpPr>
                                    <p:spPr bwMode="auto">
                                      <a:xfrm flipV="1">
                                        <a:off x="19979" y="4"/>
                                        <a:ext cx="21" cy="5472"/>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62493" name="Line 29"/>
                                  <p:cNvSpPr>
                                    <a:spLocks noChangeShapeType="1"/>
                                  </p:cNvSpPr>
                                  <p:nvPr/>
                                </p:nvSpPr>
                                <p:spPr bwMode="auto">
                                  <a:xfrm>
                                    <a:off x="13313" y="10010"/>
                                    <a:ext cx="6677" cy="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94" name="Group 30"/>
                                  <p:cNvGrpSpPr>
                                    <a:grpSpLocks/>
                                  </p:cNvGrpSpPr>
                                  <p:nvPr/>
                                </p:nvGrpSpPr>
                                <p:grpSpPr bwMode="auto">
                                  <a:xfrm>
                                    <a:off x="11982" y="-3"/>
                                    <a:ext cx="8017" cy="10024"/>
                                    <a:chOff x="131" y="0"/>
                                    <a:chExt cx="19869" cy="20000"/>
                                  </a:xfrm>
                                </p:grpSpPr>
                                <p:sp>
                                  <p:nvSpPr>
                                    <p:cNvPr id="62495" name="Arc 31"/>
                                    <p:cNvSpPr>
                                      <a:spLocks/>
                                    </p:cNvSpPr>
                                    <p:nvPr/>
                                  </p:nvSpPr>
                                  <p:spPr bwMode="auto">
                                    <a:xfrm flipV="1">
                                      <a:off x="19943" y="18308"/>
                                      <a:ext cx="57" cy="16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62496" name="Group 32"/>
                                    <p:cNvGrpSpPr>
                                      <a:grpSpLocks/>
                                    </p:cNvGrpSpPr>
                                    <p:nvPr/>
                                  </p:nvGrpSpPr>
                                  <p:grpSpPr bwMode="auto">
                                    <a:xfrm>
                                      <a:off x="131" y="0"/>
                                      <a:ext cx="19869" cy="18308"/>
                                      <a:chOff x="-2" y="4"/>
                                      <a:chExt cx="20002" cy="19996"/>
                                    </a:xfrm>
                                  </p:grpSpPr>
                                  <p:sp>
                                    <p:nvSpPr>
                                      <p:cNvPr id="62497" name="Arc 33"/>
                                      <p:cNvSpPr>
                                        <a:spLocks/>
                                      </p:cNvSpPr>
                                      <p:nvPr/>
                                    </p:nvSpPr>
                                    <p:spPr bwMode="auto">
                                      <a:xfrm>
                                        <a:off x="13366" y="16352"/>
                                        <a:ext cx="6634" cy="36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498" name="Line 34"/>
                                      <p:cNvSpPr>
                                        <a:spLocks noChangeShapeType="1"/>
                                      </p:cNvSpPr>
                                      <p:nvPr/>
                                    </p:nvSpPr>
                                    <p:spPr bwMode="auto">
                                      <a:xfrm flipV="1">
                                        <a:off x="13366" y="12728"/>
                                        <a:ext cx="20" cy="3672"/>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99" name="Arc 35"/>
                                      <p:cNvSpPr>
                                        <a:spLocks/>
                                      </p:cNvSpPr>
                                      <p:nvPr/>
                                    </p:nvSpPr>
                                    <p:spPr bwMode="auto">
                                      <a:xfrm>
                                        <a:off x="-2" y="5432"/>
                                        <a:ext cx="6634" cy="18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500" name="Arc 36"/>
                                      <p:cNvSpPr>
                                        <a:spLocks/>
                                      </p:cNvSpPr>
                                      <p:nvPr/>
                                    </p:nvSpPr>
                                    <p:spPr bwMode="auto">
                                      <a:xfrm flipH="1" flipV="1">
                                        <a:off x="6632" y="7276"/>
                                        <a:ext cx="6624" cy="545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501" name="Line 37"/>
                                      <p:cNvSpPr>
                                        <a:spLocks noChangeShapeType="1"/>
                                      </p:cNvSpPr>
                                      <p:nvPr/>
                                    </p:nvSpPr>
                                    <p:spPr bwMode="auto">
                                      <a:xfrm flipV="1">
                                        <a:off x="-2" y="4"/>
                                        <a:ext cx="20" cy="5472"/>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2502" name="Group 38"/>
                                  <p:cNvGrpSpPr>
                                    <a:grpSpLocks/>
                                  </p:cNvGrpSpPr>
                                  <p:nvPr/>
                                </p:nvGrpSpPr>
                                <p:grpSpPr bwMode="auto">
                                  <a:xfrm>
                                    <a:off x="4005" y="-3"/>
                                    <a:ext cx="12000" cy="20008"/>
                                    <a:chOff x="-443" y="0"/>
                                    <a:chExt cx="21001" cy="20002"/>
                                  </a:xfrm>
                                </p:grpSpPr>
                                <p:sp>
                                  <p:nvSpPr>
                                    <p:cNvPr id="62503" name="Line 39"/>
                                    <p:cNvSpPr>
                                      <a:spLocks noChangeShapeType="1"/>
                                    </p:cNvSpPr>
                                    <p:nvPr/>
                                  </p:nvSpPr>
                                  <p:spPr bwMode="auto">
                                    <a:xfrm>
                                      <a:off x="8843" y="0"/>
                                      <a:ext cx="14" cy="10021"/>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04" name="Line 40"/>
                                    <p:cNvSpPr>
                                      <a:spLocks noChangeShapeType="1"/>
                                    </p:cNvSpPr>
                                    <p:nvPr/>
                                  </p:nvSpPr>
                                  <p:spPr bwMode="auto">
                                    <a:xfrm>
                                      <a:off x="8843" y="0"/>
                                      <a:ext cx="6962" cy="10021"/>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05" name="Group 41"/>
                                    <p:cNvGrpSpPr>
                                      <a:grpSpLocks/>
                                    </p:cNvGrpSpPr>
                                    <p:nvPr/>
                                  </p:nvGrpSpPr>
                                  <p:grpSpPr bwMode="auto">
                                    <a:xfrm>
                                      <a:off x="8843" y="9990"/>
                                      <a:ext cx="7044" cy="848"/>
                                      <a:chOff x="0" y="0"/>
                                      <a:chExt cx="20000" cy="20000"/>
                                    </a:xfrm>
                                  </p:grpSpPr>
                                  <p:sp>
                                    <p:nvSpPr>
                                      <p:cNvPr id="62506" name="Arc 42"/>
                                      <p:cNvSpPr>
                                        <a:spLocks/>
                                      </p:cNvSpPr>
                                      <p:nvPr/>
                                    </p:nvSpPr>
                                    <p:spPr bwMode="auto">
                                      <a:xfrm flipH="1" flipV="1">
                                        <a:off x="0" y="0"/>
                                        <a:ext cx="10068"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507" name="Arc 43"/>
                                      <p:cNvSpPr>
                                        <a:spLocks/>
                                      </p:cNvSpPr>
                                      <p:nvPr/>
                                    </p:nvSpPr>
                                    <p:spPr bwMode="auto">
                                      <a:xfrm flipV="1">
                                        <a:off x="9923" y="0"/>
                                        <a:ext cx="10077"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sp>
                                  <p:nvSpPr>
                                    <p:cNvPr id="62508" name="Line 44"/>
                                    <p:cNvSpPr>
                                      <a:spLocks noChangeShapeType="1"/>
                                    </p:cNvSpPr>
                                    <p:nvPr/>
                                  </p:nvSpPr>
                                  <p:spPr bwMode="auto">
                                    <a:xfrm>
                                      <a:off x="4209" y="10012"/>
                                      <a:ext cx="4634" cy="9"/>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09" name="Group 45"/>
                                    <p:cNvGrpSpPr>
                                      <a:grpSpLocks/>
                                    </p:cNvGrpSpPr>
                                    <p:nvPr/>
                                  </p:nvGrpSpPr>
                                  <p:grpSpPr bwMode="auto">
                                    <a:xfrm>
                                      <a:off x="-443" y="10001"/>
                                      <a:ext cx="21001" cy="10001"/>
                                      <a:chOff x="-222" y="0"/>
                                      <a:chExt cx="21001" cy="19998"/>
                                    </a:xfrm>
                                  </p:grpSpPr>
                                  <p:sp>
                                    <p:nvSpPr>
                                      <p:cNvPr id="62510" name="Line 46"/>
                                      <p:cNvSpPr>
                                        <a:spLocks noChangeShapeType="1"/>
                                      </p:cNvSpPr>
                                      <p:nvPr/>
                                    </p:nvSpPr>
                                    <p:spPr bwMode="auto">
                                      <a:xfrm flipV="1">
                                        <a:off x="4430" y="0"/>
                                        <a:ext cx="15" cy="501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11" name="Line 47"/>
                                      <p:cNvSpPr>
                                        <a:spLocks noChangeShapeType="1"/>
                                      </p:cNvSpPr>
                                      <p:nvPr/>
                                    </p:nvSpPr>
                                    <p:spPr bwMode="auto">
                                      <a:xfrm flipV="1">
                                        <a:off x="16068" y="0"/>
                                        <a:ext cx="15" cy="501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12" name="Group 48"/>
                                      <p:cNvGrpSpPr>
                                        <a:grpSpLocks/>
                                      </p:cNvGrpSpPr>
                                      <p:nvPr/>
                                    </p:nvGrpSpPr>
                                    <p:grpSpPr bwMode="auto">
                                      <a:xfrm>
                                        <a:off x="-222" y="4955"/>
                                        <a:ext cx="21001" cy="15043"/>
                                        <a:chOff x="5" y="-345"/>
                                        <a:chExt cx="19995" cy="20514"/>
                                      </a:xfrm>
                                    </p:grpSpPr>
                                    <p:sp>
                                      <p:nvSpPr>
                                        <p:cNvPr id="62513" name="Line 49"/>
                                        <p:cNvSpPr>
                                          <a:spLocks noChangeShapeType="1"/>
                                        </p:cNvSpPr>
                                        <p:nvPr/>
                                      </p:nvSpPr>
                                      <p:spPr bwMode="auto">
                                        <a:xfrm>
                                          <a:off x="17727" y="13379"/>
                                          <a:ext cx="2166" cy="3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14" name="Group 50"/>
                                        <p:cNvGrpSpPr>
                                          <a:grpSpLocks/>
                                        </p:cNvGrpSpPr>
                                        <p:nvPr/>
                                      </p:nvGrpSpPr>
                                      <p:grpSpPr bwMode="auto">
                                        <a:xfrm>
                                          <a:off x="5" y="-345"/>
                                          <a:ext cx="19995" cy="20514"/>
                                          <a:chOff x="0" y="113"/>
                                          <a:chExt cx="20004" cy="19831"/>
                                        </a:xfrm>
                                      </p:grpSpPr>
                                      <p:sp>
                                        <p:nvSpPr>
                                          <p:cNvPr id="62515" name="Line 51"/>
                                          <p:cNvSpPr>
                                            <a:spLocks noChangeShapeType="1"/>
                                          </p:cNvSpPr>
                                          <p:nvPr/>
                                        </p:nvSpPr>
                                        <p:spPr bwMode="auto">
                                          <a:xfrm>
                                            <a:off x="0" y="13380"/>
                                            <a:ext cx="2167" cy="2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16" name="Group 52"/>
                                          <p:cNvGrpSpPr>
                                            <a:grpSpLocks/>
                                          </p:cNvGrpSpPr>
                                          <p:nvPr/>
                                        </p:nvGrpSpPr>
                                        <p:grpSpPr bwMode="auto">
                                          <a:xfrm>
                                            <a:off x="0" y="113"/>
                                            <a:ext cx="20004" cy="19831"/>
                                            <a:chOff x="1" y="1"/>
                                            <a:chExt cx="19995" cy="19831"/>
                                          </a:xfrm>
                                        </p:grpSpPr>
                                        <p:sp>
                                          <p:nvSpPr>
                                            <p:cNvPr id="62517" name="Line 53"/>
                                            <p:cNvSpPr>
                                              <a:spLocks noChangeShapeType="1"/>
                                            </p:cNvSpPr>
                                            <p:nvPr/>
                                          </p:nvSpPr>
                                          <p:spPr bwMode="auto">
                                            <a:xfrm flipH="1">
                                              <a:off x="2182" y="62"/>
                                              <a:ext cx="2175" cy="2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18" name="Group 54"/>
                                            <p:cNvGrpSpPr>
                                              <a:grpSpLocks/>
                                            </p:cNvGrpSpPr>
                                            <p:nvPr/>
                                          </p:nvGrpSpPr>
                                          <p:grpSpPr bwMode="auto">
                                            <a:xfrm>
                                              <a:off x="1" y="1"/>
                                              <a:ext cx="19995" cy="19831"/>
                                              <a:chOff x="4" y="1"/>
                                              <a:chExt cx="19995" cy="19831"/>
                                            </a:xfrm>
                                          </p:grpSpPr>
                                          <p:sp>
                                            <p:nvSpPr>
                                              <p:cNvPr id="62519" name="Line 55"/>
                                              <p:cNvSpPr>
                                                <a:spLocks noChangeShapeType="1"/>
                                              </p:cNvSpPr>
                                              <p:nvPr/>
                                            </p:nvSpPr>
                                            <p:spPr bwMode="auto">
                                              <a:xfrm flipH="1">
                                                <a:off x="15514" y="62"/>
                                                <a:ext cx="2174" cy="2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20" name="Group 56"/>
                                              <p:cNvGrpSpPr>
                                                <a:grpSpLocks/>
                                              </p:cNvGrpSpPr>
                                              <p:nvPr/>
                                            </p:nvGrpSpPr>
                                            <p:grpSpPr bwMode="auto">
                                              <a:xfrm>
                                                <a:off x="4" y="1"/>
                                                <a:ext cx="19995" cy="19831"/>
                                                <a:chOff x="0" y="0"/>
                                                <a:chExt cx="20004" cy="20001"/>
                                              </a:xfrm>
                                            </p:grpSpPr>
                                            <p:grpSp>
                                              <p:nvGrpSpPr>
                                                <p:cNvPr id="62521" name="Group 57"/>
                                                <p:cNvGrpSpPr>
                                                  <a:grpSpLocks/>
                                                </p:cNvGrpSpPr>
                                                <p:nvPr/>
                                              </p:nvGrpSpPr>
                                              <p:grpSpPr bwMode="auto">
                                                <a:xfrm>
                                                  <a:off x="0" y="0"/>
                                                  <a:ext cx="20004" cy="20001"/>
                                                  <a:chOff x="0" y="-3"/>
                                                  <a:chExt cx="20004" cy="20005"/>
                                                </a:xfrm>
                                              </p:grpSpPr>
                                              <p:sp>
                                                <p:nvSpPr>
                                                  <p:cNvPr id="62522" name="Line 58"/>
                                                  <p:cNvSpPr>
                                                    <a:spLocks noChangeShapeType="1"/>
                                                  </p:cNvSpPr>
                                                  <p:nvPr/>
                                                </p:nvSpPr>
                                                <p:spPr bwMode="auto">
                                                  <a:xfrm flipH="1">
                                                    <a:off x="0" y="0"/>
                                                    <a:ext cx="2167" cy="448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23" name="Line 59"/>
                                                  <p:cNvSpPr>
                                                    <a:spLocks noChangeShapeType="1"/>
                                                  </p:cNvSpPr>
                                                  <p:nvPr/>
                                                </p:nvSpPr>
                                                <p:spPr bwMode="auto">
                                                  <a:xfrm>
                                                    <a:off x="17730" y="-3"/>
                                                    <a:ext cx="2167" cy="448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24" name="Group 60"/>
                                                  <p:cNvGrpSpPr>
                                                    <a:grpSpLocks/>
                                                  </p:cNvGrpSpPr>
                                                  <p:nvPr/>
                                                </p:nvGrpSpPr>
                                                <p:grpSpPr bwMode="auto">
                                                  <a:xfrm>
                                                    <a:off x="0" y="4509"/>
                                                    <a:ext cx="20004" cy="15493"/>
                                                    <a:chOff x="0" y="0"/>
                                                    <a:chExt cx="20004" cy="20000"/>
                                                  </a:xfrm>
                                                </p:grpSpPr>
                                                <p:sp>
                                                  <p:nvSpPr>
                                                    <p:cNvPr id="62525" name="Line 61"/>
                                                    <p:cNvSpPr>
                                                      <a:spLocks noChangeShapeType="1"/>
                                                    </p:cNvSpPr>
                                                    <p:nvPr/>
                                                  </p:nvSpPr>
                                                  <p:spPr bwMode="auto">
                                                    <a:xfrm>
                                                      <a:off x="0" y="0"/>
                                                      <a:ext cx="15" cy="1145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26" name="Line 62"/>
                                                    <p:cNvSpPr>
                                                      <a:spLocks noChangeShapeType="1"/>
                                                    </p:cNvSpPr>
                                                    <p:nvPr/>
                                                  </p:nvSpPr>
                                                  <p:spPr bwMode="auto">
                                                    <a:xfrm>
                                                      <a:off x="19986" y="0"/>
                                                      <a:ext cx="18" cy="1145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27" name="Line 63"/>
                                                    <p:cNvSpPr>
                                                      <a:spLocks noChangeShapeType="1"/>
                                                    </p:cNvSpPr>
                                                    <p:nvPr/>
                                                  </p:nvSpPr>
                                                  <p:spPr bwMode="auto">
                                                    <a:xfrm>
                                                      <a:off x="2182" y="11385"/>
                                                      <a:ext cx="25" cy="8615"/>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28" name="Line 64"/>
                                                    <p:cNvSpPr>
                                                      <a:spLocks noChangeShapeType="1"/>
                                                    </p:cNvSpPr>
                                                    <p:nvPr/>
                                                  </p:nvSpPr>
                                                  <p:spPr bwMode="auto">
                                                    <a:xfrm>
                                                      <a:off x="17730" y="11384"/>
                                                      <a:ext cx="16" cy="861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62529" name="Line 65"/>
                                                  <p:cNvSpPr>
                                                    <a:spLocks noChangeShapeType="1"/>
                                                  </p:cNvSpPr>
                                                  <p:nvPr/>
                                                </p:nvSpPr>
                                                <p:spPr bwMode="auto">
                                                  <a:xfrm>
                                                    <a:off x="4431" y="59"/>
                                                    <a:ext cx="11124" cy="23"/>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62530" name="Line 66"/>
                                                <p:cNvSpPr>
                                                  <a:spLocks noChangeShapeType="1"/>
                                                </p:cNvSpPr>
                                                <p:nvPr/>
                                              </p:nvSpPr>
                                              <p:spPr bwMode="auto">
                                                <a:xfrm>
                                                  <a:off x="2182" y="13381"/>
                                                  <a:ext cx="15510" cy="29"/>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grpSp>
                                  </p:grpSp>
                                </p:grpSp>
                              </p:grpSp>
                            </p:grpSp>
                          </p:grpSp>
                        </p:grpSp>
                      </p:grpSp>
                      <p:sp>
                        <p:nvSpPr>
                          <p:cNvPr id="62531" name="Freeform 67"/>
                          <p:cNvSpPr>
                            <a:spLocks/>
                          </p:cNvSpPr>
                          <p:nvPr/>
                        </p:nvSpPr>
                        <p:spPr bwMode="auto">
                          <a:xfrm>
                            <a:off x="5310" y="20037"/>
                            <a:ext cx="9311" cy="519"/>
                          </a:xfrm>
                          <a:custGeom>
                            <a:avLst/>
                            <a:gdLst/>
                            <a:ahLst/>
                            <a:cxnLst>
                              <a:cxn ang="0">
                                <a:pos x="46" y="7059"/>
                              </a:cxn>
                              <a:cxn ang="0">
                                <a:pos x="482" y="7843"/>
                              </a:cxn>
                              <a:cxn ang="0">
                                <a:pos x="1676" y="10980"/>
                              </a:cxn>
                              <a:cxn ang="0">
                                <a:pos x="1975" y="12549"/>
                              </a:cxn>
                              <a:cxn ang="0">
                                <a:pos x="2135" y="14118"/>
                              </a:cxn>
                              <a:cxn ang="0">
                                <a:pos x="2388" y="14902"/>
                              </a:cxn>
                              <a:cxn ang="0">
                                <a:pos x="2985" y="10980"/>
                              </a:cxn>
                              <a:cxn ang="0">
                                <a:pos x="4133" y="3922"/>
                              </a:cxn>
                              <a:cxn ang="0">
                                <a:pos x="4432" y="7843"/>
                              </a:cxn>
                              <a:cxn ang="0">
                                <a:pos x="4730" y="14118"/>
                              </a:cxn>
                              <a:cxn ang="0">
                                <a:pos x="5029" y="16471"/>
                              </a:cxn>
                              <a:cxn ang="0">
                                <a:pos x="5327" y="18039"/>
                              </a:cxn>
                              <a:cxn ang="0">
                                <a:pos x="6521" y="14118"/>
                              </a:cxn>
                              <a:cxn ang="0">
                                <a:pos x="6912" y="10980"/>
                              </a:cxn>
                              <a:cxn ang="0">
                                <a:pos x="8083" y="7059"/>
                              </a:cxn>
                              <a:cxn ang="0">
                                <a:pos x="9254" y="5490"/>
                              </a:cxn>
                              <a:cxn ang="0">
                                <a:pos x="9552" y="9412"/>
                              </a:cxn>
                              <a:cxn ang="0">
                                <a:pos x="9851" y="14118"/>
                              </a:cxn>
                              <a:cxn ang="0">
                                <a:pos x="10103" y="18039"/>
                              </a:cxn>
                              <a:cxn ang="0">
                                <a:pos x="10241" y="19608"/>
                              </a:cxn>
                              <a:cxn ang="0">
                                <a:pos x="10540" y="10980"/>
                              </a:cxn>
                              <a:cxn ang="0">
                                <a:pos x="12193" y="3137"/>
                              </a:cxn>
                              <a:cxn ang="0">
                                <a:pos x="13088" y="9412"/>
                              </a:cxn>
                              <a:cxn ang="0">
                                <a:pos x="14214" y="14902"/>
                              </a:cxn>
                              <a:cxn ang="0">
                                <a:pos x="14604" y="14118"/>
                              </a:cxn>
                              <a:cxn ang="0">
                                <a:pos x="15798" y="0"/>
                              </a:cxn>
                              <a:cxn ang="0">
                                <a:pos x="16372" y="1569"/>
                              </a:cxn>
                              <a:cxn ang="0">
                                <a:pos x="16808" y="7059"/>
                              </a:cxn>
                              <a:cxn ang="0">
                                <a:pos x="16969" y="10980"/>
                              </a:cxn>
                              <a:cxn ang="0">
                                <a:pos x="17268" y="12549"/>
                              </a:cxn>
                              <a:cxn ang="0">
                                <a:pos x="18117" y="10980"/>
                              </a:cxn>
                              <a:cxn ang="0">
                                <a:pos x="19127" y="9412"/>
                              </a:cxn>
                              <a:cxn ang="0">
                                <a:pos x="19426" y="7843"/>
                              </a:cxn>
                              <a:cxn ang="0">
                                <a:pos x="19679" y="3922"/>
                              </a:cxn>
                              <a:cxn ang="0">
                                <a:pos x="19885" y="3137"/>
                              </a:cxn>
                              <a:cxn ang="0">
                                <a:pos x="19977" y="1569"/>
                              </a:cxn>
                            </a:cxnLst>
                            <a:rect l="0" t="0" r="r" b="b"/>
                            <a:pathLst>
                              <a:path w="20000" h="20000">
                                <a:moveTo>
                                  <a:pt x="0" y="3137"/>
                                </a:moveTo>
                                <a:lnTo>
                                  <a:pt x="46" y="7059"/>
                                </a:lnTo>
                                <a:lnTo>
                                  <a:pt x="253" y="7059"/>
                                </a:lnTo>
                                <a:lnTo>
                                  <a:pt x="482" y="7843"/>
                                </a:lnTo>
                                <a:lnTo>
                                  <a:pt x="1378" y="9412"/>
                                </a:lnTo>
                                <a:lnTo>
                                  <a:pt x="1676" y="10980"/>
                                </a:lnTo>
                                <a:lnTo>
                                  <a:pt x="1837" y="10980"/>
                                </a:lnTo>
                                <a:lnTo>
                                  <a:pt x="1975" y="12549"/>
                                </a:lnTo>
                                <a:lnTo>
                                  <a:pt x="2135" y="12549"/>
                                </a:lnTo>
                                <a:lnTo>
                                  <a:pt x="2135" y="14118"/>
                                </a:lnTo>
                                <a:lnTo>
                                  <a:pt x="2204" y="14902"/>
                                </a:lnTo>
                                <a:lnTo>
                                  <a:pt x="2388" y="14902"/>
                                </a:lnTo>
                                <a:lnTo>
                                  <a:pt x="2687" y="12549"/>
                                </a:lnTo>
                                <a:lnTo>
                                  <a:pt x="2985" y="10980"/>
                                </a:lnTo>
                                <a:lnTo>
                                  <a:pt x="3674" y="3922"/>
                                </a:lnTo>
                                <a:lnTo>
                                  <a:pt x="4133" y="3922"/>
                                </a:lnTo>
                                <a:lnTo>
                                  <a:pt x="4271" y="5490"/>
                                </a:lnTo>
                                <a:lnTo>
                                  <a:pt x="4432" y="7843"/>
                                </a:lnTo>
                                <a:lnTo>
                                  <a:pt x="4569" y="10980"/>
                                </a:lnTo>
                                <a:lnTo>
                                  <a:pt x="4730" y="14118"/>
                                </a:lnTo>
                                <a:lnTo>
                                  <a:pt x="4868" y="16471"/>
                                </a:lnTo>
                                <a:lnTo>
                                  <a:pt x="5029" y="16471"/>
                                </a:lnTo>
                                <a:lnTo>
                                  <a:pt x="5166" y="18039"/>
                                </a:lnTo>
                                <a:lnTo>
                                  <a:pt x="5327" y="18039"/>
                                </a:lnTo>
                                <a:lnTo>
                                  <a:pt x="6223" y="16471"/>
                                </a:lnTo>
                                <a:lnTo>
                                  <a:pt x="6521" y="14118"/>
                                </a:lnTo>
                                <a:lnTo>
                                  <a:pt x="6751" y="12549"/>
                                </a:lnTo>
                                <a:lnTo>
                                  <a:pt x="6912" y="10980"/>
                                </a:lnTo>
                                <a:lnTo>
                                  <a:pt x="7784" y="7843"/>
                                </a:lnTo>
                                <a:lnTo>
                                  <a:pt x="8083" y="7059"/>
                                </a:lnTo>
                                <a:lnTo>
                                  <a:pt x="8955" y="5490"/>
                                </a:lnTo>
                                <a:lnTo>
                                  <a:pt x="9254" y="5490"/>
                                </a:lnTo>
                                <a:lnTo>
                                  <a:pt x="9552" y="7843"/>
                                </a:lnTo>
                                <a:lnTo>
                                  <a:pt x="9552" y="9412"/>
                                </a:lnTo>
                                <a:lnTo>
                                  <a:pt x="9644" y="12549"/>
                                </a:lnTo>
                                <a:lnTo>
                                  <a:pt x="9851" y="14118"/>
                                </a:lnTo>
                                <a:lnTo>
                                  <a:pt x="9943" y="16471"/>
                                </a:lnTo>
                                <a:lnTo>
                                  <a:pt x="10103" y="18039"/>
                                </a:lnTo>
                                <a:lnTo>
                                  <a:pt x="10241" y="18039"/>
                                </a:lnTo>
                                <a:lnTo>
                                  <a:pt x="10241" y="19608"/>
                                </a:lnTo>
                                <a:lnTo>
                                  <a:pt x="10402" y="19608"/>
                                </a:lnTo>
                                <a:lnTo>
                                  <a:pt x="10540" y="10980"/>
                                </a:lnTo>
                                <a:lnTo>
                                  <a:pt x="11435" y="3137"/>
                                </a:lnTo>
                                <a:lnTo>
                                  <a:pt x="12193" y="3137"/>
                                </a:lnTo>
                                <a:lnTo>
                                  <a:pt x="12491" y="3922"/>
                                </a:lnTo>
                                <a:lnTo>
                                  <a:pt x="13088" y="9412"/>
                                </a:lnTo>
                                <a:lnTo>
                                  <a:pt x="13915" y="12549"/>
                                </a:lnTo>
                                <a:lnTo>
                                  <a:pt x="14214" y="14902"/>
                                </a:lnTo>
                                <a:lnTo>
                                  <a:pt x="14305" y="14902"/>
                                </a:lnTo>
                                <a:lnTo>
                                  <a:pt x="14604" y="14118"/>
                                </a:lnTo>
                                <a:lnTo>
                                  <a:pt x="15798" y="3137"/>
                                </a:lnTo>
                                <a:lnTo>
                                  <a:pt x="15798" y="0"/>
                                </a:lnTo>
                                <a:lnTo>
                                  <a:pt x="16211" y="0"/>
                                </a:lnTo>
                                <a:lnTo>
                                  <a:pt x="16372" y="1569"/>
                                </a:lnTo>
                                <a:lnTo>
                                  <a:pt x="16510" y="3922"/>
                                </a:lnTo>
                                <a:lnTo>
                                  <a:pt x="16808" y="7059"/>
                                </a:lnTo>
                                <a:lnTo>
                                  <a:pt x="16808" y="9412"/>
                                </a:lnTo>
                                <a:lnTo>
                                  <a:pt x="16969" y="10980"/>
                                </a:lnTo>
                                <a:lnTo>
                                  <a:pt x="17268" y="10980"/>
                                </a:lnTo>
                                <a:lnTo>
                                  <a:pt x="17268" y="12549"/>
                                </a:lnTo>
                                <a:lnTo>
                                  <a:pt x="18002" y="12549"/>
                                </a:lnTo>
                                <a:lnTo>
                                  <a:pt x="18117" y="10980"/>
                                </a:lnTo>
                                <a:lnTo>
                                  <a:pt x="19013" y="9412"/>
                                </a:lnTo>
                                <a:lnTo>
                                  <a:pt x="19127" y="9412"/>
                                </a:lnTo>
                                <a:lnTo>
                                  <a:pt x="19311" y="7843"/>
                                </a:lnTo>
                                <a:lnTo>
                                  <a:pt x="19426" y="7843"/>
                                </a:lnTo>
                                <a:lnTo>
                                  <a:pt x="19426" y="7059"/>
                                </a:lnTo>
                                <a:lnTo>
                                  <a:pt x="19679" y="3922"/>
                                </a:lnTo>
                                <a:lnTo>
                                  <a:pt x="19679" y="3137"/>
                                </a:lnTo>
                                <a:lnTo>
                                  <a:pt x="19885" y="3137"/>
                                </a:lnTo>
                                <a:lnTo>
                                  <a:pt x="19885" y="1569"/>
                                </a:lnTo>
                                <a:lnTo>
                                  <a:pt x="19977" y="1569"/>
                                </a:lnTo>
                              </a:path>
                            </a:pathLst>
                          </a:custGeom>
                          <a:noFill/>
                          <a:ln w="25400"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nvGrpSpPr>
                        <p:cNvPr id="62532" name="Group 68"/>
                        <p:cNvGrpSpPr>
                          <a:grpSpLocks/>
                        </p:cNvGrpSpPr>
                        <p:nvPr/>
                      </p:nvGrpSpPr>
                      <p:grpSpPr bwMode="auto">
                        <a:xfrm>
                          <a:off x="6146" y="-4"/>
                          <a:ext cx="7701" cy="8006"/>
                          <a:chOff x="257" y="4"/>
                          <a:chExt cx="19679" cy="19998"/>
                        </a:xfrm>
                      </p:grpSpPr>
                      <p:grpSp>
                        <p:nvGrpSpPr>
                          <p:cNvPr id="62533" name="Group 69"/>
                          <p:cNvGrpSpPr>
                            <a:grpSpLocks/>
                          </p:cNvGrpSpPr>
                          <p:nvPr/>
                        </p:nvGrpSpPr>
                        <p:grpSpPr bwMode="auto">
                          <a:xfrm>
                            <a:off x="257" y="4"/>
                            <a:ext cx="19679" cy="19998"/>
                            <a:chOff x="257" y="4"/>
                            <a:chExt cx="19679" cy="19998"/>
                          </a:xfrm>
                        </p:grpSpPr>
                        <p:sp>
                          <p:nvSpPr>
                            <p:cNvPr id="62534" name="Line 70"/>
                            <p:cNvSpPr>
                              <a:spLocks noChangeShapeType="1"/>
                            </p:cNvSpPr>
                            <p:nvPr/>
                          </p:nvSpPr>
                          <p:spPr bwMode="auto">
                            <a:xfrm flipV="1">
                              <a:off x="16016" y="11202"/>
                              <a:ext cx="23" cy="879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35" name="Group 71"/>
                            <p:cNvGrpSpPr>
                              <a:grpSpLocks/>
                            </p:cNvGrpSpPr>
                            <p:nvPr/>
                          </p:nvGrpSpPr>
                          <p:grpSpPr bwMode="auto">
                            <a:xfrm>
                              <a:off x="257" y="4"/>
                              <a:ext cx="19679" cy="19998"/>
                              <a:chOff x="0" y="-2"/>
                              <a:chExt cx="20000" cy="20007"/>
                            </a:xfrm>
                          </p:grpSpPr>
                          <p:sp>
                            <p:nvSpPr>
                              <p:cNvPr id="62536" name="Line 72"/>
                              <p:cNvSpPr>
                                <a:spLocks noChangeShapeType="1"/>
                              </p:cNvSpPr>
                              <p:nvPr/>
                            </p:nvSpPr>
                            <p:spPr bwMode="auto">
                              <a:xfrm flipV="1">
                                <a:off x="16016" y="9022"/>
                                <a:ext cx="3984" cy="222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37" name="Group 73"/>
                              <p:cNvGrpSpPr>
                                <a:grpSpLocks/>
                              </p:cNvGrpSpPr>
                              <p:nvPr/>
                            </p:nvGrpSpPr>
                            <p:grpSpPr bwMode="auto">
                              <a:xfrm>
                                <a:off x="174" y="248"/>
                                <a:ext cx="19826" cy="19757"/>
                                <a:chOff x="174" y="0"/>
                                <a:chExt cx="19826" cy="20002"/>
                              </a:xfrm>
                            </p:grpSpPr>
                            <p:sp>
                              <p:nvSpPr>
                                <p:cNvPr id="62538" name="Line 74"/>
                                <p:cNvSpPr>
                                  <a:spLocks noChangeShapeType="1"/>
                                </p:cNvSpPr>
                                <p:nvPr/>
                              </p:nvSpPr>
                              <p:spPr bwMode="auto">
                                <a:xfrm flipV="1">
                                  <a:off x="19977" y="0"/>
                                  <a:ext cx="23" cy="89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39" name="Group 75"/>
                                <p:cNvGrpSpPr>
                                  <a:grpSpLocks/>
                                </p:cNvGrpSpPr>
                                <p:nvPr/>
                              </p:nvGrpSpPr>
                              <p:grpSpPr bwMode="auto">
                                <a:xfrm>
                                  <a:off x="174" y="0"/>
                                  <a:ext cx="15842" cy="20002"/>
                                  <a:chOff x="0" y="-2"/>
                                  <a:chExt cx="20000" cy="20002"/>
                                </a:xfrm>
                              </p:grpSpPr>
                              <p:sp>
                                <p:nvSpPr>
                                  <p:cNvPr id="62540" name="Line 76"/>
                                  <p:cNvSpPr>
                                    <a:spLocks noChangeShapeType="1"/>
                                  </p:cNvSpPr>
                                  <p:nvPr/>
                                </p:nvSpPr>
                                <p:spPr bwMode="auto">
                                  <a:xfrm>
                                    <a:off x="5030" y="19985"/>
                                    <a:ext cx="14970" cy="15"/>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41" name="Line 77"/>
                                  <p:cNvSpPr>
                                    <a:spLocks noChangeShapeType="1"/>
                                  </p:cNvSpPr>
                                  <p:nvPr/>
                                </p:nvSpPr>
                                <p:spPr bwMode="auto">
                                  <a:xfrm flipV="1">
                                    <a:off x="5030" y="11087"/>
                                    <a:ext cx="47" cy="891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42" name="Line 78"/>
                                  <p:cNvSpPr>
                                    <a:spLocks noChangeShapeType="1"/>
                                  </p:cNvSpPr>
                                  <p:nvPr/>
                                </p:nvSpPr>
                                <p:spPr bwMode="auto">
                                  <a:xfrm flipV="1">
                                    <a:off x="0" y="-2"/>
                                    <a:ext cx="29" cy="891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62543" name="Freeform 79"/>
                              <p:cNvSpPr>
                                <a:spLocks/>
                              </p:cNvSpPr>
                              <p:nvPr/>
                            </p:nvSpPr>
                            <p:spPr bwMode="auto">
                              <a:xfrm>
                                <a:off x="0" y="-2"/>
                                <a:ext cx="19278" cy="1542"/>
                              </a:xfrm>
                              <a:custGeom>
                                <a:avLst/>
                                <a:gdLst/>
                                <a:ahLst/>
                                <a:cxnLst>
                                  <a:cxn ang="0">
                                    <a:pos x="173" y="3243"/>
                                  </a:cxn>
                                  <a:cxn ang="0">
                                    <a:pos x="0" y="8108"/>
                                  </a:cxn>
                                  <a:cxn ang="0">
                                    <a:pos x="1122" y="8108"/>
                                  </a:cxn>
                                  <a:cxn ang="0">
                                    <a:pos x="1122" y="11892"/>
                                  </a:cxn>
                                  <a:cxn ang="0">
                                    <a:pos x="2273" y="11892"/>
                                  </a:cxn>
                                  <a:cxn ang="0">
                                    <a:pos x="2273" y="15676"/>
                                  </a:cxn>
                                  <a:cxn ang="0">
                                    <a:pos x="2849" y="15676"/>
                                  </a:cxn>
                                  <a:cxn ang="0">
                                    <a:pos x="2849" y="19820"/>
                                  </a:cxn>
                                  <a:cxn ang="0">
                                    <a:pos x="2849" y="15676"/>
                                  </a:cxn>
                                  <a:cxn ang="0">
                                    <a:pos x="3424" y="11892"/>
                                  </a:cxn>
                                  <a:cxn ang="0">
                                    <a:pos x="3424" y="8108"/>
                                  </a:cxn>
                                  <a:cxn ang="0">
                                    <a:pos x="5727" y="8108"/>
                                  </a:cxn>
                                  <a:cxn ang="0">
                                    <a:pos x="6302" y="11892"/>
                                  </a:cxn>
                                  <a:cxn ang="0">
                                    <a:pos x="7942" y="11892"/>
                                  </a:cxn>
                                  <a:cxn ang="0">
                                    <a:pos x="7942" y="8108"/>
                                  </a:cxn>
                                  <a:cxn ang="0">
                                    <a:pos x="8518" y="3784"/>
                                  </a:cxn>
                                  <a:cxn ang="0">
                                    <a:pos x="9669" y="3784"/>
                                  </a:cxn>
                                  <a:cxn ang="0">
                                    <a:pos x="9669" y="15676"/>
                                  </a:cxn>
                                  <a:cxn ang="0">
                                    <a:pos x="10245" y="15676"/>
                                  </a:cxn>
                                  <a:cxn ang="0">
                                    <a:pos x="10245" y="11892"/>
                                  </a:cxn>
                                  <a:cxn ang="0">
                                    <a:pos x="10820" y="8108"/>
                                  </a:cxn>
                                  <a:cxn ang="0">
                                    <a:pos x="11942" y="8108"/>
                                  </a:cxn>
                                  <a:cxn ang="0">
                                    <a:pos x="11942" y="15676"/>
                                  </a:cxn>
                                  <a:cxn ang="0">
                                    <a:pos x="12518" y="15676"/>
                                  </a:cxn>
                                  <a:cxn ang="0">
                                    <a:pos x="14820" y="0"/>
                                  </a:cxn>
                                  <a:cxn ang="0">
                                    <a:pos x="14820" y="3784"/>
                                  </a:cxn>
                                  <a:cxn ang="0">
                                    <a:pos x="15396" y="3784"/>
                                  </a:cxn>
                                  <a:cxn ang="0">
                                    <a:pos x="15396" y="11892"/>
                                  </a:cxn>
                                  <a:cxn ang="0">
                                    <a:pos x="16547" y="11892"/>
                                  </a:cxn>
                                  <a:cxn ang="0">
                                    <a:pos x="16547" y="8108"/>
                                  </a:cxn>
                                  <a:cxn ang="0">
                                    <a:pos x="17698" y="8108"/>
                                  </a:cxn>
                                  <a:cxn ang="0">
                                    <a:pos x="17698" y="11892"/>
                                  </a:cxn>
                                  <a:cxn ang="0">
                                    <a:pos x="18820" y="11892"/>
                                  </a:cxn>
                                  <a:cxn ang="0">
                                    <a:pos x="18820" y="0"/>
                                  </a:cxn>
                                  <a:cxn ang="0">
                                    <a:pos x="19396" y="0"/>
                                  </a:cxn>
                                  <a:cxn ang="0">
                                    <a:pos x="19396" y="3784"/>
                                  </a:cxn>
                                  <a:cxn ang="0">
                                    <a:pos x="19971" y="3784"/>
                                  </a:cxn>
                                </a:cxnLst>
                                <a:rect l="0" t="0" r="r" b="b"/>
                                <a:pathLst>
                                  <a:path w="20000" h="20000">
                                    <a:moveTo>
                                      <a:pt x="173" y="3243"/>
                                    </a:moveTo>
                                    <a:lnTo>
                                      <a:pt x="0" y="8108"/>
                                    </a:lnTo>
                                    <a:lnTo>
                                      <a:pt x="1122" y="8108"/>
                                    </a:lnTo>
                                    <a:lnTo>
                                      <a:pt x="1122" y="11892"/>
                                    </a:lnTo>
                                    <a:lnTo>
                                      <a:pt x="2273" y="11892"/>
                                    </a:lnTo>
                                    <a:lnTo>
                                      <a:pt x="2273" y="15676"/>
                                    </a:lnTo>
                                    <a:lnTo>
                                      <a:pt x="2849" y="15676"/>
                                    </a:lnTo>
                                    <a:lnTo>
                                      <a:pt x="2849" y="19820"/>
                                    </a:lnTo>
                                    <a:lnTo>
                                      <a:pt x="2849" y="15676"/>
                                    </a:lnTo>
                                    <a:lnTo>
                                      <a:pt x="3424" y="11892"/>
                                    </a:lnTo>
                                    <a:lnTo>
                                      <a:pt x="3424" y="8108"/>
                                    </a:lnTo>
                                    <a:lnTo>
                                      <a:pt x="5727" y="8108"/>
                                    </a:lnTo>
                                    <a:lnTo>
                                      <a:pt x="6302" y="11892"/>
                                    </a:lnTo>
                                    <a:lnTo>
                                      <a:pt x="7942" y="11892"/>
                                    </a:lnTo>
                                    <a:lnTo>
                                      <a:pt x="7942" y="8108"/>
                                    </a:lnTo>
                                    <a:lnTo>
                                      <a:pt x="8518" y="3784"/>
                                    </a:lnTo>
                                    <a:lnTo>
                                      <a:pt x="9669" y="3784"/>
                                    </a:lnTo>
                                    <a:lnTo>
                                      <a:pt x="9669" y="15676"/>
                                    </a:lnTo>
                                    <a:lnTo>
                                      <a:pt x="10245" y="15676"/>
                                    </a:lnTo>
                                    <a:lnTo>
                                      <a:pt x="10245" y="11892"/>
                                    </a:lnTo>
                                    <a:lnTo>
                                      <a:pt x="10820" y="8108"/>
                                    </a:lnTo>
                                    <a:lnTo>
                                      <a:pt x="11942" y="8108"/>
                                    </a:lnTo>
                                    <a:lnTo>
                                      <a:pt x="11942" y="15676"/>
                                    </a:lnTo>
                                    <a:lnTo>
                                      <a:pt x="12518" y="15676"/>
                                    </a:lnTo>
                                    <a:lnTo>
                                      <a:pt x="14820" y="0"/>
                                    </a:lnTo>
                                    <a:lnTo>
                                      <a:pt x="14820" y="3784"/>
                                    </a:lnTo>
                                    <a:lnTo>
                                      <a:pt x="15396" y="3784"/>
                                    </a:lnTo>
                                    <a:lnTo>
                                      <a:pt x="15396" y="11892"/>
                                    </a:lnTo>
                                    <a:lnTo>
                                      <a:pt x="16547" y="11892"/>
                                    </a:lnTo>
                                    <a:lnTo>
                                      <a:pt x="16547" y="8108"/>
                                    </a:lnTo>
                                    <a:lnTo>
                                      <a:pt x="17698" y="8108"/>
                                    </a:lnTo>
                                    <a:lnTo>
                                      <a:pt x="17698" y="11892"/>
                                    </a:lnTo>
                                    <a:lnTo>
                                      <a:pt x="18820" y="11892"/>
                                    </a:lnTo>
                                    <a:lnTo>
                                      <a:pt x="18820" y="0"/>
                                    </a:lnTo>
                                    <a:lnTo>
                                      <a:pt x="19396" y="0"/>
                                    </a:lnTo>
                                    <a:lnTo>
                                      <a:pt x="19396" y="3784"/>
                                    </a:lnTo>
                                    <a:lnTo>
                                      <a:pt x="19971" y="3784"/>
                                    </a:lnTo>
                                  </a:path>
                                </a:pathLst>
                              </a:custGeom>
                              <a:noFill/>
                              <a:ln w="25400"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62544" name="Line 80"/>
                          <p:cNvSpPr>
                            <a:spLocks noChangeShapeType="1"/>
                          </p:cNvSpPr>
                          <p:nvPr/>
                        </p:nvSpPr>
                        <p:spPr bwMode="auto">
                          <a:xfrm>
                            <a:off x="257" y="9164"/>
                            <a:ext cx="4942" cy="185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2545" name="Group 81"/>
                      <p:cNvGrpSpPr>
                        <a:grpSpLocks/>
                      </p:cNvGrpSpPr>
                      <p:nvPr/>
                    </p:nvGrpSpPr>
                    <p:grpSpPr bwMode="auto">
                      <a:xfrm>
                        <a:off x="-13" y="6390"/>
                        <a:ext cx="15803" cy="13611"/>
                        <a:chOff x="3" y="0"/>
                        <a:chExt cx="19998" cy="19997"/>
                      </a:xfrm>
                    </p:grpSpPr>
                    <p:sp>
                      <p:nvSpPr>
                        <p:cNvPr id="62546" name="Rectangle 82"/>
                        <p:cNvSpPr>
                          <a:spLocks noChangeArrowheads="1"/>
                        </p:cNvSpPr>
                        <p:nvPr/>
                      </p:nvSpPr>
                      <p:spPr bwMode="auto">
                        <a:xfrm>
                          <a:off x="3332" y="0"/>
                          <a:ext cx="16669" cy="4712"/>
                        </a:xfrm>
                        <a:prstGeom prst="rect">
                          <a:avLst/>
                        </a:prstGeom>
                        <a:solidFill>
                          <a:srgbClr val="E5E5E5"/>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47" name="Group 83"/>
                        <p:cNvGrpSpPr>
                          <a:grpSpLocks/>
                        </p:cNvGrpSpPr>
                        <p:nvPr/>
                      </p:nvGrpSpPr>
                      <p:grpSpPr bwMode="auto">
                        <a:xfrm>
                          <a:off x="3" y="4678"/>
                          <a:ext cx="18872" cy="15319"/>
                          <a:chOff x="0" y="0"/>
                          <a:chExt cx="20004" cy="20003"/>
                        </a:xfrm>
                      </p:grpSpPr>
                      <p:sp>
                        <p:nvSpPr>
                          <p:cNvPr id="62548" name="Freeform 84"/>
                          <p:cNvSpPr>
                            <a:spLocks/>
                          </p:cNvSpPr>
                          <p:nvPr/>
                        </p:nvSpPr>
                        <p:spPr bwMode="auto">
                          <a:xfrm>
                            <a:off x="7047" y="44"/>
                            <a:ext cx="1432" cy="2524"/>
                          </a:xfrm>
                          <a:custGeom>
                            <a:avLst/>
                            <a:gdLst/>
                            <a:ahLst/>
                            <a:cxnLst>
                              <a:cxn ang="0">
                                <a:pos x="19932" y="0"/>
                              </a:cxn>
                              <a:cxn ang="0">
                                <a:pos x="15411" y="928"/>
                              </a:cxn>
                              <a:cxn ang="0">
                                <a:pos x="13904" y="928"/>
                              </a:cxn>
                              <a:cxn ang="0">
                                <a:pos x="13904" y="1519"/>
                              </a:cxn>
                              <a:cxn ang="0">
                                <a:pos x="12877" y="1519"/>
                              </a:cxn>
                              <a:cxn ang="0">
                                <a:pos x="12877" y="2194"/>
                              </a:cxn>
                              <a:cxn ang="0">
                                <a:pos x="11849" y="2194"/>
                              </a:cxn>
                              <a:cxn ang="0">
                                <a:pos x="11849" y="2785"/>
                              </a:cxn>
                              <a:cxn ang="0">
                                <a:pos x="11301" y="3460"/>
                              </a:cxn>
                              <a:cxn ang="0">
                                <a:pos x="10822" y="3460"/>
                              </a:cxn>
                              <a:cxn ang="0">
                                <a:pos x="10822" y="4051"/>
                              </a:cxn>
                              <a:cxn ang="0">
                                <a:pos x="10274" y="4051"/>
                              </a:cxn>
                              <a:cxn ang="0">
                                <a:pos x="10274" y="4726"/>
                              </a:cxn>
                              <a:cxn ang="0">
                                <a:pos x="9795" y="4726"/>
                              </a:cxn>
                              <a:cxn ang="0">
                                <a:pos x="9795" y="5316"/>
                              </a:cxn>
                              <a:cxn ang="0">
                                <a:pos x="9247" y="5992"/>
                              </a:cxn>
                              <a:cxn ang="0">
                                <a:pos x="9247" y="6582"/>
                              </a:cxn>
                              <a:cxn ang="0">
                                <a:pos x="8767" y="7257"/>
                              </a:cxn>
                              <a:cxn ang="0">
                                <a:pos x="8767" y="7848"/>
                              </a:cxn>
                              <a:cxn ang="0">
                                <a:pos x="8219" y="8523"/>
                              </a:cxn>
                              <a:cxn ang="0">
                                <a:pos x="8219" y="9114"/>
                              </a:cxn>
                              <a:cxn ang="0">
                                <a:pos x="7740" y="9114"/>
                              </a:cxn>
                              <a:cxn ang="0">
                                <a:pos x="7740" y="9789"/>
                              </a:cxn>
                              <a:cxn ang="0">
                                <a:pos x="7192" y="11055"/>
                              </a:cxn>
                              <a:cxn ang="0">
                                <a:pos x="7192" y="11646"/>
                              </a:cxn>
                              <a:cxn ang="0">
                                <a:pos x="6712" y="12321"/>
                              </a:cxn>
                              <a:cxn ang="0">
                                <a:pos x="6164" y="12911"/>
                              </a:cxn>
                              <a:cxn ang="0">
                                <a:pos x="6164" y="13586"/>
                              </a:cxn>
                              <a:cxn ang="0">
                                <a:pos x="5685" y="13586"/>
                              </a:cxn>
                              <a:cxn ang="0">
                                <a:pos x="5685" y="14177"/>
                              </a:cxn>
                              <a:cxn ang="0">
                                <a:pos x="5137" y="14852"/>
                              </a:cxn>
                              <a:cxn ang="0">
                                <a:pos x="5137" y="15443"/>
                              </a:cxn>
                              <a:cxn ang="0">
                                <a:pos x="4658" y="16118"/>
                              </a:cxn>
                              <a:cxn ang="0">
                                <a:pos x="4110" y="16118"/>
                              </a:cxn>
                              <a:cxn ang="0">
                                <a:pos x="3630" y="16709"/>
                              </a:cxn>
                              <a:cxn ang="0">
                                <a:pos x="3630" y="17384"/>
                              </a:cxn>
                              <a:cxn ang="0">
                                <a:pos x="3082" y="17384"/>
                              </a:cxn>
                              <a:cxn ang="0">
                                <a:pos x="3082" y="17975"/>
                              </a:cxn>
                              <a:cxn ang="0">
                                <a:pos x="2603" y="17975"/>
                              </a:cxn>
                              <a:cxn ang="0">
                                <a:pos x="2603" y="18650"/>
                              </a:cxn>
                              <a:cxn ang="0">
                                <a:pos x="1575" y="18650"/>
                              </a:cxn>
                              <a:cxn ang="0">
                                <a:pos x="1575" y="19241"/>
                              </a:cxn>
                              <a:cxn ang="0">
                                <a:pos x="0" y="19241"/>
                              </a:cxn>
                              <a:cxn ang="0">
                                <a:pos x="0" y="19916"/>
                              </a:cxn>
                            </a:cxnLst>
                            <a:rect l="0" t="0" r="r" b="b"/>
                            <a:pathLst>
                              <a:path w="20000" h="20000">
                                <a:moveTo>
                                  <a:pt x="19932" y="0"/>
                                </a:moveTo>
                                <a:lnTo>
                                  <a:pt x="15411" y="928"/>
                                </a:lnTo>
                                <a:lnTo>
                                  <a:pt x="13904" y="928"/>
                                </a:lnTo>
                                <a:lnTo>
                                  <a:pt x="13904" y="1519"/>
                                </a:lnTo>
                                <a:lnTo>
                                  <a:pt x="12877" y="1519"/>
                                </a:lnTo>
                                <a:lnTo>
                                  <a:pt x="12877" y="2194"/>
                                </a:lnTo>
                                <a:lnTo>
                                  <a:pt x="11849" y="2194"/>
                                </a:lnTo>
                                <a:lnTo>
                                  <a:pt x="11849" y="2785"/>
                                </a:lnTo>
                                <a:lnTo>
                                  <a:pt x="11301" y="3460"/>
                                </a:lnTo>
                                <a:lnTo>
                                  <a:pt x="10822" y="3460"/>
                                </a:lnTo>
                                <a:lnTo>
                                  <a:pt x="10822" y="4051"/>
                                </a:lnTo>
                                <a:lnTo>
                                  <a:pt x="10274" y="4051"/>
                                </a:lnTo>
                                <a:lnTo>
                                  <a:pt x="10274" y="4726"/>
                                </a:lnTo>
                                <a:lnTo>
                                  <a:pt x="9795" y="4726"/>
                                </a:lnTo>
                                <a:lnTo>
                                  <a:pt x="9795" y="5316"/>
                                </a:lnTo>
                                <a:lnTo>
                                  <a:pt x="9247" y="5992"/>
                                </a:lnTo>
                                <a:lnTo>
                                  <a:pt x="9247" y="6582"/>
                                </a:lnTo>
                                <a:lnTo>
                                  <a:pt x="8767" y="7257"/>
                                </a:lnTo>
                                <a:lnTo>
                                  <a:pt x="8767" y="7848"/>
                                </a:lnTo>
                                <a:lnTo>
                                  <a:pt x="8219" y="8523"/>
                                </a:lnTo>
                                <a:lnTo>
                                  <a:pt x="8219" y="9114"/>
                                </a:lnTo>
                                <a:lnTo>
                                  <a:pt x="7740" y="9114"/>
                                </a:lnTo>
                                <a:lnTo>
                                  <a:pt x="7740" y="9789"/>
                                </a:lnTo>
                                <a:lnTo>
                                  <a:pt x="7192" y="11055"/>
                                </a:lnTo>
                                <a:lnTo>
                                  <a:pt x="7192" y="11646"/>
                                </a:lnTo>
                                <a:lnTo>
                                  <a:pt x="6712" y="12321"/>
                                </a:lnTo>
                                <a:lnTo>
                                  <a:pt x="6164" y="12911"/>
                                </a:lnTo>
                                <a:lnTo>
                                  <a:pt x="6164" y="13586"/>
                                </a:lnTo>
                                <a:lnTo>
                                  <a:pt x="5685" y="13586"/>
                                </a:lnTo>
                                <a:lnTo>
                                  <a:pt x="5685" y="14177"/>
                                </a:lnTo>
                                <a:lnTo>
                                  <a:pt x="5137" y="14852"/>
                                </a:lnTo>
                                <a:lnTo>
                                  <a:pt x="5137" y="15443"/>
                                </a:lnTo>
                                <a:lnTo>
                                  <a:pt x="4658" y="16118"/>
                                </a:lnTo>
                                <a:lnTo>
                                  <a:pt x="4110" y="16118"/>
                                </a:lnTo>
                                <a:lnTo>
                                  <a:pt x="3630" y="16709"/>
                                </a:lnTo>
                                <a:lnTo>
                                  <a:pt x="3630" y="17384"/>
                                </a:lnTo>
                                <a:lnTo>
                                  <a:pt x="3082" y="17384"/>
                                </a:lnTo>
                                <a:lnTo>
                                  <a:pt x="3082" y="17975"/>
                                </a:lnTo>
                                <a:lnTo>
                                  <a:pt x="2603" y="17975"/>
                                </a:lnTo>
                                <a:lnTo>
                                  <a:pt x="2603" y="18650"/>
                                </a:lnTo>
                                <a:lnTo>
                                  <a:pt x="1575" y="18650"/>
                                </a:lnTo>
                                <a:lnTo>
                                  <a:pt x="1575" y="19241"/>
                                </a:lnTo>
                                <a:lnTo>
                                  <a:pt x="0" y="19241"/>
                                </a:lnTo>
                                <a:lnTo>
                                  <a:pt x="0" y="19916"/>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49" name="Freeform 85"/>
                          <p:cNvSpPr>
                            <a:spLocks/>
                          </p:cNvSpPr>
                          <p:nvPr/>
                        </p:nvSpPr>
                        <p:spPr bwMode="auto">
                          <a:xfrm>
                            <a:off x="7046" y="44"/>
                            <a:ext cx="2140" cy="4356"/>
                          </a:xfrm>
                          <a:custGeom>
                            <a:avLst/>
                            <a:gdLst/>
                            <a:ahLst/>
                            <a:cxnLst>
                              <a:cxn ang="0">
                                <a:pos x="19954" y="0"/>
                              </a:cxn>
                              <a:cxn ang="0">
                                <a:pos x="18945" y="538"/>
                              </a:cxn>
                              <a:cxn ang="0">
                                <a:pos x="18578" y="880"/>
                              </a:cxn>
                              <a:cxn ang="0">
                                <a:pos x="17890" y="880"/>
                              </a:cxn>
                              <a:cxn ang="0">
                                <a:pos x="17569" y="1271"/>
                              </a:cxn>
                              <a:cxn ang="0">
                                <a:pos x="16881" y="1614"/>
                              </a:cxn>
                              <a:cxn ang="0">
                                <a:pos x="16193" y="2347"/>
                              </a:cxn>
                              <a:cxn ang="0">
                                <a:pos x="15505" y="2738"/>
                              </a:cxn>
                              <a:cxn ang="0">
                                <a:pos x="14817" y="3081"/>
                              </a:cxn>
                              <a:cxn ang="0">
                                <a:pos x="14128" y="3814"/>
                              </a:cxn>
                              <a:cxn ang="0">
                                <a:pos x="13440" y="4205"/>
                              </a:cxn>
                              <a:cxn ang="0">
                                <a:pos x="12752" y="4548"/>
                              </a:cxn>
                              <a:cxn ang="0">
                                <a:pos x="12752" y="4939"/>
                              </a:cxn>
                              <a:cxn ang="0">
                                <a:pos x="12385" y="5281"/>
                              </a:cxn>
                              <a:cxn ang="0">
                                <a:pos x="11697" y="5672"/>
                              </a:cxn>
                              <a:cxn ang="0">
                                <a:pos x="11376" y="6406"/>
                              </a:cxn>
                              <a:cxn ang="0">
                                <a:pos x="10000" y="7873"/>
                              </a:cxn>
                              <a:cxn ang="0">
                                <a:pos x="9633" y="8215"/>
                              </a:cxn>
                              <a:cxn ang="0">
                                <a:pos x="9633" y="8949"/>
                              </a:cxn>
                              <a:cxn ang="0">
                                <a:pos x="9312" y="9340"/>
                              </a:cxn>
                              <a:cxn ang="0">
                                <a:pos x="8945" y="9682"/>
                              </a:cxn>
                              <a:cxn ang="0">
                                <a:pos x="8624" y="10416"/>
                              </a:cxn>
                              <a:cxn ang="0">
                                <a:pos x="8257" y="11149"/>
                              </a:cxn>
                              <a:cxn ang="0">
                                <a:pos x="7936" y="11883"/>
                              </a:cxn>
                              <a:cxn ang="0">
                                <a:pos x="7569" y="12616"/>
                              </a:cxn>
                              <a:cxn ang="0">
                                <a:pos x="7248" y="12616"/>
                              </a:cxn>
                              <a:cxn ang="0">
                                <a:pos x="6881" y="13350"/>
                              </a:cxn>
                              <a:cxn ang="0">
                                <a:pos x="6560" y="13741"/>
                              </a:cxn>
                              <a:cxn ang="0">
                                <a:pos x="6560" y="14083"/>
                              </a:cxn>
                              <a:cxn ang="0">
                                <a:pos x="5872" y="14817"/>
                              </a:cxn>
                              <a:cxn ang="0">
                                <a:pos x="5505" y="15550"/>
                              </a:cxn>
                              <a:cxn ang="0">
                                <a:pos x="5183" y="16284"/>
                              </a:cxn>
                              <a:cxn ang="0">
                                <a:pos x="4495" y="16675"/>
                              </a:cxn>
                              <a:cxn ang="0">
                                <a:pos x="4495" y="17017"/>
                              </a:cxn>
                              <a:cxn ang="0">
                                <a:pos x="3807" y="17408"/>
                              </a:cxn>
                              <a:cxn ang="0">
                                <a:pos x="3440" y="17751"/>
                              </a:cxn>
                              <a:cxn ang="0">
                                <a:pos x="3119" y="18142"/>
                              </a:cxn>
                              <a:cxn ang="0">
                                <a:pos x="2752" y="18484"/>
                              </a:cxn>
                              <a:cxn ang="0">
                                <a:pos x="2431" y="18484"/>
                              </a:cxn>
                              <a:cxn ang="0">
                                <a:pos x="2064" y="18875"/>
                              </a:cxn>
                              <a:cxn ang="0">
                                <a:pos x="1376" y="18875"/>
                              </a:cxn>
                              <a:cxn ang="0">
                                <a:pos x="1376" y="19218"/>
                              </a:cxn>
                              <a:cxn ang="0">
                                <a:pos x="688" y="19218"/>
                              </a:cxn>
                              <a:cxn ang="0">
                                <a:pos x="688" y="19609"/>
                              </a:cxn>
                              <a:cxn ang="0">
                                <a:pos x="0" y="19609"/>
                              </a:cxn>
                              <a:cxn ang="0">
                                <a:pos x="0" y="19951"/>
                              </a:cxn>
                            </a:cxnLst>
                            <a:rect l="0" t="0" r="r" b="b"/>
                            <a:pathLst>
                              <a:path w="20000" h="20000">
                                <a:moveTo>
                                  <a:pt x="19954" y="0"/>
                                </a:moveTo>
                                <a:lnTo>
                                  <a:pt x="18945" y="538"/>
                                </a:lnTo>
                                <a:lnTo>
                                  <a:pt x="18578" y="880"/>
                                </a:lnTo>
                                <a:lnTo>
                                  <a:pt x="17890" y="880"/>
                                </a:lnTo>
                                <a:lnTo>
                                  <a:pt x="17569" y="1271"/>
                                </a:lnTo>
                                <a:lnTo>
                                  <a:pt x="16881" y="1614"/>
                                </a:lnTo>
                                <a:lnTo>
                                  <a:pt x="16193" y="2347"/>
                                </a:lnTo>
                                <a:lnTo>
                                  <a:pt x="15505" y="2738"/>
                                </a:lnTo>
                                <a:lnTo>
                                  <a:pt x="14817" y="3081"/>
                                </a:lnTo>
                                <a:lnTo>
                                  <a:pt x="14128" y="3814"/>
                                </a:lnTo>
                                <a:lnTo>
                                  <a:pt x="13440" y="4205"/>
                                </a:lnTo>
                                <a:lnTo>
                                  <a:pt x="12752" y="4548"/>
                                </a:lnTo>
                                <a:lnTo>
                                  <a:pt x="12752" y="4939"/>
                                </a:lnTo>
                                <a:lnTo>
                                  <a:pt x="12385" y="5281"/>
                                </a:lnTo>
                                <a:lnTo>
                                  <a:pt x="11697" y="5672"/>
                                </a:lnTo>
                                <a:lnTo>
                                  <a:pt x="11376" y="6406"/>
                                </a:lnTo>
                                <a:lnTo>
                                  <a:pt x="10000" y="7873"/>
                                </a:lnTo>
                                <a:lnTo>
                                  <a:pt x="9633" y="8215"/>
                                </a:lnTo>
                                <a:lnTo>
                                  <a:pt x="9633" y="8949"/>
                                </a:lnTo>
                                <a:lnTo>
                                  <a:pt x="9312" y="9340"/>
                                </a:lnTo>
                                <a:lnTo>
                                  <a:pt x="8945" y="9682"/>
                                </a:lnTo>
                                <a:lnTo>
                                  <a:pt x="8624" y="10416"/>
                                </a:lnTo>
                                <a:lnTo>
                                  <a:pt x="8257" y="11149"/>
                                </a:lnTo>
                                <a:lnTo>
                                  <a:pt x="7936" y="11883"/>
                                </a:lnTo>
                                <a:lnTo>
                                  <a:pt x="7569" y="12616"/>
                                </a:lnTo>
                                <a:lnTo>
                                  <a:pt x="7248" y="12616"/>
                                </a:lnTo>
                                <a:lnTo>
                                  <a:pt x="6881" y="13350"/>
                                </a:lnTo>
                                <a:lnTo>
                                  <a:pt x="6560" y="13741"/>
                                </a:lnTo>
                                <a:lnTo>
                                  <a:pt x="6560" y="14083"/>
                                </a:lnTo>
                                <a:lnTo>
                                  <a:pt x="5872" y="14817"/>
                                </a:lnTo>
                                <a:lnTo>
                                  <a:pt x="5505" y="15550"/>
                                </a:lnTo>
                                <a:lnTo>
                                  <a:pt x="5183" y="16284"/>
                                </a:lnTo>
                                <a:lnTo>
                                  <a:pt x="4495" y="16675"/>
                                </a:lnTo>
                                <a:lnTo>
                                  <a:pt x="4495" y="17017"/>
                                </a:lnTo>
                                <a:lnTo>
                                  <a:pt x="3807" y="17408"/>
                                </a:lnTo>
                                <a:lnTo>
                                  <a:pt x="3440" y="17751"/>
                                </a:lnTo>
                                <a:lnTo>
                                  <a:pt x="3119" y="18142"/>
                                </a:lnTo>
                                <a:lnTo>
                                  <a:pt x="2752" y="18484"/>
                                </a:lnTo>
                                <a:lnTo>
                                  <a:pt x="2431" y="18484"/>
                                </a:lnTo>
                                <a:lnTo>
                                  <a:pt x="2064" y="18875"/>
                                </a:lnTo>
                                <a:lnTo>
                                  <a:pt x="1376" y="18875"/>
                                </a:lnTo>
                                <a:lnTo>
                                  <a:pt x="1376" y="19218"/>
                                </a:lnTo>
                                <a:lnTo>
                                  <a:pt x="688" y="19218"/>
                                </a:lnTo>
                                <a:lnTo>
                                  <a:pt x="688" y="19609"/>
                                </a:lnTo>
                                <a:lnTo>
                                  <a:pt x="0" y="19609"/>
                                </a:lnTo>
                                <a:lnTo>
                                  <a:pt x="0" y="1995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0" name="Freeform 86"/>
                          <p:cNvSpPr>
                            <a:spLocks/>
                          </p:cNvSpPr>
                          <p:nvPr/>
                        </p:nvSpPr>
                        <p:spPr bwMode="auto">
                          <a:xfrm>
                            <a:off x="7046" y="44"/>
                            <a:ext cx="3552" cy="6115"/>
                          </a:xfrm>
                          <a:custGeom>
                            <a:avLst/>
                            <a:gdLst/>
                            <a:ahLst/>
                            <a:cxnLst>
                              <a:cxn ang="0">
                                <a:pos x="19972" y="0"/>
                              </a:cxn>
                              <a:cxn ang="0">
                                <a:pos x="18039" y="383"/>
                              </a:cxn>
                              <a:cxn ang="0">
                                <a:pos x="17624" y="627"/>
                              </a:cxn>
                              <a:cxn ang="0">
                                <a:pos x="16381" y="906"/>
                              </a:cxn>
                              <a:cxn ang="0">
                                <a:pos x="15138" y="1150"/>
                              </a:cxn>
                              <a:cxn ang="0">
                                <a:pos x="13066" y="2718"/>
                              </a:cxn>
                              <a:cxn ang="0">
                                <a:pos x="11823" y="2997"/>
                              </a:cxn>
                              <a:cxn ang="0">
                                <a:pos x="10166" y="3519"/>
                              </a:cxn>
                              <a:cxn ang="0">
                                <a:pos x="8923" y="4042"/>
                              </a:cxn>
                              <a:cxn ang="0">
                                <a:pos x="8508" y="4564"/>
                              </a:cxn>
                              <a:cxn ang="0">
                                <a:pos x="8094" y="4808"/>
                              </a:cxn>
                              <a:cxn ang="0">
                                <a:pos x="7873" y="5087"/>
                              </a:cxn>
                              <a:cxn ang="0">
                                <a:pos x="7680" y="5610"/>
                              </a:cxn>
                              <a:cxn ang="0">
                                <a:pos x="7459" y="6132"/>
                              </a:cxn>
                              <a:cxn ang="0">
                                <a:pos x="7265" y="6655"/>
                              </a:cxn>
                              <a:cxn ang="0">
                                <a:pos x="7044" y="7178"/>
                              </a:cxn>
                              <a:cxn ang="0">
                                <a:pos x="6851" y="7700"/>
                              </a:cxn>
                              <a:cxn ang="0">
                                <a:pos x="6630" y="7944"/>
                              </a:cxn>
                              <a:cxn ang="0">
                                <a:pos x="6630" y="8223"/>
                              </a:cxn>
                              <a:cxn ang="0">
                                <a:pos x="6436" y="8467"/>
                              </a:cxn>
                              <a:cxn ang="0">
                                <a:pos x="6436" y="8990"/>
                              </a:cxn>
                              <a:cxn ang="0">
                                <a:pos x="6215" y="9268"/>
                              </a:cxn>
                              <a:cxn ang="0">
                                <a:pos x="6022" y="9791"/>
                              </a:cxn>
                              <a:cxn ang="0">
                                <a:pos x="6022" y="10314"/>
                              </a:cxn>
                              <a:cxn ang="0">
                                <a:pos x="5801" y="10314"/>
                              </a:cxn>
                              <a:cxn ang="0">
                                <a:pos x="5801" y="10836"/>
                              </a:cxn>
                              <a:cxn ang="0">
                                <a:pos x="5608" y="11080"/>
                              </a:cxn>
                              <a:cxn ang="0">
                                <a:pos x="5608" y="11359"/>
                              </a:cxn>
                              <a:cxn ang="0">
                                <a:pos x="5387" y="12927"/>
                              </a:cxn>
                              <a:cxn ang="0">
                                <a:pos x="5387" y="13171"/>
                              </a:cxn>
                              <a:cxn ang="0">
                                <a:pos x="5193" y="13693"/>
                              </a:cxn>
                              <a:cxn ang="0">
                                <a:pos x="5193" y="14216"/>
                              </a:cxn>
                              <a:cxn ang="0">
                                <a:pos x="4972" y="14495"/>
                              </a:cxn>
                              <a:cxn ang="0">
                                <a:pos x="4779" y="15017"/>
                              </a:cxn>
                              <a:cxn ang="0">
                                <a:pos x="4779" y="15261"/>
                              </a:cxn>
                              <a:cxn ang="0">
                                <a:pos x="4558" y="15784"/>
                              </a:cxn>
                              <a:cxn ang="0">
                                <a:pos x="4558" y="16063"/>
                              </a:cxn>
                              <a:cxn ang="0">
                                <a:pos x="4365" y="16307"/>
                              </a:cxn>
                              <a:cxn ang="0">
                                <a:pos x="4144" y="16829"/>
                              </a:cxn>
                              <a:cxn ang="0">
                                <a:pos x="3950" y="17108"/>
                              </a:cxn>
                              <a:cxn ang="0">
                                <a:pos x="3950" y="17352"/>
                              </a:cxn>
                              <a:cxn ang="0">
                                <a:pos x="3729" y="17631"/>
                              </a:cxn>
                              <a:cxn ang="0">
                                <a:pos x="3315" y="17875"/>
                              </a:cxn>
                              <a:cxn ang="0">
                                <a:pos x="3122" y="18153"/>
                              </a:cxn>
                              <a:cxn ang="0">
                                <a:pos x="2707" y="18397"/>
                              </a:cxn>
                              <a:cxn ang="0">
                                <a:pos x="1464" y="18676"/>
                              </a:cxn>
                              <a:cxn ang="0">
                                <a:pos x="1050" y="19199"/>
                              </a:cxn>
                              <a:cxn ang="0">
                                <a:pos x="829" y="19199"/>
                              </a:cxn>
                              <a:cxn ang="0">
                                <a:pos x="635" y="19443"/>
                              </a:cxn>
                              <a:cxn ang="0">
                                <a:pos x="221" y="19443"/>
                              </a:cxn>
                              <a:cxn ang="0">
                                <a:pos x="221" y="19721"/>
                              </a:cxn>
                              <a:cxn ang="0">
                                <a:pos x="0" y="19721"/>
                              </a:cxn>
                              <a:cxn ang="0">
                                <a:pos x="0" y="19965"/>
                              </a:cxn>
                            </a:cxnLst>
                            <a:rect l="0" t="0" r="r" b="b"/>
                            <a:pathLst>
                              <a:path w="20000" h="20000">
                                <a:moveTo>
                                  <a:pt x="19972" y="0"/>
                                </a:moveTo>
                                <a:lnTo>
                                  <a:pt x="18039" y="383"/>
                                </a:lnTo>
                                <a:lnTo>
                                  <a:pt x="17624" y="627"/>
                                </a:lnTo>
                                <a:lnTo>
                                  <a:pt x="16381" y="906"/>
                                </a:lnTo>
                                <a:lnTo>
                                  <a:pt x="15138" y="1150"/>
                                </a:lnTo>
                                <a:lnTo>
                                  <a:pt x="13066" y="2718"/>
                                </a:lnTo>
                                <a:lnTo>
                                  <a:pt x="11823" y="2997"/>
                                </a:lnTo>
                                <a:lnTo>
                                  <a:pt x="10166" y="3519"/>
                                </a:lnTo>
                                <a:lnTo>
                                  <a:pt x="8923" y="4042"/>
                                </a:lnTo>
                                <a:lnTo>
                                  <a:pt x="8508" y="4564"/>
                                </a:lnTo>
                                <a:lnTo>
                                  <a:pt x="8094" y="4808"/>
                                </a:lnTo>
                                <a:lnTo>
                                  <a:pt x="7873" y="5087"/>
                                </a:lnTo>
                                <a:lnTo>
                                  <a:pt x="7680" y="5610"/>
                                </a:lnTo>
                                <a:lnTo>
                                  <a:pt x="7459" y="6132"/>
                                </a:lnTo>
                                <a:lnTo>
                                  <a:pt x="7265" y="6655"/>
                                </a:lnTo>
                                <a:lnTo>
                                  <a:pt x="7044" y="7178"/>
                                </a:lnTo>
                                <a:lnTo>
                                  <a:pt x="6851" y="7700"/>
                                </a:lnTo>
                                <a:lnTo>
                                  <a:pt x="6630" y="7944"/>
                                </a:lnTo>
                                <a:lnTo>
                                  <a:pt x="6630" y="8223"/>
                                </a:lnTo>
                                <a:lnTo>
                                  <a:pt x="6436" y="8467"/>
                                </a:lnTo>
                                <a:lnTo>
                                  <a:pt x="6436" y="8990"/>
                                </a:lnTo>
                                <a:lnTo>
                                  <a:pt x="6215" y="9268"/>
                                </a:lnTo>
                                <a:lnTo>
                                  <a:pt x="6022" y="9791"/>
                                </a:lnTo>
                                <a:lnTo>
                                  <a:pt x="6022" y="10314"/>
                                </a:lnTo>
                                <a:lnTo>
                                  <a:pt x="5801" y="10314"/>
                                </a:lnTo>
                                <a:lnTo>
                                  <a:pt x="5801" y="10836"/>
                                </a:lnTo>
                                <a:lnTo>
                                  <a:pt x="5608" y="11080"/>
                                </a:lnTo>
                                <a:lnTo>
                                  <a:pt x="5608" y="11359"/>
                                </a:lnTo>
                                <a:lnTo>
                                  <a:pt x="5387" y="12927"/>
                                </a:lnTo>
                                <a:lnTo>
                                  <a:pt x="5387" y="13171"/>
                                </a:lnTo>
                                <a:lnTo>
                                  <a:pt x="5193" y="13693"/>
                                </a:lnTo>
                                <a:lnTo>
                                  <a:pt x="5193" y="14216"/>
                                </a:lnTo>
                                <a:lnTo>
                                  <a:pt x="4972" y="14495"/>
                                </a:lnTo>
                                <a:lnTo>
                                  <a:pt x="4779" y="15017"/>
                                </a:lnTo>
                                <a:lnTo>
                                  <a:pt x="4779" y="15261"/>
                                </a:lnTo>
                                <a:lnTo>
                                  <a:pt x="4558" y="15784"/>
                                </a:lnTo>
                                <a:lnTo>
                                  <a:pt x="4558" y="16063"/>
                                </a:lnTo>
                                <a:lnTo>
                                  <a:pt x="4365" y="16307"/>
                                </a:lnTo>
                                <a:lnTo>
                                  <a:pt x="4144" y="16829"/>
                                </a:lnTo>
                                <a:lnTo>
                                  <a:pt x="3950" y="17108"/>
                                </a:lnTo>
                                <a:lnTo>
                                  <a:pt x="3950" y="17352"/>
                                </a:lnTo>
                                <a:lnTo>
                                  <a:pt x="3729" y="17631"/>
                                </a:lnTo>
                                <a:lnTo>
                                  <a:pt x="3315" y="17875"/>
                                </a:lnTo>
                                <a:lnTo>
                                  <a:pt x="3122" y="18153"/>
                                </a:lnTo>
                                <a:lnTo>
                                  <a:pt x="2707" y="18397"/>
                                </a:lnTo>
                                <a:lnTo>
                                  <a:pt x="1464" y="18676"/>
                                </a:lnTo>
                                <a:lnTo>
                                  <a:pt x="1050" y="19199"/>
                                </a:lnTo>
                                <a:lnTo>
                                  <a:pt x="829" y="19199"/>
                                </a:lnTo>
                                <a:lnTo>
                                  <a:pt x="635" y="19443"/>
                                </a:lnTo>
                                <a:lnTo>
                                  <a:pt x="221" y="19443"/>
                                </a:lnTo>
                                <a:lnTo>
                                  <a:pt x="221" y="19721"/>
                                </a:lnTo>
                                <a:lnTo>
                                  <a:pt x="0" y="19721"/>
                                </a:lnTo>
                                <a:lnTo>
                                  <a:pt x="0" y="19965"/>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1" name="Freeform 87"/>
                          <p:cNvSpPr>
                            <a:spLocks/>
                          </p:cNvSpPr>
                          <p:nvPr/>
                        </p:nvSpPr>
                        <p:spPr bwMode="auto">
                          <a:xfrm>
                            <a:off x="7046" y="43"/>
                            <a:ext cx="4492" cy="7076"/>
                          </a:xfrm>
                          <a:custGeom>
                            <a:avLst/>
                            <a:gdLst/>
                            <a:ahLst/>
                            <a:cxnLst>
                              <a:cxn ang="0">
                                <a:pos x="18930" y="0"/>
                              </a:cxn>
                              <a:cxn ang="0">
                                <a:pos x="19978" y="783"/>
                              </a:cxn>
                              <a:cxn ang="0">
                                <a:pos x="18996" y="1235"/>
                              </a:cxn>
                              <a:cxn ang="0">
                                <a:pos x="16376" y="2139"/>
                              </a:cxn>
                              <a:cxn ang="0">
                                <a:pos x="15393" y="2349"/>
                              </a:cxn>
                              <a:cxn ang="0">
                                <a:pos x="14410" y="2801"/>
                              </a:cxn>
                              <a:cxn ang="0">
                                <a:pos x="14083" y="3253"/>
                              </a:cxn>
                              <a:cxn ang="0">
                                <a:pos x="13100" y="3705"/>
                              </a:cxn>
                              <a:cxn ang="0">
                                <a:pos x="11790" y="5512"/>
                              </a:cxn>
                              <a:cxn ang="0">
                                <a:pos x="11638" y="5964"/>
                              </a:cxn>
                              <a:cxn ang="0">
                                <a:pos x="11135" y="6657"/>
                              </a:cxn>
                              <a:cxn ang="0">
                                <a:pos x="10983" y="7108"/>
                              </a:cxn>
                              <a:cxn ang="0">
                                <a:pos x="10808" y="8464"/>
                              </a:cxn>
                              <a:cxn ang="0">
                                <a:pos x="10480" y="9819"/>
                              </a:cxn>
                              <a:cxn ang="0">
                                <a:pos x="10328" y="11175"/>
                              </a:cxn>
                              <a:cxn ang="0">
                                <a:pos x="10153" y="11386"/>
                              </a:cxn>
                              <a:cxn ang="0">
                                <a:pos x="10153" y="12078"/>
                              </a:cxn>
                              <a:cxn ang="0">
                                <a:pos x="10000" y="12289"/>
                              </a:cxn>
                              <a:cxn ang="0">
                                <a:pos x="9825" y="12741"/>
                              </a:cxn>
                              <a:cxn ang="0">
                                <a:pos x="9498" y="13193"/>
                              </a:cxn>
                              <a:cxn ang="0">
                                <a:pos x="9345" y="13434"/>
                              </a:cxn>
                              <a:cxn ang="0">
                                <a:pos x="9170" y="13886"/>
                              </a:cxn>
                              <a:cxn ang="0">
                                <a:pos x="9017" y="13886"/>
                              </a:cxn>
                              <a:cxn ang="0">
                                <a:pos x="8843" y="14096"/>
                              </a:cxn>
                              <a:cxn ang="0">
                                <a:pos x="8690" y="14548"/>
                              </a:cxn>
                              <a:cxn ang="0">
                                <a:pos x="7707" y="15000"/>
                              </a:cxn>
                              <a:cxn ang="0">
                                <a:pos x="6397" y="15452"/>
                              </a:cxn>
                              <a:cxn ang="0">
                                <a:pos x="5415" y="15904"/>
                              </a:cxn>
                              <a:cxn ang="0">
                                <a:pos x="5087" y="16145"/>
                              </a:cxn>
                              <a:cxn ang="0">
                                <a:pos x="4760" y="16596"/>
                              </a:cxn>
                              <a:cxn ang="0">
                                <a:pos x="4585" y="16807"/>
                              </a:cxn>
                              <a:cxn ang="0">
                                <a:pos x="4258" y="17048"/>
                              </a:cxn>
                              <a:cxn ang="0">
                                <a:pos x="3930" y="17048"/>
                              </a:cxn>
                              <a:cxn ang="0">
                                <a:pos x="3603" y="17500"/>
                              </a:cxn>
                              <a:cxn ang="0">
                                <a:pos x="3275" y="17711"/>
                              </a:cxn>
                              <a:cxn ang="0">
                                <a:pos x="3122" y="17711"/>
                              </a:cxn>
                              <a:cxn ang="0">
                                <a:pos x="2795" y="17952"/>
                              </a:cxn>
                              <a:cxn ang="0">
                                <a:pos x="2620" y="17952"/>
                              </a:cxn>
                              <a:cxn ang="0">
                                <a:pos x="2293" y="18163"/>
                              </a:cxn>
                              <a:cxn ang="0">
                                <a:pos x="2140" y="18163"/>
                              </a:cxn>
                              <a:cxn ang="0">
                                <a:pos x="1965" y="18404"/>
                              </a:cxn>
                              <a:cxn ang="0">
                                <a:pos x="1965" y="18614"/>
                              </a:cxn>
                              <a:cxn ang="0">
                                <a:pos x="1638" y="18614"/>
                              </a:cxn>
                              <a:cxn ang="0">
                                <a:pos x="1485" y="18855"/>
                              </a:cxn>
                              <a:cxn ang="0">
                                <a:pos x="1310" y="19066"/>
                              </a:cxn>
                              <a:cxn ang="0">
                                <a:pos x="1157" y="19307"/>
                              </a:cxn>
                              <a:cxn ang="0">
                                <a:pos x="830" y="19307"/>
                              </a:cxn>
                              <a:cxn ang="0">
                                <a:pos x="830" y="19518"/>
                              </a:cxn>
                              <a:cxn ang="0">
                                <a:pos x="502" y="19518"/>
                              </a:cxn>
                              <a:cxn ang="0">
                                <a:pos x="502" y="19759"/>
                              </a:cxn>
                              <a:cxn ang="0">
                                <a:pos x="0" y="19759"/>
                              </a:cxn>
                              <a:cxn ang="0">
                                <a:pos x="0" y="19970"/>
                              </a:cxn>
                            </a:cxnLst>
                            <a:rect l="0" t="0" r="r" b="b"/>
                            <a:pathLst>
                              <a:path w="20000" h="20000">
                                <a:moveTo>
                                  <a:pt x="18930" y="0"/>
                                </a:moveTo>
                                <a:lnTo>
                                  <a:pt x="19978" y="783"/>
                                </a:lnTo>
                                <a:lnTo>
                                  <a:pt x="18996" y="1235"/>
                                </a:lnTo>
                                <a:lnTo>
                                  <a:pt x="16376" y="2139"/>
                                </a:lnTo>
                                <a:lnTo>
                                  <a:pt x="15393" y="2349"/>
                                </a:lnTo>
                                <a:lnTo>
                                  <a:pt x="14410" y="2801"/>
                                </a:lnTo>
                                <a:lnTo>
                                  <a:pt x="14083" y="3253"/>
                                </a:lnTo>
                                <a:lnTo>
                                  <a:pt x="13100" y="3705"/>
                                </a:lnTo>
                                <a:lnTo>
                                  <a:pt x="11790" y="5512"/>
                                </a:lnTo>
                                <a:lnTo>
                                  <a:pt x="11638" y="5964"/>
                                </a:lnTo>
                                <a:lnTo>
                                  <a:pt x="11135" y="6657"/>
                                </a:lnTo>
                                <a:lnTo>
                                  <a:pt x="10983" y="7108"/>
                                </a:lnTo>
                                <a:lnTo>
                                  <a:pt x="10808" y="8464"/>
                                </a:lnTo>
                                <a:lnTo>
                                  <a:pt x="10480" y="9819"/>
                                </a:lnTo>
                                <a:lnTo>
                                  <a:pt x="10328" y="11175"/>
                                </a:lnTo>
                                <a:lnTo>
                                  <a:pt x="10153" y="11386"/>
                                </a:lnTo>
                                <a:lnTo>
                                  <a:pt x="10153" y="12078"/>
                                </a:lnTo>
                                <a:lnTo>
                                  <a:pt x="10000" y="12289"/>
                                </a:lnTo>
                                <a:lnTo>
                                  <a:pt x="9825" y="12741"/>
                                </a:lnTo>
                                <a:lnTo>
                                  <a:pt x="9498" y="13193"/>
                                </a:lnTo>
                                <a:lnTo>
                                  <a:pt x="9345" y="13434"/>
                                </a:lnTo>
                                <a:lnTo>
                                  <a:pt x="9170" y="13886"/>
                                </a:lnTo>
                                <a:lnTo>
                                  <a:pt x="9017" y="13886"/>
                                </a:lnTo>
                                <a:lnTo>
                                  <a:pt x="8843" y="14096"/>
                                </a:lnTo>
                                <a:lnTo>
                                  <a:pt x="8690" y="14548"/>
                                </a:lnTo>
                                <a:lnTo>
                                  <a:pt x="7707" y="15000"/>
                                </a:lnTo>
                                <a:lnTo>
                                  <a:pt x="6397" y="15452"/>
                                </a:lnTo>
                                <a:lnTo>
                                  <a:pt x="5415" y="15904"/>
                                </a:lnTo>
                                <a:lnTo>
                                  <a:pt x="5087" y="16145"/>
                                </a:lnTo>
                                <a:lnTo>
                                  <a:pt x="4760" y="16596"/>
                                </a:lnTo>
                                <a:lnTo>
                                  <a:pt x="4585" y="16807"/>
                                </a:lnTo>
                                <a:lnTo>
                                  <a:pt x="4258" y="17048"/>
                                </a:lnTo>
                                <a:lnTo>
                                  <a:pt x="3930" y="17048"/>
                                </a:lnTo>
                                <a:lnTo>
                                  <a:pt x="3603" y="17500"/>
                                </a:lnTo>
                                <a:lnTo>
                                  <a:pt x="3275" y="17711"/>
                                </a:lnTo>
                                <a:lnTo>
                                  <a:pt x="3122" y="17711"/>
                                </a:lnTo>
                                <a:lnTo>
                                  <a:pt x="2795" y="17952"/>
                                </a:lnTo>
                                <a:lnTo>
                                  <a:pt x="2620" y="17952"/>
                                </a:lnTo>
                                <a:lnTo>
                                  <a:pt x="2293" y="18163"/>
                                </a:lnTo>
                                <a:lnTo>
                                  <a:pt x="2140" y="18163"/>
                                </a:lnTo>
                                <a:lnTo>
                                  <a:pt x="1965" y="18404"/>
                                </a:lnTo>
                                <a:lnTo>
                                  <a:pt x="1965" y="18614"/>
                                </a:lnTo>
                                <a:lnTo>
                                  <a:pt x="1638" y="18614"/>
                                </a:lnTo>
                                <a:lnTo>
                                  <a:pt x="1485" y="18855"/>
                                </a:lnTo>
                                <a:lnTo>
                                  <a:pt x="1310" y="19066"/>
                                </a:lnTo>
                                <a:lnTo>
                                  <a:pt x="1157" y="19307"/>
                                </a:lnTo>
                                <a:lnTo>
                                  <a:pt x="830" y="19307"/>
                                </a:lnTo>
                                <a:lnTo>
                                  <a:pt x="830" y="19518"/>
                                </a:lnTo>
                                <a:lnTo>
                                  <a:pt x="502" y="19518"/>
                                </a:lnTo>
                                <a:lnTo>
                                  <a:pt x="502" y="19759"/>
                                </a:lnTo>
                                <a:lnTo>
                                  <a:pt x="0" y="19759"/>
                                </a:lnTo>
                                <a:lnTo>
                                  <a:pt x="0" y="1997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2" name="Freeform 88"/>
                          <p:cNvSpPr>
                            <a:spLocks/>
                          </p:cNvSpPr>
                          <p:nvPr/>
                        </p:nvSpPr>
                        <p:spPr bwMode="auto">
                          <a:xfrm>
                            <a:off x="7767" y="44"/>
                            <a:ext cx="5659" cy="7716"/>
                          </a:xfrm>
                          <a:custGeom>
                            <a:avLst/>
                            <a:gdLst/>
                            <a:ahLst/>
                            <a:cxnLst>
                              <a:cxn ang="0">
                                <a:pos x="19046" y="304"/>
                              </a:cxn>
                              <a:cxn ang="0">
                                <a:pos x="18005" y="497"/>
                              </a:cxn>
                              <a:cxn ang="0">
                                <a:pos x="16964" y="912"/>
                              </a:cxn>
                              <a:cxn ang="0">
                                <a:pos x="16062" y="1133"/>
                              </a:cxn>
                              <a:cxn ang="0">
                                <a:pos x="15022" y="1547"/>
                              </a:cxn>
                              <a:cxn ang="0">
                                <a:pos x="14623" y="1961"/>
                              </a:cxn>
                              <a:cxn ang="0">
                                <a:pos x="13582" y="2376"/>
                              </a:cxn>
                              <a:cxn ang="0">
                                <a:pos x="13200" y="2790"/>
                              </a:cxn>
                              <a:cxn ang="0">
                                <a:pos x="12680" y="3398"/>
                              </a:cxn>
                              <a:cxn ang="0">
                                <a:pos x="12160" y="4033"/>
                              </a:cxn>
                              <a:cxn ang="0">
                                <a:pos x="11119" y="5470"/>
                              </a:cxn>
                              <a:cxn ang="0">
                                <a:pos x="9939" y="7541"/>
                              </a:cxn>
                              <a:cxn ang="0">
                                <a:pos x="9558" y="10028"/>
                              </a:cxn>
                              <a:cxn ang="0">
                                <a:pos x="9297" y="10663"/>
                              </a:cxn>
                              <a:cxn ang="0">
                                <a:pos x="9037" y="12320"/>
                              </a:cxn>
                              <a:cxn ang="0">
                                <a:pos x="8517" y="13978"/>
                              </a:cxn>
                              <a:cxn ang="0">
                                <a:pos x="7997" y="15000"/>
                              </a:cxn>
                              <a:cxn ang="0">
                                <a:pos x="7598" y="15414"/>
                              </a:cxn>
                              <a:cxn ang="0">
                                <a:pos x="7077" y="15829"/>
                              </a:cxn>
                              <a:cxn ang="0">
                                <a:pos x="6557" y="16050"/>
                              </a:cxn>
                              <a:cxn ang="0">
                                <a:pos x="6297" y="16243"/>
                              </a:cxn>
                              <a:cxn ang="0">
                                <a:pos x="5915" y="16464"/>
                              </a:cxn>
                              <a:cxn ang="0">
                                <a:pos x="5395" y="16657"/>
                              </a:cxn>
                              <a:cxn ang="0">
                                <a:pos x="4874" y="16878"/>
                              </a:cxn>
                              <a:cxn ang="0">
                                <a:pos x="3573" y="17293"/>
                              </a:cxn>
                              <a:cxn ang="0">
                                <a:pos x="3174" y="17486"/>
                              </a:cxn>
                              <a:cxn ang="0">
                                <a:pos x="2134" y="17901"/>
                              </a:cxn>
                              <a:cxn ang="0">
                                <a:pos x="1873" y="18122"/>
                              </a:cxn>
                              <a:cxn ang="0">
                                <a:pos x="1613" y="18315"/>
                              </a:cxn>
                              <a:cxn ang="0">
                                <a:pos x="1353" y="18729"/>
                              </a:cxn>
                              <a:cxn ang="0">
                                <a:pos x="1232" y="18950"/>
                              </a:cxn>
                              <a:cxn ang="0">
                                <a:pos x="1093" y="19144"/>
                              </a:cxn>
                              <a:cxn ang="0">
                                <a:pos x="971" y="19365"/>
                              </a:cxn>
                              <a:cxn ang="0">
                                <a:pos x="833" y="19558"/>
                              </a:cxn>
                              <a:cxn ang="0">
                                <a:pos x="711" y="19779"/>
                              </a:cxn>
                              <a:cxn ang="0">
                                <a:pos x="451" y="19972"/>
                              </a:cxn>
                            </a:cxnLst>
                            <a:rect l="0" t="0" r="r" b="b"/>
                            <a:pathLst>
                              <a:path w="20000" h="20000">
                                <a:moveTo>
                                  <a:pt x="19983" y="0"/>
                                </a:moveTo>
                                <a:lnTo>
                                  <a:pt x="19046" y="304"/>
                                </a:lnTo>
                                <a:lnTo>
                                  <a:pt x="18786" y="304"/>
                                </a:lnTo>
                                <a:lnTo>
                                  <a:pt x="18005" y="497"/>
                                </a:lnTo>
                                <a:lnTo>
                                  <a:pt x="17745" y="718"/>
                                </a:lnTo>
                                <a:lnTo>
                                  <a:pt x="16964" y="912"/>
                                </a:lnTo>
                                <a:lnTo>
                                  <a:pt x="16843" y="912"/>
                                </a:lnTo>
                                <a:lnTo>
                                  <a:pt x="16062" y="1133"/>
                                </a:lnTo>
                                <a:lnTo>
                                  <a:pt x="15282" y="1547"/>
                                </a:lnTo>
                                <a:lnTo>
                                  <a:pt x="15022" y="1547"/>
                                </a:lnTo>
                                <a:lnTo>
                                  <a:pt x="14761" y="1740"/>
                                </a:lnTo>
                                <a:lnTo>
                                  <a:pt x="14623" y="1961"/>
                                </a:lnTo>
                                <a:lnTo>
                                  <a:pt x="13842" y="2155"/>
                                </a:lnTo>
                                <a:lnTo>
                                  <a:pt x="13582" y="2376"/>
                                </a:lnTo>
                                <a:lnTo>
                                  <a:pt x="13461" y="2569"/>
                                </a:lnTo>
                                <a:lnTo>
                                  <a:pt x="13200" y="2790"/>
                                </a:lnTo>
                                <a:lnTo>
                                  <a:pt x="12940" y="3204"/>
                                </a:lnTo>
                                <a:lnTo>
                                  <a:pt x="12680" y="3398"/>
                                </a:lnTo>
                                <a:lnTo>
                                  <a:pt x="12420" y="3812"/>
                                </a:lnTo>
                                <a:lnTo>
                                  <a:pt x="12160" y="4033"/>
                                </a:lnTo>
                                <a:lnTo>
                                  <a:pt x="11379" y="5276"/>
                                </a:lnTo>
                                <a:lnTo>
                                  <a:pt x="11119" y="5470"/>
                                </a:lnTo>
                                <a:lnTo>
                                  <a:pt x="10980" y="5884"/>
                                </a:lnTo>
                                <a:lnTo>
                                  <a:pt x="9939" y="7541"/>
                                </a:lnTo>
                                <a:lnTo>
                                  <a:pt x="9818" y="8785"/>
                                </a:lnTo>
                                <a:lnTo>
                                  <a:pt x="9558" y="10028"/>
                                </a:lnTo>
                                <a:lnTo>
                                  <a:pt x="9419" y="10442"/>
                                </a:lnTo>
                                <a:lnTo>
                                  <a:pt x="9297" y="10663"/>
                                </a:lnTo>
                                <a:lnTo>
                                  <a:pt x="9159" y="11077"/>
                                </a:lnTo>
                                <a:lnTo>
                                  <a:pt x="9037" y="12320"/>
                                </a:lnTo>
                                <a:lnTo>
                                  <a:pt x="8777" y="12735"/>
                                </a:lnTo>
                                <a:lnTo>
                                  <a:pt x="8517" y="13978"/>
                                </a:lnTo>
                                <a:lnTo>
                                  <a:pt x="8378" y="14392"/>
                                </a:lnTo>
                                <a:lnTo>
                                  <a:pt x="7997" y="15000"/>
                                </a:lnTo>
                                <a:lnTo>
                                  <a:pt x="7736" y="15221"/>
                                </a:lnTo>
                                <a:lnTo>
                                  <a:pt x="7598" y="15414"/>
                                </a:lnTo>
                                <a:lnTo>
                                  <a:pt x="7337" y="15635"/>
                                </a:lnTo>
                                <a:lnTo>
                                  <a:pt x="7077" y="15829"/>
                                </a:lnTo>
                                <a:lnTo>
                                  <a:pt x="6817" y="16050"/>
                                </a:lnTo>
                                <a:lnTo>
                                  <a:pt x="6557" y="16050"/>
                                </a:lnTo>
                                <a:lnTo>
                                  <a:pt x="6435" y="16243"/>
                                </a:lnTo>
                                <a:lnTo>
                                  <a:pt x="6297" y="16243"/>
                                </a:lnTo>
                                <a:lnTo>
                                  <a:pt x="6036" y="16464"/>
                                </a:lnTo>
                                <a:lnTo>
                                  <a:pt x="5915" y="16464"/>
                                </a:lnTo>
                                <a:lnTo>
                                  <a:pt x="5655" y="16657"/>
                                </a:lnTo>
                                <a:lnTo>
                                  <a:pt x="5395" y="16657"/>
                                </a:lnTo>
                                <a:lnTo>
                                  <a:pt x="5134" y="16878"/>
                                </a:lnTo>
                                <a:lnTo>
                                  <a:pt x="4874" y="16878"/>
                                </a:lnTo>
                                <a:lnTo>
                                  <a:pt x="3833" y="17072"/>
                                </a:lnTo>
                                <a:lnTo>
                                  <a:pt x="3573" y="17293"/>
                                </a:lnTo>
                                <a:lnTo>
                                  <a:pt x="3313" y="17293"/>
                                </a:lnTo>
                                <a:lnTo>
                                  <a:pt x="3174" y="17486"/>
                                </a:lnTo>
                                <a:lnTo>
                                  <a:pt x="2394" y="17707"/>
                                </a:lnTo>
                                <a:lnTo>
                                  <a:pt x="2134" y="17901"/>
                                </a:lnTo>
                                <a:lnTo>
                                  <a:pt x="2012" y="17901"/>
                                </a:lnTo>
                                <a:lnTo>
                                  <a:pt x="1873" y="18122"/>
                                </a:lnTo>
                                <a:lnTo>
                                  <a:pt x="1752" y="18122"/>
                                </a:lnTo>
                                <a:lnTo>
                                  <a:pt x="1613" y="18315"/>
                                </a:lnTo>
                                <a:lnTo>
                                  <a:pt x="1353" y="18536"/>
                                </a:lnTo>
                                <a:lnTo>
                                  <a:pt x="1353" y="18729"/>
                                </a:lnTo>
                                <a:lnTo>
                                  <a:pt x="1232" y="18729"/>
                                </a:lnTo>
                                <a:lnTo>
                                  <a:pt x="1232" y="18950"/>
                                </a:lnTo>
                                <a:lnTo>
                                  <a:pt x="1093" y="18950"/>
                                </a:lnTo>
                                <a:lnTo>
                                  <a:pt x="1093" y="19144"/>
                                </a:lnTo>
                                <a:lnTo>
                                  <a:pt x="971" y="19144"/>
                                </a:lnTo>
                                <a:lnTo>
                                  <a:pt x="971" y="19365"/>
                                </a:lnTo>
                                <a:lnTo>
                                  <a:pt x="833" y="19365"/>
                                </a:lnTo>
                                <a:lnTo>
                                  <a:pt x="833" y="19558"/>
                                </a:lnTo>
                                <a:lnTo>
                                  <a:pt x="711" y="19558"/>
                                </a:lnTo>
                                <a:lnTo>
                                  <a:pt x="711" y="19779"/>
                                </a:lnTo>
                                <a:lnTo>
                                  <a:pt x="451" y="19779"/>
                                </a:lnTo>
                                <a:lnTo>
                                  <a:pt x="451" y="19972"/>
                                </a:lnTo>
                                <a:lnTo>
                                  <a:pt x="0" y="1989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3" name="Freeform 89"/>
                          <p:cNvSpPr>
                            <a:spLocks/>
                          </p:cNvSpPr>
                          <p:nvPr/>
                        </p:nvSpPr>
                        <p:spPr bwMode="auto">
                          <a:xfrm>
                            <a:off x="9889" y="44"/>
                            <a:ext cx="4488" cy="7683"/>
                          </a:xfrm>
                          <a:custGeom>
                            <a:avLst/>
                            <a:gdLst/>
                            <a:ahLst/>
                            <a:cxnLst>
                              <a:cxn ang="0">
                                <a:pos x="19978" y="305"/>
                              </a:cxn>
                              <a:cxn ang="0">
                                <a:pos x="19803" y="721"/>
                              </a:cxn>
                              <a:cxn ang="0">
                                <a:pos x="19322" y="1137"/>
                              </a:cxn>
                              <a:cxn ang="0">
                                <a:pos x="18667" y="1553"/>
                              </a:cxn>
                              <a:cxn ang="0">
                                <a:pos x="18164" y="2164"/>
                              </a:cxn>
                              <a:cxn ang="0">
                                <a:pos x="15869" y="2802"/>
                              </a:cxn>
                              <a:cxn ang="0">
                                <a:pos x="14557" y="3218"/>
                              </a:cxn>
                              <a:cxn ang="0">
                                <a:pos x="13902" y="3634"/>
                              </a:cxn>
                              <a:cxn ang="0">
                                <a:pos x="13246" y="4050"/>
                              </a:cxn>
                              <a:cxn ang="0">
                                <a:pos x="12765" y="4466"/>
                              </a:cxn>
                              <a:cxn ang="0">
                                <a:pos x="12262" y="4882"/>
                              </a:cxn>
                              <a:cxn ang="0">
                                <a:pos x="11781" y="5298"/>
                              </a:cxn>
                              <a:cxn ang="0">
                                <a:pos x="11279" y="5492"/>
                              </a:cxn>
                              <a:cxn ang="0">
                                <a:pos x="10798" y="6130"/>
                              </a:cxn>
                              <a:cxn ang="0">
                                <a:pos x="10470" y="6546"/>
                              </a:cxn>
                              <a:cxn ang="0">
                                <a:pos x="9967" y="7989"/>
                              </a:cxn>
                              <a:cxn ang="0">
                                <a:pos x="8503" y="9875"/>
                              </a:cxn>
                              <a:cxn ang="0">
                                <a:pos x="8328" y="10485"/>
                              </a:cxn>
                              <a:cxn ang="0">
                                <a:pos x="8000" y="11318"/>
                              </a:cxn>
                              <a:cxn ang="0">
                                <a:pos x="7847" y="11734"/>
                              </a:cxn>
                              <a:cxn ang="0">
                                <a:pos x="7519" y="13204"/>
                              </a:cxn>
                              <a:cxn ang="0">
                                <a:pos x="7344" y="14036"/>
                              </a:cxn>
                              <a:cxn ang="0">
                                <a:pos x="6208" y="15700"/>
                              </a:cxn>
                              <a:cxn ang="0">
                                <a:pos x="5880" y="16311"/>
                              </a:cxn>
                              <a:cxn ang="0">
                                <a:pos x="5377" y="16727"/>
                              </a:cxn>
                              <a:cxn ang="0">
                                <a:pos x="4896" y="17365"/>
                              </a:cxn>
                              <a:cxn ang="0">
                                <a:pos x="4240" y="17781"/>
                              </a:cxn>
                              <a:cxn ang="0">
                                <a:pos x="3913" y="17975"/>
                              </a:cxn>
                              <a:cxn ang="0">
                                <a:pos x="3410" y="18391"/>
                              </a:cxn>
                              <a:cxn ang="0">
                                <a:pos x="2754" y="19029"/>
                              </a:cxn>
                              <a:cxn ang="0">
                                <a:pos x="2601" y="19223"/>
                              </a:cxn>
                              <a:cxn ang="0">
                                <a:pos x="2098" y="19445"/>
                              </a:cxn>
                              <a:cxn ang="0">
                                <a:pos x="1770" y="19639"/>
                              </a:cxn>
                              <a:cxn ang="0">
                                <a:pos x="1443" y="19861"/>
                              </a:cxn>
                            </a:cxnLst>
                            <a:rect l="0" t="0" r="r" b="b"/>
                            <a:pathLst>
                              <a:path w="20000" h="20000">
                                <a:moveTo>
                                  <a:pt x="18885" y="0"/>
                                </a:moveTo>
                                <a:lnTo>
                                  <a:pt x="19978" y="305"/>
                                </a:lnTo>
                                <a:lnTo>
                                  <a:pt x="19978" y="499"/>
                                </a:lnTo>
                                <a:lnTo>
                                  <a:pt x="19803" y="721"/>
                                </a:lnTo>
                                <a:lnTo>
                                  <a:pt x="19475" y="915"/>
                                </a:lnTo>
                                <a:lnTo>
                                  <a:pt x="19322" y="1137"/>
                                </a:lnTo>
                                <a:lnTo>
                                  <a:pt x="18995" y="1331"/>
                                </a:lnTo>
                                <a:lnTo>
                                  <a:pt x="18667" y="1553"/>
                                </a:lnTo>
                                <a:lnTo>
                                  <a:pt x="18492" y="1969"/>
                                </a:lnTo>
                                <a:lnTo>
                                  <a:pt x="18164" y="2164"/>
                                </a:lnTo>
                                <a:lnTo>
                                  <a:pt x="17180" y="2386"/>
                                </a:lnTo>
                                <a:lnTo>
                                  <a:pt x="15869" y="2802"/>
                                </a:lnTo>
                                <a:lnTo>
                                  <a:pt x="15541" y="2996"/>
                                </a:lnTo>
                                <a:lnTo>
                                  <a:pt x="14557" y="3218"/>
                                </a:lnTo>
                                <a:lnTo>
                                  <a:pt x="14230" y="3412"/>
                                </a:lnTo>
                                <a:lnTo>
                                  <a:pt x="13902" y="3634"/>
                                </a:lnTo>
                                <a:lnTo>
                                  <a:pt x="13574" y="3828"/>
                                </a:lnTo>
                                <a:lnTo>
                                  <a:pt x="13246" y="4050"/>
                                </a:lnTo>
                                <a:lnTo>
                                  <a:pt x="12918" y="4244"/>
                                </a:lnTo>
                                <a:lnTo>
                                  <a:pt x="12765" y="4466"/>
                                </a:lnTo>
                                <a:lnTo>
                                  <a:pt x="12590" y="4660"/>
                                </a:lnTo>
                                <a:lnTo>
                                  <a:pt x="12262" y="4882"/>
                                </a:lnTo>
                                <a:lnTo>
                                  <a:pt x="11934" y="5076"/>
                                </a:lnTo>
                                <a:lnTo>
                                  <a:pt x="11781" y="5298"/>
                                </a:lnTo>
                                <a:lnTo>
                                  <a:pt x="11607" y="5298"/>
                                </a:lnTo>
                                <a:lnTo>
                                  <a:pt x="11279" y="5492"/>
                                </a:lnTo>
                                <a:lnTo>
                                  <a:pt x="11126" y="5714"/>
                                </a:lnTo>
                                <a:lnTo>
                                  <a:pt x="10798" y="6130"/>
                                </a:lnTo>
                                <a:lnTo>
                                  <a:pt x="10623" y="6325"/>
                                </a:lnTo>
                                <a:lnTo>
                                  <a:pt x="10470" y="6546"/>
                                </a:lnTo>
                                <a:lnTo>
                                  <a:pt x="10295" y="6741"/>
                                </a:lnTo>
                                <a:lnTo>
                                  <a:pt x="9967" y="7989"/>
                                </a:lnTo>
                                <a:lnTo>
                                  <a:pt x="8656" y="9653"/>
                                </a:lnTo>
                                <a:lnTo>
                                  <a:pt x="8503" y="9875"/>
                                </a:lnTo>
                                <a:lnTo>
                                  <a:pt x="8328" y="10069"/>
                                </a:lnTo>
                                <a:lnTo>
                                  <a:pt x="8328" y="10485"/>
                                </a:lnTo>
                                <a:lnTo>
                                  <a:pt x="8175" y="10902"/>
                                </a:lnTo>
                                <a:lnTo>
                                  <a:pt x="8000" y="11318"/>
                                </a:lnTo>
                                <a:lnTo>
                                  <a:pt x="8000" y="11540"/>
                                </a:lnTo>
                                <a:lnTo>
                                  <a:pt x="7847" y="11734"/>
                                </a:lnTo>
                                <a:lnTo>
                                  <a:pt x="7847" y="11956"/>
                                </a:lnTo>
                                <a:lnTo>
                                  <a:pt x="7519" y="13204"/>
                                </a:lnTo>
                                <a:lnTo>
                                  <a:pt x="7519" y="13620"/>
                                </a:lnTo>
                                <a:lnTo>
                                  <a:pt x="7344" y="14036"/>
                                </a:lnTo>
                                <a:lnTo>
                                  <a:pt x="7191" y="14452"/>
                                </a:lnTo>
                                <a:lnTo>
                                  <a:pt x="6208" y="15700"/>
                                </a:lnTo>
                                <a:lnTo>
                                  <a:pt x="6033" y="15895"/>
                                </a:lnTo>
                                <a:lnTo>
                                  <a:pt x="5880" y="16311"/>
                                </a:lnTo>
                                <a:lnTo>
                                  <a:pt x="5552" y="16533"/>
                                </a:lnTo>
                                <a:lnTo>
                                  <a:pt x="5377" y="16727"/>
                                </a:lnTo>
                                <a:lnTo>
                                  <a:pt x="5224" y="17143"/>
                                </a:lnTo>
                                <a:lnTo>
                                  <a:pt x="4896" y="17365"/>
                                </a:lnTo>
                                <a:lnTo>
                                  <a:pt x="4568" y="17559"/>
                                </a:lnTo>
                                <a:lnTo>
                                  <a:pt x="4240" y="17781"/>
                                </a:lnTo>
                                <a:lnTo>
                                  <a:pt x="4066" y="17975"/>
                                </a:lnTo>
                                <a:lnTo>
                                  <a:pt x="3913" y="17975"/>
                                </a:lnTo>
                                <a:lnTo>
                                  <a:pt x="3585" y="18391"/>
                                </a:lnTo>
                                <a:lnTo>
                                  <a:pt x="3410" y="18391"/>
                                </a:lnTo>
                                <a:lnTo>
                                  <a:pt x="3082" y="18613"/>
                                </a:lnTo>
                                <a:lnTo>
                                  <a:pt x="2754" y="19029"/>
                                </a:lnTo>
                                <a:lnTo>
                                  <a:pt x="2601" y="19029"/>
                                </a:lnTo>
                                <a:lnTo>
                                  <a:pt x="2601" y="19223"/>
                                </a:lnTo>
                                <a:lnTo>
                                  <a:pt x="2273" y="19223"/>
                                </a:lnTo>
                                <a:lnTo>
                                  <a:pt x="2098" y="19445"/>
                                </a:lnTo>
                                <a:lnTo>
                                  <a:pt x="2098" y="19639"/>
                                </a:lnTo>
                                <a:lnTo>
                                  <a:pt x="1770" y="19639"/>
                                </a:lnTo>
                                <a:lnTo>
                                  <a:pt x="1770" y="19861"/>
                                </a:lnTo>
                                <a:lnTo>
                                  <a:pt x="1443" y="19861"/>
                                </a:lnTo>
                                <a:lnTo>
                                  <a:pt x="0"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4" name="Freeform 90"/>
                          <p:cNvSpPr>
                            <a:spLocks/>
                          </p:cNvSpPr>
                          <p:nvPr/>
                        </p:nvSpPr>
                        <p:spPr bwMode="auto">
                          <a:xfrm>
                            <a:off x="11301" y="44"/>
                            <a:ext cx="4950" cy="7683"/>
                          </a:xfrm>
                          <a:custGeom>
                            <a:avLst/>
                            <a:gdLst/>
                            <a:ahLst/>
                            <a:cxnLst>
                              <a:cxn ang="0">
                                <a:pos x="19088" y="499"/>
                              </a:cxn>
                              <a:cxn ang="0">
                                <a:pos x="18355" y="721"/>
                              </a:cxn>
                              <a:cxn ang="0">
                                <a:pos x="17899" y="915"/>
                              </a:cxn>
                              <a:cxn ang="0">
                                <a:pos x="17602" y="1137"/>
                              </a:cxn>
                              <a:cxn ang="0">
                                <a:pos x="17166" y="1331"/>
                              </a:cxn>
                              <a:cxn ang="0">
                                <a:pos x="16412" y="1553"/>
                              </a:cxn>
                              <a:cxn ang="0">
                                <a:pos x="15382" y="1748"/>
                              </a:cxn>
                              <a:cxn ang="0">
                                <a:pos x="14926" y="1969"/>
                              </a:cxn>
                              <a:cxn ang="0">
                                <a:pos x="14628" y="2164"/>
                              </a:cxn>
                              <a:cxn ang="0">
                                <a:pos x="14034" y="2386"/>
                              </a:cxn>
                              <a:cxn ang="0">
                                <a:pos x="13736" y="2580"/>
                              </a:cxn>
                              <a:cxn ang="0">
                                <a:pos x="13300" y="2802"/>
                              </a:cxn>
                              <a:cxn ang="0">
                                <a:pos x="12844" y="2996"/>
                              </a:cxn>
                              <a:cxn ang="0">
                                <a:pos x="12706" y="3218"/>
                              </a:cxn>
                              <a:cxn ang="0">
                                <a:pos x="12408" y="3412"/>
                              </a:cxn>
                              <a:cxn ang="0">
                                <a:pos x="12111" y="3634"/>
                              </a:cxn>
                              <a:cxn ang="0">
                                <a:pos x="11655" y="4050"/>
                              </a:cxn>
                              <a:cxn ang="0">
                                <a:pos x="10466" y="4660"/>
                              </a:cxn>
                              <a:cxn ang="0">
                                <a:pos x="10030" y="5076"/>
                              </a:cxn>
                              <a:cxn ang="0">
                                <a:pos x="9435" y="5714"/>
                              </a:cxn>
                              <a:cxn ang="0">
                                <a:pos x="8979" y="6325"/>
                              </a:cxn>
                              <a:cxn ang="0">
                                <a:pos x="8682" y="6741"/>
                              </a:cxn>
                              <a:cxn ang="0">
                                <a:pos x="8385" y="7379"/>
                              </a:cxn>
                              <a:cxn ang="0">
                                <a:pos x="7651" y="8627"/>
                              </a:cxn>
                              <a:cxn ang="0">
                                <a:pos x="7354" y="9237"/>
                              </a:cxn>
                              <a:cxn ang="0">
                                <a:pos x="6898" y="10069"/>
                              </a:cxn>
                              <a:cxn ang="0">
                                <a:pos x="6759" y="10707"/>
                              </a:cxn>
                              <a:cxn ang="0">
                                <a:pos x="6462" y="11318"/>
                              </a:cxn>
                              <a:cxn ang="0">
                                <a:pos x="6165" y="11956"/>
                              </a:cxn>
                              <a:cxn ang="0">
                                <a:pos x="5709" y="12788"/>
                              </a:cxn>
                              <a:cxn ang="0">
                                <a:pos x="5570" y="12982"/>
                              </a:cxn>
                              <a:cxn ang="0">
                                <a:pos x="5411" y="13398"/>
                              </a:cxn>
                              <a:cxn ang="0">
                                <a:pos x="5114" y="13814"/>
                              </a:cxn>
                              <a:cxn ang="0">
                                <a:pos x="4817" y="14230"/>
                              </a:cxn>
                              <a:cxn ang="0">
                                <a:pos x="4381" y="14646"/>
                              </a:cxn>
                              <a:cxn ang="0">
                                <a:pos x="3925" y="15284"/>
                              </a:cxn>
                              <a:cxn ang="0">
                                <a:pos x="2735" y="16117"/>
                              </a:cxn>
                              <a:cxn ang="0">
                                <a:pos x="1843" y="17143"/>
                              </a:cxn>
                              <a:cxn ang="0">
                                <a:pos x="1546" y="17559"/>
                              </a:cxn>
                              <a:cxn ang="0">
                                <a:pos x="1407" y="17975"/>
                              </a:cxn>
                              <a:cxn ang="0">
                                <a:pos x="1110" y="18197"/>
                              </a:cxn>
                              <a:cxn ang="0">
                                <a:pos x="951" y="18613"/>
                              </a:cxn>
                              <a:cxn ang="0">
                                <a:pos x="654" y="18807"/>
                              </a:cxn>
                              <a:cxn ang="0">
                                <a:pos x="515" y="19223"/>
                              </a:cxn>
                              <a:cxn ang="0">
                                <a:pos x="357" y="19445"/>
                              </a:cxn>
                              <a:cxn ang="0">
                                <a:pos x="218" y="19639"/>
                              </a:cxn>
                              <a:cxn ang="0">
                                <a:pos x="59" y="19861"/>
                              </a:cxn>
                            </a:cxnLst>
                            <a:rect l="0" t="0" r="r" b="b"/>
                            <a:pathLst>
                              <a:path w="20000" h="20000">
                                <a:moveTo>
                                  <a:pt x="19980" y="0"/>
                                </a:moveTo>
                                <a:lnTo>
                                  <a:pt x="19088" y="499"/>
                                </a:lnTo>
                                <a:lnTo>
                                  <a:pt x="18494" y="499"/>
                                </a:lnTo>
                                <a:lnTo>
                                  <a:pt x="18355" y="721"/>
                                </a:lnTo>
                                <a:lnTo>
                                  <a:pt x="18196" y="721"/>
                                </a:lnTo>
                                <a:lnTo>
                                  <a:pt x="17899" y="915"/>
                                </a:lnTo>
                                <a:lnTo>
                                  <a:pt x="17760" y="915"/>
                                </a:lnTo>
                                <a:lnTo>
                                  <a:pt x="17602" y="1137"/>
                                </a:lnTo>
                                <a:lnTo>
                                  <a:pt x="17304" y="1137"/>
                                </a:lnTo>
                                <a:lnTo>
                                  <a:pt x="17166" y="1331"/>
                                </a:lnTo>
                                <a:lnTo>
                                  <a:pt x="16710" y="1331"/>
                                </a:lnTo>
                                <a:lnTo>
                                  <a:pt x="16412" y="1553"/>
                                </a:lnTo>
                                <a:lnTo>
                                  <a:pt x="15520" y="1553"/>
                                </a:lnTo>
                                <a:lnTo>
                                  <a:pt x="15382" y="1748"/>
                                </a:lnTo>
                                <a:lnTo>
                                  <a:pt x="15223" y="1748"/>
                                </a:lnTo>
                                <a:lnTo>
                                  <a:pt x="14926" y="1969"/>
                                </a:lnTo>
                                <a:lnTo>
                                  <a:pt x="14787" y="1969"/>
                                </a:lnTo>
                                <a:lnTo>
                                  <a:pt x="14628" y="2164"/>
                                </a:lnTo>
                                <a:lnTo>
                                  <a:pt x="14331" y="2164"/>
                                </a:lnTo>
                                <a:lnTo>
                                  <a:pt x="14034" y="2386"/>
                                </a:lnTo>
                                <a:lnTo>
                                  <a:pt x="13736" y="2386"/>
                                </a:lnTo>
                                <a:lnTo>
                                  <a:pt x="13736" y="2580"/>
                                </a:lnTo>
                                <a:lnTo>
                                  <a:pt x="13598" y="2580"/>
                                </a:lnTo>
                                <a:lnTo>
                                  <a:pt x="13300" y="2802"/>
                                </a:lnTo>
                                <a:lnTo>
                                  <a:pt x="13142" y="2802"/>
                                </a:lnTo>
                                <a:lnTo>
                                  <a:pt x="12844" y="2996"/>
                                </a:lnTo>
                                <a:lnTo>
                                  <a:pt x="12706" y="2996"/>
                                </a:lnTo>
                                <a:lnTo>
                                  <a:pt x="12706" y="3218"/>
                                </a:lnTo>
                                <a:lnTo>
                                  <a:pt x="12547" y="3218"/>
                                </a:lnTo>
                                <a:lnTo>
                                  <a:pt x="12408" y="3412"/>
                                </a:lnTo>
                                <a:lnTo>
                                  <a:pt x="12250" y="3412"/>
                                </a:lnTo>
                                <a:lnTo>
                                  <a:pt x="12111" y="3634"/>
                                </a:lnTo>
                                <a:lnTo>
                                  <a:pt x="11952" y="3634"/>
                                </a:lnTo>
                                <a:lnTo>
                                  <a:pt x="11655" y="4050"/>
                                </a:lnTo>
                                <a:lnTo>
                                  <a:pt x="11358" y="4244"/>
                                </a:lnTo>
                                <a:lnTo>
                                  <a:pt x="10466" y="4660"/>
                                </a:lnTo>
                                <a:lnTo>
                                  <a:pt x="10168" y="4882"/>
                                </a:lnTo>
                                <a:lnTo>
                                  <a:pt x="10030" y="5076"/>
                                </a:lnTo>
                                <a:lnTo>
                                  <a:pt x="9732" y="5298"/>
                                </a:lnTo>
                                <a:lnTo>
                                  <a:pt x="9435" y="5714"/>
                                </a:lnTo>
                                <a:lnTo>
                                  <a:pt x="9138" y="5908"/>
                                </a:lnTo>
                                <a:lnTo>
                                  <a:pt x="8979" y="6325"/>
                                </a:lnTo>
                                <a:lnTo>
                                  <a:pt x="8840" y="6546"/>
                                </a:lnTo>
                                <a:lnTo>
                                  <a:pt x="8682" y="6741"/>
                                </a:lnTo>
                                <a:lnTo>
                                  <a:pt x="8543" y="6963"/>
                                </a:lnTo>
                                <a:lnTo>
                                  <a:pt x="8385" y="7379"/>
                                </a:lnTo>
                                <a:lnTo>
                                  <a:pt x="7790" y="8211"/>
                                </a:lnTo>
                                <a:lnTo>
                                  <a:pt x="7651" y="8627"/>
                                </a:lnTo>
                                <a:lnTo>
                                  <a:pt x="7493" y="8821"/>
                                </a:lnTo>
                                <a:lnTo>
                                  <a:pt x="7354" y="9237"/>
                                </a:lnTo>
                                <a:lnTo>
                                  <a:pt x="7056" y="9653"/>
                                </a:lnTo>
                                <a:lnTo>
                                  <a:pt x="6898" y="10069"/>
                                </a:lnTo>
                                <a:lnTo>
                                  <a:pt x="6759" y="10291"/>
                                </a:lnTo>
                                <a:lnTo>
                                  <a:pt x="6759" y="10707"/>
                                </a:lnTo>
                                <a:lnTo>
                                  <a:pt x="6601" y="10902"/>
                                </a:lnTo>
                                <a:lnTo>
                                  <a:pt x="6462" y="11318"/>
                                </a:lnTo>
                                <a:lnTo>
                                  <a:pt x="6165" y="11734"/>
                                </a:lnTo>
                                <a:lnTo>
                                  <a:pt x="6165" y="11956"/>
                                </a:lnTo>
                                <a:lnTo>
                                  <a:pt x="6006" y="12372"/>
                                </a:lnTo>
                                <a:lnTo>
                                  <a:pt x="5709" y="12788"/>
                                </a:lnTo>
                                <a:lnTo>
                                  <a:pt x="5709" y="12982"/>
                                </a:lnTo>
                                <a:lnTo>
                                  <a:pt x="5570" y="12982"/>
                                </a:lnTo>
                                <a:lnTo>
                                  <a:pt x="5570" y="13204"/>
                                </a:lnTo>
                                <a:lnTo>
                                  <a:pt x="5411" y="13398"/>
                                </a:lnTo>
                                <a:lnTo>
                                  <a:pt x="5273" y="13620"/>
                                </a:lnTo>
                                <a:lnTo>
                                  <a:pt x="5114" y="13814"/>
                                </a:lnTo>
                                <a:lnTo>
                                  <a:pt x="4975" y="14036"/>
                                </a:lnTo>
                                <a:lnTo>
                                  <a:pt x="4817" y="14230"/>
                                </a:lnTo>
                                <a:lnTo>
                                  <a:pt x="4519" y="14452"/>
                                </a:lnTo>
                                <a:lnTo>
                                  <a:pt x="4381" y="14646"/>
                                </a:lnTo>
                                <a:lnTo>
                                  <a:pt x="4222" y="15062"/>
                                </a:lnTo>
                                <a:lnTo>
                                  <a:pt x="3925" y="15284"/>
                                </a:lnTo>
                                <a:lnTo>
                                  <a:pt x="3627" y="15700"/>
                                </a:lnTo>
                                <a:lnTo>
                                  <a:pt x="2735" y="16117"/>
                                </a:lnTo>
                                <a:lnTo>
                                  <a:pt x="2002" y="17143"/>
                                </a:lnTo>
                                <a:lnTo>
                                  <a:pt x="1843" y="17143"/>
                                </a:lnTo>
                                <a:lnTo>
                                  <a:pt x="1705" y="17365"/>
                                </a:lnTo>
                                <a:lnTo>
                                  <a:pt x="1546" y="17559"/>
                                </a:lnTo>
                                <a:lnTo>
                                  <a:pt x="1407" y="17781"/>
                                </a:lnTo>
                                <a:lnTo>
                                  <a:pt x="1407" y="17975"/>
                                </a:lnTo>
                                <a:lnTo>
                                  <a:pt x="1249" y="17975"/>
                                </a:lnTo>
                                <a:lnTo>
                                  <a:pt x="1110" y="18197"/>
                                </a:lnTo>
                                <a:lnTo>
                                  <a:pt x="951" y="18391"/>
                                </a:lnTo>
                                <a:lnTo>
                                  <a:pt x="951" y="18613"/>
                                </a:lnTo>
                                <a:lnTo>
                                  <a:pt x="813" y="18807"/>
                                </a:lnTo>
                                <a:lnTo>
                                  <a:pt x="654" y="18807"/>
                                </a:lnTo>
                                <a:lnTo>
                                  <a:pt x="654" y="19029"/>
                                </a:lnTo>
                                <a:lnTo>
                                  <a:pt x="515" y="19223"/>
                                </a:lnTo>
                                <a:lnTo>
                                  <a:pt x="357" y="19223"/>
                                </a:lnTo>
                                <a:lnTo>
                                  <a:pt x="357" y="19445"/>
                                </a:lnTo>
                                <a:lnTo>
                                  <a:pt x="218" y="19445"/>
                                </a:lnTo>
                                <a:lnTo>
                                  <a:pt x="218" y="19639"/>
                                </a:lnTo>
                                <a:lnTo>
                                  <a:pt x="59" y="19639"/>
                                </a:lnTo>
                                <a:lnTo>
                                  <a:pt x="59" y="19861"/>
                                </a:lnTo>
                                <a:lnTo>
                                  <a:pt x="0"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5" name="Freeform 91"/>
                          <p:cNvSpPr>
                            <a:spLocks/>
                          </p:cNvSpPr>
                          <p:nvPr/>
                        </p:nvSpPr>
                        <p:spPr bwMode="auto">
                          <a:xfrm>
                            <a:off x="12787" y="44"/>
                            <a:ext cx="4876" cy="7639"/>
                          </a:xfrm>
                          <a:custGeom>
                            <a:avLst/>
                            <a:gdLst/>
                            <a:ahLst/>
                            <a:cxnLst>
                              <a:cxn ang="0">
                                <a:pos x="19477" y="502"/>
                              </a:cxn>
                              <a:cxn ang="0">
                                <a:pos x="17062" y="725"/>
                              </a:cxn>
                              <a:cxn ang="0">
                                <a:pos x="16600" y="921"/>
                              </a:cxn>
                              <a:cxn ang="0">
                                <a:pos x="15996" y="1144"/>
                              </a:cxn>
                              <a:cxn ang="0">
                                <a:pos x="14789" y="1562"/>
                              </a:cxn>
                              <a:cxn ang="0">
                                <a:pos x="14185" y="1980"/>
                              </a:cxn>
                              <a:cxn ang="0">
                                <a:pos x="13742" y="2176"/>
                              </a:cxn>
                              <a:cxn ang="0">
                                <a:pos x="13441" y="2399"/>
                              </a:cxn>
                              <a:cxn ang="0">
                                <a:pos x="12837" y="2817"/>
                              </a:cxn>
                              <a:cxn ang="0">
                                <a:pos x="12535" y="3236"/>
                              </a:cxn>
                              <a:cxn ang="0">
                                <a:pos x="12072" y="3849"/>
                              </a:cxn>
                              <a:cxn ang="0">
                                <a:pos x="11167" y="4909"/>
                              </a:cxn>
                              <a:cxn ang="0">
                                <a:pos x="10724" y="5746"/>
                              </a:cxn>
                              <a:cxn ang="0">
                                <a:pos x="10423" y="6360"/>
                              </a:cxn>
                              <a:cxn ang="0">
                                <a:pos x="10121" y="7001"/>
                              </a:cxn>
                              <a:cxn ang="0">
                                <a:pos x="9819" y="7615"/>
                              </a:cxn>
                              <a:cxn ang="0">
                                <a:pos x="9054" y="8870"/>
                              </a:cxn>
                              <a:cxn ang="0">
                                <a:pos x="8451" y="10544"/>
                              </a:cxn>
                              <a:cxn ang="0">
                                <a:pos x="6338" y="12636"/>
                              </a:cxn>
                              <a:cxn ang="0">
                                <a:pos x="6036" y="13473"/>
                              </a:cxn>
                              <a:cxn ang="0">
                                <a:pos x="5734" y="13891"/>
                              </a:cxn>
                              <a:cxn ang="0">
                                <a:pos x="5292" y="14533"/>
                              </a:cxn>
                              <a:cxn ang="0">
                                <a:pos x="4829" y="15146"/>
                              </a:cxn>
                              <a:cxn ang="0">
                                <a:pos x="4688" y="15565"/>
                              </a:cxn>
                              <a:cxn ang="0">
                                <a:pos x="4085" y="16206"/>
                              </a:cxn>
                              <a:cxn ang="0">
                                <a:pos x="3783" y="16625"/>
                              </a:cxn>
                              <a:cxn ang="0">
                                <a:pos x="3622" y="16820"/>
                              </a:cxn>
                              <a:cxn ang="0">
                                <a:pos x="3481" y="17238"/>
                              </a:cxn>
                              <a:cxn ang="0">
                                <a:pos x="3018" y="17657"/>
                              </a:cxn>
                              <a:cxn ang="0">
                                <a:pos x="2716" y="17880"/>
                              </a:cxn>
                              <a:cxn ang="0">
                                <a:pos x="2274" y="18298"/>
                              </a:cxn>
                              <a:cxn ang="0">
                                <a:pos x="1972" y="18494"/>
                              </a:cxn>
                              <a:cxn ang="0">
                                <a:pos x="1509" y="18717"/>
                              </a:cxn>
                              <a:cxn ang="0">
                                <a:pos x="1368" y="18912"/>
                              </a:cxn>
                              <a:cxn ang="0">
                                <a:pos x="1066" y="19135"/>
                              </a:cxn>
                              <a:cxn ang="0">
                                <a:pos x="604" y="19331"/>
                              </a:cxn>
                              <a:cxn ang="0">
                                <a:pos x="302" y="19554"/>
                              </a:cxn>
                              <a:cxn ang="0">
                                <a:pos x="161" y="19749"/>
                              </a:cxn>
                              <a:cxn ang="0">
                                <a:pos x="0" y="19972"/>
                              </a:cxn>
                            </a:cxnLst>
                            <a:rect l="0" t="0" r="r" b="b"/>
                            <a:pathLst>
                              <a:path w="20000" h="20000">
                                <a:moveTo>
                                  <a:pt x="19980" y="0"/>
                                </a:moveTo>
                                <a:lnTo>
                                  <a:pt x="19477" y="502"/>
                                </a:lnTo>
                                <a:lnTo>
                                  <a:pt x="17968" y="502"/>
                                </a:lnTo>
                                <a:lnTo>
                                  <a:pt x="17062" y="725"/>
                                </a:lnTo>
                                <a:lnTo>
                                  <a:pt x="16901" y="725"/>
                                </a:lnTo>
                                <a:lnTo>
                                  <a:pt x="16600" y="921"/>
                                </a:lnTo>
                                <a:lnTo>
                                  <a:pt x="16298" y="921"/>
                                </a:lnTo>
                                <a:lnTo>
                                  <a:pt x="15996" y="1144"/>
                                </a:lnTo>
                                <a:lnTo>
                                  <a:pt x="15694" y="1339"/>
                                </a:lnTo>
                                <a:lnTo>
                                  <a:pt x="14789" y="1562"/>
                                </a:lnTo>
                                <a:lnTo>
                                  <a:pt x="14487" y="1757"/>
                                </a:lnTo>
                                <a:lnTo>
                                  <a:pt x="14185" y="1980"/>
                                </a:lnTo>
                                <a:lnTo>
                                  <a:pt x="13883" y="1980"/>
                                </a:lnTo>
                                <a:lnTo>
                                  <a:pt x="13742" y="2176"/>
                                </a:lnTo>
                                <a:lnTo>
                                  <a:pt x="13581" y="2176"/>
                                </a:lnTo>
                                <a:lnTo>
                                  <a:pt x="13441" y="2399"/>
                                </a:lnTo>
                                <a:lnTo>
                                  <a:pt x="13139" y="2594"/>
                                </a:lnTo>
                                <a:lnTo>
                                  <a:pt x="12837" y="2817"/>
                                </a:lnTo>
                                <a:lnTo>
                                  <a:pt x="12676" y="3013"/>
                                </a:lnTo>
                                <a:lnTo>
                                  <a:pt x="12535" y="3236"/>
                                </a:lnTo>
                                <a:lnTo>
                                  <a:pt x="12233" y="3431"/>
                                </a:lnTo>
                                <a:lnTo>
                                  <a:pt x="12072" y="3849"/>
                                </a:lnTo>
                                <a:lnTo>
                                  <a:pt x="11771" y="4073"/>
                                </a:lnTo>
                                <a:lnTo>
                                  <a:pt x="11167" y="4909"/>
                                </a:lnTo>
                                <a:lnTo>
                                  <a:pt x="11026" y="5328"/>
                                </a:lnTo>
                                <a:lnTo>
                                  <a:pt x="10724" y="5746"/>
                                </a:lnTo>
                                <a:lnTo>
                                  <a:pt x="10563" y="5941"/>
                                </a:lnTo>
                                <a:lnTo>
                                  <a:pt x="10423" y="6360"/>
                                </a:lnTo>
                                <a:lnTo>
                                  <a:pt x="10262" y="6583"/>
                                </a:lnTo>
                                <a:lnTo>
                                  <a:pt x="10121" y="7001"/>
                                </a:lnTo>
                                <a:lnTo>
                                  <a:pt x="9960" y="7197"/>
                                </a:lnTo>
                                <a:lnTo>
                                  <a:pt x="9819" y="7615"/>
                                </a:lnTo>
                                <a:lnTo>
                                  <a:pt x="9215" y="8452"/>
                                </a:lnTo>
                                <a:lnTo>
                                  <a:pt x="9054" y="8870"/>
                                </a:lnTo>
                                <a:lnTo>
                                  <a:pt x="8753" y="9289"/>
                                </a:lnTo>
                                <a:lnTo>
                                  <a:pt x="8451" y="10544"/>
                                </a:lnTo>
                                <a:lnTo>
                                  <a:pt x="6640" y="11381"/>
                                </a:lnTo>
                                <a:lnTo>
                                  <a:pt x="6338" y="12636"/>
                                </a:lnTo>
                                <a:lnTo>
                                  <a:pt x="6197" y="13054"/>
                                </a:lnTo>
                                <a:lnTo>
                                  <a:pt x="6036" y="13473"/>
                                </a:lnTo>
                                <a:lnTo>
                                  <a:pt x="5895" y="13696"/>
                                </a:lnTo>
                                <a:lnTo>
                                  <a:pt x="5734" y="13891"/>
                                </a:lnTo>
                                <a:lnTo>
                                  <a:pt x="5433" y="14310"/>
                                </a:lnTo>
                                <a:lnTo>
                                  <a:pt x="5292" y="14533"/>
                                </a:lnTo>
                                <a:lnTo>
                                  <a:pt x="5131" y="14951"/>
                                </a:lnTo>
                                <a:lnTo>
                                  <a:pt x="4829" y="15146"/>
                                </a:lnTo>
                                <a:lnTo>
                                  <a:pt x="4688" y="15370"/>
                                </a:lnTo>
                                <a:lnTo>
                                  <a:pt x="4688" y="15565"/>
                                </a:lnTo>
                                <a:lnTo>
                                  <a:pt x="4225" y="16206"/>
                                </a:lnTo>
                                <a:lnTo>
                                  <a:pt x="4085" y="16206"/>
                                </a:lnTo>
                                <a:lnTo>
                                  <a:pt x="3924" y="16402"/>
                                </a:lnTo>
                                <a:lnTo>
                                  <a:pt x="3783" y="16625"/>
                                </a:lnTo>
                                <a:lnTo>
                                  <a:pt x="3783" y="16820"/>
                                </a:lnTo>
                                <a:lnTo>
                                  <a:pt x="3622" y="16820"/>
                                </a:lnTo>
                                <a:lnTo>
                                  <a:pt x="3622" y="17043"/>
                                </a:lnTo>
                                <a:lnTo>
                                  <a:pt x="3481" y="17238"/>
                                </a:lnTo>
                                <a:lnTo>
                                  <a:pt x="3179" y="17462"/>
                                </a:lnTo>
                                <a:lnTo>
                                  <a:pt x="3018" y="17657"/>
                                </a:lnTo>
                                <a:lnTo>
                                  <a:pt x="2877" y="17880"/>
                                </a:lnTo>
                                <a:lnTo>
                                  <a:pt x="2716" y="17880"/>
                                </a:lnTo>
                                <a:lnTo>
                                  <a:pt x="2575" y="18075"/>
                                </a:lnTo>
                                <a:lnTo>
                                  <a:pt x="2274" y="18298"/>
                                </a:lnTo>
                                <a:lnTo>
                                  <a:pt x="2113" y="18298"/>
                                </a:lnTo>
                                <a:lnTo>
                                  <a:pt x="1972" y="18494"/>
                                </a:lnTo>
                                <a:lnTo>
                                  <a:pt x="1670" y="18717"/>
                                </a:lnTo>
                                <a:lnTo>
                                  <a:pt x="1509" y="18717"/>
                                </a:lnTo>
                                <a:lnTo>
                                  <a:pt x="1509" y="18912"/>
                                </a:lnTo>
                                <a:lnTo>
                                  <a:pt x="1368" y="18912"/>
                                </a:lnTo>
                                <a:lnTo>
                                  <a:pt x="1207" y="19135"/>
                                </a:lnTo>
                                <a:lnTo>
                                  <a:pt x="1066" y="19135"/>
                                </a:lnTo>
                                <a:lnTo>
                                  <a:pt x="1066" y="19331"/>
                                </a:lnTo>
                                <a:lnTo>
                                  <a:pt x="604" y="19331"/>
                                </a:lnTo>
                                <a:lnTo>
                                  <a:pt x="604" y="19554"/>
                                </a:lnTo>
                                <a:lnTo>
                                  <a:pt x="302" y="19554"/>
                                </a:lnTo>
                                <a:lnTo>
                                  <a:pt x="302" y="19749"/>
                                </a:lnTo>
                                <a:lnTo>
                                  <a:pt x="161" y="19749"/>
                                </a:lnTo>
                                <a:lnTo>
                                  <a:pt x="161" y="19972"/>
                                </a:lnTo>
                                <a:lnTo>
                                  <a:pt x="0"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6" name="Freeform 92"/>
                          <p:cNvSpPr>
                            <a:spLocks/>
                          </p:cNvSpPr>
                          <p:nvPr/>
                        </p:nvSpPr>
                        <p:spPr bwMode="auto">
                          <a:xfrm>
                            <a:off x="14626" y="44"/>
                            <a:ext cx="4016" cy="7716"/>
                          </a:xfrm>
                          <a:custGeom>
                            <a:avLst/>
                            <a:gdLst/>
                            <a:ahLst/>
                            <a:cxnLst>
                              <a:cxn ang="0">
                                <a:pos x="19976" y="497"/>
                              </a:cxn>
                              <a:cxn ang="0">
                                <a:pos x="19414" y="718"/>
                              </a:cxn>
                              <a:cxn ang="0">
                                <a:pos x="18681" y="1326"/>
                              </a:cxn>
                              <a:cxn ang="0">
                                <a:pos x="18315" y="1547"/>
                              </a:cxn>
                              <a:cxn ang="0">
                                <a:pos x="17582" y="1740"/>
                              </a:cxn>
                              <a:cxn ang="0">
                                <a:pos x="17045" y="2155"/>
                              </a:cxn>
                              <a:cxn ang="0">
                                <a:pos x="16484" y="2376"/>
                              </a:cxn>
                              <a:cxn ang="0">
                                <a:pos x="15946" y="2569"/>
                              </a:cxn>
                              <a:cxn ang="0">
                                <a:pos x="15385" y="2790"/>
                              </a:cxn>
                              <a:cxn ang="0">
                                <a:pos x="14652" y="3204"/>
                              </a:cxn>
                              <a:cxn ang="0">
                                <a:pos x="14115" y="3398"/>
                              </a:cxn>
                              <a:cxn ang="0">
                                <a:pos x="13382" y="3619"/>
                              </a:cxn>
                              <a:cxn ang="0">
                                <a:pos x="13016" y="4033"/>
                              </a:cxn>
                              <a:cxn ang="0">
                                <a:pos x="12454" y="4227"/>
                              </a:cxn>
                              <a:cxn ang="0">
                                <a:pos x="11917" y="4641"/>
                              </a:cxn>
                              <a:cxn ang="0">
                                <a:pos x="11551" y="4862"/>
                              </a:cxn>
                              <a:cxn ang="0">
                                <a:pos x="11184" y="5055"/>
                              </a:cxn>
                              <a:cxn ang="0">
                                <a:pos x="10623" y="5470"/>
                              </a:cxn>
                              <a:cxn ang="0">
                                <a:pos x="10256" y="5884"/>
                              </a:cxn>
                              <a:cxn ang="0">
                                <a:pos x="9719" y="6298"/>
                              </a:cxn>
                              <a:cxn ang="0">
                                <a:pos x="9158" y="7127"/>
                              </a:cxn>
                              <a:cxn ang="0">
                                <a:pos x="8620" y="7762"/>
                              </a:cxn>
                              <a:cxn ang="0">
                                <a:pos x="8254" y="8370"/>
                              </a:cxn>
                              <a:cxn ang="0">
                                <a:pos x="7326" y="11077"/>
                              </a:cxn>
                              <a:cxn ang="0">
                                <a:pos x="6960" y="11685"/>
                              </a:cxn>
                              <a:cxn ang="0">
                                <a:pos x="6593" y="13343"/>
                              </a:cxn>
                              <a:cxn ang="0">
                                <a:pos x="6056" y="14807"/>
                              </a:cxn>
                              <a:cxn ang="0">
                                <a:pos x="5690" y="15414"/>
                              </a:cxn>
                              <a:cxn ang="0">
                                <a:pos x="5128" y="16464"/>
                              </a:cxn>
                              <a:cxn ang="0">
                                <a:pos x="4591" y="16878"/>
                              </a:cxn>
                              <a:cxn ang="0">
                                <a:pos x="4396" y="17293"/>
                              </a:cxn>
                              <a:cxn ang="0">
                                <a:pos x="4225" y="17486"/>
                              </a:cxn>
                              <a:cxn ang="0">
                                <a:pos x="3858" y="17707"/>
                              </a:cxn>
                              <a:cxn ang="0">
                                <a:pos x="3492" y="18122"/>
                              </a:cxn>
                              <a:cxn ang="0">
                                <a:pos x="3126" y="18315"/>
                              </a:cxn>
                              <a:cxn ang="0">
                                <a:pos x="2759" y="18536"/>
                              </a:cxn>
                              <a:cxn ang="0">
                                <a:pos x="2393" y="18729"/>
                              </a:cxn>
                              <a:cxn ang="0">
                                <a:pos x="2027" y="18950"/>
                              </a:cxn>
                              <a:cxn ang="0">
                                <a:pos x="1661" y="19144"/>
                              </a:cxn>
                              <a:cxn ang="0">
                                <a:pos x="1294" y="19365"/>
                              </a:cxn>
                              <a:cxn ang="0">
                                <a:pos x="733" y="19779"/>
                              </a:cxn>
                              <a:cxn ang="0">
                                <a:pos x="195" y="19972"/>
                              </a:cxn>
                            </a:cxnLst>
                            <a:rect l="0" t="0" r="r" b="b"/>
                            <a:pathLst>
                              <a:path w="20000" h="20000">
                                <a:moveTo>
                                  <a:pt x="18608" y="0"/>
                                </a:moveTo>
                                <a:lnTo>
                                  <a:pt x="19976" y="497"/>
                                </a:lnTo>
                                <a:lnTo>
                                  <a:pt x="19780" y="497"/>
                                </a:lnTo>
                                <a:lnTo>
                                  <a:pt x="19414" y="718"/>
                                </a:lnTo>
                                <a:lnTo>
                                  <a:pt x="19048" y="1133"/>
                                </a:lnTo>
                                <a:lnTo>
                                  <a:pt x="18681" y="1326"/>
                                </a:lnTo>
                                <a:lnTo>
                                  <a:pt x="18510" y="1326"/>
                                </a:lnTo>
                                <a:lnTo>
                                  <a:pt x="18315" y="1547"/>
                                </a:lnTo>
                                <a:lnTo>
                                  <a:pt x="17949" y="1740"/>
                                </a:lnTo>
                                <a:lnTo>
                                  <a:pt x="17582" y="1740"/>
                                </a:lnTo>
                                <a:lnTo>
                                  <a:pt x="17411" y="1961"/>
                                </a:lnTo>
                                <a:lnTo>
                                  <a:pt x="17045" y="2155"/>
                                </a:lnTo>
                                <a:lnTo>
                                  <a:pt x="16850" y="2155"/>
                                </a:lnTo>
                                <a:lnTo>
                                  <a:pt x="16484" y="2376"/>
                                </a:lnTo>
                                <a:lnTo>
                                  <a:pt x="16313" y="2376"/>
                                </a:lnTo>
                                <a:lnTo>
                                  <a:pt x="15946" y="2569"/>
                                </a:lnTo>
                                <a:lnTo>
                                  <a:pt x="15751" y="2569"/>
                                </a:lnTo>
                                <a:lnTo>
                                  <a:pt x="15385" y="2790"/>
                                </a:lnTo>
                                <a:lnTo>
                                  <a:pt x="15018" y="2983"/>
                                </a:lnTo>
                                <a:lnTo>
                                  <a:pt x="14652" y="3204"/>
                                </a:lnTo>
                                <a:lnTo>
                                  <a:pt x="14286" y="3204"/>
                                </a:lnTo>
                                <a:lnTo>
                                  <a:pt x="14115" y="3398"/>
                                </a:lnTo>
                                <a:lnTo>
                                  <a:pt x="13748" y="3398"/>
                                </a:lnTo>
                                <a:lnTo>
                                  <a:pt x="13382" y="3619"/>
                                </a:lnTo>
                                <a:lnTo>
                                  <a:pt x="13187" y="3812"/>
                                </a:lnTo>
                                <a:lnTo>
                                  <a:pt x="13016" y="4033"/>
                                </a:lnTo>
                                <a:lnTo>
                                  <a:pt x="12650" y="4033"/>
                                </a:lnTo>
                                <a:lnTo>
                                  <a:pt x="12454" y="4227"/>
                                </a:lnTo>
                                <a:lnTo>
                                  <a:pt x="12283" y="4448"/>
                                </a:lnTo>
                                <a:lnTo>
                                  <a:pt x="11917" y="4641"/>
                                </a:lnTo>
                                <a:lnTo>
                                  <a:pt x="11722" y="4862"/>
                                </a:lnTo>
                                <a:lnTo>
                                  <a:pt x="11551" y="4862"/>
                                </a:lnTo>
                                <a:lnTo>
                                  <a:pt x="11355" y="5055"/>
                                </a:lnTo>
                                <a:lnTo>
                                  <a:pt x="11184" y="5055"/>
                                </a:lnTo>
                                <a:lnTo>
                                  <a:pt x="10989" y="5470"/>
                                </a:lnTo>
                                <a:lnTo>
                                  <a:pt x="10623" y="5470"/>
                                </a:lnTo>
                                <a:lnTo>
                                  <a:pt x="10452" y="5691"/>
                                </a:lnTo>
                                <a:lnTo>
                                  <a:pt x="10256" y="5884"/>
                                </a:lnTo>
                                <a:lnTo>
                                  <a:pt x="9890" y="6105"/>
                                </a:lnTo>
                                <a:lnTo>
                                  <a:pt x="9719" y="6298"/>
                                </a:lnTo>
                                <a:lnTo>
                                  <a:pt x="9524" y="6713"/>
                                </a:lnTo>
                                <a:lnTo>
                                  <a:pt x="9158" y="7127"/>
                                </a:lnTo>
                                <a:lnTo>
                                  <a:pt x="8791" y="7348"/>
                                </a:lnTo>
                                <a:lnTo>
                                  <a:pt x="8620" y="7762"/>
                                </a:lnTo>
                                <a:lnTo>
                                  <a:pt x="8425" y="8177"/>
                                </a:lnTo>
                                <a:lnTo>
                                  <a:pt x="8254" y="8370"/>
                                </a:lnTo>
                                <a:lnTo>
                                  <a:pt x="7521" y="10856"/>
                                </a:lnTo>
                                <a:lnTo>
                                  <a:pt x="7326" y="11077"/>
                                </a:lnTo>
                                <a:lnTo>
                                  <a:pt x="7155" y="11492"/>
                                </a:lnTo>
                                <a:lnTo>
                                  <a:pt x="6960" y="11685"/>
                                </a:lnTo>
                                <a:lnTo>
                                  <a:pt x="6789" y="12099"/>
                                </a:lnTo>
                                <a:lnTo>
                                  <a:pt x="6593" y="13343"/>
                                </a:lnTo>
                                <a:lnTo>
                                  <a:pt x="6227" y="13564"/>
                                </a:lnTo>
                                <a:lnTo>
                                  <a:pt x="6056" y="14807"/>
                                </a:lnTo>
                                <a:lnTo>
                                  <a:pt x="5861" y="15000"/>
                                </a:lnTo>
                                <a:lnTo>
                                  <a:pt x="5690" y="15414"/>
                                </a:lnTo>
                                <a:lnTo>
                                  <a:pt x="5128" y="16050"/>
                                </a:lnTo>
                                <a:lnTo>
                                  <a:pt x="5128" y="16464"/>
                                </a:lnTo>
                                <a:lnTo>
                                  <a:pt x="4957" y="16657"/>
                                </a:lnTo>
                                <a:lnTo>
                                  <a:pt x="4591" y="16878"/>
                                </a:lnTo>
                                <a:lnTo>
                                  <a:pt x="4591" y="17072"/>
                                </a:lnTo>
                                <a:lnTo>
                                  <a:pt x="4396" y="17293"/>
                                </a:lnTo>
                                <a:lnTo>
                                  <a:pt x="4225" y="17293"/>
                                </a:lnTo>
                                <a:lnTo>
                                  <a:pt x="4225" y="17486"/>
                                </a:lnTo>
                                <a:lnTo>
                                  <a:pt x="4029" y="17486"/>
                                </a:lnTo>
                                <a:lnTo>
                                  <a:pt x="3858" y="17707"/>
                                </a:lnTo>
                                <a:lnTo>
                                  <a:pt x="3663" y="17901"/>
                                </a:lnTo>
                                <a:lnTo>
                                  <a:pt x="3492" y="18122"/>
                                </a:lnTo>
                                <a:lnTo>
                                  <a:pt x="3297" y="18315"/>
                                </a:lnTo>
                                <a:lnTo>
                                  <a:pt x="3126" y="18315"/>
                                </a:lnTo>
                                <a:lnTo>
                                  <a:pt x="2930" y="18536"/>
                                </a:lnTo>
                                <a:lnTo>
                                  <a:pt x="2759" y="18536"/>
                                </a:lnTo>
                                <a:lnTo>
                                  <a:pt x="2564" y="18729"/>
                                </a:lnTo>
                                <a:lnTo>
                                  <a:pt x="2393" y="18729"/>
                                </a:lnTo>
                                <a:lnTo>
                                  <a:pt x="2198" y="18950"/>
                                </a:lnTo>
                                <a:lnTo>
                                  <a:pt x="2027" y="18950"/>
                                </a:lnTo>
                                <a:lnTo>
                                  <a:pt x="1832" y="19144"/>
                                </a:lnTo>
                                <a:lnTo>
                                  <a:pt x="1661" y="19144"/>
                                </a:lnTo>
                                <a:lnTo>
                                  <a:pt x="1465" y="19365"/>
                                </a:lnTo>
                                <a:lnTo>
                                  <a:pt x="1294" y="19365"/>
                                </a:lnTo>
                                <a:lnTo>
                                  <a:pt x="928" y="19558"/>
                                </a:lnTo>
                                <a:lnTo>
                                  <a:pt x="733" y="19779"/>
                                </a:lnTo>
                                <a:lnTo>
                                  <a:pt x="195" y="19779"/>
                                </a:lnTo>
                                <a:lnTo>
                                  <a:pt x="195" y="19972"/>
                                </a:lnTo>
                                <a:lnTo>
                                  <a:pt x="0"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57" name="Freeform 93"/>
                          <p:cNvSpPr>
                            <a:spLocks/>
                          </p:cNvSpPr>
                          <p:nvPr/>
                        </p:nvSpPr>
                        <p:spPr bwMode="auto">
                          <a:xfrm>
                            <a:off x="16245" y="44"/>
                            <a:ext cx="3759" cy="7683"/>
                          </a:xfrm>
                          <a:custGeom>
                            <a:avLst/>
                            <a:gdLst/>
                            <a:ahLst/>
                            <a:cxnLst>
                              <a:cxn ang="0">
                                <a:pos x="19974" y="499"/>
                              </a:cxn>
                              <a:cxn ang="0">
                                <a:pos x="19191" y="721"/>
                              </a:cxn>
                              <a:cxn ang="0">
                                <a:pos x="19008" y="915"/>
                              </a:cxn>
                              <a:cxn ang="0">
                                <a:pos x="18616" y="1137"/>
                              </a:cxn>
                              <a:cxn ang="0">
                                <a:pos x="18225" y="1331"/>
                              </a:cxn>
                              <a:cxn ang="0">
                                <a:pos x="17441" y="1553"/>
                              </a:cxn>
                              <a:cxn ang="0">
                                <a:pos x="16841" y="1748"/>
                              </a:cxn>
                              <a:cxn ang="0">
                                <a:pos x="16449" y="1969"/>
                              </a:cxn>
                              <a:cxn ang="0">
                                <a:pos x="15875" y="2164"/>
                              </a:cxn>
                              <a:cxn ang="0">
                                <a:pos x="13316" y="3218"/>
                              </a:cxn>
                              <a:cxn ang="0">
                                <a:pos x="12533" y="3828"/>
                              </a:cxn>
                              <a:cxn ang="0">
                                <a:pos x="12141" y="4244"/>
                              </a:cxn>
                              <a:cxn ang="0">
                                <a:pos x="11358" y="4660"/>
                              </a:cxn>
                              <a:cxn ang="0">
                                <a:pos x="10392" y="5492"/>
                              </a:cxn>
                              <a:cxn ang="0">
                                <a:pos x="10000" y="5908"/>
                              </a:cxn>
                              <a:cxn ang="0">
                                <a:pos x="9608" y="6325"/>
                              </a:cxn>
                              <a:cxn ang="0">
                                <a:pos x="9217" y="7157"/>
                              </a:cxn>
                              <a:cxn ang="0">
                                <a:pos x="8225" y="8405"/>
                              </a:cxn>
                              <a:cxn ang="0">
                                <a:pos x="7650" y="10069"/>
                              </a:cxn>
                              <a:cxn ang="0">
                                <a:pos x="7050" y="10902"/>
                              </a:cxn>
                              <a:cxn ang="0">
                                <a:pos x="6658" y="11540"/>
                              </a:cxn>
                              <a:cxn ang="0">
                                <a:pos x="6084" y="12372"/>
                              </a:cxn>
                              <a:cxn ang="0">
                                <a:pos x="5692" y="12982"/>
                              </a:cxn>
                              <a:cxn ang="0">
                                <a:pos x="5091" y="13814"/>
                              </a:cxn>
                              <a:cxn ang="0">
                                <a:pos x="4909" y="14646"/>
                              </a:cxn>
                              <a:cxn ang="0">
                                <a:pos x="4517" y="15700"/>
                              </a:cxn>
                              <a:cxn ang="0">
                                <a:pos x="4125" y="16533"/>
                              </a:cxn>
                              <a:cxn ang="0">
                                <a:pos x="3734" y="16949"/>
                              </a:cxn>
                              <a:cxn ang="0">
                                <a:pos x="3525" y="17365"/>
                              </a:cxn>
                              <a:cxn ang="0">
                                <a:pos x="2950" y="18197"/>
                              </a:cxn>
                              <a:cxn ang="0">
                                <a:pos x="2742" y="18391"/>
                              </a:cxn>
                              <a:cxn ang="0">
                                <a:pos x="2350" y="18613"/>
                              </a:cxn>
                              <a:cxn ang="0">
                                <a:pos x="2167" y="18807"/>
                              </a:cxn>
                              <a:cxn ang="0">
                                <a:pos x="1775" y="19029"/>
                              </a:cxn>
                              <a:cxn ang="0">
                                <a:pos x="1384" y="19223"/>
                              </a:cxn>
                              <a:cxn ang="0">
                                <a:pos x="783" y="19445"/>
                              </a:cxn>
                              <a:cxn ang="0">
                                <a:pos x="392" y="19639"/>
                              </a:cxn>
                            </a:cxnLst>
                            <a:rect l="0" t="0" r="r" b="b"/>
                            <a:pathLst>
                              <a:path w="20000" h="20000">
                                <a:moveTo>
                                  <a:pt x="18799" y="0"/>
                                </a:moveTo>
                                <a:lnTo>
                                  <a:pt x="19974" y="499"/>
                                </a:lnTo>
                                <a:lnTo>
                                  <a:pt x="19399" y="499"/>
                                </a:lnTo>
                                <a:lnTo>
                                  <a:pt x="19191" y="721"/>
                                </a:lnTo>
                                <a:lnTo>
                                  <a:pt x="19008" y="721"/>
                                </a:lnTo>
                                <a:lnTo>
                                  <a:pt x="19008" y="915"/>
                                </a:lnTo>
                                <a:lnTo>
                                  <a:pt x="18799" y="915"/>
                                </a:lnTo>
                                <a:lnTo>
                                  <a:pt x="18616" y="1137"/>
                                </a:lnTo>
                                <a:lnTo>
                                  <a:pt x="18407" y="1137"/>
                                </a:lnTo>
                                <a:lnTo>
                                  <a:pt x="18225" y="1331"/>
                                </a:lnTo>
                                <a:lnTo>
                                  <a:pt x="17833" y="1331"/>
                                </a:lnTo>
                                <a:lnTo>
                                  <a:pt x="17441" y="1553"/>
                                </a:lnTo>
                                <a:lnTo>
                                  <a:pt x="17232" y="1748"/>
                                </a:lnTo>
                                <a:lnTo>
                                  <a:pt x="16841" y="1748"/>
                                </a:lnTo>
                                <a:lnTo>
                                  <a:pt x="16658" y="1969"/>
                                </a:lnTo>
                                <a:lnTo>
                                  <a:pt x="16449" y="1969"/>
                                </a:lnTo>
                                <a:lnTo>
                                  <a:pt x="16057" y="2164"/>
                                </a:lnTo>
                                <a:lnTo>
                                  <a:pt x="15875" y="2164"/>
                                </a:lnTo>
                                <a:lnTo>
                                  <a:pt x="15666" y="2386"/>
                                </a:lnTo>
                                <a:lnTo>
                                  <a:pt x="13316" y="3218"/>
                                </a:lnTo>
                                <a:lnTo>
                                  <a:pt x="12924" y="3634"/>
                                </a:lnTo>
                                <a:lnTo>
                                  <a:pt x="12533" y="3828"/>
                                </a:lnTo>
                                <a:lnTo>
                                  <a:pt x="12350" y="3828"/>
                                </a:lnTo>
                                <a:lnTo>
                                  <a:pt x="12141" y="4244"/>
                                </a:lnTo>
                                <a:lnTo>
                                  <a:pt x="11749" y="4466"/>
                                </a:lnTo>
                                <a:lnTo>
                                  <a:pt x="11358" y="4660"/>
                                </a:lnTo>
                                <a:lnTo>
                                  <a:pt x="10966" y="4882"/>
                                </a:lnTo>
                                <a:lnTo>
                                  <a:pt x="10392" y="5492"/>
                                </a:lnTo>
                                <a:lnTo>
                                  <a:pt x="10183" y="5492"/>
                                </a:lnTo>
                                <a:lnTo>
                                  <a:pt x="10000" y="5908"/>
                                </a:lnTo>
                                <a:lnTo>
                                  <a:pt x="10000" y="6130"/>
                                </a:lnTo>
                                <a:lnTo>
                                  <a:pt x="9608" y="6325"/>
                                </a:lnTo>
                                <a:lnTo>
                                  <a:pt x="9399" y="6741"/>
                                </a:lnTo>
                                <a:lnTo>
                                  <a:pt x="9217" y="7157"/>
                                </a:lnTo>
                                <a:lnTo>
                                  <a:pt x="8433" y="7989"/>
                                </a:lnTo>
                                <a:lnTo>
                                  <a:pt x="8225" y="8405"/>
                                </a:lnTo>
                                <a:lnTo>
                                  <a:pt x="7833" y="9653"/>
                                </a:lnTo>
                                <a:lnTo>
                                  <a:pt x="7650" y="10069"/>
                                </a:lnTo>
                                <a:lnTo>
                                  <a:pt x="7258" y="10485"/>
                                </a:lnTo>
                                <a:lnTo>
                                  <a:pt x="7050" y="10902"/>
                                </a:lnTo>
                                <a:lnTo>
                                  <a:pt x="6867" y="11123"/>
                                </a:lnTo>
                                <a:lnTo>
                                  <a:pt x="6658" y="11540"/>
                                </a:lnTo>
                                <a:lnTo>
                                  <a:pt x="6266" y="11956"/>
                                </a:lnTo>
                                <a:lnTo>
                                  <a:pt x="6084" y="12372"/>
                                </a:lnTo>
                                <a:lnTo>
                                  <a:pt x="5875" y="12566"/>
                                </a:lnTo>
                                <a:lnTo>
                                  <a:pt x="5692" y="12982"/>
                                </a:lnTo>
                                <a:lnTo>
                                  <a:pt x="5300" y="13398"/>
                                </a:lnTo>
                                <a:lnTo>
                                  <a:pt x="5091" y="13814"/>
                                </a:lnTo>
                                <a:lnTo>
                                  <a:pt x="4909" y="14230"/>
                                </a:lnTo>
                                <a:lnTo>
                                  <a:pt x="4909" y="14646"/>
                                </a:lnTo>
                                <a:lnTo>
                                  <a:pt x="4517" y="15062"/>
                                </a:lnTo>
                                <a:lnTo>
                                  <a:pt x="4517" y="15700"/>
                                </a:lnTo>
                                <a:lnTo>
                                  <a:pt x="4308" y="16117"/>
                                </a:lnTo>
                                <a:lnTo>
                                  <a:pt x="4125" y="16533"/>
                                </a:lnTo>
                                <a:lnTo>
                                  <a:pt x="3916" y="16727"/>
                                </a:lnTo>
                                <a:lnTo>
                                  <a:pt x="3734" y="16949"/>
                                </a:lnTo>
                                <a:lnTo>
                                  <a:pt x="3734" y="17365"/>
                                </a:lnTo>
                                <a:lnTo>
                                  <a:pt x="3525" y="17365"/>
                                </a:lnTo>
                                <a:lnTo>
                                  <a:pt x="2950" y="17975"/>
                                </a:lnTo>
                                <a:lnTo>
                                  <a:pt x="2950" y="18197"/>
                                </a:lnTo>
                                <a:lnTo>
                                  <a:pt x="2742" y="18197"/>
                                </a:lnTo>
                                <a:lnTo>
                                  <a:pt x="2742" y="18391"/>
                                </a:lnTo>
                                <a:lnTo>
                                  <a:pt x="2559" y="18613"/>
                                </a:lnTo>
                                <a:lnTo>
                                  <a:pt x="2350" y="18613"/>
                                </a:lnTo>
                                <a:lnTo>
                                  <a:pt x="2350" y="18807"/>
                                </a:lnTo>
                                <a:lnTo>
                                  <a:pt x="2167" y="18807"/>
                                </a:lnTo>
                                <a:lnTo>
                                  <a:pt x="2167" y="19029"/>
                                </a:lnTo>
                                <a:lnTo>
                                  <a:pt x="1775" y="19029"/>
                                </a:lnTo>
                                <a:lnTo>
                                  <a:pt x="1775" y="19223"/>
                                </a:lnTo>
                                <a:lnTo>
                                  <a:pt x="1384" y="19223"/>
                                </a:lnTo>
                                <a:lnTo>
                                  <a:pt x="1384" y="19445"/>
                                </a:lnTo>
                                <a:lnTo>
                                  <a:pt x="783" y="19445"/>
                                </a:lnTo>
                                <a:lnTo>
                                  <a:pt x="783" y="19639"/>
                                </a:lnTo>
                                <a:lnTo>
                                  <a:pt x="392" y="19639"/>
                                </a:lnTo>
                                <a:lnTo>
                                  <a:pt x="0"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558" name="Group 94"/>
                          <p:cNvGrpSpPr>
                            <a:grpSpLocks/>
                          </p:cNvGrpSpPr>
                          <p:nvPr/>
                        </p:nvGrpSpPr>
                        <p:grpSpPr bwMode="auto">
                          <a:xfrm>
                            <a:off x="0" y="0"/>
                            <a:ext cx="17666" cy="20003"/>
                            <a:chOff x="6" y="-2"/>
                            <a:chExt cx="19986" cy="20003"/>
                          </a:xfrm>
                        </p:grpSpPr>
                        <p:grpSp>
                          <p:nvGrpSpPr>
                            <p:cNvPr id="62559" name="Group 95"/>
                            <p:cNvGrpSpPr>
                              <a:grpSpLocks/>
                            </p:cNvGrpSpPr>
                            <p:nvPr/>
                          </p:nvGrpSpPr>
                          <p:grpSpPr bwMode="auto">
                            <a:xfrm>
                              <a:off x="3945" y="-2"/>
                              <a:ext cx="4040" cy="7748"/>
                              <a:chOff x="0" y="-9"/>
                              <a:chExt cx="19998" cy="20009"/>
                            </a:xfrm>
                          </p:grpSpPr>
                          <p:sp>
                            <p:nvSpPr>
                              <p:cNvPr id="62560" name="Freeform 96"/>
                              <p:cNvSpPr>
                                <a:spLocks/>
                              </p:cNvSpPr>
                              <p:nvPr/>
                            </p:nvSpPr>
                            <p:spPr bwMode="auto">
                              <a:xfrm>
                                <a:off x="198" y="15848"/>
                                <a:ext cx="4138" cy="3961"/>
                              </a:xfrm>
                              <a:custGeom>
                                <a:avLst/>
                                <a:gdLst/>
                                <a:ahLst/>
                                <a:cxnLst>
                                  <a:cxn ang="0">
                                    <a:pos x="397" y="417"/>
                                  </a:cxn>
                                  <a:cxn ang="0">
                                    <a:pos x="0" y="0"/>
                                  </a:cxn>
                                  <a:cxn ang="0">
                                    <a:pos x="1987" y="0"/>
                                  </a:cxn>
                                  <a:cxn ang="0">
                                    <a:pos x="3046" y="1111"/>
                                  </a:cxn>
                                  <a:cxn ang="0">
                                    <a:pos x="3974" y="3194"/>
                                  </a:cxn>
                                  <a:cxn ang="0">
                                    <a:pos x="5960" y="4167"/>
                                  </a:cxn>
                                  <a:cxn ang="0">
                                    <a:pos x="7947" y="6250"/>
                                  </a:cxn>
                                  <a:cxn ang="0">
                                    <a:pos x="9007" y="6250"/>
                                  </a:cxn>
                                  <a:cxn ang="0">
                                    <a:pos x="9007" y="7361"/>
                                  </a:cxn>
                                  <a:cxn ang="0">
                                    <a:pos x="10993" y="9444"/>
                                  </a:cxn>
                                  <a:cxn ang="0">
                                    <a:pos x="10993" y="10417"/>
                                  </a:cxn>
                                  <a:cxn ang="0">
                                    <a:pos x="12980" y="10417"/>
                                  </a:cxn>
                                  <a:cxn ang="0">
                                    <a:pos x="12980" y="12500"/>
                                  </a:cxn>
                                  <a:cxn ang="0">
                                    <a:pos x="13907" y="12500"/>
                                  </a:cxn>
                                  <a:cxn ang="0">
                                    <a:pos x="13907" y="13611"/>
                                  </a:cxn>
                                  <a:cxn ang="0">
                                    <a:pos x="14967" y="13611"/>
                                  </a:cxn>
                                  <a:cxn ang="0">
                                    <a:pos x="14967" y="14583"/>
                                  </a:cxn>
                                  <a:cxn ang="0">
                                    <a:pos x="15894" y="15694"/>
                                  </a:cxn>
                                  <a:cxn ang="0">
                                    <a:pos x="16954" y="16667"/>
                                  </a:cxn>
                                  <a:cxn ang="0">
                                    <a:pos x="16954" y="17778"/>
                                  </a:cxn>
                                  <a:cxn ang="0">
                                    <a:pos x="17881" y="17778"/>
                                  </a:cxn>
                                  <a:cxn ang="0">
                                    <a:pos x="17881" y="18750"/>
                                  </a:cxn>
                                  <a:cxn ang="0">
                                    <a:pos x="18940" y="18750"/>
                                  </a:cxn>
                                  <a:cxn ang="0">
                                    <a:pos x="18940" y="19861"/>
                                  </a:cxn>
                                  <a:cxn ang="0">
                                    <a:pos x="19868" y="19861"/>
                                  </a:cxn>
                                </a:cxnLst>
                                <a:rect l="0" t="0" r="r" b="b"/>
                                <a:pathLst>
                                  <a:path w="20000" h="20000">
                                    <a:moveTo>
                                      <a:pt x="397" y="417"/>
                                    </a:moveTo>
                                    <a:lnTo>
                                      <a:pt x="0" y="0"/>
                                    </a:lnTo>
                                    <a:lnTo>
                                      <a:pt x="1987" y="0"/>
                                    </a:lnTo>
                                    <a:lnTo>
                                      <a:pt x="3046" y="1111"/>
                                    </a:lnTo>
                                    <a:lnTo>
                                      <a:pt x="3974" y="3194"/>
                                    </a:lnTo>
                                    <a:lnTo>
                                      <a:pt x="5960" y="4167"/>
                                    </a:lnTo>
                                    <a:lnTo>
                                      <a:pt x="7947" y="6250"/>
                                    </a:lnTo>
                                    <a:lnTo>
                                      <a:pt x="9007" y="6250"/>
                                    </a:lnTo>
                                    <a:lnTo>
                                      <a:pt x="9007" y="7361"/>
                                    </a:lnTo>
                                    <a:lnTo>
                                      <a:pt x="10993" y="9444"/>
                                    </a:lnTo>
                                    <a:lnTo>
                                      <a:pt x="10993" y="10417"/>
                                    </a:lnTo>
                                    <a:lnTo>
                                      <a:pt x="12980" y="10417"/>
                                    </a:lnTo>
                                    <a:lnTo>
                                      <a:pt x="12980" y="12500"/>
                                    </a:lnTo>
                                    <a:lnTo>
                                      <a:pt x="13907" y="12500"/>
                                    </a:lnTo>
                                    <a:lnTo>
                                      <a:pt x="13907" y="13611"/>
                                    </a:lnTo>
                                    <a:lnTo>
                                      <a:pt x="14967" y="13611"/>
                                    </a:lnTo>
                                    <a:lnTo>
                                      <a:pt x="14967" y="14583"/>
                                    </a:lnTo>
                                    <a:lnTo>
                                      <a:pt x="15894" y="15694"/>
                                    </a:lnTo>
                                    <a:lnTo>
                                      <a:pt x="16954" y="16667"/>
                                    </a:lnTo>
                                    <a:lnTo>
                                      <a:pt x="16954" y="17778"/>
                                    </a:lnTo>
                                    <a:lnTo>
                                      <a:pt x="17881" y="17778"/>
                                    </a:lnTo>
                                    <a:lnTo>
                                      <a:pt x="17881" y="18750"/>
                                    </a:lnTo>
                                    <a:lnTo>
                                      <a:pt x="18940" y="18750"/>
                                    </a:lnTo>
                                    <a:lnTo>
                                      <a:pt x="18940" y="19861"/>
                                    </a:lnTo>
                                    <a:lnTo>
                                      <a:pt x="19868" y="1986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1" name="Freeform 97"/>
                              <p:cNvSpPr>
                                <a:spLocks/>
                              </p:cNvSpPr>
                              <p:nvPr/>
                            </p:nvSpPr>
                            <p:spPr bwMode="auto">
                              <a:xfrm>
                                <a:off x="198" y="11933"/>
                                <a:ext cx="6841" cy="7876"/>
                              </a:xfrm>
                              <a:custGeom>
                                <a:avLst/>
                                <a:gdLst/>
                                <a:ahLst/>
                                <a:cxnLst>
                                  <a:cxn ang="0">
                                    <a:pos x="241" y="70"/>
                                  </a:cxn>
                                  <a:cxn ang="0">
                                    <a:pos x="0" y="0"/>
                                  </a:cxn>
                                  <a:cxn ang="0">
                                    <a:pos x="643" y="0"/>
                                  </a:cxn>
                                  <a:cxn ang="0">
                                    <a:pos x="1847" y="490"/>
                                  </a:cxn>
                                  <a:cxn ang="0">
                                    <a:pos x="3052" y="1049"/>
                                  </a:cxn>
                                  <a:cxn ang="0">
                                    <a:pos x="3614" y="1538"/>
                                  </a:cxn>
                                  <a:cxn ang="0">
                                    <a:pos x="4257" y="1538"/>
                                  </a:cxn>
                                  <a:cxn ang="0">
                                    <a:pos x="4257" y="2098"/>
                                  </a:cxn>
                                  <a:cxn ang="0">
                                    <a:pos x="4819" y="3147"/>
                                  </a:cxn>
                                  <a:cxn ang="0">
                                    <a:pos x="5462" y="3147"/>
                                  </a:cxn>
                                  <a:cxn ang="0">
                                    <a:pos x="6024" y="3636"/>
                                  </a:cxn>
                                  <a:cxn ang="0">
                                    <a:pos x="6024" y="4196"/>
                                  </a:cxn>
                                  <a:cxn ang="0">
                                    <a:pos x="6667" y="4685"/>
                                  </a:cxn>
                                  <a:cxn ang="0">
                                    <a:pos x="7229" y="5245"/>
                                  </a:cxn>
                                  <a:cxn ang="0">
                                    <a:pos x="7871" y="5734"/>
                                  </a:cxn>
                                  <a:cxn ang="0">
                                    <a:pos x="8434" y="6294"/>
                                  </a:cxn>
                                  <a:cxn ang="0">
                                    <a:pos x="9076" y="7343"/>
                                  </a:cxn>
                                  <a:cxn ang="0">
                                    <a:pos x="9076" y="7832"/>
                                  </a:cxn>
                                  <a:cxn ang="0">
                                    <a:pos x="9639" y="7832"/>
                                  </a:cxn>
                                  <a:cxn ang="0">
                                    <a:pos x="10843" y="8881"/>
                                  </a:cxn>
                                  <a:cxn ang="0">
                                    <a:pos x="10843" y="9930"/>
                                  </a:cxn>
                                  <a:cxn ang="0">
                                    <a:pos x="11486" y="10490"/>
                                  </a:cxn>
                                  <a:cxn ang="0">
                                    <a:pos x="11486" y="10979"/>
                                  </a:cxn>
                                  <a:cxn ang="0">
                                    <a:pos x="12048" y="11538"/>
                                  </a:cxn>
                                  <a:cxn ang="0">
                                    <a:pos x="12691" y="12028"/>
                                  </a:cxn>
                                  <a:cxn ang="0">
                                    <a:pos x="12691" y="12587"/>
                                  </a:cxn>
                                  <a:cxn ang="0">
                                    <a:pos x="13896" y="13636"/>
                                  </a:cxn>
                                  <a:cxn ang="0">
                                    <a:pos x="13896" y="14126"/>
                                  </a:cxn>
                                  <a:cxn ang="0">
                                    <a:pos x="14458" y="14126"/>
                                  </a:cxn>
                                  <a:cxn ang="0">
                                    <a:pos x="14458" y="14685"/>
                                  </a:cxn>
                                  <a:cxn ang="0">
                                    <a:pos x="15100" y="14685"/>
                                  </a:cxn>
                                  <a:cxn ang="0">
                                    <a:pos x="15100" y="15734"/>
                                  </a:cxn>
                                  <a:cxn ang="0">
                                    <a:pos x="15663" y="15734"/>
                                  </a:cxn>
                                  <a:cxn ang="0">
                                    <a:pos x="15663" y="16224"/>
                                  </a:cxn>
                                  <a:cxn ang="0">
                                    <a:pos x="16305" y="16783"/>
                                  </a:cxn>
                                  <a:cxn ang="0">
                                    <a:pos x="16867" y="16783"/>
                                  </a:cxn>
                                  <a:cxn ang="0">
                                    <a:pos x="16867" y="17273"/>
                                  </a:cxn>
                                  <a:cxn ang="0">
                                    <a:pos x="17510" y="17832"/>
                                  </a:cxn>
                                  <a:cxn ang="0">
                                    <a:pos x="18072" y="17832"/>
                                  </a:cxn>
                                  <a:cxn ang="0">
                                    <a:pos x="18072" y="18322"/>
                                  </a:cxn>
                                  <a:cxn ang="0">
                                    <a:pos x="18715" y="18322"/>
                                  </a:cxn>
                                  <a:cxn ang="0">
                                    <a:pos x="18715" y="18881"/>
                                  </a:cxn>
                                  <a:cxn ang="0">
                                    <a:pos x="19277" y="18881"/>
                                  </a:cxn>
                                  <a:cxn ang="0">
                                    <a:pos x="19277" y="19371"/>
                                  </a:cxn>
                                  <a:cxn ang="0">
                                    <a:pos x="19920" y="19371"/>
                                  </a:cxn>
                                  <a:cxn ang="0">
                                    <a:pos x="19920" y="19930"/>
                                  </a:cxn>
                                </a:cxnLst>
                                <a:rect l="0" t="0" r="r" b="b"/>
                                <a:pathLst>
                                  <a:path w="20000" h="20000">
                                    <a:moveTo>
                                      <a:pt x="241" y="70"/>
                                    </a:moveTo>
                                    <a:lnTo>
                                      <a:pt x="0" y="0"/>
                                    </a:lnTo>
                                    <a:lnTo>
                                      <a:pt x="643" y="0"/>
                                    </a:lnTo>
                                    <a:lnTo>
                                      <a:pt x="1847" y="490"/>
                                    </a:lnTo>
                                    <a:lnTo>
                                      <a:pt x="3052" y="1049"/>
                                    </a:lnTo>
                                    <a:lnTo>
                                      <a:pt x="3614" y="1538"/>
                                    </a:lnTo>
                                    <a:lnTo>
                                      <a:pt x="4257" y="1538"/>
                                    </a:lnTo>
                                    <a:lnTo>
                                      <a:pt x="4257" y="2098"/>
                                    </a:lnTo>
                                    <a:lnTo>
                                      <a:pt x="4819" y="3147"/>
                                    </a:lnTo>
                                    <a:lnTo>
                                      <a:pt x="5462" y="3147"/>
                                    </a:lnTo>
                                    <a:lnTo>
                                      <a:pt x="6024" y="3636"/>
                                    </a:lnTo>
                                    <a:lnTo>
                                      <a:pt x="6024" y="4196"/>
                                    </a:lnTo>
                                    <a:lnTo>
                                      <a:pt x="6667" y="4685"/>
                                    </a:lnTo>
                                    <a:lnTo>
                                      <a:pt x="7229" y="5245"/>
                                    </a:lnTo>
                                    <a:lnTo>
                                      <a:pt x="7871" y="5734"/>
                                    </a:lnTo>
                                    <a:lnTo>
                                      <a:pt x="8434" y="6294"/>
                                    </a:lnTo>
                                    <a:lnTo>
                                      <a:pt x="9076" y="7343"/>
                                    </a:lnTo>
                                    <a:lnTo>
                                      <a:pt x="9076" y="7832"/>
                                    </a:lnTo>
                                    <a:lnTo>
                                      <a:pt x="9639" y="7832"/>
                                    </a:lnTo>
                                    <a:lnTo>
                                      <a:pt x="10843" y="8881"/>
                                    </a:lnTo>
                                    <a:lnTo>
                                      <a:pt x="10843" y="9930"/>
                                    </a:lnTo>
                                    <a:lnTo>
                                      <a:pt x="11486" y="10490"/>
                                    </a:lnTo>
                                    <a:lnTo>
                                      <a:pt x="11486" y="10979"/>
                                    </a:lnTo>
                                    <a:lnTo>
                                      <a:pt x="12048" y="11538"/>
                                    </a:lnTo>
                                    <a:lnTo>
                                      <a:pt x="12691" y="12028"/>
                                    </a:lnTo>
                                    <a:lnTo>
                                      <a:pt x="12691" y="12587"/>
                                    </a:lnTo>
                                    <a:lnTo>
                                      <a:pt x="13896" y="13636"/>
                                    </a:lnTo>
                                    <a:lnTo>
                                      <a:pt x="13896" y="14126"/>
                                    </a:lnTo>
                                    <a:lnTo>
                                      <a:pt x="14458" y="14126"/>
                                    </a:lnTo>
                                    <a:lnTo>
                                      <a:pt x="14458" y="14685"/>
                                    </a:lnTo>
                                    <a:lnTo>
                                      <a:pt x="15100" y="14685"/>
                                    </a:lnTo>
                                    <a:lnTo>
                                      <a:pt x="15100" y="15734"/>
                                    </a:lnTo>
                                    <a:lnTo>
                                      <a:pt x="15663" y="15734"/>
                                    </a:lnTo>
                                    <a:lnTo>
                                      <a:pt x="15663" y="16224"/>
                                    </a:lnTo>
                                    <a:lnTo>
                                      <a:pt x="16305" y="16783"/>
                                    </a:lnTo>
                                    <a:lnTo>
                                      <a:pt x="16867" y="16783"/>
                                    </a:lnTo>
                                    <a:lnTo>
                                      <a:pt x="16867" y="17273"/>
                                    </a:lnTo>
                                    <a:lnTo>
                                      <a:pt x="17510" y="17832"/>
                                    </a:lnTo>
                                    <a:lnTo>
                                      <a:pt x="18072" y="17832"/>
                                    </a:lnTo>
                                    <a:lnTo>
                                      <a:pt x="18072" y="18322"/>
                                    </a:lnTo>
                                    <a:lnTo>
                                      <a:pt x="18715" y="18322"/>
                                    </a:lnTo>
                                    <a:lnTo>
                                      <a:pt x="18715" y="18881"/>
                                    </a:lnTo>
                                    <a:lnTo>
                                      <a:pt x="19277" y="18881"/>
                                    </a:lnTo>
                                    <a:lnTo>
                                      <a:pt x="19277" y="19371"/>
                                    </a:lnTo>
                                    <a:lnTo>
                                      <a:pt x="19920" y="19371"/>
                                    </a:lnTo>
                                    <a:lnTo>
                                      <a:pt x="19920" y="1993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2" name="Freeform 98"/>
                              <p:cNvSpPr>
                                <a:spLocks/>
                              </p:cNvSpPr>
                              <p:nvPr/>
                            </p:nvSpPr>
                            <p:spPr bwMode="auto">
                              <a:xfrm>
                                <a:off x="282" y="7584"/>
                                <a:ext cx="9009" cy="12225"/>
                              </a:xfrm>
                              <a:custGeom>
                                <a:avLst/>
                                <a:gdLst/>
                                <a:ahLst/>
                                <a:cxnLst>
                                  <a:cxn ang="0">
                                    <a:pos x="0" y="676"/>
                                  </a:cxn>
                                  <a:cxn ang="0">
                                    <a:pos x="305" y="0"/>
                                  </a:cxn>
                                  <a:cxn ang="0">
                                    <a:pos x="732" y="360"/>
                                  </a:cxn>
                                  <a:cxn ang="0">
                                    <a:pos x="3476" y="2387"/>
                                  </a:cxn>
                                  <a:cxn ang="0">
                                    <a:pos x="4390" y="4414"/>
                                  </a:cxn>
                                  <a:cxn ang="0">
                                    <a:pos x="5305" y="5090"/>
                                  </a:cxn>
                                  <a:cxn ang="0">
                                    <a:pos x="5793" y="5766"/>
                                  </a:cxn>
                                  <a:cxn ang="0">
                                    <a:pos x="6220" y="5766"/>
                                  </a:cxn>
                                  <a:cxn ang="0">
                                    <a:pos x="6220" y="6081"/>
                                  </a:cxn>
                                  <a:cxn ang="0">
                                    <a:pos x="7134" y="6757"/>
                                  </a:cxn>
                                  <a:cxn ang="0">
                                    <a:pos x="7134" y="7117"/>
                                  </a:cxn>
                                  <a:cxn ang="0">
                                    <a:pos x="7622" y="7117"/>
                                  </a:cxn>
                                  <a:cxn ang="0">
                                    <a:pos x="8049" y="7432"/>
                                  </a:cxn>
                                  <a:cxn ang="0">
                                    <a:pos x="8049" y="7793"/>
                                  </a:cxn>
                                  <a:cxn ang="0">
                                    <a:pos x="8537" y="8468"/>
                                  </a:cxn>
                                  <a:cxn ang="0">
                                    <a:pos x="8963" y="8784"/>
                                  </a:cxn>
                                  <a:cxn ang="0">
                                    <a:pos x="8963" y="9144"/>
                                  </a:cxn>
                                  <a:cxn ang="0">
                                    <a:pos x="9451" y="9144"/>
                                  </a:cxn>
                                  <a:cxn ang="0">
                                    <a:pos x="10366" y="9820"/>
                                  </a:cxn>
                                  <a:cxn ang="0">
                                    <a:pos x="10793" y="10495"/>
                                  </a:cxn>
                                  <a:cxn ang="0">
                                    <a:pos x="10793" y="11171"/>
                                  </a:cxn>
                                  <a:cxn ang="0">
                                    <a:pos x="11280" y="11171"/>
                                  </a:cxn>
                                  <a:cxn ang="0">
                                    <a:pos x="11280" y="11486"/>
                                  </a:cxn>
                                  <a:cxn ang="0">
                                    <a:pos x="11707" y="11847"/>
                                  </a:cxn>
                                  <a:cxn ang="0">
                                    <a:pos x="11707" y="12162"/>
                                  </a:cxn>
                                  <a:cxn ang="0">
                                    <a:pos x="12195" y="12523"/>
                                  </a:cxn>
                                  <a:cxn ang="0">
                                    <a:pos x="12622" y="13198"/>
                                  </a:cxn>
                                  <a:cxn ang="0">
                                    <a:pos x="13110" y="13514"/>
                                  </a:cxn>
                                  <a:cxn ang="0">
                                    <a:pos x="13537" y="14189"/>
                                  </a:cxn>
                                  <a:cxn ang="0">
                                    <a:pos x="14024" y="14550"/>
                                  </a:cxn>
                                  <a:cxn ang="0">
                                    <a:pos x="14451" y="14550"/>
                                  </a:cxn>
                                  <a:cxn ang="0">
                                    <a:pos x="14451" y="14865"/>
                                  </a:cxn>
                                  <a:cxn ang="0">
                                    <a:pos x="14939" y="15225"/>
                                  </a:cxn>
                                  <a:cxn ang="0">
                                    <a:pos x="15366" y="15225"/>
                                  </a:cxn>
                                  <a:cxn ang="0">
                                    <a:pos x="15366" y="15541"/>
                                  </a:cxn>
                                  <a:cxn ang="0">
                                    <a:pos x="15854" y="15901"/>
                                  </a:cxn>
                                  <a:cxn ang="0">
                                    <a:pos x="16280" y="15901"/>
                                  </a:cxn>
                                  <a:cxn ang="0">
                                    <a:pos x="16280" y="16216"/>
                                  </a:cxn>
                                  <a:cxn ang="0">
                                    <a:pos x="16768" y="16577"/>
                                  </a:cxn>
                                  <a:cxn ang="0">
                                    <a:pos x="16768" y="16892"/>
                                  </a:cxn>
                                  <a:cxn ang="0">
                                    <a:pos x="17195" y="17252"/>
                                  </a:cxn>
                                  <a:cxn ang="0">
                                    <a:pos x="17683" y="17568"/>
                                  </a:cxn>
                                  <a:cxn ang="0">
                                    <a:pos x="17683" y="17928"/>
                                  </a:cxn>
                                  <a:cxn ang="0">
                                    <a:pos x="18110" y="17928"/>
                                  </a:cxn>
                                  <a:cxn ang="0">
                                    <a:pos x="18110" y="18243"/>
                                  </a:cxn>
                                  <a:cxn ang="0">
                                    <a:pos x="19024" y="18919"/>
                                  </a:cxn>
                                  <a:cxn ang="0">
                                    <a:pos x="19024" y="19279"/>
                                  </a:cxn>
                                  <a:cxn ang="0">
                                    <a:pos x="19512" y="19279"/>
                                  </a:cxn>
                                  <a:cxn ang="0">
                                    <a:pos x="19512" y="19955"/>
                                  </a:cxn>
                                  <a:cxn ang="0">
                                    <a:pos x="19939" y="19955"/>
                                  </a:cxn>
                                </a:cxnLst>
                                <a:rect l="0" t="0" r="r" b="b"/>
                                <a:pathLst>
                                  <a:path w="20000" h="20000">
                                    <a:moveTo>
                                      <a:pt x="0" y="676"/>
                                    </a:moveTo>
                                    <a:lnTo>
                                      <a:pt x="305" y="0"/>
                                    </a:lnTo>
                                    <a:lnTo>
                                      <a:pt x="732" y="360"/>
                                    </a:lnTo>
                                    <a:lnTo>
                                      <a:pt x="3476" y="2387"/>
                                    </a:lnTo>
                                    <a:lnTo>
                                      <a:pt x="4390" y="4414"/>
                                    </a:lnTo>
                                    <a:lnTo>
                                      <a:pt x="5305" y="5090"/>
                                    </a:lnTo>
                                    <a:lnTo>
                                      <a:pt x="5793" y="5766"/>
                                    </a:lnTo>
                                    <a:lnTo>
                                      <a:pt x="6220" y="5766"/>
                                    </a:lnTo>
                                    <a:lnTo>
                                      <a:pt x="6220" y="6081"/>
                                    </a:lnTo>
                                    <a:lnTo>
                                      <a:pt x="7134" y="6757"/>
                                    </a:lnTo>
                                    <a:lnTo>
                                      <a:pt x="7134" y="7117"/>
                                    </a:lnTo>
                                    <a:lnTo>
                                      <a:pt x="7622" y="7117"/>
                                    </a:lnTo>
                                    <a:lnTo>
                                      <a:pt x="8049" y="7432"/>
                                    </a:lnTo>
                                    <a:lnTo>
                                      <a:pt x="8049" y="7793"/>
                                    </a:lnTo>
                                    <a:lnTo>
                                      <a:pt x="8537" y="8468"/>
                                    </a:lnTo>
                                    <a:lnTo>
                                      <a:pt x="8963" y="8784"/>
                                    </a:lnTo>
                                    <a:lnTo>
                                      <a:pt x="8963" y="9144"/>
                                    </a:lnTo>
                                    <a:lnTo>
                                      <a:pt x="9451" y="9144"/>
                                    </a:lnTo>
                                    <a:lnTo>
                                      <a:pt x="10366" y="9820"/>
                                    </a:lnTo>
                                    <a:lnTo>
                                      <a:pt x="10793" y="10495"/>
                                    </a:lnTo>
                                    <a:lnTo>
                                      <a:pt x="10793" y="11171"/>
                                    </a:lnTo>
                                    <a:lnTo>
                                      <a:pt x="11280" y="11171"/>
                                    </a:lnTo>
                                    <a:lnTo>
                                      <a:pt x="11280" y="11486"/>
                                    </a:lnTo>
                                    <a:lnTo>
                                      <a:pt x="11707" y="11847"/>
                                    </a:lnTo>
                                    <a:lnTo>
                                      <a:pt x="11707" y="12162"/>
                                    </a:lnTo>
                                    <a:lnTo>
                                      <a:pt x="12195" y="12523"/>
                                    </a:lnTo>
                                    <a:lnTo>
                                      <a:pt x="12622" y="13198"/>
                                    </a:lnTo>
                                    <a:lnTo>
                                      <a:pt x="13110" y="13514"/>
                                    </a:lnTo>
                                    <a:lnTo>
                                      <a:pt x="13537" y="14189"/>
                                    </a:lnTo>
                                    <a:lnTo>
                                      <a:pt x="14024" y="14550"/>
                                    </a:lnTo>
                                    <a:lnTo>
                                      <a:pt x="14451" y="14550"/>
                                    </a:lnTo>
                                    <a:lnTo>
                                      <a:pt x="14451" y="14865"/>
                                    </a:lnTo>
                                    <a:lnTo>
                                      <a:pt x="14939" y="15225"/>
                                    </a:lnTo>
                                    <a:lnTo>
                                      <a:pt x="15366" y="15225"/>
                                    </a:lnTo>
                                    <a:lnTo>
                                      <a:pt x="15366" y="15541"/>
                                    </a:lnTo>
                                    <a:lnTo>
                                      <a:pt x="15854" y="15901"/>
                                    </a:lnTo>
                                    <a:lnTo>
                                      <a:pt x="16280" y="15901"/>
                                    </a:lnTo>
                                    <a:lnTo>
                                      <a:pt x="16280" y="16216"/>
                                    </a:lnTo>
                                    <a:lnTo>
                                      <a:pt x="16768" y="16577"/>
                                    </a:lnTo>
                                    <a:lnTo>
                                      <a:pt x="16768" y="16892"/>
                                    </a:lnTo>
                                    <a:lnTo>
                                      <a:pt x="17195" y="17252"/>
                                    </a:lnTo>
                                    <a:lnTo>
                                      <a:pt x="17683" y="17568"/>
                                    </a:lnTo>
                                    <a:lnTo>
                                      <a:pt x="17683" y="17928"/>
                                    </a:lnTo>
                                    <a:lnTo>
                                      <a:pt x="18110" y="17928"/>
                                    </a:lnTo>
                                    <a:lnTo>
                                      <a:pt x="18110" y="18243"/>
                                    </a:lnTo>
                                    <a:lnTo>
                                      <a:pt x="19024" y="18919"/>
                                    </a:lnTo>
                                    <a:lnTo>
                                      <a:pt x="19024" y="19279"/>
                                    </a:lnTo>
                                    <a:lnTo>
                                      <a:pt x="19512" y="19279"/>
                                    </a:lnTo>
                                    <a:lnTo>
                                      <a:pt x="19512" y="19955"/>
                                    </a:lnTo>
                                    <a:lnTo>
                                      <a:pt x="19939" y="19955"/>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3" name="Freeform 99"/>
                              <p:cNvSpPr>
                                <a:spLocks/>
                              </p:cNvSpPr>
                              <p:nvPr/>
                            </p:nvSpPr>
                            <p:spPr bwMode="auto">
                              <a:xfrm>
                                <a:off x="0" y="4038"/>
                                <a:ext cx="13216" cy="15962"/>
                              </a:xfrm>
                              <a:custGeom>
                                <a:avLst/>
                                <a:gdLst/>
                                <a:ahLst/>
                                <a:cxnLst>
                                  <a:cxn ang="0">
                                    <a:pos x="0" y="828"/>
                                  </a:cxn>
                                  <a:cxn ang="0">
                                    <a:pos x="624" y="1345"/>
                                  </a:cxn>
                                  <a:cxn ang="0">
                                    <a:pos x="1538" y="2379"/>
                                  </a:cxn>
                                  <a:cxn ang="0">
                                    <a:pos x="2162" y="2655"/>
                                  </a:cxn>
                                  <a:cxn ang="0">
                                    <a:pos x="3119" y="3172"/>
                                  </a:cxn>
                                  <a:cxn ang="0">
                                    <a:pos x="3410" y="3414"/>
                                  </a:cxn>
                                  <a:cxn ang="0">
                                    <a:pos x="4366" y="3931"/>
                                  </a:cxn>
                                  <a:cxn ang="0">
                                    <a:pos x="5613" y="5241"/>
                                  </a:cxn>
                                  <a:cxn ang="0">
                                    <a:pos x="6237" y="5759"/>
                                  </a:cxn>
                                  <a:cxn ang="0">
                                    <a:pos x="6861" y="6000"/>
                                  </a:cxn>
                                  <a:cxn ang="0">
                                    <a:pos x="7775" y="6793"/>
                                  </a:cxn>
                                  <a:cxn ang="0">
                                    <a:pos x="8108" y="7310"/>
                                  </a:cxn>
                                  <a:cxn ang="0">
                                    <a:pos x="8732" y="8069"/>
                                  </a:cxn>
                                  <a:cxn ang="0">
                                    <a:pos x="9356" y="8586"/>
                                  </a:cxn>
                                  <a:cxn ang="0">
                                    <a:pos x="9979" y="9103"/>
                                  </a:cxn>
                                  <a:cxn ang="0">
                                    <a:pos x="10894" y="10138"/>
                                  </a:cxn>
                                  <a:cxn ang="0">
                                    <a:pos x="11518" y="10931"/>
                                  </a:cxn>
                                  <a:cxn ang="0">
                                    <a:pos x="11850" y="11448"/>
                                  </a:cxn>
                                  <a:cxn ang="0">
                                    <a:pos x="12141" y="11966"/>
                                  </a:cxn>
                                  <a:cxn ang="0">
                                    <a:pos x="12765" y="12483"/>
                                  </a:cxn>
                                  <a:cxn ang="0">
                                    <a:pos x="13098" y="13000"/>
                                  </a:cxn>
                                  <a:cxn ang="0">
                                    <a:pos x="13721" y="14034"/>
                                  </a:cxn>
                                  <a:cxn ang="0">
                                    <a:pos x="14345" y="14276"/>
                                  </a:cxn>
                                  <a:cxn ang="0">
                                    <a:pos x="14636" y="15069"/>
                                  </a:cxn>
                                  <a:cxn ang="0">
                                    <a:pos x="15593" y="15828"/>
                                  </a:cxn>
                                  <a:cxn ang="0">
                                    <a:pos x="16216" y="16345"/>
                                  </a:cxn>
                                  <a:cxn ang="0">
                                    <a:pos x="16840" y="16862"/>
                                  </a:cxn>
                                  <a:cxn ang="0">
                                    <a:pos x="17755" y="17379"/>
                                  </a:cxn>
                                  <a:cxn ang="0">
                                    <a:pos x="18087" y="17897"/>
                                  </a:cxn>
                                  <a:cxn ang="0">
                                    <a:pos x="18378" y="18414"/>
                                  </a:cxn>
                                  <a:cxn ang="0">
                                    <a:pos x="18711" y="18931"/>
                                  </a:cxn>
                                  <a:cxn ang="0">
                                    <a:pos x="19002" y="19207"/>
                                  </a:cxn>
                                  <a:cxn ang="0">
                                    <a:pos x="19626" y="19448"/>
                                  </a:cxn>
                                  <a:cxn ang="0">
                                    <a:pos x="19958" y="19966"/>
                                  </a:cxn>
                                </a:cxnLst>
                                <a:rect l="0" t="0" r="r" b="b"/>
                                <a:pathLst>
                                  <a:path w="20000" h="20000">
                                    <a:moveTo>
                                      <a:pt x="416" y="0"/>
                                    </a:moveTo>
                                    <a:lnTo>
                                      <a:pt x="0" y="828"/>
                                    </a:lnTo>
                                    <a:lnTo>
                                      <a:pt x="0" y="1103"/>
                                    </a:lnTo>
                                    <a:lnTo>
                                      <a:pt x="624" y="1345"/>
                                    </a:lnTo>
                                    <a:lnTo>
                                      <a:pt x="915" y="1862"/>
                                    </a:lnTo>
                                    <a:lnTo>
                                      <a:pt x="1538" y="2379"/>
                                    </a:lnTo>
                                    <a:lnTo>
                                      <a:pt x="1871" y="2379"/>
                                    </a:lnTo>
                                    <a:lnTo>
                                      <a:pt x="2162" y="2655"/>
                                    </a:lnTo>
                                    <a:lnTo>
                                      <a:pt x="2786" y="2897"/>
                                    </a:lnTo>
                                    <a:lnTo>
                                      <a:pt x="3119" y="3172"/>
                                    </a:lnTo>
                                    <a:lnTo>
                                      <a:pt x="3119" y="3414"/>
                                    </a:lnTo>
                                    <a:lnTo>
                                      <a:pt x="3410" y="3414"/>
                                    </a:lnTo>
                                    <a:lnTo>
                                      <a:pt x="4033" y="3931"/>
                                    </a:lnTo>
                                    <a:lnTo>
                                      <a:pt x="4366" y="3931"/>
                                    </a:lnTo>
                                    <a:lnTo>
                                      <a:pt x="4657" y="4448"/>
                                    </a:lnTo>
                                    <a:lnTo>
                                      <a:pt x="5613" y="5241"/>
                                    </a:lnTo>
                                    <a:lnTo>
                                      <a:pt x="5904" y="5759"/>
                                    </a:lnTo>
                                    <a:lnTo>
                                      <a:pt x="6237" y="5759"/>
                                    </a:lnTo>
                                    <a:lnTo>
                                      <a:pt x="6528" y="6000"/>
                                    </a:lnTo>
                                    <a:lnTo>
                                      <a:pt x="6861" y="6000"/>
                                    </a:lnTo>
                                    <a:lnTo>
                                      <a:pt x="7152" y="6517"/>
                                    </a:lnTo>
                                    <a:lnTo>
                                      <a:pt x="7775" y="6793"/>
                                    </a:lnTo>
                                    <a:lnTo>
                                      <a:pt x="7775" y="7034"/>
                                    </a:lnTo>
                                    <a:lnTo>
                                      <a:pt x="8108" y="7310"/>
                                    </a:lnTo>
                                    <a:lnTo>
                                      <a:pt x="8399" y="7828"/>
                                    </a:lnTo>
                                    <a:lnTo>
                                      <a:pt x="8732" y="8069"/>
                                    </a:lnTo>
                                    <a:lnTo>
                                      <a:pt x="9023" y="8345"/>
                                    </a:lnTo>
                                    <a:lnTo>
                                      <a:pt x="9356" y="8586"/>
                                    </a:lnTo>
                                    <a:lnTo>
                                      <a:pt x="9647" y="8862"/>
                                    </a:lnTo>
                                    <a:lnTo>
                                      <a:pt x="9979" y="9103"/>
                                    </a:lnTo>
                                    <a:lnTo>
                                      <a:pt x="10270" y="9621"/>
                                    </a:lnTo>
                                    <a:lnTo>
                                      <a:pt x="10894" y="10138"/>
                                    </a:lnTo>
                                    <a:lnTo>
                                      <a:pt x="11227" y="10655"/>
                                    </a:lnTo>
                                    <a:lnTo>
                                      <a:pt x="11518" y="10931"/>
                                    </a:lnTo>
                                    <a:lnTo>
                                      <a:pt x="11850" y="11172"/>
                                    </a:lnTo>
                                    <a:lnTo>
                                      <a:pt x="11850" y="11448"/>
                                    </a:lnTo>
                                    <a:lnTo>
                                      <a:pt x="12141" y="11690"/>
                                    </a:lnTo>
                                    <a:lnTo>
                                      <a:pt x="12141" y="11966"/>
                                    </a:lnTo>
                                    <a:lnTo>
                                      <a:pt x="12474" y="12207"/>
                                    </a:lnTo>
                                    <a:lnTo>
                                      <a:pt x="12765" y="12483"/>
                                    </a:lnTo>
                                    <a:lnTo>
                                      <a:pt x="12765" y="12724"/>
                                    </a:lnTo>
                                    <a:lnTo>
                                      <a:pt x="13098" y="13000"/>
                                    </a:lnTo>
                                    <a:lnTo>
                                      <a:pt x="13389" y="13517"/>
                                    </a:lnTo>
                                    <a:lnTo>
                                      <a:pt x="13721" y="14034"/>
                                    </a:lnTo>
                                    <a:lnTo>
                                      <a:pt x="14012" y="14276"/>
                                    </a:lnTo>
                                    <a:lnTo>
                                      <a:pt x="14345" y="14276"/>
                                    </a:lnTo>
                                    <a:lnTo>
                                      <a:pt x="14636" y="14793"/>
                                    </a:lnTo>
                                    <a:lnTo>
                                      <a:pt x="14636" y="15069"/>
                                    </a:lnTo>
                                    <a:lnTo>
                                      <a:pt x="15260" y="15310"/>
                                    </a:lnTo>
                                    <a:lnTo>
                                      <a:pt x="15593" y="15828"/>
                                    </a:lnTo>
                                    <a:lnTo>
                                      <a:pt x="15884" y="16103"/>
                                    </a:lnTo>
                                    <a:lnTo>
                                      <a:pt x="16216" y="16345"/>
                                    </a:lnTo>
                                    <a:lnTo>
                                      <a:pt x="16507" y="16345"/>
                                    </a:lnTo>
                                    <a:lnTo>
                                      <a:pt x="16840" y="16862"/>
                                    </a:lnTo>
                                    <a:lnTo>
                                      <a:pt x="17131" y="17138"/>
                                    </a:lnTo>
                                    <a:lnTo>
                                      <a:pt x="17755" y="17379"/>
                                    </a:lnTo>
                                    <a:lnTo>
                                      <a:pt x="17755" y="17655"/>
                                    </a:lnTo>
                                    <a:lnTo>
                                      <a:pt x="18087" y="17897"/>
                                    </a:lnTo>
                                    <a:lnTo>
                                      <a:pt x="18378" y="18172"/>
                                    </a:lnTo>
                                    <a:lnTo>
                                      <a:pt x="18378" y="18414"/>
                                    </a:lnTo>
                                    <a:lnTo>
                                      <a:pt x="18711" y="18414"/>
                                    </a:lnTo>
                                    <a:lnTo>
                                      <a:pt x="18711" y="18931"/>
                                    </a:lnTo>
                                    <a:lnTo>
                                      <a:pt x="19002" y="18931"/>
                                    </a:lnTo>
                                    <a:lnTo>
                                      <a:pt x="19002" y="19207"/>
                                    </a:lnTo>
                                    <a:lnTo>
                                      <a:pt x="19335" y="19448"/>
                                    </a:lnTo>
                                    <a:lnTo>
                                      <a:pt x="19626" y="19448"/>
                                    </a:lnTo>
                                    <a:lnTo>
                                      <a:pt x="19626" y="19966"/>
                                    </a:lnTo>
                                    <a:lnTo>
                                      <a:pt x="19958" y="19966"/>
                                    </a:lnTo>
                                    <a:lnTo>
                                      <a:pt x="18378" y="1986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4" name="Freeform 100"/>
                              <p:cNvSpPr>
                                <a:spLocks/>
                              </p:cNvSpPr>
                              <p:nvPr/>
                            </p:nvSpPr>
                            <p:spPr bwMode="auto">
                              <a:xfrm>
                                <a:off x="198" y="105"/>
                                <a:ext cx="15909" cy="19727"/>
                              </a:xfrm>
                              <a:custGeom>
                                <a:avLst/>
                                <a:gdLst/>
                                <a:ahLst/>
                                <a:cxnLst>
                                  <a:cxn ang="0">
                                    <a:pos x="0" y="1757"/>
                                  </a:cxn>
                                  <a:cxn ang="0">
                                    <a:pos x="794" y="2176"/>
                                  </a:cxn>
                                  <a:cxn ang="0">
                                    <a:pos x="1313" y="2594"/>
                                  </a:cxn>
                                  <a:cxn ang="0">
                                    <a:pos x="2073" y="3236"/>
                                  </a:cxn>
                                  <a:cxn ang="0">
                                    <a:pos x="2867" y="3654"/>
                                  </a:cxn>
                                  <a:cxn ang="0">
                                    <a:pos x="3385" y="4073"/>
                                  </a:cxn>
                                  <a:cxn ang="0">
                                    <a:pos x="4145" y="4268"/>
                                  </a:cxn>
                                  <a:cxn ang="0">
                                    <a:pos x="4940" y="5105"/>
                                  </a:cxn>
                                  <a:cxn ang="0">
                                    <a:pos x="5458" y="5523"/>
                                  </a:cxn>
                                  <a:cxn ang="0">
                                    <a:pos x="5976" y="5941"/>
                                  </a:cxn>
                                  <a:cxn ang="0">
                                    <a:pos x="6494" y="6360"/>
                                  </a:cxn>
                                  <a:cxn ang="0">
                                    <a:pos x="7254" y="7001"/>
                                  </a:cxn>
                                  <a:cxn ang="0">
                                    <a:pos x="8048" y="7615"/>
                                  </a:cxn>
                                  <a:cxn ang="0">
                                    <a:pos x="8566" y="8033"/>
                                  </a:cxn>
                                  <a:cxn ang="0">
                                    <a:pos x="8808" y="8257"/>
                                  </a:cxn>
                                  <a:cxn ang="0">
                                    <a:pos x="9326" y="8675"/>
                                  </a:cxn>
                                  <a:cxn ang="0">
                                    <a:pos x="10121" y="9289"/>
                                  </a:cxn>
                                  <a:cxn ang="0">
                                    <a:pos x="10639" y="9930"/>
                                  </a:cxn>
                                  <a:cxn ang="0">
                                    <a:pos x="11675" y="10962"/>
                                  </a:cxn>
                                  <a:cxn ang="0">
                                    <a:pos x="12435" y="11604"/>
                                  </a:cxn>
                                  <a:cxn ang="0">
                                    <a:pos x="12712" y="11799"/>
                                  </a:cxn>
                                  <a:cxn ang="0">
                                    <a:pos x="12953" y="12441"/>
                                  </a:cxn>
                                  <a:cxn ang="0">
                                    <a:pos x="13472" y="13054"/>
                                  </a:cxn>
                                  <a:cxn ang="0">
                                    <a:pos x="13748" y="13473"/>
                                  </a:cxn>
                                  <a:cxn ang="0">
                                    <a:pos x="14508" y="14310"/>
                                  </a:cxn>
                                  <a:cxn ang="0">
                                    <a:pos x="14784" y="14951"/>
                                  </a:cxn>
                                  <a:cxn ang="0">
                                    <a:pos x="15544" y="15370"/>
                                  </a:cxn>
                                  <a:cxn ang="0">
                                    <a:pos x="15820" y="15788"/>
                                  </a:cxn>
                                  <a:cxn ang="0">
                                    <a:pos x="16062" y="16206"/>
                                  </a:cxn>
                                  <a:cxn ang="0">
                                    <a:pos x="16339" y="16625"/>
                                  </a:cxn>
                                  <a:cxn ang="0">
                                    <a:pos x="16857" y="17043"/>
                                  </a:cxn>
                                  <a:cxn ang="0">
                                    <a:pos x="17375" y="17657"/>
                                  </a:cxn>
                                  <a:cxn ang="0">
                                    <a:pos x="17893" y="18298"/>
                                  </a:cxn>
                                  <a:cxn ang="0">
                                    <a:pos x="18411" y="18717"/>
                                  </a:cxn>
                                  <a:cxn ang="0">
                                    <a:pos x="19171" y="19135"/>
                                  </a:cxn>
                                  <a:cxn ang="0">
                                    <a:pos x="19447" y="19331"/>
                                  </a:cxn>
                                  <a:cxn ang="0">
                                    <a:pos x="19689" y="19749"/>
                                  </a:cxn>
                                  <a:cxn ang="0">
                                    <a:pos x="19965" y="19972"/>
                                  </a:cxn>
                                </a:cxnLst>
                                <a:rect l="0" t="0" r="r" b="b"/>
                                <a:pathLst>
                                  <a:path w="20000" h="20000">
                                    <a:moveTo>
                                      <a:pt x="104" y="0"/>
                                    </a:moveTo>
                                    <a:lnTo>
                                      <a:pt x="0" y="1757"/>
                                    </a:lnTo>
                                    <a:lnTo>
                                      <a:pt x="276" y="1980"/>
                                    </a:lnTo>
                                    <a:lnTo>
                                      <a:pt x="794" y="2176"/>
                                    </a:lnTo>
                                    <a:lnTo>
                                      <a:pt x="1036" y="2399"/>
                                    </a:lnTo>
                                    <a:lnTo>
                                      <a:pt x="1313" y="2594"/>
                                    </a:lnTo>
                                    <a:lnTo>
                                      <a:pt x="1831" y="3013"/>
                                    </a:lnTo>
                                    <a:lnTo>
                                      <a:pt x="2073" y="3236"/>
                                    </a:lnTo>
                                    <a:lnTo>
                                      <a:pt x="2349" y="3431"/>
                                    </a:lnTo>
                                    <a:lnTo>
                                      <a:pt x="2867" y="3654"/>
                                    </a:lnTo>
                                    <a:lnTo>
                                      <a:pt x="3385" y="3849"/>
                                    </a:lnTo>
                                    <a:lnTo>
                                      <a:pt x="3385" y="4073"/>
                                    </a:lnTo>
                                    <a:lnTo>
                                      <a:pt x="3627" y="4073"/>
                                    </a:lnTo>
                                    <a:lnTo>
                                      <a:pt x="4145" y="4268"/>
                                    </a:lnTo>
                                    <a:lnTo>
                                      <a:pt x="4940" y="4909"/>
                                    </a:lnTo>
                                    <a:lnTo>
                                      <a:pt x="4940" y="5105"/>
                                    </a:lnTo>
                                    <a:lnTo>
                                      <a:pt x="5181" y="5105"/>
                                    </a:lnTo>
                                    <a:lnTo>
                                      <a:pt x="5458" y="5523"/>
                                    </a:lnTo>
                                    <a:lnTo>
                                      <a:pt x="5699" y="5746"/>
                                    </a:lnTo>
                                    <a:lnTo>
                                      <a:pt x="5976" y="5941"/>
                                    </a:lnTo>
                                    <a:lnTo>
                                      <a:pt x="6218" y="6165"/>
                                    </a:lnTo>
                                    <a:lnTo>
                                      <a:pt x="6494" y="6360"/>
                                    </a:lnTo>
                                    <a:lnTo>
                                      <a:pt x="6736" y="6778"/>
                                    </a:lnTo>
                                    <a:lnTo>
                                      <a:pt x="7254" y="7001"/>
                                    </a:lnTo>
                                    <a:lnTo>
                                      <a:pt x="7530" y="7197"/>
                                    </a:lnTo>
                                    <a:lnTo>
                                      <a:pt x="8048" y="7615"/>
                                    </a:lnTo>
                                    <a:lnTo>
                                      <a:pt x="8290" y="7838"/>
                                    </a:lnTo>
                                    <a:lnTo>
                                      <a:pt x="8566" y="8033"/>
                                    </a:lnTo>
                                    <a:lnTo>
                                      <a:pt x="8566" y="8257"/>
                                    </a:lnTo>
                                    <a:lnTo>
                                      <a:pt x="8808" y="8257"/>
                                    </a:lnTo>
                                    <a:lnTo>
                                      <a:pt x="9085" y="8452"/>
                                    </a:lnTo>
                                    <a:lnTo>
                                      <a:pt x="9326" y="8675"/>
                                    </a:lnTo>
                                    <a:lnTo>
                                      <a:pt x="9845" y="9093"/>
                                    </a:lnTo>
                                    <a:lnTo>
                                      <a:pt x="10121" y="9289"/>
                                    </a:lnTo>
                                    <a:lnTo>
                                      <a:pt x="10363" y="9512"/>
                                    </a:lnTo>
                                    <a:lnTo>
                                      <a:pt x="10639" y="9930"/>
                                    </a:lnTo>
                                    <a:lnTo>
                                      <a:pt x="11399" y="10544"/>
                                    </a:lnTo>
                                    <a:lnTo>
                                      <a:pt x="11675" y="10962"/>
                                    </a:lnTo>
                                    <a:lnTo>
                                      <a:pt x="12193" y="11381"/>
                                    </a:lnTo>
                                    <a:lnTo>
                                      <a:pt x="12435" y="11604"/>
                                    </a:lnTo>
                                    <a:lnTo>
                                      <a:pt x="12435" y="11799"/>
                                    </a:lnTo>
                                    <a:lnTo>
                                      <a:pt x="12712" y="11799"/>
                                    </a:lnTo>
                                    <a:lnTo>
                                      <a:pt x="12712" y="12218"/>
                                    </a:lnTo>
                                    <a:lnTo>
                                      <a:pt x="12953" y="12441"/>
                                    </a:lnTo>
                                    <a:lnTo>
                                      <a:pt x="13230" y="12636"/>
                                    </a:lnTo>
                                    <a:lnTo>
                                      <a:pt x="13472" y="13054"/>
                                    </a:lnTo>
                                    <a:lnTo>
                                      <a:pt x="13472" y="13278"/>
                                    </a:lnTo>
                                    <a:lnTo>
                                      <a:pt x="13748" y="13473"/>
                                    </a:lnTo>
                                    <a:lnTo>
                                      <a:pt x="13748" y="13696"/>
                                    </a:lnTo>
                                    <a:lnTo>
                                      <a:pt x="14508" y="14310"/>
                                    </a:lnTo>
                                    <a:lnTo>
                                      <a:pt x="14784" y="14728"/>
                                    </a:lnTo>
                                    <a:lnTo>
                                      <a:pt x="14784" y="14951"/>
                                    </a:lnTo>
                                    <a:lnTo>
                                      <a:pt x="15302" y="15146"/>
                                    </a:lnTo>
                                    <a:lnTo>
                                      <a:pt x="15544" y="15370"/>
                                    </a:lnTo>
                                    <a:lnTo>
                                      <a:pt x="15544" y="15565"/>
                                    </a:lnTo>
                                    <a:lnTo>
                                      <a:pt x="15820" y="15788"/>
                                    </a:lnTo>
                                    <a:lnTo>
                                      <a:pt x="15820" y="15983"/>
                                    </a:lnTo>
                                    <a:lnTo>
                                      <a:pt x="16062" y="16206"/>
                                    </a:lnTo>
                                    <a:lnTo>
                                      <a:pt x="16339" y="16402"/>
                                    </a:lnTo>
                                    <a:lnTo>
                                      <a:pt x="16339" y="16625"/>
                                    </a:lnTo>
                                    <a:lnTo>
                                      <a:pt x="16580" y="16625"/>
                                    </a:lnTo>
                                    <a:lnTo>
                                      <a:pt x="16857" y="17043"/>
                                    </a:lnTo>
                                    <a:lnTo>
                                      <a:pt x="17098" y="17462"/>
                                    </a:lnTo>
                                    <a:lnTo>
                                      <a:pt x="17375" y="17657"/>
                                    </a:lnTo>
                                    <a:lnTo>
                                      <a:pt x="17893" y="18075"/>
                                    </a:lnTo>
                                    <a:lnTo>
                                      <a:pt x="17893" y="18298"/>
                                    </a:lnTo>
                                    <a:lnTo>
                                      <a:pt x="18411" y="18494"/>
                                    </a:lnTo>
                                    <a:lnTo>
                                      <a:pt x="18411" y="18717"/>
                                    </a:lnTo>
                                    <a:lnTo>
                                      <a:pt x="18929" y="19135"/>
                                    </a:lnTo>
                                    <a:lnTo>
                                      <a:pt x="19171" y="19135"/>
                                    </a:lnTo>
                                    <a:lnTo>
                                      <a:pt x="19171" y="19331"/>
                                    </a:lnTo>
                                    <a:lnTo>
                                      <a:pt x="19447" y="19331"/>
                                    </a:lnTo>
                                    <a:lnTo>
                                      <a:pt x="19447" y="19554"/>
                                    </a:lnTo>
                                    <a:lnTo>
                                      <a:pt x="19689" y="19749"/>
                                    </a:lnTo>
                                    <a:lnTo>
                                      <a:pt x="19689" y="19972"/>
                                    </a:lnTo>
                                    <a:lnTo>
                                      <a:pt x="19965"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5" name="Freeform 101"/>
                              <p:cNvSpPr>
                                <a:spLocks/>
                              </p:cNvSpPr>
                              <p:nvPr/>
                            </p:nvSpPr>
                            <p:spPr bwMode="auto">
                              <a:xfrm>
                                <a:off x="2470" y="105"/>
                                <a:ext cx="15068" cy="19841"/>
                              </a:xfrm>
                              <a:custGeom>
                                <a:avLst/>
                                <a:gdLst/>
                                <a:ahLst/>
                                <a:cxnLst>
                                  <a:cxn ang="0">
                                    <a:pos x="0" y="499"/>
                                  </a:cxn>
                                  <a:cxn ang="0">
                                    <a:pos x="3540" y="3218"/>
                                  </a:cxn>
                                  <a:cxn ang="0">
                                    <a:pos x="4088" y="3634"/>
                                  </a:cxn>
                                  <a:cxn ang="0">
                                    <a:pos x="4927" y="4244"/>
                                  </a:cxn>
                                  <a:cxn ang="0">
                                    <a:pos x="5730" y="4660"/>
                                  </a:cxn>
                                  <a:cxn ang="0">
                                    <a:pos x="6569" y="5298"/>
                                  </a:cxn>
                                  <a:cxn ang="0">
                                    <a:pos x="7117" y="5714"/>
                                  </a:cxn>
                                  <a:cxn ang="0">
                                    <a:pos x="7372" y="6130"/>
                                  </a:cxn>
                                  <a:cxn ang="0">
                                    <a:pos x="7920" y="6741"/>
                                  </a:cxn>
                                  <a:cxn ang="0">
                                    <a:pos x="9015" y="7795"/>
                                  </a:cxn>
                                  <a:cxn ang="0">
                                    <a:pos x="9854" y="8627"/>
                                  </a:cxn>
                                  <a:cxn ang="0">
                                    <a:pos x="10657" y="9459"/>
                                  </a:cxn>
                                  <a:cxn ang="0">
                                    <a:pos x="11496" y="10902"/>
                                  </a:cxn>
                                  <a:cxn ang="0">
                                    <a:pos x="12299" y="12566"/>
                                  </a:cxn>
                                  <a:cxn ang="0">
                                    <a:pos x="12847" y="13204"/>
                                  </a:cxn>
                                  <a:cxn ang="0">
                                    <a:pos x="13139" y="13620"/>
                                  </a:cxn>
                                  <a:cxn ang="0">
                                    <a:pos x="13394" y="14230"/>
                                  </a:cxn>
                                  <a:cxn ang="0">
                                    <a:pos x="13686" y="14646"/>
                                  </a:cxn>
                                  <a:cxn ang="0">
                                    <a:pos x="14234" y="15284"/>
                                  </a:cxn>
                                  <a:cxn ang="0">
                                    <a:pos x="14489" y="15700"/>
                                  </a:cxn>
                                  <a:cxn ang="0">
                                    <a:pos x="15036" y="15895"/>
                                  </a:cxn>
                                  <a:cxn ang="0">
                                    <a:pos x="15584" y="16533"/>
                                  </a:cxn>
                                  <a:cxn ang="0">
                                    <a:pos x="15876" y="16727"/>
                                  </a:cxn>
                                  <a:cxn ang="0">
                                    <a:pos x="16423" y="17143"/>
                                  </a:cxn>
                                  <a:cxn ang="0">
                                    <a:pos x="16971" y="17365"/>
                                  </a:cxn>
                                  <a:cxn ang="0">
                                    <a:pos x="17518" y="17975"/>
                                  </a:cxn>
                                  <a:cxn ang="0">
                                    <a:pos x="18066" y="18391"/>
                                  </a:cxn>
                                  <a:cxn ang="0">
                                    <a:pos x="18321" y="18807"/>
                                  </a:cxn>
                                  <a:cxn ang="0">
                                    <a:pos x="18869" y="19029"/>
                                  </a:cxn>
                                  <a:cxn ang="0">
                                    <a:pos x="19161" y="19223"/>
                                  </a:cxn>
                                  <a:cxn ang="0">
                                    <a:pos x="19416" y="19445"/>
                                  </a:cxn>
                                  <a:cxn ang="0">
                                    <a:pos x="19708" y="19639"/>
                                  </a:cxn>
                                  <a:cxn ang="0">
                                    <a:pos x="19964" y="19861"/>
                                  </a:cxn>
                                </a:cxnLst>
                                <a:rect l="0" t="0" r="r" b="b"/>
                                <a:pathLst>
                                  <a:path w="20000" h="20000">
                                    <a:moveTo>
                                      <a:pt x="2336" y="0"/>
                                    </a:moveTo>
                                    <a:lnTo>
                                      <a:pt x="0" y="499"/>
                                    </a:lnTo>
                                    <a:lnTo>
                                      <a:pt x="3285" y="2996"/>
                                    </a:lnTo>
                                    <a:lnTo>
                                      <a:pt x="3540" y="3218"/>
                                    </a:lnTo>
                                    <a:lnTo>
                                      <a:pt x="3832" y="3412"/>
                                    </a:lnTo>
                                    <a:lnTo>
                                      <a:pt x="4088" y="3634"/>
                                    </a:lnTo>
                                    <a:lnTo>
                                      <a:pt x="4380" y="3828"/>
                                    </a:lnTo>
                                    <a:lnTo>
                                      <a:pt x="4927" y="4244"/>
                                    </a:lnTo>
                                    <a:lnTo>
                                      <a:pt x="5474" y="4466"/>
                                    </a:lnTo>
                                    <a:lnTo>
                                      <a:pt x="5730" y="4660"/>
                                    </a:lnTo>
                                    <a:lnTo>
                                      <a:pt x="6022" y="5076"/>
                                    </a:lnTo>
                                    <a:lnTo>
                                      <a:pt x="6569" y="5298"/>
                                    </a:lnTo>
                                    <a:lnTo>
                                      <a:pt x="6825" y="5714"/>
                                    </a:lnTo>
                                    <a:lnTo>
                                      <a:pt x="7117" y="5714"/>
                                    </a:lnTo>
                                    <a:lnTo>
                                      <a:pt x="7117" y="5908"/>
                                    </a:lnTo>
                                    <a:lnTo>
                                      <a:pt x="7372" y="6130"/>
                                    </a:lnTo>
                                    <a:lnTo>
                                      <a:pt x="7664" y="6325"/>
                                    </a:lnTo>
                                    <a:lnTo>
                                      <a:pt x="7920" y="6741"/>
                                    </a:lnTo>
                                    <a:lnTo>
                                      <a:pt x="8759" y="7379"/>
                                    </a:lnTo>
                                    <a:lnTo>
                                      <a:pt x="9015" y="7795"/>
                                    </a:lnTo>
                                    <a:lnTo>
                                      <a:pt x="9562" y="8211"/>
                                    </a:lnTo>
                                    <a:lnTo>
                                      <a:pt x="9854" y="8627"/>
                                    </a:lnTo>
                                    <a:lnTo>
                                      <a:pt x="10401" y="9043"/>
                                    </a:lnTo>
                                    <a:lnTo>
                                      <a:pt x="10657" y="9459"/>
                                    </a:lnTo>
                                    <a:lnTo>
                                      <a:pt x="11204" y="10707"/>
                                    </a:lnTo>
                                    <a:lnTo>
                                      <a:pt x="11496" y="10902"/>
                                    </a:lnTo>
                                    <a:lnTo>
                                      <a:pt x="11752" y="11318"/>
                                    </a:lnTo>
                                    <a:lnTo>
                                      <a:pt x="12299" y="12566"/>
                                    </a:lnTo>
                                    <a:lnTo>
                                      <a:pt x="12591" y="12982"/>
                                    </a:lnTo>
                                    <a:lnTo>
                                      <a:pt x="12847" y="13204"/>
                                    </a:lnTo>
                                    <a:lnTo>
                                      <a:pt x="12847" y="13398"/>
                                    </a:lnTo>
                                    <a:lnTo>
                                      <a:pt x="13139" y="13620"/>
                                    </a:lnTo>
                                    <a:lnTo>
                                      <a:pt x="13394" y="14036"/>
                                    </a:lnTo>
                                    <a:lnTo>
                                      <a:pt x="13394" y="14230"/>
                                    </a:lnTo>
                                    <a:lnTo>
                                      <a:pt x="13686" y="14452"/>
                                    </a:lnTo>
                                    <a:lnTo>
                                      <a:pt x="13686" y="14646"/>
                                    </a:lnTo>
                                    <a:lnTo>
                                      <a:pt x="13942" y="14868"/>
                                    </a:lnTo>
                                    <a:lnTo>
                                      <a:pt x="14234" y="15284"/>
                                    </a:lnTo>
                                    <a:lnTo>
                                      <a:pt x="14489" y="15479"/>
                                    </a:lnTo>
                                    <a:lnTo>
                                      <a:pt x="14489" y="15700"/>
                                    </a:lnTo>
                                    <a:lnTo>
                                      <a:pt x="14781" y="15895"/>
                                    </a:lnTo>
                                    <a:lnTo>
                                      <a:pt x="15036" y="15895"/>
                                    </a:lnTo>
                                    <a:lnTo>
                                      <a:pt x="15328" y="16311"/>
                                    </a:lnTo>
                                    <a:lnTo>
                                      <a:pt x="15584" y="16533"/>
                                    </a:lnTo>
                                    <a:lnTo>
                                      <a:pt x="15584" y="16727"/>
                                    </a:lnTo>
                                    <a:lnTo>
                                      <a:pt x="15876" y="16727"/>
                                    </a:lnTo>
                                    <a:lnTo>
                                      <a:pt x="16131" y="16949"/>
                                    </a:lnTo>
                                    <a:lnTo>
                                      <a:pt x="16423" y="17143"/>
                                    </a:lnTo>
                                    <a:lnTo>
                                      <a:pt x="16679" y="17365"/>
                                    </a:lnTo>
                                    <a:lnTo>
                                      <a:pt x="16971" y="17365"/>
                                    </a:lnTo>
                                    <a:lnTo>
                                      <a:pt x="16971" y="17559"/>
                                    </a:lnTo>
                                    <a:lnTo>
                                      <a:pt x="17518" y="17975"/>
                                    </a:lnTo>
                                    <a:lnTo>
                                      <a:pt x="17774" y="18197"/>
                                    </a:lnTo>
                                    <a:lnTo>
                                      <a:pt x="18066" y="18391"/>
                                    </a:lnTo>
                                    <a:lnTo>
                                      <a:pt x="18321" y="18391"/>
                                    </a:lnTo>
                                    <a:lnTo>
                                      <a:pt x="18321" y="18807"/>
                                    </a:lnTo>
                                    <a:lnTo>
                                      <a:pt x="18613" y="19029"/>
                                    </a:lnTo>
                                    <a:lnTo>
                                      <a:pt x="18869" y="19029"/>
                                    </a:lnTo>
                                    <a:lnTo>
                                      <a:pt x="18869" y="19223"/>
                                    </a:lnTo>
                                    <a:lnTo>
                                      <a:pt x="19161" y="19223"/>
                                    </a:lnTo>
                                    <a:lnTo>
                                      <a:pt x="19161" y="19445"/>
                                    </a:lnTo>
                                    <a:lnTo>
                                      <a:pt x="19416" y="19445"/>
                                    </a:lnTo>
                                    <a:lnTo>
                                      <a:pt x="19416" y="19639"/>
                                    </a:lnTo>
                                    <a:lnTo>
                                      <a:pt x="19708" y="19639"/>
                                    </a:lnTo>
                                    <a:lnTo>
                                      <a:pt x="19708" y="19861"/>
                                    </a:lnTo>
                                    <a:lnTo>
                                      <a:pt x="19964" y="19861"/>
                                    </a:lnTo>
                                    <a:lnTo>
                                      <a:pt x="18102" y="19972"/>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6" name="Freeform 102"/>
                              <p:cNvSpPr>
                                <a:spLocks/>
                              </p:cNvSpPr>
                              <p:nvPr/>
                            </p:nvSpPr>
                            <p:spPr bwMode="auto">
                              <a:xfrm>
                                <a:off x="6787" y="105"/>
                                <a:ext cx="13023" cy="18074"/>
                              </a:xfrm>
                              <a:custGeom>
                                <a:avLst/>
                                <a:gdLst/>
                                <a:ahLst/>
                                <a:cxnLst>
                                  <a:cxn ang="0">
                                    <a:pos x="0" y="548"/>
                                  </a:cxn>
                                  <a:cxn ang="0">
                                    <a:pos x="4430" y="3531"/>
                                  </a:cxn>
                                  <a:cxn ang="0">
                                    <a:pos x="4768" y="4201"/>
                                  </a:cxn>
                                  <a:cxn ang="0">
                                    <a:pos x="5401" y="5114"/>
                                  </a:cxn>
                                  <a:cxn ang="0">
                                    <a:pos x="5696" y="5571"/>
                                  </a:cxn>
                                  <a:cxn ang="0">
                                    <a:pos x="6667" y="6728"/>
                                  </a:cxn>
                                  <a:cxn ang="0">
                                    <a:pos x="6962" y="6941"/>
                                  </a:cxn>
                                  <a:cxn ang="0">
                                    <a:pos x="7595" y="7854"/>
                                  </a:cxn>
                                  <a:cxn ang="0">
                                    <a:pos x="7932" y="8311"/>
                                  </a:cxn>
                                  <a:cxn ang="0">
                                    <a:pos x="8861" y="9224"/>
                                  </a:cxn>
                                  <a:cxn ang="0">
                                    <a:pos x="9494" y="10594"/>
                                  </a:cxn>
                                  <a:cxn ang="0">
                                    <a:pos x="10127" y="11294"/>
                                  </a:cxn>
                                  <a:cxn ang="0">
                                    <a:pos x="10464" y="12207"/>
                                  </a:cxn>
                                  <a:cxn ang="0">
                                    <a:pos x="11730" y="13333"/>
                                  </a:cxn>
                                  <a:cxn ang="0">
                                    <a:pos x="12363" y="13790"/>
                                  </a:cxn>
                                  <a:cxn ang="0">
                                    <a:pos x="12658" y="14247"/>
                                  </a:cxn>
                                  <a:cxn ang="0">
                                    <a:pos x="12996" y="14490"/>
                                  </a:cxn>
                                  <a:cxn ang="0">
                                    <a:pos x="13629" y="14947"/>
                                  </a:cxn>
                                  <a:cxn ang="0">
                                    <a:pos x="13924" y="15160"/>
                                  </a:cxn>
                                  <a:cxn ang="0">
                                    <a:pos x="14262" y="15616"/>
                                  </a:cxn>
                                  <a:cxn ang="0">
                                    <a:pos x="15190" y="16317"/>
                                  </a:cxn>
                                  <a:cxn ang="0">
                                    <a:pos x="15527" y="16530"/>
                                  </a:cxn>
                                  <a:cxn ang="0">
                                    <a:pos x="16160" y="16986"/>
                                  </a:cxn>
                                  <a:cxn ang="0">
                                    <a:pos x="16793" y="17230"/>
                                  </a:cxn>
                                  <a:cxn ang="0">
                                    <a:pos x="17089" y="17686"/>
                                  </a:cxn>
                                  <a:cxn ang="0">
                                    <a:pos x="17426" y="17900"/>
                                  </a:cxn>
                                  <a:cxn ang="0">
                                    <a:pos x="17722" y="18143"/>
                                  </a:cxn>
                                  <a:cxn ang="0">
                                    <a:pos x="18059" y="18356"/>
                                  </a:cxn>
                                  <a:cxn ang="0">
                                    <a:pos x="18987" y="19269"/>
                                  </a:cxn>
                                  <a:cxn ang="0">
                                    <a:pos x="19325" y="19513"/>
                                  </a:cxn>
                                  <a:cxn ang="0">
                                    <a:pos x="19620" y="19726"/>
                                  </a:cxn>
                                  <a:cxn ang="0">
                                    <a:pos x="19958" y="19970"/>
                                  </a:cxn>
                                </a:cxnLst>
                                <a:rect l="0" t="0" r="r" b="b"/>
                                <a:pathLst>
                                  <a:path w="20000" h="20000">
                                    <a:moveTo>
                                      <a:pt x="2152" y="0"/>
                                    </a:moveTo>
                                    <a:lnTo>
                                      <a:pt x="0" y="548"/>
                                    </a:lnTo>
                                    <a:lnTo>
                                      <a:pt x="4135" y="3531"/>
                                    </a:lnTo>
                                    <a:lnTo>
                                      <a:pt x="4430" y="3531"/>
                                    </a:lnTo>
                                    <a:lnTo>
                                      <a:pt x="4430" y="3744"/>
                                    </a:lnTo>
                                    <a:lnTo>
                                      <a:pt x="4768" y="4201"/>
                                    </a:lnTo>
                                    <a:lnTo>
                                      <a:pt x="5063" y="4658"/>
                                    </a:lnTo>
                                    <a:lnTo>
                                      <a:pt x="5401" y="5114"/>
                                    </a:lnTo>
                                    <a:lnTo>
                                      <a:pt x="5696" y="5114"/>
                                    </a:lnTo>
                                    <a:lnTo>
                                      <a:pt x="5696" y="5571"/>
                                    </a:lnTo>
                                    <a:lnTo>
                                      <a:pt x="6667" y="6271"/>
                                    </a:lnTo>
                                    <a:lnTo>
                                      <a:pt x="6667" y="6728"/>
                                    </a:lnTo>
                                    <a:lnTo>
                                      <a:pt x="6962" y="6728"/>
                                    </a:lnTo>
                                    <a:lnTo>
                                      <a:pt x="6962" y="6941"/>
                                    </a:lnTo>
                                    <a:lnTo>
                                      <a:pt x="7595" y="7397"/>
                                    </a:lnTo>
                                    <a:lnTo>
                                      <a:pt x="7595" y="7854"/>
                                    </a:lnTo>
                                    <a:lnTo>
                                      <a:pt x="7932" y="8097"/>
                                    </a:lnTo>
                                    <a:lnTo>
                                      <a:pt x="7932" y="8311"/>
                                    </a:lnTo>
                                    <a:lnTo>
                                      <a:pt x="8228" y="8767"/>
                                    </a:lnTo>
                                    <a:lnTo>
                                      <a:pt x="8861" y="9224"/>
                                    </a:lnTo>
                                    <a:lnTo>
                                      <a:pt x="9198" y="10594"/>
                                    </a:lnTo>
                                    <a:lnTo>
                                      <a:pt x="9494" y="10594"/>
                                    </a:lnTo>
                                    <a:lnTo>
                                      <a:pt x="9831" y="10837"/>
                                    </a:lnTo>
                                    <a:lnTo>
                                      <a:pt x="10127" y="11294"/>
                                    </a:lnTo>
                                    <a:lnTo>
                                      <a:pt x="10464" y="11750"/>
                                    </a:lnTo>
                                    <a:lnTo>
                                      <a:pt x="10464" y="12207"/>
                                    </a:lnTo>
                                    <a:lnTo>
                                      <a:pt x="11392" y="12877"/>
                                    </a:lnTo>
                                    <a:lnTo>
                                      <a:pt x="11730" y="13333"/>
                                    </a:lnTo>
                                    <a:lnTo>
                                      <a:pt x="11730" y="13577"/>
                                    </a:lnTo>
                                    <a:lnTo>
                                      <a:pt x="12363" y="13790"/>
                                    </a:lnTo>
                                    <a:lnTo>
                                      <a:pt x="12363" y="14033"/>
                                    </a:lnTo>
                                    <a:lnTo>
                                      <a:pt x="12658" y="14247"/>
                                    </a:lnTo>
                                    <a:lnTo>
                                      <a:pt x="12996" y="14247"/>
                                    </a:lnTo>
                                    <a:lnTo>
                                      <a:pt x="12996" y="14490"/>
                                    </a:lnTo>
                                    <a:lnTo>
                                      <a:pt x="13291" y="14947"/>
                                    </a:lnTo>
                                    <a:lnTo>
                                      <a:pt x="13629" y="14947"/>
                                    </a:lnTo>
                                    <a:lnTo>
                                      <a:pt x="13629" y="15160"/>
                                    </a:lnTo>
                                    <a:lnTo>
                                      <a:pt x="13924" y="15160"/>
                                    </a:lnTo>
                                    <a:lnTo>
                                      <a:pt x="13924" y="15403"/>
                                    </a:lnTo>
                                    <a:lnTo>
                                      <a:pt x="14262" y="15616"/>
                                    </a:lnTo>
                                    <a:lnTo>
                                      <a:pt x="14895" y="16073"/>
                                    </a:lnTo>
                                    <a:lnTo>
                                      <a:pt x="15190" y="16317"/>
                                    </a:lnTo>
                                    <a:lnTo>
                                      <a:pt x="15527" y="16317"/>
                                    </a:lnTo>
                                    <a:lnTo>
                                      <a:pt x="15527" y="16530"/>
                                    </a:lnTo>
                                    <a:lnTo>
                                      <a:pt x="15823" y="16773"/>
                                    </a:lnTo>
                                    <a:lnTo>
                                      <a:pt x="16160" y="16986"/>
                                    </a:lnTo>
                                    <a:lnTo>
                                      <a:pt x="16160" y="17230"/>
                                    </a:lnTo>
                                    <a:lnTo>
                                      <a:pt x="16793" y="17230"/>
                                    </a:lnTo>
                                    <a:lnTo>
                                      <a:pt x="16793" y="17443"/>
                                    </a:lnTo>
                                    <a:lnTo>
                                      <a:pt x="17089" y="17686"/>
                                    </a:lnTo>
                                    <a:lnTo>
                                      <a:pt x="17089" y="17900"/>
                                    </a:lnTo>
                                    <a:lnTo>
                                      <a:pt x="17426" y="17900"/>
                                    </a:lnTo>
                                    <a:lnTo>
                                      <a:pt x="17426" y="18143"/>
                                    </a:lnTo>
                                    <a:lnTo>
                                      <a:pt x="17722" y="18143"/>
                                    </a:lnTo>
                                    <a:lnTo>
                                      <a:pt x="17722" y="18356"/>
                                    </a:lnTo>
                                    <a:lnTo>
                                      <a:pt x="18059" y="18356"/>
                                    </a:lnTo>
                                    <a:lnTo>
                                      <a:pt x="18059" y="18600"/>
                                    </a:lnTo>
                                    <a:lnTo>
                                      <a:pt x="18987" y="19269"/>
                                    </a:lnTo>
                                    <a:lnTo>
                                      <a:pt x="18987" y="19513"/>
                                    </a:lnTo>
                                    <a:lnTo>
                                      <a:pt x="19325" y="19513"/>
                                    </a:lnTo>
                                    <a:lnTo>
                                      <a:pt x="19325" y="19726"/>
                                    </a:lnTo>
                                    <a:lnTo>
                                      <a:pt x="19620" y="19726"/>
                                    </a:lnTo>
                                    <a:lnTo>
                                      <a:pt x="19620" y="19970"/>
                                    </a:lnTo>
                                    <a:lnTo>
                                      <a:pt x="19958" y="1997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7" name="Freeform 103"/>
                              <p:cNvSpPr>
                                <a:spLocks/>
                              </p:cNvSpPr>
                              <p:nvPr/>
                            </p:nvSpPr>
                            <p:spPr bwMode="auto">
                              <a:xfrm>
                                <a:off x="8187" y="105"/>
                                <a:ext cx="11623" cy="12904"/>
                              </a:xfrm>
                              <a:custGeom>
                                <a:avLst/>
                                <a:gdLst/>
                                <a:ahLst/>
                                <a:cxnLst>
                                  <a:cxn ang="0">
                                    <a:pos x="0" y="0"/>
                                  </a:cxn>
                                  <a:cxn ang="0">
                                    <a:pos x="3262" y="128"/>
                                  </a:cxn>
                                  <a:cxn ang="0">
                                    <a:pos x="3972" y="2047"/>
                                  </a:cxn>
                                  <a:cxn ang="0">
                                    <a:pos x="6099" y="3966"/>
                                  </a:cxn>
                                  <a:cxn ang="0">
                                    <a:pos x="8227" y="4606"/>
                                  </a:cxn>
                                  <a:cxn ang="0">
                                    <a:pos x="8605" y="4947"/>
                                  </a:cxn>
                                  <a:cxn ang="0">
                                    <a:pos x="8605" y="5245"/>
                                  </a:cxn>
                                  <a:cxn ang="0">
                                    <a:pos x="8936" y="5586"/>
                                  </a:cxn>
                                  <a:cxn ang="0">
                                    <a:pos x="9314" y="5885"/>
                                  </a:cxn>
                                  <a:cxn ang="0">
                                    <a:pos x="9645" y="6226"/>
                                  </a:cxn>
                                  <a:cxn ang="0">
                                    <a:pos x="10024" y="6525"/>
                                  </a:cxn>
                                  <a:cxn ang="0">
                                    <a:pos x="10024" y="6866"/>
                                  </a:cxn>
                                  <a:cxn ang="0">
                                    <a:pos x="10355" y="6866"/>
                                  </a:cxn>
                                  <a:cxn ang="0">
                                    <a:pos x="10355" y="7164"/>
                                  </a:cxn>
                                  <a:cxn ang="0">
                                    <a:pos x="10733" y="7164"/>
                                  </a:cxn>
                                  <a:cxn ang="0">
                                    <a:pos x="10733" y="7804"/>
                                  </a:cxn>
                                  <a:cxn ang="0">
                                    <a:pos x="11064" y="8145"/>
                                  </a:cxn>
                                  <a:cxn ang="0">
                                    <a:pos x="11064" y="8443"/>
                                  </a:cxn>
                                  <a:cxn ang="0">
                                    <a:pos x="11442" y="8443"/>
                                  </a:cxn>
                                  <a:cxn ang="0">
                                    <a:pos x="11442" y="9083"/>
                                  </a:cxn>
                                  <a:cxn ang="0">
                                    <a:pos x="11773" y="9424"/>
                                  </a:cxn>
                                  <a:cxn ang="0">
                                    <a:pos x="11773" y="9723"/>
                                  </a:cxn>
                                  <a:cxn ang="0">
                                    <a:pos x="12151" y="9723"/>
                                  </a:cxn>
                                  <a:cxn ang="0">
                                    <a:pos x="12151" y="10064"/>
                                  </a:cxn>
                                  <a:cxn ang="0">
                                    <a:pos x="12482" y="10704"/>
                                  </a:cxn>
                                  <a:cxn ang="0">
                                    <a:pos x="12482" y="11002"/>
                                  </a:cxn>
                                  <a:cxn ang="0">
                                    <a:pos x="13191" y="11642"/>
                                  </a:cxn>
                                  <a:cxn ang="0">
                                    <a:pos x="13191" y="11983"/>
                                  </a:cxn>
                                  <a:cxn ang="0">
                                    <a:pos x="13570" y="11983"/>
                                  </a:cxn>
                                  <a:cxn ang="0">
                                    <a:pos x="13570" y="12623"/>
                                  </a:cxn>
                                  <a:cxn ang="0">
                                    <a:pos x="14279" y="13262"/>
                                  </a:cxn>
                                  <a:cxn ang="0">
                                    <a:pos x="14279" y="13561"/>
                                  </a:cxn>
                                  <a:cxn ang="0">
                                    <a:pos x="14610" y="13561"/>
                                  </a:cxn>
                                  <a:cxn ang="0">
                                    <a:pos x="14610" y="13902"/>
                                  </a:cxn>
                                  <a:cxn ang="0">
                                    <a:pos x="14988" y="14200"/>
                                  </a:cxn>
                                  <a:cxn ang="0">
                                    <a:pos x="14988" y="14542"/>
                                  </a:cxn>
                                  <a:cxn ang="0">
                                    <a:pos x="15319" y="14542"/>
                                  </a:cxn>
                                  <a:cxn ang="0">
                                    <a:pos x="15697" y="14840"/>
                                  </a:cxn>
                                  <a:cxn ang="0">
                                    <a:pos x="15697" y="15181"/>
                                  </a:cxn>
                                  <a:cxn ang="0">
                                    <a:pos x="16407" y="15821"/>
                                  </a:cxn>
                                  <a:cxn ang="0">
                                    <a:pos x="16407" y="16119"/>
                                  </a:cxn>
                                  <a:cxn ang="0">
                                    <a:pos x="16738" y="16119"/>
                                  </a:cxn>
                                  <a:cxn ang="0">
                                    <a:pos x="17116" y="16461"/>
                                  </a:cxn>
                                  <a:cxn ang="0">
                                    <a:pos x="17116" y="17100"/>
                                  </a:cxn>
                                  <a:cxn ang="0">
                                    <a:pos x="17825" y="17399"/>
                                  </a:cxn>
                                  <a:cxn ang="0">
                                    <a:pos x="17825" y="18038"/>
                                  </a:cxn>
                                  <a:cxn ang="0">
                                    <a:pos x="18156" y="18038"/>
                                  </a:cxn>
                                  <a:cxn ang="0">
                                    <a:pos x="18156" y="18380"/>
                                  </a:cxn>
                                  <a:cxn ang="0">
                                    <a:pos x="18534" y="18380"/>
                                  </a:cxn>
                                  <a:cxn ang="0">
                                    <a:pos x="18534" y="18678"/>
                                  </a:cxn>
                                  <a:cxn ang="0">
                                    <a:pos x="19243" y="18678"/>
                                  </a:cxn>
                                  <a:cxn ang="0">
                                    <a:pos x="19243" y="19318"/>
                                  </a:cxn>
                                  <a:cxn ang="0">
                                    <a:pos x="19574" y="19318"/>
                                  </a:cxn>
                                  <a:cxn ang="0">
                                    <a:pos x="19574" y="19659"/>
                                  </a:cxn>
                                  <a:cxn ang="0">
                                    <a:pos x="19953" y="19659"/>
                                  </a:cxn>
                                  <a:cxn ang="0">
                                    <a:pos x="19953" y="19957"/>
                                  </a:cxn>
                                </a:cxnLst>
                                <a:rect l="0" t="0" r="r" b="b"/>
                                <a:pathLst>
                                  <a:path w="20000" h="20000">
                                    <a:moveTo>
                                      <a:pt x="0" y="0"/>
                                    </a:moveTo>
                                    <a:lnTo>
                                      <a:pt x="3262" y="128"/>
                                    </a:lnTo>
                                    <a:lnTo>
                                      <a:pt x="3972" y="2047"/>
                                    </a:lnTo>
                                    <a:lnTo>
                                      <a:pt x="6099" y="3966"/>
                                    </a:lnTo>
                                    <a:lnTo>
                                      <a:pt x="8227" y="4606"/>
                                    </a:lnTo>
                                    <a:lnTo>
                                      <a:pt x="8605" y="4947"/>
                                    </a:lnTo>
                                    <a:lnTo>
                                      <a:pt x="8605" y="5245"/>
                                    </a:lnTo>
                                    <a:lnTo>
                                      <a:pt x="8936" y="5586"/>
                                    </a:lnTo>
                                    <a:lnTo>
                                      <a:pt x="9314" y="5885"/>
                                    </a:lnTo>
                                    <a:lnTo>
                                      <a:pt x="9645" y="6226"/>
                                    </a:lnTo>
                                    <a:lnTo>
                                      <a:pt x="10024" y="6525"/>
                                    </a:lnTo>
                                    <a:lnTo>
                                      <a:pt x="10024" y="6866"/>
                                    </a:lnTo>
                                    <a:lnTo>
                                      <a:pt x="10355" y="6866"/>
                                    </a:lnTo>
                                    <a:lnTo>
                                      <a:pt x="10355" y="7164"/>
                                    </a:lnTo>
                                    <a:lnTo>
                                      <a:pt x="10733" y="7164"/>
                                    </a:lnTo>
                                    <a:lnTo>
                                      <a:pt x="10733" y="7804"/>
                                    </a:lnTo>
                                    <a:lnTo>
                                      <a:pt x="11064" y="8145"/>
                                    </a:lnTo>
                                    <a:lnTo>
                                      <a:pt x="11064" y="8443"/>
                                    </a:lnTo>
                                    <a:lnTo>
                                      <a:pt x="11442" y="8443"/>
                                    </a:lnTo>
                                    <a:lnTo>
                                      <a:pt x="11442" y="9083"/>
                                    </a:lnTo>
                                    <a:lnTo>
                                      <a:pt x="11773" y="9424"/>
                                    </a:lnTo>
                                    <a:lnTo>
                                      <a:pt x="11773" y="9723"/>
                                    </a:lnTo>
                                    <a:lnTo>
                                      <a:pt x="12151" y="9723"/>
                                    </a:lnTo>
                                    <a:lnTo>
                                      <a:pt x="12151" y="10064"/>
                                    </a:lnTo>
                                    <a:lnTo>
                                      <a:pt x="12482" y="10704"/>
                                    </a:lnTo>
                                    <a:lnTo>
                                      <a:pt x="12482" y="11002"/>
                                    </a:lnTo>
                                    <a:lnTo>
                                      <a:pt x="13191" y="11642"/>
                                    </a:lnTo>
                                    <a:lnTo>
                                      <a:pt x="13191" y="11983"/>
                                    </a:lnTo>
                                    <a:lnTo>
                                      <a:pt x="13570" y="11983"/>
                                    </a:lnTo>
                                    <a:lnTo>
                                      <a:pt x="13570" y="12623"/>
                                    </a:lnTo>
                                    <a:lnTo>
                                      <a:pt x="14279" y="13262"/>
                                    </a:lnTo>
                                    <a:lnTo>
                                      <a:pt x="14279" y="13561"/>
                                    </a:lnTo>
                                    <a:lnTo>
                                      <a:pt x="14610" y="13561"/>
                                    </a:lnTo>
                                    <a:lnTo>
                                      <a:pt x="14610" y="13902"/>
                                    </a:lnTo>
                                    <a:lnTo>
                                      <a:pt x="14988" y="14200"/>
                                    </a:lnTo>
                                    <a:lnTo>
                                      <a:pt x="14988" y="14542"/>
                                    </a:lnTo>
                                    <a:lnTo>
                                      <a:pt x="15319" y="14542"/>
                                    </a:lnTo>
                                    <a:lnTo>
                                      <a:pt x="15697" y="14840"/>
                                    </a:lnTo>
                                    <a:lnTo>
                                      <a:pt x="15697" y="15181"/>
                                    </a:lnTo>
                                    <a:lnTo>
                                      <a:pt x="16407" y="15821"/>
                                    </a:lnTo>
                                    <a:lnTo>
                                      <a:pt x="16407" y="16119"/>
                                    </a:lnTo>
                                    <a:lnTo>
                                      <a:pt x="16738" y="16119"/>
                                    </a:lnTo>
                                    <a:lnTo>
                                      <a:pt x="17116" y="16461"/>
                                    </a:lnTo>
                                    <a:lnTo>
                                      <a:pt x="17116" y="17100"/>
                                    </a:lnTo>
                                    <a:lnTo>
                                      <a:pt x="17825" y="17399"/>
                                    </a:lnTo>
                                    <a:lnTo>
                                      <a:pt x="17825" y="18038"/>
                                    </a:lnTo>
                                    <a:lnTo>
                                      <a:pt x="18156" y="18038"/>
                                    </a:lnTo>
                                    <a:lnTo>
                                      <a:pt x="18156" y="18380"/>
                                    </a:lnTo>
                                    <a:lnTo>
                                      <a:pt x="18534" y="18380"/>
                                    </a:lnTo>
                                    <a:lnTo>
                                      <a:pt x="18534" y="18678"/>
                                    </a:lnTo>
                                    <a:lnTo>
                                      <a:pt x="19243" y="18678"/>
                                    </a:lnTo>
                                    <a:lnTo>
                                      <a:pt x="19243" y="19318"/>
                                    </a:lnTo>
                                    <a:lnTo>
                                      <a:pt x="19574" y="19318"/>
                                    </a:lnTo>
                                    <a:lnTo>
                                      <a:pt x="19574" y="19659"/>
                                    </a:lnTo>
                                    <a:lnTo>
                                      <a:pt x="19953" y="19659"/>
                                    </a:lnTo>
                                    <a:lnTo>
                                      <a:pt x="19953" y="19957"/>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8" name="Freeform 104"/>
                              <p:cNvSpPr>
                                <a:spLocks/>
                              </p:cNvSpPr>
                              <p:nvPr/>
                            </p:nvSpPr>
                            <p:spPr bwMode="auto">
                              <a:xfrm>
                                <a:off x="14414" y="105"/>
                                <a:ext cx="5584" cy="7125"/>
                              </a:xfrm>
                              <a:custGeom>
                                <a:avLst/>
                                <a:gdLst/>
                                <a:ahLst/>
                                <a:cxnLst>
                                  <a:cxn ang="0">
                                    <a:pos x="6010" y="0"/>
                                  </a:cxn>
                                  <a:cxn ang="0">
                                    <a:pos x="0" y="849"/>
                                  </a:cxn>
                                  <a:cxn ang="0">
                                    <a:pos x="0" y="1390"/>
                                  </a:cxn>
                                  <a:cxn ang="0">
                                    <a:pos x="690" y="1390"/>
                                  </a:cxn>
                                  <a:cxn ang="0">
                                    <a:pos x="1478" y="2008"/>
                                  </a:cxn>
                                  <a:cxn ang="0">
                                    <a:pos x="1478" y="2548"/>
                                  </a:cxn>
                                  <a:cxn ang="0">
                                    <a:pos x="2167" y="3166"/>
                                  </a:cxn>
                                  <a:cxn ang="0">
                                    <a:pos x="3645" y="4324"/>
                                  </a:cxn>
                                  <a:cxn ang="0">
                                    <a:pos x="4433" y="5483"/>
                                  </a:cxn>
                                  <a:cxn ang="0">
                                    <a:pos x="5911" y="6641"/>
                                  </a:cxn>
                                  <a:cxn ang="0">
                                    <a:pos x="6601" y="7799"/>
                                  </a:cxn>
                                  <a:cxn ang="0">
                                    <a:pos x="7389" y="8340"/>
                                  </a:cxn>
                                  <a:cxn ang="0">
                                    <a:pos x="8079" y="8958"/>
                                  </a:cxn>
                                  <a:cxn ang="0">
                                    <a:pos x="8867" y="9498"/>
                                  </a:cxn>
                                  <a:cxn ang="0">
                                    <a:pos x="8867" y="10116"/>
                                  </a:cxn>
                                  <a:cxn ang="0">
                                    <a:pos x="9557" y="10116"/>
                                  </a:cxn>
                                  <a:cxn ang="0">
                                    <a:pos x="10345" y="11274"/>
                                  </a:cxn>
                                  <a:cxn ang="0">
                                    <a:pos x="12512" y="12973"/>
                                  </a:cxn>
                                  <a:cxn ang="0">
                                    <a:pos x="12512" y="13591"/>
                                  </a:cxn>
                                  <a:cxn ang="0">
                                    <a:pos x="13300" y="14131"/>
                                  </a:cxn>
                                  <a:cxn ang="0">
                                    <a:pos x="13990" y="14749"/>
                                  </a:cxn>
                                  <a:cxn ang="0">
                                    <a:pos x="13990" y="15290"/>
                                  </a:cxn>
                                  <a:cxn ang="0">
                                    <a:pos x="14778" y="15290"/>
                                  </a:cxn>
                                  <a:cxn ang="0">
                                    <a:pos x="14778" y="16448"/>
                                  </a:cxn>
                                  <a:cxn ang="0">
                                    <a:pos x="15468" y="16448"/>
                                  </a:cxn>
                                  <a:cxn ang="0">
                                    <a:pos x="15468" y="17066"/>
                                  </a:cxn>
                                  <a:cxn ang="0">
                                    <a:pos x="16256" y="17066"/>
                                  </a:cxn>
                                  <a:cxn ang="0">
                                    <a:pos x="16256" y="17606"/>
                                  </a:cxn>
                                  <a:cxn ang="0">
                                    <a:pos x="16946" y="17606"/>
                                  </a:cxn>
                                  <a:cxn ang="0">
                                    <a:pos x="16946" y="18764"/>
                                  </a:cxn>
                                  <a:cxn ang="0">
                                    <a:pos x="17734" y="18764"/>
                                  </a:cxn>
                                  <a:cxn ang="0">
                                    <a:pos x="17734" y="19382"/>
                                  </a:cxn>
                                  <a:cxn ang="0">
                                    <a:pos x="19212" y="19382"/>
                                  </a:cxn>
                                  <a:cxn ang="0">
                                    <a:pos x="19212" y="19923"/>
                                  </a:cxn>
                                  <a:cxn ang="0">
                                    <a:pos x="19901" y="19923"/>
                                  </a:cxn>
                                </a:cxnLst>
                                <a:rect l="0" t="0" r="r" b="b"/>
                                <a:pathLst>
                                  <a:path w="20000" h="20000">
                                    <a:moveTo>
                                      <a:pt x="6010" y="0"/>
                                    </a:moveTo>
                                    <a:lnTo>
                                      <a:pt x="0" y="849"/>
                                    </a:lnTo>
                                    <a:lnTo>
                                      <a:pt x="0" y="1390"/>
                                    </a:lnTo>
                                    <a:lnTo>
                                      <a:pt x="690" y="1390"/>
                                    </a:lnTo>
                                    <a:lnTo>
                                      <a:pt x="1478" y="2008"/>
                                    </a:lnTo>
                                    <a:lnTo>
                                      <a:pt x="1478" y="2548"/>
                                    </a:lnTo>
                                    <a:lnTo>
                                      <a:pt x="2167" y="3166"/>
                                    </a:lnTo>
                                    <a:lnTo>
                                      <a:pt x="3645" y="4324"/>
                                    </a:lnTo>
                                    <a:lnTo>
                                      <a:pt x="4433" y="5483"/>
                                    </a:lnTo>
                                    <a:lnTo>
                                      <a:pt x="5911" y="6641"/>
                                    </a:lnTo>
                                    <a:lnTo>
                                      <a:pt x="6601" y="7799"/>
                                    </a:lnTo>
                                    <a:lnTo>
                                      <a:pt x="7389" y="8340"/>
                                    </a:lnTo>
                                    <a:lnTo>
                                      <a:pt x="8079" y="8958"/>
                                    </a:lnTo>
                                    <a:lnTo>
                                      <a:pt x="8867" y="9498"/>
                                    </a:lnTo>
                                    <a:lnTo>
                                      <a:pt x="8867" y="10116"/>
                                    </a:lnTo>
                                    <a:lnTo>
                                      <a:pt x="9557" y="10116"/>
                                    </a:lnTo>
                                    <a:lnTo>
                                      <a:pt x="10345" y="11274"/>
                                    </a:lnTo>
                                    <a:lnTo>
                                      <a:pt x="12512" y="12973"/>
                                    </a:lnTo>
                                    <a:lnTo>
                                      <a:pt x="12512" y="13591"/>
                                    </a:lnTo>
                                    <a:lnTo>
                                      <a:pt x="13300" y="14131"/>
                                    </a:lnTo>
                                    <a:lnTo>
                                      <a:pt x="13990" y="14749"/>
                                    </a:lnTo>
                                    <a:lnTo>
                                      <a:pt x="13990" y="15290"/>
                                    </a:lnTo>
                                    <a:lnTo>
                                      <a:pt x="14778" y="15290"/>
                                    </a:lnTo>
                                    <a:lnTo>
                                      <a:pt x="14778" y="16448"/>
                                    </a:lnTo>
                                    <a:lnTo>
                                      <a:pt x="15468" y="16448"/>
                                    </a:lnTo>
                                    <a:lnTo>
                                      <a:pt x="15468" y="17066"/>
                                    </a:lnTo>
                                    <a:lnTo>
                                      <a:pt x="16256" y="17066"/>
                                    </a:lnTo>
                                    <a:lnTo>
                                      <a:pt x="16256" y="17606"/>
                                    </a:lnTo>
                                    <a:lnTo>
                                      <a:pt x="16946" y="17606"/>
                                    </a:lnTo>
                                    <a:lnTo>
                                      <a:pt x="16946" y="18764"/>
                                    </a:lnTo>
                                    <a:lnTo>
                                      <a:pt x="17734" y="18764"/>
                                    </a:lnTo>
                                    <a:lnTo>
                                      <a:pt x="17734" y="19382"/>
                                    </a:lnTo>
                                    <a:lnTo>
                                      <a:pt x="19212" y="19382"/>
                                    </a:lnTo>
                                    <a:lnTo>
                                      <a:pt x="19212" y="19923"/>
                                    </a:lnTo>
                                    <a:lnTo>
                                      <a:pt x="19901" y="19923"/>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69" name="Freeform 105"/>
                              <p:cNvSpPr>
                                <a:spLocks/>
                              </p:cNvSpPr>
                              <p:nvPr/>
                            </p:nvSpPr>
                            <p:spPr bwMode="auto">
                              <a:xfrm>
                                <a:off x="16107" y="-9"/>
                                <a:ext cx="3703" cy="3107"/>
                              </a:xfrm>
                              <a:custGeom>
                                <a:avLst/>
                                <a:gdLst/>
                                <a:ahLst/>
                                <a:cxnLst>
                                  <a:cxn ang="0">
                                    <a:pos x="0" y="708"/>
                                  </a:cxn>
                                  <a:cxn ang="0">
                                    <a:pos x="5333" y="0"/>
                                  </a:cxn>
                                  <a:cxn ang="0">
                                    <a:pos x="5333" y="1239"/>
                                  </a:cxn>
                                  <a:cxn ang="0">
                                    <a:pos x="6519" y="1239"/>
                                  </a:cxn>
                                  <a:cxn ang="0">
                                    <a:pos x="6519" y="2655"/>
                                  </a:cxn>
                                  <a:cxn ang="0">
                                    <a:pos x="7556" y="2655"/>
                                  </a:cxn>
                                  <a:cxn ang="0">
                                    <a:pos x="7556" y="5310"/>
                                  </a:cxn>
                                  <a:cxn ang="0">
                                    <a:pos x="8741" y="5310"/>
                                  </a:cxn>
                                  <a:cxn ang="0">
                                    <a:pos x="8741" y="7965"/>
                                  </a:cxn>
                                  <a:cxn ang="0">
                                    <a:pos x="9778" y="7965"/>
                                  </a:cxn>
                                  <a:cxn ang="0">
                                    <a:pos x="9778" y="9204"/>
                                  </a:cxn>
                                  <a:cxn ang="0">
                                    <a:pos x="10963" y="9204"/>
                                  </a:cxn>
                                  <a:cxn ang="0">
                                    <a:pos x="10963" y="10619"/>
                                  </a:cxn>
                                  <a:cxn ang="0">
                                    <a:pos x="12000" y="11858"/>
                                  </a:cxn>
                                  <a:cxn ang="0">
                                    <a:pos x="13185" y="11858"/>
                                  </a:cxn>
                                  <a:cxn ang="0">
                                    <a:pos x="13185" y="14513"/>
                                  </a:cxn>
                                  <a:cxn ang="0">
                                    <a:pos x="15407" y="14513"/>
                                  </a:cxn>
                                  <a:cxn ang="0">
                                    <a:pos x="15407" y="17168"/>
                                  </a:cxn>
                                  <a:cxn ang="0">
                                    <a:pos x="17630" y="17168"/>
                                  </a:cxn>
                                  <a:cxn ang="0">
                                    <a:pos x="17630" y="18584"/>
                                  </a:cxn>
                                  <a:cxn ang="0">
                                    <a:pos x="18667" y="18584"/>
                                  </a:cxn>
                                  <a:cxn ang="0">
                                    <a:pos x="18667" y="19823"/>
                                  </a:cxn>
                                  <a:cxn ang="0">
                                    <a:pos x="19852" y="19823"/>
                                  </a:cxn>
                                </a:cxnLst>
                                <a:rect l="0" t="0" r="r" b="b"/>
                                <a:pathLst>
                                  <a:path w="20000" h="20000">
                                    <a:moveTo>
                                      <a:pt x="0" y="708"/>
                                    </a:moveTo>
                                    <a:lnTo>
                                      <a:pt x="5333" y="0"/>
                                    </a:lnTo>
                                    <a:lnTo>
                                      <a:pt x="5333" y="1239"/>
                                    </a:lnTo>
                                    <a:lnTo>
                                      <a:pt x="6519" y="1239"/>
                                    </a:lnTo>
                                    <a:lnTo>
                                      <a:pt x="6519" y="2655"/>
                                    </a:lnTo>
                                    <a:lnTo>
                                      <a:pt x="7556" y="2655"/>
                                    </a:lnTo>
                                    <a:lnTo>
                                      <a:pt x="7556" y="5310"/>
                                    </a:lnTo>
                                    <a:lnTo>
                                      <a:pt x="8741" y="5310"/>
                                    </a:lnTo>
                                    <a:lnTo>
                                      <a:pt x="8741" y="7965"/>
                                    </a:lnTo>
                                    <a:lnTo>
                                      <a:pt x="9778" y="7965"/>
                                    </a:lnTo>
                                    <a:lnTo>
                                      <a:pt x="9778" y="9204"/>
                                    </a:lnTo>
                                    <a:lnTo>
                                      <a:pt x="10963" y="9204"/>
                                    </a:lnTo>
                                    <a:lnTo>
                                      <a:pt x="10963" y="10619"/>
                                    </a:lnTo>
                                    <a:lnTo>
                                      <a:pt x="12000" y="11858"/>
                                    </a:lnTo>
                                    <a:lnTo>
                                      <a:pt x="13185" y="11858"/>
                                    </a:lnTo>
                                    <a:lnTo>
                                      <a:pt x="13185" y="14513"/>
                                    </a:lnTo>
                                    <a:lnTo>
                                      <a:pt x="15407" y="14513"/>
                                    </a:lnTo>
                                    <a:lnTo>
                                      <a:pt x="15407" y="17168"/>
                                    </a:lnTo>
                                    <a:lnTo>
                                      <a:pt x="17630" y="17168"/>
                                    </a:lnTo>
                                    <a:lnTo>
                                      <a:pt x="17630" y="18584"/>
                                    </a:lnTo>
                                    <a:lnTo>
                                      <a:pt x="18667" y="18584"/>
                                    </a:lnTo>
                                    <a:lnTo>
                                      <a:pt x="18667" y="19823"/>
                                    </a:lnTo>
                                    <a:lnTo>
                                      <a:pt x="19852" y="19823"/>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nvGrpSpPr>
                            <p:cNvPr id="62570" name="Group 106"/>
                            <p:cNvGrpSpPr>
                              <a:grpSpLocks/>
                            </p:cNvGrpSpPr>
                            <p:nvPr/>
                          </p:nvGrpSpPr>
                          <p:grpSpPr bwMode="auto">
                            <a:xfrm>
                              <a:off x="6" y="7702"/>
                              <a:ext cx="19986" cy="12299"/>
                              <a:chOff x="0" y="0"/>
                              <a:chExt cx="20005" cy="20128"/>
                            </a:xfrm>
                          </p:grpSpPr>
                          <p:sp>
                            <p:nvSpPr>
                              <p:cNvPr id="62571" name="Line 107"/>
                              <p:cNvSpPr>
                                <a:spLocks noChangeShapeType="1"/>
                              </p:cNvSpPr>
                              <p:nvPr/>
                            </p:nvSpPr>
                            <p:spPr bwMode="auto">
                              <a:xfrm flipH="1">
                                <a:off x="0" y="2"/>
                                <a:ext cx="20005" cy="18"/>
                              </a:xfrm>
                              <a:prstGeom prst="line">
                                <a:avLst/>
                              </a:prstGeom>
                              <a:noFill/>
                              <a:ln w="127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2" name="Line 108"/>
                              <p:cNvSpPr>
                                <a:spLocks noChangeShapeType="1"/>
                              </p:cNvSpPr>
                              <p:nvPr/>
                            </p:nvSpPr>
                            <p:spPr bwMode="auto">
                              <a:xfrm>
                                <a:off x="17599" y="0"/>
                                <a:ext cx="7" cy="7554"/>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3" name="Line 109"/>
                              <p:cNvSpPr>
                                <a:spLocks noChangeShapeType="1"/>
                              </p:cNvSpPr>
                              <p:nvPr/>
                            </p:nvSpPr>
                            <p:spPr bwMode="auto">
                              <a:xfrm flipH="1">
                                <a:off x="15195" y="7554"/>
                                <a:ext cx="2411" cy="5039"/>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4" name="Line 110"/>
                              <p:cNvSpPr>
                                <a:spLocks noChangeShapeType="1"/>
                              </p:cNvSpPr>
                              <p:nvPr/>
                            </p:nvSpPr>
                            <p:spPr bwMode="auto">
                              <a:xfrm flipH="1">
                                <a:off x="11200" y="12578"/>
                                <a:ext cx="4005" cy="15"/>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5" name="Line 111"/>
                              <p:cNvSpPr>
                                <a:spLocks noChangeShapeType="1"/>
                              </p:cNvSpPr>
                              <p:nvPr/>
                            </p:nvSpPr>
                            <p:spPr bwMode="auto">
                              <a:xfrm>
                                <a:off x="11200" y="12578"/>
                                <a:ext cx="4" cy="7550"/>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6" name="Line 112"/>
                              <p:cNvSpPr>
                                <a:spLocks noChangeShapeType="1"/>
                              </p:cNvSpPr>
                              <p:nvPr/>
                            </p:nvSpPr>
                            <p:spPr bwMode="auto">
                              <a:xfrm flipH="1">
                                <a:off x="0" y="20113"/>
                                <a:ext cx="11204" cy="15"/>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7" name="Freeform 113"/>
                              <p:cNvSpPr>
                                <a:spLocks/>
                              </p:cNvSpPr>
                              <p:nvPr/>
                            </p:nvSpPr>
                            <p:spPr bwMode="auto">
                              <a:xfrm>
                                <a:off x="0" y="0"/>
                                <a:ext cx="447" cy="20113"/>
                              </a:xfrm>
                              <a:custGeom>
                                <a:avLst/>
                                <a:gdLst/>
                                <a:ahLst/>
                                <a:cxnLst>
                                  <a:cxn ang="0">
                                    <a:pos x="1975" y="0"/>
                                  </a:cxn>
                                  <a:cxn ang="0">
                                    <a:pos x="4938" y="486"/>
                                  </a:cxn>
                                  <a:cxn ang="0">
                                    <a:pos x="4938" y="1180"/>
                                  </a:cxn>
                                  <a:cxn ang="0">
                                    <a:pos x="0" y="1180"/>
                                  </a:cxn>
                                  <a:cxn ang="0">
                                    <a:pos x="0" y="2567"/>
                                  </a:cxn>
                                  <a:cxn ang="0">
                                    <a:pos x="4938" y="2914"/>
                                  </a:cxn>
                                  <a:cxn ang="0">
                                    <a:pos x="4938" y="3261"/>
                                  </a:cxn>
                                  <a:cxn ang="0">
                                    <a:pos x="9877" y="3955"/>
                                  </a:cxn>
                                  <a:cxn ang="0">
                                    <a:pos x="9877" y="4996"/>
                                  </a:cxn>
                                  <a:cxn ang="0">
                                    <a:pos x="4938" y="4996"/>
                                  </a:cxn>
                                  <a:cxn ang="0">
                                    <a:pos x="4938" y="6036"/>
                                  </a:cxn>
                                  <a:cxn ang="0">
                                    <a:pos x="9877" y="6383"/>
                                  </a:cxn>
                                  <a:cxn ang="0">
                                    <a:pos x="19753" y="6730"/>
                                  </a:cxn>
                                  <a:cxn ang="0">
                                    <a:pos x="19753" y="7771"/>
                                  </a:cxn>
                                  <a:cxn ang="0">
                                    <a:pos x="14815" y="7771"/>
                                  </a:cxn>
                                  <a:cxn ang="0">
                                    <a:pos x="14815" y="10546"/>
                                  </a:cxn>
                                  <a:cxn ang="0">
                                    <a:pos x="19753" y="10893"/>
                                  </a:cxn>
                                  <a:cxn ang="0">
                                    <a:pos x="19753" y="11587"/>
                                  </a:cxn>
                                  <a:cxn ang="0">
                                    <a:pos x="14815" y="11934"/>
                                  </a:cxn>
                                  <a:cxn ang="0">
                                    <a:pos x="14815" y="12281"/>
                                  </a:cxn>
                                  <a:cxn ang="0">
                                    <a:pos x="9877" y="12628"/>
                                  </a:cxn>
                                  <a:cxn ang="0">
                                    <a:pos x="9877" y="17138"/>
                                  </a:cxn>
                                  <a:cxn ang="0">
                                    <a:pos x="14815" y="17485"/>
                                  </a:cxn>
                                  <a:cxn ang="0">
                                    <a:pos x="14815" y="17832"/>
                                  </a:cxn>
                                  <a:cxn ang="0">
                                    <a:pos x="9877" y="17832"/>
                                  </a:cxn>
                                  <a:cxn ang="0">
                                    <a:pos x="9877" y="18179"/>
                                  </a:cxn>
                                  <a:cxn ang="0">
                                    <a:pos x="4938" y="18179"/>
                                  </a:cxn>
                                  <a:cxn ang="0">
                                    <a:pos x="4938" y="19566"/>
                                  </a:cxn>
                                  <a:cxn ang="0">
                                    <a:pos x="1975" y="19983"/>
                                  </a:cxn>
                                </a:cxnLst>
                                <a:rect l="0" t="0" r="r" b="b"/>
                                <a:pathLst>
                                  <a:path w="20000" h="20000">
                                    <a:moveTo>
                                      <a:pt x="1975" y="0"/>
                                    </a:moveTo>
                                    <a:lnTo>
                                      <a:pt x="4938" y="486"/>
                                    </a:lnTo>
                                    <a:lnTo>
                                      <a:pt x="4938" y="1180"/>
                                    </a:lnTo>
                                    <a:lnTo>
                                      <a:pt x="0" y="1180"/>
                                    </a:lnTo>
                                    <a:lnTo>
                                      <a:pt x="0" y="2567"/>
                                    </a:lnTo>
                                    <a:lnTo>
                                      <a:pt x="4938" y="2914"/>
                                    </a:lnTo>
                                    <a:lnTo>
                                      <a:pt x="4938" y="3261"/>
                                    </a:lnTo>
                                    <a:lnTo>
                                      <a:pt x="9877" y="3955"/>
                                    </a:lnTo>
                                    <a:lnTo>
                                      <a:pt x="9877" y="4996"/>
                                    </a:lnTo>
                                    <a:lnTo>
                                      <a:pt x="4938" y="4996"/>
                                    </a:lnTo>
                                    <a:lnTo>
                                      <a:pt x="4938" y="6036"/>
                                    </a:lnTo>
                                    <a:lnTo>
                                      <a:pt x="9877" y="6383"/>
                                    </a:lnTo>
                                    <a:lnTo>
                                      <a:pt x="19753" y="6730"/>
                                    </a:lnTo>
                                    <a:lnTo>
                                      <a:pt x="19753" y="7771"/>
                                    </a:lnTo>
                                    <a:lnTo>
                                      <a:pt x="14815" y="7771"/>
                                    </a:lnTo>
                                    <a:lnTo>
                                      <a:pt x="14815" y="10546"/>
                                    </a:lnTo>
                                    <a:lnTo>
                                      <a:pt x="19753" y="10893"/>
                                    </a:lnTo>
                                    <a:lnTo>
                                      <a:pt x="19753" y="11587"/>
                                    </a:lnTo>
                                    <a:lnTo>
                                      <a:pt x="14815" y="11934"/>
                                    </a:lnTo>
                                    <a:lnTo>
                                      <a:pt x="14815" y="12281"/>
                                    </a:lnTo>
                                    <a:lnTo>
                                      <a:pt x="9877" y="12628"/>
                                    </a:lnTo>
                                    <a:lnTo>
                                      <a:pt x="9877" y="17138"/>
                                    </a:lnTo>
                                    <a:lnTo>
                                      <a:pt x="14815" y="17485"/>
                                    </a:lnTo>
                                    <a:lnTo>
                                      <a:pt x="14815" y="17832"/>
                                    </a:lnTo>
                                    <a:lnTo>
                                      <a:pt x="9877" y="17832"/>
                                    </a:lnTo>
                                    <a:lnTo>
                                      <a:pt x="9877" y="18179"/>
                                    </a:lnTo>
                                    <a:lnTo>
                                      <a:pt x="4938" y="18179"/>
                                    </a:lnTo>
                                    <a:lnTo>
                                      <a:pt x="4938" y="19566"/>
                                    </a:lnTo>
                                    <a:lnTo>
                                      <a:pt x="1975" y="19983"/>
                                    </a:lnTo>
                                  </a:path>
                                </a:pathLst>
                              </a:custGeom>
                              <a:noFill/>
                              <a:ln w="952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8" name="Line 114"/>
                              <p:cNvSpPr>
                                <a:spLocks noChangeShapeType="1"/>
                              </p:cNvSpPr>
                              <p:nvPr/>
                            </p:nvSpPr>
                            <p:spPr bwMode="auto">
                              <a:xfrm>
                                <a:off x="0" y="0"/>
                                <a:ext cx="4005" cy="201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79" name="Line 115"/>
                              <p:cNvSpPr>
                                <a:spLocks noChangeShapeType="1"/>
                              </p:cNvSpPr>
                              <p:nvPr/>
                            </p:nvSpPr>
                            <p:spPr bwMode="auto">
                              <a:xfrm>
                                <a:off x="2399" y="0"/>
                                <a:ext cx="4006" cy="201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0" name="Line 116"/>
                              <p:cNvSpPr>
                                <a:spLocks noChangeShapeType="1"/>
                              </p:cNvSpPr>
                              <p:nvPr/>
                            </p:nvSpPr>
                            <p:spPr bwMode="auto">
                              <a:xfrm>
                                <a:off x="7200" y="0"/>
                                <a:ext cx="4004" cy="201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1" name="Line 117"/>
                              <p:cNvSpPr>
                                <a:spLocks noChangeShapeType="1"/>
                              </p:cNvSpPr>
                              <p:nvPr/>
                            </p:nvSpPr>
                            <p:spPr bwMode="auto">
                              <a:xfrm>
                                <a:off x="4800" y="0"/>
                                <a:ext cx="4005" cy="201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2" name="Line 118"/>
                              <p:cNvSpPr>
                                <a:spLocks noChangeShapeType="1"/>
                              </p:cNvSpPr>
                              <p:nvPr/>
                            </p:nvSpPr>
                            <p:spPr bwMode="auto">
                              <a:xfrm>
                                <a:off x="9600" y="0"/>
                                <a:ext cx="3204" cy="1257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3" name="Line 119"/>
                              <p:cNvSpPr>
                                <a:spLocks noChangeShapeType="1"/>
                              </p:cNvSpPr>
                              <p:nvPr/>
                            </p:nvSpPr>
                            <p:spPr bwMode="auto">
                              <a:xfrm>
                                <a:off x="12000" y="0"/>
                                <a:ext cx="3205" cy="1257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4" name="Line 120"/>
                              <p:cNvSpPr>
                                <a:spLocks noChangeShapeType="1"/>
                              </p:cNvSpPr>
                              <p:nvPr/>
                            </p:nvSpPr>
                            <p:spPr bwMode="auto">
                              <a:xfrm>
                                <a:off x="0" y="12579"/>
                                <a:ext cx="1607" cy="754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5" name="Line 121"/>
                              <p:cNvSpPr>
                                <a:spLocks noChangeShapeType="1"/>
                              </p:cNvSpPr>
                              <p:nvPr/>
                            </p:nvSpPr>
                            <p:spPr bwMode="auto">
                              <a:xfrm>
                                <a:off x="14398" y="0"/>
                                <a:ext cx="2405" cy="100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86" name="Line 122"/>
                              <p:cNvSpPr>
                                <a:spLocks noChangeShapeType="1"/>
                              </p:cNvSpPr>
                              <p:nvPr/>
                            </p:nvSpPr>
                            <p:spPr bwMode="auto">
                              <a:xfrm>
                                <a:off x="16798" y="0"/>
                                <a:ext cx="808" cy="253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grpSp>
                </p:grpSp>
                <p:grpSp>
                  <p:nvGrpSpPr>
                    <p:cNvPr id="62587" name="Group 123"/>
                    <p:cNvGrpSpPr>
                      <a:grpSpLocks/>
                    </p:cNvGrpSpPr>
                    <p:nvPr/>
                  </p:nvGrpSpPr>
                  <p:grpSpPr bwMode="auto">
                    <a:xfrm>
                      <a:off x="13754" y="13590"/>
                      <a:ext cx="6252" cy="4806"/>
                      <a:chOff x="0" y="0"/>
                      <a:chExt cx="20000" cy="20026"/>
                    </a:xfrm>
                  </p:grpSpPr>
                  <p:grpSp>
                    <p:nvGrpSpPr>
                      <p:cNvPr id="62588" name="Group 124"/>
                      <p:cNvGrpSpPr>
                        <a:grpSpLocks/>
                      </p:cNvGrpSpPr>
                      <p:nvPr/>
                    </p:nvGrpSpPr>
                    <p:grpSpPr bwMode="auto">
                      <a:xfrm>
                        <a:off x="0" y="0"/>
                        <a:ext cx="20000" cy="20026"/>
                        <a:chOff x="0" y="0"/>
                        <a:chExt cx="20000" cy="20026"/>
                      </a:xfrm>
                    </p:grpSpPr>
                    <p:sp>
                      <p:nvSpPr>
                        <p:cNvPr id="62589" name="Line 125"/>
                        <p:cNvSpPr>
                          <a:spLocks noChangeShapeType="1"/>
                        </p:cNvSpPr>
                        <p:nvPr/>
                      </p:nvSpPr>
                      <p:spPr bwMode="auto">
                        <a:xfrm flipH="1">
                          <a:off x="0" y="0"/>
                          <a:ext cx="19818" cy="25"/>
                        </a:xfrm>
                        <a:prstGeom prst="line">
                          <a:avLst/>
                        </a:prstGeom>
                        <a:noFill/>
                        <a:ln w="127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0" name="Line 126"/>
                        <p:cNvSpPr>
                          <a:spLocks noChangeShapeType="1"/>
                        </p:cNvSpPr>
                        <p:nvPr/>
                      </p:nvSpPr>
                      <p:spPr bwMode="auto">
                        <a:xfrm>
                          <a:off x="0" y="0"/>
                          <a:ext cx="6" cy="11900"/>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1" name="Line 127"/>
                        <p:cNvSpPr>
                          <a:spLocks noChangeShapeType="1"/>
                        </p:cNvSpPr>
                        <p:nvPr/>
                      </p:nvSpPr>
                      <p:spPr bwMode="auto">
                        <a:xfrm>
                          <a:off x="0" y="11925"/>
                          <a:ext cx="3308" cy="7913"/>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2" name="Line 128"/>
                        <p:cNvSpPr>
                          <a:spLocks noChangeShapeType="1"/>
                        </p:cNvSpPr>
                        <p:nvPr/>
                      </p:nvSpPr>
                      <p:spPr bwMode="auto">
                        <a:xfrm flipH="1">
                          <a:off x="3301" y="19817"/>
                          <a:ext cx="16517" cy="21"/>
                        </a:xfrm>
                        <a:prstGeom prst="line">
                          <a:avLst/>
                        </a:prstGeom>
                        <a:noFill/>
                        <a:ln w="127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3" name="Freeform 129"/>
                        <p:cNvSpPr>
                          <a:spLocks/>
                        </p:cNvSpPr>
                        <p:nvPr/>
                      </p:nvSpPr>
                      <p:spPr bwMode="auto">
                        <a:xfrm>
                          <a:off x="19536" y="0"/>
                          <a:ext cx="464" cy="20026"/>
                        </a:xfrm>
                        <a:custGeom>
                          <a:avLst/>
                          <a:gdLst/>
                          <a:ahLst/>
                          <a:cxnLst>
                            <a:cxn ang="0">
                              <a:pos x="11803" y="0"/>
                            </a:cxn>
                            <a:cxn ang="0">
                              <a:pos x="19672" y="786"/>
                            </a:cxn>
                            <a:cxn ang="0">
                              <a:pos x="6557" y="1873"/>
                            </a:cxn>
                            <a:cxn ang="0">
                              <a:pos x="6557" y="5711"/>
                            </a:cxn>
                            <a:cxn ang="0">
                              <a:pos x="13115" y="5711"/>
                            </a:cxn>
                            <a:cxn ang="0">
                              <a:pos x="13115" y="12855"/>
                            </a:cxn>
                            <a:cxn ang="0">
                              <a:pos x="6557" y="13387"/>
                            </a:cxn>
                            <a:cxn ang="0">
                              <a:pos x="6557" y="13942"/>
                            </a:cxn>
                            <a:cxn ang="0">
                              <a:pos x="0" y="13942"/>
                            </a:cxn>
                            <a:cxn ang="0">
                              <a:pos x="0" y="16139"/>
                            </a:cxn>
                            <a:cxn ang="0">
                              <a:pos x="6557" y="17249"/>
                            </a:cxn>
                            <a:cxn ang="0">
                              <a:pos x="13115" y="17249"/>
                            </a:cxn>
                            <a:cxn ang="0">
                              <a:pos x="19672" y="17803"/>
                            </a:cxn>
                            <a:cxn ang="0">
                              <a:pos x="19672" y="19445"/>
                            </a:cxn>
                            <a:cxn ang="0">
                              <a:pos x="13115" y="19445"/>
                            </a:cxn>
                            <a:cxn ang="0">
                              <a:pos x="13115" y="19977"/>
                            </a:cxn>
                          </a:cxnLst>
                          <a:rect l="0" t="0" r="r" b="b"/>
                          <a:pathLst>
                            <a:path w="20000" h="20000">
                              <a:moveTo>
                                <a:pt x="11803" y="0"/>
                              </a:moveTo>
                              <a:lnTo>
                                <a:pt x="19672" y="786"/>
                              </a:lnTo>
                              <a:lnTo>
                                <a:pt x="6557" y="1873"/>
                              </a:lnTo>
                              <a:lnTo>
                                <a:pt x="6557" y="5711"/>
                              </a:lnTo>
                              <a:lnTo>
                                <a:pt x="13115" y="5711"/>
                              </a:lnTo>
                              <a:lnTo>
                                <a:pt x="13115" y="12855"/>
                              </a:lnTo>
                              <a:lnTo>
                                <a:pt x="6557" y="13387"/>
                              </a:lnTo>
                              <a:lnTo>
                                <a:pt x="6557" y="13942"/>
                              </a:lnTo>
                              <a:lnTo>
                                <a:pt x="0" y="13942"/>
                              </a:lnTo>
                              <a:lnTo>
                                <a:pt x="0" y="16139"/>
                              </a:lnTo>
                              <a:lnTo>
                                <a:pt x="6557" y="17249"/>
                              </a:lnTo>
                              <a:lnTo>
                                <a:pt x="13115" y="17249"/>
                              </a:lnTo>
                              <a:lnTo>
                                <a:pt x="19672" y="17803"/>
                              </a:lnTo>
                              <a:lnTo>
                                <a:pt x="19672" y="19445"/>
                              </a:lnTo>
                              <a:lnTo>
                                <a:pt x="13115" y="19445"/>
                              </a:lnTo>
                              <a:lnTo>
                                <a:pt x="13115" y="19977"/>
                              </a:lnTo>
                            </a:path>
                          </a:pathLst>
                        </a:custGeom>
                        <a:noFill/>
                        <a:ln w="952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62594" name="Line 130"/>
                      <p:cNvSpPr>
                        <a:spLocks noChangeShapeType="1"/>
                      </p:cNvSpPr>
                      <p:nvPr/>
                    </p:nvSpPr>
                    <p:spPr bwMode="auto">
                      <a:xfrm>
                        <a:off x="3301" y="0"/>
                        <a:ext cx="4412" cy="197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5" name="Line 131"/>
                      <p:cNvSpPr>
                        <a:spLocks noChangeShapeType="1"/>
                      </p:cNvSpPr>
                      <p:nvPr/>
                    </p:nvSpPr>
                    <p:spPr bwMode="auto">
                      <a:xfrm>
                        <a:off x="0" y="0"/>
                        <a:ext cx="4408" cy="197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6" name="Line 132"/>
                      <p:cNvSpPr>
                        <a:spLocks noChangeShapeType="1"/>
                      </p:cNvSpPr>
                      <p:nvPr/>
                    </p:nvSpPr>
                    <p:spPr bwMode="auto">
                      <a:xfrm>
                        <a:off x="6603" y="0"/>
                        <a:ext cx="4411" cy="197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7" name="Line 133"/>
                      <p:cNvSpPr>
                        <a:spLocks noChangeShapeType="1"/>
                      </p:cNvSpPr>
                      <p:nvPr/>
                    </p:nvSpPr>
                    <p:spPr bwMode="auto">
                      <a:xfrm>
                        <a:off x="9904" y="0"/>
                        <a:ext cx="4411" cy="197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8" name="Line 134"/>
                      <p:cNvSpPr>
                        <a:spLocks noChangeShapeType="1"/>
                      </p:cNvSpPr>
                      <p:nvPr/>
                    </p:nvSpPr>
                    <p:spPr bwMode="auto">
                      <a:xfrm>
                        <a:off x="13205" y="0"/>
                        <a:ext cx="4409" cy="197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599" name="Line 135"/>
                      <p:cNvSpPr>
                        <a:spLocks noChangeShapeType="1"/>
                      </p:cNvSpPr>
                      <p:nvPr/>
                    </p:nvSpPr>
                    <p:spPr bwMode="auto">
                      <a:xfrm>
                        <a:off x="16507" y="0"/>
                        <a:ext cx="3311" cy="1585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2600" name="Group 136"/>
                  <p:cNvGrpSpPr>
                    <a:grpSpLocks/>
                  </p:cNvGrpSpPr>
                  <p:nvPr/>
                </p:nvGrpSpPr>
                <p:grpSpPr bwMode="auto">
                  <a:xfrm>
                    <a:off x="12377" y="17330"/>
                    <a:ext cx="7572" cy="2671"/>
                    <a:chOff x="0" y="59"/>
                    <a:chExt cx="19998" cy="19763"/>
                  </a:xfrm>
                </p:grpSpPr>
                <p:sp>
                  <p:nvSpPr>
                    <p:cNvPr id="62601" name="Line 137"/>
                    <p:cNvSpPr>
                      <a:spLocks noChangeShapeType="1"/>
                    </p:cNvSpPr>
                    <p:nvPr/>
                  </p:nvSpPr>
                  <p:spPr bwMode="auto">
                    <a:xfrm>
                      <a:off x="0" y="4987"/>
                      <a:ext cx="1825" cy="3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602" name="Group 138"/>
                    <p:cNvGrpSpPr>
                      <a:grpSpLocks/>
                    </p:cNvGrpSpPr>
                    <p:nvPr/>
                  </p:nvGrpSpPr>
                  <p:grpSpPr bwMode="auto">
                    <a:xfrm>
                      <a:off x="0" y="59"/>
                      <a:ext cx="19998" cy="19763"/>
                      <a:chOff x="0" y="0"/>
                      <a:chExt cx="19998" cy="19763"/>
                    </a:xfrm>
                  </p:grpSpPr>
                  <p:sp>
                    <p:nvSpPr>
                      <p:cNvPr id="62603" name="Line 139"/>
                      <p:cNvSpPr>
                        <a:spLocks noChangeShapeType="1"/>
                      </p:cNvSpPr>
                      <p:nvPr/>
                    </p:nvSpPr>
                    <p:spPr bwMode="auto">
                      <a:xfrm>
                        <a:off x="0" y="0"/>
                        <a:ext cx="1825" cy="3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04" name="Line 140"/>
                      <p:cNvSpPr>
                        <a:spLocks noChangeShapeType="1"/>
                      </p:cNvSpPr>
                      <p:nvPr/>
                    </p:nvSpPr>
                    <p:spPr bwMode="auto">
                      <a:xfrm>
                        <a:off x="1817" y="0"/>
                        <a:ext cx="5459" cy="1482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05" name="Line 141"/>
                      <p:cNvSpPr>
                        <a:spLocks noChangeShapeType="1"/>
                      </p:cNvSpPr>
                      <p:nvPr/>
                    </p:nvSpPr>
                    <p:spPr bwMode="auto">
                      <a:xfrm>
                        <a:off x="1817" y="4928"/>
                        <a:ext cx="5459" cy="1483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06" name="Line 142"/>
                      <p:cNvSpPr>
                        <a:spLocks noChangeShapeType="1"/>
                      </p:cNvSpPr>
                      <p:nvPr/>
                    </p:nvSpPr>
                    <p:spPr bwMode="auto">
                      <a:xfrm>
                        <a:off x="7268" y="14798"/>
                        <a:ext cx="12730" cy="3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07" name="Line 143"/>
                      <p:cNvSpPr>
                        <a:spLocks noChangeShapeType="1"/>
                      </p:cNvSpPr>
                      <p:nvPr/>
                    </p:nvSpPr>
                    <p:spPr bwMode="auto">
                      <a:xfrm>
                        <a:off x="7268" y="19726"/>
                        <a:ext cx="12730" cy="3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08" name="Line 144"/>
                      <p:cNvSpPr>
                        <a:spLocks noChangeShapeType="1"/>
                      </p:cNvSpPr>
                      <p:nvPr/>
                    </p:nvSpPr>
                    <p:spPr bwMode="auto">
                      <a:xfrm>
                        <a:off x="0" y="0"/>
                        <a:ext cx="8" cy="49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2609" name="Group 145"/>
                  <p:cNvGrpSpPr>
                    <a:grpSpLocks/>
                  </p:cNvGrpSpPr>
                  <p:nvPr/>
                </p:nvGrpSpPr>
                <p:grpSpPr bwMode="auto">
                  <a:xfrm>
                    <a:off x="3776" y="16663"/>
                    <a:ext cx="4819" cy="671"/>
                    <a:chOff x="0" y="0"/>
                    <a:chExt cx="20000" cy="19996"/>
                  </a:xfrm>
                </p:grpSpPr>
                <p:sp>
                  <p:nvSpPr>
                    <p:cNvPr id="62610" name="Line 146"/>
                    <p:cNvSpPr>
                      <a:spLocks noChangeShapeType="1"/>
                    </p:cNvSpPr>
                    <p:nvPr/>
                  </p:nvSpPr>
                  <p:spPr bwMode="auto">
                    <a:xfrm>
                      <a:off x="0" y="0"/>
                      <a:ext cx="20000" cy="14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11" name="Line 147"/>
                    <p:cNvSpPr>
                      <a:spLocks noChangeShapeType="1"/>
                    </p:cNvSpPr>
                    <p:nvPr/>
                  </p:nvSpPr>
                  <p:spPr bwMode="auto">
                    <a:xfrm>
                      <a:off x="0" y="19877"/>
                      <a:ext cx="20000" cy="1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12" name="Line 148"/>
                    <p:cNvSpPr>
                      <a:spLocks noChangeShapeType="1"/>
                    </p:cNvSpPr>
                    <p:nvPr/>
                  </p:nvSpPr>
                  <p:spPr bwMode="auto">
                    <a:xfrm>
                      <a:off x="19992" y="0"/>
                      <a:ext cx="8" cy="1999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13" name="Line 149"/>
                    <p:cNvSpPr>
                      <a:spLocks noChangeShapeType="1"/>
                    </p:cNvSpPr>
                    <p:nvPr/>
                  </p:nvSpPr>
                  <p:spPr bwMode="auto">
                    <a:xfrm>
                      <a:off x="0" y="0"/>
                      <a:ext cx="8" cy="1999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62614" name="Rectangle 150"/>
                <p:cNvSpPr>
                  <a:spLocks noChangeArrowheads="1"/>
                </p:cNvSpPr>
                <p:nvPr/>
              </p:nvSpPr>
              <p:spPr bwMode="auto">
                <a:xfrm>
                  <a:off x="13754" y="16459"/>
                  <a:ext cx="5851" cy="2672"/>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0" u="none" strike="noStrike" cap="none" normalizeH="0" baseline="0" smtClean="0">
                      <a:ln>
                        <a:noFill/>
                      </a:ln>
                      <a:solidFill>
                        <a:schemeClr val="tx1"/>
                      </a:solidFill>
                      <a:effectLst/>
                      <a:cs typeface="Arial" pitchFamily="34" charset="0"/>
                    </a:rPr>
                    <a:t>Χώρος συλλογής πριονιδιού</a:t>
                  </a:r>
                </a:p>
              </p:txBody>
            </p:sp>
            <p:sp>
              <p:nvSpPr>
                <p:cNvPr id="62615" name="Rectangle 151"/>
                <p:cNvSpPr>
                  <a:spLocks noChangeArrowheads="1"/>
                </p:cNvSpPr>
                <p:nvPr/>
              </p:nvSpPr>
              <p:spPr bwMode="auto">
                <a:xfrm>
                  <a:off x="14097" y="736"/>
                  <a:ext cx="4132" cy="2000"/>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0" u="none" strike="noStrike" cap="none" normalizeH="0" baseline="0" dirty="0" smtClean="0">
                      <a:ln>
                        <a:noFill/>
                      </a:ln>
                      <a:solidFill>
                        <a:schemeClr val="tx1"/>
                      </a:solidFill>
                      <a:effectLst/>
                      <a:cs typeface="Arial" pitchFamily="34" charset="0"/>
                    </a:rPr>
                    <a:t>Αξονικός οδηγός</a:t>
                  </a:r>
                </a:p>
              </p:txBody>
            </p:sp>
            <p:sp>
              <p:nvSpPr>
                <p:cNvPr id="62616" name="Rectangle 152"/>
                <p:cNvSpPr>
                  <a:spLocks noChangeArrowheads="1"/>
                </p:cNvSpPr>
                <p:nvPr/>
              </p:nvSpPr>
              <p:spPr bwMode="auto">
                <a:xfrm>
                  <a:off x="336" y="1995"/>
                  <a:ext cx="3787" cy="2672"/>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0" u="none" strike="noStrike" cap="none" normalizeH="0" baseline="0" smtClean="0">
                      <a:ln>
                        <a:noFill/>
                      </a:ln>
                      <a:solidFill>
                        <a:schemeClr val="tx1"/>
                      </a:solidFill>
                      <a:effectLst/>
                      <a:cs typeface="Arial" pitchFamily="34" charset="0"/>
                    </a:rPr>
                    <a:t>Κατεργαζόμενο υλικό</a:t>
                  </a:r>
                </a:p>
              </p:txBody>
            </p:sp>
            <p:sp>
              <p:nvSpPr>
                <p:cNvPr id="62617" name="Rectangle 153"/>
                <p:cNvSpPr>
                  <a:spLocks noChangeArrowheads="1"/>
                </p:cNvSpPr>
                <p:nvPr/>
              </p:nvSpPr>
              <p:spPr bwMode="auto">
                <a:xfrm>
                  <a:off x="5153" y="1329"/>
                  <a:ext cx="2066" cy="2005"/>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200" dirty="0" smtClean="0">
                      <a:cs typeface="Arial" pitchFamily="34" charset="0"/>
                    </a:rPr>
                    <a:t>Καλούπι</a:t>
                  </a:r>
                  <a:endParaRPr kumimoji="0" lang="el-GR" sz="1200" b="0" u="none" strike="noStrike" cap="none" normalizeH="0" baseline="0" dirty="0" smtClean="0">
                    <a:ln>
                      <a:noFill/>
                    </a:ln>
                    <a:solidFill>
                      <a:schemeClr val="tx1"/>
                    </a:solidFill>
                    <a:effectLst/>
                    <a:cs typeface="Arial" pitchFamily="34" charset="0"/>
                  </a:endParaRPr>
                </a:p>
              </p:txBody>
            </p:sp>
            <p:sp>
              <p:nvSpPr>
                <p:cNvPr id="62618" name="Rectangle 154"/>
                <p:cNvSpPr>
                  <a:spLocks noChangeArrowheads="1"/>
                </p:cNvSpPr>
                <p:nvPr/>
              </p:nvSpPr>
              <p:spPr bwMode="auto">
                <a:xfrm>
                  <a:off x="14786" y="6662"/>
                  <a:ext cx="3786" cy="2672"/>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200" b="0" u="none" strike="noStrike" cap="none" normalizeH="0" baseline="0" smtClean="0">
                      <a:ln>
                        <a:noFill/>
                      </a:ln>
                      <a:solidFill>
                        <a:schemeClr val="tx1"/>
                      </a:solidFill>
                      <a:effectLst/>
                      <a:cs typeface="Arial" pitchFamily="34" charset="0"/>
                    </a:rPr>
                    <a:t>Τράπεζα εργασίας</a:t>
                  </a:r>
                </a:p>
              </p:txBody>
            </p:sp>
            <p:sp>
              <p:nvSpPr>
                <p:cNvPr id="62619" name="Rectangle 155"/>
                <p:cNvSpPr>
                  <a:spLocks noChangeArrowheads="1"/>
                </p:cNvSpPr>
                <p:nvPr/>
              </p:nvSpPr>
              <p:spPr bwMode="auto">
                <a:xfrm>
                  <a:off x="16756" y="7181"/>
                  <a:ext cx="96" cy="227"/>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u="none" strike="noStrike" cap="none" normalizeH="0" baseline="0" smtClean="0">
                    <a:ln>
                      <a:noFill/>
                    </a:ln>
                    <a:solidFill>
                      <a:schemeClr val="tx1"/>
                    </a:solidFill>
                    <a:effectLst/>
                    <a:cs typeface="Arial" pitchFamily="34" charset="0"/>
                  </a:endParaRPr>
                </a:p>
              </p:txBody>
            </p:sp>
            <p:sp>
              <p:nvSpPr>
                <p:cNvPr id="62620" name="Line 156"/>
                <p:cNvSpPr>
                  <a:spLocks noChangeShapeType="1"/>
                </p:cNvSpPr>
                <p:nvPr/>
              </p:nvSpPr>
              <p:spPr bwMode="auto">
                <a:xfrm flipH="1">
                  <a:off x="12034" y="2727"/>
                  <a:ext cx="3098" cy="5"/>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21" name="Line 157"/>
                <p:cNvSpPr>
                  <a:spLocks noChangeShapeType="1"/>
                </p:cNvSpPr>
                <p:nvPr/>
              </p:nvSpPr>
              <p:spPr bwMode="auto">
                <a:xfrm>
                  <a:off x="16850" y="8662"/>
                  <a:ext cx="2" cy="4005"/>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22" name="Line 158"/>
                <p:cNvSpPr>
                  <a:spLocks noChangeShapeType="1"/>
                </p:cNvSpPr>
                <p:nvPr/>
              </p:nvSpPr>
              <p:spPr bwMode="auto">
                <a:xfrm>
                  <a:off x="6529" y="2662"/>
                  <a:ext cx="3" cy="4005"/>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623" name="Line 159"/>
                <p:cNvSpPr>
                  <a:spLocks noChangeShapeType="1"/>
                </p:cNvSpPr>
                <p:nvPr/>
              </p:nvSpPr>
              <p:spPr bwMode="auto">
                <a:xfrm>
                  <a:off x="3089" y="3329"/>
                  <a:ext cx="2410" cy="6672"/>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62624" name="Rectangle 160"/>
            <p:cNvSpPr>
              <a:spLocks noChangeArrowheads="1"/>
            </p:cNvSpPr>
            <p:nvPr/>
          </p:nvSpPr>
          <p:spPr bwMode="auto">
            <a:xfrm>
              <a:off x="1222375" y="2409825"/>
              <a:ext cx="5668963" cy="3292475"/>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1200"/>
            </a:p>
          </p:txBody>
        </p:sp>
      </p:grpSp>
      <p:sp>
        <p:nvSpPr>
          <p:cNvPr id="167" name="166 - Ορθογώνιο"/>
          <p:cNvSpPr/>
          <p:nvPr/>
        </p:nvSpPr>
        <p:spPr>
          <a:xfrm>
            <a:off x="5343599" y="5887725"/>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62625" name="Rectangle 161"/>
          <p:cNvSpPr>
            <a:spLocks noChangeArrowheads="1"/>
          </p:cNvSpPr>
          <p:nvPr/>
        </p:nvSpPr>
        <p:spPr bwMode="auto">
          <a:xfrm>
            <a:off x="6560457" y="6255175"/>
            <a:ext cx="444137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ea typeface="Times New Roman" pitchFamily="18" charset="0"/>
                <a:cs typeface="Arial" pitchFamily="34" charset="0"/>
              </a:rPr>
              <a:t>Κατεργασία με αντεστραμμένη </a:t>
            </a:r>
            <a:r>
              <a:rPr kumimoji="0" lang="el-GR" sz="2000" b="0" i="0" u="none" strike="noStrike" cap="none" normalizeH="0" baseline="0" dirty="0" smtClean="0">
                <a:ln>
                  <a:noFill/>
                </a:ln>
                <a:solidFill>
                  <a:schemeClr val="tx1"/>
                </a:solidFill>
                <a:effectLst/>
                <a:ea typeface="Times New Roman" pitchFamily="18" charset="0"/>
                <a:cs typeface="Arial" pitchFamily="34" charset="0"/>
              </a:rPr>
              <a:t>φρέζα</a:t>
            </a:r>
            <a:endParaRPr kumimoji="0" lang="el-GR"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Φρέζα αριθμητικού ελέγχου (</a:t>
            </a:r>
            <a:r>
              <a:rPr lang="en-US" sz="2400" b="1" dirty="0" smtClean="0">
                <a:solidFill>
                  <a:schemeClr val="bg2">
                    <a:lumMod val="25000"/>
                  </a:schemeClr>
                </a:solidFill>
                <a:ea typeface="Open Sans Extrabold" panose="020B0906030804020204" pitchFamily="34" charset="0"/>
                <a:cs typeface="Open Sans Extrabold" panose="020B0906030804020204" pitchFamily="34" charset="0"/>
              </a:rPr>
              <a:t>CNC)</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0417" name="Rectangle 1"/>
          <p:cNvSpPr>
            <a:spLocks noChangeArrowheads="1"/>
          </p:cNvSpPr>
          <p:nvPr/>
        </p:nvSpPr>
        <p:spPr bwMode="auto">
          <a:xfrm>
            <a:off x="415636" y="1694344"/>
            <a:ext cx="472242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τεχνολογική εξέλιξη στον μηχανολογικό εξοπλισμό οδήγησε στην ανάπτυξη αριθμητικώς ελεγχομένων φρεζών (</a:t>
            </a:r>
            <a:r>
              <a:rPr kumimoji="0" lang="en-US" sz="2000" i="0" u="none" strike="noStrike" cap="none" normalizeH="0" baseline="0" dirty="0" smtClean="0">
                <a:ln>
                  <a:noFill/>
                </a:ln>
                <a:solidFill>
                  <a:schemeClr val="tx1"/>
                </a:solidFill>
                <a:effectLst/>
                <a:ea typeface="Times New Roman" pitchFamily="18" charset="0"/>
                <a:cs typeface="Arial" pitchFamily="34" charset="0"/>
              </a:rPr>
              <a:t>C</a:t>
            </a:r>
            <a:r>
              <a:rPr kumimoji="0" lang="en-US" sz="2000" i="1" u="none" strike="noStrike" cap="none" normalizeH="0" baseline="0" dirty="0" smtClean="0">
                <a:ln>
                  <a:noFill/>
                </a:ln>
                <a:solidFill>
                  <a:schemeClr val="tx1"/>
                </a:solidFill>
                <a:effectLst/>
                <a:ea typeface="Times New Roman" pitchFamily="18" charset="0"/>
                <a:cs typeface="Arial" pitchFamily="34" charset="0"/>
              </a:rPr>
              <a:t>NC routers</a:t>
            </a:r>
            <a:r>
              <a:rPr kumimoji="0" lang="el-GR" sz="2000" i="0" u="none" strike="noStrike" cap="none" normalizeH="0" baseline="0" dirty="0" smtClean="0">
                <a:ln>
                  <a:noFill/>
                </a:ln>
                <a:solidFill>
                  <a:schemeClr val="tx1"/>
                </a:solidFill>
                <a:effectLst/>
                <a:ea typeface="Times New Roman" pitchFamily="18" charset="0"/>
                <a:cs typeface="Arial" pitchFamily="34" charset="0"/>
              </a:rPr>
              <a:t>), οι οποίες βρήκαν ευρεία εφαρμογή στην παραγωγή των επίπλων. Οι φρέζες αυτού του τύπου μπορούν να εκτελέσουν όλες τις εργασίες που εκτελούν οι συνηθισμένες φρέζες, αλλά έχουν αυξημένες δυνατότητες</a:t>
            </a:r>
            <a:r>
              <a:rPr kumimoji="0" lang="el-GR" sz="2000" i="0" u="none" strike="noStrike" cap="none" normalizeH="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μορφοποίησης, λάξευσης, διάτρησης και μπορούν να αντικαταστήσουν μερικούς τύπους πριονοκορδέλας</a:t>
            </a:r>
            <a:r>
              <a:rPr kumimoji="0" lang="en-US" sz="2000" i="0" u="none" strike="noStrike" cap="none" normalizeH="0" baseline="0" dirty="0" smtClean="0">
                <a:ln>
                  <a:noFill/>
                </a:ln>
                <a:solidFill>
                  <a:schemeClr val="tx1"/>
                </a:solidFill>
                <a:effectLst/>
                <a:ea typeface="Times New Roman" pitchFamily="18" charset="0"/>
                <a:cs typeface="Arial" pitchFamily="34" charset="0"/>
              </a:rPr>
              <a:t>.</a:t>
            </a:r>
            <a:endParaRPr kumimoji="0" lang="el-GR" sz="2000" i="0" u="none" strike="noStrike" cap="none" normalizeH="0" baseline="0" dirty="0" smtClean="0">
              <a:ln>
                <a:noFill/>
              </a:ln>
              <a:solidFill>
                <a:schemeClr val="tx1"/>
              </a:solidFill>
              <a:effectLst/>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ea typeface="Times New Roman" pitchFamily="18" charset="0"/>
              <a:cs typeface="Arial" pitchFamily="34" charset="0"/>
            </a:endParaRPr>
          </a:p>
        </p:txBody>
      </p:sp>
      <p:pic>
        <p:nvPicPr>
          <p:cNvPr id="60419" name="Picture 3" descr="Αποτέλεσμα εικόνας για cnc router"/>
          <p:cNvPicPr>
            <a:picLocks noChangeAspect="1" noChangeArrowheads="1"/>
          </p:cNvPicPr>
          <p:nvPr/>
        </p:nvPicPr>
        <p:blipFill>
          <a:blip r:embed="rId3" cstate="print"/>
          <a:srcRect/>
          <a:stretch>
            <a:fillRect/>
          </a:stretch>
        </p:blipFill>
        <p:spPr bwMode="auto">
          <a:xfrm>
            <a:off x="5612947" y="1575933"/>
            <a:ext cx="6096000" cy="4067176"/>
          </a:xfrm>
          <a:prstGeom prst="rect">
            <a:avLst/>
          </a:prstGeom>
          <a:noFill/>
        </p:spPr>
      </p:pic>
      <p:sp>
        <p:nvSpPr>
          <p:cNvPr id="7" name="6 - Ορθογώνιο"/>
          <p:cNvSpPr/>
          <p:nvPr/>
        </p:nvSpPr>
        <p:spPr>
          <a:xfrm>
            <a:off x="5594391" y="5617811"/>
            <a:ext cx="3355790" cy="307777"/>
          </a:xfrm>
          <a:prstGeom prst="rect">
            <a:avLst/>
          </a:prstGeom>
        </p:spPr>
        <p:txBody>
          <a:bodyPr wrap="none">
            <a:spAutoFit/>
          </a:bodyPr>
          <a:lstStyle/>
          <a:p>
            <a:r>
              <a:rPr lang="el-GR" sz="1400" dirty="0" smtClean="0"/>
              <a:t>ΠΗΓΗ: </a:t>
            </a:r>
            <a:r>
              <a:rPr lang="en-US" sz="1400" dirty="0" smtClean="0"/>
              <a:t>http://www.littlegatepublishing.com</a:t>
            </a:r>
            <a:endParaRPr lang="el-GR" sz="1400" dirty="0"/>
          </a:p>
        </p:txBody>
      </p:sp>
      <p:sp>
        <p:nvSpPr>
          <p:cNvPr id="8" name="Rectangle 161"/>
          <p:cNvSpPr>
            <a:spLocks noChangeArrowheads="1"/>
          </p:cNvSpPr>
          <p:nvPr/>
        </p:nvSpPr>
        <p:spPr bwMode="auto">
          <a:xfrm>
            <a:off x="6618514" y="6168089"/>
            <a:ext cx="444137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lang="en-US" sz="2000" dirty="0" smtClean="0">
                <a:ea typeface="Times New Roman" pitchFamily="18" charset="0"/>
                <a:cs typeface="Arial" pitchFamily="34" charset="0"/>
              </a:rPr>
              <a:t>CNC </a:t>
            </a:r>
            <a:r>
              <a:rPr kumimoji="0" lang="el-GR" sz="2000" b="0" i="0" u="none" strike="noStrike" cap="none" normalizeH="0" baseline="0" dirty="0" smtClean="0">
                <a:ln>
                  <a:noFill/>
                </a:ln>
                <a:solidFill>
                  <a:schemeClr val="tx1"/>
                </a:solidFill>
                <a:effectLst/>
                <a:ea typeface="Times New Roman" pitchFamily="18" charset="0"/>
                <a:cs typeface="Arial" pitchFamily="34" charset="0"/>
              </a:rPr>
              <a:t>φρέζα</a:t>
            </a:r>
            <a:endParaRPr kumimoji="0" lang="el-GR"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19314" y="1461317"/>
            <a:ext cx="11437258" cy="1015663"/>
          </a:xfrm>
          <a:prstGeom prst="rect">
            <a:avLst/>
          </a:prstGeom>
        </p:spPr>
        <p:txBody>
          <a:bodyPr wrap="square">
            <a:spAutoFit/>
          </a:bodyPr>
          <a:lstStyle/>
          <a:p>
            <a:pPr lvl="0" algn="just" eaLnBrk="0" fontAlgn="base" hangingPunct="0">
              <a:spcBef>
                <a:spcPct val="0"/>
              </a:spcBef>
              <a:spcAft>
                <a:spcPct val="0"/>
              </a:spcAft>
            </a:pPr>
            <a:r>
              <a:rPr lang="el-GR" sz="2000" dirty="0" smtClean="0">
                <a:ea typeface="Times New Roman" pitchFamily="18" charset="0"/>
                <a:cs typeface="Arial" pitchFamily="34" charset="0"/>
              </a:rPr>
              <a:t>Οι φρέζες </a:t>
            </a:r>
            <a:r>
              <a:rPr lang="en-US" sz="2000" dirty="0" smtClean="0">
                <a:ea typeface="Times New Roman" pitchFamily="18" charset="0"/>
                <a:cs typeface="Arial" pitchFamily="34" charset="0"/>
              </a:rPr>
              <a:t>CNC</a:t>
            </a:r>
            <a:r>
              <a:rPr lang="el-GR" sz="2000" dirty="0" smtClean="0">
                <a:ea typeface="Times New Roman" pitchFamily="18" charset="0"/>
                <a:cs typeface="Arial" pitchFamily="34" charset="0"/>
              </a:rPr>
              <a:t> έχουν μεγαλύτερη ποικιλία εκτέλεσης εργασιών από τις απλές φρέζες, διότι μπορούν να λειτουργούν σε αυτές ταυτόχρονα πολλές και διαφορετικές μεταξύ τους κοπτικές κεφαλές. Η ιπποδύναμη των μηχανών είναι πολύ μεγαλύτερη από την αντίστοιχη των συνηθισμένων φρεζών.</a:t>
            </a:r>
            <a:endParaRPr lang="el-GR" dirty="0" smtClean="0">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Φρέζα αριθμητικού ελέγχου (</a:t>
            </a:r>
            <a:r>
              <a:rPr lang="en-US" sz="2400" b="1" dirty="0" smtClean="0">
                <a:solidFill>
                  <a:schemeClr val="bg2">
                    <a:lumMod val="25000"/>
                  </a:schemeClr>
                </a:solidFill>
                <a:ea typeface="Open Sans Extrabold" panose="020B0906030804020204" pitchFamily="34" charset="0"/>
                <a:cs typeface="Open Sans Extrabold" panose="020B0906030804020204" pitchFamily="34" charset="0"/>
              </a:rPr>
              <a:t>CNC)</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5149461"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68610"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6 - Ορθογώνιο"/>
          <p:cNvSpPr/>
          <p:nvPr/>
        </p:nvSpPr>
        <p:spPr>
          <a:xfrm>
            <a:off x="425614" y="5842391"/>
            <a:ext cx="2748316" cy="369332"/>
          </a:xfrm>
          <a:prstGeom prst="rect">
            <a:avLst/>
          </a:prstGeom>
        </p:spPr>
        <p:txBody>
          <a:bodyPr wrap="none">
            <a:spAutoFit/>
          </a:bodyPr>
          <a:lstStyle/>
          <a:p>
            <a:r>
              <a:rPr lang="en-US" dirty="0" smtClean="0"/>
              <a:t>https://www.pinterest.com</a:t>
            </a:r>
            <a:endParaRPr lang="el-GR" dirty="0"/>
          </a:p>
        </p:txBody>
      </p:sp>
      <p:pic>
        <p:nvPicPr>
          <p:cNvPr id="68611" name="Picture 3"/>
          <p:cNvPicPr>
            <a:picLocks noChangeAspect="1" noChangeArrowheads="1"/>
          </p:cNvPicPr>
          <p:nvPr/>
        </p:nvPicPr>
        <p:blipFill>
          <a:blip r:embed="rId3" cstate="print"/>
          <a:srcRect l="24440" t="48473" r="60177" b="30301"/>
          <a:stretch>
            <a:fillRect/>
          </a:stretch>
        </p:blipFill>
        <p:spPr bwMode="auto">
          <a:xfrm>
            <a:off x="449943" y="2612572"/>
            <a:ext cx="3715657" cy="3204326"/>
          </a:xfrm>
          <a:prstGeom prst="rect">
            <a:avLst/>
          </a:prstGeom>
          <a:noFill/>
          <a:ln w="9525">
            <a:noFill/>
            <a:miter lim="800000"/>
            <a:headEnd/>
            <a:tailEnd/>
          </a:ln>
        </p:spPr>
      </p:pic>
      <p:pic>
        <p:nvPicPr>
          <p:cNvPr id="68613" name="Picture 5" descr="Σχετική εικόνα"/>
          <p:cNvPicPr>
            <a:picLocks noChangeAspect="1" noChangeArrowheads="1"/>
          </p:cNvPicPr>
          <p:nvPr/>
        </p:nvPicPr>
        <p:blipFill>
          <a:blip r:embed="rId4" cstate="print"/>
          <a:srcRect/>
          <a:stretch>
            <a:fillRect/>
          </a:stretch>
        </p:blipFill>
        <p:spPr bwMode="auto">
          <a:xfrm>
            <a:off x="4238172" y="3541485"/>
            <a:ext cx="2825842" cy="2307771"/>
          </a:xfrm>
          <a:prstGeom prst="rect">
            <a:avLst/>
          </a:prstGeom>
          <a:noFill/>
        </p:spPr>
      </p:pic>
      <p:sp>
        <p:nvSpPr>
          <p:cNvPr id="10" name="9 - Ορθογώνιο"/>
          <p:cNvSpPr/>
          <p:nvPr/>
        </p:nvSpPr>
        <p:spPr>
          <a:xfrm>
            <a:off x="4412067" y="5914962"/>
            <a:ext cx="2620526" cy="307777"/>
          </a:xfrm>
          <a:prstGeom prst="rect">
            <a:avLst/>
          </a:prstGeom>
        </p:spPr>
        <p:txBody>
          <a:bodyPr wrap="none">
            <a:spAutoFit/>
          </a:bodyPr>
          <a:lstStyle/>
          <a:p>
            <a:r>
              <a:rPr lang="el-GR" sz="1400" dirty="0" smtClean="0"/>
              <a:t>ΠΗΓΗ: </a:t>
            </a:r>
            <a:r>
              <a:rPr lang="en-US" sz="1400" dirty="0" smtClean="0"/>
              <a:t>https://arabic.alibaba.com</a:t>
            </a:r>
            <a:endParaRPr lang="el-GR" sz="1400" dirty="0"/>
          </a:p>
        </p:txBody>
      </p:sp>
      <p:pic>
        <p:nvPicPr>
          <p:cNvPr id="68615" name="Picture 7" descr="Αποτέλεσμα εικόνας για nc router techniques"/>
          <p:cNvPicPr>
            <a:picLocks noChangeAspect="1" noChangeArrowheads="1"/>
          </p:cNvPicPr>
          <p:nvPr/>
        </p:nvPicPr>
        <p:blipFill>
          <a:blip r:embed="rId5" cstate="print"/>
          <a:srcRect/>
          <a:stretch>
            <a:fillRect/>
          </a:stretch>
        </p:blipFill>
        <p:spPr bwMode="auto">
          <a:xfrm>
            <a:off x="7155543" y="2596921"/>
            <a:ext cx="4653870" cy="3237821"/>
          </a:xfrm>
          <a:prstGeom prst="rect">
            <a:avLst/>
          </a:prstGeom>
          <a:noFill/>
        </p:spPr>
      </p:pic>
      <p:sp>
        <p:nvSpPr>
          <p:cNvPr id="12" name="11 - Ορθογώνιο"/>
          <p:cNvSpPr/>
          <p:nvPr/>
        </p:nvSpPr>
        <p:spPr>
          <a:xfrm>
            <a:off x="7206251" y="5827877"/>
            <a:ext cx="3259097" cy="307777"/>
          </a:xfrm>
          <a:prstGeom prst="rect">
            <a:avLst/>
          </a:prstGeom>
        </p:spPr>
        <p:txBody>
          <a:bodyPr wrap="none">
            <a:spAutoFit/>
          </a:bodyPr>
          <a:lstStyle/>
          <a:p>
            <a:r>
              <a:rPr lang="el-GR" sz="1400" dirty="0" smtClean="0"/>
              <a:t>ΠΗΓΗ: </a:t>
            </a:r>
            <a:r>
              <a:rPr lang="en-US" sz="1400" dirty="0" smtClean="0"/>
              <a:t>http://www.tedswoodworking.com</a:t>
            </a:r>
            <a:endParaRPr lang="el-GR" sz="1400" dirty="0"/>
          </a:p>
        </p:txBody>
      </p:sp>
      <p:sp>
        <p:nvSpPr>
          <p:cNvPr id="13" name="Rectangle 161"/>
          <p:cNvSpPr>
            <a:spLocks noChangeArrowheads="1"/>
          </p:cNvSpPr>
          <p:nvPr/>
        </p:nvSpPr>
        <p:spPr bwMode="auto">
          <a:xfrm>
            <a:off x="2525486" y="6269689"/>
            <a:ext cx="818605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Κατεργασίες με </a:t>
            </a:r>
            <a:r>
              <a:rPr lang="en-US" sz="2000" dirty="0" smtClean="0">
                <a:ea typeface="Times New Roman" pitchFamily="18" charset="0"/>
                <a:cs typeface="Arial" pitchFamily="34" charset="0"/>
              </a:rPr>
              <a:t>CNC </a:t>
            </a:r>
            <a:r>
              <a:rPr kumimoji="0" lang="el-GR" sz="2000" b="0" i="0" u="none" strike="noStrike" cap="none" normalizeH="0" baseline="0" dirty="0" smtClean="0">
                <a:ln>
                  <a:noFill/>
                </a:ln>
                <a:solidFill>
                  <a:schemeClr val="tx1"/>
                </a:solidFill>
                <a:effectLst/>
                <a:ea typeface="Times New Roman" pitchFamily="18" charset="0"/>
                <a:cs typeface="Arial" pitchFamily="34" charset="0"/>
              </a:rPr>
              <a:t>φρέζα</a:t>
            </a:r>
            <a:endParaRPr kumimoji="0" lang="el-GR" sz="32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440886" y="851654"/>
            <a:ext cx="128939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Κοπτικά</a:t>
            </a:r>
            <a:endParaRPr lang="el-GR" sz="2000" i="1" dirty="0" smtClean="0">
              <a:cs typeface="Arial" pitchFamily="34" charset="0"/>
            </a:endParaRPr>
          </a:p>
        </p:txBody>
      </p:sp>
      <p:pic>
        <p:nvPicPr>
          <p:cNvPr id="66562" name="Picture 2" descr="HW, Z 2, inch dimensions, long design"/>
          <p:cNvPicPr>
            <a:picLocks noChangeAspect="1" noChangeArrowheads="1"/>
          </p:cNvPicPr>
          <p:nvPr/>
        </p:nvPicPr>
        <p:blipFill>
          <a:blip r:embed="rId3" cstate="print"/>
          <a:srcRect/>
          <a:stretch>
            <a:fillRect/>
          </a:stretch>
        </p:blipFill>
        <p:spPr bwMode="auto">
          <a:xfrm>
            <a:off x="1897290" y="1662112"/>
            <a:ext cx="3705225" cy="3636821"/>
          </a:xfrm>
          <a:prstGeom prst="rect">
            <a:avLst/>
          </a:prstGeom>
          <a:noFill/>
          <a:ln>
            <a:solidFill>
              <a:srgbClr val="002060"/>
            </a:solidFill>
          </a:ln>
        </p:spPr>
      </p:pic>
      <p:pic>
        <p:nvPicPr>
          <p:cNvPr id="66564" name="Picture 4" descr="HW, Z 1, without plunging tip"/>
          <p:cNvPicPr>
            <a:picLocks noChangeAspect="1" noChangeArrowheads="1"/>
          </p:cNvPicPr>
          <p:nvPr/>
        </p:nvPicPr>
        <p:blipFill>
          <a:blip r:embed="rId4" cstate="print"/>
          <a:srcRect/>
          <a:stretch>
            <a:fillRect/>
          </a:stretch>
        </p:blipFill>
        <p:spPr bwMode="auto">
          <a:xfrm>
            <a:off x="6676571" y="1640114"/>
            <a:ext cx="3713869" cy="3635829"/>
          </a:xfrm>
          <a:prstGeom prst="rect">
            <a:avLst/>
          </a:prstGeom>
          <a:noFill/>
          <a:ln>
            <a:solidFill>
              <a:srgbClr val="002060"/>
            </a:solidFill>
          </a:ln>
        </p:spPr>
      </p:pic>
      <p:sp>
        <p:nvSpPr>
          <p:cNvPr id="9" name="8 - Ορθογώνιο"/>
          <p:cNvSpPr/>
          <p:nvPr/>
        </p:nvSpPr>
        <p:spPr>
          <a:xfrm>
            <a:off x="1819415" y="5689065"/>
            <a:ext cx="3813994" cy="707886"/>
          </a:xfrm>
          <a:prstGeom prst="rect">
            <a:avLst/>
          </a:prstGeom>
        </p:spPr>
        <p:txBody>
          <a:bodyPr wrap="square">
            <a:spAutoFit/>
          </a:bodyPr>
          <a:lstStyle/>
          <a:p>
            <a:pPr algn="ctr"/>
            <a:r>
              <a:rPr lang="el-GR" sz="2000" dirty="0" smtClean="0"/>
              <a:t>Κοπτικό φρέζας για </a:t>
            </a:r>
            <a:r>
              <a:rPr lang="el-GR" sz="2000" dirty="0" err="1" smtClean="0"/>
              <a:t>γκινισιές</a:t>
            </a:r>
            <a:r>
              <a:rPr lang="el-GR" sz="2000" dirty="0" smtClean="0"/>
              <a:t> και εσωτερικά </a:t>
            </a:r>
            <a:r>
              <a:rPr lang="el-GR" sz="2000" dirty="0" smtClean="0"/>
              <a:t>σκαψίματα</a:t>
            </a:r>
            <a:endParaRPr lang="el-GR" sz="2000" dirty="0"/>
          </a:p>
        </p:txBody>
      </p:sp>
      <p:sp>
        <p:nvSpPr>
          <p:cNvPr id="10" name="9 - Ορθογώνιο"/>
          <p:cNvSpPr/>
          <p:nvPr/>
        </p:nvSpPr>
        <p:spPr>
          <a:xfrm>
            <a:off x="1833670" y="52750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1" name="10 - Ορθογώνιο"/>
          <p:cNvSpPr/>
          <p:nvPr/>
        </p:nvSpPr>
        <p:spPr>
          <a:xfrm>
            <a:off x="6681441" y="5318569"/>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2" name="11 - Ορθογώνιο"/>
          <p:cNvSpPr/>
          <p:nvPr/>
        </p:nvSpPr>
        <p:spPr>
          <a:xfrm>
            <a:off x="6669825" y="5748442"/>
            <a:ext cx="3813994" cy="1015663"/>
          </a:xfrm>
          <a:prstGeom prst="rect">
            <a:avLst/>
          </a:prstGeom>
        </p:spPr>
        <p:txBody>
          <a:bodyPr wrap="square">
            <a:spAutoFit/>
          </a:bodyPr>
          <a:lstStyle/>
          <a:p>
            <a:pPr algn="ctr"/>
            <a:r>
              <a:rPr lang="el-GR" sz="2000" dirty="0" smtClean="0"/>
              <a:t>Κοπτικό φρέζας για </a:t>
            </a:r>
            <a:r>
              <a:rPr lang="el-GR" sz="2000" dirty="0" err="1" smtClean="0"/>
              <a:t>γκινισιές</a:t>
            </a:r>
            <a:r>
              <a:rPr lang="el-GR" sz="2000" dirty="0" smtClean="0"/>
              <a:t> και εσωτερικά σκαψίματα (με εναλλασσόμενα μαχαίρια</a:t>
            </a:r>
            <a:r>
              <a:rPr lang="el-GR" sz="2000" dirty="0" smtClean="0"/>
              <a:t>)</a:t>
            </a:r>
            <a:endParaRPr lang="el-GR"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440886" y="851654"/>
            <a:ext cx="128939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Κοπτικά</a:t>
            </a:r>
            <a:endParaRPr lang="el-GR" sz="2000" i="1" dirty="0" smtClean="0">
              <a:cs typeface="Arial" pitchFamily="34" charset="0"/>
            </a:endParaRPr>
          </a:p>
        </p:txBody>
      </p:sp>
      <p:pic>
        <p:nvPicPr>
          <p:cNvPr id="64514" name="Picture 2" descr="Z 2"/>
          <p:cNvPicPr>
            <a:picLocks noChangeAspect="1" noChangeArrowheads="1"/>
          </p:cNvPicPr>
          <p:nvPr/>
        </p:nvPicPr>
        <p:blipFill>
          <a:blip r:embed="rId3" cstate="print"/>
          <a:srcRect/>
          <a:stretch>
            <a:fillRect/>
          </a:stretch>
        </p:blipFill>
        <p:spPr bwMode="auto">
          <a:xfrm>
            <a:off x="1940831" y="1669145"/>
            <a:ext cx="3719740" cy="3651068"/>
          </a:xfrm>
          <a:prstGeom prst="rect">
            <a:avLst/>
          </a:prstGeom>
          <a:noFill/>
          <a:ln>
            <a:solidFill>
              <a:srgbClr val="002060"/>
            </a:solidFill>
          </a:ln>
        </p:spPr>
      </p:pic>
      <p:sp>
        <p:nvSpPr>
          <p:cNvPr id="7" name="6 - Ορθογώνιο"/>
          <p:cNvSpPr/>
          <p:nvPr/>
        </p:nvSpPr>
        <p:spPr>
          <a:xfrm>
            <a:off x="6524681" y="5835527"/>
            <a:ext cx="3813994" cy="400110"/>
          </a:xfrm>
          <a:prstGeom prst="rect">
            <a:avLst/>
          </a:prstGeom>
        </p:spPr>
        <p:txBody>
          <a:bodyPr wrap="square">
            <a:spAutoFit/>
          </a:bodyPr>
          <a:lstStyle/>
          <a:p>
            <a:pPr algn="ctr"/>
            <a:r>
              <a:rPr lang="el-GR" sz="2000" dirty="0" smtClean="0"/>
              <a:t>Κοπτικό φρέζας για </a:t>
            </a:r>
            <a:r>
              <a:rPr lang="el-GR" sz="2000" dirty="0" smtClean="0"/>
              <a:t>σκάλισμα</a:t>
            </a:r>
            <a:endParaRPr lang="el-GR" sz="2000" dirty="0"/>
          </a:p>
        </p:txBody>
      </p:sp>
      <p:sp>
        <p:nvSpPr>
          <p:cNvPr id="8" name="7 - Ορθογώνιο"/>
          <p:cNvSpPr/>
          <p:nvPr/>
        </p:nvSpPr>
        <p:spPr>
          <a:xfrm>
            <a:off x="1833670" y="52750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0" name="9 - Ορθογώνιο"/>
          <p:cNvSpPr/>
          <p:nvPr/>
        </p:nvSpPr>
        <p:spPr>
          <a:xfrm>
            <a:off x="2002972" y="5834521"/>
            <a:ext cx="3672114" cy="923330"/>
          </a:xfrm>
          <a:prstGeom prst="rect">
            <a:avLst/>
          </a:prstGeom>
        </p:spPr>
        <p:txBody>
          <a:bodyPr wrap="square">
            <a:spAutoFit/>
          </a:bodyPr>
          <a:lstStyle/>
          <a:p>
            <a:pPr algn="ctr"/>
            <a:r>
              <a:rPr lang="el-GR" dirty="0" smtClean="0"/>
              <a:t>Κοπτικό φρέζας για κεκλιμένες πλευρές (ρυθμιζόμενη </a:t>
            </a:r>
            <a:r>
              <a:rPr lang="el-GR" dirty="0" err="1" smtClean="0"/>
              <a:t>φαλτσοπατούρα</a:t>
            </a:r>
            <a:r>
              <a:rPr lang="el-GR" dirty="0" smtClean="0"/>
              <a:t>)</a:t>
            </a:r>
            <a:endParaRPr lang="el-GR" dirty="0"/>
          </a:p>
        </p:txBody>
      </p:sp>
      <p:sp>
        <p:nvSpPr>
          <p:cNvPr id="11" name="10 - Ορθογώνιο"/>
          <p:cNvSpPr/>
          <p:nvPr/>
        </p:nvSpPr>
        <p:spPr>
          <a:xfrm>
            <a:off x="6608870" y="53766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pic>
        <p:nvPicPr>
          <p:cNvPr id="64518" name="Picture 6" descr="HW, Z 1 / Z 2"/>
          <p:cNvPicPr>
            <a:picLocks noChangeAspect="1" noChangeArrowheads="1"/>
          </p:cNvPicPr>
          <p:nvPr/>
        </p:nvPicPr>
        <p:blipFill>
          <a:blip r:embed="rId4" cstate="print"/>
          <a:srcRect/>
          <a:stretch>
            <a:fillRect/>
          </a:stretch>
        </p:blipFill>
        <p:spPr bwMode="auto">
          <a:xfrm>
            <a:off x="6643461" y="1734684"/>
            <a:ext cx="3719740" cy="3651069"/>
          </a:xfrm>
          <a:prstGeom prst="rect">
            <a:avLst/>
          </a:prstGeom>
          <a:noFill/>
          <a:ln>
            <a:solidFill>
              <a:srgbClr val="00206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440886" y="851654"/>
            <a:ext cx="128939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Κοπτικά</a:t>
            </a:r>
            <a:endParaRPr lang="el-GR" sz="2000" i="1" dirty="0" smtClean="0">
              <a:cs typeface="Arial" pitchFamily="34" charset="0"/>
            </a:endParaRPr>
          </a:p>
        </p:txBody>
      </p:sp>
      <p:pic>
        <p:nvPicPr>
          <p:cNvPr id="70658" name="Picture 2" descr="Sets of profile knives and backing plates"/>
          <p:cNvPicPr>
            <a:picLocks noChangeAspect="1" noChangeArrowheads="1"/>
          </p:cNvPicPr>
          <p:nvPr/>
        </p:nvPicPr>
        <p:blipFill>
          <a:blip r:embed="rId3" cstate="print"/>
          <a:srcRect/>
          <a:stretch>
            <a:fillRect/>
          </a:stretch>
        </p:blipFill>
        <p:spPr bwMode="auto">
          <a:xfrm>
            <a:off x="1955347" y="1689923"/>
            <a:ext cx="3705224" cy="3636820"/>
          </a:xfrm>
          <a:prstGeom prst="rect">
            <a:avLst/>
          </a:prstGeom>
          <a:noFill/>
          <a:ln>
            <a:solidFill>
              <a:srgbClr val="002060"/>
            </a:solidFill>
          </a:ln>
        </p:spPr>
      </p:pic>
      <p:pic>
        <p:nvPicPr>
          <p:cNvPr id="70660" name="Picture 4" descr="DP, Z 2"/>
          <p:cNvPicPr>
            <a:picLocks noChangeAspect="1" noChangeArrowheads="1"/>
          </p:cNvPicPr>
          <p:nvPr/>
        </p:nvPicPr>
        <p:blipFill>
          <a:blip r:embed="rId4" cstate="print"/>
          <a:srcRect/>
          <a:stretch>
            <a:fillRect/>
          </a:stretch>
        </p:blipFill>
        <p:spPr bwMode="auto">
          <a:xfrm>
            <a:off x="6633029" y="1648658"/>
            <a:ext cx="3747265" cy="3678085"/>
          </a:xfrm>
          <a:prstGeom prst="rect">
            <a:avLst/>
          </a:prstGeom>
          <a:noFill/>
          <a:ln>
            <a:solidFill>
              <a:srgbClr val="002060"/>
            </a:solidFill>
          </a:ln>
        </p:spPr>
      </p:pic>
      <p:sp>
        <p:nvSpPr>
          <p:cNvPr id="7" name="6 - Ορθογώνιο"/>
          <p:cNvSpPr/>
          <p:nvPr/>
        </p:nvSpPr>
        <p:spPr>
          <a:xfrm>
            <a:off x="1833670" y="5275026"/>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8" name="7 - Ορθογώνιο"/>
          <p:cNvSpPr/>
          <p:nvPr/>
        </p:nvSpPr>
        <p:spPr>
          <a:xfrm>
            <a:off x="2002972" y="5834521"/>
            <a:ext cx="3672114" cy="400110"/>
          </a:xfrm>
          <a:prstGeom prst="rect">
            <a:avLst/>
          </a:prstGeom>
        </p:spPr>
        <p:txBody>
          <a:bodyPr wrap="square">
            <a:spAutoFit/>
          </a:bodyPr>
          <a:lstStyle/>
          <a:p>
            <a:pPr algn="ctr"/>
            <a:r>
              <a:rPr lang="el-GR" sz="2000" dirty="0" smtClean="0"/>
              <a:t>Κοπτικό φρέζας για </a:t>
            </a:r>
            <a:r>
              <a:rPr lang="el-GR" sz="2000" dirty="0" smtClean="0"/>
              <a:t>προφίλ</a:t>
            </a:r>
            <a:endParaRPr lang="el-GR" sz="2000" dirty="0"/>
          </a:p>
        </p:txBody>
      </p:sp>
      <p:sp>
        <p:nvSpPr>
          <p:cNvPr id="9" name="8 - Ορθογώνιο"/>
          <p:cNvSpPr/>
          <p:nvPr/>
        </p:nvSpPr>
        <p:spPr>
          <a:xfrm>
            <a:off x="6749143" y="5834521"/>
            <a:ext cx="3672114" cy="707886"/>
          </a:xfrm>
          <a:prstGeom prst="rect">
            <a:avLst/>
          </a:prstGeom>
        </p:spPr>
        <p:txBody>
          <a:bodyPr wrap="square">
            <a:spAutoFit/>
          </a:bodyPr>
          <a:lstStyle/>
          <a:p>
            <a:pPr algn="ctr"/>
            <a:r>
              <a:rPr lang="el-GR" sz="2000" dirty="0" smtClean="0"/>
              <a:t>Κοπτικό φρέζας για εσωτερική αφαίρεση υλικού (</a:t>
            </a:r>
            <a:r>
              <a:rPr lang="en-US" sz="2000" dirty="0" smtClean="0"/>
              <a:t>ball</a:t>
            </a:r>
            <a:r>
              <a:rPr lang="en-US" sz="2000" dirty="0" smtClean="0"/>
              <a:t>)</a:t>
            </a:r>
            <a:endParaRPr lang="el-GR" sz="2000" dirty="0"/>
          </a:p>
        </p:txBody>
      </p:sp>
      <p:sp>
        <p:nvSpPr>
          <p:cNvPr id="10" name="9 - Ορθογώνιο"/>
          <p:cNvSpPr/>
          <p:nvPr/>
        </p:nvSpPr>
        <p:spPr>
          <a:xfrm>
            <a:off x="6637898" y="5347598"/>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6908800" y="6100834"/>
            <a:ext cx="3875964" cy="400110"/>
          </a:xfrm>
          <a:prstGeom prst="rect">
            <a:avLst/>
          </a:prstGeom>
        </p:spPr>
        <p:txBody>
          <a:bodyPr wrap="square">
            <a:spAutoFit/>
          </a:bodyPr>
          <a:lstStyle/>
          <a:p>
            <a:pPr algn="ctr"/>
            <a:r>
              <a:rPr lang="el-GR" sz="2000" dirty="0" smtClean="0"/>
              <a:t>Κατεργασίες με </a:t>
            </a:r>
            <a:r>
              <a:rPr lang="el-GR" sz="2000" dirty="0" smtClean="0"/>
              <a:t>φρέζα</a:t>
            </a:r>
            <a:endParaRPr lang="el-GR" sz="2000" dirty="0"/>
          </a:p>
        </p:txBody>
      </p:sp>
      <p:sp>
        <p:nvSpPr>
          <p:cNvPr id="28673" name="Rectangle 1"/>
          <p:cNvSpPr>
            <a:spLocks noChangeArrowheads="1"/>
          </p:cNvSpPr>
          <p:nvPr/>
        </p:nvSpPr>
        <p:spPr bwMode="auto">
          <a:xfrm>
            <a:off x="600342" y="1520648"/>
            <a:ext cx="468285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φρέζα είναι από τα πιο απλά στη χρήση τους μηχανήματα με πολλές εφαρμογές στην κατεργασία πριστής ξυλείας και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ξυλοπλακών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Η φρέζα φέρει περιστρεφόμενο κοπτικό μέσο σε κατακόρυφη θέση, με το οποίο μπορούν να πραγματοποιηθούν διάφορες μορφοποιήσεις (προφίλ), τόσο στις παρυφές, όσο και στο εσωτερικό του ξύλου. </a:t>
            </a:r>
            <a:endParaRPr kumimoji="0" lang="el-GR" sz="3200" i="0" u="none" strike="noStrike" cap="none" normalizeH="0" baseline="0" dirty="0" smtClean="0">
              <a:ln>
                <a:noFill/>
              </a:ln>
              <a:solidFill>
                <a:schemeClr val="tx1"/>
              </a:solidFill>
              <a:effectLst/>
              <a:cs typeface="Arial" pitchFamily="34" charset="0"/>
            </a:endParaRPr>
          </a:p>
        </p:txBody>
      </p:sp>
      <p:pic>
        <p:nvPicPr>
          <p:cNvPr id="28705" name="Picture 33" descr="Σχετική εικόνα"/>
          <p:cNvPicPr>
            <a:picLocks noChangeAspect="1" noChangeArrowheads="1"/>
          </p:cNvPicPr>
          <p:nvPr/>
        </p:nvPicPr>
        <p:blipFill>
          <a:blip r:embed="rId3" cstate="print"/>
          <a:srcRect l="1791"/>
          <a:stretch>
            <a:fillRect/>
          </a:stretch>
        </p:blipFill>
        <p:spPr bwMode="auto">
          <a:xfrm>
            <a:off x="6270171" y="1362529"/>
            <a:ext cx="4776106" cy="4376113"/>
          </a:xfrm>
          <a:prstGeom prst="rect">
            <a:avLst/>
          </a:prstGeom>
          <a:noFill/>
          <a:ln>
            <a:solidFill>
              <a:srgbClr val="002060"/>
            </a:solidFill>
          </a:ln>
        </p:spPr>
      </p:pic>
      <p:sp>
        <p:nvSpPr>
          <p:cNvPr id="74" name="73 - Ορθογώνιο"/>
          <p:cNvSpPr/>
          <p:nvPr/>
        </p:nvSpPr>
        <p:spPr>
          <a:xfrm>
            <a:off x="6251790" y="5740792"/>
            <a:ext cx="3367012" cy="307777"/>
          </a:xfrm>
          <a:prstGeom prst="rect">
            <a:avLst/>
          </a:prstGeom>
        </p:spPr>
        <p:txBody>
          <a:bodyPr wrap="none">
            <a:spAutoFit/>
          </a:bodyPr>
          <a:lstStyle/>
          <a:p>
            <a:r>
              <a:rPr lang="el-GR" sz="1400" dirty="0" smtClean="0"/>
              <a:t>ΠΗΓΗ: </a:t>
            </a:r>
            <a:r>
              <a:rPr lang="en-US" sz="1400" dirty="0" smtClean="0"/>
              <a:t>http://www.leaveoutviolencebc.com</a:t>
            </a:r>
            <a:endParaRPr lang="el-GR"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682171" y="1494492"/>
            <a:ext cx="1123405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Οι φρέζες διακρίνονται σε</a:t>
            </a:r>
            <a:r>
              <a:rPr kumimoji="0" lang="el-GR" sz="2000" u="none" strike="noStrike" cap="none" normalizeH="0" dirty="0" smtClean="0">
                <a:ln>
                  <a:noFill/>
                </a:ln>
                <a:solidFill>
                  <a:schemeClr val="tx1"/>
                </a:solidFill>
                <a:effectLst/>
                <a:ea typeface="Times New Roman" pitchFamily="18" charset="0"/>
                <a:cs typeface="Arial" pitchFamily="34" charset="0"/>
              </a:rPr>
              <a:t> </a:t>
            </a:r>
            <a:r>
              <a:rPr kumimoji="0" lang="el-GR" sz="2000" b="1" u="none" strike="noStrike" cap="none" normalizeH="0" dirty="0" smtClean="0">
                <a:ln>
                  <a:noFill/>
                </a:ln>
                <a:solidFill>
                  <a:schemeClr val="tx1"/>
                </a:solidFill>
                <a:effectLst/>
                <a:ea typeface="Times New Roman" pitchFamily="18" charset="0"/>
                <a:cs typeface="Arial" pitchFamily="34" charset="0"/>
              </a:rPr>
              <a:t>α</a:t>
            </a:r>
            <a:r>
              <a:rPr kumimoji="0" lang="el-GR" sz="2000" b="1" u="none" strike="noStrike" cap="none" normalizeH="0" baseline="0" dirty="0" smtClean="0">
                <a:ln>
                  <a:noFill/>
                </a:ln>
                <a:solidFill>
                  <a:schemeClr val="tx1"/>
                </a:solidFill>
                <a:effectLst/>
                <a:ea typeface="Times New Roman" pitchFamily="18" charset="0"/>
                <a:cs typeface="Arial" pitchFamily="34" charset="0"/>
              </a:rPr>
              <a:t>πλές</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b="1" u="none" strike="noStrike" cap="none" normalizeH="0" baseline="0" dirty="0" smtClean="0">
                <a:ln>
                  <a:noFill/>
                </a:ln>
                <a:solidFill>
                  <a:schemeClr val="tx1"/>
                </a:solidFill>
                <a:effectLst/>
                <a:ea typeface="Times New Roman" pitchFamily="18" charset="0"/>
                <a:cs typeface="Arial" pitchFamily="34" charset="0"/>
              </a:rPr>
              <a:t>Α)</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b="1" u="none" strike="noStrike" cap="none" normalizeH="0" baseline="0" dirty="0" smtClean="0">
                <a:ln>
                  <a:noFill/>
                </a:ln>
                <a:solidFill>
                  <a:schemeClr val="tx1"/>
                </a:solidFill>
                <a:effectLst/>
                <a:ea typeface="Times New Roman" pitchFamily="18" charset="0"/>
                <a:cs typeface="Arial" pitchFamily="34" charset="0"/>
              </a:rPr>
              <a:t>αντεστραμμένες (Β</a:t>
            </a:r>
            <a:r>
              <a:rPr kumimoji="0" lang="el-GR" sz="2000" b="1" u="none" strike="noStrike" cap="none" normalizeH="0" baseline="0" dirty="0" smtClean="0">
                <a:ln>
                  <a:noFill/>
                </a:ln>
                <a:solidFill>
                  <a:schemeClr val="tx1"/>
                </a:solidFill>
                <a:effectLst/>
                <a:ea typeface="Times New Roman" pitchFamily="18" charset="0"/>
                <a:cs typeface="Arial" pitchFamily="34" charset="0"/>
              </a:rPr>
              <a:t>)</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u="none" strike="noStrike" cap="none" normalizeH="0" baseline="0" dirty="0" smtClean="0">
                <a:ln>
                  <a:noFill/>
                </a:ln>
                <a:solidFill>
                  <a:schemeClr val="tx1"/>
                </a:solidFill>
                <a:effectLst/>
                <a:ea typeface="Times New Roman" pitchFamily="18" charset="0"/>
                <a:cs typeface="Arial" pitchFamily="34" charset="0"/>
              </a:rPr>
              <a:t>και </a:t>
            </a:r>
            <a:r>
              <a:rPr kumimoji="0" lang="el-GR" sz="2000" b="1" u="none" strike="noStrike" cap="none" normalizeH="0" baseline="0" dirty="0" smtClean="0">
                <a:ln>
                  <a:noFill/>
                </a:ln>
                <a:solidFill>
                  <a:schemeClr val="tx1"/>
                </a:solidFill>
                <a:effectLst/>
                <a:ea typeface="Times New Roman" pitchFamily="18" charset="0"/>
                <a:cs typeface="Arial" pitchFamily="34" charset="0"/>
              </a:rPr>
              <a:t>αριθμητικού ελέγχου (</a:t>
            </a:r>
            <a:r>
              <a:rPr lang="en-US" sz="2000" b="1" dirty="0" smtClean="0">
                <a:ea typeface="Times New Roman" pitchFamily="18" charset="0"/>
                <a:cs typeface="Arial" pitchFamily="34" charset="0"/>
              </a:rPr>
              <a:t>CNC) (</a:t>
            </a:r>
            <a:r>
              <a:rPr lang="el-GR" sz="2000" b="1" dirty="0" smtClean="0">
                <a:ea typeface="Times New Roman" pitchFamily="18" charset="0"/>
                <a:cs typeface="Arial" pitchFamily="34" charset="0"/>
              </a:rPr>
              <a:t>Γ</a:t>
            </a:r>
            <a:r>
              <a:rPr lang="en-US" sz="2000" b="1" dirty="0" smtClean="0">
                <a:ea typeface="Times New Roman" pitchFamily="18" charset="0"/>
                <a:cs typeface="Arial" pitchFamily="34" charset="0"/>
              </a:rPr>
              <a:t>)</a:t>
            </a:r>
            <a:r>
              <a:rPr lang="el-GR" sz="2000" dirty="0" smtClean="0">
                <a:ea typeface="Times New Roman" pitchFamily="18" charset="0"/>
                <a:cs typeface="Arial" pitchFamily="34" charset="0"/>
              </a:rPr>
              <a:t>.</a:t>
            </a:r>
            <a:endParaRPr kumimoji="0" lang="en-US" sz="2000" u="none" strike="noStrike" cap="none" normalizeH="0" baseline="0" dirty="0" smtClean="0">
              <a:ln>
                <a:noFill/>
              </a:ln>
              <a:solidFill>
                <a:schemeClr val="tx1"/>
              </a:solidFill>
              <a:effectLst/>
              <a:ea typeface="Times New Roman" pitchFamily="18" charset="0"/>
              <a:cs typeface="Arial" pitchFamily="34" charset="0"/>
            </a:endParaRPr>
          </a:p>
        </p:txBody>
      </p:sp>
      <p:sp>
        <p:nvSpPr>
          <p:cNvPr id="3" name="2 - Ορθογώνιο"/>
          <p:cNvSpPr/>
          <p:nvPr/>
        </p:nvSpPr>
        <p:spPr>
          <a:xfrm>
            <a:off x="4974467" y="851654"/>
            <a:ext cx="2048061"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Τύποι φρεζών</a:t>
            </a:r>
            <a:endParaRPr lang="el-GR" sz="2000" i="1" dirty="0" smtClean="0">
              <a:cs typeface="Arial" pitchFamily="34" charset="0"/>
            </a:endParaRPr>
          </a:p>
        </p:txBody>
      </p:sp>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Μορφοποίηση ξύλου με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5"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50179" name="Picture 3" descr="Αποτέλεσμα εικόνας για griggio router"/>
          <p:cNvPicPr>
            <a:picLocks noChangeAspect="1" noChangeArrowheads="1"/>
          </p:cNvPicPr>
          <p:nvPr/>
        </p:nvPicPr>
        <p:blipFill>
          <a:blip r:embed="rId3" cstate="print"/>
          <a:srcRect/>
          <a:stretch>
            <a:fillRect/>
          </a:stretch>
        </p:blipFill>
        <p:spPr bwMode="auto">
          <a:xfrm>
            <a:off x="1011918" y="2040619"/>
            <a:ext cx="2660196" cy="4142994"/>
          </a:xfrm>
          <a:prstGeom prst="rect">
            <a:avLst/>
          </a:prstGeom>
          <a:noFill/>
        </p:spPr>
      </p:pic>
      <p:sp>
        <p:nvSpPr>
          <p:cNvPr id="50181" name="AutoShape 5" descr="Αποτέλεσμα εικόνας για inverted rou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2" name="Picture 6"/>
          <p:cNvPicPr>
            <a:picLocks noChangeAspect="1" noChangeArrowheads="1"/>
          </p:cNvPicPr>
          <p:nvPr/>
        </p:nvPicPr>
        <p:blipFill>
          <a:blip r:embed="rId4" cstate="print"/>
          <a:srcRect l="18333" t="31047" r="53929" b="12381"/>
          <a:stretch>
            <a:fillRect/>
          </a:stretch>
        </p:blipFill>
        <p:spPr bwMode="auto">
          <a:xfrm>
            <a:off x="4296228" y="2596750"/>
            <a:ext cx="2699657" cy="3441193"/>
          </a:xfrm>
          <a:prstGeom prst="rect">
            <a:avLst/>
          </a:prstGeom>
          <a:noFill/>
          <a:ln w="9525">
            <a:noFill/>
            <a:miter lim="800000"/>
            <a:headEnd/>
            <a:tailEnd/>
          </a:ln>
        </p:spPr>
      </p:pic>
      <p:sp>
        <p:nvSpPr>
          <p:cNvPr id="9" name="8 - Ορθογώνιο"/>
          <p:cNvSpPr/>
          <p:nvPr/>
        </p:nvSpPr>
        <p:spPr>
          <a:xfrm>
            <a:off x="4638191" y="6002439"/>
            <a:ext cx="2669000" cy="307777"/>
          </a:xfrm>
          <a:prstGeom prst="rect">
            <a:avLst/>
          </a:prstGeom>
        </p:spPr>
        <p:txBody>
          <a:bodyPr wrap="none">
            <a:spAutoFit/>
          </a:bodyPr>
          <a:lstStyle/>
          <a:p>
            <a:r>
              <a:rPr lang="el-GR" sz="1400" dirty="0" smtClean="0"/>
              <a:t>ΠΗΓΗ: </a:t>
            </a:r>
            <a:r>
              <a:rPr lang="en-US" sz="1400" dirty="0" smtClean="0"/>
              <a:t>https://www.cronsrud.com</a:t>
            </a:r>
            <a:endParaRPr lang="el-GR" sz="1400" dirty="0"/>
          </a:p>
        </p:txBody>
      </p:sp>
      <p:sp>
        <p:nvSpPr>
          <p:cNvPr id="10" name="9 - Ορθογώνιο"/>
          <p:cNvSpPr/>
          <p:nvPr/>
        </p:nvSpPr>
        <p:spPr>
          <a:xfrm>
            <a:off x="735143" y="6042223"/>
            <a:ext cx="2963632" cy="307777"/>
          </a:xfrm>
          <a:prstGeom prst="rect">
            <a:avLst/>
          </a:prstGeom>
        </p:spPr>
        <p:txBody>
          <a:bodyPr wrap="none">
            <a:spAutoFit/>
          </a:bodyPr>
          <a:lstStyle/>
          <a:p>
            <a:r>
              <a:rPr lang="el-GR" sz="1400" smtClean="0"/>
              <a:t>ΠΗΓΗ: </a:t>
            </a:r>
            <a:r>
              <a:rPr lang="en-US" sz="1400" smtClean="0"/>
              <a:t>http://www.directindustry.com</a:t>
            </a:r>
            <a:endParaRPr lang="el-GR" sz="1400" dirty="0"/>
          </a:p>
        </p:txBody>
      </p:sp>
      <p:sp>
        <p:nvSpPr>
          <p:cNvPr id="50186" name="AutoShape 10" descr="Αποτέλεσμα εικόνας για wood cnc rou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7" name="Picture 11"/>
          <p:cNvPicPr>
            <a:picLocks noChangeAspect="1" noChangeArrowheads="1"/>
          </p:cNvPicPr>
          <p:nvPr/>
        </p:nvPicPr>
        <p:blipFill>
          <a:blip r:embed="rId5" cstate="print"/>
          <a:srcRect l="12381" t="30143" r="47976" b="12524"/>
          <a:stretch>
            <a:fillRect/>
          </a:stretch>
        </p:blipFill>
        <p:spPr bwMode="auto">
          <a:xfrm>
            <a:off x="7431314" y="2322288"/>
            <a:ext cx="4101033" cy="3706940"/>
          </a:xfrm>
          <a:prstGeom prst="rect">
            <a:avLst/>
          </a:prstGeom>
          <a:noFill/>
          <a:ln w="9525">
            <a:noFill/>
            <a:miter lim="800000"/>
            <a:headEnd/>
            <a:tailEnd/>
          </a:ln>
        </p:spPr>
      </p:pic>
      <p:sp>
        <p:nvSpPr>
          <p:cNvPr id="14" name="13 - Ορθογώνιο"/>
          <p:cNvSpPr/>
          <p:nvPr/>
        </p:nvSpPr>
        <p:spPr>
          <a:xfrm>
            <a:off x="8193967" y="6002048"/>
            <a:ext cx="2743764" cy="307777"/>
          </a:xfrm>
          <a:prstGeom prst="rect">
            <a:avLst/>
          </a:prstGeom>
        </p:spPr>
        <p:txBody>
          <a:bodyPr wrap="none">
            <a:spAutoFit/>
          </a:bodyPr>
          <a:lstStyle/>
          <a:p>
            <a:r>
              <a:rPr lang="el-GR" sz="1400" dirty="0" smtClean="0"/>
              <a:t>ΠΗΓΗ: </a:t>
            </a:r>
            <a:r>
              <a:rPr lang="en-US" sz="1400" dirty="0" smtClean="0"/>
              <a:t>https://www.aliexpress.com</a:t>
            </a:r>
            <a:endParaRPr lang="el-GR" sz="1400" dirty="0"/>
          </a:p>
        </p:txBody>
      </p:sp>
      <p:sp>
        <p:nvSpPr>
          <p:cNvPr id="15" name="14 - Ορθογώνιο"/>
          <p:cNvSpPr/>
          <p:nvPr/>
        </p:nvSpPr>
        <p:spPr>
          <a:xfrm>
            <a:off x="783771" y="6457890"/>
            <a:ext cx="10392229" cy="400110"/>
          </a:xfrm>
          <a:prstGeom prst="rect">
            <a:avLst/>
          </a:prstGeom>
        </p:spPr>
        <p:txBody>
          <a:bodyPr wrap="square">
            <a:spAutoFit/>
          </a:bodyPr>
          <a:lstStyle/>
          <a:p>
            <a:pPr algn="ctr"/>
            <a:r>
              <a:rPr lang="el-GR" sz="2000" dirty="0" smtClean="0"/>
              <a:t>Απλή (Α), αντεστραμμένη (Β</a:t>
            </a:r>
            <a:r>
              <a:rPr lang="el-GR" sz="2000" dirty="0" smtClean="0"/>
              <a:t>) </a:t>
            </a:r>
            <a:r>
              <a:rPr lang="el-GR" sz="2000" dirty="0" smtClean="0"/>
              <a:t>και </a:t>
            </a:r>
            <a:r>
              <a:rPr lang="en-US" sz="2000" dirty="0" smtClean="0"/>
              <a:t>CNC </a:t>
            </a:r>
            <a:r>
              <a:rPr lang="el-GR" sz="2000" dirty="0" smtClean="0"/>
              <a:t>φρέζα</a:t>
            </a:r>
            <a:r>
              <a:rPr lang="en-US" sz="2000" dirty="0" smtClean="0"/>
              <a:t> (</a:t>
            </a:r>
            <a:r>
              <a:rPr lang="el-GR" sz="2000" dirty="0" smtClean="0"/>
              <a:t>Γ</a:t>
            </a:r>
            <a:r>
              <a:rPr lang="el-GR" sz="2000" dirty="0" smtClean="0"/>
              <a:t>)</a:t>
            </a:r>
            <a:endParaRPr lang="el-GR" sz="2000" dirty="0"/>
          </a:p>
        </p:txBody>
      </p:sp>
      <p:sp>
        <p:nvSpPr>
          <p:cNvPr id="16" name="15 - TextBox"/>
          <p:cNvSpPr txBox="1"/>
          <p:nvPr/>
        </p:nvSpPr>
        <p:spPr>
          <a:xfrm flipH="1">
            <a:off x="1081654" y="2239954"/>
            <a:ext cx="518159" cy="369332"/>
          </a:xfrm>
          <a:prstGeom prst="rect">
            <a:avLst/>
          </a:prstGeom>
          <a:noFill/>
        </p:spPr>
        <p:txBody>
          <a:bodyPr wrap="square" rtlCol="0">
            <a:spAutoFit/>
          </a:bodyPr>
          <a:lstStyle/>
          <a:p>
            <a:pPr algn="ctr"/>
            <a:r>
              <a:rPr lang="el-GR" b="1" dirty="0" smtClean="0"/>
              <a:t>Α</a:t>
            </a:r>
            <a:endParaRPr lang="el-GR" b="1" dirty="0"/>
          </a:p>
        </p:txBody>
      </p:sp>
      <p:sp>
        <p:nvSpPr>
          <p:cNvPr id="17" name="16 - TextBox"/>
          <p:cNvSpPr txBox="1"/>
          <p:nvPr/>
        </p:nvSpPr>
        <p:spPr>
          <a:xfrm flipH="1">
            <a:off x="4594111" y="2530240"/>
            <a:ext cx="518159" cy="369332"/>
          </a:xfrm>
          <a:prstGeom prst="rect">
            <a:avLst/>
          </a:prstGeom>
          <a:noFill/>
        </p:spPr>
        <p:txBody>
          <a:bodyPr wrap="square" rtlCol="0">
            <a:spAutoFit/>
          </a:bodyPr>
          <a:lstStyle/>
          <a:p>
            <a:pPr algn="ctr"/>
            <a:r>
              <a:rPr lang="el-GR" b="1" dirty="0" smtClean="0"/>
              <a:t>Β</a:t>
            </a:r>
            <a:endParaRPr lang="el-GR" b="1" dirty="0"/>
          </a:p>
        </p:txBody>
      </p:sp>
      <p:sp>
        <p:nvSpPr>
          <p:cNvPr id="18" name="17 - TextBox"/>
          <p:cNvSpPr txBox="1"/>
          <p:nvPr/>
        </p:nvSpPr>
        <p:spPr>
          <a:xfrm flipH="1">
            <a:off x="8004968" y="2704411"/>
            <a:ext cx="518159" cy="369332"/>
          </a:xfrm>
          <a:prstGeom prst="rect">
            <a:avLst/>
          </a:prstGeom>
          <a:noFill/>
        </p:spPr>
        <p:txBody>
          <a:bodyPr wrap="square" rtlCol="0">
            <a:spAutoFit/>
          </a:bodyPr>
          <a:lstStyle/>
          <a:p>
            <a:pPr algn="ctr"/>
            <a:r>
              <a:rPr lang="el-GR" b="1" dirty="0" smtClean="0"/>
              <a:t>Γ</a:t>
            </a:r>
            <a:endParaRPr lang="el-GR"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6072899" y="6231462"/>
            <a:ext cx="5423065" cy="400110"/>
          </a:xfrm>
          <a:prstGeom prst="rect">
            <a:avLst/>
          </a:prstGeom>
        </p:spPr>
        <p:txBody>
          <a:bodyPr wrap="square">
            <a:spAutoFit/>
          </a:bodyPr>
          <a:lstStyle/>
          <a:p>
            <a:pPr algn="ctr"/>
            <a:r>
              <a:rPr lang="el-GR" sz="2000" dirty="0" smtClean="0"/>
              <a:t>Απλή αξονική </a:t>
            </a:r>
            <a:r>
              <a:rPr lang="el-GR" sz="2000" dirty="0" smtClean="0"/>
              <a:t>φρέζα</a:t>
            </a:r>
            <a:endParaRPr lang="el-GR" sz="2000" dirty="0"/>
          </a:p>
        </p:txBody>
      </p:sp>
      <p:sp>
        <p:nvSpPr>
          <p:cNvPr id="15" name="14 - Ορθογώνιο"/>
          <p:cNvSpPr/>
          <p:nvPr/>
        </p:nvSpPr>
        <p:spPr>
          <a:xfrm>
            <a:off x="5212070" y="6159146"/>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grpSp>
        <p:nvGrpSpPr>
          <p:cNvPr id="4" name="71 - Ομάδα"/>
          <p:cNvGrpSpPr/>
          <p:nvPr/>
        </p:nvGrpSpPr>
        <p:grpSpPr>
          <a:xfrm>
            <a:off x="5196115" y="1077929"/>
            <a:ext cx="6467908" cy="5047097"/>
            <a:chOff x="6658635" y="1223076"/>
            <a:chExt cx="4802188" cy="3657600"/>
          </a:xfrm>
        </p:grpSpPr>
        <p:pic>
          <p:nvPicPr>
            <p:cNvPr id="28674" name="Picture 2" descr="freza"/>
            <p:cNvPicPr>
              <a:picLocks noChangeAspect="1" noChangeArrowheads="1"/>
            </p:cNvPicPr>
            <p:nvPr/>
          </p:nvPicPr>
          <p:blipFill>
            <a:blip r:embed="rId3" cstate="print"/>
            <a:srcRect/>
            <a:stretch>
              <a:fillRect/>
            </a:stretch>
          </p:blipFill>
          <p:spPr bwMode="auto">
            <a:xfrm>
              <a:off x="8835242" y="1365662"/>
              <a:ext cx="2552700" cy="3400425"/>
            </a:xfrm>
            <a:prstGeom prst="rect">
              <a:avLst/>
            </a:prstGeom>
            <a:noFill/>
            <a:ln w="9525">
              <a:noFill/>
              <a:miter lim="800000"/>
              <a:headEnd/>
              <a:tailEnd/>
            </a:ln>
          </p:spPr>
        </p:pic>
        <p:pic>
          <p:nvPicPr>
            <p:cNvPr id="28675" name="Picture 3" descr="frezza"/>
            <p:cNvPicPr>
              <a:picLocks noChangeAspect="1" noChangeArrowheads="1"/>
            </p:cNvPicPr>
            <p:nvPr/>
          </p:nvPicPr>
          <p:blipFill>
            <a:blip r:embed="rId4" cstate="print"/>
            <a:srcRect/>
            <a:stretch>
              <a:fillRect/>
            </a:stretch>
          </p:blipFill>
          <p:spPr bwMode="auto">
            <a:xfrm>
              <a:off x="7078931" y="2898692"/>
              <a:ext cx="1181100" cy="1571625"/>
            </a:xfrm>
            <a:prstGeom prst="rect">
              <a:avLst/>
            </a:prstGeom>
            <a:noFill/>
            <a:ln w="9525">
              <a:noFill/>
              <a:miter lim="800000"/>
              <a:headEnd/>
              <a:tailEnd/>
            </a:ln>
          </p:spPr>
        </p:pic>
        <p:grpSp>
          <p:nvGrpSpPr>
            <p:cNvPr id="5" name="Group 4"/>
            <p:cNvGrpSpPr>
              <a:grpSpLocks/>
            </p:cNvGrpSpPr>
            <p:nvPr/>
          </p:nvGrpSpPr>
          <p:grpSpPr bwMode="auto">
            <a:xfrm>
              <a:off x="6658635" y="1223076"/>
              <a:ext cx="4802188" cy="3657600"/>
              <a:chOff x="2544" y="5868"/>
              <a:chExt cx="7563" cy="5760"/>
            </a:xfrm>
          </p:grpSpPr>
          <p:grpSp>
            <p:nvGrpSpPr>
              <p:cNvPr id="6" name="Group 5"/>
              <p:cNvGrpSpPr>
                <a:grpSpLocks/>
              </p:cNvGrpSpPr>
              <p:nvPr/>
            </p:nvGrpSpPr>
            <p:grpSpPr bwMode="auto">
              <a:xfrm>
                <a:off x="5787" y="5943"/>
                <a:ext cx="4320" cy="5580"/>
                <a:chOff x="5787" y="5943"/>
                <a:chExt cx="4320" cy="5580"/>
              </a:xfrm>
            </p:grpSpPr>
            <p:sp>
              <p:nvSpPr>
                <p:cNvPr id="28678" name="Text Box 6"/>
                <p:cNvSpPr txBox="1">
                  <a:spLocks noChangeArrowheads="1"/>
                </p:cNvSpPr>
                <p:nvPr/>
              </p:nvSpPr>
              <p:spPr bwMode="auto">
                <a:xfrm>
                  <a:off x="5787" y="5943"/>
                  <a:ext cx="4315" cy="5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grpSp>
              <p:nvGrpSpPr>
                <p:cNvPr id="7" name="Group 7"/>
                <p:cNvGrpSpPr>
                  <a:grpSpLocks/>
                </p:cNvGrpSpPr>
                <p:nvPr/>
              </p:nvGrpSpPr>
              <p:grpSpPr bwMode="auto">
                <a:xfrm>
                  <a:off x="5967" y="6123"/>
                  <a:ext cx="4140" cy="5400"/>
                  <a:chOff x="5967" y="6123"/>
                  <a:chExt cx="4140" cy="5400"/>
                </a:xfrm>
              </p:grpSpPr>
              <p:sp>
                <p:nvSpPr>
                  <p:cNvPr id="28680" name="Line 8"/>
                  <p:cNvSpPr>
                    <a:spLocks noChangeShapeType="1"/>
                  </p:cNvSpPr>
                  <p:nvPr/>
                </p:nvSpPr>
                <p:spPr bwMode="auto">
                  <a:xfrm flipV="1">
                    <a:off x="6687" y="10263"/>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681" name="Line 9"/>
                  <p:cNvSpPr>
                    <a:spLocks noChangeShapeType="1"/>
                  </p:cNvSpPr>
                  <p:nvPr/>
                </p:nvSpPr>
                <p:spPr bwMode="auto">
                  <a:xfrm flipV="1">
                    <a:off x="6327" y="9183"/>
                    <a:ext cx="18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682" name="Line 10"/>
                  <p:cNvSpPr>
                    <a:spLocks noChangeShapeType="1"/>
                  </p:cNvSpPr>
                  <p:nvPr/>
                </p:nvSpPr>
                <p:spPr bwMode="auto">
                  <a:xfrm>
                    <a:off x="7047" y="6303"/>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683" name="Line 11"/>
                  <p:cNvSpPr>
                    <a:spLocks noChangeShapeType="1"/>
                  </p:cNvSpPr>
                  <p:nvPr/>
                </p:nvSpPr>
                <p:spPr bwMode="auto">
                  <a:xfrm flipH="1">
                    <a:off x="8847" y="8007"/>
                    <a:ext cx="357" cy="636"/>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684" name="Line 12"/>
                  <p:cNvSpPr>
                    <a:spLocks noChangeShapeType="1"/>
                  </p:cNvSpPr>
                  <p:nvPr/>
                </p:nvSpPr>
                <p:spPr bwMode="auto">
                  <a:xfrm flipH="1" flipV="1">
                    <a:off x="8127" y="10263"/>
                    <a:ext cx="90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685" name="Line 13"/>
                  <p:cNvSpPr>
                    <a:spLocks noChangeShapeType="1"/>
                  </p:cNvSpPr>
                  <p:nvPr/>
                </p:nvSpPr>
                <p:spPr bwMode="auto">
                  <a:xfrm flipV="1">
                    <a:off x="6867" y="11163"/>
                    <a:ext cx="90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686" name="Text Box 14"/>
                  <p:cNvSpPr txBox="1">
                    <a:spLocks noChangeArrowheads="1"/>
                  </p:cNvSpPr>
                  <p:nvPr/>
                </p:nvSpPr>
                <p:spPr bwMode="auto">
                  <a:xfrm>
                    <a:off x="9207" y="108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7</a:t>
                    </a:r>
                    <a:endParaRPr kumimoji="0" lang="el-GR" sz="1800" b="0" i="0" u="none" strike="noStrike" cap="none" normalizeH="0" baseline="0" dirty="0" smtClean="0">
                      <a:ln>
                        <a:noFill/>
                      </a:ln>
                      <a:solidFill>
                        <a:schemeClr val="bg1"/>
                      </a:solidFill>
                      <a:effectLst/>
                      <a:cs typeface="Arial" pitchFamily="34" charset="0"/>
                    </a:endParaRPr>
                  </a:p>
                </p:txBody>
              </p:sp>
              <p:sp>
                <p:nvSpPr>
                  <p:cNvPr id="28687" name="Text Box 15"/>
                  <p:cNvSpPr txBox="1">
                    <a:spLocks noChangeArrowheads="1"/>
                  </p:cNvSpPr>
                  <p:nvPr/>
                </p:nvSpPr>
                <p:spPr bwMode="auto">
                  <a:xfrm>
                    <a:off x="9024" y="7647"/>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  </a:t>
                    </a:r>
                    <a:r>
                      <a:rPr kumimoji="0" lang="el-GR" sz="900" b="1" i="0" u="none" strike="noStrike" cap="none" normalizeH="0" baseline="0" smtClean="0">
                        <a:ln>
                          <a:noFill/>
                        </a:ln>
                        <a:solidFill>
                          <a:schemeClr val="tx1"/>
                        </a:solidFill>
                        <a:effectLst/>
                        <a:cs typeface="Arial" pitchFamily="34" charset="0"/>
                      </a:rPr>
                      <a:t>6</a:t>
                    </a:r>
                    <a:endParaRPr kumimoji="0" lang="el-GR" sz="1800" b="0" i="0" u="none" strike="noStrike" cap="none" normalizeH="0" baseline="0" smtClean="0">
                      <a:ln>
                        <a:noFill/>
                      </a:ln>
                      <a:solidFill>
                        <a:schemeClr val="tx1"/>
                      </a:solidFill>
                      <a:effectLst/>
                      <a:cs typeface="Arial" pitchFamily="34" charset="0"/>
                    </a:endParaRPr>
                  </a:p>
                </p:txBody>
              </p:sp>
              <p:sp>
                <p:nvSpPr>
                  <p:cNvPr id="28688" name="Text Box 16"/>
                  <p:cNvSpPr txBox="1">
                    <a:spLocks noChangeArrowheads="1"/>
                  </p:cNvSpPr>
                  <p:nvPr/>
                </p:nvSpPr>
                <p:spPr bwMode="auto">
                  <a:xfrm>
                    <a:off x="6687" y="6123"/>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3</a:t>
                    </a:r>
                    <a:endParaRPr kumimoji="0" lang="el-GR" sz="1800" b="0" i="0" u="none" strike="noStrike" cap="none" normalizeH="0" baseline="0" smtClean="0">
                      <a:ln>
                        <a:noFill/>
                      </a:ln>
                      <a:solidFill>
                        <a:schemeClr val="tx1"/>
                      </a:solidFill>
                      <a:effectLst/>
                      <a:cs typeface="Arial" pitchFamily="34" charset="0"/>
                    </a:endParaRPr>
                  </a:p>
                </p:txBody>
              </p:sp>
              <p:sp>
                <p:nvSpPr>
                  <p:cNvPr id="28689" name="Text Box 17"/>
                  <p:cNvSpPr txBox="1">
                    <a:spLocks noChangeArrowheads="1"/>
                  </p:cNvSpPr>
                  <p:nvPr/>
                </p:nvSpPr>
                <p:spPr bwMode="auto">
                  <a:xfrm>
                    <a:off x="5967" y="9903"/>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2</a:t>
                    </a:r>
                    <a:endParaRPr kumimoji="0" lang="el-GR" sz="1800" b="0" i="0" u="none" strike="noStrike" cap="none" normalizeH="0" baseline="0" dirty="0" smtClean="0">
                      <a:ln>
                        <a:noFill/>
                      </a:ln>
                      <a:solidFill>
                        <a:schemeClr val="bg1"/>
                      </a:solidFill>
                      <a:effectLst/>
                      <a:cs typeface="Arial" pitchFamily="34" charset="0"/>
                    </a:endParaRPr>
                  </a:p>
                </p:txBody>
              </p:sp>
              <p:sp>
                <p:nvSpPr>
                  <p:cNvPr id="28690" name="Text Box 18"/>
                  <p:cNvSpPr txBox="1">
                    <a:spLocks noChangeArrowheads="1"/>
                  </p:cNvSpPr>
                  <p:nvPr/>
                </p:nvSpPr>
                <p:spPr bwMode="auto">
                  <a:xfrm>
                    <a:off x="6327" y="10263"/>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1</a:t>
                    </a:r>
                    <a:endParaRPr kumimoji="0" lang="el-GR" sz="1800" b="0" i="0" u="none" strike="noStrike" cap="none" normalizeH="0" baseline="0" dirty="0" smtClean="0">
                      <a:ln>
                        <a:noFill/>
                      </a:ln>
                      <a:solidFill>
                        <a:schemeClr val="bg1"/>
                      </a:solidFill>
                      <a:effectLst/>
                      <a:cs typeface="Arial" pitchFamily="34" charset="0"/>
                    </a:endParaRPr>
                  </a:p>
                </p:txBody>
              </p:sp>
              <p:sp>
                <p:nvSpPr>
                  <p:cNvPr id="28691" name="Text Box 19"/>
                  <p:cNvSpPr txBox="1">
                    <a:spLocks noChangeArrowheads="1"/>
                  </p:cNvSpPr>
                  <p:nvPr/>
                </p:nvSpPr>
                <p:spPr bwMode="auto">
                  <a:xfrm>
                    <a:off x="6507" y="10983"/>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8</a:t>
                    </a:r>
                    <a:endParaRPr kumimoji="0" lang="el-GR" sz="1800" b="0" i="0" u="none" strike="noStrike" cap="none" normalizeH="0" baseline="0" dirty="0" smtClean="0">
                      <a:ln>
                        <a:noFill/>
                      </a:ln>
                      <a:solidFill>
                        <a:schemeClr val="bg1"/>
                      </a:solidFill>
                      <a:effectLst/>
                      <a:cs typeface="Arial" pitchFamily="34" charset="0"/>
                    </a:endParaRPr>
                  </a:p>
                </p:txBody>
              </p:sp>
              <p:sp>
                <p:nvSpPr>
                  <p:cNvPr id="28692" name="Text Box 20"/>
                  <p:cNvSpPr txBox="1">
                    <a:spLocks noChangeArrowheads="1"/>
                  </p:cNvSpPr>
                  <p:nvPr/>
                </p:nvSpPr>
                <p:spPr bwMode="auto">
                  <a:xfrm>
                    <a:off x="9387" y="7023"/>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1</a:t>
                    </a:r>
                    <a:endParaRPr kumimoji="0" lang="el-GR" sz="1800" b="0" i="0" u="none" strike="noStrike" cap="none" normalizeH="0" baseline="0" smtClean="0">
                      <a:ln>
                        <a:noFill/>
                      </a:ln>
                      <a:solidFill>
                        <a:schemeClr val="tx1"/>
                      </a:solidFill>
                      <a:effectLst/>
                      <a:cs typeface="Arial" pitchFamily="34" charset="0"/>
                    </a:endParaRPr>
                  </a:p>
                </p:txBody>
              </p:sp>
              <p:sp>
                <p:nvSpPr>
                  <p:cNvPr id="28693" name="Line 21"/>
                  <p:cNvSpPr>
                    <a:spLocks noChangeShapeType="1"/>
                  </p:cNvSpPr>
                  <p:nvPr/>
                </p:nvSpPr>
                <p:spPr bwMode="auto">
                  <a:xfrm flipH="1" flipV="1">
                    <a:off x="8667" y="7023"/>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grpSp>
            <p:sp>
              <p:nvSpPr>
                <p:cNvPr id="28694" name="Rectangle 22"/>
                <p:cNvSpPr>
                  <a:spLocks noChangeArrowheads="1"/>
                </p:cNvSpPr>
                <p:nvPr/>
              </p:nvSpPr>
              <p:spPr bwMode="auto">
                <a:xfrm>
                  <a:off x="7404" y="7647"/>
                  <a:ext cx="1080" cy="1260"/>
                </a:xfrm>
                <a:prstGeom prst="rect">
                  <a:avLst/>
                </a:prstGeom>
                <a:no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sp>
            <p:nvSpPr>
              <p:cNvPr id="28695" name="Text Box 23"/>
              <p:cNvSpPr txBox="1">
                <a:spLocks noChangeArrowheads="1"/>
              </p:cNvSpPr>
              <p:nvPr/>
            </p:nvSpPr>
            <p:spPr bwMode="auto">
              <a:xfrm>
                <a:off x="2727" y="6123"/>
                <a:ext cx="3060" cy="2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1:</a:t>
                </a:r>
                <a:r>
                  <a:rPr kumimoji="0" lang="el-GR" sz="100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2:</a:t>
                </a:r>
                <a:r>
                  <a:rPr kumimoji="0" lang="el-GR" sz="1000" b="0" u="none" strike="noStrike" cap="none" normalizeH="0" baseline="0" dirty="0" smtClean="0">
                    <a:ln>
                      <a:noFill/>
                    </a:ln>
                    <a:solidFill>
                      <a:schemeClr val="tx1"/>
                    </a:solidFill>
                    <a:effectLst/>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3:</a:t>
                </a:r>
                <a:r>
                  <a:rPr kumimoji="0" lang="el-GR" sz="1000" b="0" u="none" strike="noStrike" cap="none" normalizeH="0" baseline="0" dirty="0" smtClean="0">
                    <a:ln>
                      <a:noFill/>
                    </a:ln>
                    <a:solidFill>
                      <a:schemeClr val="tx1"/>
                    </a:solidFill>
                    <a:effectLst/>
                    <a:cs typeface="Arial" pitchFamily="34" charset="0"/>
                  </a:rPr>
                  <a:t> Ηλεκτροκινητήρας</a:t>
                </a:r>
              </a:p>
              <a:p>
                <a:pPr marL="0" marR="0" lvl="0" indent="0"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4:</a:t>
                </a:r>
                <a:r>
                  <a:rPr kumimoji="0" lang="el-GR" sz="1000" b="0" u="none" strike="noStrike" cap="none" normalizeH="0" baseline="0" dirty="0" smtClean="0">
                    <a:ln>
                      <a:noFill/>
                    </a:ln>
                    <a:solidFill>
                      <a:schemeClr val="tx1"/>
                    </a:solidFill>
                    <a:effectLst/>
                    <a:cs typeface="Arial" pitchFamily="34" charset="0"/>
                  </a:rPr>
                  <a:t> Κεφαλή κατεργασίας</a:t>
                </a:r>
              </a:p>
              <a:p>
                <a:pPr marL="0" marR="0" lvl="0" indent="0"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5:</a:t>
                </a:r>
                <a:r>
                  <a:rPr kumimoji="0" lang="el-GR" sz="1000" b="0" u="none" strike="noStrike" cap="none" normalizeH="0" baseline="0" dirty="0" smtClean="0">
                    <a:ln>
                      <a:noFill/>
                    </a:ln>
                    <a:solidFill>
                      <a:schemeClr val="tx1"/>
                    </a:solidFill>
                    <a:effectLst/>
                    <a:cs typeface="Arial" pitchFamily="34" charset="0"/>
                  </a:rPr>
                  <a:t> Αξονικός οδηγός</a:t>
                </a:r>
              </a:p>
              <a:p>
                <a:pPr marL="0" marR="0" lvl="0" indent="0"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6:</a:t>
                </a:r>
                <a:r>
                  <a:rPr kumimoji="0" lang="el-GR" sz="1000" b="0" u="none" strike="noStrike" cap="none" normalizeH="0" baseline="0" dirty="0" smtClean="0">
                    <a:ln>
                      <a:noFill/>
                    </a:ln>
                    <a:solidFill>
                      <a:schemeClr val="tx1"/>
                    </a:solidFill>
                    <a:effectLst/>
                    <a:cs typeface="Arial" pitchFamily="34" charset="0"/>
                  </a:rPr>
                  <a:t> Ευθύγραμμος οδηγός</a:t>
                </a:r>
              </a:p>
              <a:p>
                <a:pPr marR="0" lvl="0" algn="just"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7:</a:t>
                </a:r>
                <a:r>
                  <a:rPr kumimoji="0" lang="el-GR" sz="1000" b="0" u="none" strike="noStrike" cap="none" normalizeH="0" baseline="0" dirty="0" smtClean="0">
                    <a:ln>
                      <a:noFill/>
                    </a:ln>
                    <a:solidFill>
                      <a:schemeClr val="tx1"/>
                    </a:solidFill>
                    <a:effectLst/>
                    <a:cs typeface="Arial" pitchFamily="34" charset="0"/>
                  </a:rPr>
                  <a:t> Κοχλίας ρύθμισης ύψους τράπεζας</a:t>
                </a:r>
              </a:p>
              <a:p>
                <a:pPr marL="0" marR="0" lvl="1" algn="l" defTabSz="914400" rtl="0" eaLnBrk="1" fontAlgn="base" latinLnBrk="0" hangingPunct="1">
                  <a:lnSpc>
                    <a:spcPct val="100000"/>
                  </a:lnSpc>
                  <a:spcBef>
                    <a:spcPct val="0"/>
                  </a:spcBef>
                  <a:buClrTx/>
                  <a:buSzTx/>
                  <a:buFontTx/>
                  <a:buNone/>
                  <a:tabLst/>
                </a:pPr>
                <a:r>
                  <a:rPr kumimoji="0" lang="el-GR" sz="1000" b="1" u="none" strike="noStrike" cap="none" normalizeH="0" baseline="0" dirty="0" smtClean="0">
                    <a:ln>
                      <a:noFill/>
                    </a:ln>
                    <a:solidFill>
                      <a:schemeClr val="tx1"/>
                    </a:solidFill>
                    <a:effectLst/>
                    <a:cs typeface="Arial" pitchFamily="34" charset="0"/>
                  </a:rPr>
                  <a:t>8:</a:t>
                </a:r>
                <a:r>
                  <a:rPr kumimoji="0" lang="el-GR" sz="1000" b="0" u="none" strike="noStrike" cap="none" normalizeH="0" baseline="0" dirty="0" smtClean="0">
                    <a:ln>
                      <a:noFill/>
                    </a:ln>
                    <a:solidFill>
                      <a:schemeClr val="tx1"/>
                    </a:solidFill>
                    <a:effectLst/>
                    <a:cs typeface="Arial" pitchFamily="34" charset="0"/>
                  </a:rPr>
                  <a:t> </a:t>
                </a:r>
                <a:r>
                  <a:rPr kumimoji="0" lang="el-GR" sz="1000" b="0" u="none" strike="noStrike" cap="none" normalizeH="0" baseline="0" dirty="0" err="1" smtClean="0">
                    <a:ln>
                      <a:noFill/>
                    </a:ln>
                    <a:solidFill>
                      <a:schemeClr val="tx1"/>
                    </a:solidFill>
                    <a:effectLst/>
                    <a:cs typeface="Arial" pitchFamily="34" charset="0"/>
                  </a:rPr>
                  <a:t>Ποδομοχλός</a:t>
                </a:r>
                <a:r>
                  <a:rPr kumimoji="0" lang="el-GR" sz="1000" b="0" u="none" strike="noStrike" cap="none" normalizeH="0" baseline="0" dirty="0" smtClean="0">
                    <a:ln>
                      <a:noFill/>
                    </a:ln>
                    <a:solidFill>
                      <a:schemeClr val="tx1"/>
                    </a:solidFill>
                    <a:effectLst/>
                    <a:cs typeface="Arial" pitchFamily="34" charset="0"/>
                  </a:rPr>
                  <a:t> κίνησης κοπτικού</a:t>
                </a:r>
                <a:endParaRPr kumimoji="0" lang="el-GR" sz="2000" b="0" u="none" strike="noStrike" cap="none" normalizeH="0" baseline="0" dirty="0" smtClean="0">
                  <a:ln>
                    <a:noFill/>
                  </a:ln>
                  <a:solidFill>
                    <a:schemeClr val="tx1"/>
                  </a:solidFill>
                  <a:effectLst/>
                  <a:cs typeface="Arial" pitchFamily="34" charset="0"/>
                </a:endParaRPr>
              </a:p>
            </p:txBody>
          </p:sp>
          <p:sp>
            <p:nvSpPr>
              <p:cNvPr id="28696" name="Rectangle 24"/>
              <p:cNvSpPr>
                <a:spLocks noChangeArrowheads="1"/>
              </p:cNvSpPr>
              <p:nvPr/>
            </p:nvSpPr>
            <p:spPr bwMode="auto">
              <a:xfrm>
                <a:off x="2544" y="5868"/>
                <a:ext cx="7560" cy="576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8" name="Group 25"/>
              <p:cNvGrpSpPr>
                <a:grpSpLocks/>
              </p:cNvGrpSpPr>
              <p:nvPr/>
            </p:nvGrpSpPr>
            <p:grpSpPr bwMode="auto">
              <a:xfrm>
                <a:off x="3084" y="8367"/>
                <a:ext cx="2700" cy="3060"/>
                <a:chOff x="3084" y="8367"/>
                <a:chExt cx="2700" cy="3060"/>
              </a:xfrm>
            </p:grpSpPr>
            <p:sp>
              <p:nvSpPr>
                <p:cNvPr id="28698" name="Text Box 26"/>
                <p:cNvSpPr txBox="1">
                  <a:spLocks noChangeArrowheads="1"/>
                </p:cNvSpPr>
                <p:nvPr/>
              </p:nvSpPr>
              <p:spPr bwMode="auto">
                <a:xfrm>
                  <a:off x="3084" y="8367"/>
                  <a:ext cx="2155" cy="2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sp>
              <p:nvSpPr>
                <p:cNvPr id="28699" name="Line 27"/>
                <p:cNvSpPr>
                  <a:spLocks noChangeShapeType="1"/>
                </p:cNvSpPr>
                <p:nvPr/>
              </p:nvSpPr>
              <p:spPr bwMode="auto">
                <a:xfrm flipH="1" flipV="1">
                  <a:off x="4161" y="10527"/>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700" name="Text Box 28"/>
                <p:cNvSpPr txBox="1">
                  <a:spLocks noChangeArrowheads="1"/>
                </p:cNvSpPr>
                <p:nvPr/>
              </p:nvSpPr>
              <p:spPr bwMode="auto">
                <a:xfrm>
                  <a:off x="4344" y="1106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  5</a:t>
                  </a:r>
                  <a:endParaRPr kumimoji="0" lang="el-GR" sz="1800" b="0" i="0" u="none" strike="noStrike" cap="none" normalizeH="0" baseline="0" smtClean="0">
                    <a:ln>
                      <a:noFill/>
                    </a:ln>
                    <a:solidFill>
                      <a:schemeClr val="tx1"/>
                    </a:solidFill>
                    <a:effectLst/>
                    <a:cs typeface="Arial" pitchFamily="34" charset="0"/>
                  </a:endParaRPr>
                </a:p>
              </p:txBody>
            </p:sp>
            <p:sp>
              <p:nvSpPr>
                <p:cNvPr id="28701" name="Line 29"/>
                <p:cNvSpPr>
                  <a:spLocks noChangeShapeType="1"/>
                </p:cNvSpPr>
                <p:nvPr/>
              </p:nvSpPr>
              <p:spPr bwMode="auto">
                <a:xfrm flipH="1" flipV="1">
                  <a:off x="4164" y="9627"/>
                  <a:ext cx="108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8702" name="Text Box 30"/>
                <p:cNvSpPr txBox="1">
                  <a:spLocks noChangeArrowheads="1"/>
                </p:cNvSpPr>
                <p:nvPr/>
              </p:nvSpPr>
              <p:spPr bwMode="auto">
                <a:xfrm>
                  <a:off x="5244" y="9447"/>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4</a:t>
                  </a:r>
                  <a:endParaRPr kumimoji="0" lang="el-GR" sz="1800" b="0" i="0" u="none" strike="noStrike" cap="none" normalizeH="0" baseline="0" smtClean="0">
                    <a:ln>
                      <a:noFill/>
                    </a:ln>
                    <a:solidFill>
                      <a:schemeClr val="tx1"/>
                    </a:solidFill>
                    <a:effectLst/>
                    <a:cs typeface="Arial" pitchFamily="34" charset="0"/>
                  </a:endParaRPr>
                </a:p>
              </p:txBody>
            </p:sp>
            <p:sp>
              <p:nvSpPr>
                <p:cNvPr id="28703" name="Rectangle 31"/>
                <p:cNvSpPr>
                  <a:spLocks noChangeArrowheads="1"/>
                </p:cNvSpPr>
                <p:nvPr/>
              </p:nvSpPr>
              <p:spPr bwMode="auto">
                <a:xfrm>
                  <a:off x="3441" y="8547"/>
                  <a:ext cx="1440" cy="2160"/>
                </a:xfrm>
                <a:prstGeom prst="rect">
                  <a:avLst/>
                </a:prstGeom>
                <a:no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grpSp>
      </p:grpSp>
      <p:sp>
        <p:nvSpPr>
          <p:cNvPr id="52225" name="Rectangle 1"/>
          <p:cNvSpPr>
            <a:spLocks noChangeArrowheads="1"/>
          </p:cNvSpPr>
          <p:nvPr/>
        </p:nvSpPr>
        <p:spPr bwMode="auto">
          <a:xfrm>
            <a:off x="498764" y="1326057"/>
            <a:ext cx="438713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απλή αξονική (γενική) φρέζα αποτελείται από επίπεδη μεταλλική επιφάνεια (τράπεζα), πάνω στην οποία στηρίζεται η κατεργαζόμενη επίπεδη επιφάνεια, και από ένα κατακόρυφο μεταλλικό άξονα περιστρεφόμενο από ηλεκτροκινητήρα, πάνω από το κέντρο της πλάκας, στον οποίο προσαρμόζεται το κοπτικό εργαλείο που θέλουμε να χρησιμοποιήσουμε. </a:t>
            </a:r>
            <a:endParaRPr kumimoji="0" lang="el-GR" sz="320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pic>
        <p:nvPicPr>
          <p:cNvPr id="48130" name="Picture 2" descr="Αποτέλεσμα εικόνας για πορτακια κουζινας"/>
          <p:cNvPicPr>
            <a:picLocks noChangeAspect="1" noChangeArrowheads="1"/>
          </p:cNvPicPr>
          <p:nvPr/>
        </p:nvPicPr>
        <p:blipFill>
          <a:blip r:embed="rId3" cstate="print"/>
          <a:srcRect/>
          <a:stretch>
            <a:fillRect/>
          </a:stretch>
        </p:blipFill>
        <p:spPr bwMode="auto">
          <a:xfrm>
            <a:off x="8028826" y="1494899"/>
            <a:ext cx="3060087" cy="4035045"/>
          </a:xfrm>
          <a:prstGeom prst="rect">
            <a:avLst/>
          </a:prstGeom>
          <a:noFill/>
        </p:spPr>
      </p:pic>
      <p:sp>
        <p:nvSpPr>
          <p:cNvPr id="8" name="7 - Ορθογώνιο"/>
          <p:cNvSpPr/>
          <p:nvPr/>
        </p:nvSpPr>
        <p:spPr>
          <a:xfrm>
            <a:off x="8023742" y="5494049"/>
            <a:ext cx="1762919" cy="307777"/>
          </a:xfrm>
          <a:prstGeom prst="rect">
            <a:avLst/>
          </a:prstGeom>
        </p:spPr>
        <p:txBody>
          <a:bodyPr wrap="none">
            <a:spAutoFit/>
          </a:bodyPr>
          <a:lstStyle/>
          <a:p>
            <a:r>
              <a:rPr lang="el-GR" sz="1400" dirty="0" smtClean="0"/>
              <a:t>ΠΗΓΗ: </a:t>
            </a:r>
            <a:r>
              <a:rPr lang="en-US" sz="1400" dirty="0" smtClean="0"/>
              <a:t>http://carve.gr</a:t>
            </a:r>
            <a:endParaRPr lang="el-GR" sz="1400" dirty="0"/>
          </a:p>
        </p:txBody>
      </p:sp>
      <p:pic>
        <p:nvPicPr>
          <p:cNvPr id="48132" name="Picture 4" descr="Σχετική εικόνα"/>
          <p:cNvPicPr>
            <a:picLocks noChangeAspect="1" noChangeArrowheads="1"/>
          </p:cNvPicPr>
          <p:nvPr/>
        </p:nvPicPr>
        <p:blipFill>
          <a:blip r:embed="rId4" cstate="print"/>
          <a:srcRect/>
          <a:stretch>
            <a:fillRect/>
          </a:stretch>
        </p:blipFill>
        <p:spPr bwMode="auto">
          <a:xfrm>
            <a:off x="1708605" y="3777342"/>
            <a:ext cx="4372882" cy="2186441"/>
          </a:xfrm>
          <a:prstGeom prst="rect">
            <a:avLst/>
          </a:prstGeom>
          <a:noFill/>
        </p:spPr>
      </p:pic>
      <p:sp>
        <p:nvSpPr>
          <p:cNvPr id="10" name="9 - Ορθογώνιο"/>
          <p:cNvSpPr/>
          <p:nvPr/>
        </p:nvSpPr>
        <p:spPr>
          <a:xfrm>
            <a:off x="1705336" y="5973019"/>
            <a:ext cx="3259097" cy="307777"/>
          </a:xfrm>
          <a:prstGeom prst="rect">
            <a:avLst/>
          </a:prstGeom>
        </p:spPr>
        <p:txBody>
          <a:bodyPr wrap="none">
            <a:spAutoFit/>
          </a:bodyPr>
          <a:lstStyle/>
          <a:p>
            <a:r>
              <a:rPr lang="el-GR" sz="1400" dirty="0" smtClean="0"/>
              <a:t>ΠΗΓΗ: </a:t>
            </a:r>
            <a:r>
              <a:rPr lang="en-US" sz="1400" dirty="0" smtClean="0"/>
              <a:t>http://www.tedswoodworking.com</a:t>
            </a:r>
            <a:endParaRPr lang="el-GR" sz="1400" dirty="0"/>
          </a:p>
        </p:txBody>
      </p:sp>
      <p:sp>
        <p:nvSpPr>
          <p:cNvPr id="11" name="Rectangle 1"/>
          <p:cNvSpPr>
            <a:spLocks noChangeArrowheads="1"/>
          </p:cNvSpPr>
          <p:nvPr/>
        </p:nvSpPr>
        <p:spPr bwMode="auto">
          <a:xfrm>
            <a:off x="624114" y="1340418"/>
            <a:ext cx="66330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lang="el-GR" sz="2000" dirty="0" smtClean="0">
                <a:ea typeface="Times New Roman" pitchFamily="18" charset="0"/>
                <a:cs typeface="Arial" pitchFamily="34" charset="0"/>
              </a:rPr>
              <a:t>Με την </a:t>
            </a:r>
            <a:r>
              <a:rPr kumimoji="0" lang="el-GR" sz="2000" i="0" u="none" strike="noStrike" cap="none" normalizeH="0" baseline="0" dirty="0" smtClean="0">
                <a:ln>
                  <a:noFill/>
                </a:ln>
                <a:solidFill>
                  <a:schemeClr val="tx1"/>
                </a:solidFill>
                <a:effectLst/>
                <a:ea typeface="Times New Roman" pitchFamily="18" charset="0"/>
                <a:cs typeface="Arial" pitchFamily="34" charset="0"/>
              </a:rPr>
              <a:t>απλή αξονική φρέζα μπορούμε να δημιουργήσουμε</a:t>
            </a:r>
            <a:r>
              <a:rPr kumimoji="0" lang="el-GR" sz="2000" i="0" u="none" strike="noStrike" cap="none" normalizeH="0" dirty="0" smtClean="0">
                <a:ln>
                  <a:noFill/>
                </a:ln>
                <a:solidFill>
                  <a:schemeClr val="tx1"/>
                </a:solidFill>
                <a:effectLst/>
                <a:ea typeface="Times New Roman" pitchFamily="18" charset="0"/>
                <a:cs typeface="Arial" pitchFamily="34" charset="0"/>
              </a:rPr>
              <a:t> μορφές τόσο στις παρυφές του ξύλου, όσο κα στο εσωτερικό του. </a:t>
            </a:r>
            <a:r>
              <a:rPr lang="el-GR" sz="2000" dirty="0" smtClean="0">
                <a:ea typeface="Times New Roman" pitchFamily="18" charset="0"/>
                <a:cs typeface="Arial" pitchFamily="34" charset="0"/>
              </a:rPr>
              <a:t>Η δεύτερη δυνατότητα είναι αυτή που κάνει τη φρέζα να πλεονεκτεί έναντι της σβούρας, με την οποία μπορούμε να κάνουμε κατεργασίες μόνο στις παρυφές του ξύλου. Οι μορφές που δημιουργούμε με τη φρέζα είναι είτε για διακοσμητικούς, είτε για λόγους συνδεσμολογίας.</a:t>
            </a:r>
            <a:endParaRPr kumimoji="0" lang="el-GR" sz="2000" i="0" u="none" strike="noStrike" cap="none" normalizeH="0" dirty="0" smtClean="0">
              <a:ln>
                <a:noFill/>
              </a:ln>
              <a:solidFill>
                <a:schemeClr val="tx1"/>
              </a:solidFill>
              <a:effectLst/>
              <a:ea typeface="Times New Roman" pitchFamily="18" charset="0"/>
              <a:cs typeface="Arial" pitchFamily="34" charset="0"/>
            </a:endParaRPr>
          </a:p>
        </p:txBody>
      </p:sp>
      <p:sp>
        <p:nvSpPr>
          <p:cNvPr id="12" name="11 - Ορθογώνιο"/>
          <p:cNvSpPr/>
          <p:nvPr/>
        </p:nvSpPr>
        <p:spPr>
          <a:xfrm>
            <a:off x="1358396" y="6304033"/>
            <a:ext cx="4914416" cy="400110"/>
          </a:xfrm>
          <a:prstGeom prst="rect">
            <a:avLst/>
          </a:prstGeom>
        </p:spPr>
        <p:txBody>
          <a:bodyPr wrap="square">
            <a:spAutoFit/>
          </a:bodyPr>
          <a:lstStyle/>
          <a:p>
            <a:pPr algn="ctr"/>
            <a:r>
              <a:rPr lang="el-GR" sz="2000" dirty="0" smtClean="0"/>
              <a:t>Προφίλ από κοπτικό φρέζας για </a:t>
            </a:r>
            <a:r>
              <a:rPr lang="el-GR" sz="2000" dirty="0" smtClean="0"/>
              <a:t>σύνδεση</a:t>
            </a:r>
            <a:endParaRPr lang="el-GR" sz="2000" dirty="0"/>
          </a:p>
        </p:txBody>
      </p:sp>
      <p:sp>
        <p:nvSpPr>
          <p:cNvPr id="13" name="12 - Ορθογώνιο"/>
          <p:cNvSpPr/>
          <p:nvPr/>
        </p:nvSpPr>
        <p:spPr>
          <a:xfrm>
            <a:off x="8026401" y="5810547"/>
            <a:ext cx="3135085" cy="707886"/>
          </a:xfrm>
          <a:prstGeom prst="rect">
            <a:avLst/>
          </a:prstGeom>
        </p:spPr>
        <p:txBody>
          <a:bodyPr wrap="square">
            <a:spAutoFit/>
          </a:bodyPr>
          <a:lstStyle/>
          <a:p>
            <a:pPr algn="ctr"/>
            <a:r>
              <a:rPr lang="el-GR" sz="2000" dirty="0" smtClean="0"/>
              <a:t>Πορτάκι κουζίνας με προφίλ από </a:t>
            </a:r>
            <a:r>
              <a:rPr lang="el-GR" sz="2000" dirty="0" smtClean="0"/>
              <a:t>φρέζα</a:t>
            </a:r>
            <a:endParaRPr lang="el-G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6" name="5 - Ορθογώνιο"/>
          <p:cNvSpPr/>
          <p:nvPr/>
        </p:nvSpPr>
        <p:spPr>
          <a:xfrm>
            <a:off x="5149461"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7" name="6 - Ορθογώνιο"/>
          <p:cNvSpPr/>
          <p:nvPr/>
        </p:nvSpPr>
        <p:spPr>
          <a:xfrm>
            <a:off x="653143" y="1720840"/>
            <a:ext cx="10305143" cy="2554545"/>
          </a:xfrm>
          <a:prstGeom prst="rect">
            <a:avLst/>
          </a:prstGeom>
        </p:spPr>
        <p:txBody>
          <a:bodyPr wrap="square">
            <a:spAutoFit/>
          </a:bodyPr>
          <a:lstStyle/>
          <a:p>
            <a:pPr algn="just"/>
            <a:r>
              <a:rPr lang="el-GR" sz="2000" dirty="0" smtClean="0"/>
              <a:t>Με τη φρέζα μπορούμε να πραγματοποιήσουμε διάφορες κατεργασίες (προφίλ, </a:t>
            </a:r>
            <a:r>
              <a:rPr lang="el-GR" sz="2000" dirty="0" err="1" smtClean="0"/>
              <a:t>γκινισιές</a:t>
            </a:r>
            <a:r>
              <a:rPr lang="el-GR" sz="2000" dirty="0" smtClean="0"/>
              <a:t>, πατούρες, </a:t>
            </a:r>
            <a:r>
              <a:rPr lang="el-GR" sz="2000" dirty="0" err="1" smtClean="0"/>
              <a:t>μορσότρυπες</a:t>
            </a:r>
            <a:r>
              <a:rPr lang="el-GR" sz="2000" dirty="0" smtClean="0"/>
              <a:t>, </a:t>
            </a:r>
            <a:r>
              <a:rPr lang="el-GR" sz="2000" dirty="0" smtClean="0"/>
              <a:t>κ.α.) </a:t>
            </a:r>
            <a:r>
              <a:rPr lang="el-GR" sz="2000" dirty="0" smtClean="0"/>
              <a:t>τόσο σε πριστή ξυλεία, όσο και σε </a:t>
            </a:r>
            <a:r>
              <a:rPr lang="el-GR" sz="2000" dirty="0" err="1" smtClean="0"/>
              <a:t>ξυλοπλάκες</a:t>
            </a:r>
            <a:r>
              <a:rPr lang="el-GR" sz="2000" dirty="0" smtClean="0"/>
              <a:t>. Οι περισσότερες κατεργασίες μπορούν να πραγματοποιηθούν στις παρυφές ή στο εσωτερικό του ξύλου, σε όλο το πάχος του ξύλου ή σε μέρος αυτού. </a:t>
            </a:r>
          </a:p>
          <a:p>
            <a:pPr algn="just"/>
            <a:r>
              <a:rPr lang="el-GR" sz="2000" dirty="0" smtClean="0"/>
              <a:t>Οι κατεργασίες μπορούν να πραγματοποιηθούν με τη βοήθεια είτε του ευθύγραμμου, είτε του αξονικού οδηγού. Με τον ευθύγραμμο οδηγό μπορούν να πραγματοποιηθούν κατεργασίες στις παρυφές ευθύγραμμων στοιχείων. Με τον αξονικό οδηγό μπορούν να πραγματοποιηθούν κατεργασίες στις παρυφές καμπύλων στοιχείων και στο εσωτερικό αυτών.</a:t>
            </a:r>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61258" y="1677037"/>
            <a:ext cx="486888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τη φρέζα μπορούμε να πραγματοποιήσουμε διάφορα προφίλ στο εσωτερικό επιφανειών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ξυλοπλακών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ή πριστής ξυλείας μεγάλου πλάτους. Για το σκοπό αυτό χρησιμοποιούμε τον αξονικό οδηγό τον οποίο ανασηκώνουμε πάνω από την τράπεζα εργασίας. Το προς κατεργασία στοιχείο τοποθετείται</a:t>
            </a:r>
            <a:r>
              <a:rPr kumimoji="0" lang="el-GR" sz="2000" i="0" u="none" strike="noStrike" cap="none" normalizeH="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σταθερά, με τη βοήθεια μέσων συγκράτησης (π.χ. καρφιών), επάνω σε καλούπι. </a:t>
            </a:r>
            <a:endParaRPr kumimoji="0" lang="el-GR" sz="2000" i="0" u="none" strike="noStrike" cap="none" normalizeH="0" baseline="0" dirty="0" smtClean="0">
              <a:ln>
                <a:noFill/>
              </a:ln>
              <a:solidFill>
                <a:schemeClr val="tx1"/>
              </a:solidFill>
              <a:effectLst/>
              <a:cs typeface="Arial" pitchFamily="34" charset="0"/>
            </a:endParaRPr>
          </a:p>
        </p:txBody>
      </p:sp>
      <p:cxnSp>
        <p:nvCxnSpPr>
          <p:cNvPr id="3" name="Straight Connector 65"/>
          <p:cNvCxnSpPr/>
          <p:nvPr/>
        </p:nvCxnSpPr>
        <p:spPr>
          <a:xfrm flipV="1">
            <a:off x="2830286" y="783771"/>
            <a:ext cx="6386285" cy="14515"/>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5" name="4 - Ορθογώνιο"/>
          <p:cNvSpPr/>
          <p:nvPr/>
        </p:nvSpPr>
        <p:spPr>
          <a:xfrm>
            <a:off x="2708672" y="851654"/>
            <a:ext cx="675383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Δημιουργία προφίλ στο εσωτερικό μιας επιφάνειας</a:t>
            </a:r>
            <a:endParaRPr lang="el-GR" sz="2000" i="1" dirty="0" smtClean="0">
              <a:cs typeface="Arial" pitchFamily="34" charset="0"/>
            </a:endParaRPr>
          </a:p>
        </p:txBody>
      </p:sp>
      <p:grpSp>
        <p:nvGrpSpPr>
          <p:cNvPr id="8194" name="Group 2"/>
          <p:cNvGrpSpPr>
            <a:grpSpLocks/>
          </p:cNvGrpSpPr>
          <p:nvPr/>
        </p:nvGrpSpPr>
        <p:grpSpPr bwMode="auto">
          <a:xfrm>
            <a:off x="5435145" y="1581376"/>
            <a:ext cx="6118226" cy="4514624"/>
            <a:chOff x="2364" y="8367"/>
            <a:chExt cx="7740" cy="5400"/>
          </a:xfrm>
        </p:grpSpPr>
        <p:sp>
          <p:nvSpPr>
            <p:cNvPr id="8195" name="Text Box 3"/>
            <p:cNvSpPr txBox="1">
              <a:spLocks noChangeArrowheads="1"/>
            </p:cNvSpPr>
            <p:nvPr/>
          </p:nvSpPr>
          <p:spPr bwMode="auto">
            <a:xfrm>
              <a:off x="7584" y="13227"/>
              <a:ext cx="19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Τράπεζα εργασίας</a:t>
              </a:r>
            </a:p>
          </p:txBody>
        </p:sp>
        <p:grpSp>
          <p:nvGrpSpPr>
            <p:cNvPr id="8196" name="Group 4"/>
            <p:cNvGrpSpPr>
              <a:grpSpLocks/>
            </p:cNvGrpSpPr>
            <p:nvPr/>
          </p:nvGrpSpPr>
          <p:grpSpPr bwMode="auto">
            <a:xfrm>
              <a:off x="2364" y="8367"/>
              <a:ext cx="7740" cy="5220"/>
              <a:chOff x="2364" y="8367"/>
              <a:chExt cx="7740" cy="5220"/>
            </a:xfrm>
          </p:grpSpPr>
          <p:sp>
            <p:nvSpPr>
              <p:cNvPr id="8197" name="Rectangle 5"/>
              <p:cNvSpPr>
                <a:spLocks noChangeArrowheads="1"/>
              </p:cNvSpPr>
              <p:nvPr/>
            </p:nvSpPr>
            <p:spPr bwMode="auto">
              <a:xfrm>
                <a:off x="2364" y="8367"/>
                <a:ext cx="7740" cy="52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198" name="Group 6"/>
              <p:cNvGrpSpPr>
                <a:grpSpLocks noChangeAspect="1"/>
              </p:cNvGrpSpPr>
              <p:nvPr/>
            </p:nvGrpSpPr>
            <p:grpSpPr bwMode="auto">
              <a:xfrm>
                <a:off x="2724" y="8547"/>
                <a:ext cx="1923" cy="1444"/>
                <a:chOff x="0" y="0"/>
                <a:chExt cx="20000" cy="19999"/>
              </a:xfrm>
            </p:grpSpPr>
            <p:grpSp>
              <p:nvGrpSpPr>
                <p:cNvPr id="8199" name="Group 7"/>
                <p:cNvGrpSpPr>
                  <a:grpSpLocks noChangeAspect="1"/>
                </p:cNvGrpSpPr>
                <p:nvPr/>
              </p:nvGrpSpPr>
              <p:grpSpPr bwMode="auto">
                <a:xfrm>
                  <a:off x="0" y="0"/>
                  <a:ext cx="20000" cy="19999"/>
                  <a:chOff x="0" y="0"/>
                  <a:chExt cx="20000" cy="19999"/>
                </a:xfrm>
              </p:grpSpPr>
              <p:sp>
                <p:nvSpPr>
                  <p:cNvPr id="8200" name="Line 8"/>
                  <p:cNvSpPr>
                    <a:spLocks noChangeAspect="1" noChangeShapeType="1"/>
                  </p:cNvSpPr>
                  <p:nvPr/>
                </p:nvSpPr>
                <p:spPr bwMode="auto">
                  <a:xfrm flipV="1">
                    <a:off x="13168" y="0"/>
                    <a:ext cx="6832" cy="1684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8201" name="Group 9"/>
                  <p:cNvGrpSpPr>
                    <a:grpSpLocks noChangeAspect="1"/>
                  </p:cNvGrpSpPr>
                  <p:nvPr/>
                </p:nvGrpSpPr>
                <p:grpSpPr bwMode="auto">
                  <a:xfrm>
                    <a:off x="0" y="0"/>
                    <a:ext cx="20000" cy="19999"/>
                    <a:chOff x="0" y="1"/>
                    <a:chExt cx="20000" cy="19999"/>
                  </a:xfrm>
                </p:grpSpPr>
                <p:grpSp>
                  <p:nvGrpSpPr>
                    <p:cNvPr id="8202" name="Group 10"/>
                    <p:cNvGrpSpPr>
                      <a:grpSpLocks noChangeAspect="1"/>
                    </p:cNvGrpSpPr>
                    <p:nvPr/>
                  </p:nvGrpSpPr>
                  <p:grpSpPr bwMode="auto">
                    <a:xfrm>
                      <a:off x="0" y="1"/>
                      <a:ext cx="20000" cy="19999"/>
                      <a:chOff x="0" y="1"/>
                      <a:chExt cx="20000" cy="19999"/>
                    </a:xfrm>
                  </p:grpSpPr>
                  <p:sp>
                    <p:nvSpPr>
                      <p:cNvPr id="8203" name="Line 11"/>
                      <p:cNvSpPr>
                        <a:spLocks noChangeAspect="1" noChangeShapeType="1"/>
                      </p:cNvSpPr>
                      <p:nvPr/>
                    </p:nvSpPr>
                    <p:spPr bwMode="auto">
                      <a:xfrm>
                        <a:off x="0" y="19987"/>
                        <a:ext cx="13168" cy="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04" name="Line 12"/>
                      <p:cNvSpPr>
                        <a:spLocks noChangeAspect="1" noChangeShapeType="1"/>
                      </p:cNvSpPr>
                      <p:nvPr/>
                    </p:nvSpPr>
                    <p:spPr bwMode="auto">
                      <a:xfrm>
                        <a:off x="0" y="16844"/>
                        <a:ext cx="13168" cy="1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05" name="Line 13"/>
                      <p:cNvSpPr>
                        <a:spLocks noChangeAspect="1" noChangeShapeType="1"/>
                      </p:cNvSpPr>
                      <p:nvPr/>
                    </p:nvSpPr>
                    <p:spPr bwMode="auto">
                      <a:xfrm>
                        <a:off x="0" y="16844"/>
                        <a:ext cx="9" cy="315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06" name="Line 14"/>
                      <p:cNvSpPr>
                        <a:spLocks noChangeAspect="1" noChangeShapeType="1"/>
                      </p:cNvSpPr>
                      <p:nvPr/>
                    </p:nvSpPr>
                    <p:spPr bwMode="auto">
                      <a:xfrm>
                        <a:off x="13168" y="16844"/>
                        <a:ext cx="9" cy="315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07" name="Line 15"/>
                      <p:cNvSpPr>
                        <a:spLocks noChangeAspect="1" noChangeShapeType="1"/>
                      </p:cNvSpPr>
                      <p:nvPr/>
                    </p:nvSpPr>
                    <p:spPr bwMode="auto">
                      <a:xfrm flipV="1">
                        <a:off x="0" y="1"/>
                        <a:ext cx="6832" cy="1684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08" name="Line 16"/>
                      <p:cNvSpPr>
                        <a:spLocks noChangeAspect="1" noChangeShapeType="1"/>
                      </p:cNvSpPr>
                      <p:nvPr/>
                    </p:nvSpPr>
                    <p:spPr bwMode="auto">
                      <a:xfrm flipV="1">
                        <a:off x="13168" y="3157"/>
                        <a:ext cx="6832" cy="1684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09" name="Line 17"/>
                      <p:cNvSpPr>
                        <a:spLocks noChangeAspect="1" noChangeShapeType="1"/>
                      </p:cNvSpPr>
                      <p:nvPr/>
                    </p:nvSpPr>
                    <p:spPr bwMode="auto">
                      <a:xfrm>
                        <a:off x="19991" y="1"/>
                        <a:ext cx="9" cy="315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10" name="Line 18"/>
                      <p:cNvSpPr>
                        <a:spLocks noChangeAspect="1" noChangeShapeType="1"/>
                      </p:cNvSpPr>
                      <p:nvPr/>
                    </p:nvSpPr>
                    <p:spPr bwMode="auto">
                      <a:xfrm>
                        <a:off x="6832" y="1"/>
                        <a:ext cx="13168" cy="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nvGrpSpPr>
                    <p:cNvPr id="8211" name="Group 19"/>
                    <p:cNvGrpSpPr>
                      <a:grpSpLocks noChangeAspect="1"/>
                    </p:cNvGrpSpPr>
                    <p:nvPr/>
                  </p:nvGrpSpPr>
                  <p:grpSpPr bwMode="auto">
                    <a:xfrm>
                      <a:off x="5849" y="4214"/>
                      <a:ext cx="8302" cy="8421"/>
                      <a:chOff x="0" y="0"/>
                      <a:chExt cx="20002" cy="20000"/>
                    </a:xfrm>
                  </p:grpSpPr>
                  <p:grpSp>
                    <p:nvGrpSpPr>
                      <p:cNvPr id="8212" name="Group 20"/>
                      <p:cNvGrpSpPr>
                        <a:grpSpLocks noChangeAspect="1"/>
                      </p:cNvGrpSpPr>
                      <p:nvPr/>
                    </p:nvGrpSpPr>
                    <p:grpSpPr bwMode="auto">
                      <a:xfrm>
                        <a:off x="0" y="0"/>
                        <a:ext cx="20002" cy="20000"/>
                        <a:chOff x="0" y="0"/>
                        <a:chExt cx="20002" cy="20000"/>
                      </a:xfrm>
                    </p:grpSpPr>
                    <p:sp>
                      <p:nvSpPr>
                        <p:cNvPr id="8213" name="Line 21"/>
                        <p:cNvSpPr>
                          <a:spLocks noChangeAspect="1" noChangeShapeType="1"/>
                        </p:cNvSpPr>
                        <p:nvPr/>
                      </p:nvSpPr>
                      <p:spPr bwMode="auto">
                        <a:xfrm flipV="1">
                          <a:off x="0" y="2468"/>
                          <a:ext cx="5876" cy="149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14" name="Arc 22"/>
                        <p:cNvSpPr>
                          <a:spLocks noChangeAspect="1"/>
                        </p:cNvSpPr>
                        <p:nvPr/>
                      </p:nvSpPr>
                      <p:spPr bwMode="auto">
                        <a:xfrm flipH="1">
                          <a:off x="5900" y="0"/>
                          <a:ext cx="3542" cy="25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8215" name="Line 23"/>
                        <p:cNvSpPr>
                          <a:spLocks noChangeAspect="1" noChangeShapeType="1"/>
                        </p:cNvSpPr>
                        <p:nvPr/>
                      </p:nvSpPr>
                      <p:spPr bwMode="auto">
                        <a:xfrm>
                          <a:off x="9420" y="0"/>
                          <a:ext cx="9409" cy="2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16" name="Arc 24"/>
                        <p:cNvSpPr>
                          <a:spLocks noChangeAspect="1"/>
                        </p:cNvSpPr>
                        <p:nvPr/>
                      </p:nvSpPr>
                      <p:spPr bwMode="auto">
                        <a:xfrm>
                          <a:off x="18807" y="0"/>
                          <a:ext cx="1195" cy="25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8217" name="Line 25"/>
                        <p:cNvSpPr>
                          <a:spLocks noChangeAspect="1" noChangeShapeType="1"/>
                        </p:cNvSpPr>
                        <p:nvPr/>
                      </p:nvSpPr>
                      <p:spPr bwMode="auto">
                        <a:xfrm flipV="1">
                          <a:off x="14102" y="2468"/>
                          <a:ext cx="5878" cy="1499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18" name="Arc 26"/>
                        <p:cNvSpPr>
                          <a:spLocks noChangeAspect="1"/>
                        </p:cNvSpPr>
                        <p:nvPr/>
                      </p:nvSpPr>
                      <p:spPr bwMode="auto">
                        <a:xfrm flipV="1">
                          <a:off x="11755" y="17461"/>
                          <a:ext cx="2371" cy="25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8219" name="Line 27"/>
                        <p:cNvSpPr>
                          <a:spLocks noChangeAspect="1" noChangeShapeType="1"/>
                        </p:cNvSpPr>
                        <p:nvPr/>
                      </p:nvSpPr>
                      <p:spPr bwMode="auto">
                        <a:xfrm>
                          <a:off x="1173" y="19969"/>
                          <a:ext cx="10582" cy="3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20" name="Arc 28"/>
                        <p:cNvSpPr>
                          <a:spLocks noChangeAspect="1"/>
                        </p:cNvSpPr>
                        <p:nvPr/>
                      </p:nvSpPr>
                      <p:spPr bwMode="auto">
                        <a:xfrm flipH="1" flipV="1">
                          <a:off x="0" y="17461"/>
                          <a:ext cx="1195" cy="25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grpSp>
                    <p:nvGrpSpPr>
                      <p:cNvPr id="8221" name="Group 29"/>
                      <p:cNvGrpSpPr>
                        <a:grpSpLocks noChangeAspect="1"/>
                      </p:cNvGrpSpPr>
                      <p:nvPr/>
                    </p:nvGrpSpPr>
                    <p:grpSpPr bwMode="auto">
                      <a:xfrm>
                        <a:off x="1173" y="2468"/>
                        <a:ext cx="18829" cy="17501"/>
                        <a:chOff x="0" y="0"/>
                        <a:chExt cx="20002" cy="20000"/>
                      </a:xfrm>
                    </p:grpSpPr>
                    <p:sp>
                      <p:nvSpPr>
                        <p:cNvPr id="8222" name="Line 30"/>
                        <p:cNvSpPr>
                          <a:spLocks noChangeAspect="1" noChangeShapeType="1"/>
                        </p:cNvSpPr>
                        <p:nvPr/>
                      </p:nvSpPr>
                      <p:spPr bwMode="auto">
                        <a:xfrm flipH="1">
                          <a:off x="0" y="2868"/>
                          <a:ext cx="6245" cy="171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23" name="Arc 31"/>
                        <p:cNvSpPr>
                          <a:spLocks noChangeAspect="1"/>
                        </p:cNvSpPr>
                        <p:nvPr/>
                      </p:nvSpPr>
                      <p:spPr bwMode="auto">
                        <a:xfrm flipH="1">
                          <a:off x="6245" y="0"/>
                          <a:ext cx="3763" cy="28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8224" name="Line 32"/>
                        <p:cNvSpPr>
                          <a:spLocks noChangeAspect="1" noChangeShapeType="1"/>
                        </p:cNvSpPr>
                        <p:nvPr/>
                      </p:nvSpPr>
                      <p:spPr bwMode="auto">
                        <a:xfrm>
                          <a:off x="10008" y="0"/>
                          <a:ext cx="9994" cy="4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grpSp>
            <p:grpSp>
              <p:nvGrpSpPr>
                <p:cNvPr id="8225" name="Group 33"/>
                <p:cNvGrpSpPr>
                  <a:grpSpLocks noChangeAspect="1"/>
                </p:cNvGrpSpPr>
                <p:nvPr/>
              </p:nvGrpSpPr>
              <p:grpSpPr bwMode="auto">
                <a:xfrm>
                  <a:off x="594" y="16674"/>
                  <a:ext cx="12495" cy="3312"/>
                  <a:chOff x="0" y="0"/>
                  <a:chExt cx="19992" cy="20000"/>
                </a:xfrm>
              </p:grpSpPr>
              <p:sp>
                <p:nvSpPr>
                  <p:cNvPr id="8226" name="Freeform 34"/>
                  <p:cNvSpPr>
                    <a:spLocks noChangeAspect="1"/>
                  </p:cNvSpPr>
                  <p:nvPr/>
                </p:nvSpPr>
                <p:spPr bwMode="auto">
                  <a:xfrm>
                    <a:off x="0" y="0"/>
                    <a:ext cx="920" cy="20000"/>
                  </a:xfrm>
                  <a:custGeom>
                    <a:avLst/>
                    <a:gdLst/>
                    <a:ahLst/>
                    <a:cxnLst>
                      <a:cxn ang="0">
                        <a:pos x="14828" y="0"/>
                      </a:cxn>
                      <a:cxn ang="0">
                        <a:pos x="19655" y="1116"/>
                      </a:cxn>
                      <a:cxn ang="0">
                        <a:pos x="19655" y="1833"/>
                      </a:cxn>
                      <a:cxn ang="0">
                        <a:pos x="17586" y="1833"/>
                      </a:cxn>
                      <a:cxn ang="0">
                        <a:pos x="12414" y="3187"/>
                      </a:cxn>
                      <a:cxn ang="0">
                        <a:pos x="12414" y="3904"/>
                      </a:cxn>
                      <a:cxn ang="0">
                        <a:pos x="10000" y="3904"/>
                      </a:cxn>
                      <a:cxn ang="0">
                        <a:pos x="10000" y="4622"/>
                      </a:cxn>
                      <a:cxn ang="0">
                        <a:pos x="7241" y="4622"/>
                      </a:cxn>
                      <a:cxn ang="0">
                        <a:pos x="7241" y="5976"/>
                      </a:cxn>
                      <a:cxn ang="0">
                        <a:pos x="5172" y="6693"/>
                      </a:cxn>
                      <a:cxn ang="0">
                        <a:pos x="5172" y="7410"/>
                      </a:cxn>
                      <a:cxn ang="0">
                        <a:pos x="2414" y="8127"/>
                      </a:cxn>
                      <a:cxn ang="0">
                        <a:pos x="2414" y="11554"/>
                      </a:cxn>
                      <a:cxn ang="0">
                        <a:pos x="0" y="11554"/>
                      </a:cxn>
                      <a:cxn ang="0">
                        <a:pos x="0" y="19920"/>
                      </a:cxn>
                    </a:cxnLst>
                    <a:rect l="0" t="0" r="r" b="b"/>
                    <a:pathLst>
                      <a:path w="20000" h="20000">
                        <a:moveTo>
                          <a:pt x="14828" y="0"/>
                        </a:moveTo>
                        <a:lnTo>
                          <a:pt x="19655" y="1116"/>
                        </a:lnTo>
                        <a:lnTo>
                          <a:pt x="19655" y="1833"/>
                        </a:lnTo>
                        <a:lnTo>
                          <a:pt x="17586" y="1833"/>
                        </a:lnTo>
                        <a:lnTo>
                          <a:pt x="12414" y="3187"/>
                        </a:lnTo>
                        <a:lnTo>
                          <a:pt x="12414" y="3904"/>
                        </a:lnTo>
                        <a:lnTo>
                          <a:pt x="10000" y="3904"/>
                        </a:lnTo>
                        <a:lnTo>
                          <a:pt x="10000" y="4622"/>
                        </a:lnTo>
                        <a:lnTo>
                          <a:pt x="7241" y="4622"/>
                        </a:lnTo>
                        <a:lnTo>
                          <a:pt x="7241" y="5976"/>
                        </a:lnTo>
                        <a:lnTo>
                          <a:pt x="5172" y="6693"/>
                        </a:lnTo>
                        <a:lnTo>
                          <a:pt x="5172" y="7410"/>
                        </a:lnTo>
                        <a:lnTo>
                          <a:pt x="2414" y="8127"/>
                        </a:lnTo>
                        <a:lnTo>
                          <a:pt x="2414" y="11554"/>
                        </a:lnTo>
                        <a:lnTo>
                          <a:pt x="0" y="11554"/>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27" name="Freeform 35"/>
                  <p:cNvSpPr>
                    <a:spLocks noChangeAspect="1"/>
                  </p:cNvSpPr>
                  <p:nvPr/>
                </p:nvSpPr>
                <p:spPr bwMode="auto">
                  <a:xfrm>
                    <a:off x="1952" y="0"/>
                    <a:ext cx="1253"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28" name="Freeform 36"/>
                  <p:cNvSpPr>
                    <a:spLocks noChangeAspect="1"/>
                  </p:cNvSpPr>
                  <p:nvPr/>
                </p:nvSpPr>
                <p:spPr bwMode="auto">
                  <a:xfrm>
                    <a:off x="3970" y="0"/>
                    <a:ext cx="1254"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29" name="Freeform 37"/>
                  <p:cNvSpPr>
                    <a:spLocks noChangeAspect="1"/>
                  </p:cNvSpPr>
                  <p:nvPr/>
                </p:nvSpPr>
                <p:spPr bwMode="auto">
                  <a:xfrm>
                    <a:off x="6426" y="0"/>
                    <a:ext cx="1254"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30" name="Freeform 38"/>
                  <p:cNvSpPr>
                    <a:spLocks noChangeAspect="1"/>
                  </p:cNvSpPr>
                  <p:nvPr/>
                </p:nvSpPr>
                <p:spPr bwMode="auto">
                  <a:xfrm>
                    <a:off x="8890" y="0"/>
                    <a:ext cx="1246"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31" name="Freeform 39"/>
                  <p:cNvSpPr>
                    <a:spLocks noChangeAspect="1"/>
                  </p:cNvSpPr>
                  <p:nvPr/>
                </p:nvSpPr>
                <p:spPr bwMode="auto">
                  <a:xfrm>
                    <a:off x="11362" y="0"/>
                    <a:ext cx="1254"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32" name="Freeform 40"/>
                  <p:cNvSpPr>
                    <a:spLocks noChangeAspect="1"/>
                  </p:cNvSpPr>
                  <p:nvPr/>
                </p:nvSpPr>
                <p:spPr bwMode="auto">
                  <a:xfrm>
                    <a:off x="13818" y="0"/>
                    <a:ext cx="1254"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33" name="Freeform 41"/>
                  <p:cNvSpPr>
                    <a:spLocks noChangeAspect="1"/>
                  </p:cNvSpPr>
                  <p:nvPr/>
                </p:nvSpPr>
                <p:spPr bwMode="auto">
                  <a:xfrm>
                    <a:off x="16282" y="0"/>
                    <a:ext cx="1254"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8234" name="Freeform 42"/>
                  <p:cNvSpPr>
                    <a:spLocks noChangeAspect="1"/>
                  </p:cNvSpPr>
                  <p:nvPr/>
                </p:nvSpPr>
                <p:spPr bwMode="auto">
                  <a:xfrm>
                    <a:off x="18738" y="0"/>
                    <a:ext cx="1254" cy="20000"/>
                  </a:xfrm>
                  <a:custGeom>
                    <a:avLst/>
                    <a:gdLst/>
                    <a:ahLst/>
                    <a:cxnLst>
                      <a:cxn ang="0">
                        <a:pos x="19241" y="0"/>
                      </a:cxn>
                      <a:cxn ang="0">
                        <a:pos x="19747" y="1833"/>
                      </a:cxn>
                      <a:cxn ang="0">
                        <a:pos x="17975" y="1833"/>
                      </a:cxn>
                      <a:cxn ang="0">
                        <a:pos x="17975" y="2470"/>
                      </a:cxn>
                      <a:cxn ang="0">
                        <a:pos x="16456" y="2470"/>
                      </a:cxn>
                      <a:cxn ang="0">
                        <a:pos x="16456" y="3187"/>
                      </a:cxn>
                      <a:cxn ang="0">
                        <a:pos x="14430" y="3904"/>
                      </a:cxn>
                      <a:cxn ang="0">
                        <a:pos x="12658" y="3904"/>
                      </a:cxn>
                      <a:cxn ang="0">
                        <a:pos x="12658" y="4622"/>
                      </a:cxn>
                      <a:cxn ang="0">
                        <a:pos x="10886" y="5259"/>
                      </a:cxn>
                      <a:cxn ang="0">
                        <a:pos x="10886" y="5976"/>
                      </a:cxn>
                      <a:cxn ang="0">
                        <a:pos x="9114" y="5976"/>
                      </a:cxn>
                      <a:cxn ang="0">
                        <a:pos x="9114" y="7410"/>
                      </a:cxn>
                      <a:cxn ang="0">
                        <a:pos x="7089" y="7410"/>
                      </a:cxn>
                      <a:cxn ang="0">
                        <a:pos x="7089" y="8845"/>
                      </a:cxn>
                      <a:cxn ang="0">
                        <a:pos x="5570" y="9482"/>
                      </a:cxn>
                      <a:cxn ang="0">
                        <a:pos x="5570" y="10837"/>
                      </a:cxn>
                      <a:cxn ang="0">
                        <a:pos x="3544" y="10837"/>
                      </a:cxn>
                      <a:cxn ang="0">
                        <a:pos x="3544" y="12988"/>
                      </a:cxn>
                      <a:cxn ang="0">
                        <a:pos x="1772" y="12988"/>
                      </a:cxn>
                      <a:cxn ang="0">
                        <a:pos x="1772" y="17849"/>
                      </a:cxn>
                      <a:cxn ang="0">
                        <a:pos x="0" y="17849"/>
                      </a:cxn>
                      <a:cxn ang="0">
                        <a:pos x="0" y="19920"/>
                      </a:cxn>
                    </a:cxnLst>
                    <a:rect l="0" t="0" r="r" b="b"/>
                    <a:pathLst>
                      <a:path w="20000" h="20000">
                        <a:moveTo>
                          <a:pt x="19241" y="0"/>
                        </a:moveTo>
                        <a:lnTo>
                          <a:pt x="19747" y="1833"/>
                        </a:lnTo>
                        <a:lnTo>
                          <a:pt x="17975" y="1833"/>
                        </a:lnTo>
                        <a:lnTo>
                          <a:pt x="17975" y="2470"/>
                        </a:lnTo>
                        <a:lnTo>
                          <a:pt x="16456" y="2470"/>
                        </a:lnTo>
                        <a:lnTo>
                          <a:pt x="16456" y="3187"/>
                        </a:lnTo>
                        <a:lnTo>
                          <a:pt x="14430" y="3904"/>
                        </a:lnTo>
                        <a:lnTo>
                          <a:pt x="12658" y="3904"/>
                        </a:lnTo>
                        <a:lnTo>
                          <a:pt x="12658" y="4622"/>
                        </a:lnTo>
                        <a:lnTo>
                          <a:pt x="10886" y="5259"/>
                        </a:lnTo>
                        <a:lnTo>
                          <a:pt x="10886" y="5976"/>
                        </a:lnTo>
                        <a:lnTo>
                          <a:pt x="9114" y="5976"/>
                        </a:lnTo>
                        <a:lnTo>
                          <a:pt x="9114" y="7410"/>
                        </a:lnTo>
                        <a:lnTo>
                          <a:pt x="7089" y="7410"/>
                        </a:lnTo>
                        <a:lnTo>
                          <a:pt x="7089" y="8845"/>
                        </a:lnTo>
                        <a:lnTo>
                          <a:pt x="5570" y="9482"/>
                        </a:lnTo>
                        <a:lnTo>
                          <a:pt x="5570" y="10837"/>
                        </a:lnTo>
                        <a:lnTo>
                          <a:pt x="3544" y="10837"/>
                        </a:lnTo>
                        <a:lnTo>
                          <a:pt x="3544" y="12988"/>
                        </a:lnTo>
                        <a:lnTo>
                          <a:pt x="1772" y="12988"/>
                        </a:lnTo>
                        <a:lnTo>
                          <a:pt x="1772" y="17849"/>
                        </a:lnTo>
                        <a:lnTo>
                          <a:pt x="0" y="17849"/>
                        </a:lnTo>
                        <a:lnTo>
                          <a:pt x="0" y="1992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8235" name="Group 43"/>
              <p:cNvGrpSpPr>
                <a:grpSpLocks/>
              </p:cNvGrpSpPr>
              <p:nvPr/>
            </p:nvGrpSpPr>
            <p:grpSpPr bwMode="auto">
              <a:xfrm>
                <a:off x="2364" y="9087"/>
                <a:ext cx="7380" cy="4500"/>
                <a:chOff x="2364" y="9087"/>
                <a:chExt cx="7380" cy="4500"/>
              </a:xfrm>
            </p:grpSpPr>
            <p:sp>
              <p:nvSpPr>
                <p:cNvPr id="8236" name="Line 44"/>
                <p:cNvSpPr>
                  <a:spLocks noChangeShapeType="1"/>
                </p:cNvSpPr>
                <p:nvPr/>
              </p:nvSpPr>
              <p:spPr bwMode="auto">
                <a:xfrm>
                  <a:off x="2544" y="11067"/>
                  <a:ext cx="54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37" name="Text Box 45"/>
                <p:cNvSpPr txBox="1">
                  <a:spLocks noChangeArrowheads="1"/>
                </p:cNvSpPr>
                <p:nvPr/>
              </p:nvSpPr>
              <p:spPr bwMode="auto">
                <a:xfrm>
                  <a:off x="2364" y="10707"/>
                  <a:ext cx="10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dirty="0" smtClean="0">
                      <a:ln>
                        <a:noFill/>
                      </a:ln>
                      <a:solidFill>
                        <a:schemeClr val="tx1"/>
                      </a:solidFill>
                      <a:effectLst/>
                      <a:cs typeface="Arial" pitchFamily="34" charset="0"/>
                    </a:rPr>
                    <a:t>Καλούπι</a:t>
                  </a:r>
                </a:p>
              </p:txBody>
            </p:sp>
            <p:sp>
              <p:nvSpPr>
                <p:cNvPr id="8238" name="Line 46"/>
                <p:cNvSpPr>
                  <a:spLocks noChangeShapeType="1"/>
                </p:cNvSpPr>
                <p:nvPr/>
              </p:nvSpPr>
              <p:spPr bwMode="auto">
                <a:xfrm flipH="1" flipV="1">
                  <a:off x="5064" y="13047"/>
                  <a:ext cx="54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39" name="Text Box 47"/>
                <p:cNvSpPr txBox="1">
                  <a:spLocks noChangeArrowheads="1"/>
                </p:cNvSpPr>
                <p:nvPr/>
              </p:nvSpPr>
              <p:spPr bwMode="auto">
                <a:xfrm>
                  <a:off x="5604" y="13047"/>
                  <a:ext cx="16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Αξονικός οδηγός</a:t>
                  </a:r>
                </a:p>
              </p:txBody>
            </p:sp>
            <p:sp>
              <p:nvSpPr>
                <p:cNvPr id="8240" name="Line 48"/>
                <p:cNvSpPr>
                  <a:spLocks noChangeShapeType="1"/>
                </p:cNvSpPr>
                <p:nvPr/>
              </p:nvSpPr>
              <p:spPr bwMode="auto">
                <a:xfrm flipH="1" flipV="1">
                  <a:off x="7404" y="12687"/>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41" name="Line 49"/>
                <p:cNvSpPr>
                  <a:spLocks noChangeShapeType="1"/>
                </p:cNvSpPr>
                <p:nvPr/>
              </p:nvSpPr>
              <p:spPr bwMode="auto">
                <a:xfrm flipH="1">
                  <a:off x="9024" y="10527"/>
                  <a:ext cx="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42" name="Text Box 50"/>
                <p:cNvSpPr txBox="1">
                  <a:spLocks noChangeArrowheads="1"/>
                </p:cNvSpPr>
                <p:nvPr/>
              </p:nvSpPr>
              <p:spPr bwMode="auto">
                <a:xfrm>
                  <a:off x="8664" y="10167"/>
                  <a:ext cx="10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Τερματικό</a:t>
                  </a:r>
                </a:p>
              </p:txBody>
            </p:sp>
            <p:sp>
              <p:nvSpPr>
                <p:cNvPr id="8243" name="Line 51"/>
                <p:cNvSpPr>
                  <a:spLocks noChangeShapeType="1"/>
                </p:cNvSpPr>
                <p:nvPr/>
              </p:nvSpPr>
              <p:spPr bwMode="auto">
                <a:xfrm flipH="1">
                  <a:off x="8304" y="9987"/>
                  <a:ext cx="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44" name="Text Box 52"/>
                <p:cNvSpPr txBox="1">
                  <a:spLocks noChangeArrowheads="1"/>
                </p:cNvSpPr>
                <p:nvPr/>
              </p:nvSpPr>
              <p:spPr bwMode="auto">
                <a:xfrm>
                  <a:off x="7764" y="9627"/>
                  <a:ext cx="19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Κατεργαζόμενο υλικό</a:t>
                  </a:r>
                </a:p>
              </p:txBody>
            </p:sp>
            <p:sp>
              <p:nvSpPr>
                <p:cNvPr id="8245" name="Line 53"/>
                <p:cNvSpPr>
                  <a:spLocks noChangeShapeType="1"/>
                </p:cNvSpPr>
                <p:nvPr/>
              </p:nvSpPr>
              <p:spPr bwMode="auto">
                <a:xfrm flipH="1">
                  <a:off x="5424" y="10167"/>
                  <a:ext cx="90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46" name="Text Box 54"/>
                <p:cNvSpPr txBox="1">
                  <a:spLocks noChangeArrowheads="1"/>
                </p:cNvSpPr>
                <p:nvPr/>
              </p:nvSpPr>
              <p:spPr bwMode="auto">
                <a:xfrm>
                  <a:off x="5964" y="9807"/>
                  <a:ext cx="19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Κοπτικό μέσο</a:t>
                  </a:r>
                </a:p>
              </p:txBody>
            </p:sp>
            <p:sp>
              <p:nvSpPr>
                <p:cNvPr id="8247" name="Line 55"/>
                <p:cNvSpPr>
                  <a:spLocks noChangeShapeType="1"/>
                </p:cNvSpPr>
                <p:nvPr/>
              </p:nvSpPr>
              <p:spPr bwMode="auto">
                <a:xfrm flipH="1">
                  <a:off x="5244" y="9447"/>
                  <a:ext cx="90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48" name="Text Box 56"/>
                <p:cNvSpPr txBox="1">
                  <a:spLocks noChangeArrowheads="1"/>
                </p:cNvSpPr>
                <p:nvPr/>
              </p:nvSpPr>
              <p:spPr bwMode="auto">
                <a:xfrm>
                  <a:off x="5784" y="9087"/>
                  <a:ext cx="19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Άξονας περιστροφής</a:t>
                  </a:r>
                </a:p>
              </p:txBody>
            </p:sp>
            <p:sp>
              <p:nvSpPr>
                <p:cNvPr id="8249" name="Line 57"/>
                <p:cNvSpPr>
                  <a:spLocks noChangeShapeType="1"/>
                </p:cNvSpPr>
                <p:nvPr/>
              </p:nvSpPr>
              <p:spPr bwMode="auto">
                <a:xfrm flipV="1">
                  <a:off x="3984" y="12507"/>
                  <a:ext cx="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8250" name="Text Box 58"/>
                <p:cNvSpPr txBox="1">
                  <a:spLocks noChangeArrowheads="1"/>
                </p:cNvSpPr>
                <p:nvPr/>
              </p:nvSpPr>
              <p:spPr bwMode="auto">
                <a:xfrm>
                  <a:off x="2724" y="13047"/>
                  <a:ext cx="18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Μέσο συγκράτησης</a:t>
                  </a:r>
                </a:p>
              </p:txBody>
            </p:sp>
          </p:grpSp>
          <p:grpSp>
            <p:nvGrpSpPr>
              <p:cNvPr id="8251" name="Group 59"/>
              <p:cNvGrpSpPr>
                <a:grpSpLocks noChangeAspect="1"/>
              </p:cNvGrpSpPr>
              <p:nvPr/>
            </p:nvGrpSpPr>
            <p:grpSpPr bwMode="auto">
              <a:xfrm>
                <a:off x="2724" y="9897"/>
                <a:ext cx="7020" cy="3514"/>
                <a:chOff x="384" y="2067"/>
                <a:chExt cx="11250" cy="5784"/>
              </a:xfrm>
            </p:grpSpPr>
            <p:sp>
              <p:nvSpPr>
                <p:cNvPr id="8252" name="Line 60"/>
                <p:cNvSpPr>
                  <a:spLocks noChangeAspect="1" noChangeShapeType="1"/>
                </p:cNvSpPr>
                <p:nvPr/>
              </p:nvSpPr>
              <p:spPr bwMode="auto">
                <a:xfrm>
                  <a:off x="4383" y="5307"/>
                  <a:ext cx="37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253" name="Group 61"/>
                <p:cNvGrpSpPr>
                  <a:grpSpLocks noChangeAspect="1"/>
                </p:cNvGrpSpPr>
                <p:nvPr/>
              </p:nvGrpSpPr>
              <p:grpSpPr bwMode="auto">
                <a:xfrm>
                  <a:off x="384" y="2067"/>
                  <a:ext cx="11250" cy="5784"/>
                  <a:chOff x="384" y="2067"/>
                  <a:chExt cx="11250" cy="5784"/>
                </a:xfrm>
              </p:grpSpPr>
              <p:grpSp>
                <p:nvGrpSpPr>
                  <p:cNvPr id="8254" name="Group 62"/>
                  <p:cNvGrpSpPr>
                    <a:grpSpLocks noChangeAspect="1"/>
                  </p:cNvGrpSpPr>
                  <p:nvPr/>
                </p:nvGrpSpPr>
                <p:grpSpPr bwMode="auto">
                  <a:xfrm>
                    <a:off x="2943" y="2067"/>
                    <a:ext cx="2340" cy="3240"/>
                    <a:chOff x="2004" y="11190"/>
                    <a:chExt cx="2340" cy="3117"/>
                  </a:xfrm>
                </p:grpSpPr>
                <p:grpSp>
                  <p:nvGrpSpPr>
                    <p:cNvPr id="8255" name="Group 63"/>
                    <p:cNvGrpSpPr>
                      <a:grpSpLocks noChangeAspect="1"/>
                    </p:cNvGrpSpPr>
                    <p:nvPr/>
                  </p:nvGrpSpPr>
                  <p:grpSpPr bwMode="auto">
                    <a:xfrm>
                      <a:off x="2004" y="11247"/>
                      <a:ext cx="900" cy="2700"/>
                      <a:chOff x="2004" y="11247"/>
                      <a:chExt cx="900" cy="2700"/>
                    </a:xfrm>
                  </p:grpSpPr>
                  <p:sp>
                    <p:nvSpPr>
                      <p:cNvPr id="8256" name="Freeform 64"/>
                      <p:cNvSpPr>
                        <a:spLocks noChangeAspect="1"/>
                      </p:cNvSpPr>
                      <p:nvPr/>
                    </p:nvSpPr>
                    <p:spPr bwMode="auto">
                      <a:xfrm>
                        <a:off x="2004" y="11247"/>
                        <a:ext cx="720" cy="1440"/>
                      </a:xfrm>
                      <a:custGeom>
                        <a:avLst/>
                        <a:gdLst/>
                        <a:ahLst/>
                        <a:cxnLst>
                          <a:cxn ang="0">
                            <a:pos x="0" y="1440"/>
                          </a:cxn>
                          <a:cxn ang="0">
                            <a:pos x="720" y="1440"/>
                          </a:cxn>
                          <a:cxn ang="0">
                            <a:pos x="720" y="1080"/>
                          </a:cxn>
                          <a:cxn ang="0">
                            <a:pos x="540" y="1080"/>
                          </a:cxn>
                          <a:cxn ang="0">
                            <a:pos x="360" y="900"/>
                          </a:cxn>
                          <a:cxn ang="0">
                            <a:pos x="360" y="360"/>
                          </a:cxn>
                          <a:cxn ang="0">
                            <a:pos x="540" y="360"/>
                          </a:cxn>
                          <a:cxn ang="0">
                            <a:pos x="540" y="0"/>
                          </a:cxn>
                        </a:cxnLst>
                        <a:rect l="0" t="0" r="r" b="b"/>
                        <a:pathLst>
                          <a:path w="720" h="1440">
                            <a:moveTo>
                              <a:pt x="0" y="1440"/>
                            </a:moveTo>
                            <a:lnTo>
                              <a:pt x="720" y="1440"/>
                            </a:lnTo>
                            <a:lnTo>
                              <a:pt x="720" y="1080"/>
                            </a:lnTo>
                            <a:lnTo>
                              <a:pt x="540" y="1080"/>
                            </a:lnTo>
                            <a:lnTo>
                              <a:pt x="360" y="900"/>
                            </a:lnTo>
                            <a:lnTo>
                              <a:pt x="360" y="360"/>
                            </a:lnTo>
                            <a:lnTo>
                              <a:pt x="540" y="360"/>
                            </a:lnTo>
                            <a:lnTo>
                              <a:pt x="54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57" name="Line 65"/>
                      <p:cNvSpPr>
                        <a:spLocks noChangeAspect="1" noChangeShapeType="1"/>
                      </p:cNvSpPr>
                      <p:nvPr/>
                    </p:nvSpPr>
                    <p:spPr bwMode="auto">
                      <a:xfrm>
                        <a:off x="2184" y="13047"/>
                        <a:ext cx="0" cy="18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58" name="Freeform 66"/>
                      <p:cNvSpPr>
                        <a:spLocks noChangeAspect="1"/>
                      </p:cNvSpPr>
                      <p:nvPr/>
                    </p:nvSpPr>
                    <p:spPr bwMode="auto">
                      <a:xfrm>
                        <a:off x="2007" y="12684"/>
                        <a:ext cx="180" cy="360"/>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59" name="Freeform 67"/>
                      <p:cNvSpPr>
                        <a:spLocks noChangeAspect="1"/>
                      </p:cNvSpPr>
                      <p:nvPr/>
                    </p:nvSpPr>
                    <p:spPr bwMode="auto">
                      <a:xfrm flipH="1" flipV="1">
                        <a:off x="2184" y="13227"/>
                        <a:ext cx="360" cy="360"/>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60" name="Freeform 68"/>
                      <p:cNvSpPr>
                        <a:spLocks noChangeAspect="1"/>
                      </p:cNvSpPr>
                      <p:nvPr/>
                    </p:nvSpPr>
                    <p:spPr bwMode="auto">
                      <a:xfrm>
                        <a:off x="2544" y="13587"/>
                        <a:ext cx="360" cy="360"/>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sp>
                  <p:nvSpPr>
                    <p:cNvPr id="8261" name="Freeform 69"/>
                    <p:cNvSpPr>
                      <a:spLocks noChangeAspect="1"/>
                    </p:cNvSpPr>
                    <p:nvPr/>
                  </p:nvSpPr>
                  <p:spPr bwMode="auto">
                    <a:xfrm>
                      <a:off x="2904" y="13947"/>
                      <a:ext cx="540" cy="360"/>
                    </a:xfrm>
                    <a:custGeom>
                      <a:avLst/>
                      <a:gdLst/>
                      <a:ahLst/>
                      <a:cxnLst>
                        <a:cxn ang="0">
                          <a:pos x="0" y="0"/>
                        </a:cxn>
                        <a:cxn ang="0">
                          <a:pos x="0" y="360"/>
                        </a:cxn>
                        <a:cxn ang="0">
                          <a:pos x="360" y="360"/>
                        </a:cxn>
                        <a:cxn ang="0">
                          <a:pos x="360" y="0"/>
                        </a:cxn>
                      </a:cxnLst>
                      <a:rect l="0" t="0" r="r" b="b"/>
                      <a:pathLst>
                        <a:path w="360" h="360">
                          <a:moveTo>
                            <a:pt x="0" y="0"/>
                          </a:moveTo>
                          <a:lnTo>
                            <a:pt x="0" y="360"/>
                          </a:lnTo>
                          <a:lnTo>
                            <a:pt x="360" y="360"/>
                          </a:lnTo>
                          <a:lnTo>
                            <a:pt x="36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262" name="Group 70"/>
                    <p:cNvGrpSpPr>
                      <a:grpSpLocks noChangeAspect="1"/>
                    </p:cNvGrpSpPr>
                    <p:nvPr/>
                  </p:nvGrpSpPr>
                  <p:grpSpPr bwMode="auto">
                    <a:xfrm flipH="1">
                      <a:off x="3444" y="11247"/>
                      <a:ext cx="900" cy="2700"/>
                      <a:chOff x="2004" y="11247"/>
                      <a:chExt cx="900" cy="2700"/>
                    </a:xfrm>
                  </p:grpSpPr>
                  <p:sp>
                    <p:nvSpPr>
                      <p:cNvPr id="8263" name="Freeform 71"/>
                      <p:cNvSpPr>
                        <a:spLocks noChangeAspect="1"/>
                      </p:cNvSpPr>
                      <p:nvPr/>
                    </p:nvSpPr>
                    <p:spPr bwMode="auto">
                      <a:xfrm>
                        <a:off x="2004" y="11247"/>
                        <a:ext cx="720" cy="1440"/>
                      </a:xfrm>
                      <a:custGeom>
                        <a:avLst/>
                        <a:gdLst/>
                        <a:ahLst/>
                        <a:cxnLst>
                          <a:cxn ang="0">
                            <a:pos x="0" y="1440"/>
                          </a:cxn>
                          <a:cxn ang="0">
                            <a:pos x="720" y="1440"/>
                          </a:cxn>
                          <a:cxn ang="0">
                            <a:pos x="720" y="1080"/>
                          </a:cxn>
                          <a:cxn ang="0">
                            <a:pos x="540" y="1080"/>
                          </a:cxn>
                          <a:cxn ang="0">
                            <a:pos x="360" y="900"/>
                          </a:cxn>
                          <a:cxn ang="0">
                            <a:pos x="360" y="360"/>
                          </a:cxn>
                          <a:cxn ang="0">
                            <a:pos x="540" y="360"/>
                          </a:cxn>
                          <a:cxn ang="0">
                            <a:pos x="540" y="0"/>
                          </a:cxn>
                        </a:cxnLst>
                        <a:rect l="0" t="0" r="r" b="b"/>
                        <a:pathLst>
                          <a:path w="720" h="1440">
                            <a:moveTo>
                              <a:pt x="0" y="1440"/>
                            </a:moveTo>
                            <a:lnTo>
                              <a:pt x="720" y="1440"/>
                            </a:lnTo>
                            <a:lnTo>
                              <a:pt x="720" y="1080"/>
                            </a:lnTo>
                            <a:lnTo>
                              <a:pt x="540" y="1080"/>
                            </a:lnTo>
                            <a:lnTo>
                              <a:pt x="360" y="900"/>
                            </a:lnTo>
                            <a:lnTo>
                              <a:pt x="360" y="360"/>
                            </a:lnTo>
                            <a:lnTo>
                              <a:pt x="540" y="360"/>
                            </a:lnTo>
                            <a:lnTo>
                              <a:pt x="540" y="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64" name="Line 72"/>
                      <p:cNvSpPr>
                        <a:spLocks noChangeAspect="1" noChangeShapeType="1"/>
                      </p:cNvSpPr>
                      <p:nvPr/>
                    </p:nvSpPr>
                    <p:spPr bwMode="auto">
                      <a:xfrm>
                        <a:off x="2184" y="13047"/>
                        <a:ext cx="0" cy="18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65" name="Freeform 73"/>
                      <p:cNvSpPr>
                        <a:spLocks noChangeAspect="1"/>
                      </p:cNvSpPr>
                      <p:nvPr/>
                    </p:nvSpPr>
                    <p:spPr bwMode="auto">
                      <a:xfrm>
                        <a:off x="2007" y="12684"/>
                        <a:ext cx="180" cy="360"/>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66" name="Freeform 74"/>
                      <p:cNvSpPr>
                        <a:spLocks noChangeAspect="1"/>
                      </p:cNvSpPr>
                      <p:nvPr/>
                    </p:nvSpPr>
                    <p:spPr bwMode="auto">
                      <a:xfrm flipH="1" flipV="1">
                        <a:off x="2184" y="13227"/>
                        <a:ext cx="360" cy="360"/>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67" name="Freeform 75"/>
                      <p:cNvSpPr>
                        <a:spLocks noChangeAspect="1"/>
                      </p:cNvSpPr>
                      <p:nvPr/>
                    </p:nvSpPr>
                    <p:spPr bwMode="auto">
                      <a:xfrm>
                        <a:off x="2544" y="13587"/>
                        <a:ext cx="360" cy="360"/>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268" name="Group 76"/>
                    <p:cNvGrpSpPr>
                      <a:grpSpLocks noChangeAspect="1"/>
                    </p:cNvGrpSpPr>
                    <p:nvPr/>
                  </p:nvGrpSpPr>
                  <p:grpSpPr bwMode="auto">
                    <a:xfrm>
                      <a:off x="2184" y="11607"/>
                      <a:ext cx="1620" cy="2700"/>
                      <a:chOff x="2184" y="11607"/>
                      <a:chExt cx="1620" cy="2700"/>
                    </a:xfrm>
                  </p:grpSpPr>
                  <p:grpSp>
                    <p:nvGrpSpPr>
                      <p:cNvPr id="8269" name="Group 77"/>
                      <p:cNvGrpSpPr>
                        <a:grpSpLocks noChangeAspect="1"/>
                      </p:cNvGrpSpPr>
                      <p:nvPr/>
                    </p:nvGrpSpPr>
                    <p:grpSpPr bwMode="auto">
                      <a:xfrm>
                        <a:off x="3084" y="12507"/>
                        <a:ext cx="540" cy="1800"/>
                        <a:chOff x="3084" y="12507"/>
                        <a:chExt cx="540" cy="1800"/>
                      </a:xfrm>
                    </p:grpSpPr>
                    <p:sp>
                      <p:nvSpPr>
                        <p:cNvPr id="8270" name="Line 78"/>
                        <p:cNvSpPr>
                          <a:spLocks noChangeAspect="1" noChangeShapeType="1"/>
                        </p:cNvSpPr>
                        <p:nvPr/>
                      </p:nvSpPr>
                      <p:spPr bwMode="auto">
                        <a:xfrm flipV="1">
                          <a:off x="3084" y="12687"/>
                          <a:ext cx="0" cy="16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71" name="Line 79"/>
                        <p:cNvSpPr>
                          <a:spLocks noChangeAspect="1" noChangeShapeType="1"/>
                        </p:cNvSpPr>
                        <p:nvPr/>
                      </p:nvSpPr>
                      <p:spPr bwMode="auto">
                        <a:xfrm flipV="1">
                          <a:off x="3084" y="12687"/>
                          <a:ext cx="540" cy="16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272" name="Group 80"/>
                        <p:cNvGrpSpPr>
                          <a:grpSpLocks noChangeAspect="1"/>
                        </p:cNvGrpSpPr>
                        <p:nvPr/>
                      </p:nvGrpSpPr>
                      <p:grpSpPr bwMode="auto">
                        <a:xfrm>
                          <a:off x="3084" y="12507"/>
                          <a:ext cx="540" cy="180"/>
                          <a:chOff x="7224" y="11967"/>
                          <a:chExt cx="2880" cy="1440"/>
                        </a:xfrm>
                      </p:grpSpPr>
                      <p:sp>
                        <p:nvSpPr>
                          <p:cNvPr id="8273" name="Arc 81"/>
                          <p:cNvSpPr>
                            <a:spLocks noChangeAspect="1"/>
                          </p:cNvSpPr>
                          <p:nvPr/>
                        </p:nvSpPr>
                        <p:spPr bwMode="auto">
                          <a:xfrm>
                            <a:off x="8664" y="11967"/>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74" name="Arc 82"/>
                          <p:cNvSpPr>
                            <a:spLocks noChangeAspect="1"/>
                          </p:cNvSpPr>
                          <p:nvPr/>
                        </p:nvSpPr>
                        <p:spPr bwMode="auto">
                          <a:xfrm flipH="1">
                            <a:off x="7224" y="11967"/>
                            <a:ext cx="1440" cy="14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nvGrpSpPr>
                      <p:cNvPr id="8275" name="Group 83"/>
                      <p:cNvGrpSpPr>
                        <a:grpSpLocks noChangeAspect="1"/>
                      </p:cNvGrpSpPr>
                      <p:nvPr/>
                    </p:nvGrpSpPr>
                    <p:grpSpPr bwMode="auto">
                      <a:xfrm>
                        <a:off x="2184" y="11607"/>
                        <a:ext cx="1620" cy="2340"/>
                        <a:chOff x="2184" y="11607"/>
                        <a:chExt cx="1620" cy="2340"/>
                      </a:xfrm>
                    </p:grpSpPr>
                    <p:sp>
                      <p:nvSpPr>
                        <p:cNvPr id="8276" name="Line 84"/>
                        <p:cNvSpPr>
                          <a:spLocks noChangeAspect="1" noChangeShapeType="1"/>
                        </p:cNvSpPr>
                        <p:nvPr/>
                      </p:nvSpPr>
                      <p:spPr bwMode="auto">
                        <a:xfrm>
                          <a:off x="2724" y="12327"/>
                          <a:ext cx="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77" name="Line 85"/>
                        <p:cNvSpPr>
                          <a:spLocks noChangeAspect="1" noChangeShapeType="1"/>
                        </p:cNvSpPr>
                        <p:nvPr/>
                      </p:nvSpPr>
                      <p:spPr bwMode="auto">
                        <a:xfrm>
                          <a:off x="2544" y="11607"/>
                          <a:ext cx="12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78" name="Line 86"/>
                        <p:cNvSpPr>
                          <a:spLocks noChangeAspect="1" noChangeShapeType="1"/>
                        </p:cNvSpPr>
                        <p:nvPr/>
                      </p:nvSpPr>
                      <p:spPr bwMode="auto">
                        <a:xfrm>
                          <a:off x="2724" y="12687"/>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79" name="Line 87"/>
                        <p:cNvSpPr>
                          <a:spLocks noChangeAspect="1" noChangeShapeType="1"/>
                        </p:cNvSpPr>
                        <p:nvPr/>
                      </p:nvSpPr>
                      <p:spPr bwMode="auto">
                        <a:xfrm>
                          <a:off x="2184" y="13047"/>
                          <a:ext cx="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80" name="Line 88"/>
                        <p:cNvSpPr>
                          <a:spLocks noChangeAspect="1" noChangeShapeType="1"/>
                        </p:cNvSpPr>
                        <p:nvPr/>
                      </p:nvSpPr>
                      <p:spPr bwMode="auto">
                        <a:xfrm>
                          <a:off x="2184" y="13227"/>
                          <a:ext cx="9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81" name="Line 89"/>
                        <p:cNvSpPr>
                          <a:spLocks noChangeAspect="1" noChangeShapeType="1"/>
                        </p:cNvSpPr>
                        <p:nvPr/>
                      </p:nvSpPr>
                      <p:spPr bwMode="auto">
                        <a:xfrm>
                          <a:off x="2904" y="13947"/>
                          <a:ext cx="1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sp>
                  <p:nvSpPr>
                    <p:cNvPr id="8282" name="Freeform 90"/>
                    <p:cNvSpPr>
                      <a:spLocks noChangeAspect="1"/>
                    </p:cNvSpPr>
                    <p:nvPr/>
                  </p:nvSpPr>
                  <p:spPr bwMode="auto">
                    <a:xfrm>
                      <a:off x="2550" y="11190"/>
                      <a:ext cx="1245" cy="75"/>
                    </a:xfrm>
                    <a:custGeom>
                      <a:avLst/>
                      <a:gdLst/>
                      <a:ahLst/>
                      <a:cxnLst>
                        <a:cxn ang="0">
                          <a:pos x="0" y="60"/>
                        </a:cxn>
                        <a:cxn ang="0">
                          <a:pos x="165" y="0"/>
                        </a:cxn>
                        <a:cxn ang="0">
                          <a:pos x="330" y="75"/>
                        </a:cxn>
                        <a:cxn ang="0">
                          <a:pos x="570" y="0"/>
                        </a:cxn>
                        <a:cxn ang="0">
                          <a:pos x="660" y="15"/>
                        </a:cxn>
                        <a:cxn ang="0">
                          <a:pos x="750" y="60"/>
                        </a:cxn>
                        <a:cxn ang="0">
                          <a:pos x="870" y="45"/>
                        </a:cxn>
                        <a:cxn ang="0">
                          <a:pos x="960" y="0"/>
                        </a:cxn>
                        <a:cxn ang="0">
                          <a:pos x="1035" y="15"/>
                        </a:cxn>
                        <a:cxn ang="0">
                          <a:pos x="1065" y="60"/>
                        </a:cxn>
                        <a:cxn ang="0">
                          <a:pos x="1110" y="75"/>
                        </a:cxn>
                        <a:cxn ang="0">
                          <a:pos x="1245" y="60"/>
                        </a:cxn>
                      </a:cxnLst>
                      <a:rect l="0" t="0" r="r" b="b"/>
                      <a:pathLst>
                        <a:path w="1245" h="75">
                          <a:moveTo>
                            <a:pt x="0" y="60"/>
                          </a:moveTo>
                          <a:cubicBezTo>
                            <a:pt x="62" y="45"/>
                            <a:pt x="103" y="15"/>
                            <a:pt x="165" y="0"/>
                          </a:cubicBezTo>
                          <a:cubicBezTo>
                            <a:pt x="229" y="16"/>
                            <a:pt x="275" y="39"/>
                            <a:pt x="330" y="75"/>
                          </a:cubicBezTo>
                          <a:cubicBezTo>
                            <a:pt x="421" y="60"/>
                            <a:pt x="485" y="28"/>
                            <a:pt x="570" y="0"/>
                          </a:cubicBezTo>
                          <a:cubicBezTo>
                            <a:pt x="600" y="5"/>
                            <a:pt x="631" y="5"/>
                            <a:pt x="660" y="15"/>
                          </a:cubicBezTo>
                          <a:cubicBezTo>
                            <a:pt x="692" y="26"/>
                            <a:pt x="718" y="49"/>
                            <a:pt x="750" y="60"/>
                          </a:cubicBezTo>
                          <a:cubicBezTo>
                            <a:pt x="790" y="55"/>
                            <a:pt x="831" y="56"/>
                            <a:pt x="870" y="45"/>
                          </a:cubicBezTo>
                          <a:cubicBezTo>
                            <a:pt x="902" y="36"/>
                            <a:pt x="928" y="11"/>
                            <a:pt x="960" y="0"/>
                          </a:cubicBezTo>
                          <a:cubicBezTo>
                            <a:pt x="985" y="5"/>
                            <a:pt x="1013" y="2"/>
                            <a:pt x="1035" y="15"/>
                          </a:cubicBezTo>
                          <a:cubicBezTo>
                            <a:pt x="1051" y="24"/>
                            <a:pt x="1051" y="49"/>
                            <a:pt x="1065" y="60"/>
                          </a:cubicBezTo>
                          <a:cubicBezTo>
                            <a:pt x="1077" y="70"/>
                            <a:pt x="1095" y="70"/>
                            <a:pt x="1110" y="75"/>
                          </a:cubicBezTo>
                          <a:cubicBezTo>
                            <a:pt x="1235" y="59"/>
                            <a:pt x="1190" y="60"/>
                            <a:pt x="1245" y="60"/>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283" name="Group 91"/>
                  <p:cNvGrpSpPr>
                    <a:grpSpLocks noChangeAspect="1"/>
                  </p:cNvGrpSpPr>
                  <p:nvPr/>
                </p:nvGrpSpPr>
                <p:grpSpPr bwMode="auto">
                  <a:xfrm>
                    <a:off x="3663" y="6027"/>
                    <a:ext cx="906" cy="1824"/>
                    <a:chOff x="3804" y="12147"/>
                    <a:chExt cx="906" cy="1824"/>
                  </a:xfrm>
                </p:grpSpPr>
                <p:sp>
                  <p:nvSpPr>
                    <p:cNvPr id="8284" name="Freeform 92"/>
                    <p:cNvSpPr>
                      <a:spLocks noChangeAspect="1"/>
                    </p:cNvSpPr>
                    <p:nvPr/>
                  </p:nvSpPr>
                  <p:spPr bwMode="auto">
                    <a:xfrm>
                      <a:off x="3804" y="12147"/>
                      <a:ext cx="900" cy="1800"/>
                    </a:xfrm>
                    <a:custGeom>
                      <a:avLst/>
                      <a:gdLst/>
                      <a:ahLst/>
                      <a:cxnLst>
                        <a:cxn ang="0">
                          <a:pos x="0" y="1800"/>
                        </a:cxn>
                        <a:cxn ang="0">
                          <a:pos x="0" y="1080"/>
                        </a:cxn>
                        <a:cxn ang="0">
                          <a:pos x="180" y="720"/>
                        </a:cxn>
                        <a:cxn ang="0">
                          <a:pos x="180" y="0"/>
                        </a:cxn>
                        <a:cxn ang="0">
                          <a:pos x="720" y="0"/>
                        </a:cxn>
                        <a:cxn ang="0">
                          <a:pos x="720" y="720"/>
                        </a:cxn>
                        <a:cxn ang="0">
                          <a:pos x="900" y="1080"/>
                        </a:cxn>
                        <a:cxn ang="0">
                          <a:pos x="900" y="1800"/>
                        </a:cxn>
                      </a:cxnLst>
                      <a:rect l="0" t="0" r="r" b="b"/>
                      <a:pathLst>
                        <a:path w="900" h="1800">
                          <a:moveTo>
                            <a:pt x="0" y="1800"/>
                          </a:moveTo>
                          <a:lnTo>
                            <a:pt x="0" y="1080"/>
                          </a:lnTo>
                          <a:lnTo>
                            <a:pt x="180" y="720"/>
                          </a:lnTo>
                          <a:lnTo>
                            <a:pt x="180" y="0"/>
                          </a:lnTo>
                          <a:lnTo>
                            <a:pt x="720" y="0"/>
                          </a:lnTo>
                          <a:lnTo>
                            <a:pt x="720" y="720"/>
                          </a:lnTo>
                          <a:lnTo>
                            <a:pt x="900" y="1080"/>
                          </a:lnTo>
                          <a:lnTo>
                            <a:pt x="900" y="1800"/>
                          </a:ln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85" name="Freeform 93"/>
                    <p:cNvSpPr>
                      <a:spLocks noChangeAspect="1"/>
                    </p:cNvSpPr>
                    <p:nvPr/>
                  </p:nvSpPr>
                  <p:spPr bwMode="auto">
                    <a:xfrm>
                      <a:off x="3810" y="13898"/>
                      <a:ext cx="900" cy="73"/>
                    </a:xfrm>
                    <a:custGeom>
                      <a:avLst/>
                      <a:gdLst/>
                      <a:ahLst/>
                      <a:cxnLst>
                        <a:cxn ang="0">
                          <a:pos x="900" y="52"/>
                        </a:cxn>
                        <a:cxn ang="0">
                          <a:pos x="750" y="37"/>
                        </a:cxn>
                        <a:cxn ang="0">
                          <a:pos x="390" y="52"/>
                        </a:cxn>
                        <a:cxn ang="0">
                          <a:pos x="345" y="37"/>
                        </a:cxn>
                        <a:cxn ang="0">
                          <a:pos x="300" y="7"/>
                        </a:cxn>
                        <a:cxn ang="0">
                          <a:pos x="0" y="67"/>
                        </a:cxn>
                      </a:cxnLst>
                      <a:rect l="0" t="0" r="r" b="b"/>
                      <a:pathLst>
                        <a:path w="900" h="73">
                          <a:moveTo>
                            <a:pt x="900" y="52"/>
                          </a:moveTo>
                          <a:cubicBezTo>
                            <a:pt x="836" y="73"/>
                            <a:pt x="812" y="58"/>
                            <a:pt x="750" y="37"/>
                          </a:cubicBezTo>
                          <a:cubicBezTo>
                            <a:pt x="595" y="50"/>
                            <a:pt x="537" y="68"/>
                            <a:pt x="390" y="52"/>
                          </a:cubicBezTo>
                          <a:cubicBezTo>
                            <a:pt x="375" y="47"/>
                            <a:pt x="359" y="44"/>
                            <a:pt x="345" y="37"/>
                          </a:cubicBezTo>
                          <a:cubicBezTo>
                            <a:pt x="329" y="29"/>
                            <a:pt x="318" y="8"/>
                            <a:pt x="300" y="7"/>
                          </a:cubicBezTo>
                          <a:cubicBezTo>
                            <a:pt x="208" y="0"/>
                            <a:pt x="85" y="24"/>
                            <a:pt x="0" y="67"/>
                          </a:cubicBezTo>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286" name="Group 94"/>
                  <p:cNvGrpSpPr>
                    <a:grpSpLocks noChangeAspect="1"/>
                  </p:cNvGrpSpPr>
                  <p:nvPr/>
                </p:nvGrpSpPr>
                <p:grpSpPr bwMode="auto">
                  <a:xfrm>
                    <a:off x="8163" y="3687"/>
                    <a:ext cx="3060" cy="1463"/>
                    <a:chOff x="8163" y="3687"/>
                    <a:chExt cx="3060" cy="1463"/>
                  </a:xfrm>
                </p:grpSpPr>
                <p:sp>
                  <p:nvSpPr>
                    <p:cNvPr id="8287" name="Line 95"/>
                    <p:cNvSpPr>
                      <a:spLocks noChangeAspect="1" noChangeShapeType="1"/>
                    </p:cNvSpPr>
                    <p:nvPr/>
                  </p:nvSpPr>
                  <p:spPr bwMode="auto">
                    <a:xfrm>
                      <a:off x="10323" y="4587"/>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88" name="Line 96"/>
                    <p:cNvSpPr>
                      <a:spLocks noChangeAspect="1" noChangeShapeType="1"/>
                    </p:cNvSpPr>
                    <p:nvPr/>
                  </p:nvSpPr>
                  <p:spPr bwMode="auto">
                    <a:xfrm>
                      <a:off x="11043" y="4587"/>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89" name="Line 97"/>
                    <p:cNvSpPr>
                      <a:spLocks noChangeAspect="1" noChangeShapeType="1"/>
                    </p:cNvSpPr>
                    <p:nvPr/>
                  </p:nvSpPr>
                  <p:spPr bwMode="auto">
                    <a:xfrm>
                      <a:off x="10323" y="4587"/>
                      <a:ext cx="54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90" name="Line 98"/>
                    <p:cNvSpPr>
                      <a:spLocks noChangeAspect="1" noChangeShapeType="1"/>
                    </p:cNvSpPr>
                    <p:nvPr/>
                  </p:nvSpPr>
                  <p:spPr bwMode="auto">
                    <a:xfrm>
                      <a:off x="10683" y="4587"/>
                      <a:ext cx="36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91" name="Line 99"/>
                    <p:cNvSpPr>
                      <a:spLocks noChangeAspect="1" noChangeShapeType="1"/>
                    </p:cNvSpPr>
                    <p:nvPr/>
                  </p:nvSpPr>
                  <p:spPr bwMode="auto">
                    <a:xfrm>
                      <a:off x="10323" y="4947"/>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292" name="Group 100"/>
                    <p:cNvGrpSpPr>
                      <a:grpSpLocks noChangeAspect="1"/>
                    </p:cNvGrpSpPr>
                    <p:nvPr/>
                  </p:nvGrpSpPr>
                  <p:grpSpPr bwMode="auto">
                    <a:xfrm>
                      <a:off x="8163" y="3687"/>
                      <a:ext cx="3060" cy="1463"/>
                      <a:chOff x="8124" y="10167"/>
                      <a:chExt cx="3060" cy="1463"/>
                    </a:xfrm>
                  </p:grpSpPr>
                  <p:sp>
                    <p:nvSpPr>
                      <p:cNvPr id="8293" name="Line 101"/>
                      <p:cNvSpPr>
                        <a:spLocks noChangeAspect="1" noChangeShapeType="1"/>
                      </p:cNvSpPr>
                      <p:nvPr/>
                    </p:nvSpPr>
                    <p:spPr bwMode="auto">
                      <a:xfrm>
                        <a:off x="8124" y="11607"/>
                        <a:ext cx="30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294" name="Group 102"/>
                      <p:cNvGrpSpPr>
                        <a:grpSpLocks noChangeAspect="1"/>
                      </p:cNvGrpSpPr>
                      <p:nvPr/>
                    </p:nvGrpSpPr>
                    <p:grpSpPr bwMode="auto">
                      <a:xfrm>
                        <a:off x="8124" y="10167"/>
                        <a:ext cx="897" cy="1260"/>
                        <a:chOff x="9384" y="9380"/>
                        <a:chExt cx="897" cy="1313"/>
                      </a:xfrm>
                    </p:grpSpPr>
                    <p:sp>
                      <p:nvSpPr>
                        <p:cNvPr id="8295" name="Line 103"/>
                        <p:cNvSpPr>
                          <a:spLocks noChangeAspect="1" noChangeShapeType="1"/>
                        </p:cNvSpPr>
                        <p:nvPr/>
                      </p:nvSpPr>
                      <p:spPr bwMode="auto">
                        <a:xfrm flipH="1">
                          <a:off x="10104" y="9757"/>
                          <a:ext cx="0" cy="1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96" name="Freeform 104"/>
                        <p:cNvSpPr>
                          <a:spLocks noChangeAspect="1"/>
                        </p:cNvSpPr>
                        <p:nvPr/>
                      </p:nvSpPr>
                      <p:spPr bwMode="auto">
                        <a:xfrm flipH="1">
                          <a:off x="10101" y="9380"/>
                          <a:ext cx="180" cy="374"/>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97" name="Freeform 105"/>
                        <p:cNvSpPr>
                          <a:spLocks noChangeAspect="1"/>
                        </p:cNvSpPr>
                        <p:nvPr/>
                      </p:nvSpPr>
                      <p:spPr bwMode="auto">
                        <a:xfrm flipV="1">
                          <a:off x="9744" y="9944"/>
                          <a:ext cx="360" cy="375"/>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298" name="Freeform 106"/>
                        <p:cNvSpPr>
                          <a:spLocks noChangeAspect="1"/>
                        </p:cNvSpPr>
                        <p:nvPr/>
                      </p:nvSpPr>
                      <p:spPr bwMode="auto">
                        <a:xfrm flipH="1">
                          <a:off x="9384" y="10319"/>
                          <a:ext cx="360" cy="374"/>
                        </a:xfrm>
                        <a:custGeom>
                          <a:avLst/>
                          <a:gdLst/>
                          <a:ahLst/>
                          <a:cxnLst>
                            <a:cxn ang="0">
                              <a:pos x="0" y="0"/>
                            </a:cxn>
                            <a:cxn ang="0">
                              <a:pos x="180" y="540"/>
                            </a:cxn>
                            <a:cxn ang="0">
                              <a:pos x="720" y="900"/>
                            </a:cxn>
                          </a:cxnLst>
                          <a:rect l="0" t="0" r="r" b="b"/>
                          <a:pathLst>
                            <a:path w="720" h="900">
                              <a:moveTo>
                                <a:pt x="0" y="0"/>
                              </a:moveTo>
                              <a:cubicBezTo>
                                <a:pt x="30" y="195"/>
                                <a:pt x="60" y="390"/>
                                <a:pt x="180" y="540"/>
                              </a:cubicBezTo>
                              <a:cubicBezTo>
                                <a:pt x="300" y="690"/>
                                <a:pt x="630" y="840"/>
                                <a:pt x="720" y="90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sp>
                    <p:nvSpPr>
                      <p:cNvPr id="8299" name="Line 107"/>
                      <p:cNvSpPr>
                        <a:spLocks noChangeAspect="1" noChangeShapeType="1"/>
                      </p:cNvSpPr>
                      <p:nvPr/>
                    </p:nvSpPr>
                    <p:spPr bwMode="auto">
                      <a:xfrm>
                        <a:off x="9024" y="10167"/>
                        <a:ext cx="12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00" name="Line 108"/>
                      <p:cNvSpPr>
                        <a:spLocks noChangeAspect="1" noChangeShapeType="1"/>
                      </p:cNvSpPr>
                      <p:nvPr/>
                    </p:nvSpPr>
                    <p:spPr bwMode="auto">
                      <a:xfrm>
                        <a:off x="10284" y="10167"/>
                        <a:ext cx="0" cy="14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8301" name="Group 109"/>
                      <p:cNvGrpSpPr>
                        <a:grpSpLocks noChangeAspect="1"/>
                      </p:cNvGrpSpPr>
                      <p:nvPr/>
                    </p:nvGrpSpPr>
                    <p:grpSpPr bwMode="auto">
                      <a:xfrm>
                        <a:off x="8340" y="10167"/>
                        <a:ext cx="1950" cy="1463"/>
                        <a:chOff x="8340" y="10167"/>
                        <a:chExt cx="1950" cy="1463"/>
                      </a:xfrm>
                    </p:grpSpPr>
                    <p:sp>
                      <p:nvSpPr>
                        <p:cNvPr id="8302" name="Freeform 110"/>
                        <p:cNvSpPr>
                          <a:spLocks noChangeAspect="1"/>
                        </p:cNvSpPr>
                        <p:nvPr/>
                      </p:nvSpPr>
                      <p:spPr bwMode="auto">
                        <a:xfrm>
                          <a:off x="9945" y="11025"/>
                          <a:ext cx="345" cy="585"/>
                        </a:xfrm>
                        <a:custGeom>
                          <a:avLst/>
                          <a:gdLst/>
                          <a:ahLst/>
                          <a:cxnLst>
                            <a:cxn ang="0">
                              <a:pos x="345" y="0"/>
                            </a:cxn>
                            <a:cxn ang="0">
                              <a:pos x="300" y="45"/>
                            </a:cxn>
                            <a:cxn ang="0">
                              <a:pos x="240" y="75"/>
                            </a:cxn>
                            <a:cxn ang="0">
                              <a:pos x="210" y="165"/>
                            </a:cxn>
                            <a:cxn ang="0">
                              <a:pos x="120" y="405"/>
                            </a:cxn>
                            <a:cxn ang="0">
                              <a:pos x="90" y="525"/>
                            </a:cxn>
                            <a:cxn ang="0">
                              <a:pos x="0" y="585"/>
                            </a:cxn>
                          </a:cxnLst>
                          <a:rect l="0" t="0" r="r" b="b"/>
                          <a:pathLst>
                            <a:path w="345" h="585">
                              <a:moveTo>
                                <a:pt x="345" y="0"/>
                              </a:moveTo>
                              <a:cubicBezTo>
                                <a:pt x="330" y="15"/>
                                <a:pt x="317" y="33"/>
                                <a:pt x="300" y="45"/>
                              </a:cubicBezTo>
                              <a:cubicBezTo>
                                <a:pt x="282" y="58"/>
                                <a:pt x="253" y="57"/>
                                <a:pt x="240" y="75"/>
                              </a:cubicBezTo>
                              <a:cubicBezTo>
                                <a:pt x="221" y="100"/>
                                <a:pt x="220" y="135"/>
                                <a:pt x="210" y="165"/>
                              </a:cubicBezTo>
                              <a:cubicBezTo>
                                <a:pt x="183" y="247"/>
                                <a:pt x="159" y="328"/>
                                <a:pt x="120" y="405"/>
                              </a:cubicBezTo>
                              <a:cubicBezTo>
                                <a:pt x="119" y="409"/>
                                <a:pt x="102" y="510"/>
                                <a:pt x="90" y="525"/>
                              </a:cubicBezTo>
                              <a:cubicBezTo>
                                <a:pt x="68" y="553"/>
                                <a:pt x="0" y="553"/>
                                <a:pt x="0" y="58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03" name="Freeform 111"/>
                        <p:cNvSpPr>
                          <a:spLocks noChangeAspect="1"/>
                        </p:cNvSpPr>
                        <p:nvPr/>
                      </p:nvSpPr>
                      <p:spPr bwMode="auto">
                        <a:xfrm>
                          <a:off x="9645" y="10800"/>
                          <a:ext cx="630" cy="810"/>
                        </a:xfrm>
                        <a:custGeom>
                          <a:avLst/>
                          <a:gdLst/>
                          <a:ahLst/>
                          <a:cxnLst>
                            <a:cxn ang="0">
                              <a:pos x="630" y="0"/>
                            </a:cxn>
                            <a:cxn ang="0">
                              <a:pos x="495" y="60"/>
                            </a:cxn>
                            <a:cxn ang="0">
                              <a:pos x="435" y="210"/>
                            </a:cxn>
                            <a:cxn ang="0">
                              <a:pos x="420" y="255"/>
                            </a:cxn>
                            <a:cxn ang="0">
                              <a:pos x="375" y="285"/>
                            </a:cxn>
                            <a:cxn ang="0">
                              <a:pos x="315" y="420"/>
                            </a:cxn>
                            <a:cxn ang="0">
                              <a:pos x="255" y="510"/>
                            </a:cxn>
                            <a:cxn ang="0">
                              <a:pos x="195" y="660"/>
                            </a:cxn>
                            <a:cxn ang="0">
                              <a:pos x="150" y="675"/>
                            </a:cxn>
                            <a:cxn ang="0">
                              <a:pos x="120" y="735"/>
                            </a:cxn>
                            <a:cxn ang="0">
                              <a:pos x="0" y="810"/>
                            </a:cxn>
                          </a:cxnLst>
                          <a:rect l="0" t="0" r="r" b="b"/>
                          <a:pathLst>
                            <a:path w="630" h="810">
                              <a:moveTo>
                                <a:pt x="630" y="0"/>
                              </a:moveTo>
                              <a:cubicBezTo>
                                <a:pt x="523" y="36"/>
                                <a:pt x="566" y="12"/>
                                <a:pt x="495" y="60"/>
                              </a:cubicBezTo>
                              <a:cubicBezTo>
                                <a:pt x="451" y="148"/>
                                <a:pt x="472" y="99"/>
                                <a:pt x="435" y="210"/>
                              </a:cubicBezTo>
                              <a:cubicBezTo>
                                <a:pt x="430" y="225"/>
                                <a:pt x="433" y="246"/>
                                <a:pt x="420" y="255"/>
                              </a:cubicBezTo>
                              <a:cubicBezTo>
                                <a:pt x="405" y="265"/>
                                <a:pt x="390" y="275"/>
                                <a:pt x="375" y="285"/>
                              </a:cubicBezTo>
                              <a:cubicBezTo>
                                <a:pt x="339" y="392"/>
                                <a:pt x="363" y="349"/>
                                <a:pt x="315" y="420"/>
                              </a:cubicBezTo>
                              <a:cubicBezTo>
                                <a:pt x="281" y="558"/>
                                <a:pt x="330" y="416"/>
                                <a:pt x="255" y="510"/>
                              </a:cubicBezTo>
                              <a:cubicBezTo>
                                <a:pt x="239" y="530"/>
                                <a:pt x="210" y="645"/>
                                <a:pt x="195" y="660"/>
                              </a:cubicBezTo>
                              <a:cubicBezTo>
                                <a:pt x="184" y="671"/>
                                <a:pt x="165" y="670"/>
                                <a:pt x="150" y="675"/>
                              </a:cubicBezTo>
                              <a:cubicBezTo>
                                <a:pt x="140" y="695"/>
                                <a:pt x="134" y="718"/>
                                <a:pt x="120" y="735"/>
                              </a:cubicBezTo>
                              <a:cubicBezTo>
                                <a:pt x="89" y="772"/>
                                <a:pt x="34" y="776"/>
                                <a:pt x="0" y="8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04" name="Freeform 112"/>
                        <p:cNvSpPr>
                          <a:spLocks noChangeAspect="1"/>
                        </p:cNvSpPr>
                        <p:nvPr/>
                      </p:nvSpPr>
                      <p:spPr bwMode="auto">
                        <a:xfrm>
                          <a:off x="9355" y="10470"/>
                          <a:ext cx="935" cy="1150"/>
                        </a:xfrm>
                        <a:custGeom>
                          <a:avLst/>
                          <a:gdLst/>
                          <a:ahLst/>
                          <a:cxnLst>
                            <a:cxn ang="0">
                              <a:pos x="935" y="0"/>
                            </a:cxn>
                            <a:cxn ang="0">
                              <a:pos x="875" y="15"/>
                            </a:cxn>
                            <a:cxn ang="0">
                              <a:pos x="785" y="45"/>
                            </a:cxn>
                            <a:cxn ang="0">
                              <a:pos x="710" y="120"/>
                            </a:cxn>
                            <a:cxn ang="0">
                              <a:pos x="680" y="165"/>
                            </a:cxn>
                            <a:cxn ang="0">
                              <a:pos x="635" y="195"/>
                            </a:cxn>
                            <a:cxn ang="0">
                              <a:pos x="620" y="240"/>
                            </a:cxn>
                            <a:cxn ang="0">
                              <a:pos x="575" y="255"/>
                            </a:cxn>
                            <a:cxn ang="0">
                              <a:pos x="545" y="345"/>
                            </a:cxn>
                            <a:cxn ang="0">
                              <a:pos x="455" y="480"/>
                            </a:cxn>
                            <a:cxn ang="0">
                              <a:pos x="440" y="525"/>
                            </a:cxn>
                            <a:cxn ang="0">
                              <a:pos x="410" y="570"/>
                            </a:cxn>
                            <a:cxn ang="0">
                              <a:pos x="335" y="690"/>
                            </a:cxn>
                            <a:cxn ang="0">
                              <a:pos x="260" y="885"/>
                            </a:cxn>
                            <a:cxn ang="0">
                              <a:pos x="215" y="900"/>
                            </a:cxn>
                            <a:cxn ang="0">
                              <a:pos x="140" y="1035"/>
                            </a:cxn>
                            <a:cxn ang="0">
                              <a:pos x="80" y="1065"/>
                            </a:cxn>
                            <a:cxn ang="0">
                              <a:pos x="50" y="1110"/>
                            </a:cxn>
                            <a:cxn ang="0">
                              <a:pos x="5" y="1140"/>
                            </a:cxn>
                          </a:cxnLst>
                          <a:rect l="0" t="0" r="r" b="b"/>
                          <a:pathLst>
                            <a:path w="935" h="1150">
                              <a:moveTo>
                                <a:pt x="935" y="0"/>
                              </a:moveTo>
                              <a:cubicBezTo>
                                <a:pt x="915" y="5"/>
                                <a:pt x="895" y="9"/>
                                <a:pt x="875" y="15"/>
                              </a:cubicBezTo>
                              <a:cubicBezTo>
                                <a:pt x="845" y="24"/>
                                <a:pt x="785" y="45"/>
                                <a:pt x="785" y="45"/>
                              </a:cubicBezTo>
                              <a:cubicBezTo>
                                <a:pt x="712" y="192"/>
                                <a:pt x="802" y="46"/>
                                <a:pt x="710" y="120"/>
                              </a:cubicBezTo>
                              <a:cubicBezTo>
                                <a:pt x="696" y="131"/>
                                <a:pt x="693" y="152"/>
                                <a:pt x="680" y="165"/>
                              </a:cubicBezTo>
                              <a:cubicBezTo>
                                <a:pt x="667" y="178"/>
                                <a:pt x="650" y="185"/>
                                <a:pt x="635" y="195"/>
                              </a:cubicBezTo>
                              <a:cubicBezTo>
                                <a:pt x="630" y="210"/>
                                <a:pt x="631" y="229"/>
                                <a:pt x="620" y="240"/>
                              </a:cubicBezTo>
                              <a:cubicBezTo>
                                <a:pt x="609" y="251"/>
                                <a:pt x="584" y="242"/>
                                <a:pt x="575" y="255"/>
                              </a:cubicBezTo>
                              <a:cubicBezTo>
                                <a:pt x="557" y="281"/>
                                <a:pt x="563" y="319"/>
                                <a:pt x="545" y="345"/>
                              </a:cubicBezTo>
                              <a:cubicBezTo>
                                <a:pt x="507" y="402"/>
                                <a:pt x="505" y="430"/>
                                <a:pt x="455" y="480"/>
                              </a:cubicBezTo>
                              <a:cubicBezTo>
                                <a:pt x="450" y="495"/>
                                <a:pt x="447" y="511"/>
                                <a:pt x="440" y="525"/>
                              </a:cubicBezTo>
                              <a:cubicBezTo>
                                <a:pt x="432" y="541"/>
                                <a:pt x="417" y="554"/>
                                <a:pt x="410" y="570"/>
                              </a:cubicBezTo>
                              <a:cubicBezTo>
                                <a:pt x="357" y="688"/>
                                <a:pt x="416" y="636"/>
                                <a:pt x="335" y="690"/>
                              </a:cubicBezTo>
                              <a:cubicBezTo>
                                <a:pt x="323" y="727"/>
                                <a:pt x="291" y="860"/>
                                <a:pt x="260" y="885"/>
                              </a:cubicBezTo>
                              <a:cubicBezTo>
                                <a:pt x="248" y="895"/>
                                <a:pt x="230" y="895"/>
                                <a:pt x="215" y="900"/>
                              </a:cubicBezTo>
                              <a:cubicBezTo>
                                <a:pt x="191" y="936"/>
                                <a:pt x="170" y="1010"/>
                                <a:pt x="140" y="1035"/>
                              </a:cubicBezTo>
                              <a:cubicBezTo>
                                <a:pt x="123" y="1049"/>
                                <a:pt x="100" y="1055"/>
                                <a:pt x="80" y="1065"/>
                              </a:cubicBezTo>
                              <a:cubicBezTo>
                                <a:pt x="70" y="1080"/>
                                <a:pt x="64" y="1099"/>
                                <a:pt x="50" y="1110"/>
                              </a:cubicBezTo>
                              <a:cubicBezTo>
                                <a:pt x="0" y="1150"/>
                                <a:pt x="5" y="1102"/>
                                <a:pt x="5" y="11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05" name="Freeform 113"/>
                        <p:cNvSpPr>
                          <a:spLocks noChangeAspect="1"/>
                        </p:cNvSpPr>
                        <p:nvPr/>
                      </p:nvSpPr>
                      <p:spPr bwMode="auto">
                        <a:xfrm>
                          <a:off x="9015" y="10170"/>
                          <a:ext cx="1200" cy="1440"/>
                        </a:xfrm>
                        <a:custGeom>
                          <a:avLst/>
                          <a:gdLst/>
                          <a:ahLst/>
                          <a:cxnLst>
                            <a:cxn ang="0">
                              <a:pos x="1200" y="0"/>
                            </a:cxn>
                            <a:cxn ang="0">
                              <a:pos x="960" y="120"/>
                            </a:cxn>
                            <a:cxn ang="0">
                              <a:pos x="885" y="180"/>
                            </a:cxn>
                            <a:cxn ang="0">
                              <a:pos x="795" y="240"/>
                            </a:cxn>
                            <a:cxn ang="0">
                              <a:pos x="720" y="300"/>
                            </a:cxn>
                            <a:cxn ang="0">
                              <a:pos x="645" y="360"/>
                            </a:cxn>
                            <a:cxn ang="0">
                              <a:pos x="585" y="435"/>
                            </a:cxn>
                            <a:cxn ang="0">
                              <a:pos x="525" y="495"/>
                            </a:cxn>
                            <a:cxn ang="0">
                              <a:pos x="510" y="540"/>
                            </a:cxn>
                            <a:cxn ang="0">
                              <a:pos x="480" y="585"/>
                            </a:cxn>
                            <a:cxn ang="0">
                              <a:pos x="465" y="645"/>
                            </a:cxn>
                            <a:cxn ang="0">
                              <a:pos x="390" y="780"/>
                            </a:cxn>
                            <a:cxn ang="0">
                              <a:pos x="360" y="885"/>
                            </a:cxn>
                            <a:cxn ang="0">
                              <a:pos x="330" y="930"/>
                            </a:cxn>
                            <a:cxn ang="0">
                              <a:pos x="300" y="1020"/>
                            </a:cxn>
                            <a:cxn ang="0">
                              <a:pos x="270" y="1065"/>
                            </a:cxn>
                            <a:cxn ang="0">
                              <a:pos x="150" y="1290"/>
                            </a:cxn>
                            <a:cxn ang="0">
                              <a:pos x="90" y="1380"/>
                            </a:cxn>
                            <a:cxn ang="0">
                              <a:pos x="30" y="1410"/>
                            </a:cxn>
                            <a:cxn ang="0">
                              <a:pos x="0" y="1440"/>
                            </a:cxn>
                          </a:cxnLst>
                          <a:rect l="0" t="0" r="r" b="b"/>
                          <a:pathLst>
                            <a:path w="1200" h="1440">
                              <a:moveTo>
                                <a:pt x="1200" y="0"/>
                              </a:moveTo>
                              <a:cubicBezTo>
                                <a:pt x="1119" y="40"/>
                                <a:pt x="1035" y="70"/>
                                <a:pt x="960" y="120"/>
                              </a:cubicBezTo>
                              <a:cubicBezTo>
                                <a:pt x="905" y="203"/>
                                <a:pt x="962" y="137"/>
                                <a:pt x="885" y="180"/>
                              </a:cubicBezTo>
                              <a:cubicBezTo>
                                <a:pt x="853" y="198"/>
                                <a:pt x="795" y="240"/>
                                <a:pt x="795" y="240"/>
                              </a:cubicBezTo>
                              <a:cubicBezTo>
                                <a:pt x="709" y="369"/>
                                <a:pt x="824" y="217"/>
                                <a:pt x="720" y="300"/>
                              </a:cubicBezTo>
                              <a:cubicBezTo>
                                <a:pt x="623" y="378"/>
                                <a:pt x="758" y="322"/>
                                <a:pt x="645" y="360"/>
                              </a:cubicBezTo>
                              <a:cubicBezTo>
                                <a:pt x="607" y="473"/>
                                <a:pt x="663" y="338"/>
                                <a:pt x="585" y="435"/>
                              </a:cubicBezTo>
                              <a:cubicBezTo>
                                <a:pt x="527" y="508"/>
                                <a:pt x="623" y="462"/>
                                <a:pt x="525" y="495"/>
                              </a:cubicBezTo>
                              <a:cubicBezTo>
                                <a:pt x="520" y="510"/>
                                <a:pt x="517" y="526"/>
                                <a:pt x="510" y="540"/>
                              </a:cubicBezTo>
                              <a:cubicBezTo>
                                <a:pt x="502" y="556"/>
                                <a:pt x="487" y="568"/>
                                <a:pt x="480" y="585"/>
                              </a:cubicBezTo>
                              <a:cubicBezTo>
                                <a:pt x="472" y="604"/>
                                <a:pt x="473" y="626"/>
                                <a:pt x="465" y="645"/>
                              </a:cubicBezTo>
                              <a:cubicBezTo>
                                <a:pt x="445" y="691"/>
                                <a:pt x="413" y="735"/>
                                <a:pt x="390" y="780"/>
                              </a:cubicBezTo>
                              <a:cubicBezTo>
                                <a:pt x="361" y="838"/>
                                <a:pt x="389" y="818"/>
                                <a:pt x="360" y="885"/>
                              </a:cubicBezTo>
                              <a:cubicBezTo>
                                <a:pt x="353" y="902"/>
                                <a:pt x="337" y="914"/>
                                <a:pt x="330" y="930"/>
                              </a:cubicBezTo>
                              <a:cubicBezTo>
                                <a:pt x="317" y="959"/>
                                <a:pt x="310" y="990"/>
                                <a:pt x="300" y="1020"/>
                              </a:cubicBezTo>
                              <a:cubicBezTo>
                                <a:pt x="294" y="1037"/>
                                <a:pt x="277" y="1049"/>
                                <a:pt x="270" y="1065"/>
                              </a:cubicBezTo>
                              <a:cubicBezTo>
                                <a:pt x="228" y="1160"/>
                                <a:pt x="242" y="1229"/>
                                <a:pt x="150" y="1290"/>
                              </a:cubicBezTo>
                              <a:cubicBezTo>
                                <a:pt x="130" y="1320"/>
                                <a:pt x="110" y="1350"/>
                                <a:pt x="90" y="1380"/>
                              </a:cubicBezTo>
                              <a:cubicBezTo>
                                <a:pt x="78" y="1399"/>
                                <a:pt x="49" y="1398"/>
                                <a:pt x="30" y="1410"/>
                              </a:cubicBezTo>
                              <a:cubicBezTo>
                                <a:pt x="18" y="1418"/>
                                <a:pt x="10" y="1430"/>
                                <a:pt x="0" y="14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06" name="Freeform 114"/>
                        <p:cNvSpPr>
                          <a:spLocks noChangeAspect="1"/>
                        </p:cNvSpPr>
                        <p:nvPr/>
                      </p:nvSpPr>
                      <p:spPr bwMode="auto">
                        <a:xfrm>
                          <a:off x="8340" y="10170"/>
                          <a:ext cx="945" cy="1425"/>
                        </a:xfrm>
                        <a:custGeom>
                          <a:avLst/>
                          <a:gdLst/>
                          <a:ahLst/>
                          <a:cxnLst>
                            <a:cxn ang="0">
                              <a:pos x="945" y="0"/>
                            </a:cxn>
                            <a:cxn ang="0">
                              <a:pos x="855" y="60"/>
                            </a:cxn>
                            <a:cxn ang="0">
                              <a:pos x="825" y="105"/>
                            </a:cxn>
                            <a:cxn ang="0">
                              <a:pos x="780" y="135"/>
                            </a:cxn>
                            <a:cxn ang="0">
                              <a:pos x="735" y="270"/>
                            </a:cxn>
                            <a:cxn ang="0">
                              <a:pos x="660" y="510"/>
                            </a:cxn>
                            <a:cxn ang="0">
                              <a:pos x="525" y="795"/>
                            </a:cxn>
                            <a:cxn ang="0">
                              <a:pos x="480" y="885"/>
                            </a:cxn>
                            <a:cxn ang="0">
                              <a:pos x="465" y="930"/>
                            </a:cxn>
                            <a:cxn ang="0">
                              <a:pos x="390" y="1020"/>
                            </a:cxn>
                            <a:cxn ang="0">
                              <a:pos x="285" y="1155"/>
                            </a:cxn>
                            <a:cxn ang="0">
                              <a:pos x="240" y="1245"/>
                            </a:cxn>
                            <a:cxn ang="0">
                              <a:pos x="150" y="1305"/>
                            </a:cxn>
                            <a:cxn ang="0">
                              <a:pos x="120" y="1350"/>
                            </a:cxn>
                            <a:cxn ang="0">
                              <a:pos x="75" y="1365"/>
                            </a:cxn>
                            <a:cxn ang="0">
                              <a:pos x="0" y="1425"/>
                            </a:cxn>
                          </a:cxnLst>
                          <a:rect l="0" t="0" r="r" b="b"/>
                          <a:pathLst>
                            <a:path w="945" h="1425">
                              <a:moveTo>
                                <a:pt x="945" y="0"/>
                              </a:moveTo>
                              <a:cubicBezTo>
                                <a:pt x="915" y="20"/>
                                <a:pt x="885" y="40"/>
                                <a:pt x="855" y="60"/>
                              </a:cubicBezTo>
                              <a:cubicBezTo>
                                <a:pt x="840" y="70"/>
                                <a:pt x="838" y="92"/>
                                <a:pt x="825" y="105"/>
                              </a:cubicBezTo>
                              <a:cubicBezTo>
                                <a:pt x="812" y="118"/>
                                <a:pt x="795" y="125"/>
                                <a:pt x="780" y="135"/>
                              </a:cubicBezTo>
                              <a:cubicBezTo>
                                <a:pt x="765" y="180"/>
                                <a:pt x="750" y="225"/>
                                <a:pt x="735" y="270"/>
                              </a:cubicBezTo>
                              <a:cubicBezTo>
                                <a:pt x="707" y="353"/>
                                <a:pt x="709" y="436"/>
                                <a:pt x="660" y="510"/>
                              </a:cubicBezTo>
                              <a:cubicBezTo>
                                <a:pt x="638" y="620"/>
                                <a:pt x="622" y="730"/>
                                <a:pt x="525" y="795"/>
                              </a:cubicBezTo>
                              <a:cubicBezTo>
                                <a:pt x="487" y="908"/>
                                <a:pt x="538" y="769"/>
                                <a:pt x="480" y="885"/>
                              </a:cubicBezTo>
                              <a:cubicBezTo>
                                <a:pt x="473" y="899"/>
                                <a:pt x="474" y="917"/>
                                <a:pt x="465" y="930"/>
                              </a:cubicBezTo>
                              <a:cubicBezTo>
                                <a:pt x="341" y="1116"/>
                                <a:pt x="488" y="848"/>
                                <a:pt x="390" y="1020"/>
                              </a:cubicBezTo>
                              <a:cubicBezTo>
                                <a:pt x="355" y="1081"/>
                                <a:pt x="344" y="1115"/>
                                <a:pt x="285" y="1155"/>
                              </a:cubicBezTo>
                              <a:cubicBezTo>
                                <a:pt x="274" y="1187"/>
                                <a:pt x="267" y="1221"/>
                                <a:pt x="240" y="1245"/>
                              </a:cubicBezTo>
                              <a:cubicBezTo>
                                <a:pt x="213" y="1269"/>
                                <a:pt x="150" y="1305"/>
                                <a:pt x="150" y="1305"/>
                              </a:cubicBezTo>
                              <a:cubicBezTo>
                                <a:pt x="140" y="1320"/>
                                <a:pt x="134" y="1339"/>
                                <a:pt x="120" y="1350"/>
                              </a:cubicBezTo>
                              <a:cubicBezTo>
                                <a:pt x="108" y="1360"/>
                                <a:pt x="89" y="1358"/>
                                <a:pt x="75" y="1365"/>
                              </a:cubicBezTo>
                              <a:cubicBezTo>
                                <a:pt x="37" y="1384"/>
                                <a:pt x="28" y="1397"/>
                                <a:pt x="0" y="142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07" name="Freeform 115"/>
                        <p:cNvSpPr>
                          <a:spLocks noChangeAspect="1"/>
                        </p:cNvSpPr>
                        <p:nvPr/>
                      </p:nvSpPr>
                      <p:spPr bwMode="auto">
                        <a:xfrm>
                          <a:off x="8664" y="10167"/>
                          <a:ext cx="989" cy="1463"/>
                        </a:xfrm>
                        <a:custGeom>
                          <a:avLst/>
                          <a:gdLst/>
                          <a:ahLst/>
                          <a:cxnLst>
                            <a:cxn ang="0">
                              <a:pos x="960" y="23"/>
                            </a:cxn>
                            <a:cxn ang="0">
                              <a:pos x="885" y="83"/>
                            </a:cxn>
                            <a:cxn ang="0">
                              <a:pos x="855" y="128"/>
                            </a:cxn>
                            <a:cxn ang="0">
                              <a:pos x="810" y="143"/>
                            </a:cxn>
                            <a:cxn ang="0">
                              <a:pos x="765" y="173"/>
                            </a:cxn>
                            <a:cxn ang="0">
                              <a:pos x="630" y="338"/>
                            </a:cxn>
                            <a:cxn ang="0">
                              <a:pos x="600" y="428"/>
                            </a:cxn>
                            <a:cxn ang="0">
                              <a:pos x="570" y="473"/>
                            </a:cxn>
                            <a:cxn ang="0">
                              <a:pos x="555" y="518"/>
                            </a:cxn>
                            <a:cxn ang="0">
                              <a:pos x="510" y="548"/>
                            </a:cxn>
                            <a:cxn ang="0">
                              <a:pos x="465" y="668"/>
                            </a:cxn>
                            <a:cxn ang="0">
                              <a:pos x="375" y="848"/>
                            </a:cxn>
                            <a:cxn ang="0">
                              <a:pos x="330" y="998"/>
                            </a:cxn>
                            <a:cxn ang="0">
                              <a:pos x="270" y="1088"/>
                            </a:cxn>
                            <a:cxn ang="0">
                              <a:pos x="135" y="1343"/>
                            </a:cxn>
                            <a:cxn ang="0">
                              <a:pos x="0" y="1463"/>
                            </a:cxn>
                          </a:cxnLst>
                          <a:rect l="0" t="0" r="r" b="b"/>
                          <a:pathLst>
                            <a:path w="989" h="1463">
                              <a:moveTo>
                                <a:pt x="960" y="23"/>
                              </a:moveTo>
                              <a:cubicBezTo>
                                <a:pt x="874" y="152"/>
                                <a:pt x="989" y="0"/>
                                <a:pt x="885" y="83"/>
                              </a:cubicBezTo>
                              <a:cubicBezTo>
                                <a:pt x="871" y="94"/>
                                <a:pt x="869" y="117"/>
                                <a:pt x="855" y="128"/>
                              </a:cubicBezTo>
                              <a:cubicBezTo>
                                <a:pt x="843" y="138"/>
                                <a:pt x="824" y="136"/>
                                <a:pt x="810" y="143"/>
                              </a:cubicBezTo>
                              <a:cubicBezTo>
                                <a:pt x="794" y="151"/>
                                <a:pt x="780" y="163"/>
                                <a:pt x="765" y="173"/>
                              </a:cubicBezTo>
                              <a:cubicBezTo>
                                <a:pt x="718" y="243"/>
                                <a:pt x="697" y="294"/>
                                <a:pt x="630" y="338"/>
                              </a:cubicBezTo>
                              <a:cubicBezTo>
                                <a:pt x="620" y="368"/>
                                <a:pt x="618" y="402"/>
                                <a:pt x="600" y="428"/>
                              </a:cubicBezTo>
                              <a:cubicBezTo>
                                <a:pt x="590" y="443"/>
                                <a:pt x="578" y="457"/>
                                <a:pt x="570" y="473"/>
                              </a:cubicBezTo>
                              <a:cubicBezTo>
                                <a:pt x="563" y="487"/>
                                <a:pt x="565" y="506"/>
                                <a:pt x="555" y="518"/>
                              </a:cubicBezTo>
                              <a:cubicBezTo>
                                <a:pt x="544" y="532"/>
                                <a:pt x="525" y="538"/>
                                <a:pt x="510" y="548"/>
                              </a:cubicBezTo>
                              <a:cubicBezTo>
                                <a:pt x="474" y="726"/>
                                <a:pt x="521" y="542"/>
                                <a:pt x="465" y="668"/>
                              </a:cubicBezTo>
                              <a:cubicBezTo>
                                <a:pt x="420" y="770"/>
                                <a:pt x="447" y="776"/>
                                <a:pt x="375" y="848"/>
                              </a:cubicBezTo>
                              <a:cubicBezTo>
                                <a:pt x="367" y="882"/>
                                <a:pt x="345" y="976"/>
                                <a:pt x="330" y="998"/>
                              </a:cubicBezTo>
                              <a:cubicBezTo>
                                <a:pt x="310" y="1028"/>
                                <a:pt x="281" y="1054"/>
                                <a:pt x="270" y="1088"/>
                              </a:cubicBezTo>
                              <a:cubicBezTo>
                                <a:pt x="237" y="1188"/>
                                <a:pt x="226" y="1282"/>
                                <a:pt x="135" y="1343"/>
                              </a:cubicBezTo>
                              <a:cubicBezTo>
                                <a:pt x="109" y="1420"/>
                                <a:pt x="65" y="1431"/>
                                <a:pt x="0" y="1463"/>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grpSp>
                <p:nvGrpSpPr>
                  <p:cNvPr id="8308" name="Group 116"/>
                  <p:cNvGrpSpPr>
                    <a:grpSpLocks noChangeAspect="1"/>
                  </p:cNvGrpSpPr>
                  <p:nvPr/>
                </p:nvGrpSpPr>
                <p:grpSpPr bwMode="auto">
                  <a:xfrm>
                    <a:off x="963" y="4587"/>
                    <a:ext cx="720" cy="540"/>
                    <a:chOff x="963" y="4587"/>
                    <a:chExt cx="720" cy="540"/>
                  </a:xfrm>
                </p:grpSpPr>
                <p:sp>
                  <p:nvSpPr>
                    <p:cNvPr id="8309" name="Line 117"/>
                    <p:cNvSpPr>
                      <a:spLocks noChangeAspect="1" noChangeShapeType="1"/>
                    </p:cNvSpPr>
                    <p:nvPr/>
                  </p:nvSpPr>
                  <p:spPr bwMode="auto">
                    <a:xfrm flipV="1">
                      <a:off x="963" y="4587"/>
                      <a:ext cx="7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0" name="Line 118"/>
                    <p:cNvSpPr>
                      <a:spLocks noChangeAspect="1" noChangeShapeType="1"/>
                    </p:cNvSpPr>
                    <p:nvPr/>
                  </p:nvSpPr>
                  <p:spPr bwMode="auto">
                    <a:xfrm>
                      <a:off x="963" y="4587"/>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1" name="Line 119"/>
                    <p:cNvSpPr>
                      <a:spLocks noChangeAspect="1" noChangeShapeType="1"/>
                    </p:cNvSpPr>
                    <p:nvPr/>
                  </p:nvSpPr>
                  <p:spPr bwMode="auto">
                    <a:xfrm>
                      <a:off x="963" y="4587"/>
                      <a:ext cx="54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2" name="Line 120"/>
                    <p:cNvSpPr>
                      <a:spLocks noChangeAspect="1" noChangeShapeType="1"/>
                    </p:cNvSpPr>
                    <p:nvPr/>
                  </p:nvSpPr>
                  <p:spPr bwMode="auto">
                    <a:xfrm>
                      <a:off x="1323" y="4587"/>
                      <a:ext cx="36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3" name="Line 121"/>
                    <p:cNvSpPr>
                      <a:spLocks noChangeAspect="1" noChangeShapeType="1"/>
                    </p:cNvSpPr>
                    <p:nvPr/>
                  </p:nvSpPr>
                  <p:spPr bwMode="auto">
                    <a:xfrm>
                      <a:off x="963" y="4947"/>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314" name="Group 122"/>
                  <p:cNvGrpSpPr>
                    <a:grpSpLocks noChangeAspect="1"/>
                  </p:cNvGrpSpPr>
                  <p:nvPr/>
                </p:nvGrpSpPr>
                <p:grpSpPr bwMode="auto">
                  <a:xfrm>
                    <a:off x="1674" y="3687"/>
                    <a:ext cx="2130" cy="1453"/>
                    <a:chOff x="1674" y="3687"/>
                    <a:chExt cx="2130" cy="1453"/>
                  </a:xfrm>
                </p:grpSpPr>
                <p:sp>
                  <p:nvSpPr>
                    <p:cNvPr id="8315" name="Line 123"/>
                    <p:cNvSpPr>
                      <a:spLocks noChangeAspect="1" noChangeShapeType="1"/>
                    </p:cNvSpPr>
                    <p:nvPr/>
                  </p:nvSpPr>
                  <p:spPr bwMode="auto">
                    <a:xfrm flipH="1">
                      <a:off x="1683" y="3687"/>
                      <a:ext cx="12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6" name="Line 124"/>
                    <p:cNvSpPr>
                      <a:spLocks noChangeAspect="1" noChangeShapeType="1"/>
                    </p:cNvSpPr>
                    <p:nvPr/>
                  </p:nvSpPr>
                  <p:spPr bwMode="auto">
                    <a:xfrm>
                      <a:off x="1683" y="3687"/>
                      <a:ext cx="0" cy="14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7" name="Freeform 125"/>
                    <p:cNvSpPr>
                      <a:spLocks noChangeAspect="1"/>
                    </p:cNvSpPr>
                    <p:nvPr/>
                  </p:nvSpPr>
                  <p:spPr bwMode="auto">
                    <a:xfrm>
                      <a:off x="1689" y="3705"/>
                      <a:ext cx="300" cy="690"/>
                    </a:xfrm>
                    <a:custGeom>
                      <a:avLst/>
                      <a:gdLst/>
                      <a:ahLst/>
                      <a:cxnLst>
                        <a:cxn ang="0">
                          <a:pos x="300" y="0"/>
                        </a:cxn>
                        <a:cxn ang="0">
                          <a:pos x="180" y="165"/>
                        </a:cxn>
                        <a:cxn ang="0">
                          <a:pos x="150" y="435"/>
                        </a:cxn>
                        <a:cxn ang="0">
                          <a:pos x="135" y="495"/>
                        </a:cxn>
                        <a:cxn ang="0">
                          <a:pos x="90" y="525"/>
                        </a:cxn>
                        <a:cxn ang="0">
                          <a:pos x="0" y="690"/>
                        </a:cxn>
                      </a:cxnLst>
                      <a:rect l="0" t="0" r="r" b="b"/>
                      <a:pathLst>
                        <a:path w="300" h="690">
                          <a:moveTo>
                            <a:pt x="300" y="0"/>
                          </a:moveTo>
                          <a:cubicBezTo>
                            <a:pt x="199" y="34"/>
                            <a:pt x="210" y="76"/>
                            <a:pt x="180" y="165"/>
                          </a:cubicBezTo>
                          <a:cubicBezTo>
                            <a:pt x="156" y="526"/>
                            <a:pt x="190" y="293"/>
                            <a:pt x="150" y="435"/>
                          </a:cubicBezTo>
                          <a:cubicBezTo>
                            <a:pt x="144" y="455"/>
                            <a:pt x="146" y="478"/>
                            <a:pt x="135" y="495"/>
                          </a:cubicBezTo>
                          <a:cubicBezTo>
                            <a:pt x="125" y="510"/>
                            <a:pt x="105" y="515"/>
                            <a:pt x="90" y="525"/>
                          </a:cubicBezTo>
                          <a:cubicBezTo>
                            <a:pt x="64" y="602"/>
                            <a:pt x="56" y="634"/>
                            <a:pt x="0" y="69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8" name="Freeform 126"/>
                    <p:cNvSpPr>
                      <a:spLocks noChangeAspect="1"/>
                    </p:cNvSpPr>
                    <p:nvPr/>
                  </p:nvSpPr>
                  <p:spPr bwMode="auto">
                    <a:xfrm>
                      <a:off x="1674" y="3690"/>
                      <a:ext cx="570" cy="1245"/>
                    </a:xfrm>
                    <a:custGeom>
                      <a:avLst/>
                      <a:gdLst/>
                      <a:ahLst/>
                      <a:cxnLst>
                        <a:cxn ang="0">
                          <a:pos x="570" y="0"/>
                        </a:cxn>
                        <a:cxn ang="0">
                          <a:pos x="540" y="45"/>
                        </a:cxn>
                        <a:cxn ang="0">
                          <a:pos x="495" y="60"/>
                        </a:cxn>
                        <a:cxn ang="0">
                          <a:pos x="390" y="300"/>
                        </a:cxn>
                        <a:cxn ang="0">
                          <a:pos x="375" y="390"/>
                        </a:cxn>
                        <a:cxn ang="0">
                          <a:pos x="360" y="435"/>
                        </a:cxn>
                        <a:cxn ang="0">
                          <a:pos x="255" y="795"/>
                        </a:cxn>
                        <a:cxn ang="0">
                          <a:pos x="195" y="990"/>
                        </a:cxn>
                        <a:cxn ang="0">
                          <a:pos x="135" y="1080"/>
                        </a:cxn>
                        <a:cxn ang="0">
                          <a:pos x="120" y="1125"/>
                        </a:cxn>
                        <a:cxn ang="0">
                          <a:pos x="90" y="1170"/>
                        </a:cxn>
                        <a:cxn ang="0">
                          <a:pos x="60" y="1230"/>
                        </a:cxn>
                        <a:cxn ang="0">
                          <a:pos x="0" y="1245"/>
                        </a:cxn>
                      </a:cxnLst>
                      <a:rect l="0" t="0" r="r" b="b"/>
                      <a:pathLst>
                        <a:path w="570" h="1245">
                          <a:moveTo>
                            <a:pt x="570" y="0"/>
                          </a:moveTo>
                          <a:cubicBezTo>
                            <a:pt x="560" y="15"/>
                            <a:pt x="554" y="34"/>
                            <a:pt x="540" y="45"/>
                          </a:cubicBezTo>
                          <a:cubicBezTo>
                            <a:pt x="528" y="55"/>
                            <a:pt x="506" y="49"/>
                            <a:pt x="495" y="60"/>
                          </a:cubicBezTo>
                          <a:cubicBezTo>
                            <a:pt x="444" y="111"/>
                            <a:pt x="437" y="230"/>
                            <a:pt x="390" y="300"/>
                          </a:cubicBezTo>
                          <a:cubicBezTo>
                            <a:pt x="385" y="330"/>
                            <a:pt x="382" y="360"/>
                            <a:pt x="375" y="390"/>
                          </a:cubicBezTo>
                          <a:cubicBezTo>
                            <a:pt x="372" y="405"/>
                            <a:pt x="363" y="419"/>
                            <a:pt x="360" y="435"/>
                          </a:cubicBezTo>
                          <a:cubicBezTo>
                            <a:pt x="335" y="560"/>
                            <a:pt x="327" y="686"/>
                            <a:pt x="255" y="795"/>
                          </a:cubicBezTo>
                          <a:cubicBezTo>
                            <a:pt x="241" y="851"/>
                            <a:pt x="226" y="943"/>
                            <a:pt x="195" y="990"/>
                          </a:cubicBezTo>
                          <a:cubicBezTo>
                            <a:pt x="175" y="1020"/>
                            <a:pt x="146" y="1046"/>
                            <a:pt x="135" y="1080"/>
                          </a:cubicBezTo>
                          <a:cubicBezTo>
                            <a:pt x="130" y="1095"/>
                            <a:pt x="127" y="1111"/>
                            <a:pt x="120" y="1125"/>
                          </a:cubicBezTo>
                          <a:cubicBezTo>
                            <a:pt x="112" y="1141"/>
                            <a:pt x="99" y="1154"/>
                            <a:pt x="90" y="1170"/>
                          </a:cubicBezTo>
                          <a:cubicBezTo>
                            <a:pt x="79" y="1189"/>
                            <a:pt x="77" y="1216"/>
                            <a:pt x="60" y="1230"/>
                          </a:cubicBezTo>
                          <a:cubicBezTo>
                            <a:pt x="44" y="1243"/>
                            <a:pt x="0" y="1245"/>
                            <a:pt x="0" y="124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19" name="Freeform 127"/>
                    <p:cNvSpPr>
                      <a:spLocks noChangeAspect="1"/>
                    </p:cNvSpPr>
                    <p:nvPr/>
                  </p:nvSpPr>
                  <p:spPr bwMode="auto">
                    <a:xfrm>
                      <a:off x="1869" y="3705"/>
                      <a:ext cx="660" cy="1410"/>
                    </a:xfrm>
                    <a:custGeom>
                      <a:avLst/>
                      <a:gdLst/>
                      <a:ahLst/>
                      <a:cxnLst>
                        <a:cxn ang="0">
                          <a:pos x="660" y="0"/>
                        </a:cxn>
                        <a:cxn ang="0">
                          <a:pos x="525" y="60"/>
                        </a:cxn>
                        <a:cxn ang="0">
                          <a:pos x="465" y="120"/>
                        </a:cxn>
                        <a:cxn ang="0">
                          <a:pos x="450" y="165"/>
                        </a:cxn>
                        <a:cxn ang="0">
                          <a:pos x="405" y="315"/>
                        </a:cxn>
                        <a:cxn ang="0">
                          <a:pos x="360" y="690"/>
                        </a:cxn>
                        <a:cxn ang="0">
                          <a:pos x="285" y="945"/>
                        </a:cxn>
                        <a:cxn ang="0">
                          <a:pos x="240" y="1095"/>
                        </a:cxn>
                        <a:cxn ang="0">
                          <a:pos x="195" y="1125"/>
                        </a:cxn>
                        <a:cxn ang="0">
                          <a:pos x="165" y="1215"/>
                        </a:cxn>
                        <a:cxn ang="0">
                          <a:pos x="135" y="1260"/>
                        </a:cxn>
                        <a:cxn ang="0">
                          <a:pos x="120" y="1305"/>
                        </a:cxn>
                        <a:cxn ang="0">
                          <a:pos x="75" y="1320"/>
                        </a:cxn>
                        <a:cxn ang="0">
                          <a:pos x="0" y="1410"/>
                        </a:cxn>
                      </a:cxnLst>
                      <a:rect l="0" t="0" r="r" b="b"/>
                      <a:pathLst>
                        <a:path w="660" h="1410">
                          <a:moveTo>
                            <a:pt x="660" y="0"/>
                          </a:moveTo>
                          <a:cubicBezTo>
                            <a:pt x="553" y="36"/>
                            <a:pt x="596" y="12"/>
                            <a:pt x="525" y="60"/>
                          </a:cubicBezTo>
                          <a:cubicBezTo>
                            <a:pt x="485" y="180"/>
                            <a:pt x="545" y="40"/>
                            <a:pt x="465" y="120"/>
                          </a:cubicBezTo>
                          <a:cubicBezTo>
                            <a:pt x="454" y="131"/>
                            <a:pt x="454" y="150"/>
                            <a:pt x="450" y="165"/>
                          </a:cubicBezTo>
                          <a:cubicBezTo>
                            <a:pt x="436" y="215"/>
                            <a:pt x="414" y="264"/>
                            <a:pt x="405" y="315"/>
                          </a:cubicBezTo>
                          <a:cubicBezTo>
                            <a:pt x="384" y="439"/>
                            <a:pt x="381" y="566"/>
                            <a:pt x="360" y="690"/>
                          </a:cubicBezTo>
                          <a:cubicBezTo>
                            <a:pt x="346" y="772"/>
                            <a:pt x="311" y="866"/>
                            <a:pt x="285" y="945"/>
                          </a:cubicBezTo>
                          <a:cubicBezTo>
                            <a:pt x="274" y="979"/>
                            <a:pt x="260" y="1065"/>
                            <a:pt x="240" y="1095"/>
                          </a:cubicBezTo>
                          <a:cubicBezTo>
                            <a:pt x="230" y="1110"/>
                            <a:pt x="210" y="1115"/>
                            <a:pt x="195" y="1125"/>
                          </a:cubicBezTo>
                          <a:cubicBezTo>
                            <a:pt x="185" y="1155"/>
                            <a:pt x="183" y="1189"/>
                            <a:pt x="165" y="1215"/>
                          </a:cubicBezTo>
                          <a:cubicBezTo>
                            <a:pt x="155" y="1230"/>
                            <a:pt x="143" y="1244"/>
                            <a:pt x="135" y="1260"/>
                          </a:cubicBezTo>
                          <a:cubicBezTo>
                            <a:pt x="128" y="1274"/>
                            <a:pt x="131" y="1294"/>
                            <a:pt x="120" y="1305"/>
                          </a:cubicBezTo>
                          <a:cubicBezTo>
                            <a:pt x="109" y="1316"/>
                            <a:pt x="90" y="1315"/>
                            <a:pt x="75" y="1320"/>
                          </a:cubicBezTo>
                          <a:cubicBezTo>
                            <a:pt x="52" y="1390"/>
                            <a:pt x="48" y="1362"/>
                            <a:pt x="0" y="14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0" name="Freeform 128"/>
                    <p:cNvSpPr>
                      <a:spLocks noChangeAspect="1"/>
                    </p:cNvSpPr>
                    <p:nvPr/>
                  </p:nvSpPr>
                  <p:spPr bwMode="auto">
                    <a:xfrm>
                      <a:off x="2154" y="3690"/>
                      <a:ext cx="645" cy="1425"/>
                    </a:xfrm>
                    <a:custGeom>
                      <a:avLst/>
                      <a:gdLst/>
                      <a:ahLst/>
                      <a:cxnLst>
                        <a:cxn ang="0">
                          <a:pos x="645" y="0"/>
                        </a:cxn>
                        <a:cxn ang="0">
                          <a:pos x="510" y="60"/>
                        </a:cxn>
                        <a:cxn ang="0">
                          <a:pos x="465" y="165"/>
                        </a:cxn>
                        <a:cxn ang="0">
                          <a:pos x="375" y="345"/>
                        </a:cxn>
                        <a:cxn ang="0">
                          <a:pos x="315" y="750"/>
                        </a:cxn>
                        <a:cxn ang="0">
                          <a:pos x="285" y="840"/>
                        </a:cxn>
                        <a:cxn ang="0">
                          <a:pos x="210" y="1170"/>
                        </a:cxn>
                        <a:cxn ang="0">
                          <a:pos x="180" y="1275"/>
                        </a:cxn>
                        <a:cxn ang="0">
                          <a:pos x="120" y="1365"/>
                        </a:cxn>
                        <a:cxn ang="0">
                          <a:pos x="30" y="1395"/>
                        </a:cxn>
                        <a:cxn ang="0">
                          <a:pos x="0" y="1425"/>
                        </a:cxn>
                      </a:cxnLst>
                      <a:rect l="0" t="0" r="r" b="b"/>
                      <a:pathLst>
                        <a:path w="645" h="1425">
                          <a:moveTo>
                            <a:pt x="645" y="0"/>
                          </a:moveTo>
                          <a:cubicBezTo>
                            <a:pt x="596" y="16"/>
                            <a:pt x="559" y="44"/>
                            <a:pt x="510" y="60"/>
                          </a:cubicBezTo>
                          <a:cubicBezTo>
                            <a:pt x="493" y="94"/>
                            <a:pt x="483" y="132"/>
                            <a:pt x="465" y="165"/>
                          </a:cubicBezTo>
                          <a:cubicBezTo>
                            <a:pt x="410" y="265"/>
                            <a:pt x="397" y="235"/>
                            <a:pt x="375" y="345"/>
                          </a:cubicBezTo>
                          <a:cubicBezTo>
                            <a:pt x="348" y="479"/>
                            <a:pt x="346" y="618"/>
                            <a:pt x="315" y="750"/>
                          </a:cubicBezTo>
                          <a:cubicBezTo>
                            <a:pt x="308" y="781"/>
                            <a:pt x="293" y="809"/>
                            <a:pt x="285" y="840"/>
                          </a:cubicBezTo>
                          <a:cubicBezTo>
                            <a:pt x="257" y="951"/>
                            <a:pt x="246" y="1061"/>
                            <a:pt x="210" y="1170"/>
                          </a:cubicBezTo>
                          <a:cubicBezTo>
                            <a:pt x="204" y="1189"/>
                            <a:pt x="192" y="1253"/>
                            <a:pt x="180" y="1275"/>
                          </a:cubicBezTo>
                          <a:cubicBezTo>
                            <a:pt x="162" y="1307"/>
                            <a:pt x="140" y="1335"/>
                            <a:pt x="120" y="1365"/>
                          </a:cubicBezTo>
                          <a:cubicBezTo>
                            <a:pt x="102" y="1391"/>
                            <a:pt x="52" y="1373"/>
                            <a:pt x="30" y="1395"/>
                          </a:cubicBezTo>
                          <a:cubicBezTo>
                            <a:pt x="20" y="1405"/>
                            <a:pt x="10" y="1415"/>
                            <a:pt x="0" y="1425"/>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1" name="Freeform 129"/>
                    <p:cNvSpPr>
                      <a:spLocks noChangeAspect="1"/>
                    </p:cNvSpPr>
                    <p:nvPr/>
                  </p:nvSpPr>
                  <p:spPr bwMode="auto">
                    <a:xfrm>
                      <a:off x="2514" y="3810"/>
                      <a:ext cx="450" cy="1320"/>
                    </a:xfrm>
                    <a:custGeom>
                      <a:avLst/>
                      <a:gdLst/>
                      <a:ahLst/>
                      <a:cxnLst>
                        <a:cxn ang="0">
                          <a:pos x="450" y="0"/>
                        </a:cxn>
                        <a:cxn ang="0">
                          <a:pos x="360" y="45"/>
                        </a:cxn>
                        <a:cxn ang="0">
                          <a:pos x="285" y="330"/>
                        </a:cxn>
                        <a:cxn ang="0">
                          <a:pos x="210" y="675"/>
                        </a:cxn>
                        <a:cxn ang="0">
                          <a:pos x="150" y="1065"/>
                        </a:cxn>
                        <a:cxn ang="0">
                          <a:pos x="75" y="1200"/>
                        </a:cxn>
                        <a:cxn ang="0">
                          <a:pos x="0" y="1320"/>
                        </a:cxn>
                      </a:cxnLst>
                      <a:rect l="0" t="0" r="r" b="b"/>
                      <a:pathLst>
                        <a:path w="450" h="1320">
                          <a:moveTo>
                            <a:pt x="450" y="0"/>
                          </a:moveTo>
                          <a:cubicBezTo>
                            <a:pt x="425" y="8"/>
                            <a:pt x="375" y="21"/>
                            <a:pt x="360" y="45"/>
                          </a:cubicBezTo>
                          <a:cubicBezTo>
                            <a:pt x="320" y="110"/>
                            <a:pt x="298" y="265"/>
                            <a:pt x="285" y="330"/>
                          </a:cubicBezTo>
                          <a:cubicBezTo>
                            <a:pt x="262" y="445"/>
                            <a:pt x="239" y="561"/>
                            <a:pt x="210" y="675"/>
                          </a:cubicBezTo>
                          <a:cubicBezTo>
                            <a:pt x="198" y="811"/>
                            <a:pt x="183" y="933"/>
                            <a:pt x="150" y="1065"/>
                          </a:cubicBezTo>
                          <a:cubicBezTo>
                            <a:pt x="142" y="1096"/>
                            <a:pt x="90" y="1169"/>
                            <a:pt x="75" y="1200"/>
                          </a:cubicBezTo>
                          <a:cubicBezTo>
                            <a:pt x="51" y="1248"/>
                            <a:pt x="39" y="1281"/>
                            <a:pt x="0" y="13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2" name="Freeform 130"/>
                    <p:cNvSpPr>
                      <a:spLocks noChangeAspect="1"/>
                    </p:cNvSpPr>
                    <p:nvPr/>
                  </p:nvSpPr>
                  <p:spPr bwMode="auto">
                    <a:xfrm>
                      <a:off x="2754" y="4109"/>
                      <a:ext cx="390" cy="1006"/>
                    </a:xfrm>
                    <a:custGeom>
                      <a:avLst/>
                      <a:gdLst/>
                      <a:ahLst/>
                      <a:cxnLst>
                        <a:cxn ang="0">
                          <a:pos x="390" y="1"/>
                        </a:cxn>
                        <a:cxn ang="0">
                          <a:pos x="330" y="16"/>
                        </a:cxn>
                        <a:cxn ang="0">
                          <a:pos x="270" y="256"/>
                        </a:cxn>
                        <a:cxn ang="0">
                          <a:pos x="240" y="556"/>
                        </a:cxn>
                        <a:cxn ang="0">
                          <a:pos x="210" y="661"/>
                        </a:cxn>
                        <a:cxn ang="0">
                          <a:pos x="180" y="781"/>
                        </a:cxn>
                        <a:cxn ang="0">
                          <a:pos x="120" y="871"/>
                        </a:cxn>
                        <a:cxn ang="0">
                          <a:pos x="60" y="946"/>
                        </a:cxn>
                        <a:cxn ang="0">
                          <a:pos x="0" y="1006"/>
                        </a:cxn>
                      </a:cxnLst>
                      <a:rect l="0" t="0" r="r" b="b"/>
                      <a:pathLst>
                        <a:path w="390" h="1006">
                          <a:moveTo>
                            <a:pt x="390" y="1"/>
                          </a:moveTo>
                          <a:cubicBezTo>
                            <a:pt x="370" y="6"/>
                            <a:pt x="343" y="0"/>
                            <a:pt x="330" y="16"/>
                          </a:cubicBezTo>
                          <a:cubicBezTo>
                            <a:pt x="306" y="44"/>
                            <a:pt x="271" y="253"/>
                            <a:pt x="270" y="256"/>
                          </a:cubicBezTo>
                          <a:cubicBezTo>
                            <a:pt x="238" y="414"/>
                            <a:pt x="271" y="346"/>
                            <a:pt x="240" y="556"/>
                          </a:cubicBezTo>
                          <a:cubicBezTo>
                            <a:pt x="235" y="592"/>
                            <a:pt x="219" y="626"/>
                            <a:pt x="210" y="661"/>
                          </a:cubicBezTo>
                          <a:cubicBezTo>
                            <a:pt x="199" y="701"/>
                            <a:pt x="203" y="747"/>
                            <a:pt x="180" y="781"/>
                          </a:cubicBezTo>
                          <a:cubicBezTo>
                            <a:pt x="160" y="811"/>
                            <a:pt x="140" y="841"/>
                            <a:pt x="120" y="871"/>
                          </a:cubicBezTo>
                          <a:cubicBezTo>
                            <a:pt x="62" y="958"/>
                            <a:pt x="161" y="879"/>
                            <a:pt x="60" y="946"/>
                          </a:cubicBezTo>
                          <a:cubicBezTo>
                            <a:pt x="24" y="1000"/>
                            <a:pt x="46" y="983"/>
                            <a:pt x="0" y="1006"/>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3" name="Freeform 131"/>
                    <p:cNvSpPr>
                      <a:spLocks noChangeAspect="1"/>
                    </p:cNvSpPr>
                    <p:nvPr/>
                  </p:nvSpPr>
                  <p:spPr bwMode="auto">
                    <a:xfrm>
                      <a:off x="2959" y="4320"/>
                      <a:ext cx="395" cy="820"/>
                    </a:xfrm>
                    <a:custGeom>
                      <a:avLst/>
                      <a:gdLst/>
                      <a:ahLst/>
                      <a:cxnLst>
                        <a:cxn ang="0">
                          <a:pos x="395" y="0"/>
                        </a:cxn>
                        <a:cxn ang="0">
                          <a:pos x="305" y="60"/>
                        </a:cxn>
                        <a:cxn ang="0">
                          <a:pos x="290" y="120"/>
                        </a:cxn>
                        <a:cxn ang="0">
                          <a:pos x="230" y="210"/>
                        </a:cxn>
                        <a:cxn ang="0">
                          <a:pos x="200" y="300"/>
                        </a:cxn>
                        <a:cxn ang="0">
                          <a:pos x="125" y="630"/>
                        </a:cxn>
                        <a:cxn ang="0">
                          <a:pos x="50" y="780"/>
                        </a:cxn>
                        <a:cxn ang="0">
                          <a:pos x="5" y="810"/>
                        </a:cxn>
                      </a:cxnLst>
                      <a:rect l="0" t="0" r="r" b="b"/>
                      <a:pathLst>
                        <a:path w="395" h="820">
                          <a:moveTo>
                            <a:pt x="395" y="0"/>
                          </a:moveTo>
                          <a:cubicBezTo>
                            <a:pt x="365" y="20"/>
                            <a:pt x="335" y="40"/>
                            <a:pt x="305" y="60"/>
                          </a:cubicBezTo>
                          <a:cubicBezTo>
                            <a:pt x="288" y="71"/>
                            <a:pt x="299" y="102"/>
                            <a:pt x="290" y="120"/>
                          </a:cubicBezTo>
                          <a:cubicBezTo>
                            <a:pt x="274" y="152"/>
                            <a:pt x="250" y="180"/>
                            <a:pt x="230" y="210"/>
                          </a:cubicBezTo>
                          <a:cubicBezTo>
                            <a:pt x="212" y="236"/>
                            <a:pt x="210" y="270"/>
                            <a:pt x="200" y="300"/>
                          </a:cubicBezTo>
                          <a:cubicBezTo>
                            <a:pt x="164" y="409"/>
                            <a:pt x="147" y="519"/>
                            <a:pt x="125" y="630"/>
                          </a:cubicBezTo>
                          <a:cubicBezTo>
                            <a:pt x="116" y="674"/>
                            <a:pt x="86" y="751"/>
                            <a:pt x="50" y="780"/>
                          </a:cubicBezTo>
                          <a:cubicBezTo>
                            <a:pt x="0" y="820"/>
                            <a:pt x="5" y="772"/>
                            <a:pt x="5" y="8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4" name="Freeform 132"/>
                    <p:cNvSpPr>
                      <a:spLocks noChangeAspect="1"/>
                    </p:cNvSpPr>
                    <p:nvPr/>
                  </p:nvSpPr>
                  <p:spPr bwMode="auto">
                    <a:xfrm>
                      <a:off x="3159" y="4680"/>
                      <a:ext cx="375" cy="450"/>
                    </a:xfrm>
                    <a:custGeom>
                      <a:avLst/>
                      <a:gdLst/>
                      <a:ahLst/>
                      <a:cxnLst>
                        <a:cxn ang="0">
                          <a:pos x="375" y="0"/>
                        </a:cxn>
                        <a:cxn ang="0">
                          <a:pos x="330" y="30"/>
                        </a:cxn>
                        <a:cxn ang="0">
                          <a:pos x="285" y="45"/>
                        </a:cxn>
                        <a:cxn ang="0">
                          <a:pos x="255" y="90"/>
                        </a:cxn>
                        <a:cxn ang="0">
                          <a:pos x="195" y="120"/>
                        </a:cxn>
                        <a:cxn ang="0">
                          <a:pos x="180" y="165"/>
                        </a:cxn>
                        <a:cxn ang="0">
                          <a:pos x="150" y="210"/>
                        </a:cxn>
                        <a:cxn ang="0">
                          <a:pos x="75" y="360"/>
                        </a:cxn>
                        <a:cxn ang="0">
                          <a:pos x="0" y="450"/>
                        </a:cxn>
                      </a:cxnLst>
                      <a:rect l="0" t="0" r="r" b="b"/>
                      <a:pathLst>
                        <a:path w="375" h="450">
                          <a:moveTo>
                            <a:pt x="375" y="0"/>
                          </a:moveTo>
                          <a:cubicBezTo>
                            <a:pt x="360" y="10"/>
                            <a:pt x="346" y="22"/>
                            <a:pt x="330" y="30"/>
                          </a:cubicBezTo>
                          <a:cubicBezTo>
                            <a:pt x="316" y="37"/>
                            <a:pt x="297" y="35"/>
                            <a:pt x="285" y="45"/>
                          </a:cubicBezTo>
                          <a:cubicBezTo>
                            <a:pt x="271" y="56"/>
                            <a:pt x="269" y="78"/>
                            <a:pt x="255" y="90"/>
                          </a:cubicBezTo>
                          <a:cubicBezTo>
                            <a:pt x="238" y="104"/>
                            <a:pt x="215" y="110"/>
                            <a:pt x="195" y="120"/>
                          </a:cubicBezTo>
                          <a:cubicBezTo>
                            <a:pt x="190" y="135"/>
                            <a:pt x="187" y="151"/>
                            <a:pt x="180" y="165"/>
                          </a:cubicBezTo>
                          <a:cubicBezTo>
                            <a:pt x="172" y="181"/>
                            <a:pt x="157" y="193"/>
                            <a:pt x="150" y="210"/>
                          </a:cubicBezTo>
                          <a:cubicBezTo>
                            <a:pt x="79" y="376"/>
                            <a:pt x="229" y="128"/>
                            <a:pt x="75" y="360"/>
                          </a:cubicBezTo>
                          <a:cubicBezTo>
                            <a:pt x="57" y="387"/>
                            <a:pt x="37" y="450"/>
                            <a:pt x="0" y="45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5" name="Freeform 133"/>
                    <p:cNvSpPr>
                      <a:spLocks noChangeAspect="1"/>
                    </p:cNvSpPr>
                    <p:nvPr/>
                  </p:nvSpPr>
                  <p:spPr bwMode="auto">
                    <a:xfrm>
                      <a:off x="3369" y="4845"/>
                      <a:ext cx="300" cy="270"/>
                    </a:xfrm>
                    <a:custGeom>
                      <a:avLst/>
                      <a:gdLst/>
                      <a:ahLst/>
                      <a:cxnLst>
                        <a:cxn ang="0">
                          <a:pos x="300" y="0"/>
                        </a:cxn>
                        <a:cxn ang="0">
                          <a:pos x="150" y="135"/>
                        </a:cxn>
                        <a:cxn ang="0">
                          <a:pos x="135" y="180"/>
                        </a:cxn>
                        <a:cxn ang="0">
                          <a:pos x="45" y="240"/>
                        </a:cxn>
                        <a:cxn ang="0">
                          <a:pos x="0" y="270"/>
                        </a:cxn>
                      </a:cxnLst>
                      <a:rect l="0" t="0" r="r" b="b"/>
                      <a:pathLst>
                        <a:path w="300" h="270">
                          <a:moveTo>
                            <a:pt x="300" y="0"/>
                          </a:moveTo>
                          <a:cubicBezTo>
                            <a:pt x="215" y="28"/>
                            <a:pt x="203" y="55"/>
                            <a:pt x="150" y="135"/>
                          </a:cubicBezTo>
                          <a:cubicBezTo>
                            <a:pt x="141" y="148"/>
                            <a:pt x="146" y="169"/>
                            <a:pt x="135" y="180"/>
                          </a:cubicBezTo>
                          <a:cubicBezTo>
                            <a:pt x="110" y="205"/>
                            <a:pt x="75" y="220"/>
                            <a:pt x="45" y="240"/>
                          </a:cubicBezTo>
                          <a:cubicBezTo>
                            <a:pt x="30" y="250"/>
                            <a:pt x="0" y="270"/>
                            <a:pt x="0" y="27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6" name="Freeform 134"/>
                    <p:cNvSpPr>
                      <a:spLocks noChangeAspect="1"/>
                    </p:cNvSpPr>
                    <p:nvPr/>
                  </p:nvSpPr>
                  <p:spPr bwMode="auto">
                    <a:xfrm>
                      <a:off x="3594" y="4920"/>
                      <a:ext cx="210" cy="210"/>
                    </a:xfrm>
                    <a:custGeom>
                      <a:avLst/>
                      <a:gdLst/>
                      <a:ahLst/>
                      <a:cxnLst>
                        <a:cxn ang="0">
                          <a:pos x="210" y="0"/>
                        </a:cxn>
                        <a:cxn ang="0">
                          <a:pos x="90" y="90"/>
                        </a:cxn>
                        <a:cxn ang="0">
                          <a:pos x="45" y="180"/>
                        </a:cxn>
                        <a:cxn ang="0">
                          <a:pos x="0" y="210"/>
                        </a:cxn>
                      </a:cxnLst>
                      <a:rect l="0" t="0" r="r" b="b"/>
                      <a:pathLst>
                        <a:path w="210" h="210">
                          <a:moveTo>
                            <a:pt x="210" y="0"/>
                          </a:moveTo>
                          <a:cubicBezTo>
                            <a:pt x="167" y="65"/>
                            <a:pt x="153" y="48"/>
                            <a:pt x="90" y="90"/>
                          </a:cubicBezTo>
                          <a:cubicBezTo>
                            <a:pt x="78" y="127"/>
                            <a:pt x="74" y="151"/>
                            <a:pt x="45" y="180"/>
                          </a:cubicBezTo>
                          <a:cubicBezTo>
                            <a:pt x="32" y="193"/>
                            <a:pt x="0" y="210"/>
                            <a:pt x="0" y="2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327" name="Group 135"/>
                  <p:cNvGrpSpPr>
                    <a:grpSpLocks noChangeAspect="1"/>
                  </p:cNvGrpSpPr>
                  <p:nvPr/>
                </p:nvGrpSpPr>
                <p:grpSpPr bwMode="auto">
                  <a:xfrm>
                    <a:off x="2223" y="4767"/>
                    <a:ext cx="360" cy="1620"/>
                    <a:chOff x="2184" y="11247"/>
                    <a:chExt cx="360" cy="1620"/>
                  </a:xfrm>
                </p:grpSpPr>
                <p:sp>
                  <p:nvSpPr>
                    <p:cNvPr id="8328" name="Line 136"/>
                    <p:cNvSpPr>
                      <a:spLocks noChangeAspect="1" noChangeShapeType="1"/>
                    </p:cNvSpPr>
                    <p:nvPr/>
                  </p:nvSpPr>
                  <p:spPr bwMode="auto">
                    <a:xfrm>
                      <a:off x="2184" y="12867"/>
                      <a:ext cx="360" cy="0"/>
                    </a:xfrm>
                    <a:prstGeom prst="line">
                      <a:avLst/>
                    </a:pr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29" name="Line 137"/>
                    <p:cNvSpPr>
                      <a:spLocks noChangeAspect="1" noChangeShapeType="1"/>
                    </p:cNvSpPr>
                    <p:nvPr/>
                  </p:nvSpPr>
                  <p:spPr bwMode="auto">
                    <a:xfrm flipV="1">
                      <a:off x="2364" y="11247"/>
                      <a:ext cx="0" cy="1620"/>
                    </a:xfrm>
                    <a:prstGeom prst="line">
                      <a:avLst/>
                    </a:pr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330" name="Group 138"/>
                  <p:cNvGrpSpPr>
                    <a:grpSpLocks noChangeAspect="1"/>
                  </p:cNvGrpSpPr>
                  <p:nvPr/>
                </p:nvGrpSpPr>
                <p:grpSpPr bwMode="auto">
                  <a:xfrm>
                    <a:off x="9243" y="4767"/>
                    <a:ext cx="360" cy="1620"/>
                    <a:chOff x="2184" y="11247"/>
                    <a:chExt cx="360" cy="1620"/>
                  </a:xfrm>
                </p:grpSpPr>
                <p:sp>
                  <p:nvSpPr>
                    <p:cNvPr id="8331" name="Line 139"/>
                    <p:cNvSpPr>
                      <a:spLocks noChangeAspect="1" noChangeShapeType="1"/>
                    </p:cNvSpPr>
                    <p:nvPr/>
                  </p:nvSpPr>
                  <p:spPr bwMode="auto">
                    <a:xfrm>
                      <a:off x="2184" y="12867"/>
                      <a:ext cx="360" cy="0"/>
                    </a:xfrm>
                    <a:prstGeom prst="line">
                      <a:avLst/>
                    </a:pr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32" name="Line 140"/>
                    <p:cNvSpPr>
                      <a:spLocks noChangeAspect="1" noChangeShapeType="1"/>
                    </p:cNvSpPr>
                    <p:nvPr/>
                  </p:nvSpPr>
                  <p:spPr bwMode="auto">
                    <a:xfrm flipV="1">
                      <a:off x="2364" y="11247"/>
                      <a:ext cx="0" cy="1620"/>
                    </a:xfrm>
                    <a:prstGeom prst="line">
                      <a:avLst/>
                    </a:prstGeom>
                    <a:noFill/>
                    <a:ln w="349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333" name="Group 141"/>
                  <p:cNvGrpSpPr>
                    <a:grpSpLocks noChangeAspect="1"/>
                  </p:cNvGrpSpPr>
                  <p:nvPr/>
                </p:nvGrpSpPr>
                <p:grpSpPr bwMode="auto">
                  <a:xfrm>
                    <a:off x="5064" y="6387"/>
                    <a:ext cx="6570" cy="540"/>
                    <a:chOff x="5064" y="6387"/>
                    <a:chExt cx="6570" cy="540"/>
                  </a:xfrm>
                </p:grpSpPr>
                <p:sp>
                  <p:nvSpPr>
                    <p:cNvPr id="8334" name="Line 142"/>
                    <p:cNvSpPr>
                      <a:spLocks noChangeAspect="1" noChangeShapeType="1"/>
                    </p:cNvSpPr>
                    <p:nvPr/>
                  </p:nvSpPr>
                  <p:spPr bwMode="auto">
                    <a:xfrm>
                      <a:off x="5064" y="6387"/>
                      <a:ext cx="651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35" name="Line 143"/>
                    <p:cNvSpPr>
                      <a:spLocks noChangeAspect="1" noChangeShapeType="1"/>
                    </p:cNvSpPr>
                    <p:nvPr/>
                  </p:nvSpPr>
                  <p:spPr bwMode="auto">
                    <a:xfrm>
                      <a:off x="5064" y="6387"/>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36" name="Line 144"/>
                    <p:cNvSpPr>
                      <a:spLocks noChangeAspect="1" noChangeShapeType="1"/>
                    </p:cNvSpPr>
                    <p:nvPr/>
                  </p:nvSpPr>
                  <p:spPr bwMode="auto">
                    <a:xfrm>
                      <a:off x="5064" y="6927"/>
                      <a:ext cx="651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37" name="Line 145"/>
                    <p:cNvSpPr>
                      <a:spLocks noChangeAspect="1" noChangeShapeType="1"/>
                    </p:cNvSpPr>
                    <p:nvPr/>
                  </p:nvSpPr>
                  <p:spPr bwMode="auto">
                    <a:xfrm>
                      <a:off x="510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38" name="Line 146"/>
                    <p:cNvSpPr>
                      <a:spLocks noChangeAspect="1" noChangeShapeType="1"/>
                    </p:cNvSpPr>
                    <p:nvPr/>
                  </p:nvSpPr>
                  <p:spPr bwMode="auto">
                    <a:xfrm>
                      <a:off x="582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39" name="Line 147"/>
                    <p:cNvSpPr>
                      <a:spLocks noChangeAspect="1" noChangeShapeType="1"/>
                    </p:cNvSpPr>
                    <p:nvPr/>
                  </p:nvSpPr>
                  <p:spPr bwMode="auto">
                    <a:xfrm>
                      <a:off x="654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0" name="Line 148"/>
                    <p:cNvSpPr>
                      <a:spLocks noChangeAspect="1" noChangeShapeType="1"/>
                    </p:cNvSpPr>
                    <p:nvPr/>
                  </p:nvSpPr>
                  <p:spPr bwMode="auto">
                    <a:xfrm>
                      <a:off x="726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1" name="Line 149"/>
                    <p:cNvSpPr>
                      <a:spLocks noChangeAspect="1" noChangeShapeType="1"/>
                    </p:cNvSpPr>
                    <p:nvPr/>
                  </p:nvSpPr>
                  <p:spPr bwMode="auto">
                    <a:xfrm>
                      <a:off x="798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2" name="Line 150"/>
                    <p:cNvSpPr>
                      <a:spLocks noChangeAspect="1" noChangeShapeType="1"/>
                    </p:cNvSpPr>
                    <p:nvPr/>
                  </p:nvSpPr>
                  <p:spPr bwMode="auto">
                    <a:xfrm>
                      <a:off x="870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3" name="Line 151"/>
                    <p:cNvSpPr>
                      <a:spLocks noChangeAspect="1" noChangeShapeType="1"/>
                    </p:cNvSpPr>
                    <p:nvPr/>
                  </p:nvSpPr>
                  <p:spPr bwMode="auto">
                    <a:xfrm>
                      <a:off x="942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4" name="Line 152"/>
                    <p:cNvSpPr>
                      <a:spLocks noChangeAspect="1" noChangeShapeType="1"/>
                    </p:cNvSpPr>
                    <p:nvPr/>
                  </p:nvSpPr>
                  <p:spPr bwMode="auto">
                    <a:xfrm>
                      <a:off x="1014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5" name="Line 153"/>
                    <p:cNvSpPr>
                      <a:spLocks noChangeAspect="1" noChangeShapeType="1"/>
                    </p:cNvSpPr>
                    <p:nvPr/>
                  </p:nvSpPr>
                  <p:spPr bwMode="auto">
                    <a:xfrm>
                      <a:off x="1086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6" name="Freeform 154"/>
                    <p:cNvSpPr>
                      <a:spLocks noChangeAspect="1"/>
                    </p:cNvSpPr>
                    <p:nvPr/>
                  </p:nvSpPr>
                  <p:spPr bwMode="auto">
                    <a:xfrm>
                      <a:off x="11559" y="6390"/>
                      <a:ext cx="75" cy="525"/>
                    </a:xfrm>
                    <a:custGeom>
                      <a:avLst/>
                      <a:gdLst/>
                      <a:ahLst/>
                      <a:cxnLst>
                        <a:cxn ang="0">
                          <a:pos x="15" y="0"/>
                        </a:cxn>
                        <a:cxn ang="0">
                          <a:pos x="75" y="105"/>
                        </a:cxn>
                        <a:cxn ang="0">
                          <a:pos x="45" y="180"/>
                        </a:cxn>
                        <a:cxn ang="0">
                          <a:pos x="15" y="270"/>
                        </a:cxn>
                        <a:cxn ang="0">
                          <a:pos x="0" y="315"/>
                        </a:cxn>
                        <a:cxn ang="0">
                          <a:pos x="30" y="525"/>
                        </a:cxn>
                      </a:cxnLst>
                      <a:rect l="0" t="0" r="r" b="b"/>
                      <a:pathLst>
                        <a:path w="75" h="525">
                          <a:moveTo>
                            <a:pt x="15" y="0"/>
                          </a:moveTo>
                          <a:cubicBezTo>
                            <a:pt x="27" y="18"/>
                            <a:pt x="75" y="86"/>
                            <a:pt x="75" y="105"/>
                          </a:cubicBezTo>
                          <a:cubicBezTo>
                            <a:pt x="75" y="132"/>
                            <a:pt x="54" y="155"/>
                            <a:pt x="45" y="180"/>
                          </a:cubicBezTo>
                          <a:cubicBezTo>
                            <a:pt x="34" y="210"/>
                            <a:pt x="25" y="240"/>
                            <a:pt x="15" y="270"/>
                          </a:cubicBezTo>
                          <a:cubicBezTo>
                            <a:pt x="10" y="285"/>
                            <a:pt x="0" y="315"/>
                            <a:pt x="0" y="315"/>
                          </a:cubicBezTo>
                          <a:cubicBezTo>
                            <a:pt x="13" y="392"/>
                            <a:pt x="30" y="448"/>
                            <a:pt x="30" y="52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347" name="Group 155"/>
                  <p:cNvGrpSpPr>
                    <a:grpSpLocks noChangeAspect="1"/>
                  </p:cNvGrpSpPr>
                  <p:nvPr/>
                </p:nvGrpSpPr>
                <p:grpSpPr bwMode="auto">
                  <a:xfrm>
                    <a:off x="423" y="4947"/>
                    <a:ext cx="10800" cy="1440"/>
                    <a:chOff x="423" y="4947"/>
                    <a:chExt cx="10800" cy="1440"/>
                  </a:xfrm>
                </p:grpSpPr>
                <p:sp>
                  <p:nvSpPr>
                    <p:cNvPr id="8348" name="Line 156"/>
                    <p:cNvSpPr>
                      <a:spLocks noChangeAspect="1" noChangeShapeType="1"/>
                    </p:cNvSpPr>
                    <p:nvPr/>
                  </p:nvSpPr>
                  <p:spPr bwMode="auto">
                    <a:xfrm>
                      <a:off x="3843" y="5847"/>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49" name="Line 157"/>
                    <p:cNvSpPr>
                      <a:spLocks noChangeAspect="1" noChangeShapeType="1"/>
                    </p:cNvSpPr>
                    <p:nvPr/>
                  </p:nvSpPr>
                  <p:spPr bwMode="auto">
                    <a:xfrm>
                      <a:off x="8163" y="5847"/>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0" name="Line 158"/>
                    <p:cNvSpPr>
                      <a:spLocks noChangeAspect="1" noChangeShapeType="1"/>
                    </p:cNvSpPr>
                    <p:nvPr/>
                  </p:nvSpPr>
                  <p:spPr bwMode="auto">
                    <a:xfrm>
                      <a:off x="3843" y="5847"/>
                      <a:ext cx="43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1" name="Line 159"/>
                    <p:cNvSpPr>
                      <a:spLocks noChangeAspect="1" noChangeShapeType="1"/>
                    </p:cNvSpPr>
                    <p:nvPr/>
                  </p:nvSpPr>
                  <p:spPr bwMode="auto">
                    <a:xfrm flipV="1">
                      <a:off x="8163" y="4947"/>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2" name="Line 160"/>
                    <p:cNvSpPr>
                      <a:spLocks noChangeAspect="1" noChangeShapeType="1"/>
                    </p:cNvSpPr>
                    <p:nvPr/>
                  </p:nvSpPr>
                  <p:spPr bwMode="auto">
                    <a:xfrm>
                      <a:off x="11223" y="5127"/>
                      <a:ext cx="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3" name="Line 161"/>
                    <p:cNvSpPr>
                      <a:spLocks noChangeAspect="1" noChangeShapeType="1"/>
                    </p:cNvSpPr>
                    <p:nvPr/>
                  </p:nvSpPr>
                  <p:spPr bwMode="auto">
                    <a:xfrm flipV="1">
                      <a:off x="492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4" name="Line 162"/>
                    <p:cNvSpPr>
                      <a:spLocks noChangeAspect="1" noChangeShapeType="1"/>
                    </p:cNvSpPr>
                    <p:nvPr/>
                  </p:nvSpPr>
                  <p:spPr bwMode="auto">
                    <a:xfrm flipV="1">
                      <a:off x="546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5" name="Line 163"/>
                    <p:cNvSpPr>
                      <a:spLocks noChangeAspect="1" noChangeShapeType="1"/>
                    </p:cNvSpPr>
                    <p:nvPr/>
                  </p:nvSpPr>
                  <p:spPr bwMode="auto">
                    <a:xfrm flipV="1">
                      <a:off x="600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6" name="Line 164"/>
                    <p:cNvSpPr>
                      <a:spLocks noChangeAspect="1" noChangeShapeType="1"/>
                    </p:cNvSpPr>
                    <p:nvPr/>
                  </p:nvSpPr>
                  <p:spPr bwMode="auto">
                    <a:xfrm flipV="1">
                      <a:off x="654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7" name="Line 165"/>
                    <p:cNvSpPr>
                      <a:spLocks noChangeAspect="1" noChangeShapeType="1"/>
                    </p:cNvSpPr>
                    <p:nvPr/>
                  </p:nvSpPr>
                  <p:spPr bwMode="auto">
                    <a:xfrm flipV="1">
                      <a:off x="708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8" name="Line 166"/>
                    <p:cNvSpPr>
                      <a:spLocks noChangeAspect="1" noChangeShapeType="1"/>
                    </p:cNvSpPr>
                    <p:nvPr/>
                  </p:nvSpPr>
                  <p:spPr bwMode="auto">
                    <a:xfrm flipV="1">
                      <a:off x="762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59" name="Line 167"/>
                    <p:cNvSpPr>
                      <a:spLocks noChangeAspect="1" noChangeShapeType="1"/>
                    </p:cNvSpPr>
                    <p:nvPr/>
                  </p:nvSpPr>
                  <p:spPr bwMode="auto">
                    <a:xfrm flipV="1">
                      <a:off x="8163" y="5127"/>
                      <a:ext cx="540" cy="72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0" name="Line 168"/>
                    <p:cNvSpPr>
                      <a:spLocks noChangeAspect="1" noChangeShapeType="1"/>
                    </p:cNvSpPr>
                    <p:nvPr/>
                  </p:nvSpPr>
                  <p:spPr bwMode="auto">
                    <a:xfrm flipV="1">
                      <a:off x="834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1" name="Line 169"/>
                    <p:cNvSpPr>
                      <a:spLocks noChangeAspect="1" noChangeShapeType="1"/>
                    </p:cNvSpPr>
                    <p:nvPr/>
                  </p:nvSpPr>
                  <p:spPr bwMode="auto">
                    <a:xfrm flipV="1">
                      <a:off x="888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2" name="Line 170"/>
                    <p:cNvSpPr>
                      <a:spLocks noChangeAspect="1" noChangeShapeType="1"/>
                    </p:cNvSpPr>
                    <p:nvPr/>
                  </p:nvSpPr>
                  <p:spPr bwMode="auto">
                    <a:xfrm flipV="1">
                      <a:off x="942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3" name="Line 171"/>
                    <p:cNvSpPr>
                      <a:spLocks noChangeAspect="1" noChangeShapeType="1"/>
                    </p:cNvSpPr>
                    <p:nvPr/>
                  </p:nvSpPr>
                  <p:spPr bwMode="auto">
                    <a:xfrm flipV="1">
                      <a:off x="996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4" name="Line 172"/>
                    <p:cNvSpPr>
                      <a:spLocks noChangeAspect="1" noChangeShapeType="1"/>
                    </p:cNvSpPr>
                    <p:nvPr/>
                  </p:nvSpPr>
                  <p:spPr bwMode="auto">
                    <a:xfrm flipV="1">
                      <a:off x="10503" y="5487"/>
                      <a:ext cx="720" cy="90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5" name="Line 173"/>
                    <p:cNvSpPr>
                      <a:spLocks noChangeAspect="1" noChangeShapeType="1"/>
                    </p:cNvSpPr>
                    <p:nvPr/>
                  </p:nvSpPr>
                  <p:spPr bwMode="auto">
                    <a:xfrm flipV="1">
                      <a:off x="11043" y="6207"/>
                      <a:ext cx="180" cy="1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6" name="Line 174"/>
                    <p:cNvSpPr>
                      <a:spLocks noChangeAspect="1" noChangeShapeType="1"/>
                    </p:cNvSpPr>
                    <p:nvPr/>
                  </p:nvSpPr>
                  <p:spPr bwMode="auto">
                    <a:xfrm flipV="1">
                      <a:off x="4383" y="530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7" name="Line 175"/>
                    <p:cNvSpPr>
                      <a:spLocks noChangeAspect="1" noChangeShapeType="1"/>
                    </p:cNvSpPr>
                    <p:nvPr/>
                  </p:nvSpPr>
                  <p:spPr bwMode="auto">
                    <a:xfrm flipV="1">
                      <a:off x="3483" y="5307"/>
                      <a:ext cx="720" cy="108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8" name="Line 176"/>
                    <p:cNvSpPr>
                      <a:spLocks noChangeAspect="1" noChangeShapeType="1"/>
                    </p:cNvSpPr>
                    <p:nvPr/>
                  </p:nvSpPr>
                  <p:spPr bwMode="auto">
                    <a:xfrm>
                      <a:off x="783" y="5127"/>
                      <a:ext cx="30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69" name="Line 177"/>
                    <p:cNvSpPr>
                      <a:spLocks noChangeAspect="1" noChangeShapeType="1"/>
                    </p:cNvSpPr>
                    <p:nvPr/>
                  </p:nvSpPr>
                  <p:spPr bwMode="auto">
                    <a:xfrm>
                      <a:off x="783" y="5127"/>
                      <a:ext cx="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0" name="Line 178"/>
                    <p:cNvSpPr>
                      <a:spLocks noChangeAspect="1" noChangeShapeType="1"/>
                    </p:cNvSpPr>
                    <p:nvPr/>
                  </p:nvSpPr>
                  <p:spPr bwMode="auto">
                    <a:xfrm flipV="1">
                      <a:off x="294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1" name="Line 179"/>
                    <p:cNvSpPr>
                      <a:spLocks noChangeAspect="1" noChangeShapeType="1"/>
                    </p:cNvSpPr>
                    <p:nvPr/>
                  </p:nvSpPr>
                  <p:spPr bwMode="auto">
                    <a:xfrm flipV="1">
                      <a:off x="240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2" name="Line 180"/>
                    <p:cNvSpPr>
                      <a:spLocks noChangeAspect="1" noChangeShapeType="1"/>
                    </p:cNvSpPr>
                    <p:nvPr/>
                  </p:nvSpPr>
                  <p:spPr bwMode="auto">
                    <a:xfrm flipV="1">
                      <a:off x="186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3" name="Line 181"/>
                    <p:cNvSpPr>
                      <a:spLocks noChangeAspect="1" noChangeShapeType="1"/>
                    </p:cNvSpPr>
                    <p:nvPr/>
                  </p:nvSpPr>
                  <p:spPr bwMode="auto">
                    <a:xfrm flipV="1">
                      <a:off x="132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4" name="Line 182"/>
                    <p:cNvSpPr>
                      <a:spLocks noChangeAspect="1" noChangeShapeType="1"/>
                    </p:cNvSpPr>
                    <p:nvPr/>
                  </p:nvSpPr>
                  <p:spPr bwMode="auto">
                    <a:xfrm flipV="1">
                      <a:off x="783" y="5127"/>
                      <a:ext cx="900" cy="12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5" name="Line 183"/>
                    <p:cNvSpPr>
                      <a:spLocks noChangeAspect="1" noChangeShapeType="1"/>
                    </p:cNvSpPr>
                    <p:nvPr/>
                  </p:nvSpPr>
                  <p:spPr bwMode="auto">
                    <a:xfrm flipV="1">
                      <a:off x="783" y="512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6" name="Line 184"/>
                    <p:cNvSpPr>
                      <a:spLocks noChangeAspect="1" noChangeShapeType="1"/>
                    </p:cNvSpPr>
                    <p:nvPr/>
                  </p:nvSpPr>
                  <p:spPr bwMode="auto">
                    <a:xfrm>
                      <a:off x="423" y="6387"/>
                      <a:ext cx="34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8377" name="Group 185"/>
                  <p:cNvGrpSpPr>
                    <a:grpSpLocks noChangeAspect="1"/>
                  </p:cNvGrpSpPr>
                  <p:nvPr/>
                </p:nvGrpSpPr>
                <p:grpSpPr bwMode="auto">
                  <a:xfrm>
                    <a:off x="384" y="6387"/>
                    <a:ext cx="2739" cy="543"/>
                    <a:chOff x="384" y="6387"/>
                    <a:chExt cx="2739" cy="543"/>
                  </a:xfrm>
                </p:grpSpPr>
                <p:sp>
                  <p:nvSpPr>
                    <p:cNvPr id="8378" name="Line 186"/>
                    <p:cNvSpPr>
                      <a:spLocks noChangeAspect="1" noChangeShapeType="1"/>
                    </p:cNvSpPr>
                    <p:nvPr/>
                  </p:nvSpPr>
                  <p:spPr bwMode="auto">
                    <a:xfrm>
                      <a:off x="423" y="6927"/>
                      <a:ext cx="27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79" name="Line 187"/>
                    <p:cNvSpPr>
                      <a:spLocks noChangeAspect="1" noChangeShapeType="1"/>
                    </p:cNvSpPr>
                    <p:nvPr/>
                  </p:nvSpPr>
                  <p:spPr bwMode="auto">
                    <a:xfrm>
                      <a:off x="3123" y="6387"/>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80" name="Line 188"/>
                    <p:cNvSpPr>
                      <a:spLocks noChangeAspect="1" noChangeShapeType="1"/>
                    </p:cNvSpPr>
                    <p:nvPr/>
                  </p:nvSpPr>
                  <p:spPr bwMode="auto">
                    <a:xfrm>
                      <a:off x="276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81" name="Line 189"/>
                    <p:cNvSpPr>
                      <a:spLocks noChangeAspect="1" noChangeShapeType="1"/>
                    </p:cNvSpPr>
                    <p:nvPr/>
                  </p:nvSpPr>
                  <p:spPr bwMode="auto">
                    <a:xfrm>
                      <a:off x="222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82" name="Line 190"/>
                    <p:cNvSpPr>
                      <a:spLocks noChangeAspect="1" noChangeShapeType="1"/>
                    </p:cNvSpPr>
                    <p:nvPr/>
                  </p:nvSpPr>
                  <p:spPr bwMode="auto">
                    <a:xfrm>
                      <a:off x="168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83" name="Line 191"/>
                    <p:cNvSpPr>
                      <a:spLocks noChangeAspect="1" noChangeShapeType="1"/>
                    </p:cNvSpPr>
                    <p:nvPr/>
                  </p:nvSpPr>
                  <p:spPr bwMode="auto">
                    <a:xfrm>
                      <a:off x="114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84" name="Line 192"/>
                    <p:cNvSpPr>
                      <a:spLocks noChangeAspect="1" noChangeShapeType="1"/>
                    </p:cNvSpPr>
                    <p:nvPr/>
                  </p:nvSpPr>
                  <p:spPr bwMode="auto">
                    <a:xfrm>
                      <a:off x="603" y="6387"/>
                      <a:ext cx="360" cy="54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8385" name="Freeform 193"/>
                    <p:cNvSpPr>
                      <a:spLocks noChangeAspect="1"/>
                    </p:cNvSpPr>
                    <p:nvPr/>
                  </p:nvSpPr>
                  <p:spPr bwMode="auto">
                    <a:xfrm>
                      <a:off x="384" y="6405"/>
                      <a:ext cx="60" cy="525"/>
                    </a:xfrm>
                    <a:custGeom>
                      <a:avLst/>
                      <a:gdLst/>
                      <a:ahLst/>
                      <a:cxnLst>
                        <a:cxn ang="0">
                          <a:pos x="45" y="0"/>
                        </a:cxn>
                        <a:cxn ang="0">
                          <a:pos x="0" y="150"/>
                        </a:cxn>
                        <a:cxn ang="0">
                          <a:pos x="15" y="270"/>
                        </a:cxn>
                        <a:cxn ang="0">
                          <a:pos x="45" y="360"/>
                        </a:cxn>
                        <a:cxn ang="0">
                          <a:pos x="60" y="525"/>
                        </a:cxn>
                      </a:cxnLst>
                      <a:rect l="0" t="0" r="r" b="b"/>
                      <a:pathLst>
                        <a:path w="60" h="525">
                          <a:moveTo>
                            <a:pt x="45" y="0"/>
                          </a:moveTo>
                          <a:cubicBezTo>
                            <a:pt x="8" y="110"/>
                            <a:pt x="23" y="59"/>
                            <a:pt x="0" y="150"/>
                          </a:cubicBezTo>
                          <a:cubicBezTo>
                            <a:pt x="5" y="190"/>
                            <a:pt x="7" y="231"/>
                            <a:pt x="15" y="270"/>
                          </a:cubicBezTo>
                          <a:cubicBezTo>
                            <a:pt x="22" y="301"/>
                            <a:pt x="45" y="360"/>
                            <a:pt x="45" y="360"/>
                          </a:cubicBezTo>
                          <a:cubicBezTo>
                            <a:pt x="31" y="442"/>
                            <a:pt x="26" y="457"/>
                            <a:pt x="60" y="52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grpSp>
      </p:grpSp>
      <p:sp>
        <p:nvSpPr>
          <p:cNvPr id="8386" name="Rectangle 194"/>
          <p:cNvSpPr>
            <a:spLocks noChangeArrowheads="1"/>
          </p:cNvSpPr>
          <p:nvPr/>
        </p:nvSpPr>
        <p:spPr bwMode="auto">
          <a:xfrm>
            <a:off x="5776686" y="6218908"/>
            <a:ext cx="577668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Δημιουργία προφίλ στο εσωτερικό της επιφάνειας με τη βοήθεια </a:t>
            </a:r>
            <a:r>
              <a:rPr kumimoji="0" lang="el-GR" sz="2000" b="0" u="none" strike="noStrike" cap="none" normalizeH="0" baseline="0" dirty="0" smtClean="0">
                <a:ln>
                  <a:noFill/>
                </a:ln>
                <a:solidFill>
                  <a:schemeClr val="tx1"/>
                </a:solidFill>
                <a:effectLst/>
                <a:ea typeface="Times New Roman" pitchFamily="18" charset="0"/>
                <a:cs typeface="Arial" pitchFamily="34" charset="0"/>
              </a:rPr>
              <a:t>καλουπιού</a:t>
            </a:r>
            <a:endParaRPr kumimoji="0" lang="el-GR" sz="3200" b="0" u="none" strike="noStrike" cap="none" normalizeH="0" baseline="0" dirty="0" smtClean="0">
              <a:ln>
                <a:noFill/>
              </a:ln>
              <a:solidFill>
                <a:schemeClr val="tx1"/>
              </a:solidFill>
              <a:effectLst/>
              <a:cs typeface="Arial" pitchFamily="34" charset="0"/>
            </a:endParaRPr>
          </a:p>
        </p:txBody>
      </p:sp>
      <p:sp>
        <p:nvSpPr>
          <p:cNvPr id="199" name="198 - Ορθογώνιο"/>
          <p:cNvSpPr/>
          <p:nvPr/>
        </p:nvSpPr>
        <p:spPr>
          <a:xfrm>
            <a:off x="5416170" y="5931267"/>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5"/>
          <p:cNvCxnSpPr/>
          <p:nvPr/>
        </p:nvCxnSpPr>
        <p:spPr>
          <a:xfrm flipV="1">
            <a:off x="2322286" y="725714"/>
            <a:ext cx="7416800" cy="58058"/>
          </a:xfrm>
          <a:prstGeom prst="line">
            <a:avLst/>
          </a:prstGeom>
          <a:ln w="92075">
            <a:solidFill>
              <a:srgbClr val="EA6045"/>
            </a:solidFill>
          </a:ln>
        </p:spPr>
        <p:style>
          <a:lnRef idx="1">
            <a:schemeClr val="accent1"/>
          </a:lnRef>
          <a:fillRef idx="0">
            <a:schemeClr val="accent1"/>
          </a:fillRef>
          <a:effectRef idx="0">
            <a:schemeClr val="accent1"/>
          </a:effectRef>
          <a:fontRef idx="minor">
            <a:schemeClr val="tx1"/>
          </a:fontRef>
        </p:style>
      </p:cxn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4" name="3 - Ορθογώνιο"/>
          <p:cNvSpPr/>
          <p:nvPr/>
        </p:nvSpPr>
        <p:spPr>
          <a:xfrm>
            <a:off x="2143649" y="851654"/>
            <a:ext cx="788389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Δημιουργία προφίλ στις παρυφές ευθύγραμμης επιφάνειας</a:t>
            </a:r>
            <a:endParaRPr lang="el-GR" sz="2000" i="1" dirty="0" smtClean="0">
              <a:cs typeface="Arial" pitchFamily="34" charset="0"/>
            </a:endParaRPr>
          </a:p>
        </p:txBody>
      </p:sp>
      <p:sp>
        <p:nvSpPr>
          <p:cNvPr id="6145" name="Rectangle 1"/>
          <p:cNvSpPr>
            <a:spLocks noChangeArrowheads="1"/>
          </p:cNvSpPr>
          <p:nvPr/>
        </p:nvSpPr>
        <p:spPr bwMode="auto">
          <a:xfrm>
            <a:off x="261258" y="2217041"/>
            <a:ext cx="5308269"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 δημιουργία προφίλ στις πλευρές ευθύγραμμων επιφανειών,</a:t>
            </a:r>
            <a:r>
              <a:rPr kumimoji="0" lang="el-GR" sz="2000" i="0" u="none" strike="noStrike" cap="none" normalizeH="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χρησιμοποιούμε τον ευθύγραμμο οδηγό. Ο οδηγός τροφοδοσίας είναι τοποθετημένος στην ίδια ευθεία με το κοπτικό μέσο, αφήνοντας να εξέχει από το κοπτικό μέσο μόνο εκείνο το τμήμα που απαιτείται για να δημιουργήσει το επιθυμητό προφίλ στην πλευρική επιφάνεια του υλικού κατεργασίας. </a:t>
            </a:r>
            <a:endParaRPr kumimoji="0" lang="el-GR" sz="3200" i="0" u="none" strike="noStrike" cap="none" normalizeH="0" baseline="0" dirty="0" smtClean="0">
              <a:ln>
                <a:noFill/>
              </a:ln>
              <a:solidFill>
                <a:schemeClr val="tx1"/>
              </a:solidFill>
              <a:effectLst/>
              <a:cs typeface="Arial" pitchFamily="34" charset="0"/>
            </a:endParaRPr>
          </a:p>
        </p:txBody>
      </p:sp>
      <p:grpSp>
        <p:nvGrpSpPr>
          <p:cNvPr id="6146" name="Group 2"/>
          <p:cNvGrpSpPr>
            <a:grpSpLocks/>
          </p:cNvGrpSpPr>
          <p:nvPr/>
        </p:nvGrpSpPr>
        <p:grpSpPr bwMode="auto">
          <a:xfrm>
            <a:off x="5808890" y="1700893"/>
            <a:ext cx="6165396" cy="4293507"/>
            <a:chOff x="2724" y="8727"/>
            <a:chExt cx="7740" cy="5472"/>
          </a:xfrm>
        </p:grpSpPr>
        <p:sp>
          <p:nvSpPr>
            <p:cNvPr id="6147" name="Rectangle 3"/>
            <p:cNvSpPr>
              <a:spLocks noChangeAspect="1" noChangeArrowheads="1"/>
            </p:cNvSpPr>
            <p:nvPr/>
          </p:nvSpPr>
          <p:spPr bwMode="auto">
            <a:xfrm>
              <a:off x="2724" y="8727"/>
              <a:ext cx="7200" cy="54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6148" name="Group 4"/>
            <p:cNvGrpSpPr>
              <a:grpSpLocks/>
            </p:cNvGrpSpPr>
            <p:nvPr/>
          </p:nvGrpSpPr>
          <p:grpSpPr bwMode="auto">
            <a:xfrm>
              <a:off x="2917" y="8907"/>
              <a:ext cx="7547" cy="5292"/>
              <a:chOff x="2917" y="8907"/>
              <a:chExt cx="7547" cy="5292"/>
            </a:xfrm>
          </p:grpSpPr>
          <p:grpSp>
            <p:nvGrpSpPr>
              <p:cNvPr id="6149" name="Group 5"/>
              <p:cNvGrpSpPr>
                <a:grpSpLocks/>
              </p:cNvGrpSpPr>
              <p:nvPr/>
            </p:nvGrpSpPr>
            <p:grpSpPr bwMode="auto">
              <a:xfrm>
                <a:off x="4693" y="10886"/>
                <a:ext cx="2368" cy="2160"/>
                <a:chOff x="4693" y="5018"/>
                <a:chExt cx="2368" cy="2160"/>
              </a:xfrm>
            </p:grpSpPr>
            <p:grpSp>
              <p:nvGrpSpPr>
                <p:cNvPr id="6150" name="Group 6"/>
                <p:cNvGrpSpPr>
                  <a:grpSpLocks/>
                </p:cNvGrpSpPr>
                <p:nvPr/>
              </p:nvGrpSpPr>
              <p:grpSpPr bwMode="auto">
                <a:xfrm>
                  <a:off x="5758" y="5018"/>
                  <a:ext cx="978" cy="824"/>
                  <a:chOff x="5758" y="5018"/>
                  <a:chExt cx="978" cy="824"/>
                </a:xfrm>
              </p:grpSpPr>
              <p:sp>
                <p:nvSpPr>
                  <p:cNvPr id="6151" name="Line 7"/>
                  <p:cNvSpPr>
                    <a:spLocks noChangeAspect="1" noChangeShapeType="1"/>
                  </p:cNvSpPr>
                  <p:nvPr/>
                </p:nvSpPr>
                <p:spPr bwMode="auto">
                  <a:xfrm>
                    <a:off x="6626" y="5327"/>
                    <a:ext cx="110" cy="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52" name="Line 8"/>
                  <p:cNvSpPr>
                    <a:spLocks noChangeAspect="1" noChangeShapeType="1"/>
                  </p:cNvSpPr>
                  <p:nvPr/>
                </p:nvSpPr>
                <p:spPr bwMode="auto">
                  <a:xfrm>
                    <a:off x="5758" y="5327"/>
                    <a:ext cx="110" cy="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153" name="Group 9"/>
                  <p:cNvGrpSpPr>
                    <a:grpSpLocks noChangeAspect="1"/>
                  </p:cNvGrpSpPr>
                  <p:nvPr/>
                </p:nvGrpSpPr>
                <p:grpSpPr bwMode="auto">
                  <a:xfrm>
                    <a:off x="5758" y="5018"/>
                    <a:ext cx="978" cy="824"/>
                    <a:chOff x="2" y="224"/>
                    <a:chExt cx="20003" cy="19776"/>
                  </a:xfrm>
                </p:grpSpPr>
                <p:grpSp>
                  <p:nvGrpSpPr>
                    <p:cNvPr id="6154" name="Group 10"/>
                    <p:cNvGrpSpPr>
                      <a:grpSpLocks noChangeAspect="1"/>
                    </p:cNvGrpSpPr>
                    <p:nvPr/>
                  </p:nvGrpSpPr>
                  <p:grpSpPr bwMode="auto">
                    <a:xfrm>
                      <a:off x="2" y="1496"/>
                      <a:ext cx="20003" cy="18504"/>
                      <a:chOff x="2" y="-46"/>
                      <a:chExt cx="20003" cy="20046"/>
                    </a:xfrm>
                  </p:grpSpPr>
                  <p:sp>
                    <p:nvSpPr>
                      <p:cNvPr id="6155" name="Line 11"/>
                      <p:cNvSpPr>
                        <a:spLocks noChangeAspect="1" noChangeShapeType="1"/>
                      </p:cNvSpPr>
                      <p:nvPr/>
                    </p:nvSpPr>
                    <p:spPr bwMode="auto">
                      <a:xfrm flipH="1">
                        <a:off x="2213" y="19974"/>
                        <a:ext cx="2247" cy="2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156" name="Group 12"/>
                      <p:cNvGrpSpPr>
                        <a:grpSpLocks noChangeAspect="1"/>
                      </p:cNvGrpSpPr>
                      <p:nvPr/>
                    </p:nvGrpSpPr>
                    <p:grpSpPr bwMode="auto">
                      <a:xfrm>
                        <a:off x="2" y="-46"/>
                        <a:ext cx="20003" cy="20046"/>
                        <a:chOff x="5" y="-46"/>
                        <a:chExt cx="19994" cy="20046"/>
                      </a:xfrm>
                    </p:grpSpPr>
                    <p:sp>
                      <p:nvSpPr>
                        <p:cNvPr id="6157" name="Line 13"/>
                        <p:cNvSpPr>
                          <a:spLocks noChangeAspect="1" noChangeShapeType="1"/>
                        </p:cNvSpPr>
                        <p:nvPr/>
                      </p:nvSpPr>
                      <p:spPr bwMode="auto">
                        <a:xfrm flipH="1">
                          <a:off x="15526" y="19974"/>
                          <a:ext cx="2244" cy="2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158" name="Group 14"/>
                        <p:cNvGrpSpPr>
                          <a:grpSpLocks noChangeAspect="1"/>
                        </p:cNvGrpSpPr>
                        <p:nvPr/>
                      </p:nvGrpSpPr>
                      <p:grpSpPr bwMode="auto">
                        <a:xfrm>
                          <a:off x="5" y="-46"/>
                          <a:ext cx="19994" cy="20046"/>
                          <a:chOff x="0" y="-1"/>
                          <a:chExt cx="20003" cy="20001"/>
                        </a:xfrm>
                      </p:grpSpPr>
                      <p:grpSp>
                        <p:nvGrpSpPr>
                          <p:cNvPr id="6159" name="Group 15"/>
                          <p:cNvGrpSpPr>
                            <a:grpSpLocks noChangeAspect="1"/>
                          </p:cNvGrpSpPr>
                          <p:nvPr/>
                        </p:nvGrpSpPr>
                        <p:grpSpPr bwMode="auto">
                          <a:xfrm>
                            <a:off x="0" y="-1"/>
                            <a:ext cx="20003" cy="20001"/>
                            <a:chOff x="0" y="-1"/>
                            <a:chExt cx="20003" cy="20001"/>
                          </a:xfrm>
                        </p:grpSpPr>
                        <p:sp>
                          <p:nvSpPr>
                            <p:cNvPr id="6160" name="Line 16"/>
                            <p:cNvSpPr>
                              <a:spLocks noChangeAspect="1" noChangeShapeType="1"/>
                            </p:cNvSpPr>
                            <p:nvPr/>
                          </p:nvSpPr>
                          <p:spPr bwMode="auto">
                            <a:xfrm flipH="1" flipV="1">
                              <a:off x="0" y="15564"/>
                              <a:ext cx="2252" cy="443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61" name="Line 17"/>
                            <p:cNvSpPr>
                              <a:spLocks noChangeAspect="1" noChangeShapeType="1"/>
                            </p:cNvSpPr>
                            <p:nvPr/>
                          </p:nvSpPr>
                          <p:spPr bwMode="auto">
                            <a:xfrm flipV="1">
                              <a:off x="17749" y="15564"/>
                              <a:ext cx="2254" cy="443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162" name="Group 18"/>
                            <p:cNvGrpSpPr>
                              <a:grpSpLocks noChangeAspect="1"/>
                            </p:cNvGrpSpPr>
                            <p:nvPr/>
                          </p:nvGrpSpPr>
                          <p:grpSpPr bwMode="auto">
                            <a:xfrm>
                              <a:off x="0" y="-1"/>
                              <a:ext cx="20003" cy="15513"/>
                              <a:chOff x="0" y="0"/>
                              <a:chExt cx="20003" cy="20000"/>
                            </a:xfrm>
                          </p:grpSpPr>
                          <p:sp>
                            <p:nvSpPr>
                              <p:cNvPr id="6163" name="Line 19"/>
                              <p:cNvSpPr>
                                <a:spLocks noChangeAspect="1" noChangeShapeType="1"/>
                              </p:cNvSpPr>
                              <p:nvPr/>
                            </p:nvSpPr>
                            <p:spPr bwMode="auto">
                              <a:xfrm flipV="1">
                                <a:off x="0" y="8562"/>
                                <a:ext cx="24" cy="1143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64" name="Line 20"/>
                              <p:cNvSpPr>
                                <a:spLocks noChangeAspect="1" noChangeShapeType="1"/>
                              </p:cNvSpPr>
                              <p:nvPr/>
                            </p:nvSpPr>
                            <p:spPr bwMode="auto">
                              <a:xfrm flipV="1">
                                <a:off x="19986" y="8562"/>
                                <a:ext cx="17" cy="1143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65" name="Line 21"/>
                              <p:cNvSpPr>
                                <a:spLocks noChangeAspect="1" noChangeShapeType="1"/>
                              </p:cNvSpPr>
                              <p:nvPr/>
                            </p:nvSpPr>
                            <p:spPr bwMode="auto">
                              <a:xfrm flipV="1">
                                <a:off x="2211" y="0"/>
                                <a:ext cx="24" cy="862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66" name="Line 22"/>
                              <p:cNvSpPr>
                                <a:spLocks noChangeAspect="1" noChangeShapeType="1"/>
                              </p:cNvSpPr>
                              <p:nvPr/>
                            </p:nvSpPr>
                            <p:spPr bwMode="auto">
                              <a:xfrm flipV="1">
                                <a:off x="17751" y="0"/>
                                <a:ext cx="22" cy="862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6167" name="Line 23"/>
                            <p:cNvSpPr>
                              <a:spLocks noChangeAspect="1" noChangeShapeType="1"/>
                            </p:cNvSpPr>
                            <p:nvPr/>
                          </p:nvSpPr>
                          <p:spPr bwMode="auto">
                            <a:xfrm>
                              <a:off x="4434" y="19974"/>
                              <a:ext cx="11116" cy="26"/>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6168" name="Line 24"/>
                          <p:cNvSpPr>
                            <a:spLocks noChangeAspect="1" noChangeShapeType="1"/>
                          </p:cNvSpPr>
                          <p:nvPr/>
                        </p:nvSpPr>
                        <p:spPr bwMode="auto">
                          <a:xfrm>
                            <a:off x="2211" y="6640"/>
                            <a:ext cx="15540" cy="26"/>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sp>
                  <p:nvSpPr>
                    <p:cNvPr id="6169" name="Freeform 25"/>
                    <p:cNvSpPr>
                      <a:spLocks noChangeAspect="1"/>
                    </p:cNvSpPr>
                    <p:nvPr/>
                  </p:nvSpPr>
                  <p:spPr bwMode="auto">
                    <a:xfrm>
                      <a:off x="2213" y="224"/>
                      <a:ext cx="15540" cy="1296"/>
                    </a:xfrm>
                    <a:custGeom>
                      <a:avLst/>
                      <a:gdLst/>
                      <a:ahLst/>
                      <a:cxnLst>
                        <a:cxn ang="0">
                          <a:pos x="54" y="12593"/>
                        </a:cxn>
                        <a:cxn ang="0">
                          <a:pos x="514" y="11111"/>
                        </a:cxn>
                        <a:cxn ang="0">
                          <a:pos x="1676" y="8889"/>
                        </a:cxn>
                        <a:cxn ang="0">
                          <a:pos x="1973" y="7407"/>
                        </a:cxn>
                        <a:cxn ang="0">
                          <a:pos x="2108" y="5926"/>
                        </a:cxn>
                        <a:cxn ang="0">
                          <a:pos x="2378" y="4815"/>
                        </a:cxn>
                        <a:cxn ang="0">
                          <a:pos x="2973" y="8889"/>
                        </a:cxn>
                        <a:cxn ang="0">
                          <a:pos x="4108" y="15185"/>
                        </a:cxn>
                        <a:cxn ang="0">
                          <a:pos x="4405" y="11111"/>
                        </a:cxn>
                        <a:cxn ang="0">
                          <a:pos x="4703" y="5926"/>
                        </a:cxn>
                        <a:cxn ang="0">
                          <a:pos x="5000" y="2963"/>
                        </a:cxn>
                        <a:cxn ang="0">
                          <a:pos x="5297" y="1481"/>
                        </a:cxn>
                        <a:cxn ang="0">
                          <a:pos x="6486" y="5926"/>
                        </a:cxn>
                        <a:cxn ang="0">
                          <a:pos x="6892" y="8889"/>
                        </a:cxn>
                        <a:cxn ang="0">
                          <a:pos x="8081" y="12593"/>
                        </a:cxn>
                        <a:cxn ang="0">
                          <a:pos x="9216" y="14074"/>
                        </a:cxn>
                        <a:cxn ang="0">
                          <a:pos x="9514" y="10370"/>
                        </a:cxn>
                        <a:cxn ang="0">
                          <a:pos x="9811" y="5926"/>
                        </a:cxn>
                        <a:cxn ang="0">
                          <a:pos x="10081" y="1481"/>
                        </a:cxn>
                        <a:cxn ang="0">
                          <a:pos x="10216" y="0"/>
                        </a:cxn>
                        <a:cxn ang="0">
                          <a:pos x="10514" y="8889"/>
                        </a:cxn>
                        <a:cxn ang="0">
                          <a:pos x="12135" y="16667"/>
                        </a:cxn>
                        <a:cxn ang="0">
                          <a:pos x="13027" y="10370"/>
                        </a:cxn>
                        <a:cxn ang="0">
                          <a:pos x="14162" y="4815"/>
                        </a:cxn>
                        <a:cxn ang="0">
                          <a:pos x="14595" y="5926"/>
                        </a:cxn>
                        <a:cxn ang="0">
                          <a:pos x="15757" y="19630"/>
                        </a:cxn>
                        <a:cxn ang="0">
                          <a:pos x="16351" y="18519"/>
                        </a:cxn>
                        <a:cxn ang="0">
                          <a:pos x="16784" y="12593"/>
                        </a:cxn>
                        <a:cxn ang="0">
                          <a:pos x="16946" y="8889"/>
                        </a:cxn>
                        <a:cxn ang="0">
                          <a:pos x="17216" y="7407"/>
                        </a:cxn>
                        <a:cxn ang="0">
                          <a:pos x="18081" y="8889"/>
                        </a:cxn>
                        <a:cxn ang="0">
                          <a:pos x="19108" y="10370"/>
                        </a:cxn>
                        <a:cxn ang="0">
                          <a:pos x="19405" y="11111"/>
                        </a:cxn>
                        <a:cxn ang="0">
                          <a:pos x="19676" y="15185"/>
                        </a:cxn>
                        <a:cxn ang="0">
                          <a:pos x="19811" y="16667"/>
                        </a:cxn>
                        <a:cxn ang="0">
                          <a:pos x="19973" y="18519"/>
                        </a:cxn>
                      </a:cxnLst>
                      <a:rect l="0" t="0" r="r" b="b"/>
                      <a:pathLst>
                        <a:path w="20000" h="20000">
                          <a:moveTo>
                            <a:pt x="0" y="16667"/>
                          </a:moveTo>
                          <a:lnTo>
                            <a:pt x="54" y="12593"/>
                          </a:lnTo>
                          <a:lnTo>
                            <a:pt x="243" y="12593"/>
                          </a:lnTo>
                          <a:lnTo>
                            <a:pt x="514" y="11111"/>
                          </a:lnTo>
                          <a:lnTo>
                            <a:pt x="1378" y="10370"/>
                          </a:lnTo>
                          <a:lnTo>
                            <a:pt x="1676" y="8889"/>
                          </a:lnTo>
                          <a:lnTo>
                            <a:pt x="1811" y="8889"/>
                          </a:lnTo>
                          <a:lnTo>
                            <a:pt x="1973" y="7407"/>
                          </a:lnTo>
                          <a:lnTo>
                            <a:pt x="2108" y="7407"/>
                          </a:lnTo>
                          <a:lnTo>
                            <a:pt x="2108" y="5926"/>
                          </a:lnTo>
                          <a:lnTo>
                            <a:pt x="2216" y="4815"/>
                          </a:lnTo>
                          <a:lnTo>
                            <a:pt x="2378" y="4815"/>
                          </a:lnTo>
                          <a:lnTo>
                            <a:pt x="2676" y="7407"/>
                          </a:lnTo>
                          <a:lnTo>
                            <a:pt x="2973" y="8889"/>
                          </a:lnTo>
                          <a:lnTo>
                            <a:pt x="3703" y="15185"/>
                          </a:lnTo>
                          <a:lnTo>
                            <a:pt x="4108" y="15185"/>
                          </a:lnTo>
                          <a:lnTo>
                            <a:pt x="4270" y="14074"/>
                          </a:lnTo>
                          <a:lnTo>
                            <a:pt x="4405" y="11111"/>
                          </a:lnTo>
                          <a:lnTo>
                            <a:pt x="4568" y="8889"/>
                          </a:lnTo>
                          <a:lnTo>
                            <a:pt x="4703" y="5926"/>
                          </a:lnTo>
                          <a:lnTo>
                            <a:pt x="4838" y="2963"/>
                          </a:lnTo>
                          <a:lnTo>
                            <a:pt x="5000" y="2963"/>
                          </a:lnTo>
                          <a:lnTo>
                            <a:pt x="5135" y="1481"/>
                          </a:lnTo>
                          <a:lnTo>
                            <a:pt x="5297" y="1481"/>
                          </a:lnTo>
                          <a:lnTo>
                            <a:pt x="6189" y="2963"/>
                          </a:lnTo>
                          <a:lnTo>
                            <a:pt x="6486" y="5926"/>
                          </a:lnTo>
                          <a:lnTo>
                            <a:pt x="6757" y="7407"/>
                          </a:lnTo>
                          <a:lnTo>
                            <a:pt x="6892" y="8889"/>
                          </a:lnTo>
                          <a:lnTo>
                            <a:pt x="7784" y="11111"/>
                          </a:lnTo>
                          <a:lnTo>
                            <a:pt x="8081" y="12593"/>
                          </a:lnTo>
                          <a:lnTo>
                            <a:pt x="8946" y="14074"/>
                          </a:lnTo>
                          <a:lnTo>
                            <a:pt x="9216" y="14074"/>
                          </a:lnTo>
                          <a:lnTo>
                            <a:pt x="9514" y="11111"/>
                          </a:lnTo>
                          <a:lnTo>
                            <a:pt x="9514" y="10370"/>
                          </a:lnTo>
                          <a:lnTo>
                            <a:pt x="9649" y="7407"/>
                          </a:lnTo>
                          <a:lnTo>
                            <a:pt x="9811" y="5926"/>
                          </a:lnTo>
                          <a:lnTo>
                            <a:pt x="9946" y="2963"/>
                          </a:lnTo>
                          <a:lnTo>
                            <a:pt x="10081" y="1481"/>
                          </a:lnTo>
                          <a:lnTo>
                            <a:pt x="10216" y="1481"/>
                          </a:lnTo>
                          <a:lnTo>
                            <a:pt x="10216" y="0"/>
                          </a:lnTo>
                          <a:lnTo>
                            <a:pt x="10378" y="0"/>
                          </a:lnTo>
                          <a:lnTo>
                            <a:pt x="10514" y="8889"/>
                          </a:lnTo>
                          <a:lnTo>
                            <a:pt x="11405" y="16667"/>
                          </a:lnTo>
                          <a:lnTo>
                            <a:pt x="12135" y="16667"/>
                          </a:lnTo>
                          <a:lnTo>
                            <a:pt x="12432" y="15185"/>
                          </a:lnTo>
                          <a:lnTo>
                            <a:pt x="13027" y="10370"/>
                          </a:lnTo>
                          <a:lnTo>
                            <a:pt x="13865" y="7407"/>
                          </a:lnTo>
                          <a:lnTo>
                            <a:pt x="14162" y="4815"/>
                          </a:lnTo>
                          <a:lnTo>
                            <a:pt x="14297" y="4815"/>
                          </a:lnTo>
                          <a:lnTo>
                            <a:pt x="14595" y="5926"/>
                          </a:lnTo>
                          <a:lnTo>
                            <a:pt x="15757" y="16667"/>
                          </a:lnTo>
                          <a:lnTo>
                            <a:pt x="15757" y="19630"/>
                          </a:lnTo>
                          <a:lnTo>
                            <a:pt x="16189" y="19630"/>
                          </a:lnTo>
                          <a:lnTo>
                            <a:pt x="16351" y="18519"/>
                          </a:lnTo>
                          <a:lnTo>
                            <a:pt x="16486" y="15185"/>
                          </a:lnTo>
                          <a:lnTo>
                            <a:pt x="16784" y="12593"/>
                          </a:lnTo>
                          <a:lnTo>
                            <a:pt x="16784" y="10370"/>
                          </a:lnTo>
                          <a:lnTo>
                            <a:pt x="16946" y="8889"/>
                          </a:lnTo>
                          <a:lnTo>
                            <a:pt x="17216" y="8889"/>
                          </a:lnTo>
                          <a:lnTo>
                            <a:pt x="17216" y="7407"/>
                          </a:lnTo>
                          <a:lnTo>
                            <a:pt x="17946" y="7407"/>
                          </a:lnTo>
                          <a:lnTo>
                            <a:pt x="18081" y="8889"/>
                          </a:lnTo>
                          <a:lnTo>
                            <a:pt x="18973" y="10370"/>
                          </a:lnTo>
                          <a:lnTo>
                            <a:pt x="19108" y="10370"/>
                          </a:lnTo>
                          <a:lnTo>
                            <a:pt x="19270" y="11111"/>
                          </a:lnTo>
                          <a:lnTo>
                            <a:pt x="19405" y="11111"/>
                          </a:lnTo>
                          <a:lnTo>
                            <a:pt x="19405" y="12593"/>
                          </a:lnTo>
                          <a:lnTo>
                            <a:pt x="19676" y="15185"/>
                          </a:lnTo>
                          <a:lnTo>
                            <a:pt x="19676" y="16667"/>
                          </a:lnTo>
                          <a:lnTo>
                            <a:pt x="19811" y="16667"/>
                          </a:lnTo>
                          <a:lnTo>
                            <a:pt x="19811" y="18519"/>
                          </a:lnTo>
                          <a:lnTo>
                            <a:pt x="19973" y="18519"/>
                          </a:lnTo>
                        </a:path>
                      </a:pathLst>
                    </a:custGeom>
                    <a:noFill/>
                    <a:ln w="25400"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170" name="Group 26"/>
                <p:cNvGrpSpPr>
                  <a:grpSpLocks/>
                </p:cNvGrpSpPr>
                <p:nvPr/>
              </p:nvGrpSpPr>
              <p:grpSpPr bwMode="auto">
                <a:xfrm>
                  <a:off x="4693" y="5841"/>
                  <a:ext cx="2368" cy="1337"/>
                  <a:chOff x="4693" y="5841"/>
                  <a:chExt cx="2368" cy="1337"/>
                </a:xfrm>
              </p:grpSpPr>
              <p:sp>
                <p:nvSpPr>
                  <p:cNvPr id="6171" name="Arc 27"/>
                  <p:cNvSpPr>
                    <a:spLocks noChangeAspect="1"/>
                  </p:cNvSpPr>
                  <p:nvPr/>
                </p:nvSpPr>
                <p:spPr bwMode="auto">
                  <a:xfrm flipH="1">
                    <a:off x="5433" y="6099"/>
                    <a:ext cx="0" cy="8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6172" name="Group 28"/>
                  <p:cNvGrpSpPr>
                    <a:grpSpLocks/>
                  </p:cNvGrpSpPr>
                  <p:nvPr/>
                </p:nvGrpSpPr>
                <p:grpSpPr bwMode="auto">
                  <a:xfrm>
                    <a:off x="4693" y="5841"/>
                    <a:ext cx="2368" cy="1337"/>
                    <a:chOff x="4693" y="5841"/>
                    <a:chExt cx="2368" cy="1337"/>
                  </a:xfrm>
                </p:grpSpPr>
                <p:sp>
                  <p:nvSpPr>
                    <p:cNvPr id="6173" name="Line 29"/>
                    <p:cNvSpPr>
                      <a:spLocks noChangeAspect="1" noChangeShapeType="1"/>
                    </p:cNvSpPr>
                    <p:nvPr/>
                  </p:nvSpPr>
                  <p:spPr bwMode="auto">
                    <a:xfrm>
                      <a:off x="5433" y="6099"/>
                      <a:ext cx="543" cy="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74" name="Arc 30"/>
                    <p:cNvSpPr>
                      <a:spLocks noChangeAspect="1"/>
                    </p:cNvSpPr>
                    <p:nvPr/>
                  </p:nvSpPr>
                  <p:spPr bwMode="auto">
                    <a:xfrm flipH="1" flipV="1">
                      <a:off x="5433" y="6183"/>
                      <a:ext cx="218" cy="1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75" name="Line 31"/>
                    <p:cNvSpPr>
                      <a:spLocks noChangeAspect="1" noChangeShapeType="1"/>
                    </p:cNvSpPr>
                    <p:nvPr/>
                  </p:nvSpPr>
                  <p:spPr bwMode="auto">
                    <a:xfrm>
                      <a:off x="5650" y="6355"/>
                      <a:ext cx="1" cy="17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76" name="Arc 32"/>
                    <p:cNvSpPr>
                      <a:spLocks noChangeAspect="1"/>
                    </p:cNvSpPr>
                    <p:nvPr/>
                  </p:nvSpPr>
                  <p:spPr bwMode="auto">
                    <a:xfrm>
                      <a:off x="5650" y="6526"/>
                      <a:ext cx="218" cy="2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77" name="Line 33"/>
                    <p:cNvSpPr>
                      <a:spLocks noChangeAspect="1" noChangeShapeType="1"/>
                    </p:cNvSpPr>
                    <p:nvPr/>
                  </p:nvSpPr>
                  <p:spPr bwMode="auto">
                    <a:xfrm>
                      <a:off x="6517" y="6099"/>
                      <a:ext cx="544" cy="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78" name="Arc 34"/>
                    <p:cNvSpPr>
                      <a:spLocks noChangeAspect="1"/>
                    </p:cNvSpPr>
                    <p:nvPr/>
                  </p:nvSpPr>
                  <p:spPr bwMode="auto">
                    <a:xfrm flipV="1">
                      <a:off x="6836" y="6027"/>
                      <a:ext cx="215" cy="299"/>
                    </a:xfrm>
                    <a:custGeom>
                      <a:avLst/>
                      <a:gdLst>
                        <a:gd name="G0" fmla="+- 3201 0 0"/>
                        <a:gd name="G1" fmla="+- 21600 0 0"/>
                        <a:gd name="G2" fmla="+- 21600 0 0"/>
                        <a:gd name="T0" fmla="*/ 0 w 24007"/>
                        <a:gd name="T1" fmla="*/ 239 h 21600"/>
                        <a:gd name="T2" fmla="*/ 24007 w 24007"/>
                        <a:gd name="T3" fmla="*/ 15796 h 21600"/>
                        <a:gd name="T4" fmla="*/ 3201 w 24007"/>
                        <a:gd name="T5" fmla="*/ 21600 h 21600"/>
                      </a:gdLst>
                      <a:ahLst/>
                      <a:cxnLst>
                        <a:cxn ang="0">
                          <a:pos x="T0" y="T1"/>
                        </a:cxn>
                        <a:cxn ang="0">
                          <a:pos x="T2" y="T3"/>
                        </a:cxn>
                        <a:cxn ang="0">
                          <a:pos x="T4" y="T5"/>
                        </a:cxn>
                      </a:cxnLst>
                      <a:rect l="0" t="0" r="r" b="b"/>
                      <a:pathLst>
                        <a:path w="24007" h="21600" fill="none" extrusionOk="0">
                          <a:moveTo>
                            <a:pt x="-1" y="238"/>
                          </a:moveTo>
                          <a:cubicBezTo>
                            <a:pt x="1059" y="79"/>
                            <a:pt x="2129" y="-1"/>
                            <a:pt x="3201" y="0"/>
                          </a:cubicBezTo>
                          <a:cubicBezTo>
                            <a:pt x="12895" y="0"/>
                            <a:pt x="21401" y="6458"/>
                            <a:pt x="24006" y="15796"/>
                          </a:cubicBezTo>
                        </a:path>
                        <a:path w="24007" h="21600" stroke="0" extrusionOk="0">
                          <a:moveTo>
                            <a:pt x="-1" y="238"/>
                          </a:moveTo>
                          <a:cubicBezTo>
                            <a:pt x="1059" y="79"/>
                            <a:pt x="2129" y="-1"/>
                            <a:pt x="3201" y="0"/>
                          </a:cubicBezTo>
                          <a:cubicBezTo>
                            <a:pt x="12895" y="0"/>
                            <a:pt x="21401" y="6458"/>
                            <a:pt x="24006" y="15796"/>
                          </a:cubicBezTo>
                          <a:lnTo>
                            <a:pt x="3201"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79" name="Line 35"/>
                    <p:cNvSpPr>
                      <a:spLocks noChangeAspect="1" noChangeShapeType="1"/>
                    </p:cNvSpPr>
                    <p:nvPr/>
                  </p:nvSpPr>
                  <p:spPr bwMode="auto">
                    <a:xfrm>
                      <a:off x="6843" y="6355"/>
                      <a:ext cx="1" cy="17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80" name="Arc 36"/>
                    <p:cNvSpPr>
                      <a:spLocks noChangeAspect="1"/>
                    </p:cNvSpPr>
                    <p:nvPr/>
                  </p:nvSpPr>
                  <p:spPr bwMode="auto">
                    <a:xfrm flipV="1">
                      <a:off x="6320" y="6783"/>
                      <a:ext cx="306" cy="10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81" name="Arc 37"/>
                    <p:cNvSpPr>
                      <a:spLocks noChangeAspect="1"/>
                    </p:cNvSpPr>
                    <p:nvPr/>
                  </p:nvSpPr>
                  <p:spPr bwMode="auto">
                    <a:xfrm flipH="1">
                      <a:off x="6626" y="6526"/>
                      <a:ext cx="218" cy="25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82" name="Line 38"/>
                    <p:cNvSpPr>
                      <a:spLocks noChangeAspect="1" noChangeShapeType="1"/>
                    </p:cNvSpPr>
                    <p:nvPr/>
                  </p:nvSpPr>
                  <p:spPr bwMode="auto">
                    <a:xfrm flipV="1">
                      <a:off x="6320" y="6098"/>
                      <a:ext cx="197" cy="504"/>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83" name="Arc 39"/>
                    <p:cNvSpPr>
                      <a:spLocks noChangeAspect="1"/>
                    </p:cNvSpPr>
                    <p:nvPr/>
                  </p:nvSpPr>
                  <p:spPr bwMode="auto">
                    <a:xfrm>
                      <a:off x="6355" y="6013"/>
                      <a:ext cx="164" cy="8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84" name="Line 40"/>
                    <p:cNvSpPr>
                      <a:spLocks noChangeAspect="1" noChangeShapeType="1"/>
                    </p:cNvSpPr>
                    <p:nvPr/>
                  </p:nvSpPr>
                  <p:spPr bwMode="auto">
                    <a:xfrm>
                      <a:off x="5975" y="6099"/>
                      <a:ext cx="218" cy="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85" name="Line 41"/>
                    <p:cNvSpPr>
                      <a:spLocks noChangeAspect="1" noChangeShapeType="1"/>
                    </p:cNvSpPr>
                    <p:nvPr/>
                  </p:nvSpPr>
                  <p:spPr bwMode="auto">
                    <a:xfrm>
                      <a:off x="5975" y="5841"/>
                      <a:ext cx="1" cy="25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86" name="Line 42"/>
                    <p:cNvSpPr>
                      <a:spLocks noChangeAspect="1" noChangeShapeType="1"/>
                    </p:cNvSpPr>
                    <p:nvPr/>
                  </p:nvSpPr>
                  <p:spPr bwMode="auto">
                    <a:xfrm>
                      <a:off x="6517" y="5841"/>
                      <a:ext cx="2" cy="25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87" name="Arc 43"/>
                    <p:cNvSpPr>
                      <a:spLocks noChangeAspect="1"/>
                    </p:cNvSpPr>
                    <p:nvPr/>
                  </p:nvSpPr>
                  <p:spPr bwMode="auto">
                    <a:xfrm flipH="1" flipV="1">
                      <a:off x="5877" y="6746"/>
                      <a:ext cx="213" cy="108"/>
                    </a:xfrm>
                    <a:custGeom>
                      <a:avLst/>
                      <a:gdLst>
                        <a:gd name="G0" fmla="+- 9292 0 0"/>
                        <a:gd name="G1" fmla="+- 21600 0 0"/>
                        <a:gd name="G2" fmla="+- 21600 0 0"/>
                        <a:gd name="T0" fmla="*/ 0 w 30892"/>
                        <a:gd name="T1" fmla="*/ 2101 h 21600"/>
                        <a:gd name="T2" fmla="*/ 30892 w 30892"/>
                        <a:gd name="T3" fmla="*/ 21600 h 21600"/>
                        <a:gd name="T4" fmla="*/ 9292 w 30892"/>
                        <a:gd name="T5" fmla="*/ 21600 h 21600"/>
                      </a:gdLst>
                      <a:ahLst/>
                      <a:cxnLst>
                        <a:cxn ang="0">
                          <a:pos x="T0" y="T1"/>
                        </a:cxn>
                        <a:cxn ang="0">
                          <a:pos x="T2" y="T3"/>
                        </a:cxn>
                        <a:cxn ang="0">
                          <a:pos x="T4" y="T5"/>
                        </a:cxn>
                      </a:cxnLst>
                      <a:rect l="0" t="0" r="r" b="b"/>
                      <a:pathLst>
                        <a:path w="30892" h="21600" fill="none" extrusionOk="0">
                          <a:moveTo>
                            <a:pt x="-1" y="2100"/>
                          </a:moveTo>
                          <a:cubicBezTo>
                            <a:pt x="2902" y="717"/>
                            <a:pt x="6076" y="-1"/>
                            <a:pt x="9292" y="0"/>
                          </a:cubicBezTo>
                          <a:cubicBezTo>
                            <a:pt x="21221" y="0"/>
                            <a:pt x="30892" y="9670"/>
                            <a:pt x="30892" y="21600"/>
                          </a:cubicBezTo>
                        </a:path>
                        <a:path w="30892" h="21600" stroke="0" extrusionOk="0">
                          <a:moveTo>
                            <a:pt x="-1" y="2100"/>
                          </a:moveTo>
                          <a:cubicBezTo>
                            <a:pt x="2902" y="717"/>
                            <a:pt x="6076" y="-1"/>
                            <a:pt x="9292" y="0"/>
                          </a:cubicBezTo>
                          <a:cubicBezTo>
                            <a:pt x="21221" y="0"/>
                            <a:pt x="30892" y="9670"/>
                            <a:pt x="30892" y="21600"/>
                          </a:cubicBezTo>
                          <a:lnTo>
                            <a:pt x="9292"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6188" name="Group 44"/>
                    <p:cNvGrpSpPr>
                      <a:grpSpLocks noChangeAspect="1"/>
                    </p:cNvGrpSpPr>
                    <p:nvPr/>
                  </p:nvGrpSpPr>
                  <p:grpSpPr bwMode="auto">
                    <a:xfrm>
                      <a:off x="4693" y="6025"/>
                      <a:ext cx="1628" cy="1153"/>
                      <a:chOff x="0" y="399"/>
                      <a:chExt cx="19996" cy="19601"/>
                    </a:xfrm>
                  </p:grpSpPr>
                  <p:sp>
                    <p:nvSpPr>
                      <p:cNvPr id="6189" name="Line 45"/>
                      <p:cNvSpPr>
                        <a:spLocks noChangeAspect="1" noChangeShapeType="1"/>
                      </p:cNvSpPr>
                      <p:nvPr/>
                    </p:nvSpPr>
                    <p:spPr bwMode="auto">
                      <a:xfrm>
                        <a:off x="0" y="19983"/>
                        <a:ext cx="2511" cy="1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190" name="Group 46"/>
                      <p:cNvGrpSpPr>
                        <a:grpSpLocks noChangeAspect="1"/>
                      </p:cNvGrpSpPr>
                      <p:nvPr/>
                    </p:nvGrpSpPr>
                    <p:grpSpPr bwMode="auto">
                      <a:xfrm>
                        <a:off x="0" y="399"/>
                        <a:ext cx="19996" cy="19601"/>
                        <a:chOff x="4" y="0"/>
                        <a:chExt cx="19996" cy="20000"/>
                      </a:xfrm>
                    </p:grpSpPr>
                    <p:sp>
                      <p:nvSpPr>
                        <p:cNvPr id="6191" name="Line 47"/>
                        <p:cNvSpPr>
                          <a:spLocks noChangeAspect="1" noChangeShapeType="1"/>
                        </p:cNvSpPr>
                        <p:nvPr/>
                      </p:nvSpPr>
                      <p:spPr bwMode="auto">
                        <a:xfrm>
                          <a:off x="19985" y="0"/>
                          <a:ext cx="15" cy="1998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92" name="Arc 48"/>
                        <p:cNvSpPr>
                          <a:spLocks noChangeAspect="1"/>
                        </p:cNvSpPr>
                        <p:nvPr/>
                      </p:nvSpPr>
                      <p:spPr bwMode="auto">
                        <a:xfrm flipH="1">
                          <a:off x="17493" y="0"/>
                          <a:ext cx="2507" cy="36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93" name="Line 49"/>
                        <p:cNvSpPr>
                          <a:spLocks noChangeAspect="1" noChangeShapeType="1"/>
                        </p:cNvSpPr>
                        <p:nvPr/>
                      </p:nvSpPr>
                      <p:spPr bwMode="auto">
                        <a:xfrm>
                          <a:off x="17493" y="3643"/>
                          <a:ext cx="8" cy="109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94" name="Arc 50"/>
                        <p:cNvSpPr>
                          <a:spLocks noChangeAspect="1"/>
                        </p:cNvSpPr>
                        <p:nvPr/>
                      </p:nvSpPr>
                      <p:spPr bwMode="auto">
                        <a:xfrm flipV="1">
                          <a:off x="13744" y="14519"/>
                          <a:ext cx="3757" cy="18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95" name="Line 51"/>
                        <p:cNvSpPr>
                          <a:spLocks noChangeAspect="1" noChangeShapeType="1"/>
                        </p:cNvSpPr>
                        <p:nvPr/>
                      </p:nvSpPr>
                      <p:spPr bwMode="auto">
                        <a:xfrm flipH="1">
                          <a:off x="2508" y="16358"/>
                          <a:ext cx="11246" cy="1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96" name="Arc 52"/>
                        <p:cNvSpPr>
                          <a:spLocks noChangeAspect="1"/>
                        </p:cNvSpPr>
                        <p:nvPr/>
                      </p:nvSpPr>
                      <p:spPr bwMode="auto">
                        <a:xfrm flipH="1">
                          <a:off x="4" y="16358"/>
                          <a:ext cx="2511" cy="36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97" name="Arc 53"/>
                        <p:cNvSpPr>
                          <a:spLocks noChangeAspect="1"/>
                        </p:cNvSpPr>
                        <p:nvPr/>
                      </p:nvSpPr>
                      <p:spPr bwMode="auto">
                        <a:xfrm flipH="1">
                          <a:off x="2508" y="18179"/>
                          <a:ext cx="3757" cy="18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198" name="Line 54"/>
                        <p:cNvSpPr>
                          <a:spLocks noChangeAspect="1" noChangeShapeType="1"/>
                        </p:cNvSpPr>
                        <p:nvPr/>
                      </p:nvSpPr>
                      <p:spPr bwMode="auto">
                        <a:xfrm>
                          <a:off x="6250" y="18179"/>
                          <a:ext cx="10000" cy="1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199" name="Arc 55"/>
                        <p:cNvSpPr>
                          <a:spLocks noChangeAspect="1"/>
                        </p:cNvSpPr>
                        <p:nvPr/>
                      </p:nvSpPr>
                      <p:spPr bwMode="auto">
                        <a:xfrm>
                          <a:off x="16236" y="18179"/>
                          <a:ext cx="1265" cy="182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00" name="Line 56"/>
                        <p:cNvSpPr>
                          <a:spLocks noChangeAspect="1" noChangeShapeType="1"/>
                        </p:cNvSpPr>
                        <p:nvPr/>
                      </p:nvSpPr>
                      <p:spPr bwMode="auto">
                        <a:xfrm>
                          <a:off x="17493" y="19983"/>
                          <a:ext cx="2507" cy="1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grpSp>
          </p:grpSp>
          <p:grpSp>
            <p:nvGrpSpPr>
              <p:cNvPr id="6201" name="Group 57"/>
              <p:cNvGrpSpPr>
                <a:grpSpLocks/>
              </p:cNvGrpSpPr>
              <p:nvPr/>
            </p:nvGrpSpPr>
            <p:grpSpPr bwMode="auto">
              <a:xfrm>
                <a:off x="6453" y="12037"/>
                <a:ext cx="2601" cy="1017"/>
                <a:chOff x="6453" y="12037"/>
                <a:chExt cx="2601" cy="1017"/>
              </a:xfrm>
            </p:grpSpPr>
            <p:sp>
              <p:nvSpPr>
                <p:cNvPr id="6202" name="Line 58"/>
                <p:cNvSpPr>
                  <a:spLocks noChangeAspect="1" noChangeShapeType="1"/>
                </p:cNvSpPr>
                <p:nvPr/>
              </p:nvSpPr>
              <p:spPr bwMode="auto">
                <a:xfrm>
                  <a:off x="7060" y="12037"/>
                  <a:ext cx="1924" cy="1"/>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3" name="Freeform 59"/>
                <p:cNvSpPr>
                  <a:spLocks noChangeAspect="1"/>
                </p:cNvSpPr>
                <p:nvPr/>
              </p:nvSpPr>
              <p:spPr bwMode="auto">
                <a:xfrm>
                  <a:off x="6773" y="12037"/>
                  <a:ext cx="538" cy="1008"/>
                </a:xfrm>
                <a:custGeom>
                  <a:avLst/>
                  <a:gdLst/>
                  <a:ahLst/>
                  <a:cxnLst>
                    <a:cxn ang="0">
                      <a:pos x="18662" y="79"/>
                    </a:cxn>
                    <a:cxn ang="0">
                      <a:pos x="18050" y="298"/>
                    </a:cxn>
                    <a:cxn ang="0">
                      <a:pos x="17438" y="714"/>
                    </a:cxn>
                    <a:cxn ang="0">
                      <a:pos x="17094" y="913"/>
                    </a:cxn>
                    <a:cxn ang="0">
                      <a:pos x="15832" y="1548"/>
                    </a:cxn>
                    <a:cxn ang="0">
                      <a:pos x="15220" y="1964"/>
                    </a:cxn>
                    <a:cxn ang="0">
                      <a:pos x="13690" y="2798"/>
                    </a:cxn>
                    <a:cxn ang="0">
                      <a:pos x="13078" y="3413"/>
                    </a:cxn>
                    <a:cxn ang="0">
                      <a:pos x="12734" y="3611"/>
                    </a:cxn>
                    <a:cxn ang="0">
                      <a:pos x="12122" y="4444"/>
                    </a:cxn>
                    <a:cxn ang="0">
                      <a:pos x="11816" y="5079"/>
                    </a:cxn>
                    <a:cxn ang="0">
                      <a:pos x="11511" y="5496"/>
                    </a:cxn>
                    <a:cxn ang="0">
                      <a:pos x="11205" y="5913"/>
                    </a:cxn>
                    <a:cxn ang="0">
                      <a:pos x="10860" y="6528"/>
                    </a:cxn>
                    <a:cxn ang="0">
                      <a:pos x="10249" y="7341"/>
                    </a:cxn>
                    <a:cxn ang="0">
                      <a:pos x="9943" y="7758"/>
                    </a:cxn>
                    <a:cxn ang="0">
                      <a:pos x="9637" y="8373"/>
                    </a:cxn>
                    <a:cxn ang="0">
                      <a:pos x="9331" y="9008"/>
                    </a:cxn>
                    <a:cxn ang="0">
                      <a:pos x="8987" y="9841"/>
                    </a:cxn>
                    <a:cxn ang="0">
                      <a:pos x="8719" y="10655"/>
                    </a:cxn>
                    <a:cxn ang="0">
                      <a:pos x="8375" y="11270"/>
                    </a:cxn>
                    <a:cxn ang="0">
                      <a:pos x="8107" y="11687"/>
                    </a:cxn>
                    <a:cxn ang="0">
                      <a:pos x="7763" y="12103"/>
                    </a:cxn>
                    <a:cxn ang="0">
                      <a:pos x="7151" y="12520"/>
                    </a:cxn>
                    <a:cxn ang="0">
                      <a:pos x="6501" y="14167"/>
                    </a:cxn>
                    <a:cxn ang="0">
                      <a:pos x="5583" y="15000"/>
                    </a:cxn>
                    <a:cxn ang="0">
                      <a:pos x="5277" y="15417"/>
                    </a:cxn>
                    <a:cxn ang="0">
                      <a:pos x="4971" y="15635"/>
                    </a:cxn>
                    <a:cxn ang="0">
                      <a:pos x="4665" y="16052"/>
                    </a:cxn>
                    <a:cxn ang="0">
                      <a:pos x="4359" y="16667"/>
                    </a:cxn>
                    <a:cxn ang="0">
                      <a:pos x="4015" y="17063"/>
                    </a:cxn>
                    <a:cxn ang="0">
                      <a:pos x="3748" y="17302"/>
                    </a:cxn>
                    <a:cxn ang="0">
                      <a:pos x="3403" y="17718"/>
                    </a:cxn>
                    <a:cxn ang="0">
                      <a:pos x="3098" y="18135"/>
                    </a:cxn>
                    <a:cxn ang="0">
                      <a:pos x="2486" y="18313"/>
                    </a:cxn>
                    <a:cxn ang="0">
                      <a:pos x="2141" y="18552"/>
                    </a:cxn>
                    <a:cxn ang="0">
                      <a:pos x="1530" y="18730"/>
                    </a:cxn>
                    <a:cxn ang="0">
                      <a:pos x="1262" y="19147"/>
                    </a:cxn>
                    <a:cxn ang="0">
                      <a:pos x="612" y="19385"/>
                    </a:cxn>
                    <a:cxn ang="0">
                      <a:pos x="306" y="19563"/>
                    </a:cxn>
                    <a:cxn ang="0">
                      <a:pos x="0" y="19980"/>
                    </a:cxn>
                  </a:cxnLst>
                  <a:rect l="0" t="0" r="r" b="b"/>
                  <a:pathLst>
                    <a:path w="20000" h="20000">
                      <a:moveTo>
                        <a:pt x="19962" y="0"/>
                      </a:moveTo>
                      <a:lnTo>
                        <a:pt x="18662" y="79"/>
                      </a:lnTo>
                      <a:lnTo>
                        <a:pt x="18356" y="79"/>
                      </a:lnTo>
                      <a:lnTo>
                        <a:pt x="18050" y="298"/>
                      </a:lnTo>
                      <a:lnTo>
                        <a:pt x="17706" y="496"/>
                      </a:lnTo>
                      <a:lnTo>
                        <a:pt x="17438" y="714"/>
                      </a:lnTo>
                      <a:lnTo>
                        <a:pt x="17094" y="714"/>
                      </a:lnTo>
                      <a:lnTo>
                        <a:pt x="17094" y="913"/>
                      </a:lnTo>
                      <a:lnTo>
                        <a:pt x="16788" y="913"/>
                      </a:lnTo>
                      <a:lnTo>
                        <a:pt x="15832" y="1548"/>
                      </a:lnTo>
                      <a:lnTo>
                        <a:pt x="15832" y="1746"/>
                      </a:lnTo>
                      <a:lnTo>
                        <a:pt x="15220" y="1964"/>
                      </a:lnTo>
                      <a:lnTo>
                        <a:pt x="13996" y="2798"/>
                      </a:lnTo>
                      <a:lnTo>
                        <a:pt x="13690" y="2798"/>
                      </a:lnTo>
                      <a:lnTo>
                        <a:pt x="13346" y="3214"/>
                      </a:lnTo>
                      <a:lnTo>
                        <a:pt x="13078" y="3413"/>
                      </a:lnTo>
                      <a:lnTo>
                        <a:pt x="13078" y="3611"/>
                      </a:lnTo>
                      <a:lnTo>
                        <a:pt x="12734" y="3611"/>
                      </a:lnTo>
                      <a:lnTo>
                        <a:pt x="12734" y="4028"/>
                      </a:lnTo>
                      <a:lnTo>
                        <a:pt x="12122" y="4444"/>
                      </a:lnTo>
                      <a:lnTo>
                        <a:pt x="11816" y="4861"/>
                      </a:lnTo>
                      <a:lnTo>
                        <a:pt x="11816" y="5079"/>
                      </a:lnTo>
                      <a:lnTo>
                        <a:pt x="11511" y="5278"/>
                      </a:lnTo>
                      <a:lnTo>
                        <a:pt x="11511" y="5496"/>
                      </a:lnTo>
                      <a:lnTo>
                        <a:pt x="11205" y="5694"/>
                      </a:lnTo>
                      <a:lnTo>
                        <a:pt x="11205" y="5913"/>
                      </a:lnTo>
                      <a:lnTo>
                        <a:pt x="10860" y="6111"/>
                      </a:lnTo>
                      <a:lnTo>
                        <a:pt x="10860" y="6528"/>
                      </a:lnTo>
                      <a:lnTo>
                        <a:pt x="10593" y="6925"/>
                      </a:lnTo>
                      <a:lnTo>
                        <a:pt x="10249" y="7341"/>
                      </a:lnTo>
                      <a:lnTo>
                        <a:pt x="10249" y="7758"/>
                      </a:lnTo>
                      <a:lnTo>
                        <a:pt x="9943" y="7758"/>
                      </a:lnTo>
                      <a:lnTo>
                        <a:pt x="9943" y="8175"/>
                      </a:lnTo>
                      <a:lnTo>
                        <a:pt x="9637" y="8373"/>
                      </a:lnTo>
                      <a:lnTo>
                        <a:pt x="9637" y="8591"/>
                      </a:lnTo>
                      <a:lnTo>
                        <a:pt x="9331" y="9008"/>
                      </a:lnTo>
                      <a:lnTo>
                        <a:pt x="9331" y="9425"/>
                      </a:lnTo>
                      <a:lnTo>
                        <a:pt x="8987" y="9841"/>
                      </a:lnTo>
                      <a:lnTo>
                        <a:pt x="8987" y="10258"/>
                      </a:lnTo>
                      <a:lnTo>
                        <a:pt x="8719" y="10655"/>
                      </a:lnTo>
                      <a:lnTo>
                        <a:pt x="8375" y="10853"/>
                      </a:lnTo>
                      <a:lnTo>
                        <a:pt x="8375" y="11270"/>
                      </a:lnTo>
                      <a:lnTo>
                        <a:pt x="8107" y="11488"/>
                      </a:lnTo>
                      <a:lnTo>
                        <a:pt x="8107" y="11687"/>
                      </a:lnTo>
                      <a:lnTo>
                        <a:pt x="7763" y="11905"/>
                      </a:lnTo>
                      <a:lnTo>
                        <a:pt x="7763" y="12103"/>
                      </a:lnTo>
                      <a:lnTo>
                        <a:pt x="7457" y="12321"/>
                      </a:lnTo>
                      <a:lnTo>
                        <a:pt x="7151" y="12520"/>
                      </a:lnTo>
                      <a:lnTo>
                        <a:pt x="6845" y="12937"/>
                      </a:lnTo>
                      <a:lnTo>
                        <a:pt x="6501" y="14167"/>
                      </a:lnTo>
                      <a:lnTo>
                        <a:pt x="5889" y="14583"/>
                      </a:lnTo>
                      <a:lnTo>
                        <a:pt x="5583" y="15000"/>
                      </a:lnTo>
                      <a:lnTo>
                        <a:pt x="5583" y="15218"/>
                      </a:lnTo>
                      <a:lnTo>
                        <a:pt x="5277" y="15417"/>
                      </a:lnTo>
                      <a:lnTo>
                        <a:pt x="5277" y="15635"/>
                      </a:lnTo>
                      <a:lnTo>
                        <a:pt x="4971" y="15635"/>
                      </a:lnTo>
                      <a:lnTo>
                        <a:pt x="4971" y="15833"/>
                      </a:lnTo>
                      <a:lnTo>
                        <a:pt x="4665" y="16052"/>
                      </a:lnTo>
                      <a:lnTo>
                        <a:pt x="4665" y="16250"/>
                      </a:lnTo>
                      <a:lnTo>
                        <a:pt x="4359" y="16667"/>
                      </a:lnTo>
                      <a:lnTo>
                        <a:pt x="4359" y="16885"/>
                      </a:lnTo>
                      <a:lnTo>
                        <a:pt x="4015" y="17063"/>
                      </a:lnTo>
                      <a:lnTo>
                        <a:pt x="3748" y="17063"/>
                      </a:lnTo>
                      <a:lnTo>
                        <a:pt x="3748" y="17302"/>
                      </a:lnTo>
                      <a:lnTo>
                        <a:pt x="3403" y="17480"/>
                      </a:lnTo>
                      <a:lnTo>
                        <a:pt x="3403" y="17718"/>
                      </a:lnTo>
                      <a:lnTo>
                        <a:pt x="3098" y="17897"/>
                      </a:lnTo>
                      <a:lnTo>
                        <a:pt x="3098" y="18135"/>
                      </a:lnTo>
                      <a:lnTo>
                        <a:pt x="2792" y="18135"/>
                      </a:lnTo>
                      <a:lnTo>
                        <a:pt x="2486" y="18313"/>
                      </a:lnTo>
                      <a:lnTo>
                        <a:pt x="2141" y="18313"/>
                      </a:lnTo>
                      <a:lnTo>
                        <a:pt x="2141" y="18552"/>
                      </a:lnTo>
                      <a:lnTo>
                        <a:pt x="1874" y="18730"/>
                      </a:lnTo>
                      <a:lnTo>
                        <a:pt x="1530" y="18730"/>
                      </a:lnTo>
                      <a:lnTo>
                        <a:pt x="1530" y="18968"/>
                      </a:lnTo>
                      <a:lnTo>
                        <a:pt x="1262" y="19147"/>
                      </a:lnTo>
                      <a:lnTo>
                        <a:pt x="918" y="19147"/>
                      </a:lnTo>
                      <a:lnTo>
                        <a:pt x="612" y="19385"/>
                      </a:lnTo>
                      <a:lnTo>
                        <a:pt x="612" y="19563"/>
                      </a:lnTo>
                      <a:lnTo>
                        <a:pt x="306" y="19563"/>
                      </a:lnTo>
                      <a:lnTo>
                        <a:pt x="306" y="19980"/>
                      </a:lnTo>
                      <a:lnTo>
                        <a:pt x="0" y="19980"/>
                      </a:lnTo>
                      <a:lnTo>
                        <a:pt x="2027" y="1988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4" name="Freeform 60"/>
                <p:cNvSpPr>
                  <a:spLocks noChangeAspect="1"/>
                </p:cNvSpPr>
                <p:nvPr/>
              </p:nvSpPr>
              <p:spPr bwMode="auto">
                <a:xfrm>
                  <a:off x="6453" y="12037"/>
                  <a:ext cx="756" cy="1008"/>
                </a:xfrm>
                <a:custGeom>
                  <a:avLst/>
                  <a:gdLst/>
                  <a:ahLst/>
                  <a:cxnLst>
                    <a:cxn ang="0">
                      <a:pos x="19973" y="298"/>
                    </a:cxn>
                    <a:cxn ang="0">
                      <a:pos x="19402" y="496"/>
                    </a:cxn>
                    <a:cxn ang="0">
                      <a:pos x="19076" y="913"/>
                    </a:cxn>
                    <a:cxn ang="0">
                      <a:pos x="18750" y="1131"/>
                    </a:cxn>
                    <a:cxn ang="0">
                      <a:pos x="18505" y="1329"/>
                    </a:cxn>
                    <a:cxn ang="0">
                      <a:pos x="18179" y="1548"/>
                    </a:cxn>
                    <a:cxn ang="0">
                      <a:pos x="17554" y="1746"/>
                    </a:cxn>
                    <a:cxn ang="0">
                      <a:pos x="17310" y="1964"/>
                    </a:cxn>
                    <a:cxn ang="0">
                      <a:pos x="16984" y="2381"/>
                    </a:cxn>
                    <a:cxn ang="0">
                      <a:pos x="16685" y="2798"/>
                    </a:cxn>
                    <a:cxn ang="0">
                      <a:pos x="16386" y="2996"/>
                    </a:cxn>
                    <a:cxn ang="0">
                      <a:pos x="15788" y="3413"/>
                    </a:cxn>
                    <a:cxn ang="0">
                      <a:pos x="15516" y="3611"/>
                    </a:cxn>
                    <a:cxn ang="0">
                      <a:pos x="15190" y="4028"/>
                    </a:cxn>
                    <a:cxn ang="0">
                      <a:pos x="14891" y="4246"/>
                    </a:cxn>
                    <a:cxn ang="0">
                      <a:pos x="14592" y="4663"/>
                    </a:cxn>
                    <a:cxn ang="0">
                      <a:pos x="14321" y="5079"/>
                    </a:cxn>
                    <a:cxn ang="0">
                      <a:pos x="13995" y="5496"/>
                    </a:cxn>
                    <a:cxn ang="0">
                      <a:pos x="13723" y="6111"/>
                    </a:cxn>
                    <a:cxn ang="0">
                      <a:pos x="13424" y="6706"/>
                    </a:cxn>
                    <a:cxn ang="0">
                      <a:pos x="12799" y="8175"/>
                    </a:cxn>
                    <a:cxn ang="0">
                      <a:pos x="12201" y="9008"/>
                    </a:cxn>
                    <a:cxn ang="0">
                      <a:pos x="11929" y="10437"/>
                    </a:cxn>
                    <a:cxn ang="0">
                      <a:pos x="11630" y="11687"/>
                    </a:cxn>
                    <a:cxn ang="0">
                      <a:pos x="11304" y="12321"/>
                    </a:cxn>
                    <a:cxn ang="0">
                      <a:pos x="11005" y="12738"/>
                    </a:cxn>
                    <a:cxn ang="0">
                      <a:pos x="10734" y="12937"/>
                    </a:cxn>
                    <a:cxn ang="0">
                      <a:pos x="10408" y="13333"/>
                    </a:cxn>
                    <a:cxn ang="0">
                      <a:pos x="10136" y="13750"/>
                    </a:cxn>
                    <a:cxn ang="0">
                      <a:pos x="9837" y="14167"/>
                    </a:cxn>
                    <a:cxn ang="0">
                      <a:pos x="9565" y="14583"/>
                    </a:cxn>
                    <a:cxn ang="0">
                      <a:pos x="9212" y="14802"/>
                    </a:cxn>
                    <a:cxn ang="0">
                      <a:pos x="7446" y="15833"/>
                    </a:cxn>
                    <a:cxn ang="0">
                      <a:pos x="6848" y="16250"/>
                    </a:cxn>
                    <a:cxn ang="0">
                      <a:pos x="6549" y="16468"/>
                    </a:cxn>
                    <a:cxn ang="0">
                      <a:pos x="4185" y="16667"/>
                    </a:cxn>
                    <a:cxn ang="0">
                      <a:pos x="3587" y="17063"/>
                    </a:cxn>
                    <a:cxn ang="0">
                      <a:pos x="2962" y="17302"/>
                    </a:cxn>
                    <a:cxn ang="0">
                      <a:pos x="2065" y="17480"/>
                    </a:cxn>
                    <a:cxn ang="0">
                      <a:pos x="1793" y="17897"/>
                    </a:cxn>
                    <a:cxn ang="0">
                      <a:pos x="1440" y="18313"/>
                    </a:cxn>
                    <a:cxn ang="0">
                      <a:pos x="1223" y="18968"/>
                    </a:cxn>
                    <a:cxn ang="0">
                      <a:pos x="870" y="19147"/>
                    </a:cxn>
                    <a:cxn ang="0">
                      <a:pos x="571" y="19385"/>
                    </a:cxn>
                    <a:cxn ang="0">
                      <a:pos x="299" y="19802"/>
                    </a:cxn>
                    <a:cxn ang="0">
                      <a:pos x="0" y="19980"/>
                    </a:cxn>
                  </a:cxnLst>
                  <a:rect l="0" t="0" r="r" b="b"/>
                  <a:pathLst>
                    <a:path w="20000" h="20000">
                      <a:moveTo>
                        <a:pt x="17799" y="0"/>
                      </a:moveTo>
                      <a:lnTo>
                        <a:pt x="19973" y="298"/>
                      </a:lnTo>
                      <a:lnTo>
                        <a:pt x="19402" y="298"/>
                      </a:lnTo>
                      <a:lnTo>
                        <a:pt x="19402" y="496"/>
                      </a:lnTo>
                      <a:lnTo>
                        <a:pt x="19076" y="714"/>
                      </a:lnTo>
                      <a:lnTo>
                        <a:pt x="19076" y="913"/>
                      </a:lnTo>
                      <a:lnTo>
                        <a:pt x="18750" y="913"/>
                      </a:lnTo>
                      <a:lnTo>
                        <a:pt x="18750" y="1131"/>
                      </a:lnTo>
                      <a:lnTo>
                        <a:pt x="18505" y="1131"/>
                      </a:lnTo>
                      <a:lnTo>
                        <a:pt x="18505" y="1329"/>
                      </a:lnTo>
                      <a:lnTo>
                        <a:pt x="18179" y="1329"/>
                      </a:lnTo>
                      <a:lnTo>
                        <a:pt x="18179" y="1548"/>
                      </a:lnTo>
                      <a:lnTo>
                        <a:pt x="17880" y="1746"/>
                      </a:lnTo>
                      <a:lnTo>
                        <a:pt x="17554" y="1746"/>
                      </a:lnTo>
                      <a:lnTo>
                        <a:pt x="17554" y="1964"/>
                      </a:lnTo>
                      <a:lnTo>
                        <a:pt x="17310" y="1964"/>
                      </a:lnTo>
                      <a:lnTo>
                        <a:pt x="17310" y="2163"/>
                      </a:lnTo>
                      <a:lnTo>
                        <a:pt x="16984" y="2381"/>
                      </a:lnTo>
                      <a:lnTo>
                        <a:pt x="16685" y="2381"/>
                      </a:lnTo>
                      <a:lnTo>
                        <a:pt x="16685" y="2798"/>
                      </a:lnTo>
                      <a:lnTo>
                        <a:pt x="16386" y="2798"/>
                      </a:lnTo>
                      <a:lnTo>
                        <a:pt x="16386" y="2996"/>
                      </a:lnTo>
                      <a:lnTo>
                        <a:pt x="16114" y="3214"/>
                      </a:lnTo>
                      <a:lnTo>
                        <a:pt x="15788" y="3413"/>
                      </a:lnTo>
                      <a:lnTo>
                        <a:pt x="15788" y="3611"/>
                      </a:lnTo>
                      <a:lnTo>
                        <a:pt x="15516" y="3611"/>
                      </a:lnTo>
                      <a:lnTo>
                        <a:pt x="15190" y="3829"/>
                      </a:lnTo>
                      <a:lnTo>
                        <a:pt x="15190" y="4028"/>
                      </a:lnTo>
                      <a:lnTo>
                        <a:pt x="14891" y="4028"/>
                      </a:lnTo>
                      <a:lnTo>
                        <a:pt x="14891" y="4246"/>
                      </a:lnTo>
                      <a:lnTo>
                        <a:pt x="14592" y="4246"/>
                      </a:lnTo>
                      <a:lnTo>
                        <a:pt x="14592" y="4663"/>
                      </a:lnTo>
                      <a:lnTo>
                        <a:pt x="14321" y="4861"/>
                      </a:lnTo>
                      <a:lnTo>
                        <a:pt x="14321" y="5079"/>
                      </a:lnTo>
                      <a:lnTo>
                        <a:pt x="13995" y="5278"/>
                      </a:lnTo>
                      <a:lnTo>
                        <a:pt x="13995" y="5496"/>
                      </a:lnTo>
                      <a:lnTo>
                        <a:pt x="13723" y="5694"/>
                      </a:lnTo>
                      <a:lnTo>
                        <a:pt x="13723" y="6111"/>
                      </a:lnTo>
                      <a:lnTo>
                        <a:pt x="13424" y="6111"/>
                      </a:lnTo>
                      <a:lnTo>
                        <a:pt x="13424" y="6706"/>
                      </a:lnTo>
                      <a:lnTo>
                        <a:pt x="13098" y="6925"/>
                      </a:lnTo>
                      <a:lnTo>
                        <a:pt x="12799" y="8175"/>
                      </a:lnTo>
                      <a:lnTo>
                        <a:pt x="12201" y="8591"/>
                      </a:lnTo>
                      <a:lnTo>
                        <a:pt x="12201" y="9008"/>
                      </a:lnTo>
                      <a:lnTo>
                        <a:pt x="11929" y="9206"/>
                      </a:lnTo>
                      <a:lnTo>
                        <a:pt x="11929" y="10437"/>
                      </a:lnTo>
                      <a:lnTo>
                        <a:pt x="11630" y="10437"/>
                      </a:lnTo>
                      <a:lnTo>
                        <a:pt x="11630" y="11687"/>
                      </a:lnTo>
                      <a:lnTo>
                        <a:pt x="11304" y="11905"/>
                      </a:lnTo>
                      <a:lnTo>
                        <a:pt x="11304" y="12321"/>
                      </a:lnTo>
                      <a:lnTo>
                        <a:pt x="11005" y="12520"/>
                      </a:lnTo>
                      <a:lnTo>
                        <a:pt x="11005" y="12738"/>
                      </a:lnTo>
                      <a:lnTo>
                        <a:pt x="10734" y="12738"/>
                      </a:lnTo>
                      <a:lnTo>
                        <a:pt x="10734" y="12937"/>
                      </a:lnTo>
                      <a:lnTo>
                        <a:pt x="10408" y="13155"/>
                      </a:lnTo>
                      <a:lnTo>
                        <a:pt x="10408" y="13333"/>
                      </a:lnTo>
                      <a:lnTo>
                        <a:pt x="10136" y="13571"/>
                      </a:lnTo>
                      <a:lnTo>
                        <a:pt x="10136" y="13750"/>
                      </a:lnTo>
                      <a:lnTo>
                        <a:pt x="9837" y="13750"/>
                      </a:lnTo>
                      <a:lnTo>
                        <a:pt x="9837" y="14167"/>
                      </a:lnTo>
                      <a:lnTo>
                        <a:pt x="9565" y="14167"/>
                      </a:lnTo>
                      <a:lnTo>
                        <a:pt x="9565" y="14583"/>
                      </a:lnTo>
                      <a:lnTo>
                        <a:pt x="9212" y="14583"/>
                      </a:lnTo>
                      <a:lnTo>
                        <a:pt x="9212" y="14802"/>
                      </a:lnTo>
                      <a:lnTo>
                        <a:pt x="7772" y="15833"/>
                      </a:lnTo>
                      <a:lnTo>
                        <a:pt x="7446" y="15833"/>
                      </a:lnTo>
                      <a:lnTo>
                        <a:pt x="7120" y="16250"/>
                      </a:lnTo>
                      <a:lnTo>
                        <a:pt x="6848" y="16250"/>
                      </a:lnTo>
                      <a:lnTo>
                        <a:pt x="6848" y="16468"/>
                      </a:lnTo>
                      <a:lnTo>
                        <a:pt x="6549" y="16468"/>
                      </a:lnTo>
                      <a:lnTo>
                        <a:pt x="5978" y="16667"/>
                      </a:lnTo>
                      <a:lnTo>
                        <a:pt x="4185" y="16667"/>
                      </a:lnTo>
                      <a:lnTo>
                        <a:pt x="3587" y="16885"/>
                      </a:lnTo>
                      <a:lnTo>
                        <a:pt x="3587" y="17063"/>
                      </a:lnTo>
                      <a:lnTo>
                        <a:pt x="2962" y="17063"/>
                      </a:lnTo>
                      <a:lnTo>
                        <a:pt x="2962" y="17302"/>
                      </a:lnTo>
                      <a:lnTo>
                        <a:pt x="2663" y="17480"/>
                      </a:lnTo>
                      <a:lnTo>
                        <a:pt x="2065" y="17480"/>
                      </a:lnTo>
                      <a:lnTo>
                        <a:pt x="2065" y="17897"/>
                      </a:lnTo>
                      <a:lnTo>
                        <a:pt x="1793" y="17897"/>
                      </a:lnTo>
                      <a:lnTo>
                        <a:pt x="1793" y="18313"/>
                      </a:lnTo>
                      <a:lnTo>
                        <a:pt x="1440" y="18313"/>
                      </a:lnTo>
                      <a:lnTo>
                        <a:pt x="1440" y="18730"/>
                      </a:lnTo>
                      <a:lnTo>
                        <a:pt x="1223" y="18968"/>
                      </a:lnTo>
                      <a:lnTo>
                        <a:pt x="1223" y="19147"/>
                      </a:lnTo>
                      <a:lnTo>
                        <a:pt x="870" y="19147"/>
                      </a:lnTo>
                      <a:lnTo>
                        <a:pt x="870" y="19385"/>
                      </a:lnTo>
                      <a:lnTo>
                        <a:pt x="571" y="19385"/>
                      </a:lnTo>
                      <a:lnTo>
                        <a:pt x="571" y="19802"/>
                      </a:lnTo>
                      <a:lnTo>
                        <a:pt x="299" y="19802"/>
                      </a:lnTo>
                      <a:lnTo>
                        <a:pt x="299" y="19980"/>
                      </a:lnTo>
                      <a:lnTo>
                        <a:pt x="0" y="19980"/>
                      </a:lnTo>
                      <a:lnTo>
                        <a:pt x="598" y="1988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5" name="Freeform 61"/>
                <p:cNvSpPr>
                  <a:spLocks noChangeAspect="1"/>
                </p:cNvSpPr>
                <p:nvPr/>
              </p:nvSpPr>
              <p:spPr bwMode="auto">
                <a:xfrm>
                  <a:off x="7095" y="12037"/>
                  <a:ext cx="422" cy="1008"/>
                </a:xfrm>
                <a:custGeom>
                  <a:avLst/>
                  <a:gdLst/>
                  <a:ahLst/>
                  <a:cxnLst>
                    <a:cxn ang="0">
                      <a:pos x="17032" y="496"/>
                    </a:cxn>
                    <a:cxn ang="0">
                      <a:pos x="16642" y="714"/>
                    </a:cxn>
                    <a:cxn ang="0">
                      <a:pos x="15815" y="913"/>
                    </a:cxn>
                    <a:cxn ang="0">
                      <a:pos x="15036" y="1131"/>
                    </a:cxn>
                    <a:cxn ang="0">
                      <a:pos x="14647" y="1548"/>
                    </a:cxn>
                    <a:cxn ang="0">
                      <a:pos x="14258" y="1964"/>
                    </a:cxn>
                    <a:cxn ang="0">
                      <a:pos x="13869" y="2163"/>
                    </a:cxn>
                    <a:cxn ang="0">
                      <a:pos x="13479" y="2579"/>
                    </a:cxn>
                    <a:cxn ang="0">
                      <a:pos x="12652" y="2798"/>
                    </a:cxn>
                    <a:cxn ang="0">
                      <a:pos x="12311" y="3214"/>
                    </a:cxn>
                    <a:cxn ang="0">
                      <a:pos x="11484" y="3611"/>
                    </a:cxn>
                    <a:cxn ang="0">
                      <a:pos x="11095" y="4028"/>
                    </a:cxn>
                    <a:cxn ang="0">
                      <a:pos x="10706" y="4246"/>
                    </a:cxn>
                    <a:cxn ang="0">
                      <a:pos x="9927" y="4861"/>
                    </a:cxn>
                    <a:cxn ang="0">
                      <a:pos x="9148" y="5496"/>
                    </a:cxn>
                    <a:cxn ang="0">
                      <a:pos x="8710" y="5913"/>
                    </a:cxn>
                    <a:cxn ang="0">
                      <a:pos x="8321" y="6290"/>
                    </a:cxn>
                    <a:cxn ang="0">
                      <a:pos x="7932" y="6925"/>
                    </a:cxn>
                    <a:cxn ang="0">
                      <a:pos x="7543" y="7758"/>
                    </a:cxn>
                    <a:cxn ang="0">
                      <a:pos x="7105" y="9206"/>
                    </a:cxn>
                    <a:cxn ang="0">
                      <a:pos x="6764" y="13750"/>
                    </a:cxn>
                    <a:cxn ang="0">
                      <a:pos x="6326" y="14385"/>
                    </a:cxn>
                    <a:cxn ang="0">
                      <a:pos x="5547" y="15218"/>
                    </a:cxn>
                    <a:cxn ang="0">
                      <a:pos x="5158" y="15635"/>
                    </a:cxn>
                    <a:cxn ang="0">
                      <a:pos x="4769" y="15833"/>
                    </a:cxn>
                    <a:cxn ang="0">
                      <a:pos x="3942" y="16468"/>
                    </a:cxn>
                    <a:cxn ang="0">
                      <a:pos x="3601" y="16885"/>
                    </a:cxn>
                    <a:cxn ang="0">
                      <a:pos x="3163" y="17063"/>
                    </a:cxn>
                    <a:cxn ang="0">
                      <a:pos x="2384" y="17718"/>
                    </a:cxn>
                    <a:cxn ang="0">
                      <a:pos x="1995" y="17897"/>
                    </a:cxn>
                    <a:cxn ang="0">
                      <a:pos x="1606" y="18313"/>
                    </a:cxn>
                    <a:cxn ang="0">
                      <a:pos x="1217" y="18552"/>
                    </a:cxn>
                    <a:cxn ang="0">
                      <a:pos x="779" y="18968"/>
                    </a:cxn>
                    <a:cxn ang="0">
                      <a:pos x="438" y="19385"/>
                    </a:cxn>
                    <a:cxn ang="0">
                      <a:pos x="0" y="19980"/>
                    </a:cxn>
                  </a:cxnLst>
                  <a:rect l="0" t="0" r="r" b="b"/>
                  <a:pathLst>
                    <a:path w="20000" h="20000">
                      <a:moveTo>
                        <a:pt x="19951" y="0"/>
                      </a:moveTo>
                      <a:lnTo>
                        <a:pt x="17032" y="496"/>
                      </a:lnTo>
                      <a:lnTo>
                        <a:pt x="17032" y="714"/>
                      </a:lnTo>
                      <a:lnTo>
                        <a:pt x="16642" y="714"/>
                      </a:lnTo>
                      <a:lnTo>
                        <a:pt x="16253" y="913"/>
                      </a:lnTo>
                      <a:lnTo>
                        <a:pt x="15815" y="913"/>
                      </a:lnTo>
                      <a:lnTo>
                        <a:pt x="15474" y="1131"/>
                      </a:lnTo>
                      <a:lnTo>
                        <a:pt x="15036" y="1131"/>
                      </a:lnTo>
                      <a:lnTo>
                        <a:pt x="15036" y="1329"/>
                      </a:lnTo>
                      <a:lnTo>
                        <a:pt x="14647" y="1548"/>
                      </a:lnTo>
                      <a:lnTo>
                        <a:pt x="14647" y="1746"/>
                      </a:lnTo>
                      <a:lnTo>
                        <a:pt x="14258" y="1964"/>
                      </a:lnTo>
                      <a:lnTo>
                        <a:pt x="14258" y="2163"/>
                      </a:lnTo>
                      <a:lnTo>
                        <a:pt x="13869" y="2163"/>
                      </a:lnTo>
                      <a:lnTo>
                        <a:pt x="13869" y="2381"/>
                      </a:lnTo>
                      <a:lnTo>
                        <a:pt x="13479" y="2579"/>
                      </a:lnTo>
                      <a:lnTo>
                        <a:pt x="13090" y="2798"/>
                      </a:lnTo>
                      <a:lnTo>
                        <a:pt x="12652" y="2798"/>
                      </a:lnTo>
                      <a:lnTo>
                        <a:pt x="12652" y="3214"/>
                      </a:lnTo>
                      <a:lnTo>
                        <a:pt x="12311" y="3214"/>
                      </a:lnTo>
                      <a:lnTo>
                        <a:pt x="11873" y="3413"/>
                      </a:lnTo>
                      <a:lnTo>
                        <a:pt x="11484" y="3611"/>
                      </a:lnTo>
                      <a:lnTo>
                        <a:pt x="11484" y="3829"/>
                      </a:lnTo>
                      <a:lnTo>
                        <a:pt x="11095" y="4028"/>
                      </a:lnTo>
                      <a:lnTo>
                        <a:pt x="11095" y="4246"/>
                      </a:lnTo>
                      <a:lnTo>
                        <a:pt x="10706" y="4246"/>
                      </a:lnTo>
                      <a:lnTo>
                        <a:pt x="10268" y="4444"/>
                      </a:lnTo>
                      <a:lnTo>
                        <a:pt x="9927" y="4861"/>
                      </a:lnTo>
                      <a:lnTo>
                        <a:pt x="9927" y="5079"/>
                      </a:lnTo>
                      <a:lnTo>
                        <a:pt x="9148" y="5496"/>
                      </a:lnTo>
                      <a:lnTo>
                        <a:pt x="9148" y="5694"/>
                      </a:lnTo>
                      <a:lnTo>
                        <a:pt x="8710" y="5913"/>
                      </a:lnTo>
                      <a:lnTo>
                        <a:pt x="8710" y="6111"/>
                      </a:lnTo>
                      <a:lnTo>
                        <a:pt x="8321" y="6290"/>
                      </a:lnTo>
                      <a:lnTo>
                        <a:pt x="8321" y="6706"/>
                      </a:lnTo>
                      <a:lnTo>
                        <a:pt x="7932" y="6925"/>
                      </a:lnTo>
                      <a:lnTo>
                        <a:pt x="7932" y="7540"/>
                      </a:lnTo>
                      <a:lnTo>
                        <a:pt x="7543" y="7758"/>
                      </a:lnTo>
                      <a:lnTo>
                        <a:pt x="7543" y="8790"/>
                      </a:lnTo>
                      <a:lnTo>
                        <a:pt x="7105" y="9206"/>
                      </a:lnTo>
                      <a:lnTo>
                        <a:pt x="7105" y="13571"/>
                      </a:lnTo>
                      <a:lnTo>
                        <a:pt x="6764" y="13750"/>
                      </a:lnTo>
                      <a:lnTo>
                        <a:pt x="6764" y="14167"/>
                      </a:lnTo>
                      <a:lnTo>
                        <a:pt x="6326" y="14385"/>
                      </a:lnTo>
                      <a:lnTo>
                        <a:pt x="5985" y="14802"/>
                      </a:lnTo>
                      <a:lnTo>
                        <a:pt x="5547" y="15218"/>
                      </a:lnTo>
                      <a:lnTo>
                        <a:pt x="5547" y="15417"/>
                      </a:lnTo>
                      <a:lnTo>
                        <a:pt x="5158" y="15635"/>
                      </a:lnTo>
                      <a:lnTo>
                        <a:pt x="5158" y="15833"/>
                      </a:lnTo>
                      <a:lnTo>
                        <a:pt x="4769" y="15833"/>
                      </a:lnTo>
                      <a:lnTo>
                        <a:pt x="4769" y="16052"/>
                      </a:lnTo>
                      <a:lnTo>
                        <a:pt x="3942" y="16468"/>
                      </a:lnTo>
                      <a:lnTo>
                        <a:pt x="3942" y="16667"/>
                      </a:lnTo>
                      <a:lnTo>
                        <a:pt x="3601" y="16885"/>
                      </a:lnTo>
                      <a:lnTo>
                        <a:pt x="3601" y="17063"/>
                      </a:lnTo>
                      <a:lnTo>
                        <a:pt x="3163" y="17063"/>
                      </a:lnTo>
                      <a:lnTo>
                        <a:pt x="3163" y="17302"/>
                      </a:lnTo>
                      <a:lnTo>
                        <a:pt x="2384" y="17718"/>
                      </a:lnTo>
                      <a:lnTo>
                        <a:pt x="2384" y="17897"/>
                      </a:lnTo>
                      <a:lnTo>
                        <a:pt x="1995" y="17897"/>
                      </a:lnTo>
                      <a:lnTo>
                        <a:pt x="1995" y="18135"/>
                      </a:lnTo>
                      <a:lnTo>
                        <a:pt x="1606" y="18313"/>
                      </a:lnTo>
                      <a:lnTo>
                        <a:pt x="1606" y="18552"/>
                      </a:lnTo>
                      <a:lnTo>
                        <a:pt x="1217" y="18552"/>
                      </a:lnTo>
                      <a:lnTo>
                        <a:pt x="1217" y="18968"/>
                      </a:lnTo>
                      <a:lnTo>
                        <a:pt x="779" y="18968"/>
                      </a:lnTo>
                      <a:lnTo>
                        <a:pt x="779" y="19385"/>
                      </a:lnTo>
                      <a:lnTo>
                        <a:pt x="438" y="19385"/>
                      </a:lnTo>
                      <a:lnTo>
                        <a:pt x="438" y="19802"/>
                      </a:lnTo>
                      <a:lnTo>
                        <a:pt x="0" y="1998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6" name="Freeform 62"/>
                <p:cNvSpPr>
                  <a:spLocks noChangeAspect="1"/>
                </p:cNvSpPr>
                <p:nvPr/>
              </p:nvSpPr>
              <p:spPr bwMode="auto">
                <a:xfrm>
                  <a:off x="7255" y="12037"/>
                  <a:ext cx="537" cy="1008"/>
                </a:xfrm>
                <a:custGeom>
                  <a:avLst/>
                  <a:gdLst/>
                  <a:ahLst/>
                  <a:cxnLst>
                    <a:cxn ang="0">
                      <a:pos x="18662" y="79"/>
                    </a:cxn>
                    <a:cxn ang="0">
                      <a:pos x="18050" y="298"/>
                    </a:cxn>
                    <a:cxn ang="0">
                      <a:pos x="17438" y="714"/>
                    </a:cxn>
                    <a:cxn ang="0">
                      <a:pos x="17094" y="913"/>
                    </a:cxn>
                    <a:cxn ang="0">
                      <a:pos x="15832" y="1548"/>
                    </a:cxn>
                    <a:cxn ang="0">
                      <a:pos x="15220" y="1964"/>
                    </a:cxn>
                    <a:cxn ang="0">
                      <a:pos x="13690" y="2798"/>
                    </a:cxn>
                    <a:cxn ang="0">
                      <a:pos x="13078" y="3413"/>
                    </a:cxn>
                    <a:cxn ang="0">
                      <a:pos x="12734" y="3611"/>
                    </a:cxn>
                    <a:cxn ang="0">
                      <a:pos x="12122" y="4444"/>
                    </a:cxn>
                    <a:cxn ang="0">
                      <a:pos x="11816" y="5079"/>
                    </a:cxn>
                    <a:cxn ang="0">
                      <a:pos x="11511" y="5496"/>
                    </a:cxn>
                    <a:cxn ang="0">
                      <a:pos x="11205" y="5913"/>
                    </a:cxn>
                    <a:cxn ang="0">
                      <a:pos x="10860" y="6528"/>
                    </a:cxn>
                    <a:cxn ang="0">
                      <a:pos x="10249" y="7341"/>
                    </a:cxn>
                    <a:cxn ang="0">
                      <a:pos x="9943" y="7758"/>
                    </a:cxn>
                    <a:cxn ang="0">
                      <a:pos x="9637" y="8373"/>
                    </a:cxn>
                    <a:cxn ang="0">
                      <a:pos x="9331" y="9008"/>
                    </a:cxn>
                    <a:cxn ang="0">
                      <a:pos x="8987" y="9841"/>
                    </a:cxn>
                    <a:cxn ang="0">
                      <a:pos x="8719" y="10655"/>
                    </a:cxn>
                    <a:cxn ang="0">
                      <a:pos x="8375" y="11270"/>
                    </a:cxn>
                    <a:cxn ang="0">
                      <a:pos x="8107" y="11687"/>
                    </a:cxn>
                    <a:cxn ang="0">
                      <a:pos x="7763" y="12103"/>
                    </a:cxn>
                    <a:cxn ang="0">
                      <a:pos x="7151" y="12520"/>
                    </a:cxn>
                    <a:cxn ang="0">
                      <a:pos x="6501" y="14167"/>
                    </a:cxn>
                    <a:cxn ang="0">
                      <a:pos x="5583" y="15000"/>
                    </a:cxn>
                    <a:cxn ang="0">
                      <a:pos x="5277" y="15417"/>
                    </a:cxn>
                    <a:cxn ang="0">
                      <a:pos x="4971" y="15635"/>
                    </a:cxn>
                    <a:cxn ang="0">
                      <a:pos x="4665" y="16052"/>
                    </a:cxn>
                    <a:cxn ang="0">
                      <a:pos x="4359" y="16667"/>
                    </a:cxn>
                    <a:cxn ang="0">
                      <a:pos x="4015" y="17063"/>
                    </a:cxn>
                    <a:cxn ang="0">
                      <a:pos x="3748" y="17302"/>
                    </a:cxn>
                    <a:cxn ang="0">
                      <a:pos x="3403" y="17718"/>
                    </a:cxn>
                    <a:cxn ang="0">
                      <a:pos x="3098" y="18135"/>
                    </a:cxn>
                    <a:cxn ang="0">
                      <a:pos x="2486" y="18313"/>
                    </a:cxn>
                    <a:cxn ang="0">
                      <a:pos x="2141" y="18552"/>
                    </a:cxn>
                    <a:cxn ang="0">
                      <a:pos x="1530" y="18730"/>
                    </a:cxn>
                    <a:cxn ang="0">
                      <a:pos x="1262" y="19147"/>
                    </a:cxn>
                    <a:cxn ang="0">
                      <a:pos x="612" y="19385"/>
                    </a:cxn>
                    <a:cxn ang="0">
                      <a:pos x="306" y="19563"/>
                    </a:cxn>
                    <a:cxn ang="0">
                      <a:pos x="0" y="19980"/>
                    </a:cxn>
                  </a:cxnLst>
                  <a:rect l="0" t="0" r="r" b="b"/>
                  <a:pathLst>
                    <a:path w="20000" h="20000">
                      <a:moveTo>
                        <a:pt x="19962" y="0"/>
                      </a:moveTo>
                      <a:lnTo>
                        <a:pt x="18662" y="79"/>
                      </a:lnTo>
                      <a:lnTo>
                        <a:pt x="18356" y="79"/>
                      </a:lnTo>
                      <a:lnTo>
                        <a:pt x="18050" y="298"/>
                      </a:lnTo>
                      <a:lnTo>
                        <a:pt x="17706" y="496"/>
                      </a:lnTo>
                      <a:lnTo>
                        <a:pt x="17438" y="714"/>
                      </a:lnTo>
                      <a:lnTo>
                        <a:pt x="17094" y="714"/>
                      </a:lnTo>
                      <a:lnTo>
                        <a:pt x="17094" y="913"/>
                      </a:lnTo>
                      <a:lnTo>
                        <a:pt x="16788" y="913"/>
                      </a:lnTo>
                      <a:lnTo>
                        <a:pt x="15832" y="1548"/>
                      </a:lnTo>
                      <a:lnTo>
                        <a:pt x="15832" y="1746"/>
                      </a:lnTo>
                      <a:lnTo>
                        <a:pt x="15220" y="1964"/>
                      </a:lnTo>
                      <a:lnTo>
                        <a:pt x="13996" y="2798"/>
                      </a:lnTo>
                      <a:lnTo>
                        <a:pt x="13690" y="2798"/>
                      </a:lnTo>
                      <a:lnTo>
                        <a:pt x="13346" y="3214"/>
                      </a:lnTo>
                      <a:lnTo>
                        <a:pt x="13078" y="3413"/>
                      </a:lnTo>
                      <a:lnTo>
                        <a:pt x="13078" y="3611"/>
                      </a:lnTo>
                      <a:lnTo>
                        <a:pt x="12734" y="3611"/>
                      </a:lnTo>
                      <a:lnTo>
                        <a:pt x="12734" y="4028"/>
                      </a:lnTo>
                      <a:lnTo>
                        <a:pt x="12122" y="4444"/>
                      </a:lnTo>
                      <a:lnTo>
                        <a:pt x="11816" y="4861"/>
                      </a:lnTo>
                      <a:lnTo>
                        <a:pt x="11816" y="5079"/>
                      </a:lnTo>
                      <a:lnTo>
                        <a:pt x="11511" y="5278"/>
                      </a:lnTo>
                      <a:lnTo>
                        <a:pt x="11511" y="5496"/>
                      </a:lnTo>
                      <a:lnTo>
                        <a:pt x="11205" y="5694"/>
                      </a:lnTo>
                      <a:lnTo>
                        <a:pt x="11205" y="5913"/>
                      </a:lnTo>
                      <a:lnTo>
                        <a:pt x="10860" y="6111"/>
                      </a:lnTo>
                      <a:lnTo>
                        <a:pt x="10860" y="6528"/>
                      </a:lnTo>
                      <a:lnTo>
                        <a:pt x="10593" y="6925"/>
                      </a:lnTo>
                      <a:lnTo>
                        <a:pt x="10249" y="7341"/>
                      </a:lnTo>
                      <a:lnTo>
                        <a:pt x="10249" y="7758"/>
                      </a:lnTo>
                      <a:lnTo>
                        <a:pt x="9943" y="7758"/>
                      </a:lnTo>
                      <a:lnTo>
                        <a:pt x="9943" y="8175"/>
                      </a:lnTo>
                      <a:lnTo>
                        <a:pt x="9637" y="8373"/>
                      </a:lnTo>
                      <a:lnTo>
                        <a:pt x="9637" y="8591"/>
                      </a:lnTo>
                      <a:lnTo>
                        <a:pt x="9331" y="9008"/>
                      </a:lnTo>
                      <a:lnTo>
                        <a:pt x="9331" y="9425"/>
                      </a:lnTo>
                      <a:lnTo>
                        <a:pt x="8987" y="9841"/>
                      </a:lnTo>
                      <a:lnTo>
                        <a:pt x="8987" y="10258"/>
                      </a:lnTo>
                      <a:lnTo>
                        <a:pt x="8719" y="10655"/>
                      </a:lnTo>
                      <a:lnTo>
                        <a:pt x="8375" y="10853"/>
                      </a:lnTo>
                      <a:lnTo>
                        <a:pt x="8375" y="11270"/>
                      </a:lnTo>
                      <a:lnTo>
                        <a:pt x="8107" y="11488"/>
                      </a:lnTo>
                      <a:lnTo>
                        <a:pt x="8107" y="11687"/>
                      </a:lnTo>
                      <a:lnTo>
                        <a:pt x="7763" y="11905"/>
                      </a:lnTo>
                      <a:lnTo>
                        <a:pt x="7763" y="12103"/>
                      </a:lnTo>
                      <a:lnTo>
                        <a:pt x="7457" y="12321"/>
                      </a:lnTo>
                      <a:lnTo>
                        <a:pt x="7151" y="12520"/>
                      </a:lnTo>
                      <a:lnTo>
                        <a:pt x="6845" y="12937"/>
                      </a:lnTo>
                      <a:lnTo>
                        <a:pt x="6501" y="14167"/>
                      </a:lnTo>
                      <a:lnTo>
                        <a:pt x="5889" y="14583"/>
                      </a:lnTo>
                      <a:lnTo>
                        <a:pt x="5583" y="15000"/>
                      </a:lnTo>
                      <a:lnTo>
                        <a:pt x="5583" y="15218"/>
                      </a:lnTo>
                      <a:lnTo>
                        <a:pt x="5277" y="15417"/>
                      </a:lnTo>
                      <a:lnTo>
                        <a:pt x="5277" y="15635"/>
                      </a:lnTo>
                      <a:lnTo>
                        <a:pt x="4971" y="15635"/>
                      </a:lnTo>
                      <a:lnTo>
                        <a:pt x="4971" y="15833"/>
                      </a:lnTo>
                      <a:lnTo>
                        <a:pt x="4665" y="16052"/>
                      </a:lnTo>
                      <a:lnTo>
                        <a:pt x="4665" y="16250"/>
                      </a:lnTo>
                      <a:lnTo>
                        <a:pt x="4359" y="16667"/>
                      </a:lnTo>
                      <a:lnTo>
                        <a:pt x="4359" y="16885"/>
                      </a:lnTo>
                      <a:lnTo>
                        <a:pt x="4015" y="17063"/>
                      </a:lnTo>
                      <a:lnTo>
                        <a:pt x="3748" y="17063"/>
                      </a:lnTo>
                      <a:lnTo>
                        <a:pt x="3748" y="17302"/>
                      </a:lnTo>
                      <a:lnTo>
                        <a:pt x="3403" y="17480"/>
                      </a:lnTo>
                      <a:lnTo>
                        <a:pt x="3403" y="17718"/>
                      </a:lnTo>
                      <a:lnTo>
                        <a:pt x="3098" y="17897"/>
                      </a:lnTo>
                      <a:lnTo>
                        <a:pt x="3098" y="18135"/>
                      </a:lnTo>
                      <a:lnTo>
                        <a:pt x="2792" y="18135"/>
                      </a:lnTo>
                      <a:lnTo>
                        <a:pt x="2486" y="18313"/>
                      </a:lnTo>
                      <a:lnTo>
                        <a:pt x="2141" y="18313"/>
                      </a:lnTo>
                      <a:lnTo>
                        <a:pt x="2141" y="18552"/>
                      </a:lnTo>
                      <a:lnTo>
                        <a:pt x="1874" y="18730"/>
                      </a:lnTo>
                      <a:lnTo>
                        <a:pt x="1530" y="18730"/>
                      </a:lnTo>
                      <a:lnTo>
                        <a:pt x="1530" y="18968"/>
                      </a:lnTo>
                      <a:lnTo>
                        <a:pt x="1262" y="19147"/>
                      </a:lnTo>
                      <a:lnTo>
                        <a:pt x="918" y="19147"/>
                      </a:lnTo>
                      <a:lnTo>
                        <a:pt x="612" y="19385"/>
                      </a:lnTo>
                      <a:lnTo>
                        <a:pt x="612" y="19563"/>
                      </a:lnTo>
                      <a:lnTo>
                        <a:pt x="306" y="19563"/>
                      </a:lnTo>
                      <a:lnTo>
                        <a:pt x="306" y="19980"/>
                      </a:lnTo>
                      <a:lnTo>
                        <a:pt x="0" y="19980"/>
                      </a:lnTo>
                      <a:lnTo>
                        <a:pt x="2027" y="1988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7" name="Freeform 63"/>
                <p:cNvSpPr>
                  <a:spLocks noChangeAspect="1"/>
                </p:cNvSpPr>
                <p:nvPr/>
              </p:nvSpPr>
              <p:spPr bwMode="auto">
                <a:xfrm>
                  <a:off x="7415" y="12037"/>
                  <a:ext cx="538" cy="1008"/>
                </a:xfrm>
                <a:custGeom>
                  <a:avLst/>
                  <a:gdLst/>
                  <a:ahLst/>
                  <a:cxnLst>
                    <a:cxn ang="0">
                      <a:pos x="18662" y="79"/>
                    </a:cxn>
                    <a:cxn ang="0">
                      <a:pos x="18050" y="298"/>
                    </a:cxn>
                    <a:cxn ang="0">
                      <a:pos x="17438" y="714"/>
                    </a:cxn>
                    <a:cxn ang="0">
                      <a:pos x="17094" y="913"/>
                    </a:cxn>
                    <a:cxn ang="0">
                      <a:pos x="15832" y="1548"/>
                    </a:cxn>
                    <a:cxn ang="0">
                      <a:pos x="15220" y="1964"/>
                    </a:cxn>
                    <a:cxn ang="0">
                      <a:pos x="13690" y="2798"/>
                    </a:cxn>
                    <a:cxn ang="0">
                      <a:pos x="13078" y="3413"/>
                    </a:cxn>
                    <a:cxn ang="0">
                      <a:pos x="12734" y="3611"/>
                    </a:cxn>
                    <a:cxn ang="0">
                      <a:pos x="12122" y="4444"/>
                    </a:cxn>
                    <a:cxn ang="0">
                      <a:pos x="11816" y="5079"/>
                    </a:cxn>
                    <a:cxn ang="0">
                      <a:pos x="11511" y="5496"/>
                    </a:cxn>
                    <a:cxn ang="0">
                      <a:pos x="11205" y="5913"/>
                    </a:cxn>
                    <a:cxn ang="0">
                      <a:pos x="10860" y="6528"/>
                    </a:cxn>
                    <a:cxn ang="0">
                      <a:pos x="10249" y="7341"/>
                    </a:cxn>
                    <a:cxn ang="0">
                      <a:pos x="9943" y="7758"/>
                    </a:cxn>
                    <a:cxn ang="0">
                      <a:pos x="9637" y="8373"/>
                    </a:cxn>
                    <a:cxn ang="0">
                      <a:pos x="9331" y="9008"/>
                    </a:cxn>
                    <a:cxn ang="0">
                      <a:pos x="8987" y="9841"/>
                    </a:cxn>
                    <a:cxn ang="0">
                      <a:pos x="8719" y="10655"/>
                    </a:cxn>
                    <a:cxn ang="0">
                      <a:pos x="8375" y="11270"/>
                    </a:cxn>
                    <a:cxn ang="0">
                      <a:pos x="8107" y="11687"/>
                    </a:cxn>
                    <a:cxn ang="0">
                      <a:pos x="7763" y="12103"/>
                    </a:cxn>
                    <a:cxn ang="0">
                      <a:pos x="7151" y="12520"/>
                    </a:cxn>
                    <a:cxn ang="0">
                      <a:pos x="6501" y="14167"/>
                    </a:cxn>
                    <a:cxn ang="0">
                      <a:pos x="5583" y="15000"/>
                    </a:cxn>
                    <a:cxn ang="0">
                      <a:pos x="5277" y="15417"/>
                    </a:cxn>
                    <a:cxn ang="0">
                      <a:pos x="4971" y="15635"/>
                    </a:cxn>
                    <a:cxn ang="0">
                      <a:pos x="4665" y="16052"/>
                    </a:cxn>
                    <a:cxn ang="0">
                      <a:pos x="4359" y="16667"/>
                    </a:cxn>
                    <a:cxn ang="0">
                      <a:pos x="4015" y="17063"/>
                    </a:cxn>
                    <a:cxn ang="0">
                      <a:pos x="3748" y="17302"/>
                    </a:cxn>
                    <a:cxn ang="0">
                      <a:pos x="3403" y="17718"/>
                    </a:cxn>
                    <a:cxn ang="0">
                      <a:pos x="3098" y="18135"/>
                    </a:cxn>
                    <a:cxn ang="0">
                      <a:pos x="2486" y="18313"/>
                    </a:cxn>
                    <a:cxn ang="0">
                      <a:pos x="2141" y="18552"/>
                    </a:cxn>
                    <a:cxn ang="0">
                      <a:pos x="1530" y="18730"/>
                    </a:cxn>
                    <a:cxn ang="0">
                      <a:pos x="1262" y="19147"/>
                    </a:cxn>
                    <a:cxn ang="0">
                      <a:pos x="612" y="19385"/>
                    </a:cxn>
                    <a:cxn ang="0">
                      <a:pos x="306" y="19563"/>
                    </a:cxn>
                    <a:cxn ang="0">
                      <a:pos x="0" y="19980"/>
                    </a:cxn>
                  </a:cxnLst>
                  <a:rect l="0" t="0" r="r" b="b"/>
                  <a:pathLst>
                    <a:path w="20000" h="20000">
                      <a:moveTo>
                        <a:pt x="19962" y="0"/>
                      </a:moveTo>
                      <a:lnTo>
                        <a:pt x="18662" y="79"/>
                      </a:lnTo>
                      <a:lnTo>
                        <a:pt x="18356" y="79"/>
                      </a:lnTo>
                      <a:lnTo>
                        <a:pt x="18050" y="298"/>
                      </a:lnTo>
                      <a:lnTo>
                        <a:pt x="17706" y="496"/>
                      </a:lnTo>
                      <a:lnTo>
                        <a:pt x="17438" y="714"/>
                      </a:lnTo>
                      <a:lnTo>
                        <a:pt x="17094" y="714"/>
                      </a:lnTo>
                      <a:lnTo>
                        <a:pt x="17094" y="913"/>
                      </a:lnTo>
                      <a:lnTo>
                        <a:pt x="16788" y="913"/>
                      </a:lnTo>
                      <a:lnTo>
                        <a:pt x="15832" y="1548"/>
                      </a:lnTo>
                      <a:lnTo>
                        <a:pt x="15832" y="1746"/>
                      </a:lnTo>
                      <a:lnTo>
                        <a:pt x="15220" y="1964"/>
                      </a:lnTo>
                      <a:lnTo>
                        <a:pt x="13996" y="2798"/>
                      </a:lnTo>
                      <a:lnTo>
                        <a:pt x="13690" y="2798"/>
                      </a:lnTo>
                      <a:lnTo>
                        <a:pt x="13346" y="3214"/>
                      </a:lnTo>
                      <a:lnTo>
                        <a:pt x="13078" y="3413"/>
                      </a:lnTo>
                      <a:lnTo>
                        <a:pt x="13078" y="3611"/>
                      </a:lnTo>
                      <a:lnTo>
                        <a:pt x="12734" y="3611"/>
                      </a:lnTo>
                      <a:lnTo>
                        <a:pt x="12734" y="4028"/>
                      </a:lnTo>
                      <a:lnTo>
                        <a:pt x="12122" y="4444"/>
                      </a:lnTo>
                      <a:lnTo>
                        <a:pt x="11816" y="4861"/>
                      </a:lnTo>
                      <a:lnTo>
                        <a:pt x="11816" y="5079"/>
                      </a:lnTo>
                      <a:lnTo>
                        <a:pt x="11511" y="5278"/>
                      </a:lnTo>
                      <a:lnTo>
                        <a:pt x="11511" y="5496"/>
                      </a:lnTo>
                      <a:lnTo>
                        <a:pt x="11205" y="5694"/>
                      </a:lnTo>
                      <a:lnTo>
                        <a:pt x="11205" y="5913"/>
                      </a:lnTo>
                      <a:lnTo>
                        <a:pt x="10860" y="6111"/>
                      </a:lnTo>
                      <a:lnTo>
                        <a:pt x="10860" y="6528"/>
                      </a:lnTo>
                      <a:lnTo>
                        <a:pt x="10593" y="6925"/>
                      </a:lnTo>
                      <a:lnTo>
                        <a:pt x="10249" y="7341"/>
                      </a:lnTo>
                      <a:lnTo>
                        <a:pt x="10249" y="7758"/>
                      </a:lnTo>
                      <a:lnTo>
                        <a:pt x="9943" y="7758"/>
                      </a:lnTo>
                      <a:lnTo>
                        <a:pt x="9943" y="8175"/>
                      </a:lnTo>
                      <a:lnTo>
                        <a:pt x="9637" y="8373"/>
                      </a:lnTo>
                      <a:lnTo>
                        <a:pt x="9637" y="8591"/>
                      </a:lnTo>
                      <a:lnTo>
                        <a:pt x="9331" y="9008"/>
                      </a:lnTo>
                      <a:lnTo>
                        <a:pt x="9331" y="9425"/>
                      </a:lnTo>
                      <a:lnTo>
                        <a:pt x="8987" y="9841"/>
                      </a:lnTo>
                      <a:lnTo>
                        <a:pt x="8987" y="10258"/>
                      </a:lnTo>
                      <a:lnTo>
                        <a:pt x="8719" y="10655"/>
                      </a:lnTo>
                      <a:lnTo>
                        <a:pt x="8375" y="10853"/>
                      </a:lnTo>
                      <a:lnTo>
                        <a:pt x="8375" y="11270"/>
                      </a:lnTo>
                      <a:lnTo>
                        <a:pt x="8107" y="11488"/>
                      </a:lnTo>
                      <a:lnTo>
                        <a:pt x="8107" y="11687"/>
                      </a:lnTo>
                      <a:lnTo>
                        <a:pt x="7763" y="11905"/>
                      </a:lnTo>
                      <a:lnTo>
                        <a:pt x="7763" y="12103"/>
                      </a:lnTo>
                      <a:lnTo>
                        <a:pt x="7457" y="12321"/>
                      </a:lnTo>
                      <a:lnTo>
                        <a:pt x="7151" y="12520"/>
                      </a:lnTo>
                      <a:lnTo>
                        <a:pt x="6845" y="12937"/>
                      </a:lnTo>
                      <a:lnTo>
                        <a:pt x="6501" y="14167"/>
                      </a:lnTo>
                      <a:lnTo>
                        <a:pt x="5889" y="14583"/>
                      </a:lnTo>
                      <a:lnTo>
                        <a:pt x="5583" y="15000"/>
                      </a:lnTo>
                      <a:lnTo>
                        <a:pt x="5583" y="15218"/>
                      </a:lnTo>
                      <a:lnTo>
                        <a:pt x="5277" y="15417"/>
                      </a:lnTo>
                      <a:lnTo>
                        <a:pt x="5277" y="15635"/>
                      </a:lnTo>
                      <a:lnTo>
                        <a:pt x="4971" y="15635"/>
                      </a:lnTo>
                      <a:lnTo>
                        <a:pt x="4971" y="15833"/>
                      </a:lnTo>
                      <a:lnTo>
                        <a:pt x="4665" y="16052"/>
                      </a:lnTo>
                      <a:lnTo>
                        <a:pt x="4665" y="16250"/>
                      </a:lnTo>
                      <a:lnTo>
                        <a:pt x="4359" y="16667"/>
                      </a:lnTo>
                      <a:lnTo>
                        <a:pt x="4359" y="16885"/>
                      </a:lnTo>
                      <a:lnTo>
                        <a:pt x="4015" y="17063"/>
                      </a:lnTo>
                      <a:lnTo>
                        <a:pt x="3748" y="17063"/>
                      </a:lnTo>
                      <a:lnTo>
                        <a:pt x="3748" y="17302"/>
                      </a:lnTo>
                      <a:lnTo>
                        <a:pt x="3403" y="17480"/>
                      </a:lnTo>
                      <a:lnTo>
                        <a:pt x="3403" y="17718"/>
                      </a:lnTo>
                      <a:lnTo>
                        <a:pt x="3098" y="17897"/>
                      </a:lnTo>
                      <a:lnTo>
                        <a:pt x="3098" y="18135"/>
                      </a:lnTo>
                      <a:lnTo>
                        <a:pt x="2792" y="18135"/>
                      </a:lnTo>
                      <a:lnTo>
                        <a:pt x="2486" y="18313"/>
                      </a:lnTo>
                      <a:lnTo>
                        <a:pt x="2141" y="18313"/>
                      </a:lnTo>
                      <a:lnTo>
                        <a:pt x="2141" y="18552"/>
                      </a:lnTo>
                      <a:lnTo>
                        <a:pt x="1874" y="18730"/>
                      </a:lnTo>
                      <a:lnTo>
                        <a:pt x="1530" y="18730"/>
                      </a:lnTo>
                      <a:lnTo>
                        <a:pt x="1530" y="18968"/>
                      </a:lnTo>
                      <a:lnTo>
                        <a:pt x="1262" y="19147"/>
                      </a:lnTo>
                      <a:lnTo>
                        <a:pt x="918" y="19147"/>
                      </a:lnTo>
                      <a:lnTo>
                        <a:pt x="612" y="19385"/>
                      </a:lnTo>
                      <a:lnTo>
                        <a:pt x="612" y="19563"/>
                      </a:lnTo>
                      <a:lnTo>
                        <a:pt x="306" y="19563"/>
                      </a:lnTo>
                      <a:lnTo>
                        <a:pt x="306" y="19980"/>
                      </a:lnTo>
                      <a:lnTo>
                        <a:pt x="0" y="19980"/>
                      </a:lnTo>
                      <a:lnTo>
                        <a:pt x="2027" y="1988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8" name="Freeform 64"/>
                <p:cNvSpPr>
                  <a:spLocks noChangeAspect="1"/>
                </p:cNvSpPr>
                <p:nvPr/>
              </p:nvSpPr>
              <p:spPr bwMode="auto">
                <a:xfrm>
                  <a:off x="7575" y="12037"/>
                  <a:ext cx="538" cy="1008"/>
                </a:xfrm>
                <a:custGeom>
                  <a:avLst/>
                  <a:gdLst/>
                  <a:ahLst/>
                  <a:cxnLst>
                    <a:cxn ang="0">
                      <a:pos x="18662" y="79"/>
                    </a:cxn>
                    <a:cxn ang="0">
                      <a:pos x="18050" y="298"/>
                    </a:cxn>
                    <a:cxn ang="0">
                      <a:pos x="17438" y="714"/>
                    </a:cxn>
                    <a:cxn ang="0">
                      <a:pos x="17094" y="913"/>
                    </a:cxn>
                    <a:cxn ang="0">
                      <a:pos x="15832" y="1548"/>
                    </a:cxn>
                    <a:cxn ang="0">
                      <a:pos x="15220" y="1964"/>
                    </a:cxn>
                    <a:cxn ang="0">
                      <a:pos x="13690" y="2798"/>
                    </a:cxn>
                    <a:cxn ang="0">
                      <a:pos x="13078" y="3413"/>
                    </a:cxn>
                    <a:cxn ang="0">
                      <a:pos x="12734" y="3611"/>
                    </a:cxn>
                    <a:cxn ang="0">
                      <a:pos x="12122" y="4444"/>
                    </a:cxn>
                    <a:cxn ang="0">
                      <a:pos x="11816" y="5079"/>
                    </a:cxn>
                    <a:cxn ang="0">
                      <a:pos x="11511" y="5496"/>
                    </a:cxn>
                    <a:cxn ang="0">
                      <a:pos x="11205" y="5913"/>
                    </a:cxn>
                    <a:cxn ang="0">
                      <a:pos x="10860" y="6528"/>
                    </a:cxn>
                    <a:cxn ang="0">
                      <a:pos x="10249" y="7341"/>
                    </a:cxn>
                    <a:cxn ang="0">
                      <a:pos x="9943" y="7758"/>
                    </a:cxn>
                    <a:cxn ang="0">
                      <a:pos x="9637" y="8373"/>
                    </a:cxn>
                    <a:cxn ang="0">
                      <a:pos x="9331" y="9008"/>
                    </a:cxn>
                    <a:cxn ang="0">
                      <a:pos x="8987" y="9841"/>
                    </a:cxn>
                    <a:cxn ang="0">
                      <a:pos x="8719" y="10655"/>
                    </a:cxn>
                    <a:cxn ang="0">
                      <a:pos x="8375" y="11270"/>
                    </a:cxn>
                    <a:cxn ang="0">
                      <a:pos x="8107" y="11687"/>
                    </a:cxn>
                    <a:cxn ang="0">
                      <a:pos x="7763" y="12103"/>
                    </a:cxn>
                    <a:cxn ang="0">
                      <a:pos x="7151" y="12520"/>
                    </a:cxn>
                    <a:cxn ang="0">
                      <a:pos x="6501" y="14167"/>
                    </a:cxn>
                    <a:cxn ang="0">
                      <a:pos x="5583" y="15000"/>
                    </a:cxn>
                    <a:cxn ang="0">
                      <a:pos x="5277" y="15417"/>
                    </a:cxn>
                    <a:cxn ang="0">
                      <a:pos x="4971" y="15635"/>
                    </a:cxn>
                    <a:cxn ang="0">
                      <a:pos x="4665" y="16052"/>
                    </a:cxn>
                    <a:cxn ang="0">
                      <a:pos x="4359" y="16667"/>
                    </a:cxn>
                    <a:cxn ang="0">
                      <a:pos x="4015" y="17063"/>
                    </a:cxn>
                    <a:cxn ang="0">
                      <a:pos x="3748" y="17302"/>
                    </a:cxn>
                    <a:cxn ang="0">
                      <a:pos x="3403" y="17718"/>
                    </a:cxn>
                    <a:cxn ang="0">
                      <a:pos x="3098" y="18135"/>
                    </a:cxn>
                    <a:cxn ang="0">
                      <a:pos x="2486" y="18313"/>
                    </a:cxn>
                    <a:cxn ang="0">
                      <a:pos x="2141" y="18552"/>
                    </a:cxn>
                    <a:cxn ang="0">
                      <a:pos x="1530" y="18730"/>
                    </a:cxn>
                    <a:cxn ang="0">
                      <a:pos x="1262" y="19147"/>
                    </a:cxn>
                    <a:cxn ang="0">
                      <a:pos x="612" y="19385"/>
                    </a:cxn>
                    <a:cxn ang="0">
                      <a:pos x="306" y="19563"/>
                    </a:cxn>
                    <a:cxn ang="0">
                      <a:pos x="0" y="19980"/>
                    </a:cxn>
                  </a:cxnLst>
                  <a:rect l="0" t="0" r="r" b="b"/>
                  <a:pathLst>
                    <a:path w="20000" h="20000">
                      <a:moveTo>
                        <a:pt x="19962" y="0"/>
                      </a:moveTo>
                      <a:lnTo>
                        <a:pt x="18662" y="79"/>
                      </a:lnTo>
                      <a:lnTo>
                        <a:pt x="18356" y="79"/>
                      </a:lnTo>
                      <a:lnTo>
                        <a:pt x="18050" y="298"/>
                      </a:lnTo>
                      <a:lnTo>
                        <a:pt x="17706" y="496"/>
                      </a:lnTo>
                      <a:lnTo>
                        <a:pt x="17438" y="714"/>
                      </a:lnTo>
                      <a:lnTo>
                        <a:pt x="17094" y="714"/>
                      </a:lnTo>
                      <a:lnTo>
                        <a:pt x="17094" y="913"/>
                      </a:lnTo>
                      <a:lnTo>
                        <a:pt x="16788" y="913"/>
                      </a:lnTo>
                      <a:lnTo>
                        <a:pt x="15832" y="1548"/>
                      </a:lnTo>
                      <a:lnTo>
                        <a:pt x="15832" y="1746"/>
                      </a:lnTo>
                      <a:lnTo>
                        <a:pt x="15220" y="1964"/>
                      </a:lnTo>
                      <a:lnTo>
                        <a:pt x="13996" y="2798"/>
                      </a:lnTo>
                      <a:lnTo>
                        <a:pt x="13690" y="2798"/>
                      </a:lnTo>
                      <a:lnTo>
                        <a:pt x="13346" y="3214"/>
                      </a:lnTo>
                      <a:lnTo>
                        <a:pt x="13078" y="3413"/>
                      </a:lnTo>
                      <a:lnTo>
                        <a:pt x="13078" y="3611"/>
                      </a:lnTo>
                      <a:lnTo>
                        <a:pt x="12734" y="3611"/>
                      </a:lnTo>
                      <a:lnTo>
                        <a:pt x="12734" y="4028"/>
                      </a:lnTo>
                      <a:lnTo>
                        <a:pt x="12122" y="4444"/>
                      </a:lnTo>
                      <a:lnTo>
                        <a:pt x="11816" y="4861"/>
                      </a:lnTo>
                      <a:lnTo>
                        <a:pt x="11816" y="5079"/>
                      </a:lnTo>
                      <a:lnTo>
                        <a:pt x="11511" y="5278"/>
                      </a:lnTo>
                      <a:lnTo>
                        <a:pt x="11511" y="5496"/>
                      </a:lnTo>
                      <a:lnTo>
                        <a:pt x="11205" y="5694"/>
                      </a:lnTo>
                      <a:lnTo>
                        <a:pt x="11205" y="5913"/>
                      </a:lnTo>
                      <a:lnTo>
                        <a:pt x="10860" y="6111"/>
                      </a:lnTo>
                      <a:lnTo>
                        <a:pt x="10860" y="6528"/>
                      </a:lnTo>
                      <a:lnTo>
                        <a:pt x="10593" y="6925"/>
                      </a:lnTo>
                      <a:lnTo>
                        <a:pt x="10249" y="7341"/>
                      </a:lnTo>
                      <a:lnTo>
                        <a:pt x="10249" y="7758"/>
                      </a:lnTo>
                      <a:lnTo>
                        <a:pt x="9943" y="7758"/>
                      </a:lnTo>
                      <a:lnTo>
                        <a:pt x="9943" y="8175"/>
                      </a:lnTo>
                      <a:lnTo>
                        <a:pt x="9637" y="8373"/>
                      </a:lnTo>
                      <a:lnTo>
                        <a:pt x="9637" y="8591"/>
                      </a:lnTo>
                      <a:lnTo>
                        <a:pt x="9331" y="9008"/>
                      </a:lnTo>
                      <a:lnTo>
                        <a:pt x="9331" y="9425"/>
                      </a:lnTo>
                      <a:lnTo>
                        <a:pt x="8987" y="9841"/>
                      </a:lnTo>
                      <a:lnTo>
                        <a:pt x="8987" y="10258"/>
                      </a:lnTo>
                      <a:lnTo>
                        <a:pt x="8719" y="10655"/>
                      </a:lnTo>
                      <a:lnTo>
                        <a:pt x="8375" y="10853"/>
                      </a:lnTo>
                      <a:lnTo>
                        <a:pt x="8375" y="11270"/>
                      </a:lnTo>
                      <a:lnTo>
                        <a:pt x="8107" y="11488"/>
                      </a:lnTo>
                      <a:lnTo>
                        <a:pt x="8107" y="11687"/>
                      </a:lnTo>
                      <a:lnTo>
                        <a:pt x="7763" y="11905"/>
                      </a:lnTo>
                      <a:lnTo>
                        <a:pt x="7763" y="12103"/>
                      </a:lnTo>
                      <a:lnTo>
                        <a:pt x="7457" y="12321"/>
                      </a:lnTo>
                      <a:lnTo>
                        <a:pt x="7151" y="12520"/>
                      </a:lnTo>
                      <a:lnTo>
                        <a:pt x="6845" y="12937"/>
                      </a:lnTo>
                      <a:lnTo>
                        <a:pt x="6501" y="14167"/>
                      </a:lnTo>
                      <a:lnTo>
                        <a:pt x="5889" y="14583"/>
                      </a:lnTo>
                      <a:lnTo>
                        <a:pt x="5583" y="15000"/>
                      </a:lnTo>
                      <a:lnTo>
                        <a:pt x="5583" y="15218"/>
                      </a:lnTo>
                      <a:lnTo>
                        <a:pt x="5277" y="15417"/>
                      </a:lnTo>
                      <a:lnTo>
                        <a:pt x="5277" y="15635"/>
                      </a:lnTo>
                      <a:lnTo>
                        <a:pt x="4971" y="15635"/>
                      </a:lnTo>
                      <a:lnTo>
                        <a:pt x="4971" y="15833"/>
                      </a:lnTo>
                      <a:lnTo>
                        <a:pt x="4665" y="16052"/>
                      </a:lnTo>
                      <a:lnTo>
                        <a:pt x="4665" y="16250"/>
                      </a:lnTo>
                      <a:lnTo>
                        <a:pt x="4359" y="16667"/>
                      </a:lnTo>
                      <a:lnTo>
                        <a:pt x="4359" y="16885"/>
                      </a:lnTo>
                      <a:lnTo>
                        <a:pt x="4015" y="17063"/>
                      </a:lnTo>
                      <a:lnTo>
                        <a:pt x="3748" y="17063"/>
                      </a:lnTo>
                      <a:lnTo>
                        <a:pt x="3748" y="17302"/>
                      </a:lnTo>
                      <a:lnTo>
                        <a:pt x="3403" y="17480"/>
                      </a:lnTo>
                      <a:lnTo>
                        <a:pt x="3403" y="17718"/>
                      </a:lnTo>
                      <a:lnTo>
                        <a:pt x="3098" y="17897"/>
                      </a:lnTo>
                      <a:lnTo>
                        <a:pt x="3098" y="18135"/>
                      </a:lnTo>
                      <a:lnTo>
                        <a:pt x="2792" y="18135"/>
                      </a:lnTo>
                      <a:lnTo>
                        <a:pt x="2486" y="18313"/>
                      </a:lnTo>
                      <a:lnTo>
                        <a:pt x="2141" y="18313"/>
                      </a:lnTo>
                      <a:lnTo>
                        <a:pt x="2141" y="18552"/>
                      </a:lnTo>
                      <a:lnTo>
                        <a:pt x="1874" y="18730"/>
                      </a:lnTo>
                      <a:lnTo>
                        <a:pt x="1530" y="18730"/>
                      </a:lnTo>
                      <a:lnTo>
                        <a:pt x="1530" y="18968"/>
                      </a:lnTo>
                      <a:lnTo>
                        <a:pt x="1262" y="19147"/>
                      </a:lnTo>
                      <a:lnTo>
                        <a:pt x="918" y="19147"/>
                      </a:lnTo>
                      <a:lnTo>
                        <a:pt x="612" y="19385"/>
                      </a:lnTo>
                      <a:lnTo>
                        <a:pt x="612" y="19563"/>
                      </a:lnTo>
                      <a:lnTo>
                        <a:pt x="306" y="19563"/>
                      </a:lnTo>
                      <a:lnTo>
                        <a:pt x="306" y="19980"/>
                      </a:lnTo>
                      <a:lnTo>
                        <a:pt x="0" y="19980"/>
                      </a:lnTo>
                      <a:lnTo>
                        <a:pt x="2027" y="19881"/>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09" name="Freeform 65"/>
                <p:cNvSpPr>
                  <a:spLocks noChangeAspect="1"/>
                </p:cNvSpPr>
                <p:nvPr/>
              </p:nvSpPr>
              <p:spPr bwMode="auto">
                <a:xfrm>
                  <a:off x="7789" y="12037"/>
                  <a:ext cx="430" cy="999"/>
                </a:xfrm>
                <a:custGeom>
                  <a:avLst/>
                  <a:gdLst/>
                  <a:ahLst/>
                  <a:cxnLst>
                    <a:cxn ang="0">
                      <a:pos x="18708" y="1982"/>
                    </a:cxn>
                    <a:cxn ang="0">
                      <a:pos x="17943" y="2182"/>
                    </a:cxn>
                    <a:cxn ang="0">
                      <a:pos x="16794" y="2603"/>
                    </a:cxn>
                    <a:cxn ang="0">
                      <a:pos x="16364" y="2823"/>
                    </a:cxn>
                    <a:cxn ang="0">
                      <a:pos x="15981" y="3223"/>
                    </a:cxn>
                    <a:cxn ang="0">
                      <a:pos x="15215" y="3443"/>
                    </a:cxn>
                    <a:cxn ang="0">
                      <a:pos x="14785" y="3864"/>
                    </a:cxn>
                    <a:cxn ang="0">
                      <a:pos x="14450" y="4284"/>
                    </a:cxn>
                    <a:cxn ang="0">
                      <a:pos x="13684" y="4484"/>
                    </a:cxn>
                    <a:cxn ang="0">
                      <a:pos x="13254" y="4905"/>
                    </a:cxn>
                    <a:cxn ang="0">
                      <a:pos x="12871" y="5325"/>
                    </a:cxn>
                    <a:cxn ang="0">
                      <a:pos x="12488" y="5746"/>
                    </a:cxn>
                    <a:cxn ang="0">
                      <a:pos x="12105" y="6166"/>
                    </a:cxn>
                    <a:cxn ang="0">
                      <a:pos x="11675" y="6767"/>
                    </a:cxn>
                    <a:cxn ang="0">
                      <a:pos x="11340" y="7187"/>
                    </a:cxn>
                    <a:cxn ang="0">
                      <a:pos x="10909" y="8028"/>
                    </a:cxn>
                    <a:cxn ang="0">
                      <a:pos x="10526" y="8669"/>
                    </a:cxn>
                    <a:cxn ang="0">
                      <a:pos x="10144" y="10350"/>
                    </a:cxn>
                    <a:cxn ang="0">
                      <a:pos x="9761" y="13033"/>
                    </a:cxn>
                    <a:cxn ang="0">
                      <a:pos x="8995" y="13694"/>
                    </a:cxn>
                    <a:cxn ang="0">
                      <a:pos x="8565" y="14535"/>
                    </a:cxn>
                    <a:cxn ang="0">
                      <a:pos x="8230" y="15135"/>
                    </a:cxn>
                    <a:cxn ang="0">
                      <a:pos x="7799" y="16216"/>
                    </a:cxn>
                    <a:cxn ang="0">
                      <a:pos x="7416" y="16396"/>
                    </a:cxn>
                    <a:cxn ang="0">
                      <a:pos x="7033" y="16817"/>
                    </a:cxn>
                    <a:cxn ang="0">
                      <a:pos x="6651" y="17237"/>
                    </a:cxn>
                    <a:cxn ang="0">
                      <a:pos x="6220" y="17457"/>
                    </a:cxn>
                    <a:cxn ang="0">
                      <a:pos x="5455" y="17658"/>
                    </a:cxn>
                    <a:cxn ang="0">
                      <a:pos x="4689" y="18298"/>
                    </a:cxn>
                    <a:cxn ang="0">
                      <a:pos x="3876" y="18498"/>
                    </a:cxn>
                    <a:cxn ang="0">
                      <a:pos x="3541" y="18719"/>
                    </a:cxn>
                    <a:cxn ang="0">
                      <a:pos x="2775" y="18919"/>
                    </a:cxn>
                    <a:cxn ang="0">
                      <a:pos x="2344" y="19339"/>
                    </a:cxn>
                    <a:cxn ang="0">
                      <a:pos x="1579" y="19560"/>
                    </a:cxn>
                    <a:cxn ang="0">
                      <a:pos x="1196" y="19740"/>
                    </a:cxn>
                    <a:cxn ang="0">
                      <a:pos x="766" y="19980"/>
                    </a:cxn>
                  </a:cxnLst>
                  <a:rect l="0" t="0" r="r" b="b"/>
                  <a:pathLst>
                    <a:path w="20000" h="20000">
                      <a:moveTo>
                        <a:pt x="19952" y="0"/>
                      </a:moveTo>
                      <a:lnTo>
                        <a:pt x="18708" y="1982"/>
                      </a:lnTo>
                      <a:lnTo>
                        <a:pt x="17943" y="1982"/>
                      </a:lnTo>
                      <a:lnTo>
                        <a:pt x="17943" y="2182"/>
                      </a:lnTo>
                      <a:lnTo>
                        <a:pt x="17560" y="2182"/>
                      </a:lnTo>
                      <a:lnTo>
                        <a:pt x="16794" y="2603"/>
                      </a:lnTo>
                      <a:lnTo>
                        <a:pt x="16364" y="2603"/>
                      </a:lnTo>
                      <a:lnTo>
                        <a:pt x="16364" y="2823"/>
                      </a:lnTo>
                      <a:lnTo>
                        <a:pt x="15981" y="2823"/>
                      </a:lnTo>
                      <a:lnTo>
                        <a:pt x="15981" y="3223"/>
                      </a:lnTo>
                      <a:lnTo>
                        <a:pt x="15598" y="3223"/>
                      </a:lnTo>
                      <a:lnTo>
                        <a:pt x="15215" y="3443"/>
                      </a:lnTo>
                      <a:lnTo>
                        <a:pt x="14785" y="3443"/>
                      </a:lnTo>
                      <a:lnTo>
                        <a:pt x="14785" y="3864"/>
                      </a:lnTo>
                      <a:lnTo>
                        <a:pt x="14450" y="3864"/>
                      </a:lnTo>
                      <a:lnTo>
                        <a:pt x="14450" y="4284"/>
                      </a:lnTo>
                      <a:lnTo>
                        <a:pt x="14019" y="4284"/>
                      </a:lnTo>
                      <a:lnTo>
                        <a:pt x="13684" y="4484"/>
                      </a:lnTo>
                      <a:lnTo>
                        <a:pt x="13254" y="4705"/>
                      </a:lnTo>
                      <a:lnTo>
                        <a:pt x="13254" y="4905"/>
                      </a:lnTo>
                      <a:lnTo>
                        <a:pt x="12871" y="4905"/>
                      </a:lnTo>
                      <a:lnTo>
                        <a:pt x="12871" y="5325"/>
                      </a:lnTo>
                      <a:lnTo>
                        <a:pt x="12488" y="5325"/>
                      </a:lnTo>
                      <a:lnTo>
                        <a:pt x="12488" y="5746"/>
                      </a:lnTo>
                      <a:lnTo>
                        <a:pt x="12105" y="5926"/>
                      </a:lnTo>
                      <a:lnTo>
                        <a:pt x="12105" y="6166"/>
                      </a:lnTo>
                      <a:lnTo>
                        <a:pt x="11675" y="6166"/>
                      </a:lnTo>
                      <a:lnTo>
                        <a:pt x="11675" y="6767"/>
                      </a:lnTo>
                      <a:lnTo>
                        <a:pt x="11340" y="6987"/>
                      </a:lnTo>
                      <a:lnTo>
                        <a:pt x="11340" y="7187"/>
                      </a:lnTo>
                      <a:lnTo>
                        <a:pt x="10909" y="7407"/>
                      </a:lnTo>
                      <a:lnTo>
                        <a:pt x="10909" y="8028"/>
                      </a:lnTo>
                      <a:lnTo>
                        <a:pt x="10526" y="8248"/>
                      </a:lnTo>
                      <a:lnTo>
                        <a:pt x="10526" y="8669"/>
                      </a:lnTo>
                      <a:lnTo>
                        <a:pt x="10144" y="8869"/>
                      </a:lnTo>
                      <a:lnTo>
                        <a:pt x="10144" y="10350"/>
                      </a:lnTo>
                      <a:lnTo>
                        <a:pt x="9761" y="10531"/>
                      </a:lnTo>
                      <a:lnTo>
                        <a:pt x="9761" y="13033"/>
                      </a:lnTo>
                      <a:lnTo>
                        <a:pt x="9330" y="13293"/>
                      </a:lnTo>
                      <a:lnTo>
                        <a:pt x="8995" y="13694"/>
                      </a:lnTo>
                      <a:lnTo>
                        <a:pt x="8565" y="14114"/>
                      </a:lnTo>
                      <a:lnTo>
                        <a:pt x="8565" y="14535"/>
                      </a:lnTo>
                      <a:lnTo>
                        <a:pt x="8230" y="14955"/>
                      </a:lnTo>
                      <a:lnTo>
                        <a:pt x="8230" y="15135"/>
                      </a:lnTo>
                      <a:lnTo>
                        <a:pt x="7799" y="15556"/>
                      </a:lnTo>
                      <a:lnTo>
                        <a:pt x="7799" y="16216"/>
                      </a:lnTo>
                      <a:lnTo>
                        <a:pt x="7416" y="16216"/>
                      </a:lnTo>
                      <a:lnTo>
                        <a:pt x="7416" y="16396"/>
                      </a:lnTo>
                      <a:lnTo>
                        <a:pt x="7033" y="16637"/>
                      </a:lnTo>
                      <a:lnTo>
                        <a:pt x="7033" y="16817"/>
                      </a:lnTo>
                      <a:lnTo>
                        <a:pt x="6651" y="16817"/>
                      </a:lnTo>
                      <a:lnTo>
                        <a:pt x="6651" y="17237"/>
                      </a:lnTo>
                      <a:lnTo>
                        <a:pt x="6220" y="17237"/>
                      </a:lnTo>
                      <a:lnTo>
                        <a:pt x="6220" y="17457"/>
                      </a:lnTo>
                      <a:lnTo>
                        <a:pt x="5885" y="17457"/>
                      </a:lnTo>
                      <a:lnTo>
                        <a:pt x="5455" y="17658"/>
                      </a:lnTo>
                      <a:lnTo>
                        <a:pt x="5455" y="17878"/>
                      </a:lnTo>
                      <a:lnTo>
                        <a:pt x="4689" y="18298"/>
                      </a:lnTo>
                      <a:lnTo>
                        <a:pt x="4306" y="18298"/>
                      </a:lnTo>
                      <a:lnTo>
                        <a:pt x="3876" y="18498"/>
                      </a:lnTo>
                      <a:lnTo>
                        <a:pt x="3541" y="18498"/>
                      </a:lnTo>
                      <a:lnTo>
                        <a:pt x="3541" y="18719"/>
                      </a:lnTo>
                      <a:lnTo>
                        <a:pt x="3110" y="18919"/>
                      </a:lnTo>
                      <a:lnTo>
                        <a:pt x="2775" y="18919"/>
                      </a:lnTo>
                      <a:lnTo>
                        <a:pt x="2344" y="19139"/>
                      </a:lnTo>
                      <a:lnTo>
                        <a:pt x="2344" y="19339"/>
                      </a:lnTo>
                      <a:lnTo>
                        <a:pt x="1579" y="19339"/>
                      </a:lnTo>
                      <a:lnTo>
                        <a:pt x="1579" y="19560"/>
                      </a:lnTo>
                      <a:lnTo>
                        <a:pt x="1196" y="19560"/>
                      </a:lnTo>
                      <a:lnTo>
                        <a:pt x="1196" y="19740"/>
                      </a:lnTo>
                      <a:lnTo>
                        <a:pt x="766" y="19740"/>
                      </a:lnTo>
                      <a:lnTo>
                        <a:pt x="766" y="19980"/>
                      </a:lnTo>
                      <a:lnTo>
                        <a:pt x="0" y="1998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10" name="Freeform 66"/>
                <p:cNvSpPr>
                  <a:spLocks noChangeAspect="1"/>
                </p:cNvSpPr>
                <p:nvPr/>
              </p:nvSpPr>
              <p:spPr bwMode="auto">
                <a:xfrm>
                  <a:off x="8040" y="12037"/>
                  <a:ext cx="351" cy="1008"/>
                </a:xfrm>
                <a:custGeom>
                  <a:avLst/>
                  <a:gdLst/>
                  <a:ahLst/>
                  <a:cxnLst>
                    <a:cxn ang="0">
                      <a:pos x="19942" y="0"/>
                    </a:cxn>
                    <a:cxn ang="0">
                      <a:pos x="16023" y="1389"/>
                    </a:cxn>
                    <a:cxn ang="0">
                      <a:pos x="16023" y="2083"/>
                    </a:cxn>
                    <a:cxn ang="0">
                      <a:pos x="15088" y="2083"/>
                    </a:cxn>
                    <a:cxn ang="0">
                      <a:pos x="15088" y="2440"/>
                    </a:cxn>
                    <a:cxn ang="0">
                      <a:pos x="14152" y="2440"/>
                    </a:cxn>
                    <a:cxn ang="0">
                      <a:pos x="14152" y="3433"/>
                    </a:cxn>
                    <a:cxn ang="0">
                      <a:pos x="13158" y="3433"/>
                    </a:cxn>
                    <a:cxn ang="0">
                      <a:pos x="13158" y="4127"/>
                    </a:cxn>
                    <a:cxn ang="0">
                      <a:pos x="12339" y="4127"/>
                    </a:cxn>
                    <a:cxn ang="0">
                      <a:pos x="12339" y="5516"/>
                    </a:cxn>
                    <a:cxn ang="0">
                      <a:pos x="11287" y="6210"/>
                    </a:cxn>
                    <a:cxn ang="0">
                      <a:pos x="11287" y="6885"/>
                    </a:cxn>
                    <a:cxn ang="0">
                      <a:pos x="10351" y="7222"/>
                    </a:cxn>
                    <a:cxn ang="0">
                      <a:pos x="10351" y="12401"/>
                    </a:cxn>
                    <a:cxn ang="0">
                      <a:pos x="9474" y="12798"/>
                    </a:cxn>
                    <a:cxn ang="0">
                      <a:pos x="9474" y="14881"/>
                    </a:cxn>
                    <a:cxn ang="0">
                      <a:pos x="8538" y="15139"/>
                    </a:cxn>
                    <a:cxn ang="0">
                      <a:pos x="8538" y="16190"/>
                    </a:cxn>
                    <a:cxn ang="0">
                      <a:pos x="7485" y="16528"/>
                    </a:cxn>
                    <a:cxn ang="0">
                      <a:pos x="7485" y="16885"/>
                    </a:cxn>
                    <a:cxn ang="0">
                      <a:pos x="6667" y="16885"/>
                    </a:cxn>
                    <a:cxn ang="0">
                      <a:pos x="6667" y="17222"/>
                    </a:cxn>
                    <a:cxn ang="0">
                      <a:pos x="3801" y="18274"/>
                    </a:cxn>
                    <a:cxn ang="0">
                      <a:pos x="3801" y="18611"/>
                    </a:cxn>
                    <a:cxn ang="0">
                      <a:pos x="2865" y="18611"/>
                    </a:cxn>
                    <a:cxn ang="0">
                      <a:pos x="2865" y="18968"/>
                    </a:cxn>
                    <a:cxn ang="0">
                      <a:pos x="1871" y="18968"/>
                    </a:cxn>
                    <a:cxn ang="0">
                      <a:pos x="1871" y="19286"/>
                    </a:cxn>
                    <a:cxn ang="0">
                      <a:pos x="1053" y="19286"/>
                    </a:cxn>
                    <a:cxn ang="0">
                      <a:pos x="1053" y="19663"/>
                    </a:cxn>
                    <a:cxn ang="0">
                      <a:pos x="0" y="19663"/>
                    </a:cxn>
                    <a:cxn ang="0">
                      <a:pos x="0" y="19980"/>
                    </a:cxn>
                  </a:cxnLst>
                  <a:rect l="0" t="0" r="r" b="b"/>
                  <a:pathLst>
                    <a:path w="20000" h="20000">
                      <a:moveTo>
                        <a:pt x="19942" y="0"/>
                      </a:moveTo>
                      <a:lnTo>
                        <a:pt x="16023" y="1389"/>
                      </a:lnTo>
                      <a:lnTo>
                        <a:pt x="16023" y="2083"/>
                      </a:lnTo>
                      <a:lnTo>
                        <a:pt x="15088" y="2083"/>
                      </a:lnTo>
                      <a:lnTo>
                        <a:pt x="15088" y="2440"/>
                      </a:lnTo>
                      <a:lnTo>
                        <a:pt x="14152" y="2440"/>
                      </a:lnTo>
                      <a:lnTo>
                        <a:pt x="14152" y="3433"/>
                      </a:lnTo>
                      <a:lnTo>
                        <a:pt x="13158" y="3433"/>
                      </a:lnTo>
                      <a:lnTo>
                        <a:pt x="13158" y="4127"/>
                      </a:lnTo>
                      <a:lnTo>
                        <a:pt x="12339" y="4127"/>
                      </a:lnTo>
                      <a:lnTo>
                        <a:pt x="12339" y="5516"/>
                      </a:lnTo>
                      <a:lnTo>
                        <a:pt x="11287" y="6210"/>
                      </a:lnTo>
                      <a:lnTo>
                        <a:pt x="11287" y="6885"/>
                      </a:lnTo>
                      <a:lnTo>
                        <a:pt x="10351" y="7222"/>
                      </a:lnTo>
                      <a:lnTo>
                        <a:pt x="10351" y="12401"/>
                      </a:lnTo>
                      <a:lnTo>
                        <a:pt x="9474" y="12798"/>
                      </a:lnTo>
                      <a:lnTo>
                        <a:pt x="9474" y="14881"/>
                      </a:lnTo>
                      <a:lnTo>
                        <a:pt x="8538" y="15139"/>
                      </a:lnTo>
                      <a:lnTo>
                        <a:pt x="8538" y="16190"/>
                      </a:lnTo>
                      <a:lnTo>
                        <a:pt x="7485" y="16528"/>
                      </a:lnTo>
                      <a:lnTo>
                        <a:pt x="7485" y="16885"/>
                      </a:lnTo>
                      <a:lnTo>
                        <a:pt x="6667" y="16885"/>
                      </a:lnTo>
                      <a:lnTo>
                        <a:pt x="6667" y="17222"/>
                      </a:lnTo>
                      <a:lnTo>
                        <a:pt x="3801" y="18274"/>
                      </a:lnTo>
                      <a:lnTo>
                        <a:pt x="3801" y="18611"/>
                      </a:lnTo>
                      <a:lnTo>
                        <a:pt x="2865" y="18611"/>
                      </a:lnTo>
                      <a:lnTo>
                        <a:pt x="2865" y="18968"/>
                      </a:lnTo>
                      <a:lnTo>
                        <a:pt x="1871" y="18968"/>
                      </a:lnTo>
                      <a:lnTo>
                        <a:pt x="1871" y="19286"/>
                      </a:lnTo>
                      <a:lnTo>
                        <a:pt x="1053" y="19286"/>
                      </a:lnTo>
                      <a:lnTo>
                        <a:pt x="1053" y="19663"/>
                      </a:lnTo>
                      <a:lnTo>
                        <a:pt x="0" y="19663"/>
                      </a:lnTo>
                      <a:lnTo>
                        <a:pt x="0" y="1998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11" name="Freeform 67"/>
                <p:cNvSpPr>
                  <a:spLocks noChangeAspect="1"/>
                </p:cNvSpPr>
                <p:nvPr/>
              </p:nvSpPr>
              <p:spPr bwMode="auto">
                <a:xfrm>
                  <a:off x="8267" y="12037"/>
                  <a:ext cx="340" cy="1002"/>
                </a:xfrm>
                <a:custGeom>
                  <a:avLst/>
                  <a:gdLst/>
                  <a:ahLst/>
                  <a:cxnLst>
                    <a:cxn ang="0">
                      <a:pos x="19940" y="359"/>
                    </a:cxn>
                    <a:cxn ang="0">
                      <a:pos x="19456" y="519"/>
                    </a:cxn>
                    <a:cxn ang="0">
                      <a:pos x="18550" y="659"/>
                    </a:cxn>
                    <a:cxn ang="0">
                      <a:pos x="18127" y="818"/>
                    </a:cxn>
                    <a:cxn ang="0">
                      <a:pos x="17221" y="958"/>
                    </a:cxn>
                    <a:cxn ang="0">
                      <a:pos x="16737" y="1118"/>
                    </a:cxn>
                    <a:cxn ang="0">
                      <a:pos x="16314" y="1257"/>
                    </a:cxn>
                    <a:cxn ang="0">
                      <a:pos x="15408" y="1417"/>
                    </a:cxn>
                    <a:cxn ang="0">
                      <a:pos x="13595" y="1856"/>
                    </a:cxn>
                    <a:cxn ang="0">
                      <a:pos x="12689" y="2016"/>
                    </a:cxn>
                    <a:cxn ang="0">
                      <a:pos x="11782" y="2315"/>
                    </a:cxn>
                    <a:cxn ang="0">
                      <a:pos x="11299" y="2455"/>
                    </a:cxn>
                    <a:cxn ang="0">
                      <a:pos x="10876" y="2754"/>
                    </a:cxn>
                    <a:cxn ang="0">
                      <a:pos x="10393" y="2914"/>
                    </a:cxn>
                    <a:cxn ang="0">
                      <a:pos x="9970" y="3054"/>
                    </a:cxn>
                    <a:cxn ang="0">
                      <a:pos x="9486" y="3513"/>
                    </a:cxn>
                    <a:cxn ang="0">
                      <a:pos x="9970" y="6806"/>
                    </a:cxn>
                    <a:cxn ang="0">
                      <a:pos x="10393" y="7545"/>
                    </a:cxn>
                    <a:cxn ang="0">
                      <a:pos x="9970" y="10240"/>
                    </a:cxn>
                    <a:cxn ang="0">
                      <a:pos x="9486" y="10838"/>
                    </a:cxn>
                    <a:cxn ang="0">
                      <a:pos x="9063" y="11437"/>
                    </a:cxn>
                    <a:cxn ang="0">
                      <a:pos x="8580" y="11896"/>
                    </a:cxn>
                    <a:cxn ang="0">
                      <a:pos x="8157" y="12196"/>
                    </a:cxn>
                    <a:cxn ang="0">
                      <a:pos x="7674" y="12794"/>
                    </a:cxn>
                    <a:cxn ang="0">
                      <a:pos x="7251" y="13094"/>
                    </a:cxn>
                    <a:cxn ang="0">
                      <a:pos x="6767" y="13533"/>
                    </a:cxn>
                    <a:cxn ang="0">
                      <a:pos x="6344" y="13992"/>
                    </a:cxn>
                    <a:cxn ang="0">
                      <a:pos x="5861" y="14591"/>
                    </a:cxn>
                    <a:cxn ang="0">
                      <a:pos x="5438" y="16687"/>
                    </a:cxn>
                    <a:cxn ang="0">
                      <a:pos x="4955" y="17285"/>
                    </a:cxn>
                    <a:cxn ang="0">
                      <a:pos x="4532" y="17884"/>
                    </a:cxn>
                    <a:cxn ang="0">
                      <a:pos x="4048" y="18323"/>
                    </a:cxn>
                    <a:cxn ang="0">
                      <a:pos x="3625" y="18623"/>
                    </a:cxn>
                    <a:cxn ang="0">
                      <a:pos x="3142" y="18782"/>
                    </a:cxn>
                    <a:cxn ang="0">
                      <a:pos x="2719" y="19082"/>
                    </a:cxn>
                    <a:cxn ang="0">
                      <a:pos x="2236" y="19222"/>
                    </a:cxn>
                    <a:cxn ang="0">
                      <a:pos x="1813" y="19381"/>
                    </a:cxn>
                    <a:cxn ang="0">
                      <a:pos x="1329" y="19521"/>
                    </a:cxn>
                    <a:cxn ang="0">
                      <a:pos x="906" y="19681"/>
                    </a:cxn>
                    <a:cxn ang="0">
                      <a:pos x="423" y="19820"/>
                    </a:cxn>
                    <a:cxn ang="0">
                      <a:pos x="0" y="19980"/>
                    </a:cxn>
                  </a:cxnLst>
                  <a:rect l="0" t="0" r="r" b="b"/>
                  <a:pathLst>
                    <a:path w="20000" h="20000">
                      <a:moveTo>
                        <a:pt x="16012" y="0"/>
                      </a:moveTo>
                      <a:lnTo>
                        <a:pt x="19940" y="359"/>
                      </a:lnTo>
                      <a:lnTo>
                        <a:pt x="19456" y="359"/>
                      </a:lnTo>
                      <a:lnTo>
                        <a:pt x="19456" y="519"/>
                      </a:lnTo>
                      <a:lnTo>
                        <a:pt x="18550" y="519"/>
                      </a:lnTo>
                      <a:lnTo>
                        <a:pt x="18550" y="659"/>
                      </a:lnTo>
                      <a:lnTo>
                        <a:pt x="18127" y="659"/>
                      </a:lnTo>
                      <a:lnTo>
                        <a:pt x="18127" y="818"/>
                      </a:lnTo>
                      <a:lnTo>
                        <a:pt x="17221" y="818"/>
                      </a:lnTo>
                      <a:lnTo>
                        <a:pt x="17221" y="958"/>
                      </a:lnTo>
                      <a:lnTo>
                        <a:pt x="16737" y="958"/>
                      </a:lnTo>
                      <a:lnTo>
                        <a:pt x="16737" y="1118"/>
                      </a:lnTo>
                      <a:lnTo>
                        <a:pt x="16314" y="1118"/>
                      </a:lnTo>
                      <a:lnTo>
                        <a:pt x="16314" y="1257"/>
                      </a:lnTo>
                      <a:lnTo>
                        <a:pt x="15408" y="1257"/>
                      </a:lnTo>
                      <a:lnTo>
                        <a:pt x="15408" y="1417"/>
                      </a:lnTo>
                      <a:lnTo>
                        <a:pt x="14924" y="1417"/>
                      </a:lnTo>
                      <a:lnTo>
                        <a:pt x="13595" y="1856"/>
                      </a:lnTo>
                      <a:lnTo>
                        <a:pt x="13595" y="2016"/>
                      </a:lnTo>
                      <a:lnTo>
                        <a:pt x="12689" y="2016"/>
                      </a:lnTo>
                      <a:lnTo>
                        <a:pt x="12205" y="2315"/>
                      </a:lnTo>
                      <a:lnTo>
                        <a:pt x="11782" y="2315"/>
                      </a:lnTo>
                      <a:lnTo>
                        <a:pt x="11782" y="2455"/>
                      </a:lnTo>
                      <a:lnTo>
                        <a:pt x="11299" y="2455"/>
                      </a:lnTo>
                      <a:lnTo>
                        <a:pt x="11299" y="2615"/>
                      </a:lnTo>
                      <a:lnTo>
                        <a:pt x="10876" y="2754"/>
                      </a:lnTo>
                      <a:lnTo>
                        <a:pt x="10876" y="2914"/>
                      </a:lnTo>
                      <a:lnTo>
                        <a:pt x="10393" y="2914"/>
                      </a:lnTo>
                      <a:lnTo>
                        <a:pt x="10393" y="3054"/>
                      </a:lnTo>
                      <a:lnTo>
                        <a:pt x="9970" y="3054"/>
                      </a:lnTo>
                      <a:lnTo>
                        <a:pt x="9970" y="3513"/>
                      </a:lnTo>
                      <a:lnTo>
                        <a:pt x="9486" y="3513"/>
                      </a:lnTo>
                      <a:lnTo>
                        <a:pt x="9486" y="6647"/>
                      </a:lnTo>
                      <a:lnTo>
                        <a:pt x="9970" y="6806"/>
                      </a:lnTo>
                      <a:lnTo>
                        <a:pt x="9970" y="7405"/>
                      </a:lnTo>
                      <a:lnTo>
                        <a:pt x="10393" y="7545"/>
                      </a:lnTo>
                      <a:lnTo>
                        <a:pt x="10393" y="10240"/>
                      </a:lnTo>
                      <a:lnTo>
                        <a:pt x="9970" y="10240"/>
                      </a:lnTo>
                      <a:lnTo>
                        <a:pt x="9970" y="10838"/>
                      </a:lnTo>
                      <a:lnTo>
                        <a:pt x="9486" y="10838"/>
                      </a:lnTo>
                      <a:lnTo>
                        <a:pt x="9486" y="11138"/>
                      </a:lnTo>
                      <a:lnTo>
                        <a:pt x="9063" y="11437"/>
                      </a:lnTo>
                      <a:lnTo>
                        <a:pt x="9063" y="11737"/>
                      </a:lnTo>
                      <a:lnTo>
                        <a:pt x="8580" y="11896"/>
                      </a:lnTo>
                      <a:lnTo>
                        <a:pt x="8580" y="12196"/>
                      </a:lnTo>
                      <a:lnTo>
                        <a:pt x="8157" y="12196"/>
                      </a:lnTo>
                      <a:lnTo>
                        <a:pt x="8157" y="12495"/>
                      </a:lnTo>
                      <a:lnTo>
                        <a:pt x="7674" y="12794"/>
                      </a:lnTo>
                      <a:lnTo>
                        <a:pt x="7251" y="12934"/>
                      </a:lnTo>
                      <a:lnTo>
                        <a:pt x="7251" y="13094"/>
                      </a:lnTo>
                      <a:lnTo>
                        <a:pt x="6767" y="13234"/>
                      </a:lnTo>
                      <a:lnTo>
                        <a:pt x="6767" y="13533"/>
                      </a:lnTo>
                      <a:lnTo>
                        <a:pt x="6344" y="13693"/>
                      </a:lnTo>
                      <a:lnTo>
                        <a:pt x="6344" y="13992"/>
                      </a:lnTo>
                      <a:lnTo>
                        <a:pt x="5861" y="14132"/>
                      </a:lnTo>
                      <a:lnTo>
                        <a:pt x="5861" y="14591"/>
                      </a:lnTo>
                      <a:lnTo>
                        <a:pt x="5438" y="14731"/>
                      </a:lnTo>
                      <a:lnTo>
                        <a:pt x="5438" y="16687"/>
                      </a:lnTo>
                      <a:lnTo>
                        <a:pt x="4955" y="16986"/>
                      </a:lnTo>
                      <a:lnTo>
                        <a:pt x="4955" y="17285"/>
                      </a:lnTo>
                      <a:lnTo>
                        <a:pt x="4532" y="17425"/>
                      </a:lnTo>
                      <a:lnTo>
                        <a:pt x="4532" y="17884"/>
                      </a:lnTo>
                      <a:lnTo>
                        <a:pt x="4048" y="17884"/>
                      </a:lnTo>
                      <a:lnTo>
                        <a:pt x="4048" y="18323"/>
                      </a:lnTo>
                      <a:lnTo>
                        <a:pt x="3625" y="18483"/>
                      </a:lnTo>
                      <a:lnTo>
                        <a:pt x="3625" y="18623"/>
                      </a:lnTo>
                      <a:lnTo>
                        <a:pt x="3142" y="18623"/>
                      </a:lnTo>
                      <a:lnTo>
                        <a:pt x="3142" y="18782"/>
                      </a:lnTo>
                      <a:lnTo>
                        <a:pt x="2719" y="18782"/>
                      </a:lnTo>
                      <a:lnTo>
                        <a:pt x="2719" y="19082"/>
                      </a:lnTo>
                      <a:lnTo>
                        <a:pt x="2236" y="19082"/>
                      </a:lnTo>
                      <a:lnTo>
                        <a:pt x="2236" y="19222"/>
                      </a:lnTo>
                      <a:lnTo>
                        <a:pt x="1813" y="19222"/>
                      </a:lnTo>
                      <a:lnTo>
                        <a:pt x="1813" y="19381"/>
                      </a:lnTo>
                      <a:lnTo>
                        <a:pt x="1329" y="19381"/>
                      </a:lnTo>
                      <a:lnTo>
                        <a:pt x="1329" y="19521"/>
                      </a:lnTo>
                      <a:lnTo>
                        <a:pt x="906" y="19521"/>
                      </a:lnTo>
                      <a:lnTo>
                        <a:pt x="906" y="19681"/>
                      </a:lnTo>
                      <a:lnTo>
                        <a:pt x="423" y="19681"/>
                      </a:lnTo>
                      <a:lnTo>
                        <a:pt x="423" y="19820"/>
                      </a:lnTo>
                      <a:lnTo>
                        <a:pt x="0" y="19820"/>
                      </a:lnTo>
                      <a:lnTo>
                        <a:pt x="0" y="1998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12" name="Freeform 68"/>
                <p:cNvSpPr>
                  <a:spLocks noChangeAspect="1"/>
                </p:cNvSpPr>
                <p:nvPr/>
              </p:nvSpPr>
              <p:spPr bwMode="auto">
                <a:xfrm>
                  <a:off x="8413" y="12037"/>
                  <a:ext cx="423" cy="1017"/>
                </a:xfrm>
                <a:custGeom>
                  <a:avLst/>
                  <a:gdLst/>
                  <a:ahLst/>
                  <a:cxnLst>
                    <a:cxn ang="0">
                      <a:pos x="18932" y="354"/>
                    </a:cxn>
                    <a:cxn ang="0">
                      <a:pos x="17864" y="649"/>
                    </a:cxn>
                    <a:cxn ang="0">
                      <a:pos x="14951" y="944"/>
                    </a:cxn>
                    <a:cxn ang="0">
                      <a:pos x="14563" y="1396"/>
                    </a:cxn>
                    <a:cxn ang="0">
                      <a:pos x="14223" y="1691"/>
                    </a:cxn>
                    <a:cxn ang="0">
                      <a:pos x="13835" y="2281"/>
                    </a:cxn>
                    <a:cxn ang="0">
                      <a:pos x="13495" y="2714"/>
                    </a:cxn>
                    <a:cxn ang="0">
                      <a:pos x="13107" y="3304"/>
                    </a:cxn>
                    <a:cxn ang="0">
                      <a:pos x="12767" y="3894"/>
                    </a:cxn>
                    <a:cxn ang="0">
                      <a:pos x="12379" y="4484"/>
                    </a:cxn>
                    <a:cxn ang="0">
                      <a:pos x="12039" y="5231"/>
                    </a:cxn>
                    <a:cxn ang="0">
                      <a:pos x="11650" y="6116"/>
                    </a:cxn>
                    <a:cxn ang="0">
                      <a:pos x="11311" y="13628"/>
                    </a:cxn>
                    <a:cxn ang="0">
                      <a:pos x="10922" y="14081"/>
                    </a:cxn>
                    <a:cxn ang="0">
                      <a:pos x="10194" y="14671"/>
                    </a:cxn>
                    <a:cxn ang="0">
                      <a:pos x="9466" y="15261"/>
                    </a:cxn>
                    <a:cxn ang="0">
                      <a:pos x="8738" y="15693"/>
                    </a:cxn>
                    <a:cxn ang="0">
                      <a:pos x="8010" y="16146"/>
                    </a:cxn>
                    <a:cxn ang="0">
                      <a:pos x="7282" y="16578"/>
                    </a:cxn>
                    <a:cxn ang="0">
                      <a:pos x="6942" y="16735"/>
                    </a:cxn>
                    <a:cxn ang="0">
                      <a:pos x="6553" y="16873"/>
                    </a:cxn>
                    <a:cxn ang="0">
                      <a:pos x="5485" y="17325"/>
                    </a:cxn>
                    <a:cxn ang="0">
                      <a:pos x="5097" y="17620"/>
                    </a:cxn>
                    <a:cxn ang="0">
                      <a:pos x="4369" y="17758"/>
                    </a:cxn>
                    <a:cxn ang="0">
                      <a:pos x="4029" y="17915"/>
                    </a:cxn>
                    <a:cxn ang="0">
                      <a:pos x="3641" y="18210"/>
                    </a:cxn>
                    <a:cxn ang="0">
                      <a:pos x="3301" y="18505"/>
                    </a:cxn>
                    <a:cxn ang="0">
                      <a:pos x="2573" y="18800"/>
                    </a:cxn>
                    <a:cxn ang="0">
                      <a:pos x="1845" y="19095"/>
                    </a:cxn>
                    <a:cxn ang="0">
                      <a:pos x="1456" y="19233"/>
                    </a:cxn>
                    <a:cxn ang="0">
                      <a:pos x="1117" y="19528"/>
                    </a:cxn>
                    <a:cxn ang="0">
                      <a:pos x="728" y="19685"/>
                    </a:cxn>
                    <a:cxn ang="0">
                      <a:pos x="388" y="19823"/>
                    </a:cxn>
                    <a:cxn ang="0">
                      <a:pos x="0" y="19980"/>
                    </a:cxn>
                  </a:cxnLst>
                  <a:rect l="0" t="0" r="r" b="b"/>
                  <a:pathLst>
                    <a:path w="20000" h="20000">
                      <a:moveTo>
                        <a:pt x="19951" y="0"/>
                      </a:moveTo>
                      <a:lnTo>
                        <a:pt x="18932" y="354"/>
                      </a:lnTo>
                      <a:lnTo>
                        <a:pt x="18592" y="354"/>
                      </a:lnTo>
                      <a:lnTo>
                        <a:pt x="17864" y="649"/>
                      </a:lnTo>
                      <a:lnTo>
                        <a:pt x="15680" y="944"/>
                      </a:lnTo>
                      <a:lnTo>
                        <a:pt x="14951" y="944"/>
                      </a:lnTo>
                      <a:lnTo>
                        <a:pt x="14951" y="1101"/>
                      </a:lnTo>
                      <a:lnTo>
                        <a:pt x="14563" y="1396"/>
                      </a:lnTo>
                      <a:lnTo>
                        <a:pt x="14563" y="1534"/>
                      </a:lnTo>
                      <a:lnTo>
                        <a:pt x="14223" y="1691"/>
                      </a:lnTo>
                      <a:lnTo>
                        <a:pt x="14223" y="2124"/>
                      </a:lnTo>
                      <a:lnTo>
                        <a:pt x="13835" y="2281"/>
                      </a:lnTo>
                      <a:lnTo>
                        <a:pt x="13835" y="2576"/>
                      </a:lnTo>
                      <a:lnTo>
                        <a:pt x="13495" y="2714"/>
                      </a:lnTo>
                      <a:lnTo>
                        <a:pt x="13107" y="3009"/>
                      </a:lnTo>
                      <a:lnTo>
                        <a:pt x="13107" y="3304"/>
                      </a:lnTo>
                      <a:lnTo>
                        <a:pt x="12767" y="3461"/>
                      </a:lnTo>
                      <a:lnTo>
                        <a:pt x="12767" y="3894"/>
                      </a:lnTo>
                      <a:lnTo>
                        <a:pt x="12379" y="4189"/>
                      </a:lnTo>
                      <a:lnTo>
                        <a:pt x="12379" y="4484"/>
                      </a:lnTo>
                      <a:lnTo>
                        <a:pt x="12039" y="4779"/>
                      </a:lnTo>
                      <a:lnTo>
                        <a:pt x="12039" y="5231"/>
                      </a:lnTo>
                      <a:lnTo>
                        <a:pt x="11650" y="5526"/>
                      </a:lnTo>
                      <a:lnTo>
                        <a:pt x="11650" y="6116"/>
                      </a:lnTo>
                      <a:lnTo>
                        <a:pt x="11311" y="6411"/>
                      </a:lnTo>
                      <a:lnTo>
                        <a:pt x="11311" y="13628"/>
                      </a:lnTo>
                      <a:lnTo>
                        <a:pt x="10922" y="13786"/>
                      </a:lnTo>
                      <a:lnTo>
                        <a:pt x="10922" y="14081"/>
                      </a:lnTo>
                      <a:lnTo>
                        <a:pt x="10583" y="14376"/>
                      </a:lnTo>
                      <a:lnTo>
                        <a:pt x="10194" y="14671"/>
                      </a:lnTo>
                      <a:lnTo>
                        <a:pt x="9466" y="14966"/>
                      </a:lnTo>
                      <a:lnTo>
                        <a:pt x="9466" y="15261"/>
                      </a:lnTo>
                      <a:lnTo>
                        <a:pt x="9126" y="15398"/>
                      </a:lnTo>
                      <a:lnTo>
                        <a:pt x="8738" y="15693"/>
                      </a:lnTo>
                      <a:lnTo>
                        <a:pt x="8398" y="15851"/>
                      </a:lnTo>
                      <a:lnTo>
                        <a:pt x="8010" y="16146"/>
                      </a:lnTo>
                      <a:lnTo>
                        <a:pt x="7282" y="16441"/>
                      </a:lnTo>
                      <a:lnTo>
                        <a:pt x="7282" y="16578"/>
                      </a:lnTo>
                      <a:lnTo>
                        <a:pt x="6942" y="16578"/>
                      </a:lnTo>
                      <a:lnTo>
                        <a:pt x="6942" y="16735"/>
                      </a:lnTo>
                      <a:lnTo>
                        <a:pt x="6553" y="16735"/>
                      </a:lnTo>
                      <a:lnTo>
                        <a:pt x="6553" y="16873"/>
                      </a:lnTo>
                      <a:lnTo>
                        <a:pt x="6214" y="17030"/>
                      </a:lnTo>
                      <a:lnTo>
                        <a:pt x="5485" y="17325"/>
                      </a:lnTo>
                      <a:lnTo>
                        <a:pt x="5097" y="17463"/>
                      </a:lnTo>
                      <a:lnTo>
                        <a:pt x="5097" y="17620"/>
                      </a:lnTo>
                      <a:lnTo>
                        <a:pt x="4757" y="17758"/>
                      </a:lnTo>
                      <a:lnTo>
                        <a:pt x="4369" y="17758"/>
                      </a:lnTo>
                      <a:lnTo>
                        <a:pt x="4369" y="17915"/>
                      </a:lnTo>
                      <a:lnTo>
                        <a:pt x="4029" y="17915"/>
                      </a:lnTo>
                      <a:lnTo>
                        <a:pt x="4029" y="18210"/>
                      </a:lnTo>
                      <a:lnTo>
                        <a:pt x="3641" y="18210"/>
                      </a:lnTo>
                      <a:lnTo>
                        <a:pt x="3641" y="18505"/>
                      </a:lnTo>
                      <a:lnTo>
                        <a:pt x="3301" y="18505"/>
                      </a:lnTo>
                      <a:lnTo>
                        <a:pt x="2913" y="18643"/>
                      </a:lnTo>
                      <a:lnTo>
                        <a:pt x="2573" y="18800"/>
                      </a:lnTo>
                      <a:lnTo>
                        <a:pt x="2184" y="18938"/>
                      </a:lnTo>
                      <a:lnTo>
                        <a:pt x="1845" y="19095"/>
                      </a:lnTo>
                      <a:lnTo>
                        <a:pt x="1456" y="19095"/>
                      </a:lnTo>
                      <a:lnTo>
                        <a:pt x="1456" y="19233"/>
                      </a:lnTo>
                      <a:lnTo>
                        <a:pt x="1117" y="19233"/>
                      </a:lnTo>
                      <a:lnTo>
                        <a:pt x="1117" y="19528"/>
                      </a:lnTo>
                      <a:lnTo>
                        <a:pt x="728" y="19528"/>
                      </a:lnTo>
                      <a:lnTo>
                        <a:pt x="728" y="19685"/>
                      </a:lnTo>
                      <a:lnTo>
                        <a:pt x="388" y="19685"/>
                      </a:lnTo>
                      <a:lnTo>
                        <a:pt x="388" y="19823"/>
                      </a:lnTo>
                      <a:lnTo>
                        <a:pt x="0" y="19823"/>
                      </a:lnTo>
                      <a:lnTo>
                        <a:pt x="0" y="1998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13" name="Freeform 69"/>
                <p:cNvSpPr>
                  <a:spLocks noChangeAspect="1"/>
                </p:cNvSpPr>
                <p:nvPr/>
              </p:nvSpPr>
              <p:spPr bwMode="auto">
                <a:xfrm>
                  <a:off x="8668" y="12037"/>
                  <a:ext cx="316" cy="1009"/>
                </a:xfrm>
                <a:custGeom>
                  <a:avLst/>
                  <a:gdLst/>
                  <a:ahLst/>
                  <a:cxnLst>
                    <a:cxn ang="0">
                      <a:pos x="19935" y="0"/>
                    </a:cxn>
                    <a:cxn ang="0">
                      <a:pos x="18961" y="1546"/>
                    </a:cxn>
                    <a:cxn ang="0">
                      <a:pos x="18506" y="1705"/>
                    </a:cxn>
                    <a:cxn ang="0">
                      <a:pos x="17987" y="1843"/>
                    </a:cxn>
                    <a:cxn ang="0">
                      <a:pos x="17532" y="1843"/>
                    </a:cxn>
                    <a:cxn ang="0">
                      <a:pos x="17013" y="2141"/>
                    </a:cxn>
                    <a:cxn ang="0">
                      <a:pos x="16558" y="2299"/>
                    </a:cxn>
                    <a:cxn ang="0">
                      <a:pos x="16039" y="2438"/>
                    </a:cxn>
                    <a:cxn ang="0">
                      <a:pos x="15584" y="2597"/>
                    </a:cxn>
                    <a:cxn ang="0">
                      <a:pos x="15065" y="2735"/>
                    </a:cxn>
                    <a:cxn ang="0">
                      <a:pos x="14610" y="3033"/>
                    </a:cxn>
                    <a:cxn ang="0">
                      <a:pos x="14091" y="3191"/>
                    </a:cxn>
                    <a:cxn ang="0">
                      <a:pos x="14091" y="3330"/>
                    </a:cxn>
                    <a:cxn ang="0">
                      <a:pos x="13636" y="3627"/>
                    </a:cxn>
                    <a:cxn ang="0">
                      <a:pos x="13636" y="3925"/>
                    </a:cxn>
                    <a:cxn ang="0">
                      <a:pos x="13117" y="4222"/>
                    </a:cxn>
                    <a:cxn ang="0">
                      <a:pos x="13117" y="4381"/>
                    </a:cxn>
                    <a:cxn ang="0">
                      <a:pos x="12662" y="4519"/>
                    </a:cxn>
                    <a:cxn ang="0">
                      <a:pos x="12662" y="4817"/>
                    </a:cxn>
                    <a:cxn ang="0">
                      <a:pos x="12143" y="5114"/>
                    </a:cxn>
                    <a:cxn ang="0">
                      <a:pos x="12143" y="6462"/>
                    </a:cxn>
                    <a:cxn ang="0">
                      <a:pos x="11688" y="6759"/>
                    </a:cxn>
                    <a:cxn ang="0">
                      <a:pos x="11688" y="14034"/>
                    </a:cxn>
                    <a:cxn ang="0">
                      <a:pos x="11169" y="14926"/>
                    </a:cxn>
                    <a:cxn ang="0">
                      <a:pos x="11169" y="15223"/>
                    </a:cxn>
                    <a:cxn ang="0">
                      <a:pos x="10714" y="15520"/>
                    </a:cxn>
                    <a:cxn ang="0">
                      <a:pos x="10714" y="15976"/>
                    </a:cxn>
                    <a:cxn ang="0">
                      <a:pos x="10195" y="16115"/>
                    </a:cxn>
                    <a:cxn ang="0">
                      <a:pos x="9740" y="16412"/>
                    </a:cxn>
                    <a:cxn ang="0">
                      <a:pos x="9221" y="16571"/>
                    </a:cxn>
                    <a:cxn ang="0">
                      <a:pos x="9221" y="16868"/>
                    </a:cxn>
                    <a:cxn ang="0">
                      <a:pos x="8766" y="16868"/>
                    </a:cxn>
                    <a:cxn ang="0">
                      <a:pos x="8247" y="17166"/>
                    </a:cxn>
                    <a:cxn ang="0">
                      <a:pos x="7792" y="17304"/>
                    </a:cxn>
                    <a:cxn ang="0">
                      <a:pos x="7792" y="17463"/>
                    </a:cxn>
                    <a:cxn ang="0">
                      <a:pos x="6818" y="17760"/>
                    </a:cxn>
                    <a:cxn ang="0">
                      <a:pos x="6818" y="17899"/>
                    </a:cxn>
                    <a:cxn ang="0">
                      <a:pos x="5325" y="18355"/>
                    </a:cxn>
                    <a:cxn ang="0">
                      <a:pos x="4870" y="18355"/>
                    </a:cxn>
                    <a:cxn ang="0">
                      <a:pos x="4870" y="18494"/>
                    </a:cxn>
                    <a:cxn ang="0">
                      <a:pos x="3896" y="18791"/>
                    </a:cxn>
                    <a:cxn ang="0">
                      <a:pos x="2922" y="18949"/>
                    </a:cxn>
                    <a:cxn ang="0">
                      <a:pos x="2403" y="19247"/>
                    </a:cxn>
                    <a:cxn ang="0">
                      <a:pos x="1429" y="19386"/>
                    </a:cxn>
                    <a:cxn ang="0">
                      <a:pos x="974" y="19544"/>
                    </a:cxn>
                    <a:cxn ang="0">
                      <a:pos x="974" y="19683"/>
                    </a:cxn>
                    <a:cxn ang="0">
                      <a:pos x="455" y="19683"/>
                    </a:cxn>
                    <a:cxn ang="0">
                      <a:pos x="455" y="19841"/>
                    </a:cxn>
                    <a:cxn ang="0">
                      <a:pos x="0" y="19841"/>
                    </a:cxn>
                    <a:cxn ang="0">
                      <a:pos x="0" y="19980"/>
                    </a:cxn>
                  </a:cxnLst>
                  <a:rect l="0" t="0" r="r" b="b"/>
                  <a:pathLst>
                    <a:path w="20000" h="20000">
                      <a:moveTo>
                        <a:pt x="19935" y="0"/>
                      </a:moveTo>
                      <a:lnTo>
                        <a:pt x="18961" y="1546"/>
                      </a:lnTo>
                      <a:lnTo>
                        <a:pt x="18506" y="1705"/>
                      </a:lnTo>
                      <a:lnTo>
                        <a:pt x="17987" y="1843"/>
                      </a:lnTo>
                      <a:lnTo>
                        <a:pt x="17532" y="1843"/>
                      </a:lnTo>
                      <a:lnTo>
                        <a:pt x="17013" y="2141"/>
                      </a:lnTo>
                      <a:lnTo>
                        <a:pt x="16558" y="2299"/>
                      </a:lnTo>
                      <a:lnTo>
                        <a:pt x="16039" y="2438"/>
                      </a:lnTo>
                      <a:lnTo>
                        <a:pt x="15584" y="2597"/>
                      </a:lnTo>
                      <a:lnTo>
                        <a:pt x="15065" y="2735"/>
                      </a:lnTo>
                      <a:lnTo>
                        <a:pt x="14610" y="3033"/>
                      </a:lnTo>
                      <a:lnTo>
                        <a:pt x="14091" y="3191"/>
                      </a:lnTo>
                      <a:lnTo>
                        <a:pt x="14091" y="3330"/>
                      </a:lnTo>
                      <a:lnTo>
                        <a:pt x="13636" y="3627"/>
                      </a:lnTo>
                      <a:lnTo>
                        <a:pt x="13636" y="3925"/>
                      </a:lnTo>
                      <a:lnTo>
                        <a:pt x="13117" y="4222"/>
                      </a:lnTo>
                      <a:lnTo>
                        <a:pt x="13117" y="4381"/>
                      </a:lnTo>
                      <a:lnTo>
                        <a:pt x="12662" y="4519"/>
                      </a:lnTo>
                      <a:lnTo>
                        <a:pt x="12662" y="4817"/>
                      </a:lnTo>
                      <a:lnTo>
                        <a:pt x="12143" y="5114"/>
                      </a:lnTo>
                      <a:lnTo>
                        <a:pt x="12143" y="6462"/>
                      </a:lnTo>
                      <a:lnTo>
                        <a:pt x="11688" y="6759"/>
                      </a:lnTo>
                      <a:lnTo>
                        <a:pt x="11688" y="14034"/>
                      </a:lnTo>
                      <a:lnTo>
                        <a:pt x="11169" y="14926"/>
                      </a:lnTo>
                      <a:lnTo>
                        <a:pt x="11169" y="15223"/>
                      </a:lnTo>
                      <a:lnTo>
                        <a:pt x="10714" y="15520"/>
                      </a:lnTo>
                      <a:lnTo>
                        <a:pt x="10714" y="15976"/>
                      </a:lnTo>
                      <a:lnTo>
                        <a:pt x="10195" y="16115"/>
                      </a:lnTo>
                      <a:lnTo>
                        <a:pt x="9740" y="16412"/>
                      </a:lnTo>
                      <a:lnTo>
                        <a:pt x="9221" y="16571"/>
                      </a:lnTo>
                      <a:lnTo>
                        <a:pt x="9221" y="16868"/>
                      </a:lnTo>
                      <a:lnTo>
                        <a:pt x="8766" y="16868"/>
                      </a:lnTo>
                      <a:lnTo>
                        <a:pt x="8247" y="17166"/>
                      </a:lnTo>
                      <a:lnTo>
                        <a:pt x="7792" y="17304"/>
                      </a:lnTo>
                      <a:lnTo>
                        <a:pt x="7792" y="17463"/>
                      </a:lnTo>
                      <a:lnTo>
                        <a:pt x="6818" y="17760"/>
                      </a:lnTo>
                      <a:lnTo>
                        <a:pt x="6818" y="17899"/>
                      </a:lnTo>
                      <a:lnTo>
                        <a:pt x="5325" y="18355"/>
                      </a:lnTo>
                      <a:lnTo>
                        <a:pt x="4870" y="18355"/>
                      </a:lnTo>
                      <a:lnTo>
                        <a:pt x="4870" y="18494"/>
                      </a:lnTo>
                      <a:lnTo>
                        <a:pt x="3896" y="18791"/>
                      </a:lnTo>
                      <a:lnTo>
                        <a:pt x="2922" y="18949"/>
                      </a:lnTo>
                      <a:lnTo>
                        <a:pt x="2403" y="19247"/>
                      </a:lnTo>
                      <a:lnTo>
                        <a:pt x="1429" y="19386"/>
                      </a:lnTo>
                      <a:lnTo>
                        <a:pt x="974" y="19544"/>
                      </a:lnTo>
                      <a:lnTo>
                        <a:pt x="974" y="19683"/>
                      </a:lnTo>
                      <a:lnTo>
                        <a:pt x="455" y="19683"/>
                      </a:lnTo>
                      <a:lnTo>
                        <a:pt x="455" y="19841"/>
                      </a:lnTo>
                      <a:lnTo>
                        <a:pt x="0" y="19841"/>
                      </a:lnTo>
                      <a:lnTo>
                        <a:pt x="0" y="1998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14" name="Freeform 70"/>
                <p:cNvSpPr>
                  <a:spLocks noChangeAspect="1"/>
                </p:cNvSpPr>
                <p:nvPr/>
              </p:nvSpPr>
              <p:spPr bwMode="auto">
                <a:xfrm>
                  <a:off x="8968" y="12037"/>
                  <a:ext cx="86" cy="1002"/>
                </a:xfrm>
                <a:custGeom>
                  <a:avLst/>
                  <a:gdLst/>
                  <a:ahLst/>
                  <a:cxnLst>
                    <a:cxn ang="0">
                      <a:pos x="3571" y="0"/>
                    </a:cxn>
                    <a:cxn ang="0">
                      <a:pos x="5476" y="220"/>
                    </a:cxn>
                    <a:cxn ang="0">
                      <a:pos x="5476" y="359"/>
                    </a:cxn>
                    <a:cxn ang="0">
                      <a:pos x="7143" y="359"/>
                    </a:cxn>
                    <a:cxn ang="0">
                      <a:pos x="7143" y="818"/>
                    </a:cxn>
                    <a:cxn ang="0">
                      <a:pos x="9048" y="958"/>
                    </a:cxn>
                    <a:cxn ang="0">
                      <a:pos x="10714" y="1118"/>
                    </a:cxn>
                    <a:cxn ang="0">
                      <a:pos x="10714" y="2156"/>
                    </a:cxn>
                    <a:cxn ang="0">
                      <a:pos x="9048" y="2315"/>
                    </a:cxn>
                    <a:cxn ang="0">
                      <a:pos x="7143" y="2455"/>
                    </a:cxn>
                    <a:cxn ang="0">
                      <a:pos x="7143" y="3054"/>
                    </a:cxn>
                    <a:cxn ang="0">
                      <a:pos x="9048" y="3214"/>
                    </a:cxn>
                    <a:cxn ang="0">
                      <a:pos x="10714" y="3214"/>
                    </a:cxn>
                    <a:cxn ang="0">
                      <a:pos x="10714" y="3353"/>
                    </a:cxn>
                    <a:cxn ang="0">
                      <a:pos x="14286" y="3513"/>
                    </a:cxn>
                    <a:cxn ang="0">
                      <a:pos x="17857" y="3653"/>
                    </a:cxn>
                    <a:cxn ang="0">
                      <a:pos x="19762" y="3653"/>
                    </a:cxn>
                    <a:cxn ang="0">
                      <a:pos x="19762" y="3952"/>
                    </a:cxn>
                    <a:cxn ang="0">
                      <a:pos x="17857" y="4112"/>
                    </a:cxn>
                    <a:cxn ang="0">
                      <a:pos x="16190" y="4411"/>
                    </a:cxn>
                    <a:cxn ang="0">
                      <a:pos x="9048" y="5010"/>
                    </a:cxn>
                    <a:cxn ang="0">
                      <a:pos x="7143" y="5309"/>
                    </a:cxn>
                    <a:cxn ang="0">
                      <a:pos x="7143" y="6647"/>
                    </a:cxn>
                    <a:cxn ang="0">
                      <a:pos x="9048" y="6806"/>
                    </a:cxn>
                    <a:cxn ang="0">
                      <a:pos x="9048" y="7705"/>
                    </a:cxn>
                    <a:cxn ang="0">
                      <a:pos x="5476" y="8902"/>
                    </a:cxn>
                    <a:cxn ang="0">
                      <a:pos x="1905" y="9800"/>
                    </a:cxn>
                    <a:cxn ang="0">
                      <a:pos x="0" y="9940"/>
                    </a:cxn>
                    <a:cxn ang="0">
                      <a:pos x="0" y="10100"/>
                    </a:cxn>
                    <a:cxn ang="0">
                      <a:pos x="1905" y="10240"/>
                    </a:cxn>
                    <a:cxn ang="0">
                      <a:pos x="12619" y="10539"/>
                    </a:cxn>
                    <a:cxn ang="0">
                      <a:pos x="16190" y="10838"/>
                    </a:cxn>
                    <a:cxn ang="0">
                      <a:pos x="17857" y="10838"/>
                    </a:cxn>
                    <a:cxn ang="0">
                      <a:pos x="17857" y="11737"/>
                    </a:cxn>
                    <a:cxn ang="0">
                      <a:pos x="14286" y="12036"/>
                    </a:cxn>
                    <a:cxn ang="0">
                      <a:pos x="14286" y="12196"/>
                    </a:cxn>
                    <a:cxn ang="0">
                      <a:pos x="12619" y="12495"/>
                    </a:cxn>
                    <a:cxn ang="0">
                      <a:pos x="12619" y="13832"/>
                    </a:cxn>
                    <a:cxn ang="0">
                      <a:pos x="10714" y="14132"/>
                    </a:cxn>
                    <a:cxn ang="0">
                      <a:pos x="7143" y="14431"/>
                    </a:cxn>
                    <a:cxn ang="0">
                      <a:pos x="7143" y="15489"/>
                    </a:cxn>
                    <a:cxn ang="0">
                      <a:pos x="9048" y="15629"/>
                    </a:cxn>
                    <a:cxn ang="0">
                      <a:pos x="9048" y="17126"/>
                    </a:cxn>
                    <a:cxn ang="0">
                      <a:pos x="10714" y="17126"/>
                    </a:cxn>
                    <a:cxn ang="0">
                      <a:pos x="10714" y="17425"/>
                    </a:cxn>
                    <a:cxn ang="0">
                      <a:pos x="9048" y="18323"/>
                    </a:cxn>
                    <a:cxn ang="0">
                      <a:pos x="9048" y="18483"/>
                    </a:cxn>
                    <a:cxn ang="0">
                      <a:pos x="7143" y="18623"/>
                    </a:cxn>
                    <a:cxn ang="0">
                      <a:pos x="7143" y="18922"/>
                    </a:cxn>
                    <a:cxn ang="0">
                      <a:pos x="10714" y="18922"/>
                    </a:cxn>
                    <a:cxn ang="0">
                      <a:pos x="10714" y="19980"/>
                    </a:cxn>
                  </a:cxnLst>
                  <a:rect l="0" t="0" r="r" b="b"/>
                  <a:pathLst>
                    <a:path w="20000" h="20000">
                      <a:moveTo>
                        <a:pt x="3571" y="0"/>
                      </a:moveTo>
                      <a:lnTo>
                        <a:pt x="5476" y="220"/>
                      </a:lnTo>
                      <a:lnTo>
                        <a:pt x="5476" y="359"/>
                      </a:lnTo>
                      <a:lnTo>
                        <a:pt x="7143" y="359"/>
                      </a:lnTo>
                      <a:lnTo>
                        <a:pt x="7143" y="818"/>
                      </a:lnTo>
                      <a:lnTo>
                        <a:pt x="9048" y="958"/>
                      </a:lnTo>
                      <a:lnTo>
                        <a:pt x="10714" y="1118"/>
                      </a:lnTo>
                      <a:lnTo>
                        <a:pt x="10714" y="2156"/>
                      </a:lnTo>
                      <a:lnTo>
                        <a:pt x="9048" y="2315"/>
                      </a:lnTo>
                      <a:lnTo>
                        <a:pt x="7143" y="2455"/>
                      </a:lnTo>
                      <a:lnTo>
                        <a:pt x="7143" y="3054"/>
                      </a:lnTo>
                      <a:lnTo>
                        <a:pt x="9048" y="3214"/>
                      </a:lnTo>
                      <a:lnTo>
                        <a:pt x="10714" y="3214"/>
                      </a:lnTo>
                      <a:lnTo>
                        <a:pt x="10714" y="3353"/>
                      </a:lnTo>
                      <a:lnTo>
                        <a:pt x="14286" y="3513"/>
                      </a:lnTo>
                      <a:lnTo>
                        <a:pt x="17857" y="3653"/>
                      </a:lnTo>
                      <a:lnTo>
                        <a:pt x="19762" y="3653"/>
                      </a:lnTo>
                      <a:lnTo>
                        <a:pt x="19762" y="3952"/>
                      </a:lnTo>
                      <a:lnTo>
                        <a:pt x="17857" y="4112"/>
                      </a:lnTo>
                      <a:lnTo>
                        <a:pt x="16190" y="4411"/>
                      </a:lnTo>
                      <a:lnTo>
                        <a:pt x="9048" y="5010"/>
                      </a:lnTo>
                      <a:lnTo>
                        <a:pt x="7143" y="5309"/>
                      </a:lnTo>
                      <a:lnTo>
                        <a:pt x="7143" y="6647"/>
                      </a:lnTo>
                      <a:lnTo>
                        <a:pt x="9048" y="6806"/>
                      </a:lnTo>
                      <a:lnTo>
                        <a:pt x="9048" y="7705"/>
                      </a:lnTo>
                      <a:lnTo>
                        <a:pt x="5476" y="8902"/>
                      </a:lnTo>
                      <a:lnTo>
                        <a:pt x="1905" y="9800"/>
                      </a:lnTo>
                      <a:lnTo>
                        <a:pt x="0" y="9940"/>
                      </a:lnTo>
                      <a:lnTo>
                        <a:pt x="0" y="10100"/>
                      </a:lnTo>
                      <a:lnTo>
                        <a:pt x="1905" y="10240"/>
                      </a:lnTo>
                      <a:lnTo>
                        <a:pt x="12619" y="10539"/>
                      </a:lnTo>
                      <a:lnTo>
                        <a:pt x="16190" y="10838"/>
                      </a:lnTo>
                      <a:lnTo>
                        <a:pt x="17857" y="10838"/>
                      </a:lnTo>
                      <a:lnTo>
                        <a:pt x="17857" y="11737"/>
                      </a:lnTo>
                      <a:lnTo>
                        <a:pt x="14286" y="12036"/>
                      </a:lnTo>
                      <a:lnTo>
                        <a:pt x="14286" y="12196"/>
                      </a:lnTo>
                      <a:lnTo>
                        <a:pt x="12619" y="12495"/>
                      </a:lnTo>
                      <a:lnTo>
                        <a:pt x="12619" y="13832"/>
                      </a:lnTo>
                      <a:lnTo>
                        <a:pt x="10714" y="14132"/>
                      </a:lnTo>
                      <a:lnTo>
                        <a:pt x="7143" y="14431"/>
                      </a:lnTo>
                      <a:lnTo>
                        <a:pt x="7143" y="15489"/>
                      </a:lnTo>
                      <a:lnTo>
                        <a:pt x="9048" y="15629"/>
                      </a:lnTo>
                      <a:lnTo>
                        <a:pt x="9048" y="17126"/>
                      </a:lnTo>
                      <a:lnTo>
                        <a:pt x="10714" y="17126"/>
                      </a:lnTo>
                      <a:lnTo>
                        <a:pt x="10714" y="17425"/>
                      </a:lnTo>
                      <a:lnTo>
                        <a:pt x="9048" y="18323"/>
                      </a:lnTo>
                      <a:lnTo>
                        <a:pt x="9048" y="18483"/>
                      </a:lnTo>
                      <a:lnTo>
                        <a:pt x="7143" y="18623"/>
                      </a:lnTo>
                      <a:lnTo>
                        <a:pt x="7143" y="18922"/>
                      </a:lnTo>
                      <a:lnTo>
                        <a:pt x="10714" y="18922"/>
                      </a:lnTo>
                      <a:lnTo>
                        <a:pt x="10714" y="19980"/>
                      </a:lnTo>
                    </a:path>
                  </a:pathLst>
                </a:custGeom>
                <a:noFill/>
                <a:ln w="952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nvGrpSpPr>
              <p:cNvPr id="6215" name="Group 71"/>
              <p:cNvGrpSpPr>
                <a:grpSpLocks/>
              </p:cNvGrpSpPr>
              <p:nvPr/>
            </p:nvGrpSpPr>
            <p:grpSpPr bwMode="auto">
              <a:xfrm>
                <a:off x="2917" y="10995"/>
                <a:ext cx="7547" cy="3204"/>
                <a:chOff x="2917" y="5127"/>
                <a:chExt cx="7547" cy="3204"/>
              </a:xfrm>
            </p:grpSpPr>
            <p:sp>
              <p:nvSpPr>
                <p:cNvPr id="6216" name="Rectangle 72"/>
                <p:cNvSpPr>
                  <a:spLocks noChangeAspect="1" noChangeArrowheads="1"/>
                </p:cNvSpPr>
                <p:nvPr/>
              </p:nvSpPr>
              <p:spPr bwMode="auto">
                <a:xfrm>
                  <a:off x="3264" y="5127"/>
                  <a:ext cx="1924" cy="433"/>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cs typeface="Arial" pitchFamily="34" charset="0"/>
                    </a:rPr>
                    <a:t>Άξονας περιστροφής</a:t>
                  </a:r>
                  <a:endParaRPr kumimoji="0" lang="el-GR" sz="1200" b="0" i="0" u="none" strike="noStrike" cap="none" normalizeH="0" baseline="0" smtClean="0">
                    <a:ln>
                      <a:noFill/>
                    </a:ln>
                    <a:solidFill>
                      <a:schemeClr val="tx1"/>
                    </a:solidFill>
                    <a:effectLst/>
                    <a:cs typeface="Arial" pitchFamily="34" charset="0"/>
                  </a:endParaRPr>
                </a:p>
              </p:txBody>
            </p:sp>
            <p:sp>
              <p:nvSpPr>
                <p:cNvPr id="6217" name="Rectangle 73"/>
                <p:cNvSpPr>
                  <a:spLocks noChangeAspect="1" noChangeArrowheads="1"/>
                </p:cNvSpPr>
                <p:nvPr/>
              </p:nvSpPr>
              <p:spPr bwMode="auto">
                <a:xfrm>
                  <a:off x="7356" y="5162"/>
                  <a:ext cx="1924" cy="433"/>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cs typeface="Arial" pitchFamily="34" charset="0"/>
                    </a:rPr>
                    <a:t>Κατεργαζόμενο υλικό</a:t>
                  </a:r>
                  <a:endParaRPr kumimoji="0" lang="el-GR" sz="1200" b="0" i="0" u="none" strike="noStrike" cap="none" normalizeH="0" baseline="0" smtClean="0">
                    <a:ln>
                      <a:noFill/>
                    </a:ln>
                    <a:solidFill>
                      <a:schemeClr val="tx1"/>
                    </a:solidFill>
                    <a:effectLst/>
                    <a:cs typeface="Arial" pitchFamily="34" charset="0"/>
                  </a:endParaRPr>
                </a:p>
              </p:txBody>
            </p:sp>
            <p:sp>
              <p:nvSpPr>
                <p:cNvPr id="6218" name="Rectangle 74"/>
                <p:cNvSpPr>
                  <a:spLocks noChangeAspect="1" noChangeArrowheads="1"/>
                </p:cNvSpPr>
                <p:nvPr/>
              </p:nvSpPr>
              <p:spPr bwMode="auto">
                <a:xfrm>
                  <a:off x="8539" y="7898"/>
                  <a:ext cx="1925" cy="433"/>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cs typeface="Arial" pitchFamily="34" charset="0"/>
                    </a:rPr>
                    <a:t>Τράπεζα εργασίας</a:t>
                  </a:r>
                  <a:endParaRPr kumimoji="0" lang="el-GR" sz="1200" b="0" i="0" u="none" strike="noStrike" cap="none" normalizeH="0" baseline="0" smtClean="0">
                    <a:ln>
                      <a:noFill/>
                    </a:ln>
                    <a:solidFill>
                      <a:schemeClr val="tx1"/>
                    </a:solidFill>
                    <a:effectLst/>
                    <a:cs typeface="Arial" pitchFamily="34" charset="0"/>
                  </a:endParaRPr>
                </a:p>
              </p:txBody>
            </p:sp>
            <p:sp>
              <p:nvSpPr>
                <p:cNvPr id="6219" name="Rectangle 75"/>
                <p:cNvSpPr>
                  <a:spLocks noChangeAspect="1" noChangeArrowheads="1"/>
                </p:cNvSpPr>
                <p:nvPr/>
              </p:nvSpPr>
              <p:spPr bwMode="auto">
                <a:xfrm>
                  <a:off x="3657" y="5594"/>
                  <a:ext cx="1480" cy="433"/>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cs typeface="Arial" pitchFamily="34" charset="0"/>
                    </a:rPr>
                    <a:t>Κοπτικό μέσο</a:t>
                  </a:r>
                  <a:endParaRPr kumimoji="0" lang="el-GR" sz="1200" b="0" i="0" u="none" strike="noStrike" cap="none" normalizeH="0" baseline="0" smtClean="0">
                    <a:ln>
                      <a:noFill/>
                    </a:ln>
                    <a:solidFill>
                      <a:schemeClr val="tx1"/>
                    </a:solidFill>
                    <a:effectLst/>
                    <a:cs typeface="Arial" pitchFamily="34" charset="0"/>
                  </a:endParaRPr>
                </a:p>
              </p:txBody>
            </p:sp>
            <p:sp>
              <p:nvSpPr>
                <p:cNvPr id="6220" name="Rectangle 76"/>
                <p:cNvSpPr>
                  <a:spLocks noChangeAspect="1" noChangeArrowheads="1"/>
                </p:cNvSpPr>
                <p:nvPr/>
              </p:nvSpPr>
              <p:spPr bwMode="auto">
                <a:xfrm>
                  <a:off x="2917" y="6169"/>
                  <a:ext cx="1924" cy="433"/>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1" u="none" strike="noStrike" cap="none" normalizeH="0" baseline="0" smtClean="0">
                      <a:ln>
                        <a:noFill/>
                      </a:ln>
                      <a:solidFill>
                        <a:schemeClr val="tx1"/>
                      </a:solidFill>
                      <a:effectLst/>
                      <a:cs typeface="Arial" pitchFamily="34" charset="0"/>
                    </a:rPr>
                    <a:t>Ευθύγραμμος οδηγός</a:t>
                  </a:r>
                  <a:endParaRPr kumimoji="0" lang="el-GR" sz="1200" b="0" i="0" u="none" strike="noStrike" cap="none" normalizeH="0" baseline="0" smtClean="0">
                    <a:ln>
                      <a:noFill/>
                    </a:ln>
                    <a:solidFill>
                      <a:schemeClr val="tx1"/>
                    </a:solidFill>
                    <a:effectLst/>
                    <a:cs typeface="Arial" pitchFamily="34" charset="0"/>
                  </a:endParaRPr>
                </a:p>
              </p:txBody>
            </p:sp>
            <p:sp>
              <p:nvSpPr>
                <p:cNvPr id="6221" name="Line 77"/>
                <p:cNvSpPr>
                  <a:spLocks noChangeAspect="1" noChangeShapeType="1"/>
                </p:cNvSpPr>
                <p:nvPr/>
              </p:nvSpPr>
              <p:spPr bwMode="auto">
                <a:xfrm>
                  <a:off x="4249" y="6458"/>
                  <a:ext cx="592" cy="433"/>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22" name="Line 78"/>
                <p:cNvSpPr>
                  <a:spLocks noChangeAspect="1" noChangeShapeType="1"/>
                </p:cNvSpPr>
                <p:nvPr/>
              </p:nvSpPr>
              <p:spPr bwMode="auto">
                <a:xfrm>
                  <a:off x="4693" y="5882"/>
                  <a:ext cx="592" cy="289"/>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23" name="Line 79"/>
                <p:cNvSpPr>
                  <a:spLocks noChangeAspect="1" noChangeShapeType="1"/>
                </p:cNvSpPr>
                <p:nvPr/>
              </p:nvSpPr>
              <p:spPr bwMode="auto">
                <a:xfrm>
                  <a:off x="4884" y="5315"/>
                  <a:ext cx="697" cy="136"/>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24" name="Line 80"/>
                <p:cNvSpPr>
                  <a:spLocks noChangeAspect="1" noChangeShapeType="1"/>
                </p:cNvSpPr>
                <p:nvPr/>
              </p:nvSpPr>
              <p:spPr bwMode="auto">
                <a:xfrm>
                  <a:off x="8244" y="5450"/>
                  <a:ext cx="1" cy="577"/>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25" name="Line 81"/>
                <p:cNvSpPr>
                  <a:spLocks noChangeAspect="1" noChangeShapeType="1"/>
                </p:cNvSpPr>
                <p:nvPr/>
              </p:nvSpPr>
              <p:spPr bwMode="auto">
                <a:xfrm flipH="1" flipV="1">
                  <a:off x="8096" y="7466"/>
                  <a:ext cx="445" cy="577"/>
                </a:xfrm>
                <a:prstGeom prst="line">
                  <a:avLst/>
                </a:prstGeom>
                <a:noFill/>
                <a:ln w="9525">
                  <a:solidFill>
                    <a:srgbClr val="000000"/>
                  </a:solidFill>
                  <a:round/>
                  <a:headEnd type="none" w="sm" len="med"/>
                  <a:tailEnd type="triangle" w="sm" len="med"/>
                </a:ln>
                <a:effectLst/>
              </p:spPr>
              <p:txBody>
                <a:bodyPr vert="horz" wrap="square" lIns="91440" tIns="45720" rIns="91440" bIns="45720" numCol="1" anchor="t" anchorCtr="0" compatLnSpc="1">
                  <a:prstTxWarp prst="textNoShape">
                    <a:avLst/>
                  </a:prstTxWarp>
                </a:bodyPr>
                <a:lstStyle/>
                <a:p>
                  <a:endParaRPr lang="el-GR" sz="1200"/>
                </a:p>
              </p:txBody>
            </p:sp>
          </p:grpSp>
          <p:grpSp>
            <p:nvGrpSpPr>
              <p:cNvPr id="6226" name="Group 82"/>
              <p:cNvGrpSpPr>
                <a:grpSpLocks noChangeAspect="1"/>
              </p:cNvGrpSpPr>
              <p:nvPr/>
            </p:nvGrpSpPr>
            <p:grpSpPr bwMode="auto">
              <a:xfrm>
                <a:off x="2917" y="8907"/>
                <a:ext cx="2516" cy="1585"/>
                <a:chOff x="0" y="0"/>
                <a:chExt cx="20000" cy="20000"/>
              </a:xfrm>
            </p:grpSpPr>
            <p:sp>
              <p:nvSpPr>
                <p:cNvPr id="6227" name="Line 83"/>
                <p:cNvSpPr>
                  <a:spLocks noChangeAspect="1" noChangeShapeType="1"/>
                </p:cNvSpPr>
                <p:nvPr/>
              </p:nvSpPr>
              <p:spPr bwMode="auto">
                <a:xfrm>
                  <a:off x="1249" y="8896"/>
                  <a:ext cx="13124" cy="55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28" name="Group 84"/>
                <p:cNvGrpSpPr>
                  <a:grpSpLocks noChangeAspect="1"/>
                </p:cNvGrpSpPr>
                <p:nvPr/>
              </p:nvGrpSpPr>
              <p:grpSpPr bwMode="auto">
                <a:xfrm>
                  <a:off x="0" y="0"/>
                  <a:ext cx="20000" cy="20000"/>
                  <a:chOff x="0" y="-1"/>
                  <a:chExt cx="20000" cy="20000"/>
                </a:xfrm>
              </p:grpSpPr>
              <p:sp>
                <p:nvSpPr>
                  <p:cNvPr id="6229" name="Line 85"/>
                  <p:cNvSpPr>
                    <a:spLocks noChangeAspect="1" noChangeShapeType="1"/>
                  </p:cNvSpPr>
                  <p:nvPr/>
                </p:nvSpPr>
                <p:spPr bwMode="auto">
                  <a:xfrm>
                    <a:off x="0" y="13325"/>
                    <a:ext cx="9" cy="112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6230" name="Group 86"/>
                  <p:cNvGrpSpPr>
                    <a:grpSpLocks noChangeAspect="1"/>
                  </p:cNvGrpSpPr>
                  <p:nvPr/>
                </p:nvGrpSpPr>
                <p:grpSpPr bwMode="auto">
                  <a:xfrm>
                    <a:off x="0" y="-1"/>
                    <a:ext cx="20000" cy="20000"/>
                    <a:chOff x="0" y="0"/>
                    <a:chExt cx="20000" cy="20000"/>
                  </a:xfrm>
                </p:grpSpPr>
                <p:sp>
                  <p:nvSpPr>
                    <p:cNvPr id="6231" name="Line 87"/>
                    <p:cNvSpPr>
                      <a:spLocks noChangeAspect="1" noChangeShapeType="1"/>
                    </p:cNvSpPr>
                    <p:nvPr/>
                  </p:nvSpPr>
                  <p:spPr bwMode="auto">
                    <a:xfrm flipV="1">
                      <a:off x="1249" y="0"/>
                      <a:ext cx="5627" cy="889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32" name="Line 88"/>
                    <p:cNvSpPr>
                      <a:spLocks noChangeAspect="1" noChangeShapeType="1"/>
                    </p:cNvSpPr>
                    <p:nvPr/>
                  </p:nvSpPr>
                  <p:spPr bwMode="auto">
                    <a:xfrm flipV="1">
                      <a:off x="14373" y="5552"/>
                      <a:ext cx="5627" cy="889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33" name="Line 89"/>
                    <p:cNvSpPr>
                      <a:spLocks noChangeAspect="1" noChangeShapeType="1"/>
                    </p:cNvSpPr>
                    <p:nvPr/>
                  </p:nvSpPr>
                  <p:spPr bwMode="auto">
                    <a:xfrm>
                      <a:off x="6876" y="0"/>
                      <a:ext cx="13124" cy="55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34" name="Arc 90"/>
                    <p:cNvSpPr>
                      <a:spLocks noChangeAspect="1"/>
                    </p:cNvSpPr>
                    <p:nvPr/>
                  </p:nvSpPr>
                  <p:spPr bwMode="auto">
                    <a:xfrm flipV="1">
                      <a:off x="13743" y="14436"/>
                      <a:ext cx="630" cy="22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35" name="Line 91"/>
                    <p:cNvSpPr>
                      <a:spLocks noChangeAspect="1" noChangeShapeType="1"/>
                    </p:cNvSpPr>
                    <p:nvPr/>
                  </p:nvSpPr>
                  <p:spPr bwMode="auto">
                    <a:xfrm>
                      <a:off x="628" y="11104"/>
                      <a:ext cx="13124" cy="55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36" name="Arc 92"/>
                    <p:cNvSpPr>
                      <a:spLocks noChangeAspect="1"/>
                    </p:cNvSpPr>
                    <p:nvPr/>
                  </p:nvSpPr>
                  <p:spPr bwMode="auto">
                    <a:xfrm flipH="1">
                      <a:off x="13124" y="16656"/>
                      <a:ext cx="628" cy="22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37" name="Line 93"/>
                    <p:cNvSpPr>
                      <a:spLocks noChangeAspect="1" noChangeShapeType="1"/>
                    </p:cNvSpPr>
                    <p:nvPr/>
                  </p:nvSpPr>
                  <p:spPr bwMode="auto">
                    <a:xfrm>
                      <a:off x="0" y="13325"/>
                      <a:ext cx="13124" cy="55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38" name="Line 94"/>
                    <p:cNvSpPr>
                      <a:spLocks noChangeAspect="1" noChangeShapeType="1"/>
                    </p:cNvSpPr>
                    <p:nvPr/>
                  </p:nvSpPr>
                  <p:spPr bwMode="auto">
                    <a:xfrm>
                      <a:off x="13124" y="18877"/>
                      <a:ext cx="6" cy="112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39" name="Line 95"/>
                    <p:cNvSpPr>
                      <a:spLocks noChangeAspect="1" noChangeShapeType="1"/>
                    </p:cNvSpPr>
                    <p:nvPr/>
                  </p:nvSpPr>
                  <p:spPr bwMode="auto">
                    <a:xfrm>
                      <a:off x="0" y="14435"/>
                      <a:ext cx="13124" cy="556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0" name="Line 96"/>
                    <p:cNvSpPr>
                      <a:spLocks noChangeAspect="1" noChangeShapeType="1"/>
                    </p:cNvSpPr>
                    <p:nvPr/>
                  </p:nvSpPr>
                  <p:spPr bwMode="auto">
                    <a:xfrm flipV="1">
                      <a:off x="13124" y="8896"/>
                      <a:ext cx="6876" cy="1110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1" name="Arc 97"/>
                    <p:cNvSpPr>
                      <a:spLocks noChangeAspect="1"/>
                    </p:cNvSpPr>
                    <p:nvPr/>
                  </p:nvSpPr>
                  <p:spPr bwMode="auto">
                    <a:xfrm flipV="1">
                      <a:off x="628" y="8896"/>
                      <a:ext cx="630" cy="22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42" name="Arc 98"/>
                    <p:cNvSpPr>
                      <a:spLocks noChangeAspect="1"/>
                    </p:cNvSpPr>
                    <p:nvPr/>
                  </p:nvSpPr>
                  <p:spPr bwMode="auto">
                    <a:xfrm flipH="1">
                      <a:off x="0" y="11104"/>
                      <a:ext cx="628" cy="22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6243" name="Line 99"/>
                    <p:cNvSpPr>
                      <a:spLocks noChangeAspect="1" noChangeShapeType="1"/>
                    </p:cNvSpPr>
                    <p:nvPr/>
                  </p:nvSpPr>
                  <p:spPr bwMode="auto">
                    <a:xfrm>
                      <a:off x="19991" y="5552"/>
                      <a:ext cx="9" cy="334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244" name="Group 100"/>
                <p:cNvGrpSpPr>
                  <a:grpSpLocks noChangeAspect="1"/>
                </p:cNvGrpSpPr>
                <p:nvPr/>
              </p:nvGrpSpPr>
              <p:grpSpPr bwMode="auto">
                <a:xfrm>
                  <a:off x="13743" y="6662"/>
                  <a:ext cx="5626" cy="11950"/>
                  <a:chOff x="-4" y="0"/>
                  <a:chExt cx="20004" cy="20000"/>
                </a:xfrm>
              </p:grpSpPr>
              <p:sp>
                <p:nvSpPr>
                  <p:cNvPr id="6245" name="Freeform 101"/>
                  <p:cNvSpPr>
                    <a:spLocks noChangeAspect="1"/>
                  </p:cNvSpPr>
                  <p:nvPr/>
                </p:nvSpPr>
                <p:spPr bwMode="auto">
                  <a:xfrm>
                    <a:off x="19104" y="0"/>
                    <a:ext cx="896" cy="6062"/>
                  </a:xfrm>
                  <a:custGeom>
                    <a:avLst/>
                    <a:gdLst/>
                    <a:ahLst/>
                    <a:cxnLst>
                      <a:cxn ang="0">
                        <a:pos x="19355" y="0"/>
                      </a:cxn>
                      <a:cxn ang="0">
                        <a:pos x="13548" y="767"/>
                      </a:cxn>
                      <a:cxn ang="0">
                        <a:pos x="13548" y="1115"/>
                      </a:cxn>
                      <a:cxn ang="0">
                        <a:pos x="10323" y="1115"/>
                      </a:cxn>
                      <a:cxn ang="0">
                        <a:pos x="10323" y="2021"/>
                      </a:cxn>
                      <a:cxn ang="0">
                        <a:pos x="8387" y="2369"/>
                      </a:cxn>
                      <a:cxn ang="0">
                        <a:pos x="8387" y="2718"/>
                      </a:cxn>
                      <a:cxn ang="0">
                        <a:pos x="5161" y="2997"/>
                      </a:cxn>
                      <a:cxn ang="0">
                        <a:pos x="5161" y="3693"/>
                      </a:cxn>
                      <a:cxn ang="0">
                        <a:pos x="3226" y="3693"/>
                      </a:cxn>
                      <a:cxn ang="0">
                        <a:pos x="3226" y="4599"/>
                      </a:cxn>
                      <a:cxn ang="0">
                        <a:pos x="0" y="4599"/>
                      </a:cxn>
                      <a:cxn ang="0">
                        <a:pos x="0" y="19930"/>
                      </a:cxn>
                    </a:cxnLst>
                    <a:rect l="0" t="0" r="r" b="b"/>
                    <a:pathLst>
                      <a:path w="20000" h="20000">
                        <a:moveTo>
                          <a:pt x="19355" y="0"/>
                        </a:moveTo>
                        <a:lnTo>
                          <a:pt x="13548" y="767"/>
                        </a:lnTo>
                        <a:lnTo>
                          <a:pt x="13548" y="1115"/>
                        </a:lnTo>
                        <a:lnTo>
                          <a:pt x="10323" y="1115"/>
                        </a:lnTo>
                        <a:lnTo>
                          <a:pt x="10323" y="2021"/>
                        </a:lnTo>
                        <a:lnTo>
                          <a:pt x="8387" y="2369"/>
                        </a:lnTo>
                        <a:lnTo>
                          <a:pt x="8387" y="2718"/>
                        </a:lnTo>
                        <a:lnTo>
                          <a:pt x="5161" y="2997"/>
                        </a:lnTo>
                        <a:lnTo>
                          <a:pt x="5161" y="3693"/>
                        </a:lnTo>
                        <a:lnTo>
                          <a:pt x="3226" y="3693"/>
                        </a:lnTo>
                        <a:lnTo>
                          <a:pt x="3226" y="4599"/>
                        </a:lnTo>
                        <a:lnTo>
                          <a:pt x="0" y="4599"/>
                        </a:lnTo>
                        <a:lnTo>
                          <a:pt x="0" y="1993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6" name="Freeform 102"/>
                  <p:cNvSpPr>
                    <a:spLocks noChangeAspect="1"/>
                  </p:cNvSpPr>
                  <p:nvPr/>
                </p:nvSpPr>
                <p:spPr bwMode="auto">
                  <a:xfrm>
                    <a:off x="14983" y="2979"/>
                    <a:ext cx="1070" cy="6019"/>
                  </a:xfrm>
                  <a:custGeom>
                    <a:avLst/>
                    <a:gdLst/>
                    <a:ahLst/>
                    <a:cxnLst>
                      <a:cxn ang="0">
                        <a:pos x="10811" y="2596"/>
                      </a:cxn>
                      <a:cxn ang="0">
                        <a:pos x="19459" y="0"/>
                      </a:cxn>
                      <a:cxn ang="0">
                        <a:pos x="19459" y="351"/>
                      </a:cxn>
                      <a:cxn ang="0">
                        <a:pos x="16757" y="632"/>
                      </a:cxn>
                      <a:cxn ang="0">
                        <a:pos x="16757" y="912"/>
                      </a:cxn>
                      <a:cxn ang="0">
                        <a:pos x="15135" y="1263"/>
                      </a:cxn>
                      <a:cxn ang="0">
                        <a:pos x="15135" y="1614"/>
                      </a:cxn>
                      <a:cxn ang="0">
                        <a:pos x="13514" y="1895"/>
                      </a:cxn>
                      <a:cxn ang="0">
                        <a:pos x="13514" y="2596"/>
                      </a:cxn>
                      <a:cxn ang="0">
                        <a:pos x="10811" y="2807"/>
                      </a:cxn>
                      <a:cxn ang="0">
                        <a:pos x="9189" y="3228"/>
                      </a:cxn>
                      <a:cxn ang="0">
                        <a:pos x="6486" y="3509"/>
                      </a:cxn>
                      <a:cxn ang="0">
                        <a:pos x="6486" y="4211"/>
                      </a:cxn>
                      <a:cxn ang="0">
                        <a:pos x="4324" y="4491"/>
                      </a:cxn>
                      <a:cxn ang="0">
                        <a:pos x="4324" y="5123"/>
                      </a:cxn>
                      <a:cxn ang="0">
                        <a:pos x="2162" y="5474"/>
                      </a:cxn>
                      <a:cxn ang="0">
                        <a:pos x="2162" y="8070"/>
                      </a:cxn>
                      <a:cxn ang="0">
                        <a:pos x="0" y="8351"/>
                      </a:cxn>
                      <a:cxn ang="0">
                        <a:pos x="0" y="18035"/>
                      </a:cxn>
                      <a:cxn ang="0">
                        <a:pos x="2162" y="18035"/>
                      </a:cxn>
                      <a:cxn ang="0">
                        <a:pos x="2162" y="18737"/>
                      </a:cxn>
                      <a:cxn ang="0">
                        <a:pos x="4324" y="19088"/>
                      </a:cxn>
                      <a:cxn ang="0">
                        <a:pos x="4324" y="19649"/>
                      </a:cxn>
                      <a:cxn ang="0">
                        <a:pos x="6486" y="19930"/>
                      </a:cxn>
                    </a:cxnLst>
                    <a:rect l="0" t="0" r="r" b="b"/>
                    <a:pathLst>
                      <a:path w="20000" h="20000">
                        <a:moveTo>
                          <a:pt x="10811" y="2596"/>
                        </a:moveTo>
                        <a:lnTo>
                          <a:pt x="19459" y="0"/>
                        </a:lnTo>
                        <a:lnTo>
                          <a:pt x="19459" y="351"/>
                        </a:lnTo>
                        <a:lnTo>
                          <a:pt x="16757" y="632"/>
                        </a:lnTo>
                        <a:lnTo>
                          <a:pt x="16757" y="912"/>
                        </a:lnTo>
                        <a:lnTo>
                          <a:pt x="15135" y="1263"/>
                        </a:lnTo>
                        <a:lnTo>
                          <a:pt x="15135" y="1614"/>
                        </a:lnTo>
                        <a:lnTo>
                          <a:pt x="13514" y="1895"/>
                        </a:lnTo>
                        <a:lnTo>
                          <a:pt x="13514" y="2596"/>
                        </a:lnTo>
                        <a:lnTo>
                          <a:pt x="10811" y="2807"/>
                        </a:lnTo>
                        <a:lnTo>
                          <a:pt x="9189" y="3228"/>
                        </a:lnTo>
                        <a:lnTo>
                          <a:pt x="6486" y="3509"/>
                        </a:lnTo>
                        <a:lnTo>
                          <a:pt x="6486" y="4211"/>
                        </a:lnTo>
                        <a:lnTo>
                          <a:pt x="4324" y="4491"/>
                        </a:lnTo>
                        <a:lnTo>
                          <a:pt x="4324" y="5123"/>
                        </a:lnTo>
                        <a:lnTo>
                          <a:pt x="2162" y="5474"/>
                        </a:lnTo>
                        <a:lnTo>
                          <a:pt x="2162" y="8070"/>
                        </a:lnTo>
                        <a:lnTo>
                          <a:pt x="0" y="8351"/>
                        </a:lnTo>
                        <a:lnTo>
                          <a:pt x="0" y="18035"/>
                        </a:lnTo>
                        <a:lnTo>
                          <a:pt x="2162" y="18035"/>
                        </a:lnTo>
                        <a:lnTo>
                          <a:pt x="2162" y="18737"/>
                        </a:lnTo>
                        <a:lnTo>
                          <a:pt x="4324" y="19088"/>
                        </a:lnTo>
                        <a:lnTo>
                          <a:pt x="4324" y="19649"/>
                        </a:lnTo>
                        <a:lnTo>
                          <a:pt x="6486" y="1993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7" name="Freeform 103"/>
                  <p:cNvSpPr>
                    <a:spLocks noChangeAspect="1"/>
                  </p:cNvSpPr>
                  <p:nvPr/>
                </p:nvSpPr>
                <p:spPr bwMode="auto">
                  <a:xfrm>
                    <a:off x="11118" y="5597"/>
                    <a:ext cx="1081" cy="6020"/>
                  </a:xfrm>
                  <a:custGeom>
                    <a:avLst/>
                    <a:gdLst/>
                    <a:ahLst/>
                    <a:cxnLst>
                      <a:cxn ang="0">
                        <a:pos x="10811" y="2596"/>
                      </a:cxn>
                      <a:cxn ang="0">
                        <a:pos x="19459" y="0"/>
                      </a:cxn>
                      <a:cxn ang="0">
                        <a:pos x="19459" y="351"/>
                      </a:cxn>
                      <a:cxn ang="0">
                        <a:pos x="16757" y="632"/>
                      </a:cxn>
                      <a:cxn ang="0">
                        <a:pos x="16757" y="912"/>
                      </a:cxn>
                      <a:cxn ang="0">
                        <a:pos x="15135" y="1263"/>
                      </a:cxn>
                      <a:cxn ang="0">
                        <a:pos x="15135" y="1614"/>
                      </a:cxn>
                      <a:cxn ang="0">
                        <a:pos x="13514" y="1895"/>
                      </a:cxn>
                      <a:cxn ang="0">
                        <a:pos x="13514" y="2596"/>
                      </a:cxn>
                      <a:cxn ang="0">
                        <a:pos x="10811" y="2807"/>
                      </a:cxn>
                      <a:cxn ang="0">
                        <a:pos x="9189" y="3228"/>
                      </a:cxn>
                      <a:cxn ang="0">
                        <a:pos x="6486" y="3509"/>
                      </a:cxn>
                      <a:cxn ang="0">
                        <a:pos x="6486" y="4211"/>
                      </a:cxn>
                      <a:cxn ang="0">
                        <a:pos x="4324" y="4491"/>
                      </a:cxn>
                      <a:cxn ang="0">
                        <a:pos x="4324" y="5123"/>
                      </a:cxn>
                      <a:cxn ang="0">
                        <a:pos x="2162" y="5474"/>
                      </a:cxn>
                      <a:cxn ang="0">
                        <a:pos x="2162" y="8070"/>
                      </a:cxn>
                      <a:cxn ang="0">
                        <a:pos x="0" y="8351"/>
                      </a:cxn>
                      <a:cxn ang="0">
                        <a:pos x="0" y="18035"/>
                      </a:cxn>
                      <a:cxn ang="0">
                        <a:pos x="2162" y="18035"/>
                      </a:cxn>
                      <a:cxn ang="0">
                        <a:pos x="2162" y="18737"/>
                      </a:cxn>
                      <a:cxn ang="0">
                        <a:pos x="4324" y="19088"/>
                      </a:cxn>
                      <a:cxn ang="0">
                        <a:pos x="4324" y="19649"/>
                      </a:cxn>
                      <a:cxn ang="0">
                        <a:pos x="6486" y="19930"/>
                      </a:cxn>
                    </a:cxnLst>
                    <a:rect l="0" t="0" r="r" b="b"/>
                    <a:pathLst>
                      <a:path w="20000" h="20000">
                        <a:moveTo>
                          <a:pt x="10811" y="2596"/>
                        </a:moveTo>
                        <a:lnTo>
                          <a:pt x="19459" y="0"/>
                        </a:lnTo>
                        <a:lnTo>
                          <a:pt x="19459" y="351"/>
                        </a:lnTo>
                        <a:lnTo>
                          <a:pt x="16757" y="632"/>
                        </a:lnTo>
                        <a:lnTo>
                          <a:pt x="16757" y="912"/>
                        </a:lnTo>
                        <a:lnTo>
                          <a:pt x="15135" y="1263"/>
                        </a:lnTo>
                        <a:lnTo>
                          <a:pt x="15135" y="1614"/>
                        </a:lnTo>
                        <a:lnTo>
                          <a:pt x="13514" y="1895"/>
                        </a:lnTo>
                        <a:lnTo>
                          <a:pt x="13514" y="2596"/>
                        </a:lnTo>
                        <a:lnTo>
                          <a:pt x="10811" y="2807"/>
                        </a:lnTo>
                        <a:lnTo>
                          <a:pt x="9189" y="3228"/>
                        </a:lnTo>
                        <a:lnTo>
                          <a:pt x="6486" y="3509"/>
                        </a:lnTo>
                        <a:lnTo>
                          <a:pt x="6486" y="4211"/>
                        </a:lnTo>
                        <a:lnTo>
                          <a:pt x="4324" y="4491"/>
                        </a:lnTo>
                        <a:lnTo>
                          <a:pt x="4324" y="5123"/>
                        </a:lnTo>
                        <a:lnTo>
                          <a:pt x="2162" y="5474"/>
                        </a:lnTo>
                        <a:lnTo>
                          <a:pt x="2162" y="8070"/>
                        </a:lnTo>
                        <a:lnTo>
                          <a:pt x="0" y="8351"/>
                        </a:lnTo>
                        <a:lnTo>
                          <a:pt x="0" y="18035"/>
                        </a:lnTo>
                        <a:lnTo>
                          <a:pt x="2162" y="18035"/>
                        </a:lnTo>
                        <a:lnTo>
                          <a:pt x="2162" y="18737"/>
                        </a:lnTo>
                        <a:lnTo>
                          <a:pt x="4324" y="19088"/>
                        </a:lnTo>
                        <a:lnTo>
                          <a:pt x="4324" y="19649"/>
                        </a:lnTo>
                        <a:lnTo>
                          <a:pt x="6486" y="1993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8" name="Freeform 104"/>
                  <p:cNvSpPr>
                    <a:spLocks noChangeAspect="1"/>
                  </p:cNvSpPr>
                  <p:nvPr/>
                </p:nvSpPr>
                <p:spPr bwMode="auto">
                  <a:xfrm>
                    <a:off x="6677" y="9294"/>
                    <a:ext cx="1081" cy="6018"/>
                  </a:xfrm>
                  <a:custGeom>
                    <a:avLst/>
                    <a:gdLst/>
                    <a:ahLst/>
                    <a:cxnLst>
                      <a:cxn ang="0">
                        <a:pos x="10811" y="2596"/>
                      </a:cxn>
                      <a:cxn ang="0">
                        <a:pos x="19459" y="0"/>
                      </a:cxn>
                      <a:cxn ang="0">
                        <a:pos x="19459" y="351"/>
                      </a:cxn>
                      <a:cxn ang="0">
                        <a:pos x="16757" y="632"/>
                      </a:cxn>
                      <a:cxn ang="0">
                        <a:pos x="16757" y="912"/>
                      </a:cxn>
                      <a:cxn ang="0">
                        <a:pos x="15135" y="1263"/>
                      </a:cxn>
                      <a:cxn ang="0">
                        <a:pos x="15135" y="1614"/>
                      </a:cxn>
                      <a:cxn ang="0">
                        <a:pos x="13514" y="1895"/>
                      </a:cxn>
                      <a:cxn ang="0">
                        <a:pos x="13514" y="2596"/>
                      </a:cxn>
                      <a:cxn ang="0">
                        <a:pos x="10811" y="2807"/>
                      </a:cxn>
                      <a:cxn ang="0">
                        <a:pos x="9189" y="3228"/>
                      </a:cxn>
                      <a:cxn ang="0">
                        <a:pos x="6486" y="3509"/>
                      </a:cxn>
                      <a:cxn ang="0">
                        <a:pos x="6486" y="4211"/>
                      </a:cxn>
                      <a:cxn ang="0">
                        <a:pos x="4324" y="4491"/>
                      </a:cxn>
                      <a:cxn ang="0">
                        <a:pos x="4324" y="5123"/>
                      </a:cxn>
                      <a:cxn ang="0">
                        <a:pos x="2162" y="5474"/>
                      </a:cxn>
                      <a:cxn ang="0">
                        <a:pos x="2162" y="8070"/>
                      </a:cxn>
                      <a:cxn ang="0">
                        <a:pos x="0" y="8351"/>
                      </a:cxn>
                      <a:cxn ang="0">
                        <a:pos x="0" y="18035"/>
                      </a:cxn>
                      <a:cxn ang="0">
                        <a:pos x="2162" y="18035"/>
                      </a:cxn>
                      <a:cxn ang="0">
                        <a:pos x="2162" y="18737"/>
                      </a:cxn>
                      <a:cxn ang="0">
                        <a:pos x="4324" y="19088"/>
                      </a:cxn>
                      <a:cxn ang="0">
                        <a:pos x="4324" y="19649"/>
                      </a:cxn>
                      <a:cxn ang="0">
                        <a:pos x="6486" y="19930"/>
                      </a:cxn>
                    </a:cxnLst>
                    <a:rect l="0" t="0" r="r" b="b"/>
                    <a:pathLst>
                      <a:path w="20000" h="20000">
                        <a:moveTo>
                          <a:pt x="10811" y="2596"/>
                        </a:moveTo>
                        <a:lnTo>
                          <a:pt x="19459" y="0"/>
                        </a:lnTo>
                        <a:lnTo>
                          <a:pt x="19459" y="351"/>
                        </a:lnTo>
                        <a:lnTo>
                          <a:pt x="16757" y="632"/>
                        </a:lnTo>
                        <a:lnTo>
                          <a:pt x="16757" y="912"/>
                        </a:lnTo>
                        <a:lnTo>
                          <a:pt x="15135" y="1263"/>
                        </a:lnTo>
                        <a:lnTo>
                          <a:pt x="15135" y="1614"/>
                        </a:lnTo>
                        <a:lnTo>
                          <a:pt x="13514" y="1895"/>
                        </a:lnTo>
                        <a:lnTo>
                          <a:pt x="13514" y="2596"/>
                        </a:lnTo>
                        <a:lnTo>
                          <a:pt x="10811" y="2807"/>
                        </a:lnTo>
                        <a:lnTo>
                          <a:pt x="9189" y="3228"/>
                        </a:lnTo>
                        <a:lnTo>
                          <a:pt x="6486" y="3509"/>
                        </a:lnTo>
                        <a:lnTo>
                          <a:pt x="6486" y="4211"/>
                        </a:lnTo>
                        <a:lnTo>
                          <a:pt x="4324" y="4491"/>
                        </a:lnTo>
                        <a:lnTo>
                          <a:pt x="4324" y="5123"/>
                        </a:lnTo>
                        <a:lnTo>
                          <a:pt x="2162" y="5474"/>
                        </a:lnTo>
                        <a:lnTo>
                          <a:pt x="2162" y="8070"/>
                        </a:lnTo>
                        <a:lnTo>
                          <a:pt x="0" y="8351"/>
                        </a:lnTo>
                        <a:lnTo>
                          <a:pt x="0" y="18035"/>
                        </a:lnTo>
                        <a:lnTo>
                          <a:pt x="2162" y="18035"/>
                        </a:lnTo>
                        <a:lnTo>
                          <a:pt x="2162" y="18737"/>
                        </a:lnTo>
                        <a:lnTo>
                          <a:pt x="4324" y="19088"/>
                        </a:lnTo>
                        <a:lnTo>
                          <a:pt x="4324" y="19649"/>
                        </a:lnTo>
                        <a:lnTo>
                          <a:pt x="6486" y="19930"/>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6249" name="Freeform 105"/>
                  <p:cNvSpPr>
                    <a:spLocks noChangeAspect="1"/>
                  </p:cNvSpPr>
                  <p:nvPr/>
                </p:nvSpPr>
                <p:spPr bwMode="auto">
                  <a:xfrm>
                    <a:off x="-4" y="16621"/>
                    <a:ext cx="1312" cy="3379"/>
                  </a:xfrm>
                  <a:custGeom>
                    <a:avLst/>
                    <a:gdLst/>
                    <a:ahLst/>
                    <a:cxnLst>
                      <a:cxn ang="0">
                        <a:pos x="0" y="625"/>
                      </a:cxn>
                      <a:cxn ang="0">
                        <a:pos x="15111" y="0"/>
                      </a:cxn>
                      <a:cxn ang="0">
                        <a:pos x="15111" y="1500"/>
                      </a:cxn>
                      <a:cxn ang="0">
                        <a:pos x="10667" y="1500"/>
                      </a:cxn>
                      <a:cxn ang="0">
                        <a:pos x="10667" y="18375"/>
                      </a:cxn>
                      <a:cxn ang="0">
                        <a:pos x="15111" y="18375"/>
                      </a:cxn>
                      <a:cxn ang="0">
                        <a:pos x="15111" y="19875"/>
                      </a:cxn>
                      <a:cxn ang="0">
                        <a:pos x="19556" y="19875"/>
                      </a:cxn>
                    </a:cxnLst>
                    <a:rect l="0" t="0" r="r" b="b"/>
                    <a:pathLst>
                      <a:path w="20000" h="20000">
                        <a:moveTo>
                          <a:pt x="0" y="625"/>
                        </a:moveTo>
                        <a:lnTo>
                          <a:pt x="15111" y="0"/>
                        </a:lnTo>
                        <a:lnTo>
                          <a:pt x="15111" y="1500"/>
                        </a:lnTo>
                        <a:lnTo>
                          <a:pt x="10667" y="1500"/>
                        </a:lnTo>
                        <a:lnTo>
                          <a:pt x="10667" y="18375"/>
                        </a:lnTo>
                        <a:lnTo>
                          <a:pt x="15111" y="18375"/>
                        </a:lnTo>
                        <a:lnTo>
                          <a:pt x="15111" y="19875"/>
                        </a:lnTo>
                        <a:lnTo>
                          <a:pt x="19556" y="19875"/>
                        </a:lnTo>
                      </a:path>
                    </a:pathLst>
                  </a:custGeom>
                  <a:noFill/>
                  <a:ln w="3175"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6250" name="Group 106"/>
              <p:cNvGrpSpPr>
                <a:grpSpLocks/>
              </p:cNvGrpSpPr>
              <p:nvPr/>
            </p:nvGrpSpPr>
            <p:grpSpPr bwMode="auto">
              <a:xfrm>
                <a:off x="3353" y="13047"/>
                <a:ext cx="6080" cy="363"/>
                <a:chOff x="3353" y="13047"/>
                <a:chExt cx="6080" cy="363"/>
              </a:xfrm>
            </p:grpSpPr>
            <p:sp>
              <p:nvSpPr>
                <p:cNvPr id="6251" name="Line 107"/>
                <p:cNvSpPr>
                  <a:spLocks noChangeShapeType="1"/>
                </p:cNvSpPr>
                <p:nvPr/>
              </p:nvSpPr>
              <p:spPr bwMode="auto">
                <a:xfrm>
                  <a:off x="542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2" name="Line 108"/>
                <p:cNvSpPr>
                  <a:spLocks noChangeShapeType="1"/>
                </p:cNvSpPr>
                <p:nvPr/>
              </p:nvSpPr>
              <p:spPr bwMode="auto">
                <a:xfrm>
                  <a:off x="362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3" name="Line 109"/>
                <p:cNvSpPr>
                  <a:spLocks noChangeShapeType="1"/>
                </p:cNvSpPr>
                <p:nvPr/>
              </p:nvSpPr>
              <p:spPr bwMode="auto">
                <a:xfrm>
                  <a:off x="470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4" name="Line 110"/>
                <p:cNvSpPr>
                  <a:spLocks noChangeShapeType="1"/>
                </p:cNvSpPr>
                <p:nvPr/>
              </p:nvSpPr>
              <p:spPr bwMode="auto">
                <a:xfrm>
                  <a:off x="506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5" name="Line 111"/>
                <p:cNvSpPr>
                  <a:spLocks noChangeShapeType="1"/>
                </p:cNvSpPr>
                <p:nvPr/>
              </p:nvSpPr>
              <p:spPr bwMode="auto">
                <a:xfrm>
                  <a:off x="614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6" name="Line 112"/>
                <p:cNvSpPr>
                  <a:spLocks noChangeShapeType="1"/>
                </p:cNvSpPr>
                <p:nvPr/>
              </p:nvSpPr>
              <p:spPr bwMode="auto">
                <a:xfrm>
                  <a:off x="650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7" name="Line 113"/>
                <p:cNvSpPr>
                  <a:spLocks noChangeShapeType="1"/>
                </p:cNvSpPr>
                <p:nvPr/>
              </p:nvSpPr>
              <p:spPr bwMode="auto">
                <a:xfrm>
                  <a:off x="722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8" name="Line 114"/>
                <p:cNvSpPr>
                  <a:spLocks noChangeShapeType="1"/>
                </p:cNvSpPr>
                <p:nvPr/>
              </p:nvSpPr>
              <p:spPr bwMode="auto">
                <a:xfrm>
                  <a:off x="758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59" name="Line 115"/>
                <p:cNvSpPr>
                  <a:spLocks noChangeShapeType="1"/>
                </p:cNvSpPr>
                <p:nvPr/>
              </p:nvSpPr>
              <p:spPr bwMode="auto">
                <a:xfrm>
                  <a:off x="830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0" name="Line 116"/>
                <p:cNvSpPr>
                  <a:spLocks noChangeShapeType="1"/>
                </p:cNvSpPr>
                <p:nvPr/>
              </p:nvSpPr>
              <p:spPr bwMode="auto">
                <a:xfrm>
                  <a:off x="902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1" name="Line 117"/>
                <p:cNvSpPr>
                  <a:spLocks noChangeShapeType="1"/>
                </p:cNvSpPr>
                <p:nvPr/>
              </p:nvSpPr>
              <p:spPr bwMode="auto">
                <a:xfrm>
                  <a:off x="3444" y="13407"/>
                  <a:ext cx="59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2" name="Line 118"/>
                <p:cNvSpPr>
                  <a:spLocks noChangeShapeType="1"/>
                </p:cNvSpPr>
                <p:nvPr/>
              </p:nvSpPr>
              <p:spPr bwMode="auto">
                <a:xfrm>
                  <a:off x="3444" y="13047"/>
                  <a:ext cx="59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3" name="Line 119"/>
                <p:cNvSpPr>
                  <a:spLocks noChangeShapeType="1"/>
                </p:cNvSpPr>
                <p:nvPr/>
              </p:nvSpPr>
              <p:spPr bwMode="auto">
                <a:xfrm>
                  <a:off x="398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4" name="Line 120"/>
                <p:cNvSpPr>
                  <a:spLocks noChangeShapeType="1"/>
                </p:cNvSpPr>
                <p:nvPr/>
              </p:nvSpPr>
              <p:spPr bwMode="auto">
                <a:xfrm>
                  <a:off x="434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5" name="Line 121"/>
                <p:cNvSpPr>
                  <a:spLocks noChangeShapeType="1"/>
                </p:cNvSpPr>
                <p:nvPr/>
              </p:nvSpPr>
              <p:spPr bwMode="auto">
                <a:xfrm>
                  <a:off x="578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6" name="Line 122"/>
                <p:cNvSpPr>
                  <a:spLocks noChangeShapeType="1"/>
                </p:cNvSpPr>
                <p:nvPr/>
              </p:nvSpPr>
              <p:spPr bwMode="auto">
                <a:xfrm>
                  <a:off x="686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7" name="Line 123"/>
                <p:cNvSpPr>
                  <a:spLocks noChangeShapeType="1"/>
                </p:cNvSpPr>
                <p:nvPr/>
              </p:nvSpPr>
              <p:spPr bwMode="auto">
                <a:xfrm>
                  <a:off x="794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8" name="Line 124"/>
                <p:cNvSpPr>
                  <a:spLocks noChangeShapeType="1"/>
                </p:cNvSpPr>
                <p:nvPr/>
              </p:nvSpPr>
              <p:spPr bwMode="auto">
                <a:xfrm>
                  <a:off x="8664" y="1304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69" name="Freeform 125"/>
                <p:cNvSpPr>
                  <a:spLocks/>
                </p:cNvSpPr>
                <p:nvPr/>
              </p:nvSpPr>
              <p:spPr bwMode="auto">
                <a:xfrm>
                  <a:off x="3353" y="13050"/>
                  <a:ext cx="101" cy="360"/>
                </a:xfrm>
                <a:custGeom>
                  <a:avLst/>
                  <a:gdLst/>
                  <a:ahLst/>
                  <a:cxnLst>
                    <a:cxn ang="0">
                      <a:pos x="87" y="0"/>
                    </a:cxn>
                    <a:cxn ang="0">
                      <a:pos x="67" y="30"/>
                    </a:cxn>
                    <a:cxn ang="0">
                      <a:pos x="57" y="60"/>
                    </a:cxn>
                    <a:cxn ang="0">
                      <a:pos x="7" y="150"/>
                    </a:cxn>
                    <a:cxn ang="0">
                      <a:pos x="67" y="230"/>
                    </a:cxn>
                    <a:cxn ang="0">
                      <a:pos x="87" y="330"/>
                    </a:cxn>
                    <a:cxn ang="0">
                      <a:pos x="97" y="360"/>
                    </a:cxn>
                  </a:cxnLst>
                  <a:rect l="0" t="0" r="r" b="b"/>
                  <a:pathLst>
                    <a:path w="101" h="360">
                      <a:moveTo>
                        <a:pt x="87" y="0"/>
                      </a:moveTo>
                      <a:cubicBezTo>
                        <a:pt x="80" y="10"/>
                        <a:pt x="72" y="19"/>
                        <a:pt x="67" y="30"/>
                      </a:cubicBezTo>
                      <a:cubicBezTo>
                        <a:pt x="62" y="39"/>
                        <a:pt x="62" y="51"/>
                        <a:pt x="57" y="60"/>
                      </a:cubicBezTo>
                      <a:cubicBezTo>
                        <a:pt x="0" y="163"/>
                        <a:pt x="30" y="82"/>
                        <a:pt x="7" y="150"/>
                      </a:cubicBezTo>
                      <a:cubicBezTo>
                        <a:pt x="22" y="195"/>
                        <a:pt x="19" y="214"/>
                        <a:pt x="67" y="230"/>
                      </a:cubicBezTo>
                      <a:cubicBezTo>
                        <a:pt x="91" y="267"/>
                        <a:pt x="101" y="287"/>
                        <a:pt x="87" y="330"/>
                      </a:cubicBezTo>
                      <a:cubicBezTo>
                        <a:pt x="90" y="340"/>
                        <a:pt x="97" y="360"/>
                        <a:pt x="97"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6270" name="Freeform 126"/>
                <p:cNvSpPr>
                  <a:spLocks/>
                </p:cNvSpPr>
                <p:nvPr/>
              </p:nvSpPr>
              <p:spPr bwMode="auto">
                <a:xfrm>
                  <a:off x="9370" y="13050"/>
                  <a:ext cx="63" cy="350"/>
                </a:xfrm>
                <a:custGeom>
                  <a:avLst/>
                  <a:gdLst/>
                  <a:ahLst/>
                  <a:cxnLst>
                    <a:cxn ang="0">
                      <a:pos x="0" y="0"/>
                    </a:cxn>
                    <a:cxn ang="0">
                      <a:pos x="40" y="70"/>
                    </a:cxn>
                    <a:cxn ang="0">
                      <a:pos x="0" y="170"/>
                    </a:cxn>
                    <a:cxn ang="0">
                      <a:pos x="0" y="350"/>
                    </a:cxn>
                  </a:cxnLst>
                  <a:rect l="0" t="0" r="r" b="b"/>
                  <a:pathLst>
                    <a:path w="63" h="350">
                      <a:moveTo>
                        <a:pt x="0" y="0"/>
                      </a:moveTo>
                      <a:cubicBezTo>
                        <a:pt x="8" y="11"/>
                        <a:pt x="42" y="48"/>
                        <a:pt x="40" y="70"/>
                      </a:cubicBezTo>
                      <a:cubicBezTo>
                        <a:pt x="36" y="102"/>
                        <a:pt x="14" y="141"/>
                        <a:pt x="0" y="170"/>
                      </a:cubicBezTo>
                      <a:cubicBezTo>
                        <a:pt x="10" y="210"/>
                        <a:pt x="63" y="318"/>
                        <a:pt x="0" y="35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sp>
        <p:nvSpPr>
          <p:cNvPr id="131" name="130 - Ορθογώνιο"/>
          <p:cNvSpPr/>
          <p:nvPr/>
        </p:nvSpPr>
        <p:spPr>
          <a:xfrm>
            <a:off x="5808056" y="5916753"/>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6271" name="Rectangle 127"/>
          <p:cNvSpPr>
            <a:spLocks noChangeArrowheads="1"/>
          </p:cNvSpPr>
          <p:nvPr/>
        </p:nvSpPr>
        <p:spPr bwMode="auto">
          <a:xfrm>
            <a:off x="6066972" y="6150114"/>
            <a:ext cx="5370285"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Δημιουργία προφίλ στην πλευρά ευθύγραμμης </a:t>
            </a:r>
            <a:r>
              <a:rPr kumimoji="0" lang="el-GR" sz="2000" b="0" u="none" strike="noStrike" cap="none" normalizeH="0" baseline="0" dirty="0" smtClean="0">
                <a:ln>
                  <a:noFill/>
                </a:ln>
                <a:solidFill>
                  <a:schemeClr val="tx1"/>
                </a:solidFill>
                <a:effectLst/>
                <a:ea typeface="Times New Roman" pitchFamily="18" charset="0"/>
                <a:cs typeface="Arial" pitchFamily="34" charset="0"/>
              </a:rPr>
              <a:t>επιφάνειας</a:t>
            </a:r>
            <a:endParaRPr kumimoji="0" lang="el-GR" sz="3200" b="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07999" y="2089206"/>
            <a:ext cx="478733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tab pos="2286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 δημιουργία προφίλ στις παρυφές του κατεργαζόμενου στοιχείου και σε όλο το πάχος, απαιτείται το κατεργαζόμενο στοιχείο να τοποθετηθεί σε καλούπι – οδηγό. Το καλούπι φέρει τη μορφή της επιθυμητής καμπύλης και επάνω σε αυτό στερεώνεται με καρφάκια το στοιχείο που θα κατεργαστεί ο χειριστής. Κατά τη διάρκεια της κατεργασίας ο χειριστής διατηρεί σε συνεχή επαφή το καλούπι με τον αξονικό οδηγό.   </a:t>
            </a:r>
            <a:endParaRPr kumimoji="0" lang="el-GR" sz="2000" i="0" u="none" strike="noStrike" cap="none" normalizeH="0" baseline="0" dirty="0" smtClean="0">
              <a:ln>
                <a:noFill/>
              </a:ln>
              <a:solidFill>
                <a:schemeClr val="tx1"/>
              </a:solidFill>
              <a:effectLst/>
              <a:cs typeface="Arial" pitchFamily="34" charset="0"/>
            </a:endParaRPr>
          </a:p>
        </p:txBody>
      </p:sp>
      <p:cxnSp>
        <p:nvCxnSpPr>
          <p:cNvPr id="3" name="Straight Connector 65"/>
          <p:cNvCxnSpPr/>
          <p:nvPr/>
        </p:nvCxnSpPr>
        <p:spPr>
          <a:xfrm flipV="1">
            <a:off x="1524000" y="725714"/>
            <a:ext cx="9173029" cy="580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Απλή φρέζα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5" name="4 - Ορθογώνιο"/>
          <p:cNvSpPr/>
          <p:nvPr/>
        </p:nvSpPr>
        <p:spPr>
          <a:xfrm>
            <a:off x="1303616" y="851654"/>
            <a:ext cx="956396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Δημιουργία προφίλ στις παρυφές καμπύλης επιφάνειας (σε όλο το πάχος)</a:t>
            </a:r>
            <a:endParaRPr lang="el-GR" sz="2000" i="1" dirty="0" smtClean="0">
              <a:cs typeface="Arial" pitchFamily="34" charset="0"/>
            </a:endParaRPr>
          </a:p>
        </p:txBody>
      </p:sp>
      <p:grpSp>
        <p:nvGrpSpPr>
          <p:cNvPr id="4098" name="Group 2"/>
          <p:cNvGrpSpPr>
            <a:grpSpLocks/>
          </p:cNvGrpSpPr>
          <p:nvPr/>
        </p:nvGrpSpPr>
        <p:grpSpPr bwMode="auto">
          <a:xfrm>
            <a:off x="5689145" y="1813606"/>
            <a:ext cx="5820683" cy="4079194"/>
            <a:chOff x="2904" y="3250"/>
            <a:chExt cx="6660" cy="4913"/>
          </a:xfrm>
        </p:grpSpPr>
        <p:sp>
          <p:nvSpPr>
            <p:cNvPr id="4099" name="Rectangle 3"/>
            <p:cNvSpPr>
              <a:spLocks noChangeAspect="1" noChangeArrowheads="1"/>
            </p:cNvSpPr>
            <p:nvPr/>
          </p:nvSpPr>
          <p:spPr bwMode="auto">
            <a:xfrm>
              <a:off x="8484" y="7287"/>
              <a:ext cx="1000" cy="341"/>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200" u="none" strike="noStrike" cap="none" normalizeH="0" baseline="0" smtClean="0">
                  <a:ln>
                    <a:noFill/>
                  </a:ln>
                  <a:solidFill>
                    <a:schemeClr val="tx1"/>
                  </a:solidFill>
                  <a:effectLst/>
                  <a:cs typeface="Arial" pitchFamily="34" charset="0"/>
                </a:rPr>
                <a:t> </a:t>
              </a:r>
              <a:r>
                <a:rPr kumimoji="0" lang="el-GR" sz="1200" u="none" strike="noStrike" cap="none" normalizeH="0" baseline="0" smtClean="0">
                  <a:ln>
                    <a:noFill/>
                  </a:ln>
                  <a:solidFill>
                    <a:schemeClr val="tx1"/>
                  </a:solidFill>
                  <a:effectLst/>
                  <a:cs typeface="Arial" pitchFamily="34" charset="0"/>
                </a:rPr>
                <a:t>Καλούπι</a:t>
              </a:r>
            </a:p>
          </p:txBody>
        </p:sp>
        <p:grpSp>
          <p:nvGrpSpPr>
            <p:cNvPr id="4100" name="Group 4"/>
            <p:cNvGrpSpPr>
              <a:grpSpLocks/>
            </p:cNvGrpSpPr>
            <p:nvPr/>
          </p:nvGrpSpPr>
          <p:grpSpPr bwMode="auto">
            <a:xfrm>
              <a:off x="2904" y="3250"/>
              <a:ext cx="6660" cy="4913"/>
              <a:chOff x="2904" y="3250"/>
              <a:chExt cx="6660" cy="4913"/>
            </a:xfrm>
          </p:grpSpPr>
          <p:sp>
            <p:nvSpPr>
              <p:cNvPr id="4101" name="Rectangle 5"/>
              <p:cNvSpPr>
                <a:spLocks noChangeAspect="1" noChangeArrowheads="1"/>
              </p:cNvSpPr>
              <p:nvPr/>
            </p:nvSpPr>
            <p:spPr bwMode="auto">
              <a:xfrm>
                <a:off x="2904" y="3250"/>
                <a:ext cx="6660" cy="491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4102" name="Group 6"/>
              <p:cNvGrpSpPr>
                <a:grpSpLocks/>
              </p:cNvGrpSpPr>
              <p:nvPr/>
            </p:nvGrpSpPr>
            <p:grpSpPr bwMode="auto">
              <a:xfrm>
                <a:off x="3200" y="4690"/>
                <a:ext cx="6041" cy="3240"/>
                <a:chOff x="3200" y="4690"/>
                <a:chExt cx="6041" cy="3240"/>
              </a:xfrm>
            </p:grpSpPr>
            <p:sp>
              <p:nvSpPr>
                <p:cNvPr id="4103" name="Line 7"/>
                <p:cNvSpPr>
                  <a:spLocks noChangeAspect="1" noChangeShapeType="1"/>
                </p:cNvSpPr>
                <p:nvPr/>
              </p:nvSpPr>
              <p:spPr bwMode="auto">
                <a:xfrm>
                  <a:off x="5763" y="6542"/>
                  <a:ext cx="38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4104" name="Group 8"/>
                <p:cNvGrpSpPr>
                  <a:grpSpLocks/>
                </p:cNvGrpSpPr>
                <p:nvPr/>
              </p:nvGrpSpPr>
              <p:grpSpPr bwMode="auto">
                <a:xfrm>
                  <a:off x="3200" y="4690"/>
                  <a:ext cx="6041" cy="3240"/>
                  <a:chOff x="3200" y="4690"/>
                  <a:chExt cx="6041" cy="3240"/>
                </a:xfrm>
              </p:grpSpPr>
              <p:sp>
                <p:nvSpPr>
                  <p:cNvPr id="4105" name="Rectangle 9"/>
                  <p:cNvSpPr>
                    <a:spLocks noChangeAspect="1" noChangeArrowheads="1"/>
                  </p:cNvSpPr>
                  <p:nvPr/>
                </p:nvSpPr>
                <p:spPr bwMode="auto">
                  <a:xfrm>
                    <a:off x="3264" y="4870"/>
                    <a:ext cx="1650" cy="326"/>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Άξονας περιστροφής</a:t>
                    </a:r>
                  </a:p>
                </p:txBody>
              </p:sp>
              <p:sp>
                <p:nvSpPr>
                  <p:cNvPr id="4106" name="Rectangle 10"/>
                  <p:cNvSpPr>
                    <a:spLocks noChangeAspect="1" noChangeArrowheads="1"/>
                  </p:cNvSpPr>
                  <p:nvPr/>
                </p:nvSpPr>
                <p:spPr bwMode="auto">
                  <a:xfrm>
                    <a:off x="7404" y="4870"/>
                    <a:ext cx="1785" cy="349"/>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Κατεργαζόμενο υλικό</a:t>
                    </a:r>
                  </a:p>
                </p:txBody>
              </p:sp>
              <p:sp>
                <p:nvSpPr>
                  <p:cNvPr id="4107" name="Rectangle 11"/>
                  <p:cNvSpPr>
                    <a:spLocks noChangeAspect="1" noChangeArrowheads="1"/>
                  </p:cNvSpPr>
                  <p:nvPr/>
                </p:nvSpPr>
                <p:spPr bwMode="auto">
                  <a:xfrm>
                    <a:off x="7584" y="7570"/>
                    <a:ext cx="1657" cy="360"/>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Τράπεζα εργασίας</a:t>
                    </a:r>
                  </a:p>
                </p:txBody>
              </p:sp>
              <p:sp>
                <p:nvSpPr>
                  <p:cNvPr id="4108" name="Rectangle 12"/>
                  <p:cNvSpPr>
                    <a:spLocks noChangeAspect="1" noChangeArrowheads="1"/>
                  </p:cNvSpPr>
                  <p:nvPr/>
                </p:nvSpPr>
                <p:spPr bwMode="auto">
                  <a:xfrm>
                    <a:off x="3444" y="5410"/>
                    <a:ext cx="1162" cy="309"/>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Κοπτικό μέσο</a:t>
                    </a:r>
                  </a:p>
                </p:txBody>
              </p:sp>
              <p:sp>
                <p:nvSpPr>
                  <p:cNvPr id="4109" name="Rectangle 13"/>
                  <p:cNvSpPr>
                    <a:spLocks noChangeAspect="1" noChangeArrowheads="1"/>
                  </p:cNvSpPr>
                  <p:nvPr/>
                </p:nvSpPr>
                <p:spPr bwMode="auto">
                  <a:xfrm>
                    <a:off x="3624" y="6310"/>
                    <a:ext cx="1440" cy="360"/>
                  </a:xfrm>
                  <a:prstGeom prst="rect">
                    <a:avLst/>
                  </a:prstGeom>
                  <a:noFill/>
                  <a:ln w="3175">
                    <a:noFill/>
                    <a:miter lim="800000"/>
                    <a:headEnd/>
                    <a:tailEnd/>
                  </a:ln>
                  <a:effectLst/>
                </p:spPr>
                <p:txBody>
                  <a:bodyPr vert="horz" wrap="square" lIns="12700" tIns="12700" rIns="12700" bIns="127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u="none" strike="noStrike" cap="none" normalizeH="0" baseline="0" smtClean="0">
                        <a:ln>
                          <a:noFill/>
                        </a:ln>
                        <a:solidFill>
                          <a:schemeClr val="tx1"/>
                        </a:solidFill>
                        <a:effectLst/>
                        <a:cs typeface="Arial" pitchFamily="34" charset="0"/>
                      </a:rPr>
                      <a:t>Αξονικός οδηγός</a:t>
                    </a:r>
                  </a:p>
                </p:txBody>
              </p:sp>
              <p:sp>
                <p:nvSpPr>
                  <p:cNvPr id="4110" name="Line 14"/>
                  <p:cNvSpPr>
                    <a:spLocks noChangeAspect="1" noChangeShapeType="1"/>
                  </p:cNvSpPr>
                  <p:nvPr/>
                </p:nvSpPr>
                <p:spPr bwMode="auto">
                  <a:xfrm>
                    <a:off x="4884" y="5050"/>
                    <a:ext cx="777" cy="123"/>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sp>
                <p:nvSpPr>
                  <p:cNvPr id="4111" name="Line 15"/>
                  <p:cNvSpPr>
                    <a:spLocks noChangeAspect="1" noChangeShapeType="1"/>
                  </p:cNvSpPr>
                  <p:nvPr/>
                </p:nvSpPr>
                <p:spPr bwMode="auto">
                  <a:xfrm>
                    <a:off x="7944" y="5127"/>
                    <a:ext cx="1" cy="673"/>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sp>
                <p:nvSpPr>
                  <p:cNvPr id="4112" name="Line 16"/>
                  <p:cNvSpPr>
                    <a:spLocks noChangeAspect="1" noChangeShapeType="1"/>
                  </p:cNvSpPr>
                  <p:nvPr/>
                </p:nvSpPr>
                <p:spPr bwMode="auto">
                  <a:xfrm>
                    <a:off x="4524" y="5546"/>
                    <a:ext cx="938" cy="231"/>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sp>
                <p:nvSpPr>
                  <p:cNvPr id="4113" name="Line 17"/>
                  <p:cNvSpPr>
                    <a:spLocks noChangeAspect="1" noChangeShapeType="1"/>
                  </p:cNvSpPr>
                  <p:nvPr/>
                </p:nvSpPr>
                <p:spPr bwMode="auto">
                  <a:xfrm>
                    <a:off x="4884" y="6490"/>
                    <a:ext cx="808" cy="356"/>
                  </a:xfrm>
                  <a:prstGeom prst="line">
                    <a:avLst/>
                  </a:prstGeom>
                  <a:noFill/>
                  <a:ln w="9525">
                    <a:solidFill>
                      <a:srgbClr val="000000"/>
                    </a:solidFill>
                    <a:round/>
                    <a:headEnd type="none" w="sm" len="med"/>
                    <a:tailEnd type="triangle" w="sm" len="sm"/>
                  </a:ln>
                  <a:effectLst/>
                </p:spPr>
                <p:txBody>
                  <a:bodyPr vert="horz" wrap="square" lIns="91440" tIns="45720" rIns="91440" bIns="45720" numCol="1" anchor="t" anchorCtr="0" compatLnSpc="1">
                    <a:prstTxWarp prst="textNoShape">
                      <a:avLst/>
                    </a:prstTxWarp>
                  </a:bodyPr>
                  <a:lstStyle/>
                  <a:p>
                    <a:endParaRPr lang="el-GR" sz="1200"/>
                  </a:p>
                </p:txBody>
              </p:sp>
              <p:grpSp>
                <p:nvGrpSpPr>
                  <p:cNvPr id="4114" name="Group 18"/>
                  <p:cNvGrpSpPr>
                    <a:grpSpLocks/>
                  </p:cNvGrpSpPr>
                  <p:nvPr/>
                </p:nvGrpSpPr>
                <p:grpSpPr bwMode="auto">
                  <a:xfrm>
                    <a:off x="5064" y="4690"/>
                    <a:ext cx="1800" cy="3240"/>
                    <a:chOff x="5064" y="4690"/>
                    <a:chExt cx="1722" cy="3240"/>
                  </a:xfrm>
                </p:grpSpPr>
                <p:sp>
                  <p:nvSpPr>
                    <p:cNvPr id="4115" name="Freeform 19"/>
                    <p:cNvSpPr>
                      <a:spLocks noChangeAspect="1"/>
                    </p:cNvSpPr>
                    <p:nvPr/>
                  </p:nvSpPr>
                  <p:spPr bwMode="auto">
                    <a:xfrm>
                      <a:off x="5607" y="6657"/>
                      <a:ext cx="622" cy="1273"/>
                    </a:xfrm>
                    <a:custGeom>
                      <a:avLst/>
                      <a:gdLst/>
                      <a:ahLst/>
                      <a:cxnLst>
                        <a:cxn ang="0">
                          <a:pos x="540" y="0"/>
                        </a:cxn>
                        <a:cxn ang="0">
                          <a:pos x="180" y="0"/>
                        </a:cxn>
                        <a:cxn ang="0">
                          <a:pos x="180" y="900"/>
                        </a:cxn>
                        <a:cxn ang="0">
                          <a:pos x="0" y="1080"/>
                        </a:cxn>
                        <a:cxn ang="0">
                          <a:pos x="0" y="1980"/>
                        </a:cxn>
                        <a:cxn ang="0">
                          <a:pos x="720" y="1980"/>
                        </a:cxn>
                        <a:cxn ang="0">
                          <a:pos x="720" y="1080"/>
                        </a:cxn>
                        <a:cxn ang="0">
                          <a:pos x="540" y="900"/>
                        </a:cxn>
                        <a:cxn ang="0">
                          <a:pos x="540" y="0"/>
                        </a:cxn>
                      </a:cxnLst>
                      <a:rect l="0" t="0" r="r" b="b"/>
                      <a:pathLst>
                        <a:path w="720" h="1980">
                          <a:moveTo>
                            <a:pt x="540" y="0"/>
                          </a:moveTo>
                          <a:lnTo>
                            <a:pt x="180" y="0"/>
                          </a:lnTo>
                          <a:lnTo>
                            <a:pt x="180" y="900"/>
                          </a:lnTo>
                          <a:lnTo>
                            <a:pt x="0" y="1080"/>
                          </a:lnTo>
                          <a:lnTo>
                            <a:pt x="0" y="1980"/>
                          </a:lnTo>
                          <a:lnTo>
                            <a:pt x="720" y="1980"/>
                          </a:lnTo>
                          <a:lnTo>
                            <a:pt x="720" y="1080"/>
                          </a:lnTo>
                          <a:lnTo>
                            <a:pt x="540" y="900"/>
                          </a:lnTo>
                          <a:lnTo>
                            <a:pt x="540" y="0"/>
                          </a:lnTo>
                          <a:close/>
                        </a:path>
                      </a:pathLst>
                    </a:custGeom>
                    <a:solidFill>
                      <a:srgbClr val="FFFFFF"/>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4116" name="Group 20"/>
                    <p:cNvGrpSpPr>
                      <a:grpSpLocks/>
                    </p:cNvGrpSpPr>
                    <p:nvPr/>
                  </p:nvGrpSpPr>
                  <p:grpSpPr bwMode="auto">
                    <a:xfrm>
                      <a:off x="5064" y="4690"/>
                      <a:ext cx="1722" cy="1849"/>
                      <a:chOff x="5624" y="10099"/>
                      <a:chExt cx="1411" cy="1963"/>
                    </a:xfrm>
                  </p:grpSpPr>
                  <p:grpSp>
                    <p:nvGrpSpPr>
                      <p:cNvPr id="4117" name="Group 21"/>
                      <p:cNvGrpSpPr>
                        <a:grpSpLocks noChangeAspect="1"/>
                      </p:cNvGrpSpPr>
                      <p:nvPr/>
                    </p:nvGrpSpPr>
                    <p:grpSpPr bwMode="auto">
                      <a:xfrm>
                        <a:off x="5624" y="10148"/>
                        <a:ext cx="1411" cy="1914"/>
                        <a:chOff x="-401" y="-7"/>
                        <a:chExt cx="20401" cy="20012"/>
                      </a:xfrm>
                    </p:grpSpPr>
                    <p:sp>
                      <p:nvSpPr>
                        <p:cNvPr id="4118" name="Line 22"/>
                        <p:cNvSpPr>
                          <a:spLocks noChangeAspect="1" noChangeShapeType="1"/>
                        </p:cNvSpPr>
                        <p:nvPr/>
                      </p:nvSpPr>
                      <p:spPr bwMode="auto">
                        <a:xfrm flipV="1">
                          <a:off x="19987" y="10009"/>
                          <a:ext cx="13" cy="83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19" name="Group 23"/>
                        <p:cNvGrpSpPr>
                          <a:grpSpLocks noChangeAspect="1"/>
                        </p:cNvGrpSpPr>
                        <p:nvPr/>
                      </p:nvGrpSpPr>
                      <p:grpSpPr bwMode="auto">
                        <a:xfrm>
                          <a:off x="-401" y="-7"/>
                          <a:ext cx="20401" cy="20012"/>
                          <a:chOff x="-1" y="-8"/>
                          <a:chExt cx="20008" cy="20012"/>
                        </a:xfrm>
                      </p:grpSpPr>
                      <p:sp>
                        <p:nvSpPr>
                          <p:cNvPr id="4120" name="Line 24"/>
                          <p:cNvSpPr>
                            <a:spLocks noChangeAspect="1" noChangeShapeType="1"/>
                          </p:cNvSpPr>
                          <p:nvPr/>
                        </p:nvSpPr>
                        <p:spPr bwMode="auto">
                          <a:xfrm>
                            <a:off x="2660" y="12494"/>
                            <a:ext cx="6675" cy="9"/>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21" name="Line 25"/>
                          <p:cNvSpPr>
                            <a:spLocks noChangeAspect="1" noChangeShapeType="1"/>
                          </p:cNvSpPr>
                          <p:nvPr/>
                        </p:nvSpPr>
                        <p:spPr bwMode="auto">
                          <a:xfrm>
                            <a:off x="2660" y="14168"/>
                            <a:ext cx="6675" cy="1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22" name="Line 26"/>
                          <p:cNvSpPr>
                            <a:spLocks noChangeAspect="1" noChangeShapeType="1"/>
                          </p:cNvSpPr>
                          <p:nvPr/>
                        </p:nvSpPr>
                        <p:spPr bwMode="auto">
                          <a:xfrm>
                            <a:off x="8005" y="17491"/>
                            <a:ext cx="1352" cy="11"/>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23" name="Group 27"/>
                          <p:cNvGrpSpPr>
                            <a:grpSpLocks noChangeAspect="1"/>
                          </p:cNvGrpSpPr>
                          <p:nvPr/>
                        </p:nvGrpSpPr>
                        <p:grpSpPr bwMode="auto">
                          <a:xfrm>
                            <a:off x="-1" y="-8"/>
                            <a:ext cx="20008" cy="20012"/>
                            <a:chOff x="0" y="-7"/>
                            <a:chExt cx="20006" cy="20012"/>
                          </a:xfrm>
                        </p:grpSpPr>
                        <p:sp>
                          <p:nvSpPr>
                            <p:cNvPr id="4124" name="Line 28"/>
                            <p:cNvSpPr>
                              <a:spLocks noChangeAspect="1" noChangeShapeType="1"/>
                            </p:cNvSpPr>
                            <p:nvPr/>
                          </p:nvSpPr>
                          <p:spPr bwMode="auto">
                            <a:xfrm>
                              <a:off x="0" y="10009"/>
                              <a:ext cx="6675" cy="1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25" name="Group 29"/>
                            <p:cNvGrpSpPr>
                              <a:grpSpLocks noChangeAspect="1"/>
                            </p:cNvGrpSpPr>
                            <p:nvPr/>
                          </p:nvGrpSpPr>
                          <p:grpSpPr bwMode="auto">
                            <a:xfrm>
                              <a:off x="0" y="10009"/>
                              <a:ext cx="8018" cy="9996"/>
                              <a:chOff x="0" y="0"/>
                              <a:chExt cx="19738" cy="19992"/>
                            </a:xfrm>
                          </p:grpSpPr>
                          <p:sp>
                            <p:nvSpPr>
                              <p:cNvPr id="4126" name="Arc 30"/>
                              <p:cNvSpPr>
                                <a:spLocks noChangeAspect="1"/>
                              </p:cNvSpPr>
                              <p:nvPr/>
                            </p:nvSpPr>
                            <p:spPr bwMode="auto">
                              <a:xfrm flipH="1">
                                <a:off x="0" y="0"/>
                                <a:ext cx="32" cy="16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4127" name="Group 31"/>
                              <p:cNvGrpSpPr>
                                <a:grpSpLocks noChangeAspect="1"/>
                              </p:cNvGrpSpPr>
                              <p:nvPr/>
                            </p:nvGrpSpPr>
                            <p:grpSpPr bwMode="auto">
                              <a:xfrm>
                                <a:off x="0" y="1636"/>
                                <a:ext cx="19738" cy="18356"/>
                                <a:chOff x="0" y="0"/>
                                <a:chExt cx="20002" cy="19994"/>
                              </a:xfrm>
                            </p:grpSpPr>
                            <p:sp>
                              <p:nvSpPr>
                                <p:cNvPr id="4128" name="Arc 32"/>
                                <p:cNvSpPr>
                                  <a:spLocks noChangeAspect="1"/>
                                </p:cNvSpPr>
                                <p:nvPr/>
                              </p:nvSpPr>
                              <p:spPr bwMode="auto">
                                <a:xfrm flipH="1" flipV="1">
                                  <a:off x="0" y="0"/>
                                  <a:ext cx="6668" cy="36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29" name="Line 33"/>
                                <p:cNvSpPr>
                                  <a:spLocks noChangeAspect="1" noChangeShapeType="1"/>
                                </p:cNvSpPr>
                                <p:nvPr/>
                              </p:nvSpPr>
                              <p:spPr bwMode="auto">
                                <a:xfrm>
                                  <a:off x="6638" y="3654"/>
                                  <a:ext cx="30" cy="363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30" name="Arc 34"/>
                                <p:cNvSpPr>
                                  <a:spLocks noChangeAspect="1"/>
                                </p:cNvSpPr>
                                <p:nvPr/>
                              </p:nvSpPr>
                              <p:spPr bwMode="auto">
                                <a:xfrm flipH="1" flipV="1">
                                  <a:off x="13269" y="12736"/>
                                  <a:ext cx="6670" cy="18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31" name="Arc 35"/>
                                <p:cNvSpPr>
                                  <a:spLocks noChangeAspect="1"/>
                                </p:cNvSpPr>
                                <p:nvPr/>
                              </p:nvSpPr>
                              <p:spPr bwMode="auto">
                                <a:xfrm>
                                  <a:off x="6638" y="7285"/>
                                  <a:ext cx="6663" cy="54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32" name="Line 36"/>
                                <p:cNvSpPr>
                                  <a:spLocks noChangeAspect="1" noChangeShapeType="1"/>
                                </p:cNvSpPr>
                                <p:nvPr/>
                              </p:nvSpPr>
                              <p:spPr bwMode="auto">
                                <a:xfrm>
                                  <a:off x="19971" y="14517"/>
                                  <a:ext cx="31" cy="547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sp>
                          <p:nvSpPr>
                            <p:cNvPr id="4133" name="Line 37"/>
                            <p:cNvSpPr>
                              <a:spLocks noChangeAspect="1" noChangeShapeType="1"/>
                            </p:cNvSpPr>
                            <p:nvPr/>
                          </p:nvSpPr>
                          <p:spPr bwMode="auto">
                            <a:xfrm>
                              <a:off x="13329" y="10009"/>
                              <a:ext cx="6677" cy="9"/>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34" name="Group 38"/>
                            <p:cNvGrpSpPr>
                              <a:grpSpLocks noChangeAspect="1"/>
                            </p:cNvGrpSpPr>
                            <p:nvPr/>
                          </p:nvGrpSpPr>
                          <p:grpSpPr bwMode="auto">
                            <a:xfrm>
                              <a:off x="11988" y="10009"/>
                              <a:ext cx="8018" cy="9996"/>
                              <a:chOff x="262" y="0"/>
                              <a:chExt cx="19738" cy="20004"/>
                            </a:xfrm>
                          </p:grpSpPr>
                          <p:sp>
                            <p:nvSpPr>
                              <p:cNvPr id="4135" name="Arc 39"/>
                              <p:cNvSpPr>
                                <a:spLocks noChangeAspect="1"/>
                              </p:cNvSpPr>
                              <p:nvPr/>
                            </p:nvSpPr>
                            <p:spPr bwMode="auto">
                              <a:xfrm>
                                <a:off x="19968" y="0"/>
                                <a:ext cx="32" cy="167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4136" name="Group 40"/>
                              <p:cNvGrpSpPr>
                                <a:grpSpLocks noChangeAspect="1"/>
                              </p:cNvGrpSpPr>
                              <p:nvPr/>
                            </p:nvGrpSpPr>
                            <p:grpSpPr bwMode="auto">
                              <a:xfrm>
                                <a:off x="262" y="1637"/>
                                <a:ext cx="19738" cy="18367"/>
                                <a:chOff x="-2" y="0"/>
                                <a:chExt cx="20002" cy="19999"/>
                              </a:xfrm>
                            </p:grpSpPr>
                            <p:sp>
                              <p:nvSpPr>
                                <p:cNvPr id="4137" name="Arc 41"/>
                                <p:cNvSpPr>
                                  <a:spLocks noChangeAspect="1"/>
                                </p:cNvSpPr>
                                <p:nvPr/>
                              </p:nvSpPr>
                              <p:spPr bwMode="auto">
                                <a:xfrm flipV="1">
                                  <a:off x="13332" y="0"/>
                                  <a:ext cx="6668" cy="363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38" name="Line 42"/>
                                <p:cNvSpPr>
                                  <a:spLocks noChangeAspect="1" noChangeShapeType="1"/>
                                </p:cNvSpPr>
                                <p:nvPr/>
                              </p:nvSpPr>
                              <p:spPr bwMode="auto">
                                <a:xfrm>
                                  <a:off x="13332" y="3655"/>
                                  <a:ext cx="20" cy="3632"/>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39" name="Arc 43"/>
                                <p:cNvSpPr>
                                  <a:spLocks noChangeAspect="1"/>
                                </p:cNvSpPr>
                                <p:nvPr/>
                              </p:nvSpPr>
                              <p:spPr bwMode="auto">
                                <a:xfrm flipV="1">
                                  <a:off x="-2" y="12739"/>
                                  <a:ext cx="6668" cy="182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40" name="Arc 44"/>
                                <p:cNvSpPr>
                                  <a:spLocks noChangeAspect="1"/>
                                </p:cNvSpPr>
                                <p:nvPr/>
                              </p:nvSpPr>
                              <p:spPr bwMode="auto">
                                <a:xfrm flipH="1">
                                  <a:off x="6686" y="7287"/>
                                  <a:ext cx="6666" cy="54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41" name="Line 45"/>
                                <p:cNvSpPr>
                                  <a:spLocks noChangeAspect="1" noChangeShapeType="1"/>
                                </p:cNvSpPr>
                                <p:nvPr/>
                              </p:nvSpPr>
                              <p:spPr bwMode="auto">
                                <a:xfrm>
                                  <a:off x="-2" y="14521"/>
                                  <a:ext cx="20" cy="5478"/>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4142" name="Group 46"/>
                            <p:cNvGrpSpPr>
                              <a:grpSpLocks noChangeAspect="1"/>
                            </p:cNvGrpSpPr>
                            <p:nvPr/>
                          </p:nvGrpSpPr>
                          <p:grpSpPr bwMode="auto">
                            <a:xfrm>
                              <a:off x="4003" y="-7"/>
                              <a:ext cx="12021" cy="20012"/>
                              <a:chOff x="-460" y="1"/>
                              <a:chExt cx="21038" cy="19999"/>
                            </a:xfrm>
                          </p:grpSpPr>
                          <p:sp>
                            <p:nvSpPr>
                              <p:cNvPr id="4143" name="Line 47"/>
                              <p:cNvSpPr>
                                <a:spLocks noChangeAspect="1" noChangeShapeType="1"/>
                              </p:cNvSpPr>
                              <p:nvPr/>
                            </p:nvSpPr>
                            <p:spPr bwMode="auto">
                              <a:xfrm flipV="1">
                                <a:off x="8859" y="10010"/>
                                <a:ext cx="14" cy="9990"/>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44" name="Line 48"/>
                              <p:cNvSpPr>
                                <a:spLocks noChangeAspect="1" noChangeShapeType="1"/>
                              </p:cNvSpPr>
                              <p:nvPr/>
                            </p:nvSpPr>
                            <p:spPr bwMode="auto">
                              <a:xfrm flipV="1">
                                <a:off x="8859" y="10010"/>
                                <a:ext cx="7004" cy="9990"/>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45" name="Group 49"/>
                              <p:cNvGrpSpPr>
                                <a:grpSpLocks noChangeAspect="1"/>
                              </p:cNvGrpSpPr>
                              <p:nvPr/>
                            </p:nvGrpSpPr>
                            <p:grpSpPr bwMode="auto">
                              <a:xfrm>
                                <a:off x="8859" y="9174"/>
                                <a:ext cx="7020" cy="838"/>
                                <a:chOff x="0" y="0"/>
                                <a:chExt cx="20001" cy="20048"/>
                              </a:xfrm>
                            </p:grpSpPr>
                            <p:sp>
                              <p:nvSpPr>
                                <p:cNvPr id="4146" name="Arc 50"/>
                                <p:cNvSpPr>
                                  <a:spLocks noChangeAspect="1"/>
                                </p:cNvSpPr>
                                <p:nvPr/>
                              </p:nvSpPr>
                              <p:spPr bwMode="auto">
                                <a:xfrm flipH="1">
                                  <a:off x="0" y="0"/>
                                  <a:ext cx="9972" cy="200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147" name="Arc 51"/>
                                <p:cNvSpPr>
                                  <a:spLocks noChangeAspect="1"/>
                                </p:cNvSpPr>
                                <p:nvPr/>
                              </p:nvSpPr>
                              <p:spPr bwMode="auto">
                                <a:xfrm>
                                  <a:off x="10018" y="0"/>
                                  <a:ext cx="9983" cy="200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sp>
                            <p:nvSpPr>
                              <p:cNvPr id="4148" name="Line 52"/>
                              <p:cNvSpPr>
                                <a:spLocks noChangeAspect="1" noChangeShapeType="1"/>
                              </p:cNvSpPr>
                              <p:nvPr/>
                            </p:nvSpPr>
                            <p:spPr bwMode="auto">
                              <a:xfrm>
                                <a:off x="4195" y="10012"/>
                                <a:ext cx="4678" cy="7"/>
                              </a:xfrm>
                              <a:prstGeom prst="line">
                                <a:avLst/>
                              </a:prstGeom>
                              <a:noFill/>
                              <a:ln w="635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49" name="Group 53"/>
                              <p:cNvGrpSpPr>
                                <a:grpSpLocks noChangeAspect="1"/>
                              </p:cNvGrpSpPr>
                              <p:nvPr/>
                            </p:nvGrpSpPr>
                            <p:grpSpPr bwMode="auto">
                              <a:xfrm>
                                <a:off x="-460" y="1"/>
                                <a:ext cx="21038" cy="10011"/>
                                <a:chOff x="-28" y="2"/>
                                <a:chExt cx="20124" cy="19998"/>
                              </a:xfrm>
                            </p:grpSpPr>
                            <p:sp>
                              <p:nvSpPr>
                                <p:cNvPr id="4150" name="Line 54"/>
                                <p:cNvSpPr>
                                  <a:spLocks noChangeAspect="1" noChangeShapeType="1"/>
                                </p:cNvSpPr>
                                <p:nvPr/>
                              </p:nvSpPr>
                              <p:spPr bwMode="auto">
                                <a:xfrm>
                                  <a:off x="4425" y="14980"/>
                                  <a:ext cx="22" cy="502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51" name="Line 55"/>
                                <p:cNvSpPr>
                                  <a:spLocks noChangeAspect="1" noChangeShapeType="1"/>
                                </p:cNvSpPr>
                                <p:nvPr/>
                              </p:nvSpPr>
                              <p:spPr bwMode="auto">
                                <a:xfrm>
                                  <a:off x="15586" y="14980"/>
                                  <a:ext cx="15" cy="5020"/>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52" name="Group 56"/>
                                <p:cNvGrpSpPr>
                                  <a:grpSpLocks noChangeAspect="1"/>
                                </p:cNvGrpSpPr>
                                <p:nvPr/>
                              </p:nvGrpSpPr>
                              <p:grpSpPr bwMode="auto">
                                <a:xfrm>
                                  <a:off x="-28" y="2"/>
                                  <a:ext cx="20124" cy="14996"/>
                                  <a:chOff x="0" y="168"/>
                                  <a:chExt cx="20000" cy="19495"/>
                                </a:xfrm>
                              </p:grpSpPr>
                              <p:sp>
                                <p:nvSpPr>
                                  <p:cNvPr id="4153" name="Line 57"/>
                                  <p:cNvSpPr>
                                    <a:spLocks noChangeAspect="1" noChangeShapeType="1"/>
                                  </p:cNvSpPr>
                                  <p:nvPr/>
                                </p:nvSpPr>
                                <p:spPr bwMode="auto">
                                  <a:xfrm>
                                    <a:off x="17746" y="6642"/>
                                    <a:ext cx="2254" cy="2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54" name="Group 58"/>
                                  <p:cNvGrpSpPr>
                                    <a:grpSpLocks noChangeAspect="1"/>
                                  </p:cNvGrpSpPr>
                                  <p:nvPr/>
                                </p:nvGrpSpPr>
                                <p:grpSpPr bwMode="auto">
                                  <a:xfrm>
                                    <a:off x="0" y="168"/>
                                    <a:ext cx="20000" cy="19495"/>
                                    <a:chOff x="0" y="168"/>
                                    <a:chExt cx="20000" cy="19495"/>
                                  </a:xfrm>
                                </p:grpSpPr>
                                <p:sp>
                                  <p:nvSpPr>
                                    <p:cNvPr id="4155" name="Line 59"/>
                                    <p:cNvSpPr>
                                      <a:spLocks noChangeAspect="1" noChangeShapeType="1"/>
                                    </p:cNvSpPr>
                                    <p:nvPr/>
                                  </p:nvSpPr>
                                  <p:spPr bwMode="auto">
                                    <a:xfrm>
                                      <a:off x="0" y="6642"/>
                                      <a:ext cx="2254" cy="26"/>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56" name="Group 60"/>
                                    <p:cNvGrpSpPr>
                                      <a:grpSpLocks noChangeAspect="1"/>
                                    </p:cNvGrpSpPr>
                                    <p:nvPr/>
                                  </p:nvGrpSpPr>
                                  <p:grpSpPr bwMode="auto">
                                    <a:xfrm>
                                      <a:off x="0" y="168"/>
                                      <a:ext cx="20000" cy="19495"/>
                                      <a:chOff x="0" y="-342"/>
                                      <a:chExt cx="20000" cy="20342"/>
                                    </a:xfrm>
                                  </p:grpSpPr>
                                  <p:sp>
                                    <p:nvSpPr>
                                      <p:cNvPr id="4157" name="Line 61"/>
                                      <p:cNvSpPr>
                                        <a:spLocks noChangeAspect="1" noChangeShapeType="1"/>
                                      </p:cNvSpPr>
                                      <p:nvPr/>
                                    </p:nvSpPr>
                                    <p:spPr bwMode="auto">
                                      <a:xfrm flipH="1">
                                        <a:off x="2189" y="19976"/>
                                        <a:ext cx="2258" cy="24"/>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58" name="Group 62"/>
                                      <p:cNvGrpSpPr>
                                        <a:grpSpLocks noChangeAspect="1"/>
                                      </p:cNvGrpSpPr>
                                      <p:nvPr/>
                                    </p:nvGrpSpPr>
                                    <p:grpSpPr bwMode="auto">
                                      <a:xfrm>
                                        <a:off x="0" y="-342"/>
                                        <a:ext cx="20000" cy="20342"/>
                                        <a:chOff x="0" y="-342"/>
                                        <a:chExt cx="20000" cy="20342"/>
                                      </a:xfrm>
                                    </p:grpSpPr>
                                    <p:sp>
                                      <p:nvSpPr>
                                        <p:cNvPr id="4159" name="Line 63"/>
                                        <p:cNvSpPr>
                                          <a:spLocks noChangeAspect="1" noChangeShapeType="1"/>
                                        </p:cNvSpPr>
                                        <p:nvPr/>
                                      </p:nvSpPr>
                                      <p:spPr bwMode="auto">
                                        <a:xfrm flipH="1">
                                          <a:off x="15518" y="19976"/>
                                          <a:ext cx="2249" cy="24"/>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60" name="Group 64"/>
                                        <p:cNvGrpSpPr>
                                          <a:grpSpLocks noChangeAspect="1"/>
                                        </p:cNvGrpSpPr>
                                        <p:nvPr/>
                                      </p:nvGrpSpPr>
                                      <p:grpSpPr bwMode="auto">
                                        <a:xfrm>
                                          <a:off x="0" y="-342"/>
                                          <a:ext cx="20000" cy="20342"/>
                                          <a:chOff x="0" y="1"/>
                                          <a:chExt cx="20000" cy="19999"/>
                                        </a:xfrm>
                                      </p:grpSpPr>
                                      <p:grpSp>
                                        <p:nvGrpSpPr>
                                          <p:cNvPr id="4161" name="Group 65"/>
                                          <p:cNvGrpSpPr>
                                            <a:grpSpLocks noChangeAspect="1"/>
                                          </p:cNvGrpSpPr>
                                          <p:nvPr/>
                                        </p:nvGrpSpPr>
                                        <p:grpSpPr bwMode="auto">
                                          <a:xfrm>
                                            <a:off x="0" y="1"/>
                                            <a:ext cx="20000" cy="19999"/>
                                            <a:chOff x="0" y="1"/>
                                            <a:chExt cx="20000" cy="19999"/>
                                          </a:xfrm>
                                        </p:grpSpPr>
                                        <p:sp>
                                          <p:nvSpPr>
                                            <p:cNvPr id="4162" name="Line 66"/>
                                            <p:cNvSpPr>
                                              <a:spLocks noChangeAspect="1" noChangeShapeType="1"/>
                                            </p:cNvSpPr>
                                            <p:nvPr/>
                                          </p:nvSpPr>
                                          <p:spPr bwMode="auto">
                                            <a:xfrm flipH="1" flipV="1">
                                              <a:off x="0" y="15567"/>
                                              <a:ext cx="2254" cy="443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63" name="Line 67"/>
                                            <p:cNvSpPr>
                                              <a:spLocks noChangeAspect="1" noChangeShapeType="1"/>
                                            </p:cNvSpPr>
                                            <p:nvPr/>
                                          </p:nvSpPr>
                                          <p:spPr bwMode="auto">
                                            <a:xfrm flipV="1">
                                              <a:off x="17746" y="15567"/>
                                              <a:ext cx="2254" cy="443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nvGrpSpPr>
                                            <p:cNvPr id="4164" name="Group 68"/>
                                            <p:cNvGrpSpPr>
                                              <a:grpSpLocks noChangeAspect="1"/>
                                            </p:cNvGrpSpPr>
                                            <p:nvPr/>
                                          </p:nvGrpSpPr>
                                          <p:grpSpPr bwMode="auto">
                                            <a:xfrm>
                                              <a:off x="0" y="1"/>
                                              <a:ext cx="19978" cy="15513"/>
                                              <a:chOff x="0" y="2"/>
                                              <a:chExt cx="19978" cy="19998"/>
                                            </a:xfrm>
                                          </p:grpSpPr>
                                          <p:sp>
                                            <p:nvSpPr>
                                              <p:cNvPr id="4165" name="Line 69"/>
                                              <p:cNvSpPr>
                                                <a:spLocks noChangeAspect="1" noChangeShapeType="1"/>
                                              </p:cNvSpPr>
                                              <p:nvPr/>
                                            </p:nvSpPr>
                                            <p:spPr bwMode="auto">
                                              <a:xfrm flipV="1">
                                                <a:off x="0" y="8563"/>
                                                <a:ext cx="22" cy="1143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66" name="Line 70"/>
                                              <p:cNvSpPr>
                                                <a:spLocks noChangeAspect="1" noChangeShapeType="1"/>
                                              </p:cNvSpPr>
                                              <p:nvPr/>
                                            </p:nvSpPr>
                                            <p:spPr bwMode="auto">
                                              <a:xfrm flipV="1">
                                                <a:off x="19965" y="8563"/>
                                                <a:ext cx="13" cy="11437"/>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67" name="Line 71"/>
                                              <p:cNvSpPr>
                                                <a:spLocks noChangeAspect="1" noChangeShapeType="1"/>
                                              </p:cNvSpPr>
                                              <p:nvPr/>
                                            </p:nvSpPr>
                                            <p:spPr bwMode="auto">
                                              <a:xfrm flipV="1">
                                                <a:off x="2189" y="2"/>
                                                <a:ext cx="22" cy="8633"/>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168" name="Line 72"/>
                                              <p:cNvSpPr>
                                                <a:spLocks noChangeAspect="1" noChangeShapeType="1"/>
                                              </p:cNvSpPr>
                                              <p:nvPr/>
                                            </p:nvSpPr>
                                            <p:spPr bwMode="auto">
                                              <a:xfrm flipV="1">
                                                <a:off x="17746" y="2"/>
                                                <a:ext cx="21" cy="8631"/>
                                              </a:xfrm>
                                              <a:prstGeom prst="line">
                                                <a:avLst/>
                                              </a:prstGeom>
                                              <a:noFill/>
                                              <a:ln w="25400">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4169" name="Line 73"/>
                                            <p:cNvSpPr>
                                              <a:spLocks noChangeAspect="1" noChangeShapeType="1"/>
                                            </p:cNvSpPr>
                                            <p:nvPr/>
                                          </p:nvSpPr>
                                          <p:spPr bwMode="auto">
                                            <a:xfrm>
                                              <a:off x="4426" y="19976"/>
                                              <a:ext cx="11107" cy="24"/>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sp>
                                        <p:nvSpPr>
                                          <p:cNvPr id="4170" name="Line 74"/>
                                          <p:cNvSpPr>
                                            <a:spLocks noChangeAspect="1" noChangeShapeType="1"/>
                                          </p:cNvSpPr>
                                          <p:nvPr/>
                                        </p:nvSpPr>
                                        <p:spPr bwMode="auto">
                                          <a:xfrm>
                                            <a:off x="2189" y="6642"/>
                                            <a:ext cx="15544" cy="27"/>
                                          </a:xfrm>
                                          <a:prstGeom prst="line">
                                            <a:avLst/>
                                          </a:prstGeom>
                                          <a:noFill/>
                                          <a:ln w="952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grpSp>
                            </p:grpSp>
                          </p:grpSp>
                        </p:grpSp>
                      </p:grpSp>
                    </p:grpSp>
                  </p:grpSp>
                  <p:sp>
                    <p:nvSpPr>
                      <p:cNvPr id="4171" name="Freeform 75"/>
                      <p:cNvSpPr>
                        <a:spLocks noChangeAspect="1"/>
                      </p:cNvSpPr>
                      <p:nvPr/>
                    </p:nvSpPr>
                    <p:spPr bwMode="auto">
                      <a:xfrm>
                        <a:off x="5999" y="10099"/>
                        <a:ext cx="659" cy="50"/>
                      </a:xfrm>
                      <a:custGeom>
                        <a:avLst/>
                        <a:gdLst/>
                        <a:ahLst/>
                        <a:cxnLst>
                          <a:cxn ang="0">
                            <a:pos x="50" y="12593"/>
                          </a:cxn>
                          <a:cxn ang="0">
                            <a:pos x="520" y="11111"/>
                          </a:cxn>
                          <a:cxn ang="0">
                            <a:pos x="1685" y="8889"/>
                          </a:cxn>
                          <a:cxn ang="0">
                            <a:pos x="1983" y="7407"/>
                          </a:cxn>
                          <a:cxn ang="0">
                            <a:pos x="2107" y="5926"/>
                          </a:cxn>
                          <a:cxn ang="0">
                            <a:pos x="2379" y="4815"/>
                          </a:cxn>
                          <a:cxn ang="0">
                            <a:pos x="2974" y="8889"/>
                          </a:cxn>
                          <a:cxn ang="0">
                            <a:pos x="4114" y="15185"/>
                          </a:cxn>
                          <a:cxn ang="0">
                            <a:pos x="4411" y="11111"/>
                          </a:cxn>
                          <a:cxn ang="0">
                            <a:pos x="4709" y="5926"/>
                          </a:cxn>
                          <a:cxn ang="0">
                            <a:pos x="5006" y="2963"/>
                          </a:cxn>
                          <a:cxn ang="0">
                            <a:pos x="5304" y="1481"/>
                          </a:cxn>
                          <a:cxn ang="0">
                            <a:pos x="6493" y="5926"/>
                          </a:cxn>
                          <a:cxn ang="0">
                            <a:pos x="6890" y="8889"/>
                          </a:cxn>
                          <a:cxn ang="0">
                            <a:pos x="8079" y="12593"/>
                          </a:cxn>
                          <a:cxn ang="0">
                            <a:pos x="9219" y="14074"/>
                          </a:cxn>
                          <a:cxn ang="0">
                            <a:pos x="9517" y="10370"/>
                          </a:cxn>
                          <a:cxn ang="0">
                            <a:pos x="9814" y="5926"/>
                          </a:cxn>
                          <a:cxn ang="0">
                            <a:pos x="10087" y="1481"/>
                          </a:cxn>
                          <a:cxn ang="0">
                            <a:pos x="10211" y="0"/>
                          </a:cxn>
                          <a:cxn ang="0">
                            <a:pos x="10508" y="8889"/>
                          </a:cxn>
                          <a:cxn ang="0">
                            <a:pos x="12144" y="16667"/>
                          </a:cxn>
                          <a:cxn ang="0">
                            <a:pos x="13036" y="10370"/>
                          </a:cxn>
                          <a:cxn ang="0">
                            <a:pos x="14151" y="4815"/>
                          </a:cxn>
                          <a:cxn ang="0">
                            <a:pos x="14597" y="5926"/>
                          </a:cxn>
                          <a:cxn ang="0">
                            <a:pos x="15762" y="19630"/>
                          </a:cxn>
                          <a:cxn ang="0">
                            <a:pos x="16357" y="18519"/>
                          </a:cxn>
                          <a:cxn ang="0">
                            <a:pos x="16778" y="12593"/>
                          </a:cxn>
                          <a:cxn ang="0">
                            <a:pos x="16952" y="8889"/>
                          </a:cxn>
                          <a:cxn ang="0">
                            <a:pos x="17224" y="7407"/>
                          </a:cxn>
                          <a:cxn ang="0">
                            <a:pos x="18092" y="8889"/>
                          </a:cxn>
                          <a:cxn ang="0">
                            <a:pos x="19108" y="10370"/>
                          </a:cxn>
                          <a:cxn ang="0">
                            <a:pos x="19405" y="11111"/>
                          </a:cxn>
                          <a:cxn ang="0">
                            <a:pos x="19678" y="15185"/>
                          </a:cxn>
                          <a:cxn ang="0">
                            <a:pos x="19802" y="16667"/>
                          </a:cxn>
                          <a:cxn ang="0">
                            <a:pos x="19975" y="18519"/>
                          </a:cxn>
                        </a:cxnLst>
                        <a:rect l="0" t="0" r="r" b="b"/>
                        <a:pathLst>
                          <a:path w="20000" h="20000">
                            <a:moveTo>
                              <a:pt x="0" y="16667"/>
                            </a:moveTo>
                            <a:lnTo>
                              <a:pt x="50" y="12593"/>
                            </a:lnTo>
                            <a:lnTo>
                              <a:pt x="248" y="12593"/>
                            </a:lnTo>
                            <a:lnTo>
                              <a:pt x="520" y="11111"/>
                            </a:lnTo>
                            <a:lnTo>
                              <a:pt x="1388" y="10370"/>
                            </a:lnTo>
                            <a:lnTo>
                              <a:pt x="1685" y="8889"/>
                            </a:lnTo>
                            <a:lnTo>
                              <a:pt x="1809" y="8889"/>
                            </a:lnTo>
                            <a:lnTo>
                              <a:pt x="1983" y="7407"/>
                            </a:lnTo>
                            <a:lnTo>
                              <a:pt x="2107" y="7407"/>
                            </a:lnTo>
                            <a:lnTo>
                              <a:pt x="2107" y="5926"/>
                            </a:lnTo>
                            <a:lnTo>
                              <a:pt x="2206" y="4815"/>
                            </a:lnTo>
                            <a:lnTo>
                              <a:pt x="2379" y="4815"/>
                            </a:lnTo>
                            <a:lnTo>
                              <a:pt x="2677" y="7407"/>
                            </a:lnTo>
                            <a:lnTo>
                              <a:pt x="2974" y="8889"/>
                            </a:lnTo>
                            <a:lnTo>
                              <a:pt x="3693" y="15185"/>
                            </a:lnTo>
                            <a:lnTo>
                              <a:pt x="4114" y="15185"/>
                            </a:lnTo>
                            <a:lnTo>
                              <a:pt x="4263" y="14074"/>
                            </a:lnTo>
                            <a:lnTo>
                              <a:pt x="4411" y="11111"/>
                            </a:lnTo>
                            <a:lnTo>
                              <a:pt x="4560" y="8889"/>
                            </a:lnTo>
                            <a:lnTo>
                              <a:pt x="4709" y="5926"/>
                            </a:lnTo>
                            <a:lnTo>
                              <a:pt x="4833" y="2963"/>
                            </a:lnTo>
                            <a:lnTo>
                              <a:pt x="5006" y="2963"/>
                            </a:lnTo>
                            <a:lnTo>
                              <a:pt x="5130" y="1481"/>
                            </a:lnTo>
                            <a:lnTo>
                              <a:pt x="5304" y="1481"/>
                            </a:lnTo>
                            <a:lnTo>
                              <a:pt x="6196" y="2963"/>
                            </a:lnTo>
                            <a:lnTo>
                              <a:pt x="6493" y="5926"/>
                            </a:lnTo>
                            <a:lnTo>
                              <a:pt x="6766" y="7407"/>
                            </a:lnTo>
                            <a:lnTo>
                              <a:pt x="6890" y="8889"/>
                            </a:lnTo>
                            <a:lnTo>
                              <a:pt x="7782" y="11111"/>
                            </a:lnTo>
                            <a:lnTo>
                              <a:pt x="8079" y="12593"/>
                            </a:lnTo>
                            <a:lnTo>
                              <a:pt x="8947" y="14074"/>
                            </a:lnTo>
                            <a:lnTo>
                              <a:pt x="9219" y="14074"/>
                            </a:lnTo>
                            <a:lnTo>
                              <a:pt x="9517" y="11111"/>
                            </a:lnTo>
                            <a:lnTo>
                              <a:pt x="9517" y="10370"/>
                            </a:lnTo>
                            <a:lnTo>
                              <a:pt x="9641" y="7407"/>
                            </a:lnTo>
                            <a:lnTo>
                              <a:pt x="9814" y="5926"/>
                            </a:lnTo>
                            <a:lnTo>
                              <a:pt x="9938" y="2963"/>
                            </a:lnTo>
                            <a:lnTo>
                              <a:pt x="10087" y="1481"/>
                            </a:lnTo>
                            <a:lnTo>
                              <a:pt x="10211" y="1481"/>
                            </a:lnTo>
                            <a:lnTo>
                              <a:pt x="10211" y="0"/>
                            </a:lnTo>
                            <a:lnTo>
                              <a:pt x="10384" y="0"/>
                            </a:lnTo>
                            <a:lnTo>
                              <a:pt x="10508" y="8889"/>
                            </a:lnTo>
                            <a:lnTo>
                              <a:pt x="11400" y="16667"/>
                            </a:lnTo>
                            <a:lnTo>
                              <a:pt x="12144" y="16667"/>
                            </a:lnTo>
                            <a:lnTo>
                              <a:pt x="12441" y="15185"/>
                            </a:lnTo>
                            <a:lnTo>
                              <a:pt x="13036" y="10370"/>
                            </a:lnTo>
                            <a:lnTo>
                              <a:pt x="13854" y="7407"/>
                            </a:lnTo>
                            <a:lnTo>
                              <a:pt x="14151" y="4815"/>
                            </a:lnTo>
                            <a:lnTo>
                              <a:pt x="14300" y="4815"/>
                            </a:lnTo>
                            <a:lnTo>
                              <a:pt x="14597" y="5926"/>
                            </a:lnTo>
                            <a:lnTo>
                              <a:pt x="15762" y="16667"/>
                            </a:lnTo>
                            <a:lnTo>
                              <a:pt x="15762" y="19630"/>
                            </a:lnTo>
                            <a:lnTo>
                              <a:pt x="16183" y="19630"/>
                            </a:lnTo>
                            <a:lnTo>
                              <a:pt x="16357" y="18519"/>
                            </a:lnTo>
                            <a:lnTo>
                              <a:pt x="16481" y="15185"/>
                            </a:lnTo>
                            <a:lnTo>
                              <a:pt x="16778" y="12593"/>
                            </a:lnTo>
                            <a:lnTo>
                              <a:pt x="16778" y="10370"/>
                            </a:lnTo>
                            <a:lnTo>
                              <a:pt x="16952" y="8889"/>
                            </a:lnTo>
                            <a:lnTo>
                              <a:pt x="17224" y="8889"/>
                            </a:lnTo>
                            <a:lnTo>
                              <a:pt x="17224" y="7407"/>
                            </a:lnTo>
                            <a:lnTo>
                              <a:pt x="17943" y="7407"/>
                            </a:lnTo>
                            <a:lnTo>
                              <a:pt x="18092" y="8889"/>
                            </a:lnTo>
                            <a:lnTo>
                              <a:pt x="18984" y="10370"/>
                            </a:lnTo>
                            <a:lnTo>
                              <a:pt x="19108" y="10370"/>
                            </a:lnTo>
                            <a:lnTo>
                              <a:pt x="19281" y="11111"/>
                            </a:lnTo>
                            <a:lnTo>
                              <a:pt x="19405" y="11111"/>
                            </a:lnTo>
                            <a:lnTo>
                              <a:pt x="19405" y="12593"/>
                            </a:lnTo>
                            <a:lnTo>
                              <a:pt x="19678" y="15185"/>
                            </a:lnTo>
                            <a:lnTo>
                              <a:pt x="19678" y="16667"/>
                            </a:lnTo>
                            <a:lnTo>
                              <a:pt x="19802" y="16667"/>
                            </a:lnTo>
                            <a:lnTo>
                              <a:pt x="19802" y="18519"/>
                            </a:lnTo>
                            <a:lnTo>
                              <a:pt x="19975" y="18519"/>
                            </a:lnTo>
                          </a:path>
                        </a:pathLst>
                      </a:custGeom>
                      <a:noFill/>
                      <a:ln w="25400" cap="flat">
                        <a:solidFill>
                          <a:srgbClr val="000000"/>
                        </a:solidFill>
                        <a:prstDash val="solid"/>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grpSp>
              </p:grpSp>
              <p:grpSp>
                <p:nvGrpSpPr>
                  <p:cNvPr id="4172" name="Group 76"/>
                  <p:cNvGrpSpPr>
                    <a:grpSpLocks/>
                  </p:cNvGrpSpPr>
                  <p:nvPr/>
                </p:nvGrpSpPr>
                <p:grpSpPr bwMode="auto">
                  <a:xfrm>
                    <a:off x="6504" y="6850"/>
                    <a:ext cx="2586" cy="360"/>
                    <a:chOff x="6144" y="6387"/>
                    <a:chExt cx="2586" cy="360"/>
                  </a:xfrm>
                </p:grpSpPr>
                <p:sp>
                  <p:nvSpPr>
                    <p:cNvPr id="4173" name="Line 77"/>
                    <p:cNvSpPr>
                      <a:spLocks noChangeShapeType="1"/>
                    </p:cNvSpPr>
                    <p:nvPr/>
                  </p:nvSpPr>
                  <p:spPr bwMode="auto">
                    <a:xfrm>
                      <a:off x="6144" y="6387"/>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74" name="Line 78"/>
                    <p:cNvSpPr>
                      <a:spLocks noChangeShapeType="1"/>
                    </p:cNvSpPr>
                    <p:nvPr/>
                  </p:nvSpPr>
                  <p:spPr bwMode="auto">
                    <a:xfrm>
                      <a:off x="6144" y="6747"/>
                      <a:ext cx="258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75" name="Line 79"/>
                    <p:cNvSpPr>
                      <a:spLocks noChangeShapeType="1"/>
                    </p:cNvSpPr>
                    <p:nvPr/>
                  </p:nvSpPr>
                  <p:spPr bwMode="auto">
                    <a:xfrm>
                      <a:off x="614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76" name="Freeform 80"/>
                    <p:cNvSpPr>
                      <a:spLocks/>
                    </p:cNvSpPr>
                    <p:nvPr/>
                  </p:nvSpPr>
                  <p:spPr bwMode="auto">
                    <a:xfrm>
                      <a:off x="8670" y="6390"/>
                      <a:ext cx="60" cy="350"/>
                    </a:xfrm>
                    <a:custGeom>
                      <a:avLst/>
                      <a:gdLst/>
                      <a:ahLst/>
                      <a:cxnLst>
                        <a:cxn ang="0">
                          <a:pos x="0" y="0"/>
                        </a:cxn>
                        <a:cxn ang="0">
                          <a:pos x="20" y="110"/>
                        </a:cxn>
                        <a:cxn ang="0">
                          <a:pos x="40" y="170"/>
                        </a:cxn>
                        <a:cxn ang="0">
                          <a:pos x="30" y="220"/>
                        </a:cxn>
                        <a:cxn ang="0">
                          <a:pos x="60" y="350"/>
                        </a:cxn>
                      </a:cxnLst>
                      <a:rect l="0" t="0" r="r" b="b"/>
                      <a:pathLst>
                        <a:path w="60" h="350">
                          <a:moveTo>
                            <a:pt x="0" y="0"/>
                          </a:moveTo>
                          <a:cubicBezTo>
                            <a:pt x="7" y="37"/>
                            <a:pt x="11" y="74"/>
                            <a:pt x="20" y="110"/>
                          </a:cubicBezTo>
                          <a:cubicBezTo>
                            <a:pt x="25" y="131"/>
                            <a:pt x="40" y="170"/>
                            <a:pt x="40" y="170"/>
                          </a:cubicBezTo>
                          <a:cubicBezTo>
                            <a:pt x="37" y="187"/>
                            <a:pt x="30" y="203"/>
                            <a:pt x="30" y="220"/>
                          </a:cubicBezTo>
                          <a:cubicBezTo>
                            <a:pt x="30" y="265"/>
                            <a:pt x="60" y="307"/>
                            <a:pt x="60" y="35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77" name="Line 81"/>
                    <p:cNvSpPr>
                      <a:spLocks noChangeShapeType="1"/>
                    </p:cNvSpPr>
                    <p:nvPr/>
                  </p:nvSpPr>
                  <p:spPr bwMode="auto">
                    <a:xfrm>
                      <a:off x="650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78" name="Line 82"/>
                    <p:cNvSpPr>
                      <a:spLocks noChangeShapeType="1"/>
                    </p:cNvSpPr>
                    <p:nvPr/>
                  </p:nvSpPr>
                  <p:spPr bwMode="auto">
                    <a:xfrm>
                      <a:off x="686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79" name="Line 83"/>
                    <p:cNvSpPr>
                      <a:spLocks noChangeShapeType="1"/>
                    </p:cNvSpPr>
                    <p:nvPr/>
                  </p:nvSpPr>
                  <p:spPr bwMode="auto">
                    <a:xfrm>
                      <a:off x="722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0" name="Line 84"/>
                    <p:cNvSpPr>
                      <a:spLocks noChangeShapeType="1"/>
                    </p:cNvSpPr>
                    <p:nvPr/>
                  </p:nvSpPr>
                  <p:spPr bwMode="auto">
                    <a:xfrm>
                      <a:off x="758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1" name="Line 85"/>
                    <p:cNvSpPr>
                      <a:spLocks noChangeShapeType="1"/>
                    </p:cNvSpPr>
                    <p:nvPr/>
                  </p:nvSpPr>
                  <p:spPr bwMode="auto">
                    <a:xfrm>
                      <a:off x="794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2" name="Line 86"/>
                    <p:cNvSpPr>
                      <a:spLocks noChangeShapeType="1"/>
                    </p:cNvSpPr>
                    <p:nvPr/>
                  </p:nvSpPr>
                  <p:spPr bwMode="auto">
                    <a:xfrm>
                      <a:off x="830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4183" name="Group 87"/>
                  <p:cNvGrpSpPr>
                    <a:grpSpLocks/>
                  </p:cNvGrpSpPr>
                  <p:nvPr/>
                </p:nvGrpSpPr>
                <p:grpSpPr bwMode="auto">
                  <a:xfrm>
                    <a:off x="3200" y="6850"/>
                    <a:ext cx="2224" cy="363"/>
                    <a:chOff x="2840" y="6387"/>
                    <a:chExt cx="2224" cy="363"/>
                  </a:xfrm>
                </p:grpSpPr>
                <p:sp>
                  <p:nvSpPr>
                    <p:cNvPr id="4184" name="Line 88"/>
                    <p:cNvSpPr>
                      <a:spLocks noChangeShapeType="1"/>
                    </p:cNvSpPr>
                    <p:nvPr/>
                  </p:nvSpPr>
                  <p:spPr bwMode="auto">
                    <a:xfrm flipH="1">
                      <a:off x="2904" y="6387"/>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5" name="Line 89"/>
                    <p:cNvSpPr>
                      <a:spLocks noChangeShapeType="1"/>
                    </p:cNvSpPr>
                    <p:nvPr/>
                  </p:nvSpPr>
                  <p:spPr bwMode="auto">
                    <a:xfrm flipV="1">
                      <a:off x="5064" y="6387"/>
                      <a:ext cx="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6" name="Line 90"/>
                    <p:cNvSpPr>
                      <a:spLocks noChangeShapeType="1"/>
                    </p:cNvSpPr>
                    <p:nvPr/>
                  </p:nvSpPr>
                  <p:spPr bwMode="auto">
                    <a:xfrm flipH="1">
                      <a:off x="2904" y="6747"/>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7" name="Line 91"/>
                    <p:cNvSpPr>
                      <a:spLocks noChangeShapeType="1"/>
                    </p:cNvSpPr>
                    <p:nvPr/>
                  </p:nvSpPr>
                  <p:spPr bwMode="auto">
                    <a:xfrm flipH="1">
                      <a:off x="488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8" name="Line 92"/>
                    <p:cNvSpPr>
                      <a:spLocks noChangeShapeType="1"/>
                    </p:cNvSpPr>
                    <p:nvPr/>
                  </p:nvSpPr>
                  <p:spPr bwMode="auto">
                    <a:xfrm flipH="1">
                      <a:off x="452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89" name="Line 93"/>
                    <p:cNvSpPr>
                      <a:spLocks noChangeShapeType="1"/>
                    </p:cNvSpPr>
                    <p:nvPr/>
                  </p:nvSpPr>
                  <p:spPr bwMode="auto">
                    <a:xfrm flipH="1">
                      <a:off x="416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90" name="Line 94"/>
                    <p:cNvSpPr>
                      <a:spLocks noChangeShapeType="1"/>
                    </p:cNvSpPr>
                    <p:nvPr/>
                  </p:nvSpPr>
                  <p:spPr bwMode="auto">
                    <a:xfrm flipH="1">
                      <a:off x="380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91" name="Line 95"/>
                    <p:cNvSpPr>
                      <a:spLocks noChangeShapeType="1"/>
                    </p:cNvSpPr>
                    <p:nvPr/>
                  </p:nvSpPr>
                  <p:spPr bwMode="auto">
                    <a:xfrm flipH="1">
                      <a:off x="344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92" name="Line 96"/>
                    <p:cNvSpPr>
                      <a:spLocks noChangeShapeType="1"/>
                    </p:cNvSpPr>
                    <p:nvPr/>
                  </p:nvSpPr>
                  <p:spPr bwMode="auto">
                    <a:xfrm flipH="1">
                      <a:off x="3084" y="6387"/>
                      <a:ext cx="180" cy="36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93" name="Freeform 97"/>
                    <p:cNvSpPr>
                      <a:spLocks/>
                    </p:cNvSpPr>
                    <p:nvPr/>
                  </p:nvSpPr>
                  <p:spPr bwMode="auto">
                    <a:xfrm>
                      <a:off x="2840" y="6390"/>
                      <a:ext cx="70" cy="360"/>
                    </a:xfrm>
                    <a:custGeom>
                      <a:avLst/>
                      <a:gdLst/>
                      <a:ahLst/>
                      <a:cxnLst>
                        <a:cxn ang="0">
                          <a:pos x="50" y="0"/>
                        </a:cxn>
                        <a:cxn ang="0">
                          <a:pos x="0" y="90"/>
                        </a:cxn>
                        <a:cxn ang="0">
                          <a:pos x="40" y="260"/>
                        </a:cxn>
                        <a:cxn ang="0">
                          <a:pos x="60" y="320"/>
                        </a:cxn>
                        <a:cxn ang="0">
                          <a:pos x="70" y="360"/>
                        </a:cxn>
                      </a:cxnLst>
                      <a:rect l="0" t="0" r="r" b="b"/>
                      <a:pathLst>
                        <a:path w="70" h="360">
                          <a:moveTo>
                            <a:pt x="50" y="0"/>
                          </a:moveTo>
                          <a:cubicBezTo>
                            <a:pt x="39" y="46"/>
                            <a:pt x="40" y="64"/>
                            <a:pt x="0" y="90"/>
                          </a:cubicBezTo>
                          <a:cubicBezTo>
                            <a:pt x="24" y="221"/>
                            <a:pt x="8" y="165"/>
                            <a:pt x="40" y="260"/>
                          </a:cubicBezTo>
                          <a:cubicBezTo>
                            <a:pt x="47" y="280"/>
                            <a:pt x="55" y="300"/>
                            <a:pt x="60" y="320"/>
                          </a:cubicBezTo>
                          <a:cubicBezTo>
                            <a:pt x="63" y="333"/>
                            <a:pt x="70" y="360"/>
                            <a:pt x="70" y="3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sp>
                <p:nvSpPr>
                  <p:cNvPr id="4194" name="Line 98"/>
                  <p:cNvSpPr>
                    <a:spLocks noChangeShapeType="1"/>
                  </p:cNvSpPr>
                  <p:nvPr/>
                </p:nvSpPr>
                <p:spPr bwMode="auto">
                  <a:xfrm flipH="1" flipV="1">
                    <a:off x="7224" y="7030"/>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sp>
                <p:nvSpPr>
                  <p:cNvPr id="4195" name="Line 99"/>
                  <p:cNvSpPr>
                    <a:spLocks noChangeShapeType="1"/>
                  </p:cNvSpPr>
                  <p:nvPr/>
                </p:nvSpPr>
                <p:spPr bwMode="auto">
                  <a:xfrm>
                    <a:off x="6097" y="6850"/>
                    <a:ext cx="2927"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nvGrpSpPr>
                  <p:cNvPr id="4196" name="Group 100"/>
                  <p:cNvGrpSpPr>
                    <a:grpSpLocks/>
                  </p:cNvGrpSpPr>
                  <p:nvPr/>
                </p:nvGrpSpPr>
                <p:grpSpPr bwMode="auto">
                  <a:xfrm>
                    <a:off x="6144" y="6380"/>
                    <a:ext cx="2876" cy="470"/>
                    <a:chOff x="6144" y="6380"/>
                    <a:chExt cx="2876" cy="470"/>
                  </a:xfrm>
                </p:grpSpPr>
                <p:sp>
                  <p:nvSpPr>
                    <p:cNvPr id="4197" name="Arc 101"/>
                    <p:cNvSpPr>
                      <a:spLocks/>
                    </p:cNvSpPr>
                    <p:nvPr/>
                  </p:nvSpPr>
                  <p:spPr bwMode="auto">
                    <a:xfrm flipV="1">
                      <a:off x="6144" y="6387"/>
                      <a:ext cx="184" cy="360"/>
                    </a:xfrm>
                    <a:custGeom>
                      <a:avLst/>
                      <a:gdLst>
                        <a:gd name="G0" fmla="+- 0 0 0"/>
                        <a:gd name="G1" fmla="+- 21600 0 0"/>
                        <a:gd name="G2" fmla="+- 21600 0 0"/>
                        <a:gd name="T0" fmla="*/ 0 w 21595"/>
                        <a:gd name="T1" fmla="*/ 0 h 21600"/>
                        <a:gd name="T2" fmla="*/ 21595 w 21595"/>
                        <a:gd name="T3" fmla="*/ 21125 h 21600"/>
                        <a:gd name="T4" fmla="*/ 0 w 21595"/>
                        <a:gd name="T5" fmla="*/ 21600 h 21600"/>
                      </a:gdLst>
                      <a:ahLst/>
                      <a:cxnLst>
                        <a:cxn ang="0">
                          <a:pos x="T0" y="T1"/>
                        </a:cxn>
                        <a:cxn ang="0">
                          <a:pos x="T2" y="T3"/>
                        </a:cxn>
                        <a:cxn ang="0">
                          <a:pos x="T4" y="T5"/>
                        </a:cxn>
                      </a:cxnLst>
                      <a:rect l="0" t="0" r="r" b="b"/>
                      <a:pathLst>
                        <a:path w="21595" h="21600" fill="none" extrusionOk="0">
                          <a:moveTo>
                            <a:pt x="-1" y="0"/>
                          </a:moveTo>
                          <a:cubicBezTo>
                            <a:pt x="11744" y="0"/>
                            <a:pt x="21336" y="9383"/>
                            <a:pt x="21594" y="21125"/>
                          </a:cubicBezTo>
                        </a:path>
                        <a:path w="21595" h="21600" stroke="0" extrusionOk="0">
                          <a:moveTo>
                            <a:pt x="-1" y="0"/>
                          </a:moveTo>
                          <a:cubicBezTo>
                            <a:pt x="11744" y="0"/>
                            <a:pt x="21336" y="9383"/>
                            <a:pt x="21594" y="21125"/>
                          </a:cubicBezTo>
                          <a:lnTo>
                            <a:pt x="0" y="21600"/>
                          </a:lnTo>
                          <a:close/>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198" name="Freeform 102"/>
                    <p:cNvSpPr>
                      <a:spLocks/>
                    </p:cNvSpPr>
                    <p:nvPr/>
                  </p:nvSpPr>
                  <p:spPr bwMode="auto">
                    <a:xfrm>
                      <a:off x="8960" y="6380"/>
                      <a:ext cx="60" cy="470"/>
                    </a:xfrm>
                    <a:custGeom>
                      <a:avLst/>
                      <a:gdLst/>
                      <a:ahLst/>
                      <a:cxnLst>
                        <a:cxn ang="0">
                          <a:pos x="60" y="0"/>
                        </a:cxn>
                        <a:cxn ang="0">
                          <a:pos x="0" y="90"/>
                        </a:cxn>
                        <a:cxn ang="0">
                          <a:pos x="60" y="320"/>
                        </a:cxn>
                        <a:cxn ang="0">
                          <a:pos x="40" y="380"/>
                        </a:cxn>
                        <a:cxn ang="0">
                          <a:pos x="30" y="410"/>
                        </a:cxn>
                        <a:cxn ang="0">
                          <a:pos x="50" y="470"/>
                        </a:cxn>
                      </a:cxnLst>
                      <a:rect l="0" t="0" r="r" b="b"/>
                      <a:pathLst>
                        <a:path w="60" h="470">
                          <a:moveTo>
                            <a:pt x="60" y="0"/>
                          </a:moveTo>
                          <a:cubicBezTo>
                            <a:pt x="10" y="17"/>
                            <a:pt x="10" y="40"/>
                            <a:pt x="0" y="90"/>
                          </a:cubicBezTo>
                          <a:cubicBezTo>
                            <a:pt x="13" y="168"/>
                            <a:pt x="35" y="245"/>
                            <a:pt x="60" y="320"/>
                          </a:cubicBezTo>
                          <a:cubicBezTo>
                            <a:pt x="53" y="340"/>
                            <a:pt x="47" y="360"/>
                            <a:pt x="40" y="380"/>
                          </a:cubicBezTo>
                          <a:cubicBezTo>
                            <a:pt x="37" y="390"/>
                            <a:pt x="30" y="410"/>
                            <a:pt x="30" y="410"/>
                          </a:cubicBezTo>
                          <a:cubicBezTo>
                            <a:pt x="41" y="465"/>
                            <a:pt x="28" y="448"/>
                            <a:pt x="50" y="4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nvGrpSpPr>
                  <p:cNvPr id="4199" name="Group 103"/>
                  <p:cNvGrpSpPr>
                    <a:grpSpLocks/>
                  </p:cNvGrpSpPr>
                  <p:nvPr/>
                </p:nvGrpSpPr>
                <p:grpSpPr bwMode="auto">
                  <a:xfrm>
                    <a:off x="6144" y="5663"/>
                    <a:ext cx="2880" cy="730"/>
                    <a:chOff x="6144" y="5663"/>
                    <a:chExt cx="2880" cy="730"/>
                  </a:xfrm>
                </p:grpSpPr>
                <p:sp>
                  <p:nvSpPr>
                    <p:cNvPr id="4200" name="Line 104"/>
                    <p:cNvSpPr>
                      <a:spLocks noChangeShapeType="1"/>
                    </p:cNvSpPr>
                    <p:nvPr/>
                  </p:nvSpPr>
                  <p:spPr bwMode="auto">
                    <a:xfrm>
                      <a:off x="6144" y="6387"/>
                      <a:ext cx="28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1" name="Line 105"/>
                    <p:cNvSpPr>
                      <a:spLocks noChangeShapeType="1"/>
                    </p:cNvSpPr>
                    <p:nvPr/>
                  </p:nvSpPr>
                  <p:spPr bwMode="auto">
                    <a:xfrm>
                      <a:off x="6864" y="5667"/>
                      <a:ext cx="21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2" name="Freeform 106"/>
                    <p:cNvSpPr>
                      <a:spLocks/>
                    </p:cNvSpPr>
                    <p:nvPr/>
                  </p:nvSpPr>
                  <p:spPr bwMode="auto">
                    <a:xfrm>
                      <a:off x="6504" y="5667"/>
                      <a:ext cx="640" cy="720"/>
                    </a:xfrm>
                    <a:custGeom>
                      <a:avLst/>
                      <a:gdLst/>
                      <a:ahLst/>
                      <a:cxnLst>
                        <a:cxn ang="0">
                          <a:pos x="640" y="0"/>
                        </a:cxn>
                        <a:cxn ang="0">
                          <a:pos x="540" y="120"/>
                        </a:cxn>
                        <a:cxn ang="0">
                          <a:pos x="530" y="150"/>
                        </a:cxn>
                        <a:cxn ang="0">
                          <a:pos x="500" y="160"/>
                        </a:cxn>
                        <a:cxn ang="0">
                          <a:pos x="470" y="260"/>
                        </a:cxn>
                        <a:cxn ang="0">
                          <a:pos x="430" y="320"/>
                        </a:cxn>
                        <a:cxn ang="0">
                          <a:pos x="410" y="350"/>
                        </a:cxn>
                        <a:cxn ang="0">
                          <a:pos x="350" y="440"/>
                        </a:cxn>
                        <a:cxn ang="0">
                          <a:pos x="320" y="480"/>
                        </a:cxn>
                        <a:cxn ang="0">
                          <a:pos x="290" y="490"/>
                        </a:cxn>
                        <a:cxn ang="0">
                          <a:pos x="200" y="540"/>
                        </a:cxn>
                        <a:cxn ang="0">
                          <a:pos x="70" y="620"/>
                        </a:cxn>
                        <a:cxn ang="0">
                          <a:pos x="10" y="690"/>
                        </a:cxn>
                        <a:cxn ang="0">
                          <a:pos x="0" y="720"/>
                        </a:cxn>
                      </a:cxnLst>
                      <a:rect l="0" t="0" r="r" b="b"/>
                      <a:pathLst>
                        <a:path w="640" h="720">
                          <a:moveTo>
                            <a:pt x="640" y="0"/>
                          </a:moveTo>
                          <a:cubicBezTo>
                            <a:pt x="602" y="25"/>
                            <a:pt x="555" y="76"/>
                            <a:pt x="540" y="120"/>
                          </a:cubicBezTo>
                          <a:cubicBezTo>
                            <a:pt x="537" y="130"/>
                            <a:pt x="537" y="143"/>
                            <a:pt x="530" y="150"/>
                          </a:cubicBezTo>
                          <a:cubicBezTo>
                            <a:pt x="523" y="157"/>
                            <a:pt x="510" y="157"/>
                            <a:pt x="500" y="160"/>
                          </a:cubicBezTo>
                          <a:cubicBezTo>
                            <a:pt x="489" y="192"/>
                            <a:pt x="486" y="231"/>
                            <a:pt x="470" y="260"/>
                          </a:cubicBezTo>
                          <a:cubicBezTo>
                            <a:pt x="458" y="281"/>
                            <a:pt x="443" y="300"/>
                            <a:pt x="430" y="320"/>
                          </a:cubicBezTo>
                          <a:cubicBezTo>
                            <a:pt x="423" y="330"/>
                            <a:pt x="410" y="350"/>
                            <a:pt x="410" y="350"/>
                          </a:cubicBezTo>
                          <a:cubicBezTo>
                            <a:pt x="395" y="411"/>
                            <a:pt x="390" y="400"/>
                            <a:pt x="350" y="440"/>
                          </a:cubicBezTo>
                          <a:cubicBezTo>
                            <a:pt x="338" y="452"/>
                            <a:pt x="333" y="469"/>
                            <a:pt x="320" y="480"/>
                          </a:cubicBezTo>
                          <a:cubicBezTo>
                            <a:pt x="312" y="487"/>
                            <a:pt x="299" y="485"/>
                            <a:pt x="290" y="490"/>
                          </a:cubicBezTo>
                          <a:cubicBezTo>
                            <a:pt x="260" y="507"/>
                            <a:pt x="230" y="523"/>
                            <a:pt x="200" y="540"/>
                          </a:cubicBezTo>
                          <a:cubicBezTo>
                            <a:pt x="158" y="563"/>
                            <a:pt x="110" y="593"/>
                            <a:pt x="70" y="620"/>
                          </a:cubicBezTo>
                          <a:cubicBezTo>
                            <a:pt x="57" y="659"/>
                            <a:pt x="50" y="677"/>
                            <a:pt x="10" y="690"/>
                          </a:cubicBezTo>
                          <a:cubicBezTo>
                            <a:pt x="7" y="700"/>
                            <a:pt x="0" y="720"/>
                            <a:pt x="0" y="7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3" name="Freeform 107"/>
                    <p:cNvSpPr>
                      <a:spLocks/>
                    </p:cNvSpPr>
                    <p:nvPr/>
                  </p:nvSpPr>
                  <p:spPr bwMode="auto">
                    <a:xfrm>
                      <a:off x="6760" y="5680"/>
                      <a:ext cx="650" cy="710"/>
                    </a:xfrm>
                    <a:custGeom>
                      <a:avLst/>
                      <a:gdLst/>
                      <a:ahLst/>
                      <a:cxnLst>
                        <a:cxn ang="0">
                          <a:pos x="650" y="0"/>
                        </a:cxn>
                        <a:cxn ang="0">
                          <a:pos x="550" y="50"/>
                        </a:cxn>
                        <a:cxn ang="0">
                          <a:pos x="490" y="90"/>
                        </a:cxn>
                        <a:cxn ang="0">
                          <a:pos x="480" y="120"/>
                        </a:cxn>
                        <a:cxn ang="0">
                          <a:pos x="440" y="180"/>
                        </a:cxn>
                        <a:cxn ang="0">
                          <a:pos x="430" y="220"/>
                        </a:cxn>
                        <a:cxn ang="0">
                          <a:pos x="390" y="280"/>
                        </a:cxn>
                        <a:cxn ang="0">
                          <a:pos x="350" y="410"/>
                        </a:cxn>
                        <a:cxn ang="0">
                          <a:pos x="320" y="430"/>
                        </a:cxn>
                        <a:cxn ang="0">
                          <a:pos x="220" y="570"/>
                        </a:cxn>
                        <a:cxn ang="0">
                          <a:pos x="190" y="590"/>
                        </a:cxn>
                        <a:cxn ang="0">
                          <a:pos x="130" y="610"/>
                        </a:cxn>
                        <a:cxn ang="0">
                          <a:pos x="110" y="640"/>
                        </a:cxn>
                        <a:cxn ang="0">
                          <a:pos x="80" y="650"/>
                        </a:cxn>
                        <a:cxn ang="0">
                          <a:pos x="0" y="710"/>
                        </a:cxn>
                      </a:cxnLst>
                      <a:rect l="0" t="0" r="r" b="b"/>
                      <a:pathLst>
                        <a:path w="650" h="710">
                          <a:moveTo>
                            <a:pt x="650" y="0"/>
                          </a:moveTo>
                          <a:cubicBezTo>
                            <a:pt x="615" y="12"/>
                            <a:pt x="579" y="26"/>
                            <a:pt x="550" y="50"/>
                          </a:cubicBezTo>
                          <a:cubicBezTo>
                            <a:pt x="500" y="92"/>
                            <a:pt x="543" y="72"/>
                            <a:pt x="490" y="90"/>
                          </a:cubicBezTo>
                          <a:cubicBezTo>
                            <a:pt x="487" y="100"/>
                            <a:pt x="485" y="111"/>
                            <a:pt x="480" y="120"/>
                          </a:cubicBezTo>
                          <a:cubicBezTo>
                            <a:pt x="468" y="141"/>
                            <a:pt x="440" y="180"/>
                            <a:pt x="440" y="180"/>
                          </a:cubicBezTo>
                          <a:cubicBezTo>
                            <a:pt x="437" y="193"/>
                            <a:pt x="436" y="208"/>
                            <a:pt x="430" y="220"/>
                          </a:cubicBezTo>
                          <a:cubicBezTo>
                            <a:pt x="419" y="241"/>
                            <a:pt x="398" y="257"/>
                            <a:pt x="390" y="280"/>
                          </a:cubicBezTo>
                          <a:cubicBezTo>
                            <a:pt x="386" y="293"/>
                            <a:pt x="358" y="400"/>
                            <a:pt x="350" y="410"/>
                          </a:cubicBezTo>
                          <a:cubicBezTo>
                            <a:pt x="342" y="419"/>
                            <a:pt x="330" y="423"/>
                            <a:pt x="320" y="430"/>
                          </a:cubicBezTo>
                          <a:cubicBezTo>
                            <a:pt x="299" y="513"/>
                            <a:pt x="296" y="519"/>
                            <a:pt x="220" y="570"/>
                          </a:cubicBezTo>
                          <a:cubicBezTo>
                            <a:pt x="210" y="577"/>
                            <a:pt x="200" y="583"/>
                            <a:pt x="190" y="590"/>
                          </a:cubicBezTo>
                          <a:cubicBezTo>
                            <a:pt x="172" y="602"/>
                            <a:pt x="130" y="610"/>
                            <a:pt x="130" y="610"/>
                          </a:cubicBezTo>
                          <a:cubicBezTo>
                            <a:pt x="123" y="620"/>
                            <a:pt x="119" y="632"/>
                            <a:pt x="110" y="640"/>
                          </a:cubicBezTo>
                          <a:cubicBezTo>
                            <a:pt x="102" y="647"/>
                            <a:pt x="89" y="645"/>
                            <a:pt x="80" y="650"/>
                          </a:cubicBezTo>
                          <a:cubicBezTo>
                            <a:pt x="29" y="678"/>
                            <a:pt x="30" y="680"/>
                            <a:pt x="0" y="7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4" name="Freeform 108"/>
                    <p:cNvSpPr>
                      <a:spLocks/>
                    </p:cNvSpPr>
                    <p:nvPr/>
                  </p:nvSpPr>
                  <p:spPr bwMode="auto">
                    <a:xfrm>
                      <a:off x="7120" y="5663"/>
                      <a:ext cx="566" cy="717"/>
                    </a:xfrm>
                    <a:custGeom>
                      <a:avLst/>
                      <a:gdLst/>
                      <a:ahLst/>
                      <a:cxnLst>
                        <a:cxn ang="0">
                          <a:pos x="560" y="7"/>
                        </a:cxn>
                        <a:cxn ang="0">
                          <a:pos x="500" y="47"/>
                        </a:cxn>
                        <a:cxn ang="0">
                          <a:pos x="430" y="87"/>
                        </a:cxn>
                        <a:cxn ang="0">
                          <a:pos x="370" y="157"/>
                        </a:cxn>
                        <a:cxn ang="0">
                          <a:pos x="340" y="217"/>
                        </a:cxn>
                        <a:cxn ang="0">
                          <a:pos x="290" y="307"/>
                        </a:cxn>
                        <a:cxn ang="0">
                          <a:pos x="200" y="507"/>
                        </a:cxn>
                        <a:cxn ang="0">
                          <a:pos x="150" y="597"/>
                        </a:cxn>
                        <a:cxn ang="0">
                          <a:pos x="90" y="637"/>
                        </a:cxn>
                        <a:cxn ang="0">
                          <a:pos x="40" y="677"/>
                        </a:cxn>
                        <a:cxn ang="0">
                          <a:pos x="0" y="717"/>
                        </a:cxn>
                      </a:cxnLst>
                      <a:rect l="0" t="0" r="r" b="b"/>
                      <a:pathLst>
                        <a:path w="566" h="717">
                          <a:moveTo>
                            <a:pt x="560" y="7"/>
                          </a:moveTo>
                          <a:cubicBezTo>
                            <a:pt x="496" y="28"/>
                            <a:pt x="566" y="0"/>
                            <a:pt x="500" y="47"/>
                          </a:cubicBezTo>
                          <a:cubicBezTo>
                            <a:pt x="478" y="63"/>
                            <a:pt x="452" y="72"/>
                            <a:pt x="430" y="87"/>
                          </a:cubicBezTo>
                          <a:cubicBezTo>
                            <a:pt x="417" y="126"/>
                            <a:pt x="410" y="144"/>
                            <a:pt x="370" y="157"/>
                          </a:cubicBezTo>
                          <a:cubicBezTo>
                            <a:pt x="345" y="232"/>
                            <a:pt x="379" y="139"/>
                            <a:pt x="340" y="217"/>
                          </a:cubicBezTo>
                          <a:cubicBezTo>
                            <a:pt x="317" y="263"/>
                            <a:pt x="339" y="274"/>
                            <a:pt x="290" y="307"/>
                          </a:cubicBezTo>
                          <a:cubicBezTo>
                            <a:pt x="263" y="387"/>
                            <a:pt x="262" y="445"/>
                            <a:pt x="200" y="507"/>
                          </a:cubicBezTo>
                          <a:cubicBezTo>
                            <a:pt x="182" y="560"/>
                            <a:pt x="196" y="528"/>
                            <a:pt x="150" y="597"/>
                          </a:cubicBezTo>
                          <a:cubicBezTo>
                            <a:pt x="137" y="617"/>
                            <a:pt x="90" y="637"/>
                            <a:pt x="90" y="637"/>
                          </a:cubicBezTo>
                          <a:cubicBezTo>
                            <a:pt x="45" y="704"/>
                            <a:pt x="98" y="638"/>
                            <a:pt x="40" y="677"/>
                          </a:cubicBezTo>
                          <a:cubicBezTo>
                            <a:pt x="40" y="677"/>
                            <a:pt x="9" y="708"/>
                            <a:pt x="0" y="717"/>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5" name="Freeform 109"/>
                    <p:cNvSpPr>
                      <a:spLocks/>
                    </p:cNvSpPr>
                    <p:nvPr/>
                  </p:nvSpPr>
                  <p:spPr bwMode="auto">
                    <a:xfrm>
                      <a:off x="7410" y="5670"/>
                      <a:ext cx="490" cy="723"/>
                    </a:xfrm>
                    <a:custGeom>
                      <a:avLst/>
                      <a:gdLst/>
                      <a:ahLst/>
                      <a:cxnLst>
                        <a:cxn ang="0">
                          <a:pos x="490" y="0"/>
                        </a:cxn>
                        <a:cxn ang="0">
                          <a:pos x="430" y="40"/>
                        </a:cxn>
                        <a:cxn ang="0">
                          <a:pos x="400" y="60"/>
                        </a:cxn>
                        <a:cxn ang="0">
                          <a:pos x="320" y="120"/>
                        </a:cxn>
                        <a:cxn ang="0">
                          <a:pos x="260" y="200"/>
                        </a:cxn>
                        <a:cxn ang="0">
                          <a:pos x="220" y="290"/>
                        </a:cxn>
                        <a:cxn ang="0">
                          <a:pos x="200" y="390"/>
                        </a:cxn>
                        <a:cxn ang="0">
                          <a:pos x="180" y="430"/>
                        </a:cxn>
                        <a:cxn ang="0">
                          <a:pos x="150" y="530"/>
                        </a:cxn>
                        <a:cxn ang="0">
                          <a:pos x="90" y="610"/>
                        </a:cxn>
                        <a:cxn ang="0">
                          <a:pos x="20" y="690"/>
                        </a:cxn>
                        <a:cxn ang="0">
                          <a:pos x="0" y="720"/>
                        </a:cxn>
                      </a:cxnLst>
                      <a:rect l="0" t="0" r="r" b="b"/>
                      <a:pathLst>
                        <a:path w="490" h="723">
                          <a:moveTo>
                            <a:pt x="490" y="0"/>
                          </a:moveTo>
                          <a:cubicBezTo>
                            <a:pt x="470" y="13"/>
                            <a:pt x="450" y="27"/>
                            <a:pt x="430" y="40"/>
                          </a:cubicBezTo>
                          <a:cubicBezTo>
                            <a:pt x="420" y="47"/>
                            <a:pt x="400" y="60"/>
                            <a:pt x="400" y="60"/>
                          </a:cubicBezTo>
                          <a:cubicBezTo>
                            <a:pt x="373" y="100"/>
                            <a:pt x="359" y="94"/>
                            <a:pt x="320" y="120"/>
                          </a:cubicBezTo>
                          <a:cubicBezTo>
                            <a:pt x="307" y="160"/>
                            <a:pt x="295" y="177"/>
                            <a:pt x="260" y="200"/>
                          </a:cubicBezTo>
                          <a:cubicBezTo>
                            <a:pt x="236" y="271"/>
                            <a:pt x="252" y="242"/>
                            <a:pt x="220" y="290"/>
                          </a:cubicBezTo>
                          <a:cubicBezTo>
                            <a:pt x="212" y="323"/>
                            <a:pt x="210" y="357"/>
                            <a:pt x="200" y="390"/>
                          </a:cubicBezTo>
                          <a:cubicBezTo>
                            <a:pt x="196" y="404"/>
                            <a:pt x="185" y="416"/>
                            <a:pt x="180" y="430"/>
                          </a:cubicBezTo>
                          <a:cubicBezTo>
                            <a:pt x="168" y="463"/>
                            <a:pt x="161" y="497"/>
                            <a:pt x="150" y="530"/>
                          </a:cubicBezTo>
                          <a:cubicBezTo>
                            <a:pt x="135" y="575"/>
                            <a:pt x="138" y="594"/>
                            <a:pt x="90" y="610"/>
                          </a:cubicBezTo>
                          <a:cubicBezTo>
                            <a:pt x="75" y="656"/>
                            <a:pt x="64" y="668"/>
                            <a:pt x="20" y="690"/>
                          </a:cubicBezTo>
                          <a:cubicBezTo>
                            <a:pt x="9" y="723"/>
                            <a:pt x="21" y="720"/>
                            <a:pt x="0" y="7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6" name="Freeform 110"/>
                    <p:cNvSpPr>
                      <a:spLocks/>
                    </p:cNvSpPr>
                    <p:nvPr/>
                  </p:nvSpPr>
                  <p:spPr bwMode="auto">
                    <a:xfrm>
                      <a:off x="7690" y="5666"/>
                      <a:ext cx="430" cy="724"/>
                    </a:xfrm>
                    <a:custGeom>
                      <a:avLst/>
                      <a:gdLst/>
                      <a:ahLst/>
                      <a:cxnLst>
                        <a:cxn ang="0">
                          <a:pos x="430" y="4"/>
                        </a:cxn>
                        <a:cxn ang="0">
                          <a:pos x="360" y="74"/>
                        </a:cxn>
                        <a:cxn ang="0">
                          <a:pos x="330" y="104"/>
                        </a:cxn>
                        <a:cxn ang="0">
                          <a:pos x="310" y="144"/>
                        </a:cxn>
                        <a:cxn ang="0">
                          <a:pos x="260" y="234"/>
                        </a:cxn>
                        <a:cxn ang="0">
                          <a:pos x="210" y="404"/>
                        </a:cxn>
                        <a:cxn ang="0">
                          <a:pos x="130" y="544"/>
                        </a:cxn>
                        <a:cxn ang="0">
                          <a:pos x="50" y="614"/>
                        </a:cxn>
                        <a:cxn ang="0">
                          <a:pos x="0" y="724"/>
                        </a:cxn>
                      </a:cxnLst>
                      <a:rect l="0" t="0" r="r" b="b"/>
                      <a:pathLst>
                        <a:path w="430" h="724">
                          <a:moveTo>
                            <a:pt x="430" y="4"/>
                          </a:moveTo>
                          <a:cubicBezTo>
                            <a:pt x="289" y="98"/>
                            <a:pt x="409" y="0"/>
                            <a:pt x="360" y="74"/>
                          </a:cubicBezTo>
                          <a:cubicBezTo>
                            <a:pt x="352" y="86"/>
                            <a:pt x="338" y="92"/>
                            <a:pt x="330" y="104"/>
                          </a:cubicBezTo>
                          <a:cubicBezTo>
                            <a:pt x="321" y="116"/>
                            <a:pt x="318" y="131"/>
                            <a:pt x="310" y="144"/>
                          </a:cubicBezTo>
                          <a:cubicBezTo>
                            <a:pt x="271" y="209"/>
                            <a:pt x="275" y="183"/>
                            <a:pt x="260" y="234"/>
                          </a:cubicBezTo>
                          <a:cubicBezTo>
                            <a:pt x="243" y="293"/>
                            <a:pt x="245" y="352"/>
                            <a:pt x="210" y="404"/>
                          </a:cubicBezTo>
                          <a:cubicBezTo>
                            <a:pt x="195" y="464"/>
                            <a:pt x="193" y="523"/>
                            <a:pt x="130" y="544"/>
                          </a:cubicBezTo>
                          <a:cubicBezTo>
                            <a:pt x="115" y="588"/>
                            <a:pt x="91" y="594"/>
                            <a:pt x="50" y="614"/>
                          </a:cubicBezTo>
                          <a:cubicBezTo>
                            <a:pt x="37" y="652"/>
                            <a:pt x="18" y="688"/>
                            <a:pt x="0" y="724"/>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7" name="Freeform 111"/>
                    <p:cNvSpPr>
                      <a:spLocks/>
                    </p:cNvSpPr>
                    <p:nvPr/>
                  </p:nvSpPr>
                  <p:spPr bwMode="auto">
                    <a:xfrm>
                      <a:off x="7980" y="5670"/>
                      <a:ext cx="430" cy="720"/>
                    </a:xfrm>
                    <a:custGeom>
                      <a:avLst/>
                      <a:gdLst/>
                      <a:ahLst/>
                      <a:cxnLst>
                        <a:cxn ang="0">
                          <a:pos x="430" y="0"/>
                        </a:cxn>
                        <a:cxn ang="0">
                          <a:pos x="330" y="30"/>
                        </a:cxn>
                        <a:cxn ang="0">
                          <a:pos x="300" y="40"/>
                        </a:cxn>
                        <a:cxn ang="0">
                          <a:pos x="230" y="120"/>
                        </a:cxn>
                        <a:cxn ang="0">
                          <a:pos x="130" y="370"/>
                        </a:cxn>
                        <a:cxn ang="0">
                          <a:pos x="90" y="530"/>
                        </a:cxn>
                        <a:cxn ang="0">
                          <a:pos x="30" y="620"/>
                        </a:cxn>
                        <a:cxn ang="0">
                          <a:pos x="10" y="680"/>
                        </a:cxn>
                        <a:cxn ang="0">
                          <a:pos x="0" y="720"/>
                        </a:cxn>
                      </a:cxnLst>
                      <a:rect l="0" t="0" r="r" b="b"/>
                      <a:pathLst>
                        <a:path w="430" h="720">
                          <a:moveTo>
                            <a:pt x="430" y="0"/>
                          </a:moveTo>
                          <a:cubicBezTo>
                            <a:pt x="370" y="15"/>
                            <a:pt x="403" y="6"/>
                            <a:pt x="330" y="30"/>
                          </a:cubicBezTo>
                          <a:cubicBezTo>
                            <a:pt x="320" y="33"/>
                            <a:pt x="300" y="40"/>
                            <a:pt x="300" y="40"/>
                          </a:cubicBezTo>
                          <a:cubicBezTo>
                            <a:pt x="287" y="80"/>
                            <a:pt x="260" y="90"/>
                            <a:pt x="230" y="120"/>
                          </a:cubicBezTo>
                          <a:cubicBezTo>
                            <a:pt x="206" y="192"/>
                            <a:pt x="142" y="296"/>
                            <a:pt x="130" y="370"/>
                          </a:cubicBezTo>
                          <a:cubicBezTo>
                            <a:pt x="123" y="415"/>
                            <a:pt x="116" y="491"/>
                            <a:pt x="90" y="530"/>
                          </a:cubicBezTo>
                          <a:cubicBezTo>
                            <a:pt x="70" y="560"/>
                            <a:pt x="50" y="590"/>
                            <a:pt x="30" y="620"/>
                          </a:cubicBezTo>
                          <a:cubicBezTo>
                            <a:pt x="18" y="638"/>
                            <a:pt x="17" y="660"/>
                            <a:pt x="10" y="680"/>
                          </a:cubicBezTo>
                          <a:cubicBezTo>
                            <a:pt x="6" y="693"/>
                            <a:pt x="0" y="720"/>
                            <a:pt x="0" y="7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8" name="Freeform 112"/>
                    <p:cNvSpPr>
                      <a:spLocks/>
                    </p:cNvSpPr>
                    <p:nvPr/>
                  </p:nvSpPr>
                  <p:spPr bwMode="auto">
                    <a:xfrm>
                      <a:off x="8260" y="5670"/>
                      <a:ext cx="400" cy="713"/>
                    </a:xfrm>
                    <a:custGeom>
                      <a:avLst/>
                      <a:gdLst/>
                      <a:ahLst/>
                      <a:cxnLst>
                        <a:cxn ang="0">
                          <a:pos x="400" y="0"/>
                        </a:cxn>
                        <a:cxn ang="0">
                          <a:pos x="280" y="130"/>
                        </a:cxn>
                        <a:cxn ang="0">
                          <a:pos x="190" y="330"/>
                        </a:cxn>
                        <a:cxn ang="0">
                          <a:pos x="120" y="570"/>
                        </a:cxn>
                        <a:cxn ang="0">
                          <a:pos x="30" y="680"/>
                        </a:cxn>
                        <a:cxn ang="0">
                          <a:pos x="0" y="710"/>
                        </a:cxn>
                      </a:cxnLst>
                      <a:rect l="0" t="0" r="r" b="b"/>
                      <a:pathLst>
                        <a:path w="400" h="713">
                          <a:moveTo>
                            <a:pt x="400" y="0"/>
                          </a:moveTo>
                          <a:cubicBezTo>
                            <a:pt x="347" y="35"/>
                            <a:pt x="332" y="95"/>
                            <a:pt x="280" y="130"/>
                          </a:cubicBezTo>
                          <a:cubicBezTo>
                            <a:pt x="256" y="201"/>
                            <a:pt x="208" y="256"/>
                            <a:pt x="190" y="330"/>
                          </a:cubicBezTo>
                          <a:cubicBezTo>
                            <a:pt x="169" y="413"/>
                            <a:pt x="183" y="507"/>
                            <a:pt x="120" y="570"/>
                          </a:cubicBezTo>
                          <a:cubicBezTo>
                            <a:pt x="103" y="621"/>
                            <a:pt x="74" y="650"/>
                            <a:pt x="30" y="680"/>
                          </a:cubicBezTo>
                          <a:cubicBezTo>
                            <a:pt x="8" y="713"/>
                            <a:pt x="22" y="710"/>
                            <a:pt x="0" y="7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09" name="Freeform 113"/>
                    <p:cNvSpPr>
                      <a:spLocks/>
                    </p:cNvSpPr>
                    <p:nvPr/>
                  </p:nvSpPr>
                  <p:spPr bwMode="auto">
                    <a:xfrm>
                      <a:off x="8540" y="5680"/>
                      <a:ext cx="370" cy="710"/>
                    </a:xfrm>
                    <a:custGeom>
                      <a:avLst/>
                      <a:gdLst/>
                      <a:ahLst/>
                      <a:cxnLst>
                        <a:cxn ang="0">
                          <a:pos x="370" y="0"/>
                        </a:cxn>
                        <a:cxn ang="0">
                          <a:pos x="290" y="60"/>
                        </a:cxn>
                        <a:cxn ang="0">
                          <a:pos x="200" y="240"/>
                        </a:cxn>
                        <a:cxn ang="0">
                          <a:pos x="130" y="520"/>
                        </a:cxn>
                        <a:cxn ang="0">
                          <a:pos x="50" y="630"/>
                        </a:cxn>
                        <a:cxn ang="0">
                          <a:pos x="0" y="710"/>
                        </a:cxn>
                      </a:cxnLst>
                      <a:rect l="0" t="0" r="r" b="b"/>
                      <a:pathLst>
                        <a:path w="370" h="710">
                          <a:moveTo>
                            <a:pt x="370" y="0"/>
                          </a:moveTo>
                          <a:cubicBezTo>
                            <a:pt x="332" y="13"/>
                            <a:pt x="323" y="38"/>
                            <a:pt x="290" y="60"/>
                          </a:cubicBezTo>
                          <a:cubicBezTo>
                            <a:pt x="259" y="107"/>
                            <a:pt x="218" y="187"/>
                            <a:pt x="200" y="240"/>
                          </a:cubicBezTo>
                          <a:cubicBezTo>
                            <a:pt x="186" y="338"/>
                            <a:pt x="174" y="432"/>
                            <a:pt x="130" y="520"/>
                          </a:cubicBezTo>
                          <a:cubicBezTo>
                            <a:pt x="108" y="564"/>
                            <a:pt x="100" y="613"/>
                            <a:pt x="50" y="630"/>
                          </a:cubicBezTo>
                          <a:cubicBezTo>
                            <a:pt x="33" y="656"/>
                            <a:pt x="22" y="688"/>
                            <a:pt x="0" y="71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10" name="Freeform 114"/>
                    <p:cNvSpPr>
                      <a:spLocks/>
                    </p:cNvSpPr>
                    <p:nvPr/>
                  </p:nvSpPr>
                  <p:spPr bwMode="auto">
                    <a:xfrm>
                      <a:off x="8922" y="5670"/>
                      <a:ext cx="98" cy="720"/>
                    </a:xfrm>
                    <a:custGeom>
                      <a:avLst/>
                      <a:gdLst/>
                      <a:ahLst/>
                      <a:cxnLst>
                        <a:cxn ang="0">
                          <a:pos x="98" y="0"/>
                        </a:cxn>
                        <a:cxn ang="0">
                          <a:pos x="18" y="180"/>
                        </a:cxn>
                        <a:cxn ang="0">
                          <a:pos x="38" y="280"/>
                        </a:cxn>
                        <a:cxn ang="0">
                          <a:pos x="58" y="340"/>
                        </a:cxn>
                        <a:cxn ang="0">
                          <a:pos x="18" y="500"/>
                        </a:cxn>
                        <a:cxn ang="0">
                          <a:pos x="68" y="620"/>
                        </a:cxn>
                        <a:cxn ang="0">
                          <a:pos x="88" y="680"/>
                        </a:cxn>
                        <a:cxn ang="0">
                          <a:pos x="98" y="720"/>
                        </a:cxn>
                      </a:cxnLst>
                      <a:rect l="0" t="0" r="r" b="b"/>
                      <a:pathLst>
                        <a:path w="98" h="720">
                          <a:moveTo>
                            <a:pt x="98" y="0"/>
                          </a:moveTo>
                          <a:cubicBezTo>
                            <a:pt x="61" y="56"/>
                            <a:pt x="55" y="124"/>
                            <a:pt x="18" y="180"/>
                          </a:cubicBezTo>
                          <a:cubicBezTo>
                            <a:pt x="25" y="213"/>
                            <a:pt x="30" y="247"/>
                            <a:pt x="38" y="280"/>
                          </a:cubicBezTo>
                          <a:cubicBezTo>
                            <a:pt x="43" y="300"/>
                            <a:pt x="58" y="340"/>
                            <a:pt x="58" y="340"/>
                          </a:cubicBezTo>
                          <a:cubicBezTo>
                            <a:pt x="67" y="411"/>
                            <a:pt x="79" y="459"/>
                            <a:pt x="18" y="500"/>
                          </a:cubicBezTo>
                          <a:cubicBezTo>
                            <a:pt x="0" y="555"/>
                            <a:pt x="22" y="589"/>
                            <a:pt x="68" y="620"/>
                          </a:cubicBezTo>
                          <a:cubicBezTo>
                            <a:pt x="75" y="640"/>
                            <a:pt x="83" y="660"/>
                            <a:pt x="88" y="680"/>
                          </a:cubicBezTo>
                          <a:cubicBezTo>
                            <a:pt x="91" y="693"/>
                            <a:pt x="98" y="720"/>
                            <a:pt x="98" y="7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11" name="Freeform 115"/>
                    <p:cNvSpPr>
                      <a:spLocks/>
                    </p:cNvSpPr>
                    <p:nvPr/>
                  </p:nvSpPr>
                  <p:spPr bwMode="auto">
                    <a:xfrm>
                      <a:off x="8790" y="6020"/>
                      <a:ext cx="190" cy="370"/>
                    </a:xfrm>
                    <a:custGeom>
                      <a:avLst/>
                      <a:gdLst/>
                      <a:ahLst/>
                      <a:cxnLst>
                        <a:cxn ang="0">
                          <a:pos x="190" y="0"/>
                        </a:cxn>
                        <a:cxn ang="0">
                          <a:pos x="90" y="140"/>
                        </a:cxn>
                        <a:cxn ang="0">
                          <a:pos x="40" y="330"/>
                        </a:cxn>
                        <a:cxn ang="0">
                          <a:pos x="10" y="350"/>
                        </a:cxn>
                        <a:cxn ang="0">
                          <a:pos x="0" y="370"/>
                        </a:cxn>
                      </a:cxnLst>
                      <a:rect l="0" t="0" r="r" b="b"/>
                      <a:pathLst>
                        <a:path w="190" h="370">
                          <a:moveTo>
                            <a:pt x="190" y="0"/>
                          </a:moveTo>
                          <a:cubicBezTo>
                            <a:pt x="126" y="21"/>
                            <a:pt x="124" y="89"/>
                            <a:pt x="90" y="140"/>
                          </a:cubicBezTo>
                          <a:cubicBezTo>
                            <a:pt x="80" y="207"/>
                            <a:pt x="61" y="266"/>
                            <a:pt x="40" y="330"/>
                          </a:cubicBezTo>
                          <a:cubicBezTo>
                            <a:pt x="36" y="341"/>
                            <a:pt x="18" y="342"/>
                            <a:pt x="10" y="350"/>
                          </a:cubicBezTo>
                          <a:cubicBezTo>
                            <a:pt x="5" y="355"/>
                            <a:pt x="3" y="363"/>
                            <a:pt x="0" y="37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grpSp>
            <p:nvGrpSpPr>
              <p:cNvPr id="4212" name="Group 116"/>
              <p:cNvGrpSpPr>
                <a:grpSpLocks/>
              </p:cNvGrpSpPr>
              <p:nvPr/>
            </p:nvGrpSpPr>
            <p:grpSpPr bwMode="auto">
              <a:xfrm>
                <a:off x="3264" y="3327"/>
                <a:ext cx="2488" cy="1362"/>
                <a:chOff x="3264" y="3327"/>
                <a:chExt cx="2488" cy="1362"/>
              </a:xfrm>
            </p:grpSpPr>
            <p:sp>
              <p:nvSpPr>
                <p:cNvPr id="4213" name="Line 117"/>
                <p:cNvSpPr>
                  <a:spLocks noChangeAspect="1" noChangeShapeType="1"/>
                </p:cNvSpPr>
                <p:nvPr/>
              </p:nvSpPr>
              <p:spPr bwMode="auto">
                <a:xfrm flipV="1">
                  <a:off x="4714" y="3781"/>
                  <a:ext cx="1038" cy="64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214" name="Line 118"/>
                <p:cNvSpPr>
                  <a:spLocks noChangeAspect="1" noChangeShapeType="1"/>
                </p:cNvSpPr>
                <p:nvPr/>
              </p:nvSpPr>
              <p:spPr bwMode="auto">
                <a:xfrm>
                  <a:off x="5751" y="3781"/>
                  <a:ext cx="1" cy="19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215" name="Arc 119"/>
                <p:cNvSpPr>
                  <a:spLocks noChangeAspect="1"/>
                </p:cNvSpPr>
                <p:nvPr/>
              </p:nvSpPr>
              <p:spPr bwMode="auto">
                <a:xfrm flipH="1">
                  <a:off x="4576" y="4559"/>
                  <a:ext cx="69"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216" name="Line 120"/>
                <p:cNvSpPr>
                  <a:spLocks noChangeAspect="1" noChangeShapeType="1"/>
                </p:cNvSpPr>
                <p:nvPr/>
              </p:nvSpPr>
              <p:spPr bwMode="auto">
                <a:xfrm flipV="1">
                  <a:off x="3402" y="3327"/>
                  <a:ext cx="1038" cy="64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217" name="Line 121"/>
                <p:cNvSpPr>
                  <a:spLocks noChangeAspect="1" noChangeShapeType="1"/>
                </p:cNvSpPr>
                <p:nvPr/>
              </p:nvSpPr>
              <p:spPr bwMode="auto">
                <a:xfrm>
                  <a:off x="4438" y="3327"/>
                  <a:ext cx="1314" cy="45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218" name="Arc 122"/>
                <p:cNvSpPr>
                  <a:spLocks noChangeAspect="1"/>
                </p:cNvSpPr>
                <p:nvPr/>
              </p:nvSpPr>
              <p:spPr bwMode="auto">
                <a:xfrm flipV="1">
                  <a:off x="4645" y="4429"/>
                  <a:ext cx="69"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219" name="Line 123"/>
                <p:cNvSpPr>
                  <a:spLocks noChangeAspect="1" noChangeShapeType="1"/>
                </p:cNvSpPr>
                <p:nvPr/>
              </p:nvSpPr>
              <p:spPr bwMode="auto">
                <a:xfrm flipV="1">
                  <a:off x="4576" y="3976"/>
                  <a:ext cx="1176" cy="71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sz="1200"/>
                </a:p>
              </p:txBody>
            </p:sp>
            <p:sp>
              <p:nvSpPr>
                <p:cNvPr id="4220" name="Arc 124"/>
                <p:cNvSpPr>
                  <a:spLocks noChangeAspect="1"/>
                </p:cNvSpPr>
                <p:nvPr/>
              </p:nvSpPr>
              <p:spPr bwMode="auto">
                <a:xfrm flipV="1">
                  <a:off x="3333" y="3976"/>
                  <a:ext cx="69"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221" name="Arc 125"/>
                <p:cNvSpPr>
                  <a:spLocks noChangeAspect="1"/>
                </p:cNvSpPr>
                <p:nvPr/>
              </p:nvSpPr>
              <p:spPr bwMode="auto">
                <a:xfrm flipH="1">
                  <a:off x="3264" y="4105"/>
                  <a:ext cx="69" cy="1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222" name="Arc 126"/>
                <p:cNvSpPr>
                  <a:spLocks noChangeAspect="1"/>
                </p:cNvSpPr>
                <p:nvPr/>
              </p:nvSpPr>
              <p:spPr bwMode="auto">
                <a:xfrm>
                  <a:off x="3402" y="3976"/>
                  <a:ext cx="1313"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223" name="Arc 127"/>
                <p:cNvSpPr>
                  <a:spLocks noChangeAspect="1"/>
                </p:cNvSpPr>
                <p:nvPr/>
              </p:nvSpPr>
              <p:spPr bwMode="auto">
                <a:xfrm>
                  <a:off x="3333" y="4105"/>
                  <a:ext cx="1313" cy="45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sp>
              <p:nvSpPr>
                <p:cNvPr id="4224" name="Arc 128"/>
                <p:cNvSpPr>
                  <a:spLocks noChangeAspect="1"/>
                </p:cNvSpPr>
                <p:nvPr/>
              </p:nvSpPr>
              <p:spPr bwMode="auto">
                <a:xfrm>
                  <a:off x="3264" y="4235"/>
                  <a:ext cx="1313"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1200"/>
                </a:p>
              </p:txBody>
            </p:sp>
            <p:grpSp>
              <p:nvGrpSpPr>
                <p:cNvPr id="4225" name="Group 129"/>
                <p:cNvGrpSpPr>
                  <a:grpSpLocks/>
                </p:cNvGrpSpPr>
                <p:nvPr/>
              </p:nvGrpSpPr>
              <p:grpSpPr bwMode="auto">
                <a:xfrm>
                  <a:off x="4810" y="3810"/>
                  <a:ext cx="900" cy="740"/>
                  <a:chOff x="4810" y="3810"/>
                  <a:chExt cx="900" cy="740"/>
                </a:xfrm>
              </p:grpSpPr>
              <p:sp>
                <p:nvSpPr>
                  <p:cNvPr id="4226" name="Freeform 130"/>
                  <p:cNvSpPr>
                    <a:spLocks/>
                  </p:cNvSpPr>
                  <p:nvPr/>
                </p:nvSpPr>
                <p:spPr bwMode="auto">
                  <a:xfrm>
                    <a:off x="4810" y="4320"/>
                    <a:ext cx="100" cy="230"/>
                  </a:xfrm>
                  <a:custGeom>
                    <a:avLst/>
                    <a:gdLst/>
                    <a:ahLst/>
                    <a:cxnLst>
                      <a:cxn ang="0">
                        <a:pos x="100" y="0"/>
                      </a:cxn>
                      <a:cxn ang="0">
                        <a:pos x="80" y="30"/>
                      </a:cxn>
                      <a:cxn ang="0">
                        <a:pos x="50" y="50"/>
                      </a:cxn>
                      <a:cxn ang="0">
                        <a:pos x="20" y="140"/>
                      </a:cxn>
                      <a:cxn ang="0">
                        <a:pos x="0" y="230"/>
                      </a:cxn>
                    </a:cxnLst>
                    <a:rect l="0" t="0" r="r" b="b"/>
                    <a:pathLst>
                      <a:path w="100" h="230">
                        <a:moveTo>
                          <a:pt x="100" y="0"/>
                        </a:moveTo>
                        <a:cubicBezTo>
                          <a:pt x="93" y="10"/>
                          <a:pt x="88" y="22"/>
                          <a:pt x="80" y="30"/>
                        </a:cubicBezTo>
                        <a:cubicBezTo>
                          <a:pt x="72" y="38"/>
                          <a:pt x="56" y="40"/>
                          <a:pt x="50" y="50"/>
                        </a:cubicBezTo>
                        <a:cubicBezTo>
                          <a:pt x="50" y="50"/>
                          <a:pt x="25" y="125"/>
                          <a:pt x="20" y="140"/>
                        </a:cubicBezTo>
                        <a:cubicBezTo>
                          <a:pt x="10" y="169"/>
                          <a:pt x="0" y="230"/>
                          <a:pt x="0" y="23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27" name="Freeform 131"/>
                  <p:cNvSpPr>
                    <a:spLocks/>
                  </p:cNvSpPr>
                  <p:nvPr/>
                </p:nvSpPr>
                <p:spPr bwMode="auto">
                  <a:xfrm>
                    <a:off x="4980" y="4220"/>
                    <a:ext cx="70" cy="230"/>
                  </a:xfrm>
                  <a:custGeom>
                    <a:avLst/>
                    <a:gdLst/>
                    <a:ahLst/>
                    <a:cxnLst>
                      <a:cxn ang="0">
                        <a:pos x="70" y="0"/>
                      </a:cxn>
                      <a:cxn ang="0">
                        <a:pos x="20" y="80"/>
                      </a:cxn>
                      <a:cxn ang="0">
                        <a:pos x="10" y="110"/>
                      </a:cxn>
                      <a:cxn ang="0">
                        <a:pos x="0" y="230"/>
                      </a:cxn>
                    </a:cxnLst>
                    <a:rect l="0" t="0" r="r" b="b"/>
                    <a:pathLst>
                      <a:path w="70" h="230">
                        <a:moveTo>
                          <a:pt x="70" y="0"/>
                        </a:moveTo>
                        <a:cubicBezTo>
                          <a:pt x="22" y="32"/>
                          <a:pt x="44" y="9"/>
                          <a:pt x="20" y="80"/>
                        </a:cubicBezTo>
                        <a:cubicBezTo>
                          <a:pt x="17" y="90"/>
                          <a:pt x="10" y="110"/>
                          <a:pt x="10" y="110"/>
                        </a:cubicBezTo>
                        <a:cubicBezTo>
                          <a:pt x="7" y="150"/>
                          <a:pt x="0" y="230"/>
                          <a:pt x="0" y="23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28" name="Freeform 132"/>
                  <p:cNvSpPr>
                    <a:spLocks/>
                  </p:cNvSpPr>
                  <p:nvPr/>
                </p:nvSpPr>
                <p:spPr bwMode="auto">
                  <a:xfrm>
                    <a:off x="5150" y="4130"/>
                    <a:ext cx="40" cy="200"/>
                  </a:xfrm>
                  <a:custGeom>
                    <a:avLst/>
                    <a:gdLst/>
                    <a:ahLst/>
                    <a:cxnLst>
                      <a:cxn ang="0">
                        <a:pos x="40" y="0"/>
                      </a:cxn>
                      <a:cxn ang="0">
                        <a:pos x="0" y="200"/>
                      </a:cxn>
                    </a:cxnLst>
                    <a:rect l="0" t="0" r="r" b="b"/>
                    <a:pathLst>
                      <a:path w="40" h="200">
                        <a:moveTo>
                          <a:pt x="40" y="0"/>
                        </a:moveTo>
                        <a:cubicBezTo>
                          <a:pt x="22" y="72"/>
                          <a:pt x="0" y="125"/>
                          <a:pt x="0" y="20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29" name="Freeform 133"/>
                  <p:cNvSpPr>
                    <a:spLocks/>
                  </p:cNvSpPr>
                  <p:nvPr/>
                </p:nvSpPr>
                <p:spPr bwMode="auto">
                  <a:xfrm>
                    <a:off x="5310" y="4030"/>
                    <a:ext cx="50" cy="220"/>
                  </a:xfrm>
                  <a:custGeom>
                    <a:avLst/>
                    <a:gdLst/>
                    <a:ahLst/>
                    <a:cxnLst>
                      <a:cxn ang="0">
                        <a:pos x="50" y="0"/>
                      </a:cxn>
                      <a:cxn ang="0">
                        <a:pos x="0" y="220"/>
                      </a:cxn>
                    </a:cxnLst>
                    <a:rect l="0" t="0" r="r" b="b"/>
                    <a:pathLst>
                      <a:path w="50" h="220">
                        <a:moveTo>
                          <a:pt x="50" y="0"/>
                        </a:moveTo>
                        <a:cubicBezTo>
                          <a:pt x="0" y="76"/>
                          <a:pt x="0" y="132"/>
                          <a:pt x="0" y="22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30" name="Freeform 134"/>
                  <p:cNvSpPr>
                    <a:spLocks/>
                  </p:cNvSpPr>
                  <p:nvPr/>
                </p:nvSpPr>
                <p:spPr bwMode="auto">
                  <a:xfrm>
                    <a:off x="5460" y="3910"/>
                    <a:ext cx="90" cy="240"/>
                  </a:xfrm>
                  <a:custGeom>
                    <a:avLst/>
                    <a:gdLst/>
                    <a:ahLst/>
                    <a:cxnLst>
                      <a:cxn ang="0">
                        <a:pos x="90" y="0"/>
                      </a:cxn>
                      <a:cxn ang="0">
                        <a:pos x="50" y="60"/>
                      </a:cxn>
                      <a:cxn ang="0">
                        <a:pos x="30" y="90"/>
                      </a:cxn>
                      <a:cxn ang="0">
                        <a:pos x="0" y="240"/>
                      </a:cxn>
                    </a:cxnLst>
                    <a:rect l="0" t="0" r="r" b="b"/>
                    <a:pathLst>
                      <a:path w="90" h="240">
                        <a:moveTo>
                          <a:pt x="90" y="0"/>
                        </a:moveTo>
                        <a:cubicBezTo>
                          <a:pt x="77" y="20"/>
                          <a:pt x="63" y="40"/>
                          <a:pt x="50" y="60"/>
                        </a:cubicBezTo>
                        <a:cubicBezTo>
                          <a:pt x="43" y="70"/>
                          <a:pt x="30" y="90"/>
                          <a:pt x="30" y="90"/>
                        </a:cubicBezTo>
                        <a:cubicBezTo>
                          <a:pt x="16" y="144"/>
                          <a:pt x="0" y="184"/>
                          <a:pt x="0" y="24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sp>
                <p:nvSpPr>
                  <p:cNvPr id="4231" name="Freeform 135"/>
                  <p:cNvSpPr>
                    <a:spLocks/>
                  </p:cNvSpPr>
                  <p:nvPr/>
                </p:nvSpPr>
                <p:spPr bwMode="auto">
                  <a:xfrm>
                    <a:off x="5627" y="3810"/>
                    <a:ext cx="83" cy="250"/>
                  </a:xfrm>
                  <a:custGeom>
                    <a:avLst/>
                    <a:gdLst/>
                    <a:ahLst/>
                    <a:cxnLst>
                      <a:cxn ang="0">
                        <a:pos x="83" y="0"/>
                      </a:cxn>
                      <a:cxn ang="0">
                        <a:pos x="3" y="150"/>
                      </a:cxn>
                      <a:cxn ang="0">
                        <a:pos x="3" y="250"/>
                      </a:cxn>
                    </a:cxnLst>
                    <a:rect l="0" t="0" r="r" b="b"/>
                    <a:pathLst>
                      <a:path w="83" h="250">
                        <a:moveTo>
                          <a:pt x="83" y="0"/>
                        </a:moveTo>
                        <a:cubicBezTo>
                          <a:pt x="66" y="52"/>
                          <a:pt x="7" y="94"/>
                          <a:pt x="3" y="150"/>
                        </a:cubicBezTo>
                        <a:cubicBezTo>
                          <a:pt x="0" y="183"/>
                          <a:pt x="3" y="217"/>
                          <a:pt x="3" y="250"/>
                        </a:cubicBezTo>
                      </a:path>
                    </a:pathLst>
                  </a:cu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200"/>
                  </a:p>
                </p:txBody>
              </p:sp>
            </p:grpSp>
          </p:grpSp>
        </p:grpSp>
        <p:sp>
          <p:nvSpPr>
            <p:cNvPr id="4232" name="Line 136"/>
            <p:cNvSpPr>
              <a:spLocks noChangeShapeType="1"/>
            </p:cNvSpPr>
            <p:nvPr/>
          </p:nvSpPr>
          <p:spPr bwMode="auto">
            <a:xfrm flipH="1" flipV="1">
              <a:off x="7944" y="6567"/>
              <a:ext cx="54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200"/>
            </a:p>
          </p:txBody>
        </p:sp>
      </p:grpSp>
      <p:sp>
        <p:nvSpPr>
          <p:cNvPr id="4233" name="Rectangle 137"/>
          <p:cNvSpPr>
            <a:spLocks noChangeArrowheads="1"/>
          </p:cNvSpPr>
          <p:nvPr/>
        </p:nvSpPr>
        <p:spPr bwMode="auto">
          <a:xfrm>
            <a:off x="5529942" y="6150114"/>
            <a:ext cx="5936343"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Δημιουργία προφίλ σε όλη την πλευρά της καμπύλης </a:t>
            </a:r>
            <a:r>
              <a:rPr kumimoji="0" lang="el-GR" sz="2000" b="0" u="none" strike="noStrike" cap="none" normalizeH="0" baseline="0" dirty="0" smtClean="0">
                <a:ln>
                  <a:noFill/>
                </a:ln>
                <a:solidFill>
                  <a:schemeClr val="tx1"/>
                </a:solidFill>
                <a:effectLst/>
                <a:ea typeface="Times New Roman" pitchFamily="18" charset="0"/>
                <a:cs typeface="Arial" pitchFamily="34" charset="0"/>
              </a:rPr>
              <a:t>επιφάνειας</a:t>
            </a:r>
            <a:endParaRPr kumimoji="0" lang="el-GR" sz="3200" b="0" u="none" strike="noStrike" cap="none" normalizeH="0" baseline="0" dirty="0" smtClean="0">
              <a:ln>
                <a:noFill/>
              </a:ln>
              <a:solidFill>
                <a:schemeClr val="tx1"/>
              </a:solidFill>
              <a:effectLst/>
              <a:cs typeface="Arial" pitchFamily="34" charset="0"/>
            </a:endParaRPr>
          </a:p>
        </p:txBody>
      </p:sp>
      <p:sp>
        <p:nvSpPr>
          <p:cNvPr id="142" name="141 - Ορθογώνιο"/>
          <p:cNvSpPr/>
          <p:nvPr/>
        </p:nvSpPr>
        <p:spPr>
          <a:xfrm>
            <a:off x="5662913" y="5931268"/>
            <a:ext cx="1963294"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5110</TotalTime>
  <Words>2308</Words>
  <Application>Microsoft Office PowerPoint</Application>
  <PresentationFormat>Προσαρμογή</PresentationFormat>
  <Paragraphs>179</Paragraphs>
  <Slides>18</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556</cp:revision>
  <dcterms:created xsi:type="dcterms:W3CDTF">2016-11-15T19:58:49Z</dcterms:created>
  <dcterms:modified xsi:type="dcterms:W3CDTF">2017-01-30T20:52:44Z</dcterms:modified>
</cp:coreProperties>
</file>