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8" r:id="rId6"/>
    <p:sldId id="279" r:id="rId7"/>
    <p:sldId id="260" r:id="rId8"/>
    <p:sldId id="280" r:id="rId9"/>
    <p:sldId id="294" r:id="rId10"/>
    <p:sldId id="300" r:id="rId11"/>
    <p:sldId id="261" r:id="rId12"/>
    <p:sldId id="292" r:id="rId13"/>
    <p:sldId id="262" r:id="rId14"/>
    <p:sldId id="281" r:id="rId15"/>
    <p:sldId id="263" r:id="rId16"/>
    <p:sldId id="293" r:id="rId17"/>
    <p:sldId id="295" r:id="rId18"/>
    <p:sldId id="296" r:id="rId19"/>
    <p:sldId id="297" r:id="rId20"/>
    <p:sldId id="264" r:id="rId21"/>
    <p:sldId id="265" r:id="rId22"/>
    <p:sldId id="282" r:id="rId23"/>
    <p:sldId id="283" r:id="rId24"/>
    <p:sldId id="266" r:id="rId25"/>
    <p:sldId id="267" r:id="rId26"/>
    <p:sldId id="298" r:id="rId27"/>
    <p:sldId id="268" r:id="rId28"/>
    <p:sldId id="269" r:id="rId29"/>
    <p:sldId id="270" r:id="rId30"/>
    <p:sldId id="271" r:id="rId31"/>
    <p:sldId id="272" r:id="rId32"/>
    <p:sldId id="273" r:id="rId33"/>
    <p:sldId id="284" r:id="rId34"/>
    <p:sldId id="274" r:id="rId35"/>
    <p:sldId id="275" r:id="rId36"/>
    <p:sldId id="277" r:id="rId37"/>
    <p:sldId id="285" r:id="rId38"/>
    <p:sldId id="286" r:id="rId39"/>
    <p:sldId id="287" r:id="rId40"/>
    <p:sldId id="288" r:id="rId41"/>
    <p:sldId id="289" r:id="rId42"/>
    <p:sldId id="290" r:id="rId43"/>
    <p:sldId id="302" r:id="rId44"/>
    <p:sldId id="301" r:id="rId45"/>
    <p:sldId id="299" r:id="rId46"/>
    <p:sldId id="291" r:id="rId47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883" autoAdjust="0"/>
    <p:restoredTop sz="90929"/>
  </p:normalViewPr>
  <p:slideViewPr>
    <p:cSldViewPr>
      <p:cViewPr varScale="1">
        <p:scale>
          <a:sx n="101" d="100"/>
          <a:sy n="101" d="100"/>
        </p:scale>
        <p:origin x="233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655CD-C72B-4AE7-81E2-47B4AF6830F6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6F72E-BD62-4C0A-814E-78CF73FEBFD0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572A7-2FF4-413A-852F-2AF8DABB31D3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1F6DC-186B-4996-BC29-E29475E800FE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C0D392-B252-431F-9370-B4F3F7B2D8F5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0EE66A-D50B-45E5-ABFA-A3E5244D7F8E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C39388-7A58-406B-AA47-D5A1052016FB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6B873-73A5-46E1-B702-CFDE4C20DB6A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772368-1C92-47A8-8462-711BED90D0DB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1ACE6-9EAE-4F45-A91B-FC2B3EAC8972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A63900-F361-4A2B-9376-6E74CCA4F520}" type="slidenum">
              <a:rPr lang="el-GR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τον τίτλο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2AFD95C-B647-4E7B-A779-112039BFADE0}" type="slidenum">
              <a:rPr lang="el-GR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0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3.jpeg"/><Relationship Id="rId4" Type="http://schemas.openxmlformats.org/officeDocument/2006/relationships/image" Target="../media/image32.w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6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1447800" y="990600"/>
            <a:ext cx="6477000" cy="381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sz="4400" b="1" dirty="0" smtClean="0"/>
              <a:t>ΤΑΙΝΙΟΠΡΙΟΝΟ</a:t>
            </a:r>
            <a:endParaRPr lang="el-GR" sz="4400" b="1" dirty="0"/>
          </a:p>
          <a:p>
            <a:pPr algn="ctr">
              <a:spcBef>
                <a:spcPct val="50000"/>
              </a:spcBef>
            </a:pPr>
            <a:r>
              <a:rPr lang="el-GR" sz="4400" b="1" dirty="0"/>
              <a:t>(</a:t>
            </a:r>
            <a:r>
              <a:rPr lang="el-GR" sz="4400" b="1" dirty="0" smtClean="0"/>
              <a:t>ΠΡΙΟΝΟΚΟΡΔΕΛΑ)</a:t>
            </a:r>
            <a:endParaRPr lang="en-US" sz="4400" b="1" dirty="0" smtClean="0"/>
          </a:p>
          <a:p>
            <a:pPr algn="ctr">
              <a:spcBef>
                <a:spcPct val="50000"/>
              </a:spcBef>
            </a:pPr>
            <a:endParaRPr lang="en-US" sz="4400" b="1" dirty="0"/>
          </a:p>
          <a:p>
            <a:pPr algn="ctr">
              <a:spcBef>
                <a:spcPct val="50000"/>
              </a:spcBef>
            </a:pPr>
            <a:r>
              <a:rPr lang="en-US" sz="4400" b="1" dirty="0" smtClean="0"/>
              <a:t>Band Saw</a:t>
            </a:r>
            <a:endParaRPr lang="el-GR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Αποτέλεσμα εικόνας για cnc bandsaw wood"/>
          <p:cNvPicPr>
            <a:picLocks noChangeAspect="1" noChangeArrowheads="1"/>
          </p:cNvPicPr>
          <p:nvPr/>
        </p:nvPicPr>
        <p:blipFill>
          <a:blip r:embed="rId2"/>
          <a:srcRect t="7500" b="8750"/>
          <a:stretch>
            <a:fillRect/>
          </a:stretch>
        </p:blipFill>
        <p:spPr bwMode="auto">
          <a:xfrm>
            <a:off x="1643042" y="571480"/>
            <a:ext cx="5715000" cy="47863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3" name="2 - Ορθογώνιο"/>
          <p:cNvSpPr/>
          <p:nvPr/>
        </p:nvSpPr>
        <p:spPr>
          <a:xfrm>
            <a:off x="1571604" y="5357826"/>
            <a:ext cx="165462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smtClean="0"/>
              <a:t>http://www.chinawoodsawmill.com</a:t>
            </a:r>
            <a:endParaRPr lang="el-GR" sz="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3238500" y="2505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7170" name="Picture 2" descr="διπλό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457200"/>
            <a:ext cx="7543800" cy="5226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5867400"/>
            <a:ext cx="9144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100" b="1">
                <a:cs typeface="Times New Roman" pitchFamily="18" charset="0"/>
              </a:rPr>
              <a:t>Διπλό ταινιοπρίονο επανάπρισης.</a:t>
            </a:r>
            <a:endParaRPr lang="el-GR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forrestmfg.com/images/products/2214-vertical-bandsa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785794"/>
            <a:ext cx="6286544" cy="47149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3181350" y="2181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8194" name="Picture 2" descr="διπλός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52400"/>
            <a:ext cx="6400800" cy="5741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52400" y="60198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Διπλό ταινιοπρίονο επανάπρισης.</a:t>
            </a:r>
            <a:endParaRPr lang="el-GR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Πριονοελάσμα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692150"/>
            <a:ext cx="6096000" cy="4572000"/>
          </a:xfrm>
          <a:prstGeom prst="rect">
            <a:avLst/>
          </a:prstGeom>
          <a:noFill/>
        </p:spPr>
      </p:pic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152400" y="60198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Πριονοελάσματα ταινιοπρίονου κύριας πρίσης.</a:t>
            </a:r>
            <a:endParaRPr lang="el-GR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538538" y="1514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9218" name="Picture 2" descr="polit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304800"/>
            <a:ext cx="2971800" cy="5505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5943600"/>
            <a:ext cx="9144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100" b="1">
                <a:cs typeface="Times New Roman" pitchFamily="18" charset="0"/>
              </a:rPr>
              <a:t>Ταινιοπρίονο επανάπρισης με σταθερή τράπεζα εργασίας.</a:t>
            </a:r>
            <a:endParaRPr lang="el-GR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image.minitruckinweb.com/f/lyfestyle/1208mt_maximized_new_old_tools/37642196/1208mt-01%2Bmaximized-letters%2Bband-sa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642918"/>
            <a:ext cx="3786214" cy="5480648"/>
          </a:xfrm>
          <a:prstGeom prst="rect">
            <a:avLst/>
          </a:prstGeom>
          <a:noFill/>
        </p:spPr>
      </p:pic>
      <p:pic>
        <p:nvPicPr>
          <p:cNvPr id="51204" name="Picture 4" descr="http://woodgears.ca/bandsaw/bandsaw_opene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71480"/>
            <a:ext cx="3429024" cy="52806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vintagemachinery.org/photoindex/images/14725-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357166"/>
            <a:ext cx="4124325" cy="6191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 l="49219" t="25634" r="32031" b="26758"/>
          <a:stretch>
            <a:fillRect/>
          </a:stretch>
        </p:blipFill>
        <p:spPr bwMode="auto">
          <a:xfrm>
            <a:off x="3357554" y="857232"/>
            <a:ext cx="2428892" cy="4933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Ορθογώνιο"/>
          <p:cNvSpPr/>
          <p:nvPr/>
        </p:nvSpPr>
        <p:spPr>
          <a:xfrm>
            <a:off x="142844" y="1714488"/>
            <a:ext cx="385765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100" b="1" dirty="0"/>
              <a:t>Κατασκευαστής</a:t>
            </a:r>
            <a:r>
              <a:rPr lang="el-GR" sz="1100" dirty="0"/>
              <a:t> : ΔΙΑΚΟΥΜΑΚΟΥ ΑΦΟΙ </a:t>
            </a:r>
            <a:br>
              <a:rPr lang="el-GR" sz="1100" dirty="0"/>
            </a:br>
            <a:r>
              <a:rPr lang="el-GR" sz="1100" b="1" dirty="0"/>
              <a:t>Διακριτικός τίτλος</a:t>
            </a:r>
            <a:r>
              <a:rPr lang="el-GR" sz="1100" dirty="0"/>
              <a:t> : " ΚΡΟΝΟΣ "</a:t>
            </a:r>
            <a:br>
              <a:rPr lang="el-GR" sz="1100" dirty="0"/>
            </a:br>
            <a:r>
              <a:rPr lang="el-GR" sz="1100" b="1" dirty="0"/>
              <a:t>Μηχάνημα</a:t>
            </a:r>
            <a:r>
              <a:rPr lang="el-GR" sz="1100" dirty="0"/>
              <a:t> : ΠΛΑΝΗ ΣΚΕΤΗ ,ΞΕΧΟΝΔΡΙΣΤΗΡΑΣ ΣΚΕΤΟΣ</a:t>
            </a:r>
            <a:br>
              <a:rPr lang="el-GR" sz="1100" dirty="0"/>
            </a:br>
            <a:r>
              <a:rPr lang="el-GR" sz="1100" b="1" dirty="0"/>
              <a:t>Έδρα</a:t>
            </a:r>
            <a:r>
              <a:rPr lang="el-GR" sz="1100" dirty="0"/>
              <a:t> : ΠΕΙΡΑΙΕΥΣ </a:t>
            </a:r>
            <a:r>
              <a:rPr lang="el-GR" sz="1100" dirty="0" err="1"/>
              <a:t>Μεθωνης</a:t>
            </a:r>
            <a:r>
              <a:rPr lang="el-GR" sz="1100" dirty="0"/>
              <a:t> &amp; </a:t>
            </a:r>
            <a:r>
              <a:rPr lang="el-GR" sz="1100" dirty="0" err="1"/>
              <a:t>ΑΓ.Δημητριου</a:t>
            </a:r>
            <a:r>
              <a:rPr lang="el-GR" sz="1100" dirty="0"/>
              <a:t> 78</a:t>
            </a:r>
          </a:p>
          <a:p>
            <a:r>
              <a:rPr lang="el-GR" sz="1100" b="1" dirty="0"/>
              <a:t>Κατασκευαστής</a:t>
            </a:r>
            <a:r>
              <a:rPr lang="el-GR" sz="1100" dirty="0"/>
              <a:t> : ΔΗΜΙΚΙΟΥΝΗΣ - ΜΑΛΑΜΑΚΗΣ </a:t>
            </a:r>
            <a:br>
              <a:rPr lang="el-GR" sz="1100" dirty="0"/>
            </a:br>
            <a:r>
              <a:rPr lang="el-GR" sz="1100" b="1" dirty="0"/>
              <a:t>Διακριτικός τίτλος </a:t>
            </a:r>
            <a:r>
              <a:rPr lang="el-GR" sz="1100" dirty="0"/>
              <a:t>: " ΔΗΜΙΚΙΟΥΝΗΣ - ΜΑΛΑΜΑΚΗΣ "</a:t>
            </a:r>
            <a:br>
              <a:rPr lang="el-GR" sz="1100" dirty="0"/>
            </a:br>
            <a:r>
              <a:rPr lang="el-GR" sz="1100" b="1" dirty="0"/>
              <a:t>Μηχάνημα</a:t>
            </a:r>
            <a:r>
              <a:rPr lang="el-GR" sz="1100" dirty="0"/>
              <a:t> : ΠΡΙΟΝΟΚΟΡΔΕΛΑ</a:t>
            </a:r>
            <a:br>
              <a:rPr lang="el-GR" sz="1100" dirty="0"/>
            </a:br>
            <a:r>
              <a:rPr lang="el-GR" sz="1100" dirty="0"/>
              <a:t>Έ</a:t>
            </a:r>
            <a:r>
              <a:rPr lang="el-GR" sz="1100" b="1" dirty="0"/>
              <a:t>δρα</a:t>
            </a:r>
            <a:r>
              <a:rPr lang="el-GR" sz="1100" dirty="0"/>
              <a:t> : ΒΟΛΟΣ </a:t>
            </a:r>
            <a:br>
              <a:rPr lang="el-GR" sz="1100" dirty="0"/>
            </a:br>
            <a:r>
              <a:rPr lang="el-GR" sz="1100" dirty="0"/>
              <a:t/>
            </a:r>
            <a:br>
              <a:rPr lang="el-GR" sz="1100" dirty="0"/>
            </a:br>
            <a:r>
              <a:rPr lang="el-GR" sz="1200" b="1" dirty="0"/>
              <a:t>Κατασκευαστής</a:t>
            </a:r>
            <a:r>
              <a:rPr lang="el-GR" sz="1100" dirty="0"/>
              <a:t> : ΚΑΙΔΗΣ </a:t>
            </a:r>
            <a:br>
              <a:rPr lang="el-GR" sz="1100" dirty="0"/>
            </a:br>
            <a:r>
              <a:rPr lang="el-GR" sz="1100" b="1" dirty="0"/>
              <a:t>Διακριτικός τίτλος</a:t>
            </a:r>
            <a:r>
              <a:rPr lang="el-GR" sz="1100" dirty="0"/>
              <a:t> : " ΚΑΙΔΗΣ "</a:t>
            </a:r>
            <a:br>
              <a:rPr lang="el-GR" sz="1100" dirty="0"/>
            </a:br>
            <a:r>
              <a:rPr lang="el-GR" sz="1100" b="1" dirty="0"/>
              <a:t>Μηχάνημα </a:t>
            </a:r>
            <a:r>
              <a:rPr lang="el-GR" sz="1100" dirty="0"/>
              <a:t>: ΠΛΑΝΗ,ΣΥΝΘΕΤΟ 3 - 6 ΕΡΓ,ΣΒΟΥΡΑ,ΠΡΙΟΝΟΚΟΡΔΕΛΑ </a:t>
            </a:r>
            <a:br>
              <a:rPr lang="el-GR" sz="1100" dirty="0"/>
            </a:br>
            <a:r>
              <a:rPr lang="el-GR" sz="1100" b="1" dirty="0"/>
              <a:t>Έδρα</a:t>
            </a:r>
            <a:r>
              <a:rPr lang="el-GR" sz="1100" dirty="0"/>
              <a:t> : ΒΟΛΟΣ</a:t>
            </a:r>
            <a:br>
              <a:rPr lang="el-GR" sz="1100" dirty="0"/>
            </a:br>
            <a:r>
              <a:rPr lang="el-GR" sz="1100" dirty="0"/>
              <a:t/>
            </a:r>
            <a:br>
              <a:rPr lang="el-GR" sz="1100" dirty="0"/>
            </a:br>
            <a:r>
              <a:rPr lang="el-GR" sz="1100" b="1" dirty="0"/>
              <a:t>Κατασκευαστής</a:t>
            </a:r>
            <a:r>
              <a:rPr lang="el-GR" sz="1100" dirty="0"/>
              <a:t> : ΚΟΚΟΤΑΣ </a:t>
            </a:r>
            <a:br>
              <a:rPr lang="el-GR" sz="1100" dirty="0"/>
            </a:br>
            <a:r>
              <a:rPr lang="el-GR" sz="1100" b="1" dirty="0"/>
              <a:t>Διακριτικός τίτλος</a:t>
            </a:r>
            <a:r>
              <a:rPr lang="el-GR" sz="1100" dirty="0"/>
              <a:t> : " ΚΟΚΟΤΑΣ "</a:t>
            </a:r>
            <a:r>
              <a:rPr lang="el-GR" sz="1100" b="1" dirty="0"/>
              <a:t/>
            </a:r>
            <a:br>
              <a:rPr lang="el-GR" sz="1100" b="1" dirty="0"/>
            </a:br>
            <a:r>
              <a:rPr lang="el-GR" sz="1100" b="1" dirty="0"/>
              <a:t>Μηχάνημα</a:t>
            </a:r>
            <a:r>
              <a:rPr lang="el-GR" sz="1100" dirty="0"/>
              <a:t> : ΠΡΙΟΝΟΚΟΡΔΕΛΑ </a:t>
            </a:r>
            <a:br>
              <a:rPr lang="el-GR" sz="1100" dirty="0"/>
            </a:br>
            <a:r>
              <a:rPr lang="el-GR" sz="1100" b="1" dirty="0"/>
              <a:t>Έδρα</a:t>
            </a:r>
            <a:r>
              <a:rPr lang="el-GR" sz="1100" dirty="0"/>
              <a:t> : ΒΟΛΟΣ </a:t>
            </a:r>
            <a:br>
              <a:rPr lang="el-GR" sz="1100" dirty="0"/>
            </a:br>
            <a:r>
              <a:rPr lang="el-GR" sz="1100" dirty="0"/>
              <a:t/>
            </a:r>
            <a:br>
              <a:rPr lang="el-GR" sz="1100" dirty="0"/>
            </a:br>
            <a:endParaRPr lang="el-GR" sz="1100" dirty="0"/>
          </a:p>
        </p:txBody>
      </p:sp>
      <p:sp>
        <p:nvSpPr>
          <p:cNvPr id="5" name="4 - Ορθογώνιο"/>
          <p:cNvSpPr/>
          <p:nvPr/>
        </p:nvSpPr>
        <p:spPr>
          <a:xfrm>
            <a:off x="4429124" y="1714488"/>
            <a:ext cx="4572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200" b="1" dirty="0" smtClean="0"/>
              <a:t>Κατασκευαστής</a:t>
            </a:r>
            <a:r>
              <a:rPr lang="el-GR" sz="1200" dirty="0" smtClean="0"/>
              <a:t> : ΠΑΠΑΔΟΠΟΥΛΟΣ </a:t>
            </a:r>
            <a:br>
              <a:rPr lang="el-GR" sz="1200" dirty="0" smtClean="0"/>
            </a:br>
            <a:r>
              <a:rPr lang="el-GR" sz="1200" b="1" dirty="0" smtClean="0"/>
              <a:t>Διακριτικός τίτλος</a:t>
            </a:r>
            <a:r>
              <a:rPr lang="el-GR" sz="1200" dirty="0" smtClean="0"/>
              <a:t> : " ΤΕΛΚΑ "</a:t>
            </a:r>
            <a:br>
              <a:rPr lang="el-GR" sz="1200" dirty="0" smtClean="0"/>
            </a:br>
            <a:r>
              <a:rPr lang="el-GR" sz="1200" b="1" dirty="0" smtClean="0"/>
              <a:t>Μηχάνημα</a:t>
            </a:r>
            <a:r>
              <a:rPr lang="el-GR" sz="1200" dirty="0" smtClean="0"/>
              <a:t> : ΠΛΑΝΗ,ΣΥΝΘΕΤΟ 3 - 6 ΕΡΓ</a:t>
            </a:r>
            <a:br>
              <a:rPr lang="el-GR" sz="1200" dirty="0" smtClean="0"/>
            </a:br>
            <a:r>
              <a:rPr lang="el-GR" sz="1200" b="1" dirty="0" smtClean="0"/>
              <a:t>Έδρα</a:t>
            </a:r>
            <a:r>
              <a:rPr lang="el-GR" sz="1200" dirty="0" smtClean="0"/>
              <a:t> : ΘΕΣΣΑΛΟΝΙΚΗ </a:t>
            </a:r>
            <a:br>
              <a:rPr lang="el-GR" sz="1200" dirty="0" smtClean="0"/>
            </a:br>
            <a:r>
              <a:rPr lang="el-GR" sz="1200" dirty="0" smtClean="0"/>
              <a:t/>
            </a:r>
            <a:br>
              <a:rPr lang="el-GR" sz="1200" dirty="0" smtClean="0"/>
            </a:br>
            <a:r>
              <a:rPr lang="el-GR" sz="1200" b="1" dirty="0" smtClean="0"/>
              <a:t>Κατασκευαστής</a:t>
            </a:r>
            <a:r>
              <a:rPr lang="el-GR" sz="1200" dirty="0" smtClean="0"/>
              <a:t> : ΤΡΥΨΑΝΗΣ ΚΩΝΣΤΑΝΤΙΝΟΣ</a:t>
            </a:r>
            <a:br>
              <a:rPr lang="el-GR" sz="1200" dirty="0" smtClean="0"/>
            </a:br>
            <a:r>
              <a:rPr lang="el-GR" sz="1200" b="1" dirty="0" smtClean="0"/>
              <a:t>Διακριτικός τίτλος</a:t>
            </a:r>
            <a:r>
              <a:rPr lang="el-GR" sz="1200" dirty="0" smtClean="0"/>
              <a:t> : " ΤΡΥΨΑΝΗΣ ΔΡΑΓΑΤΣΗΣ "</a:t>
            </a:r>
            <a:br>
              <a:rPr lang="el-GR" sz="1200" dirty="0" smtClean="0"/>
            </a:br>
            <a:r>
              <a:rPr lang="el-GR" sz="1200" b="1" dirty="0" smtClean="0"/>
              <a:t>Μηχάνημα</a:t>
            </a:r>
            <a:r>
              <a:rPr lang="el-GR" sz="1200" dirty="0" smtClean="0"/>
              <a:t> : ΡΑΝΤΙΑΛ 125 ,ΕΙΔΙΚΟ ΡΑΝΤΙΑΛ ΜΕ ΤΡΑΠΕΖΙ ΓΛΥΣΙΕΡΑ </a:t>
            </a:r>
            <a:br>
              <a:rPr lang="el-GR" sz="1200" dirty="0" smtClean="0"/>
            </a:br>
            <a:r>
              <a:rPr lang="el-GR" sz="1200" b="1" dirty="0" smtClean="0"/>
              <a:t>Έδρα</a:t>
            </a:r>
            <a:r>
              <a:rPr lang="el-GR" sz="1200" dirty="0" smtClean="0"/>
              <a:t> : ΘΕΣΣΑΛΟΝΙΚΗ </a:t>
            </a:r>
            <a:br>
              <a:rPr lang="el-GR" sz="1200" dirty="0" smtClean="0"/>
            </a:br>
            <a:r>
              <a:rPr lang="el-GR" sz="1200" dirty="0" smtClean="0"/>
              <a:t/>
            </a:r>
            <a:br>
              <a:rPr lang="el-GR" sz="1200" dirty="0" smtClean="0"/>
            </a:br>
            <a:r>
              <a:rPr lang="el-GR" sz="1200" b="1" dirty="0" smtClean="0"/>
              <a:t>Κατασκευαστής</a:t>
            </a:r>
            <a:r>
              <a:rPr lang="el-GR" sz="1200" dirty="0" smtClean="0"/>
              <a:t> : ΦΑΛΙΕΡΟΣ ΚΩΝΣΤΑΝΤΙΝΟΣ </a:t>
            </a:r>
            <a:br>
              <a:rPr lang="el-GR" sz="1200" dirty="0" smtClean="0"/>
            </a:br>
            <a:r>
              <a:rPr lang="el-GR" sz="1200" b="1" dirty="0" smtClean="0"/>
              <a:t>Διακριτικός τίτλος </a:t>
            </a:r>
            <a:r>
              <a:rPr lang="el-GR" sz="1200" dirty="0" smtClean="0"/>
              <a:t>: " ΕΜΕΧ "</a:t>
            </a:r>
            <a:br>
              <a:rPr lang="el-GR" sz="1200" dirty="0" smtClean="0"/>
            </a:br>
            <a:r>
              <a:rPr lang="el-GR" sz="1200" b="1" dirty="0" smtClean="0"/>
              <a:t>Μηχάνημα </a:t>
            </a:r>
            <a:r>
              <a:rPr lang="el-GR" sz="1200" dirty="0" smtClean="0"/>
              <a:t>: ΠΑΝΤΖΟΥΡΟΤΡΥΠΑΝΟ</a:t>
            </a:r>
            <a:br>
              <a:rPr lang="el-GR" sz="1200" dirty="0" smtClean="0"/>
            </a:br>
            <a:r>
              <a:rPr lang="el-GR" sz="1200" b="1" dirty="0" smtClean="0"/>
              <a:t>Έδρα</a:t>
            </a:r>
            <a:r>
              <a:rPr lang="el-GR" sz="1200" dirty="0" smtClean="0"/>
              <a:t> : ΘΕΣΣΑΛΟΝΙΚΗ </a:t>
            </a:r>
            <a:br>
              <a:rPr lang="el-GR" sz="1200" dirty="0" smtClean="0"/>
            </a:br>
            <a:r>
              <a:rPr lang="el-GR" sz="1200" dirty="0" smtClean="0"/>
              <a:t/>
            </a:r>
            <a:br>
              <a:rPr lang="el-GR" sz="1200" dirty="0" smtClean="0"/>
            </a:br>
            <a:r>
              <a:rPr lang="el-GR" sz="1200" b="1" dirty="0" smtClean="0"/>
              <a:t>Κατασκευαστής </a:t>
            </a:r>
            <a:r>
              <a:rPr lang="el-GR" sz="1200" dirty="0" smtClean="0"/>
              <a:t>: ΦΩΤΟΥ</a:t>
            </a:r>
            <a:br>
              <a:rPr lang="el-GR" sz="1200" dirty="0" smtClean="0"/>
            </a:br>
            <a:r>
              <a:rPr lang="el-GR" sz="1200" b="1" dirty="0" smtClean="0"/>
              <a:t>Διακριτικός τίτλος</a:t>
            </a:r>
            <a:r>
              <a:rPr lang="el-GR" sz="1200" dirty="0" smtClean="0"/>
              <a:t> : " ΦΩΤΟΥ "</a:t>
            </a:r>
            <a:br>
              <a:rPr lang="el-GR" sz="1200" dirty="0" smtClean="0"/>
            </a:br>
            <a:r>
              <a:rPr lang="el-GR" sz="1200" b="1" dirty="0" smtClean="0"/>
              <a:t>Μηχάνημα </a:t>
            </a:r>
            <a:r>
              <a:rPr lang="el-GR" sz="1200" dirty="0" smtClean="0"/>
              <a:t>: ΠΛΑΝΗ,ΣΥΝΘΕΤΟ 3 - 6 ΕΡΓ,ΣΒΟΥΡΑ,ΠΡΙΟΝΟΚΟΡΔΕΛΑ</a:t>
            </a:r>
            <a:br>
              <a:rPr lang="el-GR" sz="1200" dirty="0" smtClean="0"/>
            </a:br>
            <a:r>
              <a:rPr lang="el-GR" sz="1200" b="1" dirty="0" smtClean="0"/>
              <a:t>Έδρα</a:t>
            </a:r>
            <a:r>
              <a:rPr lang="el-GR" sz="1200" dirty="0" smtClean="0"/>
              <a:t> : ΘΕΣΣΑΛΟΝΙΚΗ </a:t>
            </a:r>
            <a:br>
              <a:rPr lang="el-GR" sz="1200" dirty="0" smtClean="0"/>
            </a:br>
            <a:r>
              <a:rPr lang="el-GR" sz="1200" dirty="0" smtClean="0"/>
              <a:t/>
            </a:r>
            <a:br>
              <a:rPr lang="el-GR" sz="1200" dirty="0" smtClean="0"/>
            </a:br>
            <a:r>
              <a:rPr lang="el-GR" sz="1200" b="1" dirty="0" smtClean="0"/>
              <a:t>Κατασκευαστής</a:t>
            </a:r>
            <a:r>
              <a:rPr lang="el-GR" sz="1200" dirty="0" smtClean="0"/>
              <a:t> : ΦΩΤΟΥ </a:t>
            </a:r>
            <a:br>
              <a:rPr lang="el-GR" sz="1200" dirty="0" smtClean="0"/>
            </a:br>
            <a:r>
              <a:rPr lang="el-GR" sz="1200" b="1" dirty="0" smtClean="0"/>
              <a:t>Διακριτικός τίτλος</a:t>
            </a:r>
            <a:r>
              <a:rPr lang="el-GR" sz="1200" dirty="0" smtClean="0"/>
              <a:t> : " ΦΩΤΟΥ ΛΙΜΠΕΡ "</a:t>
            </a:r>
            <a:br>
              <a:rPr lang="el-GR" sz="1200" dirty="0" smtClean="0"/>
            </a:br>
            <a:r>
              <a:rPr lang="el-GR" sz="1200" b="1" dirty="0" smtClean="0"/>
              <a:t>Μηχάνημα</a:t>
            </a:r>
            <a:r>
              <a:rPr lang="el-GR" sz="1200" dirty="0" smtClean="0"/>
              <a:t> : ΓΩΝΙΑΣΤΡΑ ΜΕ ΣΠΑΣΤΟ ΦΟΡΕΙΟ, ΓΩΝΙΑΣΤΡΕΣ ΔΙΑΦΟΡΩΝ ΤΥΠΩΝ </a:t>
            </a:r>
            <a:r>
              <a:rPr lang="el-GR" sz="1200" b="1" dirty="0" smtClean="0"/>
              <a:t>Έδρα</a:t>
            </a:r>
            <a:r>
              <a:rPr lang="el-GR" sz="1200" dirty="0" smtClean="0"/>
              <a:t> : ΘΕΣΣΑΛΟΝΙΚΗ</a:t>
            </a:r>
            <a:endParaRPr lang="el-GR" sz="1200" dirty="0"/>
          </a:p>
        </p:txBody>
      </p:sp>
      <p:sp>
        <p:nvSpPr>
          <p:cNvPr id="6" name="5 - TextBox"/>
          <p:cNvSpPr txBox="1"/>
          <p:nvPr/>
        </p:nvSpPr>
        <p:spPr>
          <a:xfrm>
            <a:off x="571472" y="214290"/>
            <a:ext cx="8001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 smtClean="0"/>
              <a:t>Έλληνες κατασκευαστές κλασικών μηχανημάτων κατεργασίας ξύλου</a:t>
            </a:r>
            <a:endParaRPr lang="el-G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066800" y="60960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 dirty="0" smtClean="0"/>
              <a:t>ΚΑΤΗΓΟΡΙΕΣ ΤΑΙΝΙΟΠΡΙΟΝΩΝ</a:t>
            </a:r>
            <a:endParaRPr lang="el-GR" b="1" dirty="0"/>
          </a:p>
        </p:txBody>
      </p:sp>
      <p:sp>
        <p:nvSpPr>
          <p:cNvPr id="6" name="5 - TextBox"/>
          <p:cNvSpPr txBox="1"/>
          <p:nvPr/>
        </p:nvSpPr>
        <p:spPr>
          <a:xfrm>
            <a:off x="1357290" y="1928802"/>
            <a:ext cx="271464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 smtClean="0"/>
              <a:t>Κύριας </a:t>
            </a:r>
            <a:r>
              <a:rPr lang="el-GR" dirty="0" err="1" smtClean="0"/>
              <a:t>πρίσης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5143504" y="1928802"/>
            <a:ext cx="2286016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dirty="0" err="1" smtClean="0"/>
              <a:t>Επανάπρισης</a:t>
            </a:r>
            <a:endParaRPr lang="el-GR" dirty="0"/>
          </a:p>
        </p:txBody>
      </p:sp>
      <p:sp>
        <p:nvSpPr>
          <p:cNvPr id="8" name="7 - TextBox"/>
          <p:cNvSpPr txBox="1"/>
          <p:nvPr/>
        </p:nvSpPr>
        <p:spPr>
          <a:xfrm>
            <a:off x="2428860" y="3571876"/>
            <a:ext cx="3000396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smtClean="0">
                <a:cs typeface="Times New Roman" pitchFamily="18" charset="0"/>
              </a:rPr>
              <a:t>πολλαπλής </a:t>
            </a:r>
            <a:r>
              <a:rPr lang="el-GR" sz="1600" b="1" dirty="0" err="1" smtClean="0">
                <a:cs typeface="Times New Roman" pitchFamily="18" charset="0"/>
              </a:rPr>
              <a:t>επανάπρισης</a:t>
            </a:r>
            <a:r>
              <a:rPr lang="el-GR" sz="1600" b="1" dirty="0" smtClean="0">
                <a:cs typeface="Times New Roman" pitchFamily="18" charset="0"/>
              </a:rPr>
              <a:t> (διπλής, τριπλής ή και τετραπλής) </a:t>
            </a:r>
            <a:endParaRPr lang="el-GR" sz="1600" dirty="0"/>
          </a:p>
        </p:txBody>
      </p:sp>
      <p:sp>
        <p:nvSpPr>
          <p:cNvPr id="9" name="8 - TextBox"/>
          <p:cNvSpPr txBox="1"/>
          <p:nvPr/>
        </p:nvSpPr>
        <p:spPr>
          <a:xfrm>
            <a:off x="5715008" y="3571876"/>
            <a:ext cx="2786082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1600" b="1" dirty="0" err="1" smtClean="0">
                <a:cs typeface="Times New Roman" pitchFamily="18" charset="0"/>
              </a:rPr>
              <a:t>επανάπρισης</a:t>
            </a:r>
            <a:r>
              <a:rPr lang="el-GR" sz="1600" b="1" dirty="0" smtClean="0">
                <a:cs typeface="Times New Roman" pitchFamily="18" charset="0"/>
              </a:rPr>
              <a:t> με σταθερή τράπεζα</a:t>
            </a:r>
            <a:endParaRPr lang="el-GR" sz="1600" dirty="0"/>
          </a:p>
        </p:txBody>
      </p:sp>
      <p:cxnSp>
        <p:nvCxnSpPr>
          <p:cNvPr id="12" name="11 - Ευθύγραμμο βέλος σύνδεσης"/>
          <p:cNvCxnSpPr/>
          <p:nvPr/>
        </p:nvCxnSpPr>
        <p:spPr>
          <a:xfrm>
            <a:off x="4643438" y="1142984"/>
            <a:ext cx="1071570" cy="6429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- Ευθύγραμμο βέλος σύνδεσης"/>
          <p:cNvCxnSpPr/>
          <p:nvPr/>
        </p:nvCxnSpPr>
        <p:spPr>
          <a:xfrm rot="10800000" flipV="1">
            <a:off x="3428992" y="1142984"/>
            <a:ext cx="928694" cy="6429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- Ευθύγραμμο βέλος σύνδεσης"/>
          <p:cNvCxnSpPr/>
          <p:nvPr/>
        </p:nvCxnSpPr>
        <p:spPr>
          <a:xfrm rot="10800000" flipV="1">
            <a:off x="4286248" y="2500306"/>
            <a:ext cx="1785950" cy="9286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- Ευθύγραμμο βέλος σύνδεσης"/>
          <p:cNvCxnSpPr/>
          <p:nvPr/>
        </p:nvCxnSpPr>
        <p:spPr>
          <a:xfrm rot="16200000" flipH="1">
            <a:off x="6143634" y="2500306"/>
            <a:ext cx="1000134" cy="10001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690938" y="1914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0242" name="Picture 2" descr="κεκλιμένο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404813"/>
            <a:ext cx="3181350" cy="5467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5943600"/>
            <a:ext cx="9144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100" b="1">
                <a:cs typeface="Times New Roman" pitchFamily="18" charset="0"/>
              </a:rPr>
              <a:t>Ταινιοπρίονα στο οποία η τράπεζα εργασίας βρίσκεται σε κεκλιμένη θέση</a:t>
            </a:r>
            <a:endParaRPr lang="el-GR" sz="4000" b="1"/>
          </a:p>
        </p:txBody>
      </p:sp>
      <p:pic>
        <p:nvPicPr>
          <p:cNvPr id="10248" name="Picture 8" descr="Κεκλιμένη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404813"/>
            <a:ext cx="4105275" cy="54721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3224213" y="1576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28600" y="533400"/>
          <a:ext cx="4340225" cy="596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r:id="rId3" imgW="2697480" imgH="3706368" progId="Word.Picture.8">
                  <p:embed/>
                </p:oleObj>
              </mc:Choice>
              <mc:Fallback>
                <p:oleObj r:id="rId3" imgW="2697480" imgH="3706368" progId="Word.Pictur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33400"/>
                        <a:ext cx="4340225" cy="59674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4800600" y="1371600"/>
            <a:ext cx="3886200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228600"/>
            <a:r>
              <a:rPr lang="el-GR" sz="2100" b="1">
                <a:cs typeface="Times New Roman" pitchFamily="18" charset="0"/>
              </a:rPr>
              <a:t>Α: Άνω τροχαλία.</a:t>
            </a:r>
            <a:endParaRPr lang="el-GR" sz="2000" b="1">
              <a:cs typeface="Times New Roman" pitchFamily="18" charset="0"/>
            </a:endParaRPr>
          </a:p>
          <a:p>
            <a:pPr indent="228600" eaLnBrk="0" hangingPunct="0"/>
            <a:r>
              <a:rPr lang="el-GR" sz="2100" b="1">
                <a:cs typeface="Times New Roman" pitchFamily="18" charset="0"/>
              </a:rPr>
              <a:t>Β: Πριονοέλασμα.</a:t>
            </a:r>
            <a:endParaRPr lang="el-GR" sz="2000" b="1">
              <a:cs typeface="Times New Roman" pitchFamily="18" charset="0"/>
            </a:endParaRPr>
          </a:p>
          <a:p>
            <a:pPr indent="228600" eaLnBrk="0" hangingPunct="0"/>
            <a:r>
              <a:rPr lang="el-GR" sz="2100" b="1">
                <a:cs typeface="Times New Roman" pitchFamily="18" charset="0"/>
              </a:rPr>
              <a:t>Γ: Άνω τερματικό κορδέλας </a:t>
            </a:r>
            <a:endParaRPr lang="el-GR" sz="2000" b="1">
              <a:cs typeface="Times New Roman" pitchFamily="18" charset="0"/>
            </a:endParaRPr>
          </a:p>
          <a:p>
            <a:pPr indent="228600" eaLnBrk="0" hangingPunct="0"/>
            <a:r>
              <a:rPr lang="el-GR" sz="2100" b="1">
                <a:cs typeface="Times New Roman" pitchFamily="18" charset="0"/>
              </a:rPr>
              <a:t>Δ: Άνω οδηγός κορδέλας</a:t>
            </a:r>
            <a:endParaRPr lang="el-GR" sz="2000" b="1">
              <a:cs typeface="Times New Roman" pitchFamily="18" charset="0"/>
            </a:endParaRPr>
          </a:p>
          <a:p>
            <a:pPr indent="228600" eaLnBrk="0" hangingPunct="0"/>
            <a:r>
              <a:rPr lang="el-GR" sz="2100" b="1">
                <a:cs typeface="Times New Roman" pitchFamily="18" charset="0"/>
              </a:rPr>
              <a:t>Ε: Τάκος τράπεζας</a:t>
            </a:r>
            <a:endParaRPr lang="el-GR" sz="2000" b="1">
              <a:cs typeface="Times New Roman" pitchFamily="18" charset="0"/>
            </a:endParaRPr>
          </a:p>
          <a:p>
            <a:pPr indent="228600" eaLnBrk="0" hangingPunct="0"/>
            <a:r>
              <a:rPr lang="el-GR" sz="2100" b="1">
                <a:cs typeface="Times New Roman" pitchFamily="18" charset="0"/>
              </a:rPr>
              <a:t>Ζ: Κάτω οδηγός κορδέλας</a:t>
            </a:r>
            <a:endParaRPr lang="el-GR" sz="2000" b="1">
              <a:cs typeface="Times New Roman" pitchFamily="18" charset="0"/>
            </a:endParaRPr>
          </a:p>
          <a:p>
            <a:pPr indent="228600" eaLnBrk="0" hangingPunct="0"/>
            <a:r>
              <a:rPr lang="el-GR" sz="2100" b="1">
                <a:cs typeface="Times New Roman" pitchFamily="18" charset="0"/>
              </a:rPr>
              <a:t>Η: Κάτω τροχαλία</a:t>
            </a:r>
            <a:endParaRPr lang="el-GR" sz="2000" b="1">
              <a:cs typeface="Times New Roman" pitchFamily="18" charset="0"/>
            </a:endParaRPr>
          </a:p>
          <a:p>
            <a:pPr indent="228600" eaLnBrk="0" hangingPunct="0"/>
            <a:r>
              <a:rPr lang="el-GR" sz="2100" b="1">
                <a:cs typeface="Times New Roman" pitchFamily="18" charset="0"/>
              </a:rPr>
              <a:t>Θ: Ρυθμιστής τάνυσης </a:t>
            </a:r>
            <a:r>
              <a:rPr lang="el-GR" sz="2100" b="1"/>
              <a:t>   </a:t>
            </a:r>
            <a:r>
              <a:rPr lang="el-GR" sz="2100" b="1">
                <a:cs typeface="Times New Roman" pitchFamily="18" charset="0"/>
              </a:rPr>
              <a:t>κορδέλας</a:t>
            </a:r>
            <a:endParaRPr lang="el-GR" sz="2000" b="1">
              <a:cs typeface="Times New Roman" pitchFamily="18" charset="0"/>
            </a:endParaRPr>
          </a:p>
          <a:p>
            <a:pPr indent="228600" eaLnBrk="0" hangingPunct="0"/>
            <a:r>
              <a:rPr lang="el-GR" sz="2100" b="1">
                <a:cs typeface="Times New Roman" pitchFamily="18" charset="0"/>
              </a:rPr>
              <a:t>Ι: Ρυθμιστής θέσης άνω τροχαλίας</a:t>
            </a:r>
            <a:endParaRPr lang="el-GR" sz="2000" b="1">
              <a:cs typeface="Times New Roman" pitchFamily="18" charset="0"/>
            </a:endParaRPr>
          </a:p>
          <a:p>
            <a:pPr indent="228600" eaLnBrk="0" hangingPunct="0"/>
            <a:r>
              <a:rPr lang="el-GR" sz="2100" b="1">
                <a:cs typeface="Times New Roman" pitchFamily="18" charset="0"/>
              </a:rPr>
              <a:t>Λ: Σκελετός του μηχανήματος</a:t>
            </a:r>
            <a:endParaRPr lang="el-GR" sz="2000" b="1">
              <a:cs typeface="Times New Roman" pitchFamily="18" charset="0"/>
            </a:endParaRPr>
          </a:p>
          <a:p>
            <a:pPr indent="228600" eaLnBrk="0" hangingPunct="0"/>
            <a:r>
              <a:rPr lang="el-GR" sz="2100" b="1">
                <a:cs typeface="Times New Roman" pitchFamily="18" charset="0"/>
              </a:rPr>
              <a:t>Μ: Τράπεζα εργασίας</a:t>
            </a:r>
            <a:endParaRPr lang="el-GR" sz="2000" b="1">
              <a:cs typeface="Times New Roman" pitchFamily="18" charset="0"/>
            </a:endParaRPr>
          </a:p>
          <a:p>
            <a:pPr indent="228600" eaLnBrk="0" hangingPunct="0"/>
            <a:endParaRPr lang="el-GR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Πριονοέλασμ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549275"/>
            <a:ext cx="6000750" cy="4502150"/>
          </a:xfrm>
          <a:prstGeom prst="rect">
            <a:avLst/>
          </a:prstGeom>
          <a:noFill/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5943600"/>
            <a:ext cx="9144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100" b="1">
                <a:cs typeface="Times New Roman" pitchFamily="18" charset="0"/>
              </a:rPr>
              <a:t>Τυλιγμένο πριονοέλασμα</a:t>
            </a:r>
            <a:endParaRPr lang="el-GR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TYLIGMA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188913"/>
            <a:ext cx="2214562" cy="2952750"/>
          </a:xfrm>
          <a:prstGeom prst="rect">
            <a:avLst/>
          </a:prstGeom>
          <a:noFill/>
        </p:spPr>
      </p:pic>
      <p:pic>
        <p:nvPicPr>
          <p:cNvPr id="29703" name="Picture 7" descr="TYLIGMA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938" y="188913"/>
            <a:ext cx="2214562" cy="2952750"/>
          </a:xfrm>
          <a:prstGeom prst="rect">
            <a:avLst/>
          </a:prstGeom>
          <a:noFill/>
        </p:spPr>
      </p:pic>
      <p:pic>
        <p:nvPicPr>
          <p:cNvPr id="29705" name="Picture 9" descr="TYLIGMA_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1863" y="188913"/>
            <a:ext cx="2214562" cy="2952750"/>
          </a:xfrm>
          <a:prstGeom prst="rect">
            <a:avLst/>
          </a:prstGeom>
          <a:noFill/>
        </p:spPr>
      </p:pic>
      <p:pic>
        <p:nvPicPr>
          <p:cNvPr id="29707" name="Picture 11" descr="TYLIGMA_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6013" y="3357563"/>
            <a:ext cx="2216150" cy="2952750"/>
          </a:xfrm>
          <a:prstGeom prst="rect">
            <a:avLst/>
          </a:prstGeom>
          <a:noFill/>
        </p:spPr>
      </p:pic>
      <p:pic>
        <p:nvPicPr>
          <p:cNvPr id="29709" name="Picture 13" descr="TYLIGMA_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63938" y="3357563"/>
            <a:ext cx="2214562" cy="2952750"/>
          </a:xfrm>
          <a:prstGeom prst="rect">
            <a:avLst/>
          </a:prstGeom>
          <a:noFill/>
        </p:spPr>
      </p:pic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6300788" y="4437063"/>
            <a:ext cx="251936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Στάδια τυλίγματος  πριονοελάσματος</a:t>
            </a:r>
          </a:p>
        </p:txBody>
      </p:sp>
      <p:sp>
        <p:nvSpPr>
          <p:cNvPr id="29711" name="Text Box 15"/>
          <p:cNvSpPr txBox="1">
            <a:spLocks noChangeArrowheads="1"/>
          </p:cNvSpPr>
          <p:nvPr/>
        </p:nvSpPr>
        <p:spPr bwMode="auto">
          <a:xfrm>
            <a:off x="1116013" y="2636838"/>
            <a:ext cx="433387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1</a:t>
            </a:r>
          </a:p>
        </p:txBody>
      </p:sp>
      <p:sp>
        <p:nvSpPr>
          <p:cNvPr id="29712" name="Text Box 16"/>
          <p:cNvSpPr txBox="1">
            <a:spLocks noChangeArrowheads="1"/>
          </p:cNvSpPr>
          <p:nvPr/>
        </p:nvSpPr>
        <p:spPr bwMode="auto">
          <a:xfrm>
            <a:off x="3563938" y="2636838"/>
            <a:ext cx="433387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2</a:t>
            </a:r>
          </a:p>
        </p:txBody>
      </p:sp>
      <p:sp>
        <p:nvSpPr>
          <p:cNvPr id="29713" name="Text Box 17"/>
          <p:cNvSpPr txBox="1">
            <a:spLocks noChangeArrowheads="1"/>
          </p:cNvSpPr>
          <p:nvPr/>
        </p:nvSpPr>
        <p:spPr bwMode="auto">
          <a:xfrm>
            <a:off x="6011863" y="2636838"/>
            <a:ext cx="433387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3</a:t>
            </a:r>
          </a:p>
        </p:txBody>
      </p:sp>
      <p:sp>
        <p:nvSpPr>
          <p:cNvPr id="29714" name="Text Box 18"/>
          <p:cNvSpPr txBox="1">
            <a:spLocks noChangeArrowheads="1"/>
          </p:cNvSpPr>
          <p:nvPr/>
        </p:nvSpPr>
        <p:spPr bwMode="auto">
          <a:xfrm>
            <a:off x="1116013" y="5805488"/>
            <a:ext cx="433387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4</a:t>
            </a:r>
          </a:p>
        </p:txBody>
      </p:sp>
      <p:sp>
        <p:nvSpPr>
          <p:cNvPr id="29715" name="Text Box 19"/>
          <p:cNvSpPr txBox="1">
            <a:spLocks noChangeArrowheads="1"/>
          </p:cNvSpPr>
          <p:nvPr/>
        </p:nvSpPr>
        <p:spPr bwMode="auto">
          <a:xfrm>
            <a:off x="3563938" y="5805488"/>
            <a:ext cx="433387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/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 noChangeAspect="1"/>
          </p:cNvGrpSpPr>
          <p:nvPr/>
        </p:nvGrpSpPr>
        <p:grpSpPr bwMode="auto">
          <a:xfrm>
            <a:off x="2438400" y="457200"/>
            <a:ext cx="3797300" cy="4953000"/>
            <a:chOff x="3597" y="8820"/>
            <a:chExt cx="4140" cy="5400"/>
          </a:xfrm>
        </p:grpSpPr>
        <p:grpSp>
          <p:nvGrpSpPr>
            <p:cNvPr id="12291" name="Group 3"/>
            <p:cNvGrpSpPr>
              <a:grpSpLocks noChangeAspect="1"/>
            </p:cNvGrpSpPr>
            <p:nvPr/>
          </p:nvGrpSpPr>
          <p:grpSpPr bwMode="auto">
            <a:xfrm>
              <a:off x="3960" y="9180"/>
              <a:ext cx="2546" cy="4500"/>
              <a:chOff x="2880" y="8640"/>
              <a:chExt cx="2546" cy="4500"/>
            </a:xfrm>
          </p:grpSpPr>
          <p:grpSp>
            <p:nvGrpSpPr>
              <p:cNvPr id="12292" name="Group 4"/>
              <p:cNvGrpSpPr>
                <a:grpSpLocks noChangeAspect="1"/>
              </p:cNvGrpSpPr>
              <p:nvPr/>
            </p:nvGrpSpPr>
            <p:grpSpPr bwMode="auto">
              <a:xfrm>
                <a:off x="3240" y="8640"/>
                <a:ext cx="2186" cy="4500"/>
                <a:chOff x="3240" y="8640"/>
                <a:chExt cx="3060" cy="6300"/>
              </a:xfrm>
            </p:grpSpPr>
            <p:sp>
              <p:nvSpPr>
                <p:cNvPr id="12293" name="Oval 5"/>
                <p:cNvSpPr>
                  <a:spLocks noChangeAspect="1" noChangeArrowheads="1"/>
                </p:cNvSpPr>
                <p:nvPr/>
              </p:nvSpPr>
              <p:spPr bwMode="auto">
                <a:xfrm>
                  <a:off x="4140" y="8640"/>
                  <a:ext cx="2160" cy="216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2294" name="Line 6"/>
                <p:cNvSpPr>
                  <a:spLocks noChangeAspect="1" noChangeShapeType="1"/>
                </p:cNvSpPr>
                <p:nvPr/>
              </p:nvSpPr>
              <p:spPr bwMode="auto">
                <a:xfrm>
                  <a:off x="6300" y="9720"/>
                  <a:ext cx="0" cy="414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2295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4140" y="12780"/>
                  <a:ext cx="2160" cy="216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12296" name="Group 8"/>
                <p:cNvGrpSpPr>
                  <a:grpSpLocks noChangeAspect="1"/>
                </p:cNvGrpSpPr>
                <p:nvPr/>
              </p:nvGrpSpPr>
              <p:grpSpPr bwMode="auto">
                <a:xfrm>
                  <a:off x="3960" y="9720"/>
                  <a:ext cx="360" cy="4140"/>
                  <a:chOff x="3960" y="9720"/>
                  <a:chExt cx="360" cy="4140"/>
                </a:xfrm>
              </p:grpSpPr>
              <p:sp>
                <p:nvSpPr>
                  <p:cNvPr id="12297" name="Line 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4140" y="9720"/>
                    <a:ext cx="0" cy="414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2298" name="Freeform 10"/>
                  <p:cNvSpPr>
                    <a:spLocks noChangeAspect="1"/>
                  </p:cNvSpPr>
                  <p:nvPr/>
                </p:nvSpPr>
                <p:spPr bwMode="auto">
                  <a:xfrm>
                    <a:off x="4140" y="9720"/>
                    <a:ext cx="180" cy="414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0" y="2160"/>
                      </a:cxn>
                      <a:cxn ang="0">
                        <a:pos x="0" y="4140"/>
                      </a:cxn>
                    </a:cxnLst>
                    <a:rect l="0" t="0" r="r" b="b"/>
                    <a:pathLst>
                      <a:path w="180" h="4140">
                        <a:moveTo>
                          <a:pt x="0" y="0"/>
                        </a:moveTo>
                        <a:lnTo>
                          <a:pt x="180" y="2160"/>
                        </a:lnTo>
                        <a:lnTo>
                          <a:pt x="0" y="4140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2299" name="Freeform 11"/>
                  <p:cNvSpPr>
                    <a:spLocks noChangeAspect="1"/>
                  </p:cNvSpPr>
                  <p:nvPr/>
                </p:nvSpPr>
                <p:spPr bwMode="auto">
                  <a:xfrm flipH="1">
                    <a:off x="3960" y="9720"/>
                    <a:ext cx="180" cy="414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0" y="2160"/>
                      </a:cxn>
                      <a:cxn ang="0">
                        <a:pos x="0" y="4140"/>
                      </a:cxn>
                    </a:cxnLst>
                    <a:rect l="0" t="0" r="r" b="b"/>
                    <a:pathLst>
                      <a:path w="180" h="4140">
                        <a:moveTo>
                          <a:pt x="0" y="0"/>
                        </a:moveTo>
                        <a:lnTo>
                          <a:pt x="180" y="2160"/>
                        </a:lnTo>
                        <a:lnTo>
                          <a:pt x="0" y="4140"/>
                        </a:lnTo>
                      </a:path>
                    </a:pathLst>
                  </a:custGeom>
                  <a:noFill/>
                  <a:ln w="9525" cap="flat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sp>
              <p:nvSpPr>
                <p:cNvPr id="12300" name="Line 1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4320" y="11880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2301" name="Line 13"/>
                <p:cNvSpPr>
                  <a:spLocks noChangeAspect="1" noChangeShapeType="1"/>
                </p:cNvSpPr>
                <p:nvPr/>
              </p:nvSpPr>
              <p:spPr bwMode="auto">
                <a:xfrm>
                  <a:off x="3240" y="11880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sp>
            <p:nvSpPr>
              <p:cNvPr id="12302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2880" y="10620"/>
                <a:ext cx="90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l-GR" sz="1000"/>
                  <a:t>18mm</a:t>
                </a:r>
              </a:p>
            </p:txBody>
          </p:sp>
        </p:grpSp>
        <p:sp>
          <p:nvSpPr>
            <p:cNvPr id="12303" name="Rectangle 15"/>
            <p:cNvSpPr>
              <a:spLocks noChangeAspect="1" noChangeArrowheads="1"/>
            </p:cNvSpPr>
            <p:nvPr/>
          </p:nvSpPr>
          <p:spPr bwMode="auto">
            <a:xfrm>
              <a:off x="3597" y="8820"/>
              <a:ext cx="4140" cy="54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2304" name="Rectangle 16"/>
          <p:cNvSpPr>
            <a:spLocks noChangeArrowheads="1"/>
          </p:cNvSpPr>
          <p:nvPr/>
        </p:nvSpPr>
        <p:spPr bwMode="auto">
          <a:xfrm>
            <a:off x="0" y="5638800"/>
            <a:ext cx="91440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100" b="1">
                <a:cs typeface="Times New Roman" pitchFamily="18" charset="0"/>
              </a:rPr>
              <a:t>Απόσταση που μπορεί να μετακινηθεί το πριονοέλασμα εάν είναι σωστά τεντωμένο.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529013" y="1743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2971800" y="304800"/>
          <a:ext cx="3257550" cy="526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Εικόνα" r:id="rId3" imgW="2316480" imgH="3733800" progId="Word.Picture.8">
                  <p:embed/>
                </p:oleObj>
              </mc:Choice>
              <mc:Fallback>
                <p:oleObj name="Εικόνα" r:id="rId3" imgW="2316480" imgH="3733800" progId="Word.Pictur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304800"/>
                        <a:ext cx="3257550" cy="52673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5791200"/>
            <a:ext cx="91440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100" b="1">
                <a:cs typeface="Times New Roman" pitchFamily="18" charset="0"/>
              </a:rPr>
              <a:t>Σχηματική παράσταση του μηχανισμού ρύθμισης της θέσης της άνω τροχαλίας.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rcRect l="70588" t="47126" r="2139" b="30815"/>
          <a:stretch>
            <a:fillRect/>
          </a:stretch>
        </p:blipFill>
        <p:spPr bwMode="auto">
          <a:xfrm>
            <a:off x="2285984" y="1000108"/>
            <a:ext cx="4305763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 noChangeAspect="1"/>
          </p:cNvGrpSpPr>
          <p:nvPr/>
        </p:nvGrpSpPr>
        <p:grpSpPr bwMode="auto">
          <a:xfrm>
            <a:off x="228600" y="914400"/>
            <a:ext cx="8610600" cy="2811463"/>
            <a:chOff x="1800" y="9360"/>
            <a:chExt cx="8820" cy="2880"/>
          </a:xfrm>
        </p:grpSpPr>
        <p:sp>
          <p:nvSpPr>
            <p:cNvPr id="14339" name="Rectangle 3"/>
            <p:cNvSpPr>
              <a:spLocks noChangeAspect="1" noChangeArrowheads="1"/>
            </p:cNvSpPr>
            <p:nvPr/>
          </p:nvSpPr>
          <p:spPr bwMode="auto">
            <a:xfrm>
              <a:off x="1800" y="9360"/>
              <a:ext cx="8820" cy="288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l-GR"/>
            </a:p>
          </p:txBody>
        </p:sp>
        <p:grpSp>
          <p:nvGrpSpPr>
            <p:cNvPr id="14340" name="Group 4"/>
            <p:cNvGrpSpPr>
              <a:grpSpLocks noChangeAspect="1"/>
            </p:cNvGrpSpPr>
            <p:nvPr/>
          </p:nvGrpSpPr>
          <p:grpSpPr bwMode="auto">
            <a:xfrm>
              <a:off x="1980" y="9540"/>
              <a:ext cx="8353" cy="2461"/>
              <a:chOff x="2124" y="9596"/>
              <a:chExt cx="8353" cy="2461"/>
            </a:xfrm>
          </p:grpSpPr>
          <p:sp>
            <p:nvSpPr>
              <p:cNvPr id="14341" name="Line 5"/>
              <p:cNvSpPr>
                <a:spLocks noChangeAspect="1" noChangeShapeType="1"/>
              </p:cNvSpPr>
              <p:nvPr/>
            </p:nvSpPr>
            <p:spPr bwMode="auto">
              <a:xfrm flipH="1">
                <a:off x="10332" y="10362"/>
                <a:ext cx="145" cy="63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endParaRPr lang="el-GR"/>
              </a:p>
            </p:txBody>
          </p:sp>
          <p:grpSp>
            <p:nvGrpSpPr>
              <p:cNvPr id="14342" name="Group 6"/>
              <p:cNvGrpSpPr>
                <a:grpSpLocks noChangeAspect="1"/>
              </p:cNvGrpSpPr>
              <p:nvPr/>
            </p:nvGrpSpPr>
            <p:grpSpPr bwMode="auto">
              <a:xfrm>
                <a:off x="2124" y="9596"/>
                <a:ext cx="8353" cy="2461"/>
                <a:chOff x="2124" y="9596"/>
                <a:chExt cx="8353" cy="2461"/>
              </a:xfrm>
            </p:grpSpPr>
            <p:sp>
              <p:nvSpPr>
                <p:cNvPr id="14343" name="Line 7"/>
                <p:cNvSpPr>
                  <a:spLocks noChangeAspect="1" noChangeShapeType="1"/>
                </p:cNvSpPr>
                <p:nvPr/>
              </p:nvSpPr>
              <p:spPr bwMode="auto">
                <a:xfrm>
                  <a:off x="7020" y="10362"/>
                  <a:ext cx="721" cy="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4344" name="Line 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7020" y="11275"/>
                  <a:ext cx="721" cy="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4345" name="Line 9"/>
                <p:cNvSpPr>
                  <a:spLocks noChangeAspect="1" noChangeShapeType="1"/>
                </p:cNvSpPr>
                <p:nvPr/>
              </p:nvSpPr>
              <p:spPr bwMode="auto">
                <a:xfrm>
                  <a:off x="7308" y="10362"/>
                  <a:ext cx="1" cy="94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sm" len="sm"/>
                  <a:tailEnd type="triangle" w="sm" len="sm"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14346" name="Group 10"/>
                <p:cNvGrpSpPr>
                  <a:grpSpLocks noChangeAspect="1"/>
                </p:cNvGrpSpPr>
                <p:nvPr/>
              </p:nvGrpSpPr>
              <p:grpSpPr bwMode="auto">
                <a:xfrm>
                  <a:off x="2124" y="9596"/>
                  <a:ext cx="8353" cy="2461"/>
                  <a:chOff x="2124" y="9596"/>
                  <a:chExt cx="8353" cy="2461"/>
                </a:xfrm>
              </p:grpSpPr>
              <p:sp>
                <p:nvSpPr>
                  <p:cNvPr id="14347" name="Line 1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580" y="9900"/>
                    <a:ext cx="1" cy="31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4348" name="Line 1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8028" y="9900"/>
                    <a:ext cx="1" cy="31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14349" name="Group 1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24" y="9596"/>
                    <a:ext cx="8353" cy="2461"/>
                    <a:chOff x="2124" y="9596"/>
                    <a:chExt cx="8353" cy="2461"/>
                  </a:xfrm>
                </p:grpSpPr>
                <p:grpSp>
                  <p:nvGrpSpPr>
                    <p:cNvPr id="14350" name="Group 1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5436" y="10007"/>
                      <a:ext cx="2593" cy="1302"/>
                      <a:chOff x="5436" y="10007"/>
                      <a:chExt cx="2593" cy="1302"/>
                    </a:xfrm>
                  </p:grpSpPr>
                  <p:grpSp>
                    <p:nvGrpSpPr>
                      <p:cNvPr id="14351" name="Group 1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5436" y="10362"/>
                        <a:ext cx="2593" cy="947"/>
                        <a:chOff x="0" y="0"/>
                        <a:chExt cx="20000" cy="20000"/>
                      </a:xfrm>
                    </p:grpSpPr>
                    <p:sp>
                      <p:nvSpPr>
                        <p:cNvPr id="14352" name="Arc 16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flipH="1" flipV="1">
                          <a:off x="0" y="10000"/>
                          <a:ext cx="5561" cy="10000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-1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-1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353" name="Line 17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0" y="0"/>
                          <a:ext cx="1118" cy="1000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354" name="Line 18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12217" y="0"/>
                          <a:ext cx="7783" cy="6674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355" name="Freeform 1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3" y="6651"/>
                          <a:ext cx="6672" cy="1332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9861"/>
                            </a:cxn>
                            <a:cxn ang="0">
                              <a:pos x="0" y="19965"/>
                            </a:cxn>
                            <a:cxn ang="0">
                              <a:pos x="1087" y="19965"/>
                            </a:cxn>
                            <a:cxn ang="0">
                              <a:pos x="2150" y="19411"/>
                            </a:cxn>
                            <a:cxn ang="0">
                              <a:pos x="2705" y="19411"/>
                            </a:cxn>
                            <a:cxn ang="0">
                              <a:pos x="2705" y="18856"/>
                            </a:cxn>
                            <a:cxn ang="0">
                              <a:pos x="3237" y="18856"/>
                            </a:cxn>
                            <a:cxn ang="0">
                              <a:pos x="3237" y="18302"/>
                            </a:cxn>
                            <a:cxn ang="0">
                              <a:pos x="4324" y="18302"/>
                            </a:cxn>
                            <a:cxn ang="0">
                              <a:pos x="4324" y="17747"/>
                            </a:cxn>
                            <a:cxn ang="0">
                              <a:pos x="4855" y="17747"/>
                            </a:cxn>
                            <a:cxn ang="0">
                              <a:pos x="4855" y="17192"/>
                            </a:cxn>
                            <a:cxn ang="0">
                              <a:pos x="5387" y="17192"/>
                            </a:cxn>
                            <a:cxn ang="0">
                              <a:pos x="5387" y="16638"/>
                            </a:cxn>
                            <a:cxn ang="0">
                              <a:pos x="7029" y="14974"/>
                            </a:cxn>
                            <a:cxn ang="0">
                              <a:pos x="7561" y="14974"/>
                            </a:cxn>
                            <a:cxn ang="0">
                              <a:pos x="7561" y="13865"/>
                            </a:cxn>
                            <a:cxn ang="0">
                              <a:pos x="8092" y="13865"/>
                            </a:cxn>
                            <a:cxn ang="0">
                              <a:pos x="8092" y="12201"/>
                            </a:cxn>
                            <a:cxn ang="0">
                              <a:pos x="8647" y="12201"/>
                            </a:cxn>
                            <a:cxn ang="0">
                              <a:pos x="8647" y="10537"/>
                            </a:cxn>
                            <a:cxn ang="0">
                              <a:pos x="9179" y="10537"/>
                            </a:cxn>
                            <a:cxn ang="0">
                              <a:pos x="9179" y="9428"/>
                            </a:cxn>
                            <a:cxn ang="0">
                              <a:pos x="9711" y="9428"/>
                            </a:cxn>
                            <a:cxn ang="0">
                              <a:pos x="9711" y="8319"/>
                            </a:cxn>
                            <a:cxn ang="0">
                              <a:pos x="10266" y="8319"/>
                            </a:cxn>
                            <a:cxn ang="0">
                              <a:pos x="10266" y="6655"/>
                            </a:cxn>
                            <a:cxn ang="0">
                              <a:pos x="10798" y="6655"/>
                            </a:cxn>
                            <a:cxn ang="0">
                              <a:pos x="10798" y="5546"/>
                            </a:cxn>
                            <a:cxn ang="0">
                              <a:pos x="11329" y="4991"/>
                            </a:cxn>
                            <a:cxn ang="0">
                              <a:pos x="11329" y="4437"/>
                            </a:cxn>
                            <a:cxn ang="0">
                              <a:pos x="11884" y="4437"/>
                            </a:cxn>
                            <a:cxn ang="0">
                              <a:pos x="11884" y="3882"/>
                            </a:cxn>
                            <a:cxn ang="0">
                              <a:pos x="12416" y="3882"/>
                            </a:cxn>
                            <a:cxn ang="0">
                              <a:pos x="12416" y="3328"/>
                            </a:cxn>
                            <a:cxn ang="0">
                              <a:pos x="12948" y="3328"/>
                            </a:cxn>
                            <a:cxn ang="0">
                              <a:pos x="12948" y="2773"/>
                            </a:cxn>
                            <a:cxn ang="0">
                              <a:pos x="14035" y="2773"/>
                            </a:cxn>
                            <a:cxn ang="0">
                              <a:pos x="14035" y="2218"/>
                            </a:cxn>
                            <a:cxn ang="0">
                              <a:pos x="15121" y="2218"/>
                            </a:cxn>
                            <a:cxn ang="0">
                              <a:pos x="15121" y="1664"/>
                            </a:cxn>
                            <a:cxn ang="0">
                              <a:pos x="16740" y="1664"/>
                            </a:cxn>
                            <a:cxn ang="0">
                              <a:pos x="16740" y="1109"/>
                            </a:cxn>
                            <a:cxn ang="0">
                              <a:pos x="17803" y="1109"/>
                            </a:cxn>
                            <a:cxn ang="0">
                              <a:pos x="17803" y="555"/>
                            </a:cxn>
                            <a:cxn ang="0">
                              <a:pos x="18890" y="555"/>
                            </a:cxn>
                            <a:cxn ang="0">
                              <a:pos x="19422" y="0"/>
                            </a:cxn>
                            <a:cxn ang="0">
                              <a:pos x="19977" y="0"/>
                            </a:cxn>
                          </a:cxnLst>
                          <a:rect l="0" t="0" r="r" b="b"/>
                          <a:pathLst>
                            <a:path w="20000" h="20000">
                              <a:moveTo>
                                <a:pt x="0" y="19861"/>
                              </a:moveTo>
                              <a:lnTo>
                                <a:pt x="0" y="19965"/>
                              </a:lnTo>
                              <a:lnTo>
                                <a:pt x="1087" y="19965"/>
                              </a:lnTo>
                              <a:lnTo>
                                <a:pt x="2150" y="19411"/>
                              </a:lnTo>
                              <a:lnTo>
                                <a:pt x="2705" y="19411"/>
                              </a:lnTo>
                              <a:lnTo>
                                <a:pt x="2705" y="18856"/>
                              </a:lnTo>
                              <a:lnTo>
                                <a:pt x="3237" y="18856"/>
                              </a:lnTo>
                              <a:lnTo>
                                <a:pt x="3237" y="18302"/>
                              </a:lnTo>
                              <a:lnTo>
                                <a:pt x="4324" y="18302"/>
                              </a:lnTo>
                              <a:lnTo>
                                <a:pt x="4324" y="17747"/>
                              </a:lnTo>
                              <a:lnTo>
                                <a:pt x="4855" y="17747"/>
                              </a:lnTo>
                              <a:lnTo>
                                <a:pt x="4855" y="17192"/>
                              </a:lnTo>
                              <a:lnTo>
                                <a:pt x="5387" y="17192"/>
                              </a:lnTo>
                              <a:lnTo>
                                <a:pt x="5387" y="16638"/>
                              </a:lnTo>
                              <a:lnTo>
                                <a:pt x="7029" y="14974"/>
                              </a:lnTo>
                              <a:lnTo>
                                <a:pt x="7561" y="14974"/>
                              </a:lnTo>
                              <a:lnTo>
                                <a:pt x="7561" y="13865"/>
                              </a:lnTo>
                              <a:lnTo>
                                <a:pt x="8092" y="13865"/>
                              </a:lnTo>
                              <a:lnTo>
                                <a:pt x="8092" y="12201"/>
                              </a:lnTo>
                              <a:lnTo>
                                <a:pt x="8647" y="12201"/>
                              </a:lnTo>
                              <a:lnTo>
                                <a:pt x="8647" y="10537"/>
                              </a:lnTo>
                              <a:lnTo>
                                <a:pt x="9179" y="10537"/>
                              </a:lnTo>
                              <a:lnTo>
                                <a:pt x="9179" y="9428"/>
                              </a:lnTo>
                              <a:lnTo>
                                <a:pt x="9711" y="9428"/>
                              </a:lnTo>
                              <a:lnTo>
                                <a:pt x="9711" y="8319"/>
                              </a:lnTo>
                              <a:lnTo>
                                <a:pt x="10266" y="8319"/>
                              </a:lnTo>
                              <a:lnTo>
                                <a:pt x="10266" y="6655"/>
                              </a:lnTo>
                              <a:lnTo>
                                <a:pt x="10798" y="6655"/>
                              </a:lnTo>
                              <a:lnTo>
                                <a:pt x="10798" y="5546"/>
                              </a:lnTo>
                              <a:lnTo>
                                <a:pt x="11329" y="4991"/>
                              </a:lnTo>
                              <a:lnTo>
                                <a:pt x="11329" y="4437"/>
                              </a:lnTo>
                              <a:lnTo>
                                <a:pt x="11884" y="4437"/>
                              </a:lnTo>
                              <a:lnTo>
                                <a:pt x="11884" y="3882"/>
                              </a:lnTo>
                              <a:lnTo>
                                <a:pt x="12416" y="3882"/>
                              </a:lnTo>
                              <a:lnTo>
                                <a:pt x="12416" y="3328"/>
                              </a:lnTo>
                              <a:lnTo>
                                <a:pt x="12948" y="3328"/>
                              </a:lnTo>
                              <a:lnTo>
                                <a:pt x="12948" y="2773"/>
                              </a:lnTo>
                              <a:lnTo>
                                <a:pt x="14035" y="2773"/>
                              </a:lnTo>
                              <a:lnTo>
                                <a:pt x="14035" y="2218"/>
                              </a:lnTo>
                              <a:lnTo>
                                <a:pt x="15121" y="2218"/>
                              </a:lnTo>
                              <a:lnTo>
                                <a:pt x="15121" y="1664"/>
                              </a:lnTo>
                              <a:lnTo>
                                <a:pt x="16740" y="1664"/>
                              </a:lnTo>
                              <a:lnTo>
                                <a:pt x="16740" y="1109"/>
                              </a:lnTo>
                              <a:lnTo>
                                <a:pt x="17803" y="1109"/>
                              </a:lnTo>
                              <a:lnTo>
                                <a:pt x="17803" y="555"/>
                              </a:lnTo>
                              <a:lnTo>
                                <a:pt x="18890" y="555"/>
                              </a:lnTo>
                              <a:lnTo>
                                <a:pt x="19422" y="0"/>
                              </a:lnTo>
                              <a:lnTo>
                                <a:pt x="19977" y="0"/>
                              </a:lnTo>
                            </a:path>
                          </a:pathLst>
                        </a:custGeom>
                        <a:noFill/>
                        <a:ln w="12700" cap="flat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</p:grpSp>
                  <p:sp>
                    <p:nvSpPr>
                      <p:cNvPr id="14356" name="Line 2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5580" y="10007"/>
                        <a:ext cx="2449" cy="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 type="triangle" w="sm" len="sm"/>
                        <a:tailEnd type="triangl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  <p:grpSp>
                  <p:nvGrpSpPr>
                    <p:cNvPr id="14357" name="Group 2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124" y="9596"/>
                      <a:ext cx="8353" cy="2461"/>
                      <a:chOff x="2124" y="9596"/>
                      <a:chExt cx="8353" cy="2461"/>
                    </a:xfrm>
                  </p:grpSpPr>
                  <p:grpSp>
                    <p:nvGrpSpPr>
                      <p:cNvPr id="14358" name="Group 22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3996" y="9596"/>
                        <a:ext cx="3601" cy="2249"/>
                        <a:chOff x="4032" y="6679"/>
                        <a:chExt cx="3601" cy="2249"/>
                      </a:xfrm>
                    </p:grpSpPr>
                    <p:sp>
                      <p:nvSpPr>
                        <p:cNvPr id="14359" name="Rectangle 23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4032" y="7525"/>
                          <a:ext cx="289" cy="289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lIns="12700" tIns="12700" rIns="12700" bIns="12700"/>
                        <a:lstStyle/>
                        <a:p>
                          <a:pPr algn="ctr" eaLnBrk="0" hangingPunct="0"/>
                          <a:r>
                            <a:rPr lang="el-GR" sz="1200" b="1"/>
                            <a:t>γ</a:t>
                          </a:r>
                        </a:p>
                      </p:txBody>
                    </p:sp>
                    <p:sp>
                      <p:nvSpPr>
                        <p:cNvPr id="14360" name="Rectangle 24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6480" y="6679"/>
                          <a:ext cx="289" cy="289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lIns="12700" tIns="12700" rIns="12700" bIns="12700"/>
                        <a:lstStyle/>
                        <a:p>
                          <a:pPr algn="ctr" eaLnBrk="0" hangingPunct="0"/>
                          <a:r>
                            <a:rPr lang="el-GR" sz="1200" b="1"/>
                            <a:t>δ</a:t>
                          </a:r>
                        </a:p>
                      </p:txBody>
                    </p:sp>
                    <p:sp>
                      <p:nvSpPr>
                        <p:cNvPr id="14361" name="Rectangle 25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7344" y="7802"/>
                          <a:ext cx="289" cy="289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lIns="12700" tIns="12700" rIns="12700" bIns="12700"/>
                        <a:lstStyle/>
                        <a:p>
                          <a:pPr algn="ctr" eaLnBrk="0" hangingPunct="0"/>
                          <a:r>
                            <a:rPr lang="el-GR" sz="1200" b="1"/>
                            <a:t>ε</a:t>
                          </a:r>
                        </a:p>
                      </p:txBody>
                    </p:sp>
                    <p:sp>
                      <p:nvSpPr>
                        <p:cNvPr id="14362" name="Rectangle 2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4896" y="7802"/>
                          <a:ext cx="289" cy="289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lIns="12700" tIns="12700" rIns="12700" bIns="12700"/>
                        <a:lstStyle/>
                        <a:p>
                          <a:pPr algn="ctr" eaLnBrk="0" hangingPunct="0"/>
                          <a:r>
                            <a:rPr lang="el-GR" sz="1200" b="1"/>
                            <a:t>β</a:t>
                          </a:r>
                        </a:p>
                      </p:txBody>
                    </p:sp>
                    <p:sp>
                      <p:nvSpPr>
                        <p:cNvPr id="14363" name="Rectangle 2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5328" y="8639"/>
                          <a:ext cx="289" cy="289"/>
                        </a:xfrm>
                        <a:prstGeom prst="rect">
                          <a:avLst/>
                        </a:prstGeom>
                        <a:noFill/>
                        <a:ln w="12700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lIns="12700" tIns="12700" rIns="12700" bIns="12700"/>
                        <a:lstStyle/>
                        <a:p>
                          <a:pPr algn="ctr" eaLnBrk="0" hangingPunct="0"/>
                          <a:r>
                            <a:rPr lang="el-GR" sz="1200" b="1"/>
                            <a:t>α</a:t>
                          </a:r>
                        </a:p>
                      </p:txBody>
                    </p:sp>
                  </p:grpSp>
                  <p:grpSp>
                    <p:nvGrpSpPr>
                      <p:cNvPr id="14364" name="Group 28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7884" y="10362"/>
                        <a:ext cx="2593" cy="947"/>
                        <a:chOff x="0" y="0"/>
                        <a:chExt cx="20000" cy="20000"/>
                      </a:xfrm>
                    </p:grpSpPr>
                    <p:sp>
                      <p:nvSpPr>
                        <p:cNvPr id="14365" name="Arc 29"/>
                        <p:cNvSpPr>
                          <a:spLocks noChangeAspect="1"/>
                        </p:cNvSpPr>
                        <p:nvPr/>
                      </p:nvSpPr>
                      <p:spPr bwMode="auto">
                        <a:xfrm flipH="1" flipV="1">
                          <a:off x="0" y="10000"/>
                          <a:ext cx="5561" cy="10000"/>
                        </a:xfrm>
                        <a:custGeom>
                          <a:avLst/>
                          <a:gdLst>
                            <a:gd name="G0" fmla="+- 0 0 0"/>
                            <a:gd name="G1" fmla="+- 21600 0 0"/>
                            <a:gd name="G2" fmla="+- 21600 0 0"/>
                            <a:gd name="T0" fmla="*/ 0 w 21600"/>
                            <a:gd name="T1" fmla="*/ 0 h 21600"/>
                            <a:gd name="T2" fmla="*/ 21600 w 21600"/>
                            <a:gd name="T3" fmla="*/ 21600 h 21600"/>
                            <a:gd name="T4" fmla="*/ 0 w 21600"/>
                            <a:gd name="T5" fmla="*/ 21600 h 216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</a:cxnLst>
                          <a:rect l="0" t="0" r="r" b="b"/>
                          <a:pathLst>
                            <a:path w="21600" h="21600" fill="none" extrusionOk="0">
                              <a:moveTo>
                                <a:pt x="-1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</a:path>
                            <a:path w="21600" h="21600" stroke="0" extrusionOk="0">
                              <a:moveTo>
                                <a:pt x="-1" y="0"/>
                              </a:moveTo>
                              <a:cubicBezTo>
                                <a:pt x="11929" y="0"/>
                                <a:pt x="21600" y="9670"/>
                                <a:pt x="21600" y="21600"/>
                              </a:cubicBezTo>
                              <a:lnTo>
                                <a:pt x="0" y="21600"/>
                              </a:lnTo>
                              <a:close/>
                            </a:path>
                          </a:pathLst>
                        </a:cu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366" name="Line 3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0" y="0"/>
                          <a:ext cx="1118" cy="1000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367" name="Line 3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12217" y="0"/>
                          <a:ext cx="7783" cy="6674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368" name="Freeform 32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5553" y="6651"/>
                          <a:ext cx="6672" cy="1332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19861"/>
                            </a:cxn>
                            <a:cxn ang="0">
                              <a:pos x="0" y="19965"/>
                            </a:cxn>
                            <a:cxn ang="0">
                              <a:pos x="1087" y="19965"/>
                            </a:cxn>
                            <a:cxn ang="0">
                              <a:pos x="2150" y="19411"/>
                            </a:cxn>
                            <a:cxn ang="0">
                              <a:pos x="2705" y="19411"/>
                            </a:cxn>
                            <a:cxn ang="0">
                              <a:pos x="2705" y="18856"/>
                            </a:cxn>
                            <a:cxn ang="0">
                              <a:pos x="3237" y="18856"/>
                            </a:cxn>
                            <a:cxn ang="0">
                              <a:pos x="3237" y="18302"/>
                            </a:cxn>
                            <a:cxn ang="0">
                              <a:pos x="4324" y="18302"/>
                            </a:cxn>
                            <a:cxn ang="0">
                              <a:pos x="4324" y="17747"/>
                            </a:cxn>
                            <a:cxn ang="0">
                              <a:pos x="4855" y="17747"/>
                            </a:cxn>
                            <a:cxn ang="0">
                              <a:pos x="4855" y="17192"/>
                            </a:cxn>
                            <a:cxn ang="0">
                              <a:pos x="5387" y="17192"/>
                            </a:cxn>
                            <a:cxn ang="0">
                              <a:pos x="5387" y="16638"/>
                            </a:cxn>
                            <a:cxn ang="0">
                              <a:pos x="7029" y="14974"/>
                            </a:cxn>
                            <a:cxn ang="0">
                              <a:pos x="7561" y="14974"/>
                            </a:cxn>
                            <a:cxn ang="0">
                              <a:pos x="7561" y="13865"/>
                            </a:cxn>
                            <a:cxn ang="0">
                              <a:pos x="8092" y="13865"/>
                            </a:cxn>
                            <a:cxn ang="0">
                              <a:pos x="8092" y="12201"/>
                            </a:cxn>
                            <a:cxn ang="0">
                              <a:pos x="8647" y="12201"/>
                            </a:cxn>
                            <a:cxn ang="0">
                              <a:pos x="8647" y="10537"/>
                            </a:cxn>
                            <a:cxn ang="0">
                              <a:pos x="9179" y="10537"/>
                            </a:cxn>
                            <a:cxn ang="0">
                              <a:pos x="9179" y="9428"/>
                            </a:cxn>
                            <a:cxn ang="0">
                              <a:pos x="9711" y="9428"/>
                            </a:cxn>
                            <a:cxn ang="0">
                              <a:pos x="9711" y="8319"/>
                            </a:cxn>
                            <a:cxn ang="0">
                              <a:pos x="10266" y="8319"/>
                            </a:cxn>
                            <a:cxn ang="0">
                              <a:pos x="10266" y="6655"/>
                            </a:cxn>
                            <a:cxn ang="0">
                              <a:pos x="10798" y="6655"/>
                            </a:cxn>
                            <a:cxn ang="0">
                              <a:pos x="10798" y="5546"/>
                            </a:cxn>
                            <a:cxn ang="0">
                              <a:pos x="11329" y="4991"/>
                            </a:cxn>
                            <a:cxn ang="0">
                              <a:pos x="11329" y="4437"/>
                            </a:cxn>
                            <a:cxn ang="0">
                              <a:pos x="11884" y="4437"/>
                            </a:cxn>
                            <a:cxn ang="0">
                              <a:pos x="11884" y="3882"/>
                            </a:cxn>
                            <a:cxn ang="0">
                              <a:pos x="12416" y="3882"/>
                            </a:cxn>
                            <a:cxn ang="0">
                              <a:pos x="12416" y="3328"/>
                            </a:cxn>
                            <a:cxn ang="0">
                              <a:pos x="12948" y="3328"/>
                            </a:cxn>
                            <a:cxn ang="0">
                              <a:pos x="12948" y="2773"/>
                            </a:cxn>
                            <a:cxn ang="0">
                              <a:pos x="14035" y="2773"/>
                            </a:cxn>
                            <a:cxn ang="0">
                              <a:pos x="14035" y="2218"/>
                            </a:cxn>
                            <a:cxn ang="0">
                              <a:pos x="15121" y="2218"/>
                            </a:cxn>
                            <a:cxn ang="0">
                              <a:pos x="15121" y="1664"/>
                            </a:cxn>
                            <a:cxn ang="0">
                              <a:pos x="16740" y="1664"/>
                            </a:cxn>
                            <a:cxn ang="0">
                              <a:pos x="16740" y="1109"/>
                            </a:cxn>
                            <a:cxn ang="0">
                              <a:pos x="17803" y="1109"/>
                            </a:cxn>
                            <a:cxn ang="0">
                              <a:pos x="17803" y="555"/>
                            </a:cxn>
                            <a:cxn ang="0">
                              <a:pos x="18890" y="555"/>
                            </a:cxn>
                            <a:cxn ang="0">
                              <a:pos x="19422" y="0"/>
                            </a:cxn>
                            <a:cxn ang="0">
                              <a:pos x="19977" y="0"/>
                            </a:cxn>
                          </a:cxnLst>
                          <a:rect l="0" t="0" r="r" b="b"/>
                          <a:pathLst>
                            <a:path w="20000" h="20000">
                              <a:moveTo>
                                <a:pt x="0" y="19861"/>
                              </a:moveTo>
                              <a:lnTo>
                                <a:pt x="0" y="19965"/>
                              </a:lnTo>
                              <a:lnTo>
                                <a:pt x="1087" y="19965"/>
                              </a:lnTo>
                              <a:lnTo>
                                <a:pt x="2150" y="19411"/>
                              </a:lnTo>
                              <a:lnTo>
                                <a:pt x="2705" y="19411"/>
                              </a:lnTo>
                              <a:lnTo>
                                <a:pt x="2705" y="18856"/>
                              </a:lnTo>
                              <a:lnTo>
                                <a:pt x="3237" y="18856"/>
                              </a:lnTo>
                              <a:lnTo>
                                <a:pt x="3237" y="18302"/>
                              </a:lnTo>
                              <a:lnTo>
                                <a:pt x="4324" y="18302"/>
                              </a:lnTo>
                              <a:lnTo>
                                <a:pt x="4324" y="17747"/>
                              </a:lnTo>
                              <a:lnTo>
                                <a:pt x="4855" y="17747"/>
                              </a:lnTo>
                              <a:lnTo>
                                <a:pt x="4855" y="17192"/>
                              </a:lnTo>
                              <a:lnTo>
                                <a:pt x="5387" y="17192"/>
                              </a:lnTo>
                              <a:lnTo>
                                <a:pt x="5387" y="16638"/>
                              </a:lnTo>
                              <a:lnTo>
                                <a:pt x="7029" y="14974"/>
                              </a:lnTo>
                              <a:lnTo>
                                <a:pt x="7561" y="14974"/>
                              </a:lnTo>
                              <a:lnTo>
                                <a:pt x="7561" y="13865"/>
                              </a:lnTo>
                              <a:lnTo>
                                <a:pt x="8092" y="13865"/>
                              </a:lnTo>
                              <a:lnTo>
                                <a:pt x="8092" y="12201"/>
                              </a:lnTo>
                              <a:lnTo>
                                <a:pt x="8647" y="12201"/>
                              </a:lnTo>
                              <a:lnTo>
                                <a:pt x="8647" y="10537"/>
                              </a:lnTo>
                              <a:lnTo>
                                <a:pt x="9179" y="10537"/>
                              </a:lnTo>
                              <a:lnTo>
                                <a:pt x="9179" y="9428"/>
                              </a:lnTo>
                              <a:lnTo>
                                <a:pt x="9711" y="9428"/>
                              </a:lnTo>
                              <a:lnTo>
                                <a:pt x="9711" y="8319"/>
                              </a:lnTo>
                              <a:lnTo>
                                <a:pt x="10266" y="8319"/>
                              </a:lnTo>
                              <a:lnTo>
                                <a:pt x="10266" y="6655"/>
                              </a:lnTo>
                              <a:lnTo>
                                <a:pt x="10798" y="6655"/>
                              </a:lnTo>
                              <a:lnTo>
                                <a:pt x="10798" y="5546"/>
                              </a:lnTo>
                              <a:lnTo>
                                <a:pt x="11329" y="4991"/>
                              </a:lnTo>
                              <a:lnTo>
                                <a:pt x="11329" y="4437"/>
                              </a:lnTo>
                              <a:lnTo>
                                <a:pt x="11884" y="4437"/>
                              </a:lnTo>
                              <a:lnTo>
                                <a:pt x="11884" y="3882"/>
                              </a:lnTo>
                              <a:lnTo>
                                <a:pt x="12416" y="3882"/>
                              </a:lnTo>
                              <a:lnTo>
                                <a:pt x="12416" y="3328"/>
                              </a:lnTo>
                              <a:lnTo>
                                <a:pt x="12948" y="3328"/>
                              </a:lnTo>
                              <a:lnTo>
                                <a:pt x="12948" y="2773"/>
                              </a:lnTo>
                              <a:lnTo>
                                <a:pt x="14035" y="2773"/>
                              </a:lnTo>
                              <a:lnTo>
                                <a:pt x="14035" y="2218"/>
                              </a:lnTo>
                              <a:lnTo>
                                <a:pt x="15121" y="2218"/>
                              </a:lnTo>
                              <a:lnTo>
                                <a:pt x="15121" y="1664"/>
                              </a:lnTo>
                              <a:lnTo>
                                <a:pt x="16740" y="1664"/>
                              </a:lnTo>
                              <a:lnTo>
                                <a:pt x="16740" y="1109"/>
                              </a:lnTo>
                              <a:lnTo>
                                <a:pt x="17803" y="1109"/>
                              </a:lnTo>
                              <a:lnTo>
                                <a:pt x="17803" y="555"/>
                              </a:lnTo>
                              <a:lnTo>
                                <a:pt x="18890" y="555"/>
                              </a:lnTo>
                              <a:lnTo>
                                <a:pt x="19422" y="0"/>
                              </a:lnTo>
                              <a:lnTo>
                                <a:pt x="19977" y="0"/>
                              </a:lnTo>
                            </a:path>
                          </a:pathLst>
                        </a:custGeom>
                        <a:noFill/>
                        <a:ln w="12700" cap="flat">
                          <a:solidFill>
                            <a:srgbClr val="000000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</p:grpSp>
                  <p:grpSp>
                    <p:nvGrpSpPr>
                      <p:cNvPr id="14369" name="Group 33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2124" y="10362"/>
                        <a:ext cx="3457" cy="1695"/>
                        <a:chOff x="2124" y="10362"/>
                        <a:chExt cx="3457" cy="1695"/>
                      </a:xfrm>
                    </p:grpSpPr>
                    <p:sp>
                      <p:nvSpPr>
                        <p:cNvPr id="14370" name="Line 34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V="1">
                          <a:off x="2124" y="10362"/>
                          <a:ext cx="1009" cy="31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grpSp>
                      <p:nvGrpSpPr>
                        <p:cNvPr id="14371" name="Group 35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2988" y="10362"/>
                          <a:ext cx="2593" cy="947"/>
                          <a:chOff x="0" y="0"/>
                          <a:chExt cx="20000" cy="20000"/>
                        </a:xfrm>
                      </p:grpSpPr>
                      <p:sp>
                        <p:nvSpPr>
                          <p:cNvPr id="14372" name="Arc 36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 flipH="1" flipV="1">
                            <a:off x="0" y="10000"/>
                            <a:ext cx="5561" cy="10000"/>
                          </a:xfrm>
                          <a:custGeom>
                            <a:avLst/>
                            <a:gdLst>
                              <a:gd name="G0" fmla="+- 0 0 0"/>
                              <a:gd name="G1" fmla="+- 21600 0 0"/>
                              <a:gd name="G2" fmla="+- 21600 0 0"/>
                              <a:gd name="T0" fmla="*/ 0 w 21600"/>
                              <a:gd name="T1" fmla="*/ 0 h 21600"/>
                              <a:gd name="T2" fmla="*/ 21600 w 21600"/>
                              <a:gd name="T3" fmla="*/ 21600 h 21600"/>
                              <a:gd name="T4" fmla="*/ 0 w 21600"/>
                              <a:gd name="T5" fmla="*/ 21600 h 21600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</a:cxnLst>
                            <a:rect l="0" t="0" r="r" b="b"/>
                            <a:pathLst>
                              <a:path w="21600" h="21600" fill="none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</a:path>
                              <a:path w="21600" h="21600" stroke="0" extrusionOk="0">
                                <a:moveTo>
                                  <a:pt x="-1" y="0"/>
                                </a:moveTo>
                                <a:cubicBezTo>
                                  <a:pt x="11929" y="0"/>
                                  <a:pt x="21600" y="9670"/>
                                  <a:pt x="21600" y="21600"/>
                                </a:cubicBezTo>
                                <a:lnTo>
                                  <a:pt x="0" y="21600"/>
                                </a:lnTo>
                                <a:close/>
                              </a:path>
                            </a:pathLst>
                          </a:cu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14373" name="Line 37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H="1">
                            <a:off x="0" y="0"/>
                            <a:ext cx="1118" cy="10000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14374" name="Line 38"/>
                          <p:cNvSpPr>
                            <a:spLocks noChangeAspect="1" noChangeShapeType="1"/>
                          </p:cNvSpPr>
                          <p:nvPr/>
                        </p:nvSpPr>
                        <p:spPr bwMode="auto">
                          <a:xfrm flipV="1">
                            <a:off x="12217" y="0"/>
                            <a:ext cx="7783" cy="6674"/>
                          </a:xfrm>
                          <a:prstGeom prst="line">
                            <a:avLst/>
                          </a:prstGeom>
                          <a:noFill/>
                          <a:ln w="12700">
                            <a:solidFill>
                              <a:srgbClr val="000000"/>
                            </a:solidFill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  <p:sp>
                        <p:nvSpPr>
                          <p:cNvPr id="14375" name="Freeform 39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5553" y="6651"/>
                            <a:ext cx="6672" cy="13326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19861"/>
                              </a:cxn>
                              <a:cxn ang="0">
                                <a:pos x="0" y="19965"/>
                              </a:cxn>
                              <a:cxn ang="0">
                                <a:pos x="1087" y="19965"/>
                              </a:cxn>
                              <a:cxn ang="0">
                                <a:pos x="2150" y="19411"/>
                              </a:cxn>
                              <a:cxn ang="0">
                                <a:pos x="2705" y="19411"/>
                              </a:cxn>
                              <a:cxn ang="0">
                                <a:pos x="2705" y="18856"/>
                              </a:cxn>
                              <a:cxn ang="0">
                                <a:pos x="3237" y="18856"/>
                              </a:cxn>
                              <a:cxn ang="0">
                                <a:pos x="3237" y="18302"/>
                              </a:cxn>
                              <a:cxn ang="0">
                                <a:pos x="4324" y="18302"/>
                              </a:cxn>
                              <a:cxn ang="0">
                                <a:pos x="4324" y="17747"/>
                              </a:cxn>
                              <a:cxn ang="0">
                                <a:pos x="4855" y="17747"/>
                              </a:cxn>
                              <a:cxn ang="0">
                                <a:pos x="4855" y="17192"/>
                              </a:cxn>
                              <a:cxn ang="0">
                                <a:pos x="5387" y="17192"/>
                              </a:cxn>
                              <a:cxn ang="0">
                                <a:pos x="5387" y="16638"/>
                              </a:cxn>
                              <a:cxn ang="0">
                                <a:pos x="7029" y="14974"/>
                              </a:cxn>
                              <a:cxn ang="0">
                                <a:pos x="7561" y="14974"/>
                              </a:cxn>
                              <a:cxn ang="0">
                                <a:pos x="7561" y="13865"/>
                              </a:cxn>
                              <a:cxn ang="0">
                                <a:pos x="8092" y="13865"/>
                              </a:cxn>
                              <a:cxn ang="0">
                                <a:pos x="8092" y="12201"/>
                              </a:cxn>
                              <a:cxn ang="0">
                                <a:pos x="8647" y="12201"/>
                              </a:cxn>
                              <a:cxn ang="0">
                                <a:pos x="8647" y="10537"/>
                              </a:cxn>
                              <a:cxn ang="0">
                                <a:pos x="9179" y="10537"/>
                              </a:cxn>
                              <a:cxn ang="0">
                                <a:pos x="9179" y="9428"/>
                              </a:cxn>
                              <a:cxn ang="0">
                                <a:pos x="9711" y="9428"/>
                              </a:cxn>
                              <a:cxn ang="0">
                                <a:pos x="9711" y="8319"/>
                              </a:cxn>
                              <a:cxn ang="0">
                                <a:pos x="10266" y="8319"/>
                              </a:cxn>
                              <a:cxn ang="0">
                                <a:pos x="10266" y="6655"/>
                              </a:cxn>
                              <a:cxn ang="0">
                                <a:pos x="10798" y="6655"/>
                              </a:cxn>
                              <a:cxn ang="0">
                                <a:pos x="10798" y="5546"/>
                              </a:cxn>
                              <a:cxn ang="0">
                                <a:pos x="11329" y="4991"/>
                              </a:cxn>
                              <a:cxn ang="0">
                                <a:pos x="11329" y="4437"/>
                              </a:cxn>
                              <a:cxn ang="0">
                                <a:pos x="11884" y="4437"/>
                              </a:cxn>
                              <a:cxn ang="0">
                                <a:pos x="11884" y="3882"/>
                              </a:cxn>
                              <a:cxn ang="0">
                                <a:pos x="12416" y="3882"/>
                              </a:cxn>
                              <a:cxn ang="0">
                                <a:pos x="12416" y="3328"/>
                              </a:cxn>
                              <a:cxn ang="0">
                                <a:pos x="12948" y="3328"/>
                              </a:cxn>
                              <a:cxn ang="0">
                                <a:pos x="12948" y="2773"/>
                              </a:cxn>
                              <a:cxn ang="0">
                                <a:pos x="14035" y="2773"/>
                              </a:cxn>
                              <a:cxn ang="0">
                                <a:pos x="14035" y="2218"/>
                              </a:cxn>
                              <a:cxn ang="0">
                                <a:pos x="15121" y="2218"/>
                              </a:cxn>
                              <a:cxn ang="0">
                                <a:pos x="15121" y="1664"/>
                              </a:cxn>
                              <a:cxn ang="0">
                                <a:pos x="16740" y="1664"/>
                              </a:cxn>
                              <a:cxn ang="0">
                                <a:pos x="16740" y="1109"/>
                              </a:cxn>
                              <a:cxn ang="0">
                                <a:pos x="17803" y="1109"/>
                              </a:cxn>
                              <a:cxn ang="0">
                                <a:pos x="17803" y="555"/>
                              </a:cxn>
                              <a:cxn ang="0">
                                <a:pos x="18890" y="555"/>
                              </a:cxn>
                              <a:cxn ang="0">
                                <a:pos x="19422" y="0"/>
                              </a:cxn>
                              <a:cxn ang="0">
                                <a:pos x="19977" y="0"/>
                              </a:cxn>
                            </a:cxnLst>
                            <a:rect l="0" t="0" r="r" b="b"/>
                            <a:pathLst>
                              <a:path w="20000" h="20000">
                                <a:moveTo>
                                  <a:pt x="0" y="19861"/>
                                </a:moveTo>
                                <a:lnTo>
                                  <a:pt x="0" y="19965"/>
                                </a:lnTo>
                                <a:lnTo>
                                  <a:pt x="1087" y="19965"/>
                                </a:lnTo>
                                <a:lnTo>
                                  <a:pt x="2150" y="19411"/>
                                </a:lnTo>
                                <a:lnTo>
                                  <a:pt x="2705" y="19411"/>
                                </a:lnTo>
                                <a:lnTo>
                                  <a:pt x="2705" y="18856"/>
                                </a:lnTo>
                                <a:lnTo>
                                  <a:pt x="3237" y="18856"/>
                                </a:lnTo>
                                <a:lnTo>
                                  <a:pt x="3237" y="18302"/>
                                </a:lnTo>
                                <a:lnTo>
                                  <a:pt x="4324" y="18302"/>
                                </a:lnTo>
                                <a:lnTo>
                                  <a:pt x="4324" y="17747"/>
                                </a:lnTo>
                                <a:lnTo>
                                  <a:pt x="4855" y="17747"/>
                                </a:lnTo>
                                <a:lnTo>
                                  <a:pt x="4855" y="17192"/>
                                </a:lnTo>
                                <a:lnTo>
                                  <a:pt x="5387" y="17192"/>
                                </a:lnTo>
                                <a:lnTo>
                                  <a:pt x="5387" y="16638"/>
                                </a:lnTo>
                                <a:lnTo>
                                  <a:pt x="7029" y="14974"/>
                                </a:lnTo>
                                <a:lnTo>
                                  <a:pt x="7561" y="14974"/>
                                </a:lnTo>
                                <a:lnTo>
                                  <a:pt x="7561" y="13865"/>
                                </a:lnTo>
                                <a:lnTo>
                                  <a:pt x="8092" y="13865"/>
                                </a:lnTo>
                                <a:lnTo>
                                  <a:pt x="8092" y="12201"/>
                                </a:lnTo>
                                <a:lnTo>
                                  <a:pt x="8647" y="12201"/>
                                </a:lnTo>
                                <a:lnTo>
                                  <a:pt x="8647" y="10537"/>
                                </a:lnTo>
                                <a:lnTo>
                                  <a:pt x="9179" y="10537"/>
                                </a:lnTo>
                                <a:lnTo>
                                  <a:pt x="9179" y="9428"/>
                                </a:lnTo>
                                <a:lnTo>
                                  <a:pt x="9711" y="9428"/>
                                </a:lnTo>
                                <a:lnTo>
                                  <a:pt x="9711" y="8319"/>
                                </a:lnTo>
                                <a:lnTo>
                                  <a:pt x="10266" y="8319"/>
                                </a:lnTo>
                                <a:lnTo>
                                  <a:pt x="10266" y="6655"/>
                                </a:lnTo>
                                <a:lnTo>
                                  <a:pt x="10798" y="6655"/>
                                </a:lnTo>
                                <a:lnTo>
                                  <a:pt x="10798" y="5546"/>
                                </a:lnTo>
                                <a:lnTo>
                                  <a:pt x="11329" y="4991"/>
                                </a:lnTo>
                                <a:lnTo>
                                  <a:pt x="11329" y="4437"/>
                                </a:lnTo>
                                <a:lnTo>
                                  <a:pt x="11884" y="4437"/>
                                </a:lnTo>
                                <a:lnTo>
                                  <a:pt x="11884" y="3882"/>
                                </a:lnTo>
                                <a:lnTo>
                                  <a:pt x="12416" y="3882"/>
                                </a:lnTo>
                                <a:lnTo>
                                  <a:pt x="12416" y="3328"/>
                                </a:lnTo>
                                <a:lnTo>
                                  <a:pt x="12948" y="3328"/>
                                </a:lnTo>
                                <a:lnTo>
                                  <a:pt x="12948" y="2773"/>
                                </a:lnTo>
                                <a:lnTo>
                                  <a:pt x="14035" y="2773"/>
                                </a:lnTo>
                                <a:lnTo>
                                  <a:pt x="14035" y="2218"/>
                                </a:lnTo>
                                <a:lnTo>
                                  <a:pt x="15121" y="2218"/>
                                </a:lnTo>
                                <a:lnTo>
                                  <a:pt x="15121" y="1664"/>
                                </a:lnTo>
                                <a:lnTo>
                                  <a:pt x="16740" y="1664"/>
                                </a:lnTo>
                                <a:lnTo>
                                  <a:pt x="16740" y="1109"/>
                                </a:lnTo>
                                <a:lnTo>
                                  <a:pt x="17803" y="1109"/>
                                </a:lnTo>
                                <a:lnTo>
                                  <a:pt x="17803" y="555"/>
                                </a:lnTo>
                                <a:lnTo>
                                  <a:pt x="18890" y="555"/>
                                </a:lnTo>
                                <a:lnTo>
                                  <a:pt x="19422" y="0"/>
                                </a:lnTo>
                                <a:lnTo>
                                  <a:pt x="19977" y="0"/>
                                </a:lnTo>
                              </a:path>
                            </a:pathLst>
                          </a:custGeom>
                          <a:noFill/>
                          <a:ln w="12700" cap="flat">
                            <a:solidFill>
                              <a:srgbClr val="000000"/>
                            </a:solidFill>
                            <a:prstDash val="solid"/>
                            <a:round/>
                            <a:headEnd type="none" w="sm" len="sm"/>
                            <a:tailEnd type="none" w="sm" len="sm"/>
                          </a:ln>
                          <a:effectLst/>
                        </p:spPr>
                        <p:txBody>
                          <a:bodyPr/>
                          <a:lstStyle/>
                          <a:p>
                            <a:endParaRPr lang="el-GR"/>
                          </a:p>
                        </p:txBody>
                      </p:sp>
                    </p:grpSp>
                    <p:sp>
                      <p:nvSpPr>
                        <p:cNvPr id="14376" name="Line 40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3564" y="10362"/>
                          <a:ext cx="2017" cy="631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prstDash val="sysDot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377" name="Line 41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3564" y="10362"/>
                          <a:ext cx="2017" cy="2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prstDash val="sysDot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378" name="Line 42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 flipH="1">
                          <a:off x="5148" y="10362"/>
                          <a:ext cx="433" cy="1576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prstDash val="sysDot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  <p:sp>
                      <p:nvSpPr>
                        <p:cNvPr id="14379" name="Line 43"/>
                        <p:cNvSpPr>
                          <a:spLocks noChangeAspect="1" noChangeShapeType="1"/>
                        </p:cNvSpPr>
                        <p:nvPr/>
                      </p:nvSpPr>
                      <p:spPr bwMode="auto">
                        <a:xfrm>
                          <a:off x="5580" y="10437"/>
                          <a:ext cx="0" cy="1620"/>
                        </a:xfrm>
                        <a:prstGeom prst="line">
                          <a:avLst/>
                        </a:prstGeom>
                        <a:noFill/>
                        <a:ln w="12700">
                          <a:solidFill>
                            <a:srgbClr val="000000"/>
                          </a:solidFill>
                          <a:prstDash val="sysDot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l-GR"/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14380" name="Rectangle 44"/>
          <p:cNvSpPr>
            <a:spLocks noChangeArrowheads="1"/>
          </p:cNvSpPr>
          <p:nvPr/>
        </p:nvSpPr>
        <p:spPr bwMode="auto">
          <a:xfrm>
            <a:off x="0" y="4038600"/>
            <a:ext cx="91440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100" b="1">
                <a:cs typeface="Times New Roman" pitchFamily="18" charset="0"/>
              </a:rPr>
              <a:t>Μορφολογία πριονοελασμάτων.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 noChangeAspect="1"/>
          </p:cNvGrpSpPr>
          <p:nvPr/>
        </p:nvGrpSpPr>
        <p:grpSpPr bwMode="auto">
          <a:xfrm>
            <a:off x="533400" y="1371600"/>
            <a:ext cx="8153400" cy="2697163"/>
            <a:chOff x="1872" y="7078"/>
            <a:chExt cx="8496" cy="2810"/>
          </a:xfrm>
        </p:grpSpPr>
        <p:grpSp>
          <p:nvGrpSpPr>
            <p:cNvPr id="15363" name="Group 3"/>
            <p:cNvGrpSpPr>
              <a:grpSpLocks noChangeAspect="1"/>
            </p:cNvGrpSpPr>
            <p:nvPr/>
          </p:nvGrpSpPr>
          <p:grpSpPr bwMode="auto">
            <a:xfrm>
              <a:off x="6912" y="7802"/>
              <a:ext cx="2592" cy="1584"/>
              <a:chOff x="3744" y="8380"/>
              <a:chExt cx="5617" cy="2710"/>
            </a:xfrm>
          </p:grpSpPr>
          <p:grpSp>
            <p:nvGrpSpPr>
              <p:cNvPr id="15364" name="Group 4"/>
              <p:cNvGrpSpPr>
                <a:grpSpLocks noChangeAspect="1"/>
              </p:cNvGrpSpPr>
              <p:nvPr/>
            </p:nvGrpSpPr>
            <p:grpSpPr bwMode="auto">
              <a:xfrm>
                <a:off x="3744" y="8380"/>
                <a:ext cx="5617" cy="577"/>
                <a:chOff x="3744" y="8504"/>
                <a:chExt cx="5617" cy="577"/>
              </a:xfrm>
            </p:grpSpPr>
            <p:grpSp>
              <p:nvGrpSpPr>
                <p:cNvPr id="15365" name="Group 5"/>
                <p:cNvGrpSpPr>
                  <a:grpSpLocks noChangeAspect="1"/>
                </p:cNvGrpSpPr>
                <p:nvPr/>
              </p:nvGrpSpPr>
              <p:grpSpPr bwMode="auto">
                <a:xfrm>
                  <a:off x="3744" y="8504"/>
                  <a:ext cx="1585" cy="577"/>
                  <a:chOff x="-1" y="0"/>
                  <a:chExt cx="20001" cy="20000"/>
                </a:xfrm>
              </p:grpSpPr>
              <p:sp>
                <p:nvSpPr>
                  <p:cNvPr id="15366" name="Line 6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4536" y="0"/>
                    <a:ext cx="5464" cy="502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367" name="Line 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4536" y="14974"/>
                    <a:ext cx="5464" cy="502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15368" name="Group 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1" y="0"/>
                    <a:ext cx="20001" cy="20000"/>
                    <a:chOff x="0" y="0"/>
                    <a:chExt cx="20000" cy="20000"/>
                  </a:xfrm>
                </p:grpSpPr>
                <p:sp>
                  <p:nvSpPr>
                    <p:cNvPr id="15369" name="Line 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0" y="4991"/>
                      <a:ext cx="14549" cy="3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5370" name="Line 1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0" y="14974"/>
                      <a:ext cx="14549" cy="3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5371" name="Line 1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9987" y="0"/>
                      <a:ext cx="13" cy="200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  <p:grpSp>
              <p:nvGrpSpPr>
                <p:cNvPr id="15372" name="Group 12"/>
                <p:cNvGrpSpPr>
                  <a:grpSpLocks noChangeAspect="1"/>
                </p:cNvGrpSpPr>
                <p:nvPr/>
              </p:nvGrpSpPr>
              <p:grpSpPr bwMode="auto">
                <a:xfrm>
                  <a:off x="5328" y="8504"/>
                  <a:ext cx="1585" cy="577"/>
                  <a:chOff x="-1" y="0"/>
                  <a:chExt cx="20001" cy="20000"/>
                </a:xfrm>
              </p:grpSpPr>
              <p:sp>
                <p:nvSpPr>
                  <p:cNvPr id="15373" name="Line 1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4536" y="0"/>
                    <a:ext cx="5464" cy="502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374" name="Line 1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4536" y="14974"/>
                    <a:ext cx="5464" cy="502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15375" name="Group 1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1" y="0"/>
                    <a:ext cx="20001" cy="20000"/>
                    <a:chOff x="0" y="0"/>
                    <a:chExt cx="20000" cy="20000"/>
                  </a:xfrm>
                </p:grpSpPr>
                <p:sp>
                  <p:nvSpPr>
                    <p:cNvPr id="15376" name="Line 1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0" y="4991"/>
                      <a:ext cx="14549" cy="3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5377" name="Line 1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0" y="14974"/>
                      <a:ext cx="14549" cy="3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5378" name="Line 1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9987" y="0"/>
                      <a:ext cx="13" cy="200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  <p:grpSp>
              <p:nvGrpSpPr>
                <p:cNvPr id="15379" name="Group 19"/>
                <p:cNvGrpSpPr>
                  <a:grpSpLocks noChangeAspect="1"/>
                </p:cNvGrpSpPr>
                <p:nvPr/>
              </p:nvGrpSpPr>
              <p:grpSpPr bwMode="auto">
                <a:xfrm>
                  <a:off x="6912" y="8504"/>
                  <a:ext cx="1585" cy="577"/>
                  <a:chOff x="-1" y="0"/>
                  <a:chExt cx="20001" cy="20000"/>
                </a:xfrm>
              </p:grpSpPr>
              <p:sp>
                <p:nvSpPr>
                  <p:cNvPr id="15380" name="Line 2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4536" y="0"/>
                    <a:ext cx="5464" cy="502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381" name="Line 2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4536" y="14974"/>
                    <a:ext cx="5464" cy="502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15382" name="Group 2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-1" y="0"/>
                    <a:ext cx="20001" cy="20000"/>
                    <a:chOff x="0" y="0"/>
                    <a:chExt cx="20000" cy="20000"/>
                  </a:xfrm>
                </p:grpSpPr>
                <p:sp>
                  <p:nvSpPr>
                    <p:cNvPr id="15383" name="Line 2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0" y="4991"/>
                      <a:ext cx="14549" cy="3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5384" name="Line 2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0" y="14974"/>
                      <a:ext cx="14549" cy="35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5385" name="Line 2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9987" y="0"/>
                      <a:ext cx="13" cy="20000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  <p:sp>
              <p:nvSpPr>
                <p:cNvPr id="15386" name="Line 26"/>
                <p:cNvSpPr>
                  <a:spLocks noChangeAspect="1" noChangeShapeType="1"/>
                </p:cNvSpPr>
                <p:nvPr/>
              </p:nvSpPr>
              <p:spPr bwMode="auto">
                <a:xfrm>
                  <a:off x="8496" y="8639"/>
                  <a:ext cx="865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5387" name="Line 27"/>
                <p:cNvSpPr>
                  <a:spLocks noChangeAspect="1" noChangeShapeType="1"/>
                </p:cNvSpPr>
                <p:nvPr/>
              </p:nvSpPr>
              <p:spPr bwMode="auto">
                <a:xfrm>
                  <a:off x="8496" y="8918"/>
                  <a:ext cx="865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grpSp>
            <p:nvGrpSpPr>
              <p:cNvPr id="15388" name="Group 28"/>
              <p:cNvGrpSpPr>
                <a:grpSpLocks noChangeAspect="1"/>
              </p:cNvGrpSpPr>
              <p:nvPr/>
            </p:nvGrpSpPr>
            <p:grpSpPr bwMode="auto">
              <a:xfrm>
                <a:off x="5760" y="9216"/>
                <a:ext cx="865" cy="1874"/>
                <a:chOff x="35" y="0"/>
                <a:chExt cx="19895" cy="20000"/>
              </a:xfrm>
            </p:grpSpPr>
            <p:grpSp>
              <p:nvGrpSpPr>
                <p:cNvPr id="15389" name="Group 29"/>
                <p:cNvGrpSpPr>
                  <a:grpSpLocks noChangeAspect="1"/>
                </p:cNvGrpSpPr>
                <p:nvPr/>
              </p:nvGrpSpPr>
              <p:grpSpPr bwMode="auto">
                <a:xfrm>
                  <a:off x="35" y="0"/>
                  <a:ext cx="19895" cy="20000"/>
                  <a:chOff x="35" y="0"/>
                  <a:chExt cx="19895" cy="20000"/>
                </a:xfrm>
              </p:grpSpPr>
              <p:sp>
                <p:nvSpPr>
                  <p:cNvPr id="15390" name="Line 3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659" y="4621"/>
                    <a:ext cx="23" cy="769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391" name="Line 3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3283" y="4621"/>
                    <a:ext cx="23" cy="7695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15392" name="Group 3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5" y="0"/>
                    <a:ext cx="19895" cy="20000"/>
                    <a:chOff x="0" y="0"/>
                    <a:chExt cx="20000" cy="20000"/>
                  </a:xfrm>
                </p:grpSpPr>
                <p:sp>
                  <p:nvSpPr>
                    <p:cNvPr id="15393" name="Rectangle 3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6659" y="12305"/>
                      <a:ext cx="6682" cy="7695"/>
                    </a:xfrm>
                    <a:prstGeom prst="rect">
                      <a:avLst/>
                    </a:prstGeom>
                    <a:solidFill>
                      <a:srgbClr val="E5E5E5"/>
                    </a:solidFill>
                    <a:ln w="9525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5394" name="Line 3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0" y="0"/>
                      <a:ext cx="6682" cy="46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5395" name="Line 35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3318" y="0"/>
                      <a:ext cx="6682" cy="4621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</p:grpSp>
            <p:sp>
              <p:nvSpPr>
                <p:cNvPr id="15396" name="Line 36"/>
                <p:cNvSpPr>
                  <a:spLocks noChangeAspect="1" noChangeShapeType="1"/>
                </p:cNvSpPr>
                <p:nvPr/>
              </p:nvSpPr>
              <p:spPr bwMode="auto">
                <a:xfrm>
                  <a:off x="35" y="0"/>
                  <a:ext cx="19895" cy="1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</p:grpSp>
        </p:grpSp>
        <p:grpSp>
          <p:nvGrpSpPr>
            <p:cNvPr id="15397" name="Group 37"/>
            <p:cNvGrpSpPr>
              <a:grpSpLocks noChangeAspect="1"/>
            </p:cNvGrpSpPr>
            <p:nvPr/>
          </p:nvGrpSpPr>
          <p:grpSpPr bwMode="auto">
            <a:xfrm>
              <a:off x="2160" y="7802"/>
              <a:ext cx="3456" cy="1523"/>
              <a:chOff x="3312" y="3373"/>
              <a:chExt cx="6049" cy="2532"/>
            </a:xfrm>
          </p:grpSpPr>
          <p:grpSp>
            <p:nvGrpSpPr>
              <p:cNvPr id="15398" name="Group 38"/>
              <p:cNvGrpSpPr>
                <a:grpSpLocks noChangeAspect="1"/>
              </p:cNvGrpSpPr>
              <p:nvPr/>
            </p:nvGrpSpPr>
            <p:grpSpPr bwMode="auto">
              <a:xfrm>
                <a:off x="3312" y="3373"/>
                <a:ext cx="6049" cy="577"/>
                <a:chOff x="3312" y="3373"/>
                <a:chExt cx="6049" cy="577"/>
              </a:xfrm>
            </p:grpSpPr>
            <p:sp>
              <p:nvSpPr>
                <p:cNvPr id="15399" name="Line 39"/>
                <p:cNvSpPr>
                  <a:spLocks noChangeAspect="1" noChangeShapeType="1"/>
                </p:cNvSpPr>
                <p:nvPr/>
              </p:nvSpPr>
              <p:spPr bwMode="auto">
                <a:xfrm>
                  <a:off x="3312" y="3517"/>
                  <a:ext cx="1297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5400" name="Line 40"/>
                <p:cNvSpPr>
                  <a:spLocks noChangeAspect="1" noChangeShapeType="1"/>
                </p:cNvSpPr>
                <p:nvPr/>
              </p:nvSpPr>
              <p:spPr bwMode="auto">
                <a:xfrm>
                  <a:off x="3312" y="3795"/>
                  <a:ext cx="1297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15401" name="Group 41"/>
                <p:cNvGrpSpPr>
                  <a:grpSpLocks noChangeAspect="1"/>
                </p:cNvGrpSpPr>
                <p:nvPr/>
              </p:nvGrpSpPr>
              <p:grpSpPr bwMode="auto">
                <a:xfrm>
                  <a:off x="4608" y="3517"/>
                  <a:ext cx="577" cy="433"/>
                  <a:chOff x="0" y="0"/>
                  <a:chExt cx="20000" cy="19998"/>
                </a:xfrm>
              </p:grpSpPr>
              <p:sp>
                <p:nvSpPr>
                  <p:cNvPr id="15402" name="Arc 42"/>
                  <p:cNvSpPr>
                    <a:spLocks noChangeAspect="1"/>
                  </p:cNvSpPr>
                  <p:nvPr/>
                </p:nvSpPr>
                <p:spPr bwMode="auto">
                  <a:xfrm>
                    <a:off x="0" y="0"/>
                    <a:ext cx="20000" cy="669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403" name="Arc 43"/>
                  <p:cNvSpPr>
                    <a:spLocks noChangeAspect="1"/>
                  </p:cNvSpPr>
                  <p:nvPr/>
                </p:nvSpPr>
                <p:spPr bwMode="auto">
                  <a:xfrm>
                    <a:off x="0" y="13255"/>
                    <a:ext cx="20000" cy="669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404" name="Line 4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965" y="6651"/>
                    <a:ext cx="35" cy="133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15405" name="Group 45"/>
                <p:cNvGrpSpPr>
                  <a:grpSpLocks noChangeAspect="1"/>
                </p:cNvGrpSpPr>
                <p:nvPr/>
              </p:nvGrpSpPr>
              <p:grpSpPr bwMode="auto">
                <a:xfrm>
                  <a:off x="7488" y="3517"/>
                  <a:ext cx="1297" cy="288"/>
                  <a:chOff x="0" y="0"/>
                  <a:chExt cx="20000" cy="19872"/>
                </a:xfrm>
              </p:grpSpPr>
              <p:sp>
                <p:nvSpPr>
                  <p:cNvPr id="15406" name="Line 4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0" y="0"/>
                    <a:ext cx="20000" cy="6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407" name="Line 4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662" y="19803"/>
                    <a:ext cx="13338" cy="6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15408" name="Group 48"/>
                <p:cNvGrpSpPr>
                  <a:grpSpLocks noChangeAspect="1"/>
                </p:cNvGrpSpPr>
                <p:nvPr/>
              </p:nvGrpSpPr>
              <p:grpSpPr bwMode="auto">
                <a:xfrm>
                  <a:off x="5904" y="3373"/>
                  <a:ext cx="577" cy="433"/>
                  <a:chOff x="0" y="0"/>
                  <a:chExt cx="20000" cy="19999"/>
                </a:xfrm>
              </p:grpSpPr>
              <p:sp>
                <p:nvSpPr>
                  <p:cNvPr id="15409" name="Arc 49"/>
                  <p:cNvSpPr>
                    <a:spLocks noChangeAspect="1"/>
                  </p:cNvSpPr>
                  <p:nvPr/>
                </p:nvSpPr>
                <p:spPr bwMode="auto">
                  <a:xfrm flipV="1">
                    <a:off x="0" y="0"/>
                    <a:ext cx="20000" cy="669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410" name="Arc 50"/>
                  <p:cNvSpPr>
                    <a:spLocks noChangeAspect="1"/>
                  </p:cNvSpPr>
                  <p:nvPr/>
                </p:nvSpPr>
                <p:spPr bwMode="auto">
                  <a:xfrm flipV="1">
                    <a:off x="0" y="13302"/>
                    <a:ext cx="20000" cy="669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411" name="Line 5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965" y="0"/>
                    <a:ext cx="35" cy="1334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sp>
              <p:nvSpPr>
                <p:cNvPr id="15412" name="Line 52"/>
                <p:cNvSpPr>
                  <a:spLocks noChangeAspect="1" noChangeShapeType="1"/>
                </p:cNvSpPr>
                <p:nvPr/>
              </p:nvSpPr>
              <p:spPr bwMode="auto">
                <a:xfrm>
                  <a:off x="6048" y="3795"/>
                  <a:ext cx="1297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15413" name="Line 53"/>
                <p:cNvSpPr>
                  <a:spLocks noChangeAspect="1" noChangeShapeType="1"/>
                </p:cNvSpPr>
                <p:nvPr/>
              </p:nvSpPr>
              <p:spPr bwMode="auto">
                <a:xfrm>
                  <a:off x="6480" y="3517"/>
                  <a:ext cx="865" cy="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15414" name="Group 54"/>
                <p:cNvGrpSpPr>
                  <a:grpSpLocks noChangeAspect="1"/>
                </p:cNvGrpSpPr>
                <p:nvPr/>
              </p:nvGrpSpPr>
              <p:grpSpPr bwMode="auto">
                <a:xfrm>
                  <a:off x="7344" y="3517"/>
                  <a:ext cx="577" cy="433"/>
                  <a:chOff x="0" y="0"/>
                  <a:chExt cx="20000" cy="19998"/>
                </a:xfrm>
              </p:grpSpPr>
              <p:sp>
                <p:nvSpPr>
                  <p:cNvPr id="15415" name="Arc 55"/>
                  <p:cNvSpPr>
                    <a:spLocks noChangeAspect="1"/>
                  </p:cNvSpPr>
                  <p:nvPr/>
                </p:nvSpPr>
                <p:spPr bwMode="auto">
                  <a:xfrm>
                    <a:off x="0" y="0"/>
                    <a:ext cx="20000" cy="669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416" name="Arc 56"/>
                  <p:cNvSpPr>
                    <a:spLocks noChangeAspect="1"/>
                  </p:cNvSpPr>
                  <p:nvPr/>
                </p:nvSpPr>
                <p:spPr bwMode="auto">
                  <a:xfrm>
                    <a:off x="0" y="13255"/>
                    <a:ext cx="20000" cy="669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417" name="Line 5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965" y="6651"/>
                    <a:ext cx="35" cy="13347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15418" name="Group 58"/>
                <p:cNvGrpSpPr>
                  <a:grpSpLocks noChangeAspect="1"/>
                </p:cNvGrpSpPr>
                <p:nvPr/>
              </p:nvGrpSpPr>
              <p:grpSpPr bwMode="auto">
                <a:xfrm>
                  <a:off x="4752" y="3517"/>
                  <a:ext cx="1297" cy="288"/>
                  <a:chOff x="0" y="0"/>
                  <a:chExt cx="20000" cy="19872"/>
                </a:xfrm>
              </p:grpSpPr>
              <p:sp>
                <p:nvSpPr>
                  <p:cNvPr id="15419" name="Line 5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0" y="0"/>
                    <a:ext cx="20000" cy="6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420" name="Line 6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662" y="19803"/>
                    <a:ext cx="13338" cy="69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grpSp>
              <p:nvGrpSpPr>
                <p:cNvPr id="15421" name="Group 61"/>
                <p:cNvGrpSpPr>
                  <a:grpSpLocks noChangeAspect="1"/>
                </p:cNvGrpSpPr>
                <p:nvPr/>
              </p:nvGrpSpPr>
              <p:grpSpPr bwMode="auto">
                <a:xfrm>
                  <a:off x="8784" y="3373"/>
                  <a:ext cx="577" cy="433"/>
                  <a:chOff x="0" y="0"/>
                  <a:chExt cx="20000" cy="19999"/>
                </a:xfrm>
              </p:grpSpPr>
              <p:sp>
                <p:nvSpPr>
                  <p:cNvPr id="15422" name="Arc 62"/>
                  <p:cNvSpPr>
                    <a:spLocks noChangeAspect="1"/>
                  </p:cNvSpPr>
                  <p:nvPr/>
                </p:nvSpPr>
                <p:spPr bwMode="auto">
                  <a:xfrm flipV="1">
                    <a:off x="0" y="0"/>
                    <a:ext cx="20000" cy="669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423" name="Arc 63"/>
                  <p:cNvSpPr>
                    <a:spLocks noChangeAspect="1"/>
                  </p:cNvSpPr>
                  <p:nvPr/>
                </p:nvSpPr>
                <p:spPr bwMode="auto">
                  <a:xfrm flipV="1">
                    <a:off x="0" y="13302"/>
                    <a:ext cx="20000" cy="6697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15424" name="Line 6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19965" y="0"/>
                    <a:ext cx="35" cy="13348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grpSp>
            <p:nvGrpSpPr>
              <p:cNvPr id="15425" name="Group 65"/>
              <p:cNvGrpSpPr>
                <a:grpSpLocks noChangeAspect="1"/>
              </p:cNvGrpSpPr>
              <p:nvPr/>
            </p:nvGrpSpPr>
            <p:grpSpPr bwMode="auto">
              <a:xfrm>
                <a:off x="5616" y="4032"/>
                <a:ext cx="865" cy="1873"/>
                <a:chOff x="0" y="0"/>
                <a:chExt cx="20000" cy="20000"/>
              </a:xfrm>
            </p:grpSpPr>
            <p:grpSp>
              <p:nvGrpSpPr>
                <p:cNvPr id="15426" name="Group 66"/>
                <p:cNvGrpSpPr>
                  <a:grpSpLocks noChangeAspect="1"/>
                </p:cNvGrpSpPr>
                <p:nvPr/>
              </p:nvGrpSpPr>
              <p:grpSpPr bwMode="auto">
                <a:xfrm>
                  <a:off x="0" y="0"/>
                  <a:ext cx="20000" cy="20000"/>
                  <a:chOff x="0" y="0"/>
                  <a:chExt cx="20000" cy="20000"/>
                </a:xfrm>
              </p:grpSpPr>
              <p:sp>
                <p:nvSpPr>
                  <p:cNvPr id="15427" name="Line 67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13318" y="0"/>
                    <a:ext cx="6682" cy="462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15428" name="Group 6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0" y="0"/>
                    <a:ext cx="20000" cy="20000"/>
                    <a:chOff x="0" y="1"/>
                    <a:chExt cx="20000" cy="19997"/>
                  </a:xfrm>
                </p:grpSpPr>
                <p:sp>
                  <p:nvSpPr>
                    <p:cNvPr id="15429" name="Line 6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3318" y="4603"/>
                      <a:ext cx="23" cy="7698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5430" name="Line 7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0" y="1"/>
                      <a:ext cx="6682" cy="4623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grpSp>
                  <p:nvGrpSpPr>
                    <p:cNvPr id="15431" name="Group 7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0" y="1"/>
                      <a:ext cx="20000" cy="19997"/>
                      <a:chOff x="0" y="-1"/>
                      <a:chExt cx="20000" cy="20000"/>
                    </a:xfrm>
                  </p:grpSpPr>
                  <p:sp>
                    <p:nvSpPr>
                      <p:cNvPr id="15432" name="Line 7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6659" y="4612"/>
                        <a:ext cx="23" cy="7699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5433" name="Rectangle 7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6659" y="12300"/>
                        <a:ext cx="6682" cy="7699"/>
                      </a:xfrm>
                      <a:prstGeom prst="rect">
                        <a:avLst/>
                      </a:prstGeom>
                      <a:solidFill>
                        <a:srgbClr val="E5E5E5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5434" name="Line 7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0" y="-1"/>
                        <a:ext cx="20000" cy="11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5435" name="Line 7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9988" y="-1"/>
                        <a:ext cx="3353" cy="462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</p:grpSp>
            </p:grpSp>
            <p:sp>
              <p:nvSpPr>
                <p:cNvPr id="15436" name="Line 7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6659" y="0"/>
                  <a:ext cx="3353" cy="462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prstDash val="sysDot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</p:grpSp>
        </p:grpSp>
        <p:sp>
          <p:nvSpPr>
            <p:cNvPr id="15437" name="Rectangle 77"/>
            <p:cNvSpPr>
              <a:spLocks noChangeAspect="1" noChangeArrowheads="1"/>
            </p:cNvSpPr>
            <p:nvPr/>
          </p:nvSpPr>
          <p:spPr bwMode="auto">
            <a:xfrm>
              <a:off x="1872" y="7078"/>
              <a:ext cx="8496" cy="281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l-GR"/>
            </a:p>
          </p:txBody>
        </p:sp>
        <p:sp>
          <p:nvSpPr>
            <p:cNvPr id="15438" name="Rectangle 78"/>
            <p:cNvSpPr>
              <a:spLocks noChangeAspect="1" noChangeArrowheads="1"/>
            </p:cNvSpPr>
            <p:nvPr/>
          </p:nvSpPr>
          <p:spPr bwMode="auto">
            <a:xfrm>
              <a:off x="2880" y="9415"/>
              <a:ext cx="1440" cy="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2700" tIns="12700" rIns="12700" bIns="12700"/>
            <a:lstStyle/>
            <a:p>
              <a:pPr algn="ctr" eaLnBrk="0" hangingPunct="0"/>
              <a:r>
                <a:rPr lang="el-GR" sz="1200" b="1"/>
                <a:t>Έκκαμψη </a:t>
              </a:r>
            </a:p>
          </p:txBody>
        </p:sp>
        <p:sp>
          <p:nvSpPr>
            <p:cNvPr id="15439" name="Rectangle 79"/>
            <p:cNvSpPr>
              <a:spLocks noChangeAspect="1" noChangeArrowheads="1"/>
            </p:cNvSpPr>
            <p:nvPr/>
          </p:nvSpPr>
          <p:spPr bwMode="auto">
            <a:xfrm>
              <a:off x="7200" y="9415"/>
              <a:ext cx="1440" cy="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2700" tIns="12700" rIns="12700" bIns="12700"/>
            <a:lstStyle/>
            <a:p>
              <a:pPr algn="ctr" eaLnBrk="0" hangingPunct="0"/>
              <a:r>
                <a:rPr lang="el-GR" sz="1200" b="1"/>
                <a:t>Διαπλάτυνση</a:t>
              </a:r>
            </a:p>
          </p:txBody>
        </p:sp>
      </p:grpSp>
      <p:sp>
        <p:nvSpPr>
          <p:cNvPr id="15440" name="Rectangle 80"/>
          <p:cNvSpPr>
            <a:spLocks noChangeArrowheads="1"/>
          </p:cNvSpPr>
          <p:nvPr/>
        </p:nvSpPr>
        <p:spPr bwMode="auto">
          <a:xfrm>
            <a:off x="304800" y="44196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Έκκαμψη και διαπλάτυνση σε ένα πριονοέλασμα.</a:t>
            </a:r>
            <a:r>
              <a:rPr lang="el-GR" sz="2000" b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500313" y="2162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762000" y="520700"/>
          <a:ext cx="7848600" cy="479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r:id="rId3" imgW="4145280" imgH="2532888" progId="Word.Picture.8">
                  <p:embed/>
                </p:oleObj>
              </mc:Choice>
              <mc:Fallback>
                <p:oleObj r:id="rId3" imgW="4145280" imgH="2532888" progId="Word.Pictur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20700"/>
                        <a:ext cx="7848600" cy="47990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5486400"/>
            <a:ext cx="91440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100" b="1">
                <a:cs typeface="Times New Roman" pitchFamily="18" charset="0"/>
              </a:rPr>
              <a:t>Έκκαμψη και διαπλάτυνση δοντιών. Α: έκκαμψη δοντιών για αξονική πρίση (κατά μήκος πρίση), Β: διαπλάτυνση δοντιών για αξονική πρίση, Γ: έκκαμψη δοντιών για εγκάρσια πρίση.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 noChangeAspect="1"/>
          </p:cNvGrpSpPr>
          <p:nvPr/>
        </p:nvGrpSpPr>
        <p:grpSpPr bwMode="auto">
          <a:xfrm>
            <a:off x="900113" y="3068638"/>
            <a:ext cx="7467600" cy="2441575"/>
            <a:chOff x="2160" y="7043"/>
            <a:chExt cx="7920" cy="2592"/>
          </a:xfrm>
        </p:grpSpPr>
        <p:grpSp>
          <p:nvGrpSpPr>
            <p:cNvPr id="4099" name="Group 3"/>
            <p:cNvGrpSpPr>
              <a:grpSpLocks noChangeAspect="1"/>
            </p:cNvGrpSpPr>
            <p:nvPr/>
          </p:nvGrpSpPr>
          <p:grpSpPr bwMode="auto">
            <a:xfrm>
              <a:off x="3168" y="7613"/>
              <a:ext cx="6336" cy="1296"/>
              <a:chOff x="3024" y="7427"/>
              <a:chExt cx="6336" cy="1296"/>
            </a:xfrm>
          </p:grpSpPr>
          <p:grpSp>
            <p:nvGrpSpPr>
              <p:cNvPr id="4100" name="Group 4"/>
              <p:cNvGrpSpPr>
                <a:grpSpLocks noChangeAspect="1"/>
              </p:cNvGrpSpPr>
              <p:nvPr/>
            </p:nvGrpSpPr>
            <p:grpSpPr bwMode="auto">
              <a:xfrm>
                <a:off x="6768" y="7427"/>
                <a:ext cx="2592" cy="1152"/>
                <a:chOff x="3888" y="9648"/>
                <a:chExt cx="4896" cy="2592"/>
              </a:xfrm>
            </p:grpSpPr>
            <p:sp>
              <p:nvSpPr>
                <p:cNvPr id="4101" name="Line 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88" y="9648"/>
                  <a:ext cx="2736" cy="201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4102" name="Group 6"/>
                <p:cNvGrpSpPr>
                  <a:grpSpLocks noChangeAspect="1"/>
                </p:cNvGrpSpPr>
                <p:nvPr/>
              </p:nvGrpSpPr>
              <p:grpSpPr bwMode="auto">
                <a:xfrm>
                  <a:off x="3888" y="9648"/>
                  <a:ext cx="4896" cy="2592"/>
                  <a:chOff x="3888" y="9648"/>
                  <a:chExt cx="4896" cy="2592"/>
                </a:xfrm>
              </p:grpSpPr>
              <p:sp>
                <p:nvSpPr>
                  <p:cNvPr id="4103" name="Line 7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88" y="11664"/>
                    <a:ext cx="21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04" name="Line 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6048" y="9648"/>
                    <a:ext cx="2736" cy="201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05" name="Line 9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6048" y="10224"/>
                    <a:ext cx="2736" cy="201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06" name="Line 10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624" y="9648"/>
                    <a:ext cx="21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07" name="Line 1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048" y="1166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08" name="Line 12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8784" y="9648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09" name="Line 1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888" y="1166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10" name="Line 1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888" y="12240"/>
                    <a:ext cx="21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grpSp>
            <p:nvGrpSpPr>
              <p:cNvPr id="4111" name="Group 15"/>
              <p:cNvGrpSpPr>
                <a:grpSpLocks noChangeAspect="1"/>
              </p:cNvGrpSpPr>
              <p:nvPr/>
            </p:nvGrpSpPr>
            <p:grpSpPr bwMode="auto">
              <a:xfrm>
                <a:off x="3024" y="7427"/>
                <a:ext cx="2736" cy="1296"/>
                <a:chOff x="1584" y="6768"/>
                <a:chExt cx="5760" cy="3168"/>
              </a:xfrm>
            </p:grpSpPr>
            <p:grpSp>
              <p:nvGrpSpPr>
                <p:cNvPr id="4112" name="Group 16"/>
                <p:cNvGrpSpPr>
                  <a:grpSpLocks noChangeAspect="1"/>
                </p:cNvGrpSpPr>
                <p:nvPr/>
              </p:nvGrpSpPr>
              <p:grpSpPr bwMode="auto">
                <a:xfrm>
                  <a:off x="1584" y="6768"/>
                  <a:ext cx="5760" cy="2592"/>
                  <a:chOff x="3168" y="6768"/>
                  <a:chExt cx="5760" cy="2592"/>
                </a:xfrm>
              </p:grpSpPr>
              <p:sp>
                <p:nvSpPr>
                  <p:cNvPr id="4113" name="Arc 17"/>
                  <p:cNvSpPr>
                    <a:spLocks noChangeAspect="1"/>
                  </p:cNvSpPr>
                  <p:nvPr/>
                </p:nvSpPr>
                <p:spPr bwMode="auto">
                  <a:xfrm>
                    <a:off x="5760" y="8784"/>
                    <a:ext cx="432" cy="57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14" name="Line 1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600" y="8784"/>
                    <a:ext cx="21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15" name="Arc 19"/>
                  <p:cNvSpPr>
                    <a:spLocks noChangeAspect="1"/>
                  </p:cNvSpPr>
                  <p:nvPr/>
                </p:nvSpPr>
                <p:spPr bwMode="auto">
                  <a:xfrm flipH="1">
                    <a:off x="3168" y="8784"/>
                    <a:ext cx="432" cy="57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16" name="Line 20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3168" y="9360"/>
                    <a:ext cx="3024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17" name="Line 21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3600" y="6768"/>
                    <a:ext cx="2736" cy="201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18" name="Line 22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5760" y="6768"/>
                    <a:ext cx="2736" cy="201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19" name="Line 23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6192" y="7344"/>
                    <a:ext cx="2736" cy="2016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20" name="Arc 24"/>
                  <p:cNvSpPr>
                    <a:spLocks noChangeAspect="1"/>
                  </p:cNvSpPr>
                  <p:nvPr/>
                </p:nvSpPr>
                <p:spPr bwMode="auto">
                  <a:xfrm>
                    <a:off x="8496" y="6768"/>
                    <a:ext cx="432" cy="57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21600"/>
                      <a:gd name="T1" fmla="*/ 0 h 21600"/>
                      <a:gd name="T2" fmla="*/ 21600 w 21600"/>
                      <a:gd name="T3" fmla="*/ 21600 h 21600"/>
                      <a:gd name="T4" fmla="*/ 0 w 21600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600" h="21600" fill="none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</a:path>
                      <a:path w="21600" h="21600" stroke="0" extrusionOk="0">
                        <a:moveTo>
                          <a:pt x="-1" y="0"/>
                        </a:moveTo>
                        <a:cubicBezTo>
                          <a:pt x="11929" y="0"/>
                          <a:pt x="21600" y="9670"/>
                          <a:pt x="21600" y="21600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4121" name="Line 25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6336" y="6768"/>
                    <a:ext cx="216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sp>
              <p:nvSpPr>
                <p:cNvPr id="4122" name="Line 26"/>
                <p:cNvSpPr>
                  <a:spLocks noChangeAspect="1" noChangeShapeType="1"/>
                </p:cNvSpPr>
                <p:nvPr/>
              </p:nvSpPr>
              <p:spPr bwMode="auto">
                <a:xfrm>
                  <a:off x="4176" y="8352"/>
                  <a:ext cx="0" cy="1584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sp>
              <p:nvSpPr>
                <p:cNvPr id="4123" name="Line 27"/>
                <p:cNvSpPr>
                  <a:spLocks noChangeAspect="1" noChangeShapeType="1"/>
                </p:cNvSpPr>
                <p:nvPr/>
              </p:nvSpPr>
              <p:spPr bwMode="auto">
                <a:xfrm>
                  <a:off x="2016" y="8352"/>
                  <a:ext cx="0" cy="1584"/>
                </a:xfrm>
                <a:prstGeom prst="line">
                  <a:avLst/>
                </a:prstGeom>
                <a:noFill/>
                <a:ln w="9525" cap="rnd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</p:grpSp>
        </p:grpSp>
        <p:sp>
          <p:nvSpPr>
            <p:cNvPr id="4124" name="Rectangle 28"/>
            <p:cNvSpPr>
              <a:spLocks noChangeAspect="1" noChangeArrowheads="1"/>
            </p:cNvSpPr>
            <p:nvPr/>
          </p:nvSpPr>
          <p:spPr bwMode="auto">
            <a:xfrm>
              <a:off x="2160" y="7043"/>
              <a:ext cx="7920" cy="259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  <p:sp>
          <p:nvSpPr>
            <p:cNvPr id="4125" name="Text Box 29"/>
            <p:cNvSpPr txBox="1">
              <a:spLocks noChangeAspect="1" noChangeArrowheads="1"/>
            </p:cNvSpPr>
            <p:nvPr/>
          </p:nvSpPr>
          <p:spPr bwMode="auto">
            <a:xfrm>
              <a:off x="3600" y="9025"/>
              <a:ext cx="576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l-GR" sz="1300" b="1"/>
                <a:t>Α</a:t>
              </a:r>
            </a:p>
          </p:txBody>
        </p:sp>
        <p:sp>
          <p:nvSpPr>
            <p:cNvPr id="4126" name="Text Box 30"/>
            <p:cNvSpPr txBox="1">
              <a:spLocks noChangeAspect="1" noChangeArrowheads="1"/>
            </p:cNvSpPr>
            <p:nvPr/>
          </p:nvSpPr>
          <p:spPr bwMode="auto">
            <a:xfrm>
              <a:off x="7344" y="9025"/>
              <a:ext cx="576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l-GR" sz="1300" b="1"/>
                <a:t>Β</a:t>
              </a:r>
            </a:p>
          </p:txBody>
        </p:sp>
      </p:grpSp>
      <p:sp>
        <p:nvSpPr>
          <p:cNvPr id="4127" name="Rectangle 31"/>
          <p:cNvSpPr>
            <a:spLocks noChangeArrowheads="1"/>
          </p:cNvSpPr>
          <p:nvPr/>
        </p:nvSpPr>
        <p:spPr bwMode="auto">
          <a:xfrm>
            <a:off x="0" y="5661025"/>
            <a:ext cx="91440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Προϊόντα πρίσης:</a:t>
            </a:r>
            <a:endParaRPr lang="el-GR" sz="2500" b="1"/>
          </a:p>
          <a:p>
            <a:pPr algn="ctr"/>
            <a:r>
              <a:rPr lang="el-GR" sz="2500" b="1" i="1">
                <a:cs typeface="Times New Roman" pitchFamily="18" charset="0"/>
              </a:rPr>
              <a:t>Α: ημίπριστη ξυλεία</a:t>
            </a:r>
            <a:r>
              <a:rPr lang="el-GR" sz="2500" b="1">
                <a:cs typeface="Times New Roman" pitchFamily="18" charset="0"/>
              </a:rPr>
              <a:t>, και </a:t>
            </a:r>
            <a:r>
              <a:rPr lang="el-GR" sz="2500" b="1" i="1">
                <a:cs typeface="Times New Roman" pitchFamily="18" charset="0"/>
              </a:rPr>
              <a:t>Β: πριστή ξυλεία.</a:t>
            </a:r>
            <a:endParaRPr lang="el-GR" sz="4400" b="1" i="1"/>
          </a:p>
        </p:txBody>
      </p:sp>
      <p:pic>
        <p:nvPicPr>
          <p:cNvPr id="4128" name="Picture 32" descr="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260350"/>
            <a:ext cx="6911975" cy="25447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 noChangeAspect="1"/>
          </p:cNvGrpSpPr>
          <p:nvPr/>
        </p:nvGrpSpPr>
        <p:grpSpPr bwMode="auto">
          <a:xfrm>
            <a:off x="1905000" y="1219200"/>
            <a:ext cx="5486400" cy="3783013"/>
            <a:chOff x="3060" y="7740"/>
            <a:chExt cx="5220" cy="3600"/>
          </a:xfrm>
        </p:grpSpPr>
        <p:grpSp>
          <p:nvGrpSpPr>
            <p:cNvPr id="17411" name="Group 3"/>
            <p:cNvGrpSpPr>
              <a:grpSpLocks noChangeAspect="1"/>
            </p:cNvGrpSpPr>
            <p:nvPr/>
          </p:nvGrpSpPr>
          <p:grpSpPr bwMode="auto">
            <a:xfrm>
              <a:off x="3420" y="7920"/>
              <a:ext cx="4500" cy="3240"/>
              <a:chOff x="3420" y="7920"/>
              <a:chExt cx="4500" cy="3240"/>
            </a:xfrm>
          </p:grpSpPr>
          <p:grpSp>
            <p:nvGrpSpPr>
              <p:cNvPr id="17412" name="Group 4"/>
              <p:cNvGrpSpPr>
                <a:grpSpLocks noChangeAspect="1"/>
              </p:cNvGrpSpPr>
              <p:nvPr/>
            </p:nvGrpSpPr>
            <p:grpSpPr bwMode="auto">
              <a:xfrm>
                <a:off x="3420" y="7920"/>
                <a:ext cx="4500" cy="2700"/>
                <a:chOff x="3420" y="7920"/>
                <a:chExt cx="4500" cy="2700"/>
              </a:xfrm>
            </p:grpSpPr>
            <p:grpSp>
              <p:nvGrpSpPr>
                <p:cNvPr id="17413" name="Group 5"/>
                <p:cNvGrpSpPr>
                  <a:grpSpLocks noChangeAspect="1"/>
                </p:cNvGrpSpPr>
                <p:nvPr/>
              </p:nvGrpSpPr>
              <p:grpSpPr bwMode="auto">
                <a:xfrm>
                  <a:off x="3420" y="7920"/>
                  <a:ext cx="1786" cy="2700"/>
                  <a:chOff x="2520" y="9720"/>
                  <a:chExt cx="6447" cy="8100"/>
                </a:xfrm>
              </p:grpSpPr>
              <p:grpSp>
                <p:nvGrpSpPr>
                  <p:cNvPr id="17414" name="Group 6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520" y="10077"/>
                    <a:ext cx="6447" cy="7743"/>
                    <a:chOff x="2520" y="10077"/>
                    <a:chExt cx="2700" cy="3243"/>
                  </a:xfrm>
                </p:grpSpPr>
                <p:sp>
                  <p:nvSpPr>
                    <p:cNvPr id="17415" name="Freeform 7" descr="5%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520" y="10620"/>
                      <a:ext cx="2700" cy="2700"/>
                    </a:xfrm>
                    <a:custGeom>
                      <a:avLst/>
                      <a:gdLst/>
                      <a:ahLst/>
                      <a:cxnLst>
                        <a:cxn ang="0">
                          <a:pos x="360" y="900"/>
                        </a:cxn>
                        <a:cxn ang="0">
                          <a:pos x="0" y="900"/>
                        </a:cxn>
                        <a:cxn ang="0">
                          <a:pos x="0" y="0"/>
                        </a:cxn>
                        <a:cxn ang="0">
                          <a:pos x="2700" y="0"/>
                        </a:cxn>
                        <a:cxn ang="0">
                          <a:pos x="2700" y="900"/>
                        </a:cxn>
                        <a:cxn ang="0">
                          <a:pos x="2340" y="900"/>
                        </a:cxn>
                        <a:cxn ang="0">
                          <a:pos x="1980" y="2700"/>
                        </a:cxn>
                        <a:cxn ang="0">
                          <a:pos x="720" y="2700"/>
                        </a:cxn>
                        <a:cxn ang="0">
                          <a:pos x="360" y="900"/>
                        </a:cxn>
                      </a:cxnLst>
                      <a:rect l="0" t="0" r="r" b="b"/>
                      <a:pathLst>
                        <a:path w="2700" h="2700">
                          <a:moveTo>
                            <a:pt x="360" y="900"/>
                          </a:moveTo>
                          <a:lnTo>
                            <a:pt x="0" y="900"/>
                          </a:lnTo>
                          <a:lnTo>
                            <a:pt x="0" y="0"/>
                          </a:lnTo>
                          <a:lnTo>
                            <a:pt x="2700" y="0"/>
                          </a:lnTo>
                          <a:lnTo>
                            <a:pt x="2700" y="900"/>
                          </a:lnTo>
                          <a:lnTo>
                            <a:pt x="2340" y="900"/>
                          </a:lnTo>
                          <a:lnTo>
                            <a:pt x="1980" y="2700"/>
                          </a:lnTo>
                          <a:lnTo>
                            <a:pt x="720" y="2700"/>
                          </a:lnTo>
                          <a:lnTo>
                            <a:pt x="360" y="900"/>
                          </a:lnTo>
                          <a:close/>
                        </a:path>
                      </a:pathLst>
                    </a:custGeom>
                    <a:pattFill prst="pct5">
                      <a:fgClr>
                        <a:srgbClr val="000000"/>
                      </a:fgClr>
                      <a:bgClr>
                        <a:srgbClr val="FFFFFF"/>
                      </a:bgClr>
                    </a:patt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sp>
                  <p:nvSpPr>
                    <p:cNvPr id="17416" name="Freeform 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700" y="10077"/>
                      <a:ext cx="2340" cy="54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20"/>
                        </a:cxn>
                        <a:cxn ang="0">
                          <a:pos x="0" y="0"/>
                        </a:cxn>
                        <a:cxn ang="0">
                          <a:pos x="2340" y="0"/>
                        </a:cxn>
                        <a:cxn ang="0">
                          <a:pos x="2340" y="720"/>
                        </a:cxn>
                        <a:cxn ang="0">
                          <a:pos x="0" y="720"/>
                        </a:cxn>
                      </a:cxnLst>
                      <a:rect l="0" t="0" r="r" b="b"/>
                      <a:pathLst>
                        <a:path w="2340" h="720">
                          <a:moveTo>
                            <a:pt x="0" y="720"/>
                          </a:moveTo>
                          <a:lnTo>
                            <a:pt x="0" y="0"/>
                          </a:lnTo>
                          <a:lnTo>
                            <a:pt x="2340" y="0"/>
                          </a:lnTo>
                          <a:lnTo>
                            <a:pt x="2340" y="720"/>
                          </a:lnTo>
                          <a:lnTo>
                            <a:pt x="0" y="720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</p:grpSp>
              <p:grpSp>
                <p:nvGrpSpPr>
                  <p:cNvPr id="17417" name="Group 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520" y="9720"/>
                    <a:ext cx="4320" cy="540"/>
                    <a:chOff x="2520" y="9720"/>
                    <a:chExt cx="4320" cy="540"/>
                  </a:xfrm>
                </p:grpSpPr>
                <p:sp>
                  <p:nvSpPr>
                    <p:cNvPr id="17418" name="Line 1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520" y="9720"/>
                      <a:ext cx="180" cy="36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grpSp>
                  <p:nvGrpSpPr>
                    <p:cNvPr id="17419" name="Group 1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520" y="9720"/>
                      <a:ext cx="4320" cy="540"/>
                      <a:chOff x="2520" y="9720"/>
                      <a:chExt cx="4320" cy="540"/>
                    </a:xfrm>
                  </p:grpSpPr>
                  <p:sp>
                    <p:nvSpPr>
                      <p:cNvPr id="17420" name="Line 1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520" y="10077"/>
                        <a:ext cx="540" cy="18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7421" name="Line 1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060" y="10077"/>
                        <a:ext cx="3780" cy="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7422" name="Line 1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060" y="9900"/>
                        <a:ext cx="3780" cy="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7423" name="Line 1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2520" y="9720"/>
                        <a:ext cx="540" cy="18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7424" name="Line 1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520" y="9900"/>
                        <a:ext cx="180" cy="36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7425" name="Line 1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6840" y="9900"/>
                        <a:ext cx="0" cy="18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</p:grpSp>
            </p:grpSp>
            <p:grpSp>
              <p:nvGrpSpPr>
                <p:cNvPr id="17426" name="Group 18"/>
                <p:cNvGrpSpPr>
                  <a:grpSpLocks noChangeAspect="1"/>
                </p:cNvGrpSpPr>
                <p:nvPr/>
              </p:nvGrpSpPr>
              <p:grpSpPr bwMode="auto">
                <a:xfrm>
                  <a:off x="6120" y="7920"/>
                  <a:ext cx="1800" cy="2700"/>
                  <a:chOff x="2880" y="4680"/>
                  <a:chExt cx="6480" cy="8100"/>
                </a:xfrm>
              </p:grpSpPr>
              <p:sp>
                <p:nvSpPr>
                  <p:cNvPr id="17427" name="Freeform 19" descr="5%"/>
                  <p:cNvSpPr>
                    <a:spLocks noChangeAspect="1"/>
                  </p:cNvSpPr>
                  <p:nvPr/>
                </p:nvSpPr>
                <p:spPr bwMode="auto">
                  <a:xfrm>
                    <a:off x="2880" y="6300"/>
                    <a:ext cx="6480" cy="6480"/>
                  </a:xfrm>
                  <a:custGeom>
                    <a:avLst/>
                    <a:gdLst/>
                    <a:ahLst/>
                    <a:cxnLst>
                      <a:cxn ang="0">
                        <a:pos x="360" y="900"/>
                      </a:cxn>
                      <a:cxn ang="0">
                        <a:pos x="0" y="900"/>
                      </a:cxn>
                      <a:cxn ang="0">
                        <a:pos x="0" y="0"/>
                      </a:cxn>
                      <a:cxn ang="0">
                        <a:pos x="2700" y="0"/>
                      </a:cxn>
                      <a:cxn ang="0">
                        <a:pos x="2700" y="900"/>
                      </a:cxn>
                      <a:cxn ang="0">
                        <a:pos x="2340" y="900"/>
                      </a:cxn>
                      <a:cxn ang="0">
                        <a:pos x="1980" y="2700"/>
                      </a:cxn>
                      <a:cxn ang="0">
                        <a:pos x="720" y="2700"/>
                      </a:cxn>
                      <a:cxn ang="0">
                        <a:pos x="360" y="900"/>
                      </a:cxn>
                    </a:cxnLst>
                    <a:rect l="0" t="0" r="r" b="b"/>
                    <a:pathLst>
                      <a:path w="2700" h="2700">
                        <a:moveTo>
                          <a:pt x="360" y="900"/>
                        </a:moveTo>
                        <a:lnTo>
                          <a:pt x="0" y="900"/>
                        </a:lnTo>
                        <a:lnTo>
                          <a:pt x="0" y="0"/>
                        </a:lnTo>
                        <a:lnTo>
                          <a:pt x="2700" y="0"/>
                        </a:lnTo>
                        <a:lnTo>
                          <a:pt x="2700" y="900"/>
                        </a:lnTo>
                        <a:lnTo>
                          <a:pt x="2340" y="900"/>
                        </a:lnTo>
                        <a:lnTo>
                          <a:pt x="1980" y="2700"/>
                        </a:lnTo>
                        <a:lnTo>
                          <a:pt x="720" y="2700"/>
                        </a:lnTo>
                        <a:lnTo>
                          <a:pt x="360" y="900"/>
                        </a:lnTo>
                        <a:close/>
                      </a:path>
                    </a:pathLst>
                  </a:custGeom>
                  <a:pattFill prst="pct5">
                    <a:fgClr>
                      <a:srgbClr val="000000"/>
                    </a:fgClr>
                    <a:bgClr>
                      <a:srgbClr val="FFFFFF"/>
                    </a:bgClr>
                  </a:patt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grpSp>
                <p:nvGrpSpPr>
                  <p:cNvPr id="17428" name="Group 2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420" y="4680"/>
                    <a:ext cx="4320" cy="540"/>
                    <a:chOff x="2520" y="9720"/>
                    <a:chExt cx="4320" cy="540"/>
                  </a:xfrm>
                </p:grpSpPr>
                <p:sp>
                  <p:nvSpPr>
                    <p:cNvPr id="17429" name="Line 2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520" y="9720"/>
                      <a:ext cx="180" cy="360"/>
                    </a:xfrm>
                    <a:prstGeom prst="line">
                      <a:avLst/>
                    </a:prstGeom>
                    <a:noFill/>
                    <a:ln w="158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l-GR"/>
                    </a:p>
                  </p:txBody>
                </p:sp>
                <p:grpSp>
                  <p:nvGrpSpPr>
                    <p:cNvPr id="17430" name="Group 22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520" y="9720"/>
                      <a:ext cx="4320" cy="540"/>
                      <a:chOff x="2520" y="9720"/>
                      <a:chExt cx="4320" cy="540"/>
                    </a:xfrm>
                  </p:grpSpPr>
                  <p:sp>
                    <p:nvSpPr>
                      <p:cNvPr id="17431" name="Line 2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2520" y="10077"/>
                        <a:ext cx="540" cy="18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7432" name="Line 2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060" y="10077"/>
                        <a:ext cx="3780" cy="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7433" name="Line 2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060" y="9900"/>
                        <a:ext cx="3780" cy="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7434" name="Line 26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 flipV="1">
                        <a:off x="2520" y="9720"/>
                        <a:ext cx="540" cy="18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7435" name="Line 27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2520" y="9900"/>
                        <a:ext cx="180" cy="36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  <p:sp>
                    <p:nvSpPr>
                      <p:cNvPr id="17436" name="Line 28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6840" y="9900"/>
                        <a:ext cx="0" cy="180"/>
                      </a:xfrm>
                      <a:prstGeom prst="line">
                        <a:avLst/>
                      </a:prstGeom>
                      <a:noFill/>
                      <a:ln w="158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l-GR"/>
                      </a:p>
                    </p:txBody>
                  </p:sp>
                </p:grpSp>
              </p:grpSp>
              <p:sp>
                <p:nvSpPr>
                  <p:cNvPr id="17437" name="Freeform 29"/>
                  <p:cNvSpPr>
                    <a:spLocks noChangeAspect="1"/>
                  </p:cNvSpPr>
                  <p:nvPr/>
                </p:nvSpPr>
                <p:spPr bwMode="auto">
                  <a:xfrm>
                    <a:off x="3240" y="5040"/>
                    <a:ext cx="5760" cy="1260"/>
                  </a:xfrm>
                  <a:custGeom>
                    <a:avLst/>
                    <a:gdLst/>
                    <a:ahLst/>
                    <a:cxnLst>
                      <a:cxn ang="0">
                        <a:pos x="0" y="1260"/>
                      </a:cxn>
                      <a:cxn ang="0">
                        <a:pos x="0" y="360"/>
                      </a:cxn>
                      <a:cxn ang="0">
                        <a:pos x="720" y="0"/>
                      </a:cxn>
                      <a:cxn ang="0">
                        <a:pos x="5040" y="0"/>
                      </a:cxn>
                      <a:cxn ang="0">
                        <a:pos x="5760" y="360"/>
                      </a:cxn>
                      <a:cxn ang="0">
                        <a:pos x="5760" y="1260"/>
                      </a:cxn>
                      <a:cxn ang="0">
                        <a:pos x="0" y="1260"/>
                      </a:cxn>
                    </a:cxnLst>
                    <a:rect l="0" t="0" r="r" b="b"/>
                    <a:pathLst>
                      <a:path w="5760" h="1260">
                        <a:moveTo>
                          <a:pt x="0" y="1260"/>
                        </a:moveTo>
                        <a:lnTo>
                          <a:pt x="0" y="360"/>
                        </a:lnTo>
                        <a:lnTo>
                          <a:pt x="720" y="0"/>
                        </a:lnTo>
                        <a:lnTo>
                          <a:pt x="5040" y="0"/>
                        </a:lnTo>
                        <a:lnTo>
                          <a:pt x="5760" y="360"/>
                        </a:lnTo>
                        <a:lnTo>
                          <a:pt x="5760" y="1260"/>
                        </a:lnTo>
                        <a:lnTo>
                          <a:pt x="0" y="1260"/>
                        </a:lnTo>
                        <a:close/>
                      </a:path>
                    </a:pathLst>
                  </a:custGeom>
                  <a:solidFill>
                    <a:srgbClr val="C0C0C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sp>
            <p:nvSpPr>
              <p:cNvPr id="17438" name="Text Box 30"/>
              <p:cNvSpPr txBox="1">
                <a:spLocks noChangeAspect="1" noChangeArrowheads="1"/>
              </p:cNvSpPr>
              <p:nvPr/>
            </p:nvSpPr>
            <p:spPr bwMode="auto">
              <a:xfrm>
                <a:off x="4140" y="10620"/>
                <a:ext cx="72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l-GR" sz="1200" b="1"/>
                  <a:t>Α</a:t>
                </a:r>
              </a:p>
            </p:txBody>
          </p:sp>
          <p:sp>
            <p:nvSpPr>
              <p:cNvPr id="17439" name="Text Box 31"/>
              <p:cNvSpPr txBox="1">
                <a:spLocks noChangeAspect="1" noChangeArrowheads="1"/>
              </p:cNvSpPr>
              <p:nvPr/>
            </p:nvSpPr>
            <p:spPr bwMode="auto">
              <a:xfrm>
                <a:off x="6840" y="10620"/>
                <a:ext cx="720" cy="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eaLnBrk="0" hangingPunct="0"/>
                <a:r>
                  <a:rPr lang="el-GR" sz="1200" b="1"/>
                  <a:t>Β</a:t>
                </a:r>
              </a:p>
            </p:txBody>
          </p:sp>
        </p:grpSp>
        <p:sp>
          <p:nvSpPr>
            <p:cNvPr id="17440" name="Rectangle 32"/>
            <p:cNvSpPr>
              <a:spLocks noChangeAspect="1" noChangeArrowheads="1"/>
            </p:cNvSpPr>
            <p:nvPr/>
          </p:nvSpPr>
          <p:spPr bwMode="auto">
            <a:xfrm>
              <a:off x="3060" y="7740"/>
              <a:ext cx="5220" cy="36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7441" name="Rectangle 33"/>
          <p:cNvSpPr>
            <a:spLocks noChangeArrowheads="1"/>
          </p:cNvSpPr>
          <p:nvPr/>
        </p:nvSpPr>
        <p:spPr bwMode="auto">
          <a:xfrm>
            <a:off x="0" y="5486400"/>
            <a:ext cx="9144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Τρόπος τοποθέτησης του πριονοελάσματος στις τροχαλίες για να μην καταστρέφεται η έκκαμψη ή η διαπλάτυνσή του.</a:t>
            </a:r>
          </a:p>
          <a:p>
            <a:pPr eaLnBrk="0" hangingPunct="0"/>
            <a:endParaRPr lang="el-GR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600450" y="1628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381000"/>
            <a:ext cx="2797175" cy="518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0" y="5791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500" b="1">
                <a:cs typeface="Times New Roman" pitchFamily="18" charset="0"/>
              </a:rPr>
              <a:t>Διάφορες μορφές δοντιών πριονοελασμάτων.</a:t>
            </a:r>
            <a:endParaRPr lang="el-GR" sz="2000" b="1">
              <a:latin typeface="Arial" charset="0"/>
              <a:cs typeface="Arial" charset="0"/>
            </a:endParaRPr>
          </a:p>
          <a:p>
            <a:pPr eaLnBrk="0" hangingPunct="0"/>
            <a:endParaRPr lang="el-GR" sz="44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357563" y="19478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539750" y="549275"/>
          <a:ext cx="4037013" cy="492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9" r:id="rId3" imgW="2429256" imgH="2962656" progId="Word.Picture.8">
                  <p:embed/>
                </p:oleObj>
              </mc:Choice>
              <mc:Fallback>
                <p:oleObj r:id="rId3" imgW="2429256" imgH="2962656" progId="Word.Picture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8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549275"/>
                        <a:ext cx="4037013" cy="49228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57150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Άνω οδηγοί και τερματικά</a:t>
            </a:r>
            <a:endParaRPr lang="el-GR" sz="2000" b="1"/>
          </a:p>
        </p:txBody>
      </p:sp>
      <p:pic>
        <p:nvPicPr>
          <p:cNvPr id="19462" name="Picture 6" descr="Ρυθμιστές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549275"/>
            <a:ext cx="3673475" cy="4895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5" name="Picture 5" descr="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1125538"/>
            <a:ext cx="3308350" cy="3046412"/>
          </a:xfrm>
          <a:prstGeom prst="rect">
            <a:avLst/>
          </a:prstGeom>
          <a:noFill/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116013" y="4941888"/>
            <a:ext cx="6911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l-GR" b="1"/>
              <a:t>Τάκος και πριονοέλασμα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1752600"/>
            <a:ext cx="9144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indent="228600" algn="ctr"/>
            <a:r>
              <a:rPr lang="el-GR" sz="2100" b="1">
                <a:cs typeface="Times New Roman" pitchFamily="18" charset="0"/>
              </a:rPr>
              <a:t>Μ = 2</a:t>
            </a:r>
            <a:r>
              <a:rPr lang="en-US" sz="2100" b="1">
                <a:cs typeface="Times New Roman" pitchFamily="18" charset="0"/>
              </a:rPr>
              <a:t>h</a:t>
            </a:r>
            <a:r>
              <a:rPr lang="el-GR" sz="2100" b="1">
                <a:cs typeface="Times New Roman" pitchFamily="18" charset="0"/>
              </a:rPr>
              <a:t> + 2π</a:t>
            </a:r>
            <a:r>
              <a:rPr lang="en-US" sz="2100" b="1">
                <a:cs typeface="Times New Roman" pitchFamily="18" charset="0"/>
              </a:rPr>
              <a:t>r</a:t>
            </a:r>
            <a:endParaRPr lang="el-GR" sz="4000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810000" y="1752600"/>
            <a:ext cx="1828800" cy="457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l-GR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0" y="1600200"/>
            <a:ext cx="91440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1300" b="1">
                <a:cs typeface="Times New Roman" pitchFamily="18" charset="0"/>
              </a:rPr>
              <a:t> </a:t>
            </a:r>
            <a:endParaRPr lang="el-GR" sz="1300">
              <a:cs typeface="Times New Roman" pitchFamily="18" charset="0"/>
            </a:endParaRPr>
          </a:p>
          <a:p>
            <a:pPr eaLnBrk="0" hangingPunct="0"/>
            <a:endParaRPr lang="el-GR" sz="2800" b="1"/>
          </a:p>
        </p:txBody>
      </p:sp>
      <p:grpSp>
        <p:nvGrpSpPr>
          <p:cNvPr id="20485" name="Group 5"/>
          <p:cNvGrpSpPr>
            <a:grpSpLocks/>
          </p:cNvGrpSpPr>
          <p:nvPr/>
        </p:nvGrpSpPr>
        <p:grpSpPr bwMode="auto">
          <a:xfrm>
            <a:off x="914400" y="1143000"/>
            <a:ext cx="2667000" cy="4343400"/>
            <a:chOff x="6480" y="4320"/>
            <a:chExt cx="3960" cy="5940"/>
          </a:xfrm>
        </p:grpSpPr>
        <p:grpSp>
          <p:nvGrpSpPr>
            <p:cNvPr id="20486" name="Group 6"/>
            <p:cNvGrpSpPr>
              <a:grpSpLocks/>
            </p:cNvGrpSpPr>
            <p:nvPr/>
          </p:nvGrpSpPr>
          <p:grpSpPr bwMode="auto">
            <a:xfrm>
              <a:off x="6480" y="4320"/>
              <a:ext cx="3960" cy="5940"/>
              <a:chOff x="3420" y="4320"/>
              <a:chExt cx="3960" cy="5940"/>
            </a:xfrm>
          </p:grpSpPr>
          <p:grpSp>
            <p:nvGrpSpPr>
              <p:cNvPr id="20487" name="Group 7"/>
              <p:cNvGrpSpPr>
                <a:grpSpLocks noChangeAspect="1"/>
              </p:cNvGrpSpPr>
              <p:nvPr/>
            </p:nvGrpSpPr>
            <p:grpSpPr bwMode="auto">
              <a:xfrm>
                <a:off x="3960" y="4680"/>
                <a:ext cx="2800" cy="5040"/>
                <a:chOff x="3960" y="4680"/>
                <a:chExt cx="3600" cy="6480"/>
              </a:xfrm>
            </p:grpSpPr>
            <p:grpSp>
              <p:nvGrpSpPr>
                <p:cNvPr id="20488" name="Group 8"/>
                <p:cNvGrpSpPr>
                  <a:grpSpLocks noChangeAspect="1"/>
                </p:cNvGrpSpPr>
                <p:nvPr/>
              </p:nvGrpSpPr>
              <p:grpSpPr bwMode="auto">
                <a:xfrm>
                  <a:off x="3960" y="4680"/>
                  <a:ext cx="2340" cy="2340"/>
                  <a:chOff x="3960" y="4680"/>
                  <a:chExt cx="2340" cy="2340"/>
                </a:xfrm>
              </p:grpSpPr>
              <p:sp>
                <p:nvSpPr>
                  <p:cNvPr id="20489" name="Oval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60" y="4680"/>
                    <a:ext cx="2340" cy="23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0490" name="Line 10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4317" y="5040"/>
                    <a:ext cx="1623" cy="162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0491" name="Line 1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040" y="5940"/>
                    <a:ext cx="900" cy="72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  <p:sp>
              <p:nvSpPr>
                <p:cNvPr id="20492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3960" y="8820"/>
                  <a:ext cx="2340" cy="2340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20493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3960" y="5940"/>
                  <a:ext cx="3600" cy="4140"/>
                  <a:chOff x="3960" y="5940"/>
                  <a:chExt cx="3600" cy="4140"/>
                </a:xfrm>
              </p:grpSpPr>
              <p:sp>
                <p:nvSpPr>
                  <p:cNvPr id="20494" name="Line 1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3960" y="5940"/>
                    <a:ext cx="0" cy="39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0495" name="Line 1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300" y="5940"/>
                    <a:ext cx="0" cy="396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0496" name="Line 16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220" y="5940"/>
                    <a:ext cx="234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0497" name="Line 17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5220" y="10080"/>
                    <a:ext cx="2340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  <p:sp>
                <p:nvSpPr>
                  <p:cNvPr id="20498" name="Line 18"/>
                  <p:cNvSpPr>
                    <a:spLocks noChangeAspect="1" noChangeShapeType="1"/>
                  </p:cNvSpPr>
                  <p:nvPr/>
                </p:nvSpPr>
                <p:spPr bwMode="auto">
                  <a:xfrm flipV="1">
                    <a:off x="7200" y="5940"/>
                    <a:ext cx="0" cy="414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 type="triangle" w="med" len="med"/>
                    <a:tailEnd type="triangle" w="med" len="med"/>
                  </a:ln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sp>
            <p:nvSpPr>
              <p:cNvPr id="20499" name="Rectangle 19"/>
              <p:cNvSpPr>
                <a:spLocks noChangeArrowheads="1"/>
              </p:cNvSpPr>
              <p:nvPr/>
            </p:nvSpPr>
            <p:spPr bwMode="auto">
              <a:xfrm>
                <a:off x="3420" y="4320"/>
                <a:ext cx="3960" cy="5940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l-GR"/>
              </a:p>
            </p:txBody>
          </p:sp>
        </p:grpSp>
        <p:sp>
          <p:nvSpPr>
            <p:cNvPr id="20500" name="Text Box 20"/>
            <p:cNvSpPr txBox="1">
              <a:spLocks noChangeArrowheads="1"/>
            </p:cNvSpPr>
            <p:nvPr/>
          </p:nvSpPr>
          <p:spPr bwMode="auto">
            <a:xfrm>
              <a:off x="7920" y="5940"/>
              <a:ext cx="54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l-GR" sz="1000" b="1"/>
                <a:t>r</a:t>
              </a:r>
            </a:p>
          </p:txBody>
        </p:sp>
        <p:sp>
          <p:nvSpPr>
            <p:cNvPr id="20501" name="Text Box 21"/>
            <p:cNvSpPr txBox="1">
              <a:spLocks noChangeArrowheads="1"/>
            </p:cNvSpPr>
            <p:nvPr/>
          </p:nvSpPr>
          <p:spPr bwMode="auto">
            <a:xfrm>
              <a:off x="7380" y="5400"/>
              <a:ext cx="54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l-GR" sz="1000" b="1"/>
                <a:t>d</a:t>
              </a:r>
            </a:p>
          </p:txBody>
        </p:sp>
        <p:sp>
          <p:nvSpPr>
            <p:cNvPr id="20502" name="Text Box 22"/>
            <p:cNvSpPr txBox="1">
              <a:spLocks noChangeArrowheads="1"/>
            </p:cNvSpPr>
            <p:nvPr/>
          </p:nvSpPr>
          <p:spPr bwMode="auto">
            <a:xfrm>
              <a:off x="9540" y="7020"/>
              <a:ext cx="54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el-GR" sz="1000" b="1"/>
                <a:t>h</a:t>
              </a:r>
            </a:p>
          </p:txBody>
        </p:sp>
      </p:grpSp>
      <p:sp>
        <p:nvSpPr>
          <p:cNvPr id="20503" name="Rectangle 23"/>
          <p:cNvSpPr>
            <a:spLocks noChangeArrowheads="1"/>
          </p:cNvSpPr>
          <p:nvPr/>
        </p:nvSpPr>
        <p:spPr bwMode="auto">
          <a:xfrm>
            <a:off x="0" y="3810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μήκος του πριονοελάσματος </a:t>
            </a:r>
            <a:endParaRPr lang="el-GR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3509963" y="2143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21506" name="Picture 2" descr="proothitira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304800"/>
            <a:ext cx="4530725" cy="548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5791200"/>
            <a:ext cx="91440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100" b="1">
                <a:cs typeface="Times New Roman" pitchFamily="18" charset="0"/>
              </a:rPr>
              <a:t>Προωθητήρας τοποθετημένος στην τράπεζα εργασίας.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90" name="Group 38"/>
          <p:cNvGrpSpPr>
            <a:grpSpLocks/>
          </p:cNvGrpSpPr>
          <p:nvPr/>
        </p:nvGrpSpPr>
        <p:grpSpPr bwMode="auto">
          <a:xfrm>
            <a:off x="1916113" y="1663700"/>
            <a:ext cx="5311775" cy="3532188"/>
            <a:chOff x="-3" y="-3"/>
            <a:chExt cx="3346" cy="2225"/>
          </a:xfrm>
        </p:grpSpPr>
        <p:grpSp>
          <p:nvGrpSpPr>
            <p:cNvPr id="23588" name="Group 36"/>
            <p:cNvGrpSpPr>
              <a:grpSpLocks/>
            </p:cNvGrpSpPr>
            <p:nvPr/>
          </p:nvGrpSpPr>
          <p:grpSpPr bwMode="auto">
            <a:xfrm>
              <a:off x="0" y="0"/>
              <a:ext cx="3340" cy="2219"/>
              <a:chOff x="0" y="0"/>
              <a:chExt cx="3340" cy="2219"/>
            </a:xfrm>
          </p:grpSpPr>
          <p:grpSp>
            <p:nvGrpSpPr>
              <p:cNvPr id="23567" name="Group 15"/>
              <p:cNvGrpSpPr>
                <a:grpSpLocks/>
              </p:cNvGrpSpPr>
              <p:nvPr/>
            </p:nvGrpSpPr>
            <p:grpSpPr bwMode="auto">
              <a:xfrm>
                <a:off x="0" y="0"/>
                <a:ext cx="1603" cy="567"/>
                <a:chOff x="0" y="0"/>
                <a:chExt cx="1603" cy="567"/>
              </a:xfrm>
            </p:grpSpPr>
            <p:sp>
              <p:nvSpPr>
                <p:cNvPr id="23566" name="Rectangle 14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603" cy="567"/>
                </a:xfrm>
                <a:prstGeom prst="rect">
                  <a:avLst/>
                </a:prstGeom>
                <a:solidFill>
                  <a:srgbClr val="E0E0E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23565" name="Group 13"/>
                <p:cNvGrpSpPr>
                  <a:grpSpLocks/>
                </p:cNvGrpSpPr>
                <p:nvPr/>
              </p:nvGrpSpPr>
              <p:grpSpPr bwMode="auto">
                <a:xfrm>
                  <a:off x="0" y="0"/>
                  <a:ext cx="1603" cy="567"/>
                  <a:chOff x="0" y="0"/>
                  <a:chExt cx="1603" cy="567"/>
                </a:xfrm>
              </p:grpSpPr>
              <p:sp>
                <p:nvSpPr>
                  <p:cNvPr id="23554" name="Rectangle 2"/>
                  <p:cNvSpPr>
                    <a:spLocks noChangeArrowheads="1"/>
                  </p:cNvSpPr>
                  <p:nvPr/>
                </p:nvSpPr>
                <p:spPr bwMode="auto">
                  <a:xfrm>
                    <a:off x="43" y="0"/>
                    <a:ext cx="1517" cy="567"/>
                  </a:xfrm>
                  <a:prstGeom prst="rect">
                    <a:avLst/>
                  </a:prstGeom>
                  <a:solidFill>
                    <a:srgbClr val="E0E0E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pPr algn="ctr"/>
                    <a:r>
                      <a:rPr lang="el-GR" sz="1300" b="1">
                        <a:cs typeface="Times New Roman" pitchFamily="18" charset="0"/>
                      </a:rPr>
                      <a:t>Πλάτος ελάσματος</a:t>
                    </a:r>
                    <a:endParaRPr lang="el-GR" sz="1200">
                      <a:cs typeface="Times New Roman" pitchFamily="18" charset="0"/>
                    </a:endParaRPr>
                  </a:p>
                  <a:p>
                    <a:pPr algn="ctr" eaLnBrk="0" hangingPunct="0"/>
                    <a:endParaRPr lang="el-GR"/>
                  </a:p>
                </p:txBody>
              </p:sp>
              <p:sp>
                <p:nvSpPr>
                  <p:cNvPr id="23564" name="Rectangle 12"/>
                  <p:cNvSpPr>
                    <a:spLocks noChangeArrowheads="1"/>
                  </p:cNvSpPr>
                  <p:nvPr/>
                </p:nvSpPr>
                <p:spPr bwMode="auto">
                  <a:xfrm>
                    <a:off x="0" y="0"/>
                    <a:ext cx="1603" cy="567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grpSp>
            <p:nvGrpSpPr>
              <p:cNvPr id="23571" name="Group 19"/>
              <p:cNvGrpSpPr>
                <a:grpSpLocks/>
              </p:cNvGrpSpPr>
              <p:nvPr/>
            </p:nvGrpSpPr>
            <p:grpSpPr bwMode="auto">
              <a:xfrm>
                <a:off x="1603" y="0"/>
                <a:ext cx="1737" cy="567"/>
                <a:chOff x="1603" y="0"/>
                <a:chExt cx="1737" cy="567"/>
              </a:xfrm>
            </p:grpSpPr>
            <p:sp>
              <p:nvSpPr>
                <p:cNvPr id="23570" name="Rectangle 18"/>
                <p:cNvSpPr>
                  <a:spLocks noChangeArrowheads="1"/>
                </p:cNvSpPr>
                <p:nvPr/>
              </p:nvSpPr>
              <p:spPr bwMode="auto">
                <a:xfrm>
                  <a:off x="1603" y="0"/>
                  <a:ext cx="1737" cy="567"/>
                </a:xfrm>
                <a:prstGeom prst="rect">
                  <a:avLst/>
                </a:prstGeom>
                <a:solidFill>
                  <a:srgbClr val="E0E0E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  <p:grpSp>
              <p:nvGrpSpPr>
                <p:cNvPr id="23569" name="Group 17"/>
                <p:cNvGrpSpPr>
                  <a:grpSpLocks/>
                </p:cNvGrpSpPr>
                <p:nvPr/>
              </p:nvGrpSpPr>
              <p:grpSpPr bwMode="auto">
                <a:xfrm>
                  <a:off x="1603" y="0"/>
                  <a:ext cx="1737" cy="567"/>
                  <a:chOff x="1603" y="0"/>
                  <a:chExt cx="1737" cy="567"/>
                </a:xfrm>
              </p:grpSpPr>
              <p:sp>
                <p:nvSpPr>
                  <p:cNvPr id="23555" name="Rectangle 3"/>
                  <p:cNvSpPr>
                    <a:spLocks noChangeArrowheads="1"/>
                  </p:cNvSpPr>
                  <p:nvPr/>
                </p:nvSpPr>
                <p:spPr bwMode="auto">
                  <a:xfrm>
                    <a:off x="1646" y="0"/>
                    <a:ext cx="1651" cy="567"/>
                  </a:xfrm>
                  <a:prstGeom prst="rect">
                    <a:avLst/>
                  </a:prstGeom>
                  <a:solidFill>
                    <a:srgbClr val="E0E0E0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bIns="0"/>
                  <a:lstStyle/>
                  <a:p>
                    <a:pPr algn="ctr"/>
                    <a:r>
                      <a:rPr lang="el-GR" sz="1600" b="1">
                        <a:cs typeface="Times New Roman" pitchFamily="18" charset="0"/>
                      </a:rPr>
                      <a:t>Ελάχιστη ακτίνα καμπυλότητας</a:t>
                    </a:r>
                  </a:p>
                  <a:p>
                    <a:pPr algn="ctr" eaLnBrk="0" hangingPunct="0"/>
                    <a:endParaRPr lang="el-GR"/>
                  </a:p>
                </p:txBody>
              </p:sp>
              <p:sp>
                <p:nvSpPr>
                  <p:cNvPr id="23568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1603" y="0"/>
                    <a:ext cx="1737" cy="567"/>
                  </a:xfrm>
                  <a:prstGeom prst="rect">
                    <a:avLst/>
                  </a:prstGeom>
                  <a:noFill/>
                  <a:ln w="7">
                    <a:solidFill>
                      <a:srgbClr val="A0A0A0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endParaRPr lang="el-GR"/>
                  </a:p>
                </p:txBody>
              </p:sp>
            </p:grpSp>
          </p:grpSp>
          <p:grpSp>
            <p:nvGrpSpPr>
              <p:cNvPr id="23573" name="Group 21"/>
              <p:cNvGrpSpPr>
                <a:grpSpLocks/>
              </p:cNvGrpSpPr>
              <p:nvPr/>
            </p:nvGrpSpPr>
            <p:grpSpPr bwMode="auto">
              <a:xfrm>
                <a:off x="0" y="567"/>
                <a:ext cx="1603" cy="413"/>
                <a:chOff x="0" y="567"/>
                <a:chExt cx="1603" cy="413"/>
              </a:xfrm>
            </p:grpSpPr>
            <p:sp>
              <p:nvSpPr>
                <p:cNvPr id="23556" name="Rectangle 4"/>
                <p:cNvSpPr>
                  <a:spLocks noChangeArrowheads="1"/>
                </p:cNvSpPr>
                <p:nvPr/>
              </p:nvSpPr>
              <p:spPr bwMode="auto">
                <a:xfrm>
                  <a:off x="43" y="567"/>
                  <a:ext cx="1517" cy="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r>
                    <a:rPr lang="el-GR" sz="1300">
                      <a:cs typeface="Times New Roman" pitchFamily="18" charset="0"/>
                    </a:rPr>
                    <a:t>6 </a:t>
                  </a:r>
                  <a:r>
                    <a:rPr lang="en-US" sz="1300">
                      <a:cs typeface="Times New Roman" pitchFamily="18" charset="0"/>
                    </a:rPr>
                    <a:t>mm</a:t>
                  </a:r>
                  <a:endParaRPr lang="el-GR" sz="1200">
                    <a:cs typeface="Times New Roman" pitchFamily="18" charset="0"/>
                  </a:endParaRPr>
                </a:p>
                <a:p>
                  <a:pPr algn="ctr" eaLnBrk="0" hangingPunct="0"/>
                  <a:endParaRPr lang="el-GR"/>
                </a:p>
              </p:txBody>
            </p:sp>
            <p:sp>
              <p:nvSpPr>
                <p:cNvPr id="23572" name="Rectangle 20"/>
                <p:cNvSpPr>
                  <a:spLocks noChangeArrowheads="1"/>
                </p:cNvSpPr>
                <p:nvPr/>
              </p:nvSpPr>
              <p:spPr bwMode="auto">
                <a:xfrm>
                  <a:off x="0" y="567"/>
                  <a:ext cx="1603" cy="41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grpSp>
            <p:nvGrpSpPr>
              <p:cNvPr id="23575" name="Group 23"/>
              <p:cNvGrpSpPr>
                <a:grpSpLocks/>
              </p:cNvGrpSpPr>
              <p:nvPr/>
            </p:nvGrpSpPr>
            <p:grpSpPr bwMode="auto">
              <a:xfrm>
                <a:off x="1603" y="567"/>
                <a:ext cx="1737" cy="413"/>
                <a:chOff x="1603" y="567"/>
                <a:chExt cx="1737" cy="413"/>
              </a:xfrm>
            </p:grpSpPr>
            <p:sp>
              <p:nvSpPr>
                <p:cNvPr id="23557" name="Rectangle 5"/>
                <p:cNvSpPr>
                  <a:spLocks noChangeArrowheads="1"/>
                </p:cNvSpPr>
                <p:nvPr/>
              </p:nvSpPr>
              <p:spPr bwMode="auto">
                <a:xfrm>
                  <a:off x="1646" y="567"/>
                  <a:ext cx="1651" cy="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r>
                    <a:rPr lang="el-GR" sz="1300">
                      <a:cs typeface="Times New Roman" pitchFamily="18" charset="0"/>
                    </a:rPr>
                    <a:t>19 </a:t>
                  </a:r>
                  <a:r>
                    <a:rPr lang="en-US" sz="1300">
                      <a:cs typeface="Times New Roman" pitchFamily="18" charset="0"/>
                    </a:rPr>
                    <a:t>mm</a:t>
                  </a:r>
                  <a:endParaRPr lang="el-GR" sz="1200">
                    <a:cs typeface="Times New Roman" pitchFamily="18" charset="0"/>
                  </a:endParaRPr>
                </a:p>
                <a:p>
                  <a:pPr algn="ctr" eaLnBrk="0" hangingPunct="0"/>
                  <a:endParaRPr lang="el-GR"/>
                </a:p>
              </p:txBody>
            </p:sp>
            <p:sp>
              <p:nvSpPr>
                <p:cNvPr id="23574" name="Rectangle 22"/>
                <p:cNvSpPr>
                  <a:spLocks noChangeArrowheads="1"/>
                </p:cNvSpPr>
                <p:nvPr/>
              </p:nvSpPr>
              <p:spPr bwMode="auto">
                <a:xfrm>
                  <a:off x="1603" y="567"/>
                  <a:ext cx="1737" cy="41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grpSp>
            <p:nvGrpSpPr>
              <p:cNvPr id="23577" name="Group 25"/>
              <p:cNvGrpSpPr>
                <a:grpSpLocks/>
              </p:cNvGrpSpPr>
              <p:nvPr/>
            </p:nvGrpSpPr>
            <p:grpSpPr bwMode="auto">
              <a:xfrm>
                <a:off x="0" y="980"/>
                <a:ext cx="1603" cy="413"/>
                <a:chOff x="0" y="980"/>
                <a:chExt cx="1603" cy="413"/>
              </a:xfrm>
            </p:grpSpPr>
            <p:sp>
              <p:nvSpPr>
                <p:cNvPr id="23558" name="Rectangle 6"/>
                <p:cNvSpPr>
                  <a:spLocks noChangeArrowheads="1"/>
                </p:cNvSpPr>
                <p:nvPr/>
              </p:nvSpPr>
              <p:spPr bwMode="auto">
                <a:xfrm>
                  <a:off x="43" y="980"/>
                  <a:ext cx="1517" cy="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r>
                    <a:rPr lang="el-GR" sz="1300">
                      <a:cs typeface="Times New Roman" pitchFamily="18" charset="0"/>
                    </a:rPr>
                    <a:t>10 </a:t>
                  </a:r>
                  <a:r>
                    <a:rPr lang="en-US" sz="1300">
                      <a:cs typeface="Times New Roman" pitchFamily="18" charset="0"/>
                    </a:rPr>
                    <a:t>mm</a:t>
                  </a:r>
                  <a:endParaRPr lang="el-GR" sz="1200">
                    <a:cs typeface="Times New Roman" pitchFamily="18" charset="0"/>
                  </a:endParaRPr>
                </a:p>
                <a:p>
                  <a:pPr algn="ctr" eaLnBrk="0" hangingPunct="0"/>
                  <a:endParaRPr lang="el-GR"/>
                </a:p>
              </p:txBody>
            </p:sp>
            <p:sp>
              <p:nvSpPr>
                <p:cNvPr id="23576" name="Rectangle 24"/>
                <p:cNvSpPr>
                  <a:spLocks noChangeArrowheads="1"/>
                </p:cNvSpPr>
                <p:nvPr/>
              </p:nvSpPr>
              <p:spPr bwMode="auto">
                <a:xfrm>
                  <a:off x="0" y="980"/>
                  <a:ext cx="1603" cy="41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grpSp>
            <p:nvGrpSpPr>
              <p:cNvPr id="23579" name="Group 27"/>
              <p:cNvGrpSpPr>
                <a:grpSpLocks/>
              </p:cNvGrpSpPr>
              <p:nvPr/>
            </p:nvGrpSpPr>
            <p:grpSpPr bwMode="auto">
              <a:xfrm>
                <a:off x="1603" y="980"/>
                <a:ext cx="1737" cy="413"/>
                <a:chOff x="1603" y="980"/>
                <a:chExt cx="1737" cy="413"/>
              </a:xfrm>
            </p:grpSpPr>
            <p:sp>
              <p:nvSpPr>
                <p:cNvPr id="23559" name="Rectangle 7"/>
                <p:cNvSpPr>
                  <a:spLocks noChangeArrowheads="1"/>
                </p:cNvSpPr>
                <p:nvPr/>
              </p:nvSpPr>
              <p:spPr bwMode="auto">
                <a:xfrm>
                  <a:off x="1646" y="980"/>
                  <a:ext cx="1651" cy="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r>
                    <a:rPr lang="el-GR" sz="1300">
                      <a:cs typeface="Times New Roman" pitchFamily="18" charset="0"/>
                    </a:rPr>
                    <a:t>38 </a:t>
                  </a:r>
                  <a:r>
                    <a:rPr lang="en-US" sz="1300">
                      <a:cs typeface="Times New Roman" pitchFamily="18" charset="0"/>
                    </a:rPr>
                    <a:t>mm</a:t>
                  </a:r>
                  <a:endParaRPr lang="el-GR" sz="1200">
                    <a:cs typeface="Times New Roman" pitchFamily="18" charset="0"/>
                  </a:endParaRPr>
                </a:p>
                <a:p>
                  <a:pPr algn="ctr" eaLnBrk="0" hangingPunct="0"/>
                  <a:endParaRPr lang="el-GR"/>
                </a:p>
              </p:txBody>
            </p:sp>
            <p:sp>
              <p:nvSpPr>
                <p:cNvPr id="23578" name="Rectangle 26"/>
                <p:cNvSpPr>
                  <a:spLocks noChangeArrowheads="1"/>
                </p:cNvSpPr>
                <p:nvPr/>
              </p:nvSpPr>
              <p:spPr bwMode="auto">
                <a:xfrm>
                  <a:off x="1603" y="980"/>
                  <a:ext cx="1737" cy="41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grpSp>
            <p:nvGrpSpPr>
              <p:cNvPr id="23581" name="Group 29"/>
              <p:cNvGrpSpPr>
                <a:grpSpLocks/>
              </p:cNvGrpSpPr>
              <p:nvPr/>
            </p:nvGrpSpPr>
            <p:grpSpPr bwMode="auto">
              <a:xfrm>
                <a:off x="0" y="1393"/>
                <a:ext cx="1603" cy="413"/>
                <a:chOff x="0" y="1393"/>
                <a:chExt cx="1603" cy="413"/>
              </a:xfrm>
            </p:grpSpPr>
            <p:sp>
              <p:nvSpPr>
                <p:cNvPr id="23560" name="Rectangle 8"/>
                <p:cNvSpPr>
                  <a:spLocks noChangeArrowheads="1"/>
                </p:cNvSpPr>
                <p:nvPr/>
              </p:nvSpPr>
              <p:spPr bwMode="auto">
                <a:xfrm>
                  <a:off x="43" y="1393"/>
                  <a:ext cx="1517" cy="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r>
                    <a:rPr lang="el-GR" sz="1300">
                      <a:cs typeface="Times New Roman" pitchFamily="18" charset="0"/>
                    </a:rPr>
                    <a:t>13 </a:t>
                  </a:r>
                  <a:r>
                    <a:rPr lang="en-US" sz="1300">
                      <a:cs typeface="Times New Roman" pitchFamily="18" charset="0"/>
                    </a:rPr>
                    <a:t>mm</a:t>
                  </a:r>
                  <a:endParaRPr lang="el-GR" sz="1200">
                    <a:cs typeface="Times New Roman" pitchFamily="18" charset="0"/>
                  </a:endParaRPr>
                </a:p>
                <a:p>
                  <a:pPr algn="ctr" eaLnBrk="0" hangingPunct="0"/>
                  <a:endParaRPr lang="el-GR"/>
                </a:p>
              </p:txBody>
            </p:sp>
            <p:sp>
              <p:nvSpPr>
                <p:cNvPr id="23580" name="Rectangle 28"/>
                <p:cNvSpPr>
                  <a:spLocks noChangeArrowheads="1"/>
                </p:cNvSpPr>
                <p:nvPr/>
              </p:nvSpPr>
              <p:spPr bwMode="auto">
                <a:xfrm>
                  <a:off x="0" y="1393"/>
                  <a:ext cx="1603" cy="41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grpSp>
            <p:nvGrpSpPr>
              <p:cNvPr id="23583" name="Group 31"/>
              <p:cNvGrpSpPr>
                <a:grpSpLocks/>
              </p:cNvGrpSpPr>
              <p:nvPr/>
            </p:nvGrpSpPr>
            <p:grpSpPr bwMode="auto">
              <a:xfrm>
                <a:off x="1603" y="1393"/>
                <a:ext cx="1737" cy="413"/>
                <a:chOff x="1603" y="1393"/>
                <a:chExt cx="1737" cy="413"/>
              </a:xfrm>
            </p:grpSpPr>
            <p:sp>
              <p:nvSpPr>
                <p:cNvPr id="23561" name="Rectangle 9"/>
                <p:cNvSpPr>
                  <a:spLocks noChangeArrowheads="1"/>
                </p:cNvSpPr>
                <p:nvPr/>
              </p:nvSpPr>
              <p:spPr bwMode="auto">
                <a:xfrm>
                  <a:off x="1646" y="1393"/>
                  <a:ext cx="1651" cy="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r>
                    <a:rPr lang="el-GR" sz="1300">
                      <a:cs typeface="Times New Roman" pitchFamily="18" charset="0"/>
                    </a:rPr>
                    <a:t>56 </a:t>
                  </a:r>
                  <a:r>
                    <a:rPr lang="en-US" sz="1300">
                      <a:cs typeface="Times New Roman" pitchFamily="18" charset="0"/>
                    </a:rPr>
                    <a:t>mm</a:t>
                  </a:r>
                  <a:endParaRPr lang="el-GR" sz="1200">
                    <a:cs typeface="Times New Roman" pitchFamily="18" charset="0"/>
                  </a:endParaRPr>
                </a:p>
                <a:p>
                  <a:pPr algn="ctr" eaLnBrk="0" hangingPunct="0"/>
                  <a:endParaRPr lang="el-GR"/>
                </a:p>
              </p:txBody>
            </p:sp>
            <p:sp>
              <p:nvSpPr>
                <p:cNvPr id="23582" name="Rectangle 30"/>
                <p:cNvSpPr>
                  <a:spLocks noChangeArrowheads="1"/>
                </p:cNvSpPr>
                <p:nvPr/>
              </p:nvSpPr>
              <p:spPr bwMode="auto">
                <a:xfrm>
                  <a:off x="1603" y="1393"/>
                  <a:ext cx="1737" cy="41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grpSp>
            <p:nvGrpSpPr>
              <p:cNvPr id="23585" name="Group 33"/>
              <p:cNvGrpSpPr>
                <a:grpSpLocks/>
              </p:cNvGrpSpPr>
              <p:nvPr/>
            </p:nvGrpSpPr>
            <p:grpSpPr bwMode="auto">
              <a:xfrm>
                <a:off x="0" y="1806"/>
                <a:ext cx="1603" cy="413"/>
                <a:chOff x="0" y="1806"/>
                <a:chExt cx="1603" cy="413"/>
              </a:xfrm>
            </p:grpSpPr>
            <p:sp>
              <p:nvSpPr>
                <p:cNvPr id="23562" name="Rectangle 10"/>
                <p:cNvSpPr>
                  <a:spLocks noChangeArrowheads="1"/>
                </p:cNvSpPr>
                <p:nvPr/>
              </p:nvSpPr>
              <p:spPr bwMode="auto">
                <a:xfrm>
                  <a:off x="43" y="1806"/>
                  <a:ext cx="1517" cy="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r>
                    <a:rPr lang="el-GR" sz="1300">
                      <a:cs typeface="Times New Roman" pitchFamily="18" charset="0"/>
                    </a:rPr>
                    <a:t>19 </a:t>
                  </a:r>
                  <a:r>
                    <a:rPr lang="en-US" sz="1300">
                      <a:cs typeface="Times New Roman" pitchFamily="18" charset="0"/>
                    </a:rPr>
                    <a:t>mm</a:t>
                  </a:r>
                  <a:endParaRPr lang="el-GR" sz="1200">
                    <a:cs typeface="Times New Roman" pitchFamily="18" charset="0"/>
                  </a:endParaRPr>
                </a:p>
                <a:p>
                  <a:pPr algn="ctr" eaLnBrk="0" hangingPunct="0"/>
                  <a:endParaRPr lang="el-GR"/>
                </a:p>
              </p:txBody>
            </p:sp>
            <p:sp>
              <p:nvSpPr>
                <p:cNvPr id="23584" name="Rectangle 32"/>
                <p:cNvSpPr>
                  <a:spLocks noChangeArrowheads="1"/>
                </p:cNvSpPr>
                <p:nvPr/>
              </p:nvSpPr>
              <p:spPr bwMode="auto">
                <a:xfrm>
                  <a:off x="0" y="1806"/>
                  <a:ext cx="1603" cy="41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</p:grpSp>
          <p:grpSp>
            <p:nvGrpSpPr>
              <p:cNvPr id="23587" name="Group 35"/>
              <p:cNvGrpSpPr>
                <a:grpSpLocks/>
              </p:cNvGrpSpPr>
              <p:nvPr/>
            </p:nvGrpSpPr>
            <p:grpSpPr bwMode="auto">
              <a:xfrm>
                <a:off x="1603" y="1806"/>
                <a:ext cx="1737" cy="413"/>
                <a:chOff x="1603" y="1806"/>
                <a:chExt cx="1737" cy="413"/>
              </a:xfrm>
            </p:grpSpPr>
            <p:sp>
              <p:nvSpPr>
                <p:cNvPr id="23563" name="Rectangle 11"/>
                <p:cNvSpPr>
                  <a:spLocks noChangeArrowheads="1"/>
                </p:cNvSpPr>
                <p:nvPr/>
              </p:nvSpPr>
              <p:spPr bwMode="auto">
                <a:xfrm>
                  <a:off x="1646" y="1806"/>
                  <a:ext cx="1651" cy="4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/>
                  <a:r>
                    <a:rPr lang="el-GR" sz="1300">
                      <a:cs typeface="Times New Roman" pitchFamily="18" charset="0"/>
                    </a:rPr>
                    <a:t>100 </a:t>
                  </a:r>
                  <a:r>
                    <a:rPr lang="en-US" sz="1300">
                      <a:cs typeface="Times New Roman" pitchFamily="18" charset="0"/>
                    </a:rPr>
                    <a:t>mm</a:t>
                  </a:r>
                  <a:endParaRPr lang="el-GR" sz="1200">
                    <a:cs typeface="Times New Roman" pitchFamily="18" charset="0"/>
                  </a:endParaRPr>
                </a:p>
                <a:p>
                  <a:pPr algn="ctr" eaLnBrk="0" hangingPunct="0"/>
                  <a:endParaRPr lang="el-GR"/>
                </a:p>
              </p:txBody>
            </p:sp>
            <p:sp>
              <p:nvSpPr>
                <p:cNvPr id="23586" name="Rectangle 34"/>
                <p:cNvSpPr>
                  <a:spLocks noChangeArrowheads="1"/>
                </p:cNvSpPr>
                <p:nvPr/>
              </p:nvSpPr>
              <p:spPr bwMode="auto">
                <a:xfrm>
                  <a:off x="1603" y="1806"/>
                  <a:ext cx="1737" cy="413"/>
                </a:xfrm>
                <a:prstGeom prst="rect">
                  <a:avLst/>
                </a:prstGeom>
                <a:noFill/>
                <a:ln w="7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el-GR"/>
                </a:p>
              </p:txBody>
            </p:sp>
          </p:grpSp>
        </p:grpSp>
        <p:sp>
          <p:nvSpPr>
            <p:cNvPr id="23589" name="Rectangle 37"/>
            <p:cNvSpPr>
              <a:spLocks noChangeArrowheads="1"/>
            </p:cNvSpPr>
            <p:nvPr/>
          </p:nvSpPr>
          <p:spPr bwMode="auto">
            <a:xfrm>
              <a:off x="-3" y="-3"/>
              <a:ext cx="3346" cy="2225"/>
            </a:xfrm>
            <a:prstGeom prst="rect">
              <a:avLst/>
            </a:prstGeom>
            <a:noFill/>
            <a:ln w="9525">
              <a:solidFill>
                <a:srgbClr val="A0A0A0"/>
              </a:solidFill>
              <a:miter lim="800000"/>
              <a:headEnd/>
              <a:tailEnd/>
            </a:ln>
            <a:effectLst/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23591" name="Rectangle 39"/>
          <p:cNvSpPr>
            <a:spLocks noChangeArrowheads="1"/>
          </p:cNvSpPr>
          <p:nvPr/>
        </p:nvSpPr>
        <p:spPr bwMode="auto">
          <a:xfrm>
            <a:off x="0" y="685800"/>
            <a:ext cx="9144000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100" b="1">
                <a:cs typeface="Times New Roman" pitchFamily="18" charset="0"/>
              </a:rPr>
              <a:t>Σχέση πλάτους ελάσματος και ακτίνας καμπυλότητας.</a:t>
            </a:r>
            <a:endParaRPr lang="el-GR" sz="2000" b="1">
              <a:cs typeface="Times New Roman" pitchFamily="18" charset="0"/>
            </a:endParaRPr>
          </a:p>
          <a:p>
            <a:pPr eaLnBrk="0" hangingPunct="0"/>
            <a:endParaRPr lang="el-GR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1828800" y="152400"/>
          <a:ext cx="4659313" cy="591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9" r:id="rId3" imgW="3191256" imgH="4047744" progId="Word.Picture.8">
                  <p:embed/>
                </p:oleObj>
              </mc:Choice>
              <mc:Fallback>
                <p:oleObj r:id="rId3" imgW="3191256" imgH="4047744" progId="Word.Picture.8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52400"/>
                        <a:ext cx="4659313" cy="59102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3143248"/>
            <a:ext cx="1857388" cy="1439368"/>
          </a:xfrm>
          <a:prstGeom prst="rect">
            <a:avLst/>
          </a:prstGeom>
          <a:noFill/>
        </p:spPr>
      </p:pic>
      <p:pic>
        <p:nvPicPr>
          <p:cNvPr id="32775" name="Picture 7" descr="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1" y="1357299"/>
            <a:ext cx="1935738" cy="1500197"/>
          </a:xfrm>
          <a:prstGeom prst="rect">
            <a:avLst/>
          </a:prstGeom>
          <a:noFill/>
        </p:spPr>
      </p:pic>
      <p:pic>
        <p:nvPicPr>
          <p:cNvPr id="32777" name="Picture 9" descr="2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4210" y="1428736"/>
            <a:ext cx="1918865" cy="1458927"/>
          </a:xfrm>
          <a:prstGeom prst="rect">
            <a:avLst/>
          </a:prstGeom>
          <a:noFill/>
        </p:spPr>
      </p:pic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4500563" y="3716338"/>
            <a:ext cx="503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/>
          </a:p>
        </p:txBody>
      </p:sp>
      <p:pic>
        <p:nvPicPr>
          <p:cNvPr id="32781" name="Picture 13" descr="kordela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58082" y="5000636"/>
            <a:ext cx="1357322" cy="1411399"/>
          </a:xfrm>
          <a:prstGeom prst="rect">
            <a:avLst/>
          </a:prstGeom>
          <a:noFill/>
        </p:spPr>
      </p:pic>
      <p:pic>
        <p:nvPicPr>
          <p:cNvPr id="32783" name="Picture 15" descr="skitso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15140" y="1357298"/>
            <a:ext cx="2128184" cy="1571636"/>
          </a:xfrm>
          <a:prstGeom prst="rect">
            <a:avLst/>
          </a:prstGeom>
          <a:noFill/>
        </p:spPr>
      </p:pic>
      <p:pic>
        <p:nvPicPr>
          <p:cNvPr id="32785" name="Picture 17" descr="skitso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3107" y="3214686"/>
            <a:ext cx="2082727" cy="1357322"/>
          </a:xfrm>
          <a:prstGeom prst="rect">
            <a:avLst/>
          </a:prstGeom>
          <a:noFill/>
        </p:spPr>
      </p:pic>
      <p:pic>
        <p:nvPicPr>
          <p:cNvPr id="32787" name="Picture 19" descr="skitso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5000636"/>
            <a:ext cx="1798639" cy="1459817"/>
          </a:xfrm>
          <a:prstGeom prst="rect">
            <a:avLst/>
          </a:prstGeom>
          <a:noFill/>
        </p:spPr>
      </p:pic>
      <p:pic>
        <p:nvPicPr>
          <p:cNvPr id="32789" name="Picture 21" descr="skitso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1472" y="4929198"/>
            <a:ext cx="1972324" cy="1500198"/>
          </a:xfrm>
          <a:prstGeom prst="rect">
            <a:avLst/>
          </a:prstGeom>
          <a:noFill/>
        </p:spPr>
      </p:pic>
      <p:pic>
        <p:nvPicPr>
          <p:cNvPr id="32790" name="Picture 22" descr="JEXONDRISMA3"/>
          <p:cNvPicPr>
            <a:picLocks noChangeAspect="1" noChangeArrowheads="1"/>
          </p:cNvPicPr>
          <p:nvPr/>
        </p:nvPicPr>
        <p:blipFill>
          <a:blip r:embed="rId10" cstate="print">
            <a:lum contrast="20000"/>
          </a:blip>
          <a:srcRect/>
          <a:stretch>
            <a:fillRect/>
          </a:stretch>
        </p:blipFill>
        <p:spPr bwMode="auto">
          <a:xfrm>
            <a:off x="285720" y="1428736"/>
            <a:ext cx="1785950" cy="135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/>
          <a:srcRect l="12651" t="59865" r="66566" b="6250"/>
          <a:stretch>
            <a:fillRect/>
          </a:stretch>
        </p:blipFill>
        <p:spPr bwMode="auto">
          <a:xfrm>
            <a:off x="2643174" y="785794"/>
            <a:ext cx="3505225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ΚΥΡΙΑ ΠΡΙΣΗ"/>
          <p:cNvPicPr>
            <a:picLocks noChangeAspect="1" noChangeArrowheads="1"/>
          </p:cNvPicPr>
          <p:nvPr/>
        </p:nvPicPr>
        <p:blipFill>
          <a:blip r:embed="rId2">
            <a:lum contrast="24000"/>
          </a:blip>
          <a:srcRect/>
          <a:stretch>
            <a:fillRect/>
          </a:stretch>
        </p:blipFill>
        <p:spPr bwMode="auto">
          <a:xfrm>
            <a:off x="1371600" y="173038"/>
            <a:ext cx="6400800" cy="5692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85800" y="8382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l-GR"/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0" y="59436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Ταινιοπρίονο κύριας πρίσης.</a:t>
            </a:r>
            <a:endParaRPr lang="el-GR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weinig.com/typo3temp/pics/img_10173_7eb32788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857232"/>
            <a:ext cx="5286412" cy="2973607"/>
          </a:xfrm>
          <a:prstGeom prst="rect">
            <a:avLst/>
          </a:prstGeom>
          <a:noFill/>
        </p:spPr>
      </p:pic>
      <p:pic>
        <p:nvPicPr>
          <p:cNvPr id="62466" name="Picture 2" descr="http://www.weinig.com/typo3temp/pics/img_10174_30aa0b311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3504" y="4071942"/>
            <a:ext cx="3286148" cy="18484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weinig.com/typo3temp/pics/img_10175_f7efbd2cf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71480"/>
            <a:ext cx="3810027" cy="2143140"/>
          </a:xfrm>
          <a:prstGeom prst="rect">
            <a:avLst/>
          </a:prstGeom>
          <a:noFill/>
        </p:spPr>
      </p:pic>
      <p:pic>
        <p:nvPicPr>
          <p:cNvPr id="61444" name="Picture 4" descr="http://www.weinig.com/typo3temp/pics/img_10176_dd8e3c43d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3429000"/>
            <a:ext cx="4191029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WEINIG BK60/80"/>
          <p:cNvPicPr>
            <a:picLocks noChangeAspect="1" noChangeArrowheads="1"/>
          </p:cNvPicPr>
          <p:nvPr/>
        </p:nvPicPr>
        <p:blipFill>
          <a:blip r:embed="rId2"/>
          <a:srcRect l="17188" r="18749"/>
          <a:stretch>
            <a:fillRect/>
          </a:stretch>
        </p:blipFill>
        <p:spPr bwMode="auto">
          <a:xfrm>
            <a:off x="2428860" y="1000108"/>
            <a:ext cx="4214842" cy="37008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Σχετική εικόνα"/>
          <p:cNvPicPr>
            <a:picLocks noChangeAspect="1" noChangeArrowheads="1"/>
          </p:cNvPicPr>
          <p:nvPr/>
        </p:nvPicPr>
        <p:blipFill>
          <a:blip r:embed="rId2"/>
          <a:srcRect t="15376"/>
          <a:stretch>
            <a:fillRect/>
          </a:stretch>
        </p:blipFill>
        <p:spPr bwMode="auto">
          <a:xfrm>
            <a:off x="1000100" y="1142984"/>
            <a:ext cx="7461483" cy="41434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Σχετική εικόν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000108"/>
            <a:ext cx="6999949" cy="39290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peedliner 710 hybrid"/>
          <p:cNvPicPr>
            <a:picLocks noChangeAspect="1" noChangeArrowheads="1"/>
          </p:cNvPicPr>
          <p:nvPr/>
        </p:nvPicPr>
        <p:blipFill>
          <a:blip r:embed="rId2"/>
          <a:srcRect t="18802" b="8077"/>
          <a:stretch>
            <a:fillRect/>
          </a:stretch>
        </p:blipFill>
        <p:spPr bwMode="auto">
          <a:xfrm>
            <a:off x="0" y="0"/>
            <a:ext cx="5500695" cy="40221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2466" name="Picture 2" descr="Αποτέλεσμα εικόνας για fill bandsaw woo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4525" y="3438525"/>
            <a:ext cx="3419475" cy="3419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Σχετική εικόνα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857232"/>
            <a:ext cx="5429288" cy="5429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5" name="Picture 9" descr="Ταινιοπρ κύρας πρίσης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188913"/>
            <a:ext cx="4157662" cy="5545137"/>
          </a:xfrm>
          <a:prstGeom prst="rect">
            <a:avLst/>
          </a:prstGeom>
          <a:noFill/>
        </p:spPr>
      </p:pic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0" y="59436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Ταινιοπρίονο κύριας πρίσης.</a:t>
            </a:r>
            <a:endParaRPr lang="el-GR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Ταινιοπρ κύριας πρίσης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549275"/>
            <a:ext cx="6840537" cy="5130800"/>
          </a:xfrm>
          <a:prstGeom prst="rect">
            <a:avLst/>
          </a:prstGeom>
          <a:noFill/>
        </p:spPr>
      </p:pic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5943600"/>
            <a:ext cx="914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000" b="1">
                <a:cs typeface="Times New Roman" pitchFamily="18" charset="0"/>
              </a:rPr>
              <a:t>Ταινιοπρίονο κύριας πρίσης.</a:t>
            </a:r>
            <a:endParaRPr lang="el-GR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238500" y="19907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l-GR"/>
          </a:p>
        </p:txBody>
      </p:sp>
      <p:pic>
        <p:nvPicPr>
          <p:cNvPr id="6147" name="Picture 3" descr="ΚΥΡΙΑ ΠΡΙΣΗ ΣΧΕΔ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304800"/>
            <a:ext cx="4513263" cy="4867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0" y="5589588"/>
            <a:ext cx="9144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100" b="1">
                <a:cs typeface="Times New Roman" pitchFamily="18" charset="0"/>
              </a:rPr>
              <a:t>Σχηματική παράσταση πρίσης κορμού με ταινιοπρίονο κύριας πρίσης.</a:t>
            </a:r>
            <a:endParaRPr lang="el-GR" sz="4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 descr="Οριζόντιο ταινιοπρίον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3469482" cy="23034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0" y="5334000"/>
            <a:ext cx="91440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l-GR" sz="2100" b="1" dirty="0">
                <a:cs typeface="Times New Roman" pitchFamily="18" charset="0"/>
              </a:rPr>
              <a:t>Σχηματική παράσταση </a:t>
            </a:r>
            <a:r>
              <a:rPr lang="el-GR" sz="2100" b="1" dirty="0" err="1">
                <a:cs typeface="Times New Roman" pitchFamily="18" charset="0"/>
              </a:rPr>
              <a:t>πρίσης</a:t>
            </a:r>
            <a:r>
              <a:rPr lang="el-GR" sz="2100" b="1" dirty="0">
                <a:cs typeface="Times New Roman" pitchFamily="18" charset="0"/>
              </a:rPr>
              <a:t> κορμού με οριζόντιο </a:t>
            </a:r>
            <a:r>
              <a:rPr lang="el-GR" sz="2100" b="1" dirty="0" err="1">
                <a:cs typeface="Times New Roman" pitchFamily="18" charset="0"/>
              </a:rPr>
              <a:t>ταινιοπρίονο</a:t>
            </a:r>
            <a:r>
              <a:rPr lang="el-GR" sz="2100" b="1" dirty="0">
                <a:cs typeface="Times New Roman" pitchFamily="18" charset="0"/>
              </a:rPr>
              <a:t> κύριας </a:t>
            </a:r>
            <a:r>
              <a:rPr lang="el-GR" sz="2100" b="1" dirty="0" err="1">
                <a:cs typeface="Times New Roman" pitchFamily="18" charset="0"/>
              </a:rPr>
              <a:t>πρίσης</a:t>
            </a:r>
            <a:r>
              <a:rPr lang="el-GR" sz="2100" b="1" dirty="0">
                <a:cs typeface="Times New Roman" pitchFamily="18" charset="0"/>
              </a:rPr>
              <a:t>.</a:t>
            </a:r>
            <a:endParaRPr lang="el-GR" sz="4000" b="1" dirty="0"/>
          </a:p>
        </p:txBody>
      </p:sp>
      <p:pic>
        <p:nvPicPr>
          <p:cNvPr id="26632" name="Picture 8" descr="https://www.woodgears.ca/bandmill/plans/bandmi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785794"/>
            <a:ext cx="3810000" cy="34766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upload.wikimedia.org/wikipedia/commons/0/0b/Horizontal_bandsaw_mill_(Carpentry_and_Joinery,_1925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285860"/>
            <a:ext cx="5761047" cy="39980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Προεπιλεγμένη σχεδίαση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597</Words>
  <Application>Microsoft Office PowerPoint</Application>
  <PresentationFormat>Προβολή στην οθόνη (4:3)</PresentationFormat>
  <Paragraphs>83</Paragraphs>
  <Slides>46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2</vt:i4>
      </vt:variant>
      <vt:variant>
        <vt:lpstr>Τίτλοι διαφανειών</vt:lpstr>
      </vt:variant>
      <vt:variant>
        <vt:i4>46</vt:i4>
      </vt:variant>
    </vt:vector>
  </HeadingPairs>
  <TitlesOfParts>
    <vt:vector size="51" baseType="lpstr">
      <vt:lpstr>Arial</vt:lpstr>
      <vt:lpstr>Times New Roman</vt:lpstr>
      <vt:lpstr>Προεπιλεγμένη σχεδίαση</vt:lpstr>
      <vt:lpstr>Microsoft Word Picture</vt:lpstr>
      <vt:lpstr>Εικόνα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Administrator</dc:creator>
  <cp:lastModifiedBy>Σωτήρης</cp:lastModifiedBy>
  <cp:revision>40</cp:revision>
  <dcterms:created xsi:type="dcterms:W3CDTF">2002-04-14T18:26:07Z</dcterms:created>
  <dcterms:modified xsi:type="dcterms:W3CDTF">2020-03-23T14:29:49Z</dcterms:modified>
</cp:coreProperties>
</file>