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6"/>
  </p:notesMasterIdLst>
  <p:handoutMasterIdLst>
    <p:handoutMasterId r:id="rId27"/>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306" r:id="rId2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88" autoAdjust="0"/>
    <p:restoredTop sz="96327" autoAdjust="0"/>
  </p:normalViewPr>
  <p:slideViewPr>
    <p:cSldViewPr snapToGrid="0" snapToObjects="1">
      <p:cViewPr varScale="1">
        <p:scale>
          <a:sx n="101" d="100"/>
          <a:sy n="101" d="100"/>
        </p:scale>
        <p:origin x="1176"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9/16/23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28740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4" name="Slide Number Placeholder 5"/>
          <p:cNvSpPr txBox="1">
            <a:spLocks/>
          </p:cNvSpPr>
          <p:nvPr/>
        </p:nvSpPr>
        <p:spPr>
          <a:xfrm>
            <a:off x="6705600" y="6396038"/>
            <a:ext cx="2133600" cy="365125"/>
          </a:xfrm>
          <a:prstGeom prst="rect">
            <a:avLst/>
          </a:prstGeom>
        </p:spPr>
        <p:txBody>
          <a:bodyPr anchor="ctr"/>
          <a:lstStyle>
            <a:defPPr>
              <a:defRPr lang="en-US"/>
            </a:defPPr>
            <a:lvl1pPr marL="0" algn="r" defTabSz="457200" rtl="0" eaLnBrk="1" latinLnBrk="0" hangingPunct="1">
              <a:defRPr sz="1200" b="1" i="0" kern="1200">
                <a:solidFill>
                  <a:srgbClr val="984807"/>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l-GR" dirty="0"/>
              <a:t>Διαφάνεια </a:t>
            </a:r>
            <a:fld id="{CF02A079-3674-7446-AE82-C8C5827E0EBB}" type="slidenum">
              <a:rPr lang="en-US" smtClean="0"/>
              <a:pPr fontAlgn="auto">
                <a:spcBef>
                  <a:spcPts val="0"/>
                </a:spcBef>
                <a:spcAft>
                  <a:spcPts val="0"/>
                </a:spcAft>
                <a:defRPr/>
              </a:pPr>
              <a:t>‹#›</a:t>
            </a:fld>
            <a:endParaRPr lang="en-US" dirty="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a:t>Click to edit Master title style</a:t>
            </a:r>
            <a:endParaRPr lang="en-US"/>
          </a:p>
        </p:txBody>
      </p:sp>
      <p:sp>
        <p:nvSpPr>
          <p:cNvPr id="3" name="Text Placeholder 2"/>
          <p:cNvSpPr>
            <a:spLocks noGrp="1"/>
          </p:cNvSpPr>
          <p:nvPr>
            <p:ph type="body" idx="1"/>
          </p:nvPr>
        </p:nvSpPr>
        <p:spPr>
          <a:xfrm>
            <a:off x="722313" y="2906713"/>
            <a:ext cx="7772400" cy="1500187"/>
          </a:xfrm>
          <a:solidFill>
            <a:srgbClr val="FDEADA"/>
          </a:solidFill>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Tree>
    <p:extLst>
      <p:ext uri="{BB962C8B-B14F-4D97-AF65-F5344CB8AC3E}">
        <p14:creationId xmlns:p14="http://schemas.microsoft.com/office/powerpoint/2010/main" val="103951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9.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25</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Ανάλυση &amp; Παρουσίαση Ποσοτικών Δεδομένων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8229600" cy="1338792"/>
          </a:xfrm>
        </p:spPr>
        <p:txBody>
          <a:bodyPr>
            <a:noAutofit/>
          </a:bodyPr>
          <a:lstStyle/>
          <a:p>
            <a:r>
              <a:rPr lang="el-GR" sz="3200" dirty="0"/>
              <a:t>Παρουσίαση Δεδομένων με Χρήση Περιγραφικής Στατιστικής</a:t>
            </a:r>
            <a:r>
              <a:rPr lang="en-GB" sz="3200" dirty="0"/>
              <a:t>: </a:t>
            </a:r>
            <a:br>
              <a:rPr lang="en-GB" sz="3200" dirty="0"/>
            </a:br>
            <a:r>
              <a:rPr lang="el-GR" sz="3200" dirty="0"/>
              <a:t>Κατανομή συχνοτήτων και κεντρική τάση</a:t>
            </a:r>
            <a:endParaRPr lang="en-US" sz="3200" dirty="0"/>
          </a:p>
        </p:txBody>
      </p:sp>
      <p:sp>
        <p:nvSpPr>
          <p:cNvPr id="3" name="Content Placeholder 2"/>
          <p:cNvSpPr>
            <a:spLocks noGrp="1"/>
          </p:cNvSpPr>
          <p:nvPr>
            <p:ph type="body" idx="1"/>
          </p:nvPr>
        </p:nvSpPr>
        <p:spPr/>
        <p:txBody>
          <a:bodyPr>
            <a:normAutofit/>
          </a:bodyPr>
          <a:lstStyle/>
          <a:p>
            <a:pPr lvl="0"/>
            <a:r>
              <a:rPr lang="el-GR" sz="2000" dirty="0">
                <a:solidFill>
                  <a:schemeClr val="tx1"/>
                </a:solidFill>
              </a:rPr>
              <a:t>Χρήση όλων των δεδομένων, όχι μόνο επιλεγμένα.	</a:t>
            </a:r>
            <a:endParaRPr lang="en-US" sz="2000" dirty="0">
              <a:solidFill>
                <a:schemeClr val="tx1"/>
              </a:solidFill>
            </a:endParaRPr>
          </a:p>
          <a:p>
            <a:pPr lvl="0"/>
            <a:r>
              <a:rPr lang="el-GR" sz="2000" dirty="0">
                <a:solidFill>
                  <a:schemeClr val="tx1"/>
                </a:solidFill>
              </a:rPr>
              <a:t>Χρήση  ενός μοναδικού, αντιπροσωπευτικού νούμερου.</a:t>
            </a:r>
            <a:endParaRPr lang="en-US" sz="2000" dirty="0">
              <a:solidFill>
                <a:schemeClr val="tx1"/>
              </a:solidFill>
            </a:endParaRPr>
          </a:p>
          <a:p>
            <a:pPr lvl="0"/>
            <a:r>
              <a:rPr lang="el-GR" sz="2000" dirty="0">
                <a:solidFill>
                  <a:schemeClr val="tx1"/>
                </a:solidFill>
              </a:rPr>
              <a:t>Σημειώστε αν χρησιμοποιείτε τη μέση τιμή, τη διάμεσο ή την επικρατούσα τιμή</a:t>
            </a:r>
            <a:endParaRPr lang="en-US" sz="2000" dirty="0">
              <a:solidFill>
                <a:schemeClr val="tx1"/>
              </a:solidFill>
            </a:endParaRPr>
          </a:p>
        </p:txBody>
      </p:sp>
      <p:pic>
        <p:nvPicPr>
          <p:cNvPr id="9" name="Picture 8" descr="A graph of different colored shapes&#10;&#10;Description automatically generated with medium confidence">
            <a:extLst>
              <a:ext uri="{FF2B5EF4-FFF2-40B4-BE49-F238E27FC236}">
                <a16:creationId xmlns:a16="http://schemas.microsoft.com/office/drawing/2014/main" id="{650342AE-4777-F0B4-24FF-D129D6A22202}"/>
              </a:ext>
            </a:extLst>
          </p:cNvPr>
          <p:cNvPicPr>
            <a:picLocks noChangeAspect="1"/>
          </p:cNvPicPr>
          <p:nvPr/>
        </p:nvPicPr>
        <p:blipFill>
          <a:blip r:embed="rId2"/>
          <a:stretch>
            <a:fillRect/>
          </a:stretch>
        </p:blipFill>
        <p:spPr>
          <a:xfrm>
            <a:off x="1568450" y="3530600"/>
            <a:ext cx="6210300" cy="3225800"/>
          </a:xfrm>
          <a:prstGeom prst="rect">
            <a:avLst/>
          </a:prstGeom>
        </p:spPr>
      </p:pic>
    </p:spTree>
    <p:extLst>
      <p:ext uri="{BB962C8B-B14F-4D97-AF65-F5344CB8AC3E}">
        <p14:creationId xmlns:p14="http://schemas.microsoft.com/office/powerpoint/2010/main" val="1074159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8229600" cy="1295929"/>
          </a:xfrm>
        </p:spPr>
        <p:txBody>
          <a:bodyPr>
            <a:noAutofit/>
          </a:bodyPr>
          <a:lstStyle/>
          <a:p>
            <a:r>
              <a:rPr lang="el-GR" sz="3200" dirty="0"/>
              <a:t>Παρουσίαση Δεδομένων με Χρήση Περιγραφικής Στατιστικής: </a:t>
            </a:r>
            <a:br>
              <a:rPr lang="en-GB" sz="3200" dirty="0"/>
            </a:br>
            <a:r>
              <a:rPr lang="el-GR" sz="3200" dirty="0"/>
              <a:t>Μέτρηση διασποράς</a:t>
            </a:r>
            <a:endParaRPr lang="en-US" sz="3200" dirty="0"/>
          </a:p>
        </p:txBody>
      </p:sp>
      <p:sp>
        <p:nvSpPr>
          <p:cNvPr id="3" name="Content Placeholder 2"/>
          <p:cNvSpPr>
            <a:spLocks noGrp="1"/>
          </p:cNvSpPr>
          <p:nvPr>
            <p:ph type="body" idx="1"/>
          </p:nvPr>
        </p:nvSpPr>
        <p:spPr/>
        <p:txBody>
          <a:bodyPr>
            <a:normAutofit lnSpcReduction="10000"/>
          </a:bodyPr>
          <a:lstStyle/>
          <a:p>
            <a:pPr lvl="0"/>
            <a:r>
              <a:rPr lang="el-GR" sz="2400" dirty="0"/>
              <a:t>Το </a:t>
            </a:r>
            <a:r>
              <a:rPr lang="el-GR" sz="2400" b="1" i="1" dirty="0"/>
              <a:t>εύρος</a:t>
            </a:r>
            <a:r>
              <a:rPr lang="el-GR" sz="2400" dirty="0"/>
              <a:t>: Η διαφορά μεταξύ της υψηλότερης και της χαμηλότερης τιμής</a:t>
            </a:r>
            <a:r>
              <a:rPr lang="en-US" sz="2400" dirty="0"/>
              <a:t> </a:t>
            </a:r>
          </a:p>
          <a:p>
            <a:pPr lvl="0"/>
            <a:r>
              <a:rPr lang="el-GR" sz="2400" dirty="0"/>
              <a:t>Το </a:t>
            </a:r>
            <a:r>
              <a:rPr lang="el-GR" sz="2400" b="1" i="1" dirty="0" err="1"/>
              <a:t>ενδοτεταρτημοριακό</a:t>
            </a:r>
            <a:r>
              <a:rPr lang="el-GR" sz="2400" b="1" i="1" dirty="0"/>
              <a:t> </a:t>
            </a:r>
            <a:r>
              <a:rPr lang="el-GR" sz="2400" b="1" i="1" dirty="0" err="1"/>
              <a:t>εύρος</a:t>
            </a:r>
            <a:r>
              <a:rPr lang="el-GR" sz="2400" dirty="0"/>
              <a:t>: Η διαφορά μεταξύ της τιμής που έχει το ένα τέταρτο των τιμών κάτω από αυτήν και της τιμής που έχει τα τρία τέταρτα των τιμών κάτω από αυτήν</a:t>
            </a:r>
            <a:endParaRPr lang="en-US" sz="2400" dirty="0"/>
          </a:p>
          <a:p>
            <a:pPr lvl="0"/>
            <a:r>
              <a:rPr lang="el-GR" sz="2400" dirty="0"/>
              <a:t>Η</a:t>
            </a:r>
            <a:r>
              <a:rPr lang="el-GR" sz="2400" i="1" u="sng" dirty="0"/>
              <a:t> </a:t>
            </a:r>
            <a:r>
              <a:rPr lang="el-GR" sz="2400" b="1" i="1" dirty="0"/>
              <a:t>διακύμανση</a:t>
            </a:r>
            <a:r>
              <a:rPr lang="el-GR" sz="2400" i="1" dirty="0"/>
              <a:t>: </a:t>
            </a:r>
            <a:r>
              <a:rPr lang="el-GR" sz="2400" dirty="0"/>
              <a:t>Ένα μέτρο της μέσης τιμής των τετραγώνων των αποκλίσεων των ατομικών τιμών από τη μέση τιμή</a:t>
            </a:r>
          </a:p>
          <a:p>
            <a:pPr lvl="0"/>
            <a:r>
              <a:rPr lang="el-GR" sz="2400" dirty="0"/>
              <a:t>Η </a:t>
            </a:r>
            <a:r>
              <a:rPr lang="el-GR" sz="2400" b="1" i="1" dirty="0"/>
              <a:t>τυπική απόκλιση</a:t>
            </a:r>
            <a:r>
              <a:rPr lang="el-GR" sz="2400" i="1" dirty="0"/>
              <a:t>: </a:t>
            </a:r>
            <a:r>
              <a:rPr lang="el-GR" sz="2400" dirty="0"/>
              <a:t>Ένα μέτρο για το βαθμό στον οποίο οι απαντήσεις απέχουν από τη μέση τιμή</a:t>
            </a:r>
            <a:endParaRPr lang="en-US" sz="2400" dirty="0"/>
          </a:p>
          <a:p>
            <a:endParaRPr lang="en-US" sz="2400" dirty="0"/>
          </a:p>
        </p:txBody>
      </p:sp>
    </p:spTree>
    <p:extLst>
      <p:ext uri="{BB962C8B-B14F-4D97-AF65-F5344CB8AC3E}">
        <p14:creationId xmlns:p14="http://schemas.microsoft.com/office/powerpoint/2010/main" val="351010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Κανονικές και ασύμμετρες κατανομές</a:t>
            </a:r>
            <a:endParaRPr lang="en-US" sz="3600" dirty="0"/>
          </a:p>
        </p:txBody>
      </p:sp>
      <p:sp>
        <p:nvSpPr>
          <p:cNvPr id="3" name="Content Placeholder 2"/>
          <p:cNvSpPr>
            <a:spLocks noGrp="1"/>
          </p:cNvSpPr>
          <p:nvPr>
            <p:ph type="body" idx="1"/>
          </p:nvPr>
        </p:nvSpPr>
        <p:spPr>
          <a:xfrm>
            <a:off x="457200" y="1600200"/>
            <a:ext cx="3855720" cy="4525963"/>
          </a:xfrm>
        </p:spPr>
        <p:txBody>
          <a:bodyPr/>
          <a:lstStyle/>
          <a:p>
            <a:pPr lvl="0"/>
            <a:r>
              <a:rPr lang="en-US" sz="2400" i="1" u="sng" dirty="0"/>
              <a:t>K</a:t>
            </a:r>
            <a:r>
              <a:rPr lang="el-GR" sz="2400" i="1" u="sng" dirty="0" err="1"/>
              <a:t>ανονική</a:t>
            </a:r>
            <a:r>
              <a:rPr lang="el-GR" sz="2400" i="1" u="sng" dirty="0"/>
              <a:t> </a:t>
            </a:r>
            <a:r>
              <a:rPr lang="en-US" sz="2400" i="1" u="sng" dirty="0"/>
              <a:t>K</a:t>
            </a:r>
            <a:r>
              <a:rPr lang="el-GR" sz="2400" i="1" u="sng" dirty="0" err="1"/>
              <a:t>ατανομή</a:t>
            </a:r>
            <a:r>
              <a:rPr lang="en-US" sz="2400" b="1" dirty="0"/>
              <a:t>:</a:t>
            </a:r>
          </a:p>
          <a:p>
            <a:pPr lvl="1"/>
            <a:r>
              <a:rPr lang="el-GR" sz="2400" dirty="0"/>
              <a:t>σχήμα καμπάνας </a:t>
            </a:r>
            <a:endParaRPr lang="en-US" sz="2400" dirty="0"/>
          </a:p>
          <a:p>
            <a:pPr lvl="1"/>
            <a:r>
              <a:rPr lang="en-US" sz="2400" dirty="0"/>
              <a:t>(</a:t>
            </a:r>
            <a:r>
              <a:rPr lang="el-GR" sz="2400" dirty="0"/>
              <a:t>συμμετρική ως προς τη μέση τιμή</a:t>
            </a:r>
            <a:r>
              <a:rPr lang="en-US" sz="2400" dirty="0"/>
              <a:t>) </a:t>
            </a:r>
            <a:endParaRPr lang="el-GR" sz="2400" dirty="0"/>
          </a:p>
          <a:p>
            <a:endParaRPr lang="el-GR" sz="2400" dirty="0"/>
          </a:p>
          <a:p>
            <a:r>
              <a:rPr lang="el-GR" sz="2400" dirty="0"/>
              <a:t>Ασύμμετρη: όχι κανονική</a:t>
            </a:r>
          </a:p>
          <a:p>
            <a:pPr lvl="1"/>
            <a:endParaRPr lang="en-GB" sz="2400" dirty="0"/>
          </a:p>
          <a:p>
            <a:endParaRPr lang="en-US" sz="2400" dirty="0"/>
          </a:p>
        </p:txBody>
      </p:sp>
      <p:pic>
        <p:nvPicPr>
          <p:cNvPr id="6" name="Picture 5" descr="241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9799" y="1281703"/>
            <a:ext cx="3855720" cy="2148840"/>
          </a:xfrm>
          <a:prstGeom prst="rect">
            <a:avLst/>
          </a:prstGeom>
        </p:spPr>
      </p:pic>
      <p:pic>
        <p:nvPicPr>
          <p:cNvPr id="7" name="Picture 4" descr="File:Negative and positive skew diagrams (English).sv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180" y="4332360"/>
            <a:ext cx="4751339" cy="16938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713993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Έλεγχος Υποθέσεων</a:t>
            </a:r>
            <a:r>
              <a:rPr lang="en-GB" sz="3600" dirty="0"/>
              <a:t>: </a:t>
            </a:r>
            <a:r>
              <a:rPr lang="el-GR" sz="3600" dirty="0"/>
              <a:t>Συμπερασματολογική Στατιστική</a:t>
            </a:r>
            <a:endParaRPr lang="en-US" sz="3600" dirty="0"/>
          </a:p>
        </p:txBody>
      </p:sp>
      <p:sp>
        <p:nvSpPr>
          <p:cNvPr id="3" name="Content Placeholder 2"/>
          <p:cNvSpPr>
            <a:spLocks noGrp="1"/>
          </p:cNvSpPr>
          <p:nvPr>
            <p:ph type="body" idx="1"/>
          </p:nvPr>
        </p:nvSpPr>
        <p:spPr/>
        <p:txBody>
          <a:bodyPr>
            <a:normAutofit fontScale="92500" lnSpcReduction="20000"/>
          </a:bodyPr>
          <a:lstStyle/>
          <a:p>
            <a:pPr lvl="0">
              <a:lnSpc>
                <a:spcPct val="130000"/>
              </a:lnSpc>
            </a:pPr>
            <a:r>
              <a:rPr lang="el-GR" sz="2400" dirty="0"/>
              <a:t>Το σχηματισμό της υπόθεσης.</a:t>
            </a:r>
            <a:endParaRPr lang="en-US" sz="2400" dirty="0"/>
          </a:p>
          <a:p>
            <a:pPr lvl="0">
              <a:lnSpc>
                <a:spcPct val="130000"/>
              </a:lnSpc>
            </a:pPr>
            <a:r>
              <a:rPr lang="el-GR" sz="2400" dirty="0"/>
              <a:t>Τον προσδιορισμό του επιπέδου σημαντικότητας (για να δούμε πόσο ασφαλές είναι να αποδεχτούμε ή να απορρίψουμε την υπόθεση).</a:t>
            </a:r>
            <a:endParaRPr lang="en-US" sz="2400" dirty="0"/>
          </a:p>
          <a:p>
            <a:pPr lvl="0">
              <a:lnSpc>
                <a:spcPct val="130000"/>
              </a:lnSpc>
            </a:pPr>
            <a:r>
              <a:rPr lang="el-GR" sz="2400" dirty="0"/>
              <a:t>Τον εντοπισμό της κατανομής πιθανότητας και τον ορισμό της περιοχής απόρριψης.</a:t>
            </a:r>
            <a:endParaRPr lang="en-US" sz="2400" dirty="0"/>
          </a:p>
          <a:p>
            <a:pPr lvl="0">
              <a:lnSpc>
                <a:spcPct val="130000"/>
              </a:lnSpc>
            </a:pPr>
            <a:r>
              <a:rPr lang="el-GR" sz="2400" dirty="0"/>
              <a:t>Την επιλογή των κατάλληλων στατιστικών ελέγχων.</a:t>
            </a:r>
            <a:endParaRPr lang="en-US" sz="2400" dirty="0"/>
          </a:p>
          <a:p>
            <a:pPr lvl="0">
              <a:lnSpc>
                <a:spcPct val="130000"/>
              </a:lnSpc>
            </a:pPr>
            <a:r>
              <a:rPr lang="el-GR" sz="2400" dirty="0"/>
              <a:t>Τον υπολογισμό του στατιστικού ελέγχου και την αποδοχή ή την απόρριψη της υπόθεσης.</a:t>
            </a:r>
            <a:endParaRPr lang="en-US" sz="2400" dirty="0"/>
          </a:p>
        </p:txBody>
      </p:sp>
    </p:spTree>
    <p:extLst>
      <p:ext uri="{BB962C8B-B14F-4D97-AF65-F5344CB8AC3E}">
        <p14:creationId xmlns:p14="http://schemas.microsoft.com/office/powerpoint/2010/main" val="2910580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Σχηματισμός υπόθεσης</a:t>
            </a:r>
            <a:endParaRPr lang="en-US" dirty="0"/>
          </a:p>
        </p:txBody>
      </p:sp>
      <p:sp>
        <p:nvSpPr>
          <p:cNvPr id="3" name="Content Placeholder 2"/>
          <p:cNvSpPr>
            <a:spLocks noGrp="1"/>
          </p:cNvSpPr>
          <p:nvPr>
            <p:ph type="body" idx="1"/>
          </p:nvPr>
        </p:nvSpPr>
        <p:spPr/>
        <p:txBody>
          <a:bodyPr/>
          <a:lstStyle/>
          <a:p>
            <a:pPr marL="342900" indent="0">
              <a:buNone/>
            </a:pPr>
            <a:r>
              <a:rPr lang="el-GR" sz="2400" dirty="0"/>
              <a:t>Έχουν βασικά τρεις μορφές</a:t>
            </a:r>
            <a:r>
              <a:rPr lang="en-GB" sz="2400" dirty="0"/>
              <a:t>: </a:t>
            </a:r>
          </a:p>
          <a:p>
            <a:pPr marL="457200" lvl="0" indent="-457200">
              <a:buAutoNum type="arabicPeriod"/>
            </a:pPr>
            <a:r>
              <a:rPr lang="el-GR" sz="2400" dirty="0"/>
              <a:t>Εξετάζουν τα χαρακτηριστικά ενός πληθυσμού (και μπορεί να αφορούν στον υπολογισμό της μέσης τιμής, της διαμέσου, της τυπικής απόκλισης, και του σχήματος της κατανομής).</a:t>
            </a:r>
          </a:p>
          <a:p>
            <a:pPr marL="457200" lvl="0" indent="-457200">
              <a:buAutoNum type="arabicPeriod"/>
            </a:pPr>
            <a:r>
              <a:rPr lang="el-GR" sz="2400" dirty="0"/>
              <a:t>Εξερευνούν τις αντιθέσεις και τις συγκρίσεις ανάμεσα σε ομάδες.</a:t>
            </a:r>
          </a:p>
          <a:p>
            <a:pPr marL="457200" lvl="0" indent="-457200">
              <a:buAutoNum type="arabicPeriod"/>
            </a:pPr>
            <a:r>
              <a:rPr lang="el-GR" sz="2400" dirty="0"/>
              <a:t>Εξετάζουν τις συνδέσεις και τις σχέσεις ανάμεσα σε ομάδες.</a:t>
            </a:r>
          </a:p>
        </p:txBody>
      </p:sp>
    </p:spTree>
    <p:extLst>
      <p:ext uri="{BB962C8B-B14F-4D97-AF65-F5344CB8AC3E}">
        <p14:creationId xmlns:p14="http://schemas.microsoft.com/office/powerpoint/2010/main" val="2233461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Προσδιορισμός του επιπέδου σημαντικότητας</a:t>
            </a:r>
            <a:endParaRPr lang="en-US" sz="3200" dirty="0"/>
          </a:p>
        </p:txBody>
      </p:sp>
      <p:sp>
        <p:nvSpPr>
          <p:cNvPr id="3" name="Content Placeholder 2"/>
          <p:cNvSpPr>
            <a:spLocks noGrp="1"/>
          </p:cNvSpPr>
          <p:nvPr>
            <p:ph type="body" idx="1"/>
          </p:nvPr>
        </p:nvSpPr>
        <p:spPr/>
        <p:txBody>
          <a:bodyPr>
            <a:normAutofit/>
          </a:bodyPr>
          <a:lstStyle/>
          <a:p>
            <a:r>
              <a:rPr lang="el-GR" sz="2400" dirty="0"/>
              <a:t>Αποφασίστε για τις περιστάσεις στις οποίες η υπόθεση θα γίνει αποδεκτή ή θα απορριφθεί.</a:t>
            </a:r>
            <a:r>
              <a:rPr lang="en-US" sz="2400" dirty="0"/>
              <a:t> </a:t>
            </a:r>
            <a:endParaRPr lang="el-GR" sz="2400" dirty="0"/>
          </a:p>
          <a:p>
            <a:pPr lvl="1"/>
            <a:r>
              <a:rPr lang="el-GR" sz="2400" b="1" i="1" dirty="0"/>
              <a:t>Σφάλμα τύπου Ι</a:t>
            </a:r>
            <a:r>
              <a:rPr lang="en-US" sz="2400" dirty="0"/>
              <a:t>: </a:t>
            </a:r>
            <a:r>
              <a:rPr lang="el-GR" sz="2400" dirty="0"/>
              <a:t>απορρίπτουμε τη μηδενική  υπόθεση, ενώ αυτή στην πραγματικότητα ισχύει</a:t>
            </a:r>
            <a:r>
              <a:rPr lang="en-US" sz="2400" dirty="0"/>
              <a:t> </a:t>
            </a:r>
            <a:r>
              <a:rPr lang="el-GR" sz="2400" dirty="0"/>
              <a:t> </a:t>
            </a:r>
            <a:endParaRPr lang="en-US" sz="2400" dirty="0"/>
          </a:p>
          <a:p>
            <a:pPr lvl="1"/>
            <a:r>
              <a:rPr lang="el-GR" sz="2400" b="1" i="1" dirty="0"/>
              <a:t>Σφάλμα τύπου ΙΙ</a:t>
            </a:r>
            <a:r>
              <a:rPr lang="en-US" sz="2400" dirty="0"/>
              <a:t>: </a:t>
            </a:r>
            <a:r>
              <a:rPr lang="el-GR" sz="2400" dirty="0"/>
              <a:t>αποδεχόμαστε τη μηδενική  υπόθεση, ενώ αυτή στην πραγματικότητα δεν ισχύει </a:t>
            </a:r>
          </a:p>
          <a:p>
            <a:r>
              <a:rPr lang="el-GR" sz="2400" dirty="0"/>
              <a:t>Παραδοσιακά ορίζεται είτε σε 0,05, 0,01, ή σε 0,001</a:t>
            </a:r>
            <a:r>
              <a:rPr lang="en-US" sz="2400" dirty="0"/>
              <a:t> </a:t>
            </a:r>
          </a:p>
        </p:txBody>
      </p:sp>
    </p:spTree>
    <p:extLst>
      <p:ext uri="{BB962C8B-B14F-4D97-AF65-F5344CB8AC3E}">
        <p14:creationId xmlns:p14="http://schemas.microsoft.com/office/powerpoint/2010/main" val="940904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Εντοπισμός της κατανομής πιθανότητας</a:t>
            </a:r>
            <a:endParaRPr lang="en-US" sz="3600" dirty="0"/>
          </a:p>
        </p:txBody>
      </p:sp>
      <p:sp>
        <p:nvSpPr>
          <p:cNvPr id="3" name="Content Placeholder 2"/>
          <p:cNvSpPr>
            <a:spLocks noGrp="1"/>
          </p:cNvSpPr>
          <p:nvPr>
            <p:ph type="body" idx="1"/>
          </p:nvPr>
        </p:nvSpPr>
        <p:spPr/>
        <p:txBody>
          <a:bodyPr>
            <a:normAutofit/>
          </a:bodyPr>
          <a:lstStyle/>
          <a:p>
            <a:r>
              <a:rPr lang="el-GR" sz="2400" b="1" i="1" dirty="0"/>
              <a:t>Μονόπλευρος έλεγχος</a:t>
            </a:r>
            <a:r>
              <a:rPr lang="el-GR" sz="2400" dirty="0"/>
              <a:t>: η περιοχή απόρριψης είναι είτε η πάνω, ή η κάτω ουρά της κατανομής </a:t>
            </a:r>
          </a:p>
          <a:p>
            <a:r>
              <a:rPr lang="el-GR" sz="2400" b="1" i="1" dirty="0"/>
              <a:t>Αμφίπλευρος έλεγχος</a:t>
            </a:r>
            <a:r>
              <a:rPr lang="el-GR" sz="2400" dirty="0"/>
              <a:t>: υπάρχουν δύο περιοχές απόρριψης – και η πάνω και η κάτω ουρά. </a:t>
            </a:r>
            <a:endParaRPr lang="en-US" sz="2400" dirty="0"/>
          </a:p>
        </p:txBody>
      </p:sp>
      <p:pic>
        <p:nvPicPr>
          <p:cNvPr id="8" name="Picture 7" descr="25.13.jpg">
            <a:extLst>
              <a:ext uri="{FF2B5EF4-FFF2-40B4-BE49-F238E27FC236}">
                <a16:creationId xmlns:a16="http://schemas.microsoft.com/office/drawing/2014/main" id="{C10FBE7C-670D-1332-E50E-9EE2DBE9F1C2}"/>
              </a:ext>
            </a:extLst>
          </p:cNvPr>
          <p:cNvPicPr>
            <a:picLocks noChangeAspect="1"/>
          </p:cNvPicPr>
          <p:nvPr/>
        </p:nvPicPr>
        <p:blipFill>
          <a:blip r:embed="rId2"/>
          <a:stretch>
            <a:fillRect/>
          </a:stretch>
        </p:blipFill>
        <p:spPr>
          <a:xfrm>
            <a:off x="940123" y="3596910"/>
            <a:ext cx="7263753" cy="3138651"/>
          </a:xfrm>
          <a:prstGeom prst="rect">
            <a:avLst/>
          </a:prstGeom>
        </p:spPr>
      </p:pic>
      <p:sp>
        <p:nvSpPr>
          <p:cNvPr id="9" name="TextBox 8">
            <a:extLst>
              <a:ext uri="{FF2B5EF4-FFF2-40B4-BE49-F238E27FC236}">
                <a16:creationId xmlns:a16="http://schemas.microsoft.com/office/drawing/2014/main" id="{811B0A38-D358-2E57-0AEB-CAB1B28245D0}"/>
              </a:ext>
            </a:extLst>
          </p:cNvPr>
          <p:cNvSpPr txBox="1"/>
          <p:nvPr/>
        </p:nvSpPr>
        <p:spPr>
          <a:xfrm>
            <a:off x="1409538" y="6334852"/>
            <a:ext cx="7035800" cy="307777"/>
          </a:xfrm>
          <a:prstGeom prst="rect">
            <a:avLst/>
          </a:prstGeom>
          <a:solidFill>
            <a:schemeClr val="bg1"/>
          </a:solidFill>
        </p:spPr>
        <p:txBody>
          <a:bodyPr wrap="square" rtlCol="0">
            <a:spAutoFit/>
          </a:bodyPr>
          <a:lstStyle/>
          <a:p>
            <a:r>
              <a:rPr lang="el-GR" dirty="0"/>
              <a:t>Περιοχές αποδοχής και απόρριψης στην τυπική κανονική κατανομή με </a:t>
            </a:r>
            <a:r>
              <a:rPr lang="en-US" dirty="0"/>
              <a:t>p = 0</a:t>
            </a:r>
            <a:r>
              <a:rPr lang="el-GR" dirty="0"/>
              <a:t>,</a:t>
            </a:r>
            <a:r>
              <a:rPr lang="en-US" dirty="0"/>
              <a:t>05</a:t>
            </a:r>
          </a:p>
        </p:txBody>
      </p:sp>
    </p:spTree>
    <p:extLst>
      <p:ext uri="{BB962C8B-B14F-4D97-AF65-F5344CB8AC3E}">
        <p14:creationId xmlns:p14="http://schemas.microsoft.com/office/powerpoint/2010/main" val="3206866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4000" dirty="0"/>
              <a:t>Επιλογή των κατάλληλων στατιστικών ελέγχων</a:t>
            </a:r>
            <a:endParaRPr lang="en-US" sz="4000" dirty="0"/>
          </a:p>
        </p:txBody>
      </p:sp>
      <p:sp>
        <p:nvSpPr>
          <p:cNvPr id="3" name="Content Placeholder 2"/>
          <p:cNvSpPr>
            <a:spLocks noGrp="1"/>
          </p:cNvSpPr>
          <p:nvPr>
            <p:ph type="body" idx="1"/>
          </p:nvPr>
        </p:nvSpPr>
        <p:spPr/>
        <p:txBody>
          <a:bodyPr/>
          <a:lstStyle/>
          <a:p>
            <a:pPr marL="342900" indent="0">
              <a:buNone/>
            </a:pPr>
            <a:r>
              <a:rPr lang="el-GR" sz="2400" dirty="0"/>
              <a:t>Εξαρτάται από μία αρκετά ευρεία γκάμα παραγόντων</a:t>
            </a:r>
            <a:r>
              <a:rPr lang="en-GB" sz="2400" dirty="0"/>
              <a:t>:</a:t>
            </a:r>
          </a:p>
          <a:p>
            <a:pPr marL="457200" indent="-457200">
              <a:buAutoNum type="arabicPeriod"/>
            </a:pPr>
            <a:r>
              <a:rPr lang="el-GR" sz="2400" dirty="0"/>
              <a:t>Το είδος της υπόθεσης </a:t>
            </a:r>
          </a:p>
          <a:p>
            <a:pPr marL="457200" indent="-457200">
              <a:buAutoNum type="arabicPeriod"/>
            </a:pPr>
            <a:r>
              <a:rPr lang="el-GR" sz="2400" dirty="0"/>
              <a:t>Οι παραδοχές για την κατανομή των πληθυσμών</a:t>
            </a:r>
          </a:p>
          <a:p>
            <a:pPr marL="457200" indent="-457200">
              <a:buFont typeface="Arial"/>
              <a:buAutoNum type="arabicPeriod"/>
            </a:pPr>
            <a:r>
              <a:rPr lang="el-GR" sz="2400" dirty="0"/>
              <a:t>Το επίπεδο της μέτρησης των μεταβλητών στην υπόθεση μη- παραμετρικοί έλεγχοι και παραμετρικοί έλεγχοι </a:t>
            </a:r>
            <a:endParaRPr lang="en-GB" sz="2400" dirty="0"/>
          </a:p>
          <a:p>
            <a:endParaRPr lang="en-US" sz="2400" dirty="0"/>
          </a:p>
        </p:txBody>
      </p:sp>
      <p:sp>
        <p:nvSpPr>
          <p:cNvPr id="6" name="TextBox 5"/>
          <p:cNvSpPr txBox="1"/>
          <p:nvPr/>
        </p:nvSpPr>
        <p:spPr>
          <a:xfrm>
            <a:off x="4299459" y="-244792"/>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838127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Σύγκριση Μεταβλητών </a:t>
            </a:r>
            <a:endParaRPr lang="en-US" dirty="0"/>
          </a:p>
        </p:txBody>
      </p:sp>
      <p:sp>
        <p:nvSpPr>
          <p:cNvPr id="3" name="Content Placeholder 2"/>
          <p:cNvSpPr>
            <a:spLocks noGrp="1"/>
          </p:cNvSpPr>
          <p:nvPr>
            <p:ph type="body" idx="1"/>
          </p:nvPr>
        </p:nvSpPr>
        <p:spPr/>
        <p:txBody>
          <a:bodyPr>
            <a:normAutofit fontScale="85000" lnSpcReduction="10000"/>
          </a:bodyPr>
          <a:lstStyle/>
          <a:p>
            <a:r>
              <a:rPr lang="el-GR" sz="2400" dirty="0"/>
              <a:t>Ονομαστικά δεδομένα - ένα δείγμα</a:t>
            </a:r>
            <a:r>
              <a:rPr lang="en-GB" sz="2400" dirty="0"/>
              <a:t>:</a:t>
            </a:r>
            <a:r>
              <a:rPr lang="el-GR" sz="2400" dirty="0"/>
              <a:t> συγκρίνουμε τις παρατηρούμενες συχνότητες (πραγματικά δεδομένα)  ως προς τις αναμενόμενες συχνότητες (θεωρητικές), για να μετρήσουμε αυτό που αποκαλείται «έλεγχος καλής προσαρμογής» (goodness-of-fit). </a:t>
            </a:r>
            <a:r>
              <a:rPr lang="en-US" sz="2400" dirty="0">
                <a:sym typeface="Wingdings" panose="05000000000000000000" pitchFamily="2" charset="2"/>
              </a:rPr>
              <a:t>	</a:t>
            </a:r>
            <a:endParaRPr lang="el-GR" sz="2400" dirty="0">
              <a:sym typeface="Wingdings" panose="05000000000000000000" pitchFamily="2" charset="2"/>
            </a:endParaRPr>
          </a:p>
          <a:p>
            <a:pPr marL="1085850" lvl="1" indent="-342900">
              <a:buFont typeface="Wingdings" charset="0"/>
              <a:buChar char="à"/>
            </a:pPr>
            <a:r>
              <a:rPr lang="el-GR" sz="2400" i="1" u="sng" dirty="0">
                <a:sym typeface="Wingdings" panose="05000000000000000000" pitchFamily="2" charset="2"/>
              </a:rPr>
              <a:t>κατανομή χ-τετράγωνο </a:t>
            </a:r>
          </a:p>
          <a:p>
            <a:r>
              <a:rPr lang="el-GR" sz="2400" dirty="0"/>
              <a:t>Ονομαστικές ομάδες και μετρήσιμα δεδομένα (κανονικά κατανεμημένα)</a:t>
            </a:r>
            <a:r>
              <a:rPr lang="en-GB" sz="2400" dirty="0"/>
              <a:t>: </a:t>
            </a:r>
            <a:r>
              <a:rPr lang="el-GR" sz="2400" dirty="0"/>
              <a:t>συγκρίνουμε την επίδοση δύο ομάδων, ή να συγκρίνετε την επίδοση της επίδοσης μιας ομάδας για μία χρονική περίοδο χρησιμοποιώντας μετρήσιμες μεταβλητές όπως βαθμολογίες.</a:t>
            </a:r>
            <a:r>
              <a:rPr lang="en-US" sz="2400" dirty="0"/>
              <a:t> </a:t>
            </a:r>
            <a:endParaRPr lang="el-GR" sz="2400" dirty="0"/>
          </a:p>
          <a:p>
            <a:pPr marL="1093788" indent="-339725">
              <a:buNone/>
            </a:pPr>
            <a:r>
              <a:rPr lang="en-US" sz="2400" dirty="0"/>
              <a:t>	</a:t>
            </a:r>
            <a:r>
              <a:rPr lang="en-US" sz="2400" dirty="0">
                <a:sym typeface="Wingdings" panose="05000000000000000000" pitchFamily="2" charset="2"/>
              </a:rPr>
              <a:t> </a:t>
            </a:r>
            <a:r>
              <a:rPr lang="el-GR" sz="2400" i="1" u="sng" dirty="0">
                <a:sym typeface="Wingdings" panose="05000000000000000000" pitchFamily="2" charset="2"/>
              </a:rPr>
              <a:t>t-test για παρατηρήσεις ανά ζεύγη </a:t>
            </a:r>
          </a:p>
          <a:p>
            <a:pPr marL="1093788" indent="-339725">
              <a:buNone/>
            </a:pPr>
            <a:r>
              <a:rPr lang="en-US" sz="2400" dirty="0">
                <a:sym typeface="Wingdings" panose="05000000000000000000" pitchFamily="2" charset="2"/>
              </a:rPr>
              <a:t>	 </a:t>
            </a:r>
            <a:r>
              <a:rPr lang="en-US" sz="2400" i="1" u="sng" dirty="0">
                <a:sym typeface="Wingdings" panose="05000000000000000000" pitchFamily="2" charset="2"/>
              </a:rPr>
              <a:t>Wilcoxon signed-ranks test </a:t>
            </a:r>
            <a:r>
              <a:rPr lang="el-GR" sz="2400" i="1" dirty="0">
                <a:sym typeface="Wingdings" panose="05000000000000000000" pitchFamily="2" charset="2"/>
              </a:rPr>
              <a:t>αν </a:t>
            </a:r>
            <a:r>
              <a:rPr lang="el-GR" sz="2400" dirty="0"/>
              <a:t>τα δεδομένα δεν είναι κανονικά κατανεμημένα</a:t>
            </a:r>
            <a:r>
              <a:rPr lang="en-US" sz="2400" dirty="0"/>
              <a:t> </a:t>
            </a:r>
            <a:endParaRPr lang="en-GB" sz="2400" dirty="0"/>
          </a:p>
        </p:txBody>
      </p:sp>
    </p:spTree>
    <p:extLst>
      <p:ext uri="{BB962C8B-B14F-4D97-AF65-F5344CB8AC3E}">
        <p14:creationId xmlns:p14="http://schemas.microsoft.com/office/powerpoint/2010/main" val="3679006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Συνδέσεις μεταξύ Μεταβλητών</a:t>
            </a:r>
            <a:endParaRPr lang="en-US" dirty="0"/>
          </a:p>
        </p:txBody>
      </p:sp>
      <p:sp>
        <p:nvSpPr>
          <p:cNvPr id="3" name="Content Placeholder 2"/>
          <p:cNvSpPr>
            <a:spLocks noGrp="1"/>
          </p:cNvSpPr>
          <p:nvPr>
            <p:ph type="body" idx="1"/>
          </p:nvPr>
        </p:nvSpPr>
        <p:spPr>
          <a:xfrm>
            <a:off x="457200" y="1498600"/>
            <a:ext cx="8229600" cy="2163763"/>
          </a:xfrm>
        </p:spPr>
        <p:txBody>
          <a:bodyPr>
            <a:normAutofit/>
          </a:bodyPr>
          <a:lstStyle/>
          <a:p>
            <a:r>
              <a:rPr lang="el-GR" sz="2000" b="1" i="1" dirty="0"/>
              <a:t>Ανάλυση Συσχετίσεων</a:t>
            </a:r>
            <a:r>
              <a:rPr lang="en-GB" sz="2000" dirty="0"/>
              <a:t>: </a:t>
            </a:r>
            <a:r>
              <a:rPr lang="el-GR" sz="2000" dirty="0"/>
              <a:t>περιγράφει τη συσχέτιση μεταξύ δύο μεταβλητών</a:t>
            </a:r>
            <a:r>
              <a:rPr lang="en-US" sz="2000" dirty="0"/>
              <a:t> </a:t>
            </a:r>
            <a:r>
              <a:rPr lang="el-GR" sz="2000" dirty="0"/>
              <a:t>(</a:t>
            </a:r>
            <a:r>
              <a:rPr lang="el-GR" sz="2000" dirty="0" err="1"/>
              <a:t>π.χ</a:t>
            </a:r>
            <a:r>
              <a:rPr lang="el-GR" sz="2000" dirty="0"/>
              <a:t>. μεταξύ</a:t>
            </a:r>
            <a:r>
              <a:rPr lang="en-GB" sz="2000" dirty="0"/>
              <a:t> X </a:t>
            </a:r>
            <a:r>
              <a:rPr lang="el-GR" sz="2000" dirty="0"/>
              <a:t>και</a:t>
            </a:r>
            <a:r>
              <a:rPr lang="en-GB" sz="2000" dirty="0"/>
              <a:t> Y)</a:t>
            </a:r>
          </a:p>
          <a:p>
            <a:r>
              <a:rPr lang="el-GR" sz="2000" dirty="0"/>
              <a:t>Όταν μία συσχέτιση μετράται αριθμητικά, παίρνουμε έναν συντελεστή συσχέτισης ο οποίος αποδίδει την ισχύ και την κατεύθυνση της σχέσης ανάμεσα σε δύο μεταβλητές. </a:t>
            </a:r>
            <a:endParaRPr lang="en-GB" sz="2000" dirty="0"/>
          </a:p>
          <a:p>
            <a:endParaRPr lang="en-US" sz="2000" dirty="0"/>
          </a:p>
        </p:txBody>
      </p:sp>
      <p:graphicFrame>
        <p:nvGraphicFramePr>
          <p:cNvPr id="6" name="Table 5"/>
          <p:cNvGraphicFramePr>
            <a:graphicFrameLocks noGrp="1"/>
          </p:cNvGraphicFramePr>
          <p:nvPr>
            <p:extLst>
              <p:ext uri="{D42A27DB-BD31-4B8C-83A1-F6EECF244321}">
                <p14:modId xmlns:p14="http://schemas.microsoft.com/office/powerpoint/2010/main" val="1673638880"/>
              </p:ext>
            </p:extLst>
          </p:nvPr>
        </p:nvGraphicFramePr>
        <p:xfrm>
          <a:off x="676879" y="3505200"/>
          <a:ext cx="8009921" cy="2716582"/>
        </p:xfrm>
        <a:graphic>
          <a:graphicData uri="http://schemas.openxmlformats.org/drawingml/2006/table">
            <a:tbl>
              <a:tblPr firstRow="1" bandRow="1">
                <a:tableStyleId>{FABFCF23-3B69-468F-B69F-88F6DE6A72F2}</a:tableStyleId>
              </a:tblPr>
              <a:tblGrid>
                <a:gridCol w="3591980">
                  <a:extLst>
                    <a:ext uri="{9D8B030D-6E8A-4147-A177-3AD203B41FA5}">
                      <a16:colId xmlns:a16="http://schemas.microsoft.com/office/drawing/2014/main" val="261641454"/>
                    </a:ext>
                  </a:extLst>
                </a:gridCol>
                <a:gridCol w="4417941">
                  <a:extLst>
                    <a:ext uri="{9D8B030D-6E8A-4147-A177-3AD203B41FA5}">
                      <a16:colId xmlns:a16="http://schemas.microsoft.com/office/drawing/2014/main" val="616032928"/>
                    </a:ext>
                  </a:extLst>
                </a:gridCol>
              </a:tblGrid>
              <a:tr h="635340">
                <a:tc>
                  <a:txBody>
                    <a:bodyPr/>
                    <a:lstStyle/>
                    <a:p>
                      <a:pPr indent="0" algn="l">
                        <a:lnSpc>
                          <a:spcPts val="1600"/>
                        </a:lnSpc>
                        <a:spcAft>
                          <a:spcPts val="600"/>
                        </a:spcAft>
                      </a:pPr>
                      <a:r>
                        <a:rPr lang="el-GR" sz="1600">
                          <a:effectLst/>
                        </a:rPr>
                        <a:t>Συσχέτιση</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Μέτρο</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2747971327"/>
                  </a:ext>
                </a:extLst>
              </a:tr>
              <a:tr h="635340">
                <a:tc>
                  <a:txBody>
                    <a:bodyPr/>
                    <a:lstStyle/>
                    <a:p>
                      <a:pPr indent="0" algn="l">
                        <a:lnSpc>
                          <a:spcPts val="1600"/>
                        </a:lnSpc>
                        <a:spcAft>
                          <a:spcPts val="600"/>
                        </a:spcAft>
                      </a:pPr>
                      <a:r>
                        <a:rPr lang="el-GR" sz="1600" dirty="0">
                          <a:effectLst/>
                        </a:rPr>
                        <a:t>Ανάμεσα σε δύο ονομαστικές μεταβλητές</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n-US" sz="1600">
                          <a:effectLst/>
                        </a:rPr>
                        <a:t>Cramer’s V</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1733720430"/>
                  </a:ext>
                </a:extLst>
              </a:tr>
              <a:tr h="722951">
                <a:tc>
                  <a:txBody>
                    <a:bodyPr/>
                    <a:lstStyle/>
                    <a:p>
                      <a:pPr indent="0" algn="l">
                        <a:lnSpc>
                          <a:spcPts val="1600"/>
                        </a:lnSpc>
                        <a:spcAft>
                          <a:spcPts val="600"/>
                        </a:spcAft>
                      </a:pPr>
                      <a:r>
                        <a:rPr lang="el-GR" sz="1600">
                          <a:effectLst/>
                        </a:rPr>
                        <a:t>Ανάμεσα σε δύο βαθμωτές μεταβλητές</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Συσχέτιση </a:t>
                      </a:r>
                      <a:r>
                        <a:rPr lang="en-US" sz="1600" dirty="0">
                          <a:effectLst/>
                        </a:rPr>
                        <a:t>Spearman rank</a:t>
                      </a:r>
                      <a:r>
                        <a:rPr lang="el-GR" sz="1600" dirty="0">
                          <a:effectLst/>
                        </a:rPr>
                        <a:t>-</a:t>
                      </a:r>
                      <a:r>
                        <a:rPr lang="en-US" sz="1600" dirty="0">
                          <a:effectLst/>
                        </a:rPr>
                        <a:t>order</a:t>
                      </a:r>
                      <a:r>
                        <a:rPr lang="el-GR" sz="1600" dirty="0">
                          <a:effectLst/>
                        </a:rPr>
                        <a:t> (όταν η σχέση είναι μη-γραμμική)</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3205861277"/>
                  </a:ext>
                </a:extLst>
              </a:tr>
              <a:tr h="722951">
                <a:tc>
                  <a:txBody>
                    <a:bodyPr/>
                    <a:lstStyle/>
                    <a:p>
                      <a:pPr indent="0" algn="l">
                        <a:lnSpc>
                          <a:spcPts val="1600"/>
                        </a:lnSpc>
                        <a:spcAft>
                          <a:spcPts val="600"/>
                        </a:spcAft>
                      </a:pPr>
                      <a:r>
                        <a:rPr lang="el-GR" sz="1600">
                          <a:effectLst/>
                        </a:rPr>
                        <a:t>Ανάμεσα σε μεταβλητές διαστήματος ή/και αναλογικές μεταβλητές</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Δείκτης συνάφειας </a:t>
                      </a:r>
                      <a:r>
                        <a:rPr lang="en-US" sz="1600" dirty="0">
                          <a:effectLst/>
                        </a:rPr>
                        <a:t>Pearson </a:t>
                      </a:r>
                      <a:r>
                        <a:rPr lang="el-GR" sz="1600" dirty="0">
                          <a:effectLst/>
                        </a:rPr>
                        <a:t>(</a:t>
                      </a:r>
                      <a:r>
                        <a:rPr lang="en-US" sz="1600" dirty="0">
                          <a:effectLst/>
                        </a:rPr>
                        <a:t>Pearson</a:t>
                      </a:r>
                      <a:r>
                        <a:rPr lang="el-GR" sz="1600" dirty="0">
                          <a:effectLst/>
                        </a:rPr>
                        <a:t>’</a:t>
                      </a:r>
                      <a:r>
                        <a:rPr lang="en-US" sz="1600" dirty="0">
                          <a:effectLst/>
                        </a:rPr>
                        <a:t>s product moment correlation</a:t>
                      </a:r>
                      <a:r>
                        <a:rPr lang="el-GR" sz="1600" dirty="0">
                          <a:effectLst/>
                        </a:rPr>
                        <a:t>) (όταν η σχέση είναι γραμμική)</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535628573"/>
                  </a:ext>
                </a:extLst>
              </a:tr>
            </a:tbl>
          </a:graphicData>
        </a:graphic>
      </p:graphicFrame>
    </p:spTree>
    <p:extLst>
      <p:ext uri="{BB962C8B-B14F-4D97-AF65-F5344CB8AC3E}">
        <p14:creationId xmlns:p14="http://schemas.microsoft.com/office/powerpoint/2010/main" val="1112094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lvl="0"/>
            <a:r>
              <a:rPr lang="el-GR" sz="2400" dirty="0"/>
              <a:t>Προετοιμάσετε ποσοτικά δεδομένα για ανάλυση.</a:t>
            </a:r>
            <a:endParaRPr lang="en-US" sz="2400" dirty="0"/>
          </a:p>
          <a:p>
            <a:pPr lvl="0"/>
            <a:r>
              <a:rPr lang="el-GR" sz="2400" dirty="0"/>
              <a:t>Επιλέξετε κατάλληλες μορφές για την παρουσίαση των ποσοτικών δεδομένων.</a:t>
            </a:r>
            <a:endParaRPr lang="en-US" sz="2400" dirty="0"/>
          </a:p>
          <a:p>
            <a:pPr lvl="0"/>
            <a:r>
              <a:rPr lang="el-GR" sz="2400" dirty="0"/>
              <a:t>Επιλέξτε τις πιο κατάλληλες τεχνικές για την περιγραφή των δεδομένων (περιγραφική στατιστική).</a:t>
            </a:r>
            <a:endParaRPr lang="en-US" sz="2400" dirty="0"/>
          </a:p>
          <a:p>
            <a:pPr lvl="0"/>
            <a:r>
              <a:rPr lang="el-GR" sz="2400" dirty="0"/>
              <a:t>Επιλέξετε και να εφαρμόσετε τις πιο κατάλληλες στατιστικές τεχνικές για την εξερεύνηση σχέσεων και τάσεων στα δεδομένα (συσχέτιση και συμπερασματολογική στατιστική).</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 Υπολογισμός μίας Συσχέτισης </a:t>
            </a:r>
            <a:endParaRPr lang="en-US" dirty="0"/>
          </a:p>
        </p:txBody>
      </p:sp>
      <p:sp>
        <p:nvSpPr>
          <p:cNvPr id="3" name="Content Placeholder 2"/>
          <p:cNvSpPr>
            <a:spLocks noGrp="1"/>
          </p:cNvSpPr>
          <p:nvPr>
            <p:ph type="body" idx="1"/>
          </p:nvPr>
        </p:nvSpPr>
        <p:spPr/>
        <p:txBody>
          <a:bodyPr>
            <a:normAutofit/>
          </a:bodyPr>
          <a:lstStyle/>
          <a:p>
            <a:pPr marL="342900" lvl="0" indent="0">
              <a:buNone/>
            </a:pPr>
            <a:r>
              <a:rPr lang="el-GR" sz="2400" dirty="0"/>
              <a:t>Γίνεται μόνο όταν</a:t>
            </a:r>
            <a:r>
              <a:rPr lang="en-US" sz="2400" dirty="0"/>
              <a:t> . . . </a:t>
            </a:r>
          </a:p>
          <a:p>
            <a:pPr lvl="0"/>
            <a:r>
              <a:rPr lang="el-GR" sz="2400" dirty="0"/>
              <a:t>Τα υποκείμενα είναι ανεξάρτητα και δεν είναι επιλεγμένα από την ίδια ομάδα.</a:t>
            </a:r>
            <a:endParaRPr lang="en-US" sz="2400" dirty="0"/>
          </a:p>
          <a:p>
            <a:pPr lvl="0"/>
            <a:r>
              <a:rPr lang="el-GR" sz="2400" dirty="0"/>
              <a:t>Οι τιμές για το Χ και το Υ μετρώνται ανεξάρτητα.</a:t>
            </a:r>
            <a:endParaRPr lang="en-US" sz="2400" dirty="0"/>
          </a:p>
          <a:p>
            <a:pPr lvl="0"/>
            <a:r>
              <a:rPr lang="el-GR" sz="2400" dirty="0"/>
              <a:t>Οι τιμές για το Χ και Υ λαμβάνονται δειγματοληπτικά από πληθυσμούς που είναι κανονικά κατανεμημένες.</a:t>
            </a:r>
            <a:endParaRPr lang="en-US" sz="2400" dirty="0"/>
          </a:p>
          <a:p>
            <a:pPr lvl="0"/>
            <a:r>
              <a:rPr lang="el-GR" sz="2400" dirty="0"/>
              <a:t>Καμία από τις τιμές του Χ ή του Υ δεν ελέγχεται (οπότε σε τέτοια περίπτωση πρέπει να χρησιμοποιηθεί η γραμμική παλινδρόμηση και όχι συσχέτιση).</a:t>
            </a:r>
            <a:endParaRPr lang="en-US" sz="2400" dirty="0"/>
          </a:p>
        </p:txBody>
      </p:sp>
    </p:spTree>
    <p:extLst>
      <p:ext uri="{BB962C8B-B14F-4D97-AF65-F5344CB8AC3E}">
        <p14:creationId xmlns:p14="http://schemas.microsoft.com/office/powerpoint/2010/main" val="3894680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830050"/>
          </a:xfrm>
        </p:spPr>
        <p:txBody>
          <a:bodyPr/>
          <a:lstStyle/>
          <a:p>
            <a:r>
              <a:rPr lang="el-GR" dirty="0"/>
              <a:t>Ανάλυση Παλινδρόμησης</a:t>
            </a:r>
            <a:endParaRPr lang="en-US" dirty="0"/>
          </a:p>
        </p:txBody>
      </p:sp>
      <p:sp>
        <p:nvSpPr>
          <p:cNvPr id="3" name="Content Placeholder 2"/>
          <p:cNvSpPr>
            <a:spLocks noGrp="1"/>
          </p:cNvSpPr>
          <p:nvPr>
            <p:ph type="body" idx="1"/>
          </p:nvPr>
        </p:nvSpPr>
        <p:spPr>
          <a:xfrm>
            <a:off x="457200" y="944350"/>
            <a:ext cx="8229600" cy="5181813"/>
          </a:xfrm>
        </p:spPr>
        <p:txBody>
          <a:bodyPr>
            <a:noAutofit/>
          </a:bodyPr>
          <a:lstStyle/>
          <a:p>
            <a:r>
              <a:rPr lang="el-GR" sz="2000" dirty="0"/>
              <a:t>Κατάλληλη στατιστική τεχνική όταν μία συνεχής μεταβλητή, διαστήματος ή αναλογική μεταβλητή, γίνεται η εξαρτημένη μεταβλητή και μία ή περισσότερες συνεχείς μεταβλητές διαστήματος, αναλογικές ή κατηγορικές μεταβλητές, ορίζονται ως ανεξάρτητες μεταβλητές </a:t>
            </a:r>
          </a:p>
          <a:p>
            <a:r>
              <a:rPr lang="el-GR" sz="2000" dirty="0"/>
              <a:t>Σκοπός:</a:t>
            </a:r>
            <a:endParaRPr lang="en-US" sz="2000" dirty="0"/>
          </a:p>
          <a:p>
            <a:pPr lvl="1"/>
            <a:r>
              <a:rPr lang="el-GR" sz="2000" dirty="0"/>
              <a:t>Ο έλεγχος της επίδρασης μιας ή περισσοτέρων ανεξάρτητων μεταβλητών σε μία εξαρτημένη μεταβλητή </a:t>
            </a:r>
          </a:p>
          <a:p>
            <a:pPr lvl="1"/>
            <a:r>
              <a:rPr lang="el-GR" sz="2000" dirty="0"/>
              <a:t>Η απόκτηση μίας εξίσωσης για να μπορούμε να προβλέψουμε την τιμή της εξαρτημένης μεταβλητής για μία νέα περίπτωση, με βάση τη γνώση μιας ή περισσοτέρων ανεξάρτητων μεταβλητών </a:t>
            </a:r>
          </a:p>
          <a:p>
            <a:r>
              <a:rPr lang="el-GR" sz="2000" dirty="0"/>
              <a:t>Απλή παλινδρόμηση</a:t>
            </a:r>
            <a:r>
              <a:rPr lang="en-US" sz="2000" dirty="0"/>
              <a:t>: </a:t>
            </a:r>
            <a:r>
              <a:rPr lang="el-GR" sz="2000" dirty="0"/>
              <a:t>όταν η ανάλυση περιλαμβάνει μόνο μία ανεξάρτητη μεταβλητή και μία εξαρτημένη μεταβλητή </a:t>
            </a:r>
            <a:endParaRPr lang="en-US" sz="2000" i="1" u="sng" dirty="0"/>
          </a:p>
          <a:p>
            <a:r>
              <a:rPr lang="el-GR" sz="2000" dirty="0"/>
              <a:t>Πολλαπλή παλινδρόμηση</a:t>
            </a:r>
            <a:r>
              <a:rPr lang="en-US" sz="2000" dirty="0"/>
              <a:t>: </a:t>
            </a:r>
            <a:r>
              <a:rPr lang="el-GR" sz="2000" dirty="0"/>
              <a:t>όταν η ανάλυση περιλαμβάνει πολλές ανεξάρτητες μεταβλητές και μία εξαρτημένη μεταβλητή</a:t>
            </a:r>
            <a:r>
              <a:rPr lang="en-US" sz="2000" dirty="0"/>
              <a:t> </a:t>
            </a:r>
            <a:endParaRPr lang="en-GB" sz="2000" dirty="0"/>
          </a:p>
          <a:p>
            <a:endParaRPr lang="en-US" sz="2000" dirty="0"/>
          </a:p>
        </p:txBody>
      </p:sp>
    </p:spTree>
    <p:extLst>
      <p:ext uri="{BB962C8B-B14F-4D97-AF65-F5344CB8AC3E}">
        <p14:creationId xmlns:p14="http://schemas.microsoft.com/office/powerpoint/2010/main" val="3615518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Παραδοχές της παλινδρόμησης</a:t>
            </a:r>
            <a:endParaRPr lang="en-US" dirty="0"/>
          </a:p>
        </p:txBody>
      </p:sp>
      <p:sp>
        <p:nvSpPr>
          <p:cNvPr id="3" name="Content Placeholder 2"/>
          <p:cNvSpPr>
            <a:spLocks noGrp="1"/>
          </p:cNvSpPr>
          <p:nvPr>
            <p:ph type="body" idx="1"/>
          </p:nvPr>
        </p:nvSpPr>
        <p:spPr/>
        <p:txBody>
          <a:bodyPr>
            <a:normAutofit/>
          </a:bodyPr>
          <a:lstStyle/>
          <a:p>
            <a:pPr marL="457200" indent="-457200">
              <a:buAutoNum type="arabicPeriod"/>
            </a:pPr>
            <a:r>
              <a:rPr lang="el-GR" dirty="0"/>
              <a:t>Τόσο οι ανεξάρτητες, όσο και οι εξαρτημένες μεταβλητές, πρέπει να μετρούνται με αναλογικές ή με κλίμακες διαστήματος. </a:t>
            </a:r>
          </a:p>
          <a:p>
            <a:pPr marL="457200" indent="-457200">
              <a:buAutoNum type="arabicPeriod"/>
            </a:pPr>
            <a:r>
              <a:rPr lang="el-GR" dirty="0"/>
              <a:t>Η σχέση ανάμεσα στις εξαρτημένες και τις ανεξάρτητες μεταβλητές πρέπει να είναι </a:t>
            </a:r>
            <a:r>
              <a:rPr lang="el-GR" i="1" dirty="0"/>
              <a:t>γραμμική</a:t>
            </a:r>
            <a:r>
              <a:rPr lang="el-GR" dirty="0"/>
              <a:t> αντί για καμπυλωτή. </a:t>
            </a:r>
          </a:p>
          <a:p>
            <a:pPr marL="457200" indent="-457200">
              <a:buAutoNum type="arabicPeriod"/>
            </a:pPr>
            <a:r>
              <a:rPr lang="el-GR" dirty="0"/>
              <a:t>Η ανάλυση παλινδρόμησης είναι πολύ ευαίσθητη σε έκτοπα.</a:t>
            </a:r>
            <a:r>
              <a:rPr lang="en-US" dirty="0"/>
              <a:t> </a:t>
            </a:r>
            <a:endParaRPr lang="el-GR" dirty="0"/>
          </a:p>
          <a:p>
            <a:pPr marL="457200" indent="-457200">
              <a:buAutoNum type="arabicPeriod"/>
            </a:pPr>
            <a:r>
              <a:rPr lang="el-GR" dirty="0"/>
              <a:t>Η διακύμανση των κατάλοιπων για τις τιμές πρόβλεψης της εξαρτημένης μεταβλητής πρέπει να είναι ίδια για όλες τις προβλεπόμενες τιμές.</a:t>
            </a:r>
            <a:r>
              <a:rPr lang="en-US" dirty="0"/>
              <a:t> </a:t>
            </a:r>
            <a:endParaRPr lang="el-GR" dirty="0"/>
          </a:p>
          <a:p>
            <a:pPr marL="457200" indent="-457200">
              <a:buAutoNum type="arabicPeriod"/>
            </a:pPr>
            <a:r>
              <a:rPr lang="el-GR" dirty="0"/>
              <a:t>Το μέγεθος του δείγματος είναι το Ν&gt;50 + 8</a:t>
            </a:r>
            <a:r>
              <a:rPr lang="en-US" dirty="0"/>
              <a:t>k</a:t>
            </a:r>
            <a:r>
              <a:rPr lang="el-GR" dirty="0"/>
              <a:t> (όπου </a:t>
            </a:r>
            <a:r>
              <a:rPr lang="en-US"/>
              <a:t>k</a:t>
            </a:r>
            <a:r>
              <a:rPr lang="el-GR"/>
              <a:t> </a:t>
            </a:r>
            <a:r>
              <a:rPr lang="el-GR" dirty="0"/>
              <a:t>το πλήθος των ανεξάρτητων μεταβλητών). </a:t>
            </a:r>
            <a:endParaRPr lang="en-US" dirty="0"/>
          </a:p>
          <a:p>
            <a:endParaRPr lang="en-US" dirty="0"/>
          </a:p>
        </p:txBody>
      </p:sp>
    </p:spTree>
    <p:extLst>
      <p:ext uri="{BB962C8B-B14F-4D97-AF65-F5344CB8AC3E}">
        <p14:creationId xmlns:p14="http://schemas.microsoft.com/office/powerpoint/2010/main" val="197167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dirty="0"/>
              <a:t>Κανόνας Νούμερο </a:t>
            </a:r>
            <a:r>
              <a:rPr lang="en-GB" dirty="0"/>
              <a:t>1:</a:t>
            </a:r>
            <a:endParaRPr lang="en-US" dirty="0"/>
          </a:p>
        </p:txBody>
      </p:sp>
      <p:sp>
        <p:nvSpPr>
          <p:cNvPr id="7" name="Text Placeholder 6"/>
          <p:cNvSpPr>
            <a:spLocks noGrp="1"/>
          </p:cNvSpPr>
          <p:nvPr>
            <p:ph type="body" idx="1"/>
          </p:nvPr>
        </p:nvSpPr>
        <p:spPr/>
        <p:txBody>
          <a:bodyPr>
            <a:normAutofit lnSpcReduction="10000"/>
          </a:bodyPr>
          <a:lstStyle/>
          <a:p>
            <a:pPr algn="ctr"/>
            <a:r>
              <a:rPr lang="el-GR" sz="2800" dirty="0">
                <a:solidFill>
                  <a:srgbClr val="000000"/>
                </a:solidFill>
              </a:rPr>
              <a:t>Αν έχετε σχεδιάσει το ερευνητικό σας εργαλείο, έχετε συλλέξει τα δεδομένα σας και τώρα σκέφτεστε πως να τα αναλύσετε – έχετε αργήσει πολύ!</a:t>
            </a:r>
            <a:r>
              <a:rPr lang="en-US" sz="2800" dirty="0">
                <a:solidFill>
                  <a:srgbClr val="000000"/>
                </a:solidFill>
              </a:rPr>
              <a:t> </a:t>
            </a:r>
            <a:endParaRPr lang="en-GB" sz="2800" dirty="0">
              <a:solidFill>
                <a:srgbClr val="000000"/>
              </a:solidFill>
            </a:endParaRPr>
          </a:p>
        </p:txBody>
      </p:sp>
    </p:spTree>
    <p:extLst>
      <p:ext uri="{BB962C8B-B14F-4D97-AF65-F5344CB8AC3E}">
        <p14:creationId xmlns:p14="http://schemas.microsoft.com/office/powerpoint/2010/main" val="216387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Είδη κατηγορικών και μετρήσιμων δεδομένων </a:t>
            </a:r>
            <a:endParaRPr lang="en-US" dirty="0"/>
          </a:p>
        </p:txBody>
      </p:sp>
      <p:pic>
        <p:nvPicPr>
          <p:cNvPr id="3" name="Picture 2" descr="A diagram of a company&#10;&#10;Description automatically generated">
            <a:extLst>
              <a:ext uri="{FF2B5EF4-FFF2-40B4-BE49-F238E27FC236}">
                <a16:creationId xmlns:a16="http://schemas.microsoft.com/office/drawing/2014/main" id="{D5FD7376-4B9D-E94C-5E9A-92BD8B7B22E5}"/>
              </a:ext>
            </a:extLst>
          </p:cNvPr>
          <p:cNvPicPr>
            <a:picLocks noChangeAspect="1"/>
          </p:cNvPicPr>
          <p:nvPr/>
        </p:nvPicPr>
        <p:blipFill>
          <a:blip r:embed="rId2"/>
          <a:stretch>
            <a:fillRect/>
          </a:stretch>
        </p:blipFill>
        <p:spPr>
          <a:xfrm>
            <a:off x="1276350" y="1517650"/>
            <a:ext cx="6591300" cy="3822700"/>
          </a:xfrm>
          <a:prstGeom prst="rect">
            <a:avLst/>
          </a:prstGeom>
        </p:spPr>
      </p:pic>
    </p:spTree>
    <p:extLst>
      <p:ext uri="{BB962C8B-B14F-4D97-AF65-F5344CB8AC3E}">
        <p14:creationId xmlns:p14="http://schemas.microsoft.com/office/powerpoint/2010/main" val="1631635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Είδη κατηγορικών και μετρήσιμων δεδομένων</a:t>
            </a:r>
            <a:endParaRPr lang="en-US" sz="3600" dirty="0"/>
          </a:p>
        </p:txBody>
      </p:sp>
      <p:sp>
        <p:nvSpPr>
          <p:cNvPr id="3" name="Content Placeholder 2"/>
          <p:cNvSpPr>
            <a:spLocks noGrp="1"/>
          </p:cNvSpPr>
          <p:nvPr>
            <p:ph type="body" idx="1"/>
          </p:nvPr>
        </p:nvSpPr>
        <p:spPr/>
        <p:txBody>
          <a:bodyPr>
            <a:normAutofit fontScale="92500" lnSpcReduction="20000"/>
          </a:bodyPr>
          <a:lstStyle/>
          <a:p>
            <a:r>
              <a:rPr lang="el-GR" sz="2400" b="1" i="1" dirty="0"/>
              <a:t>Ονομαστικά δεδομένα</a:t>
            </a:r>
            <a:r>
              <a:rPr lang="en-US" sz="2400" dirty="0"/>
              <a:t>: </a:t>
            </a:r>
            <a:r>
              <a:rPr lang="el-GR" sz="2400" dirty="0"/>
              <a:t>περιέχουν ονομαστικές τιμές ή κατηγορίες, οι οποίες δεν υπονοούν καμία διάταξη ή σειρά</a:t>
            </a:r>
            <a:r>
              <a:rPr lang="en-US" sz="2400" dirty="0"/>
              <a:t> </a:t>
            </a:r>
            <a:endParaRPr lang="el-GR" sz="2400" dirty="0"/>
          </a:p>
          <a:p>
            <a:r>
              <a:rPr lang="el-GR" sz="2400" b="1" i="1" dirty="0"/>
              <a:t>Ιεραρχικά δεδομένα</a:t>
            </a:r>
            <a:r>
              <a:rPr lang="en-US" sz="2400" dirty="0"/>
              <a:t>: </a:t>
            </a:r>
            <a:r>
              <a:rPr lang="el-GR" sz="2400" dirty="0"/>
              <a:t>περιέχουν μία σειρά ή κατάταξη των τιμών, παρόλο που τα διαστήματα μεταξύ των κατατάξεων δεν θεωρούνται ίσα </a:t>
            </a:r>
          </a:p>
          <a:p>
            <a:r>
              <a:rPr lang="el-GR" sz="2400" b="1" i="1" dirty="0"/>
              <a:t>Δεδομένα διαστήματος</a:t>
            </a:r>
            <a:r>
              <a:rPr lang="en-US" sz="2400" dirty="0"/>
              <a:t>: </a:t>
            </a:r>
            <a:r>
              <a:rPr lang="el-GR" sz="2400" dirty="0"/>
              <a:t>αποδίδονται αριθμητικές τιμές σε μία κλίμακα διαστήματος με ίσα διαστήματα, αλλά δεν υπάρχει το σημείο μηδέν στο οποίο το χαρακτηριστικό που μετράται μηδενίζεται</a:t>
            </a:r>
            <a:r>
              <a:rPr lang="en-US" sz="2400" dirty="0"/>
              <a:t> </a:t>
            </a:r>
            <a:endParaRPr lang="el-GR" sz="2400" dirty="0"/>
          </a:p>
          <a:p>
            <a:r>
              <a:rPr lang="el-GR" sz="2400" b="1" i="1" dirty="0"/>
              <a:t>Αναλογικά δεδομένα</a:t>
            </a:r>
            <a:r>
              <a:rPr lang="en-US" sz="2400" dirty="0"/>
              <a:t>: </a:t>
            </a:r>
            <a:r>
              <a:rPr lang="el-GR" sz="2400" dirty="0"/>
              <a:t>είναι ένα υποσύνολο των δεδομένων διαστήματος, όπου η κλίμακα είναι και πάλι διαστήματος, αλλά υπάρχει κάποιο απόλυτο μηδέν το οποίο έχει κάποιο νόημα</a:t>
            </a:r>
            <a:r>
              <a:rPr lang="en-US" sz="2400" dirty="0"/>
              <a:t>	</a:t>
            </a:r>
          </a:p>
        </p:txBody>
      </p:sp>
    </p:spTree>
    <p:extLst>
      <p:ext uri="{BB962C8B-B14F-4D97-AF65-F5344CB8AC3E}">
        <p14:creationId xmlns:p14="http://schemas.microsoft.com/office/powerpoint/2010/main" val="187062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Καθαρισμός δεδομένων</a:t>
            </a:r>
            <a:endParaRPr lang="en-US" dirty="0"/>
          </a:p>
        </p:txBody>
      </p:sp>
      <p:sp>
        <p:nvSpPr>
          <p:cNvPr id="3" name="Content Placeholder 2"/>
          <p:cNvSpPr>
            <a:spLocks noGrp="1"/>
          </p:cNvSpPr>
          <p:nvPr>
            <p:ph type="body" idx="1"/>
          </p:nvPr>
        </p:nvSpPr>
        <p:spPr>
          <a:xfrm>
            <a:off x="457200" y="1600200"/>
            <a:ext cx="8229600" cy="2438400"/>
          </a:xfrm>
        </p:spPr>
        <p:txBody>
          <a:bodyPr>
            <a:normAutofit/>
          </a:bodyPr>
          <a:lstStyle/>
          <a:p>
            <a:r>
              <a:rPr lang="el-GR" sz="2000" dirty="0"/>
              <a:t>Η ανάλυση δεδομένων θα είναι αξιόπιστη μόνο αν τα δεδομένα  έχουν καταχωρηθεί στον υπολογιστή με ακρίβεια</a:t>
            </a:r>
            <a:r>
              <a:rPr lang="en-US" sz="2000" dirty="0"/>
              <a:t> </a:t>
            </a:r>
            <a:r>
              <a:rPr lang="el-GR" sz="2000" dirty="0"/>
              <a:t> </a:t>
            </a:r>
          </a:p>
          <a:p>
            <a:r>
              <a:rPr lang="el-GR" sz="2000" b="1" i="1" dirty="0"/>
              <a:t>Κωδικοποίηση</a:t>
            </a:r>
            <a:r>
              <a:rPr lang="en-US" sz="2000" dirty="0"/>
              <a:t>: </a:t>
            </a:r>
            <a:r>
              <a:rPr lang="el-GR" sz="2000" dirty="0"/>
              <a:t>απόδοση ενός αριθμού ταυτοποίησης (</a:t>
            </a:r>
            <a:r>
              <a:rPr lang="en-US" sz="2000" dirty="0"/>
              <a:t>id</a:t>
            </a:r>
            <a:r>
              <a:rPr lang="el-GR" sz="2000" dirty="0"/>
              <a:t>) στα δεδομένα.</a:t>
            </a:r>
            <a:r>
              <a:rPr lang="en-US" sz="2000" dirty="0"/>
              <a:t> </a:t>
            </a:r>
          </a:p>
          <a:p>
            <a:r>
              <a:rPr lang="el-GR" sz="2000" dirty="0"/>
              <a:t>Χρήση Πίνακα Δεδομένων</a:t>
            </a:r>
            <a:r>
              <a:rPr lang="en-US" sz="2000" dirty="0"/>
              <a:t>: </a:t>
            </a:r>
            <a:r>
              <a:rPr lang="el-GR" sz="2000" dirty="0"/>
              <a:t>στήλες = μία μεταβλητή</a:t>
            </a:r>
            <a:r>
              <a:rPr lang="en-US" sz="2000" dirty="0"/>
              <a:t> 	</a:t>
            </a:r>
            <a:r>
              <a:rPr lang="el-GR" sz="2000" dirty="0"/>
              <a:t>και</a:t>
            </a:r>
            <a:r>
              <a:rPr lang="en-US" sz="2000" dirty="0"/>
              <a:t> </a:t>
            </a:r>
            <a:r>
              <a:rPr lang="el-GR" sz="2000" dirty="0"/>
              <a:t>κάθε γραμμή = περίπτωση/προφίλ</a:t>
            </a:r>
            <a:r>
              <a:rPr lang="en-US" sz="2000" dirty="0"/>
              <a:t> 	</a:t>
            </a:r>
          </a:p>
        </p:txBody>
      </p:sp>
      <p:graphicFrame>
        <p:nvGraphicFramePr>
          <p:cNvPr id="6" name="Table 5"/>
          <p:cNvGraphicFramePr>
            <a:graphicFrameLocks noGrp="1"/>
          </p:cNvGraphicFramePr>
          <p:nvPr>
            <p:extLst>
              <p:ext uri="{D42A27DB-BD31-4B8C-83A1-F6EECF244321}">
                <p14:modId xmlns:p14="http://schemas.microsoft.com/office/powerpoint/2010/main" val="2227555862"/>
              </p:ext>
            </p:extLst>
          </p:nvPr>
        </p:nvGraphicFramePr>
        <p:xfrm>
          <a:off x="318444" y="4236551"/>
          <a:ext cx="8507112" cy="1652348"/>
        </p:xfrm>
        <a:graphic>
          <a:graphicData uri="http://schemas.openxmlformats.org/drawingml/2006/table">
            <a:tbl>
              <a:tblPr firstRow="1" bandRow="1">
                <a:tableStyleId>{FABFCF23-3B69-468F-B69F-88F6DE6A72F2}</a:tableStyleId>
              </a:tblPr>
              <a:tblGrid>
                <a:gridCol w="1266881">
                  <a:extLst>
                    <a:ext uri="{9D8B030D-6E8A-4147-A177-3AD203B41FA5}">
                      <a16:colId xmlns:a16="http://schemas.microsoft.com/office/drawing/2014/main" val="4109507525"/>
                    </a:ext>
                  </a:extLst>
                </a:gridCol>
                <a:gridCol w="604684">
                  <a:extLst>
                    <a:ext uri="{9D8B030D-6E8A-4147-A177-3AD203B41FA5}">
                      <a16:colId xmlns:a16="http://schemas.microsoft.com/office/drawing/2014/main" val="3165886065"/>
                    </a:ext>
                  </a:extLst>
                </a:gridCol>
                <a:gridCol w="2128479">
                  <a:extLst>
                    <a:ext uri="{9D8B030D-6E8A-4147-A177-3AD203B41FA5}">
                      <a16:colId xmlns:a16="http://schemas.microsoft.com/office/drawing/2014/main" val="3443175314"/>
                    </a:ext>
                  </a:extLst>
                </a:gridCol>
                <a:gridCol w="2628698">
                  <a:extLst>
                    <a:ext uri="{9D8B030D-6E8A-4147-A177-3AD203B41FA5}">
                      <a16:colId xmlns:a16="http://schemas.microsoft.com/office/drawing/2014/main" val="325963818"/>
                    </a:ext>
                  </a:extLst>
                </a:gridCol>
                <a:gridCol w="1878370">
                  <a:extLst>
                    <a:ext uri="{9D8B030D-6E8A-4147-A177-3AD203B41FA5}">
                      <a16:colId xmlns:a16="http://schemas.microsoft.com/office/drawing/2014/main" val="619766959"/>
                    </a:ext>
                  </a:extLst>
                </a:gridCol>
              </a:tblGrid>
              <a:tr h="413087">
                <a:tc>
                  <a:txBody>
                    <a:bodyPr/>
                    <a:lstStyle/>
                    <a:p>
                      <a:pPr indent="0" algn="l">
                        <a:lnSpc>
                          <a:spcPts val="1600"/>
                        </a:lnSpc>
                        <a:spcAft>
                          <a:spcPts val="600"/>
                        </a:spcAft>
                      </a:pPr>
                      <a:r>
                        <a:rPr lang="el-GR" sz="1400">
                          <a:effectLst/>
                        </a:rPr>
                        <a:t>Περίπτωση</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n-US" sz="1400">
                          <a:effectLst/>
                        </a:rPr>
                        <a:t>id</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Τμήμα</a:t>
                      </a:r>
                      <a:endParaRPr lang="en-US" sz="14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Διάρκεια Υπηρεσίας</a:t>
                      </a:r>
                      <a:endParaRPr lang="en-US" sz="14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Παλαιότητα</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2068229251"/>
                  </a:ext>
                </a:extLst>
              </a:tr>
              <a:tr h="413087">
                <a:tc>
                  <a:txBody>
                    <a:bodyPr/>
                    <a:lstStyle/>
                    <a:p>
                      <a:pPr indent="0" algn="l">
                        <a:lnSpc>
                          <a:spcPts val="1600"/>
                        </a:lnSpc>
                        <a:spcAft>
                          <a:spcPts val="600"/>
                        </a:spcAft>
                      </a:pPr>
                      <a:r>
                        <a:rPr lang="el-GR" sz="1400">
                          <a:effectLst/>
                        </a:rPr>
                        <a:t>Περίπτωση 1</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5</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4073324043"/>
                  </a:ext>
                </a:extLst>
              </a:tr>
              <a:tr h="413087">
                <a:tc>
                  <a:txBody>
                    <a:bodyPr/>
                    <a:lstStyle/>
                    <a:p>
                      <a:pPr indent="0" algn="l">
                        <a:lnSpc>
                          <a:spcPts val="1600"/>
                        </a:lnSpc>
                        <a:spcAft>
                          <a:spcPts val="600"/>
                        </a:spcAft>
                      </a:pPr>
                      <a:r>
                        <a:rPr lang="el-GR" sz="1400">
                          <a:effectLst/>
                        </a:rPr>
                        <a:t>Περίπτωση 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1892490570"/>
                  </a:ext>
                </a:extLst>
              </a:tr>
              <a:tr h="413087">
                <a:tc>
                  <a:txBody>
                    <a:bodyPr/>
                    <a:lstStyle/>
                    <a:p>
                      <a:pPr indent="0" algn="l">
                        <a:lnSpc>
                          <a:spcPts val="1600"/>
                        </a:lnSpc>
                        <a:spcAft>
                          <a:spcPts val="600"/>
                        </a:spcAft>
                      </a:pPr>
                      <a:r>
                        <a:rPr lang="el-GR" sz="1400">
                          <a:effectLst/>
                        </a:rPr>
                        <a:t>Περίπτωση 3</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3</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a:effectLst/>
                        </a:rPr>
                        <a:t>12</a:t>
                      </a:r>
                      <a:endParaRPr lang="en-US" sz="14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400" dirty="0">
                          <a:effectLst/>
                        </a:rPr>
                        <a:t>2</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3259251151"/>
                  </a:ext>
                </a:extLst>
              </a:tr>
            </a:tbl>
          </a:graphicData>
        </a:graphic>
      </p:graphicFrame>
    </p:spTree>
    <p:extLst>
      <p:ext uri="{BB962C8B-B14F-4D97-AF65-F5344CB8AC3E}">
        <p14:creationId xmlns:p14="http://schemas.microsoft.com/office/powerpoint/2010/main" val="2288819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Αντιμετώπιση ελλιπών δεδομένων</a:t>
            </a:r>
            <a:endParaRPr lang="en-US" dirty="0"/>
          </a:p>
        </p:txBody>
      </p:sp>
      <p:sp>
        <p:nvSpPr>
          <p:cNvPr id="3" name="Content Placeholder 2"/>
          <p:cNvSpPr>
            <a:spLocks noGrp="1"/>
          </p:cNvSpPr>
          <p:nvPr>
            <p:ph type="body" idx="1"/>
          </p:nvPr>
        </p:nvSpPr>
        <p:spPr/>
        <p:txBody>
          <a:bodyPr/>
          <a:lstStyle/>
          <a:p>
            <a:r>
              <a:rPr lang="el-GR" sz="2400" b="1" dirty="0"/>
              <a:t>Πιθανή μεροληψία </a:t>
            </a:r>
            <a:r>
              <a:rPr lang="el-GR" sz="2400" dirty="0"/>
              <a:t>– παρέλειψε ο ερωτώμενος αυτές τις ερωτήσεις επειδή ένιωθε άβολα ή εχθρικά απέναντί τους;</a:t>
            </a:r>
            <a:endParaRPr lang="en-US" sz="2400" dirty="0"/>
          </a:p>
          <a:p>
            <a:r>
              <a:rPr lang="el-GR" sz="2400" dirty="0"/>
              <a:t>Διακρίνουμε τέσσερα διαφορετικά είδη ελλιπών τιμών: «Δεν ισχύει», «Δεν απαντώ», «Δεν γνωρίζω», και «Αμέλησα να απαντήσω».</a:t>
            </a:r>
            <a:r>
              <a:rPr lang="en-US" sz="2400" dirty="0"/>
              <a:t> 	</a:t>
            </a:r>
          </a:p>
        </p:txBody>
      </p:sp>
    </p:spTree>
    <p:extLst>
      <p:ext uri="{BB962C8B-B14F-4D97-AF65-F5344CB8AC3E}">
        <p14:creationId xmlns:p14="http://schemas.microsoft.com/office/powerpoint/2010/main" val="3479123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Παρουσίαση Δεδομένων με Χρήση Περιγραφικής Στατιστικής</a:t>
            </a:r>
            <a:endParaRPr lang="en-US" dirty="0"/>
          </a:p>
        </p:txBody>
      </p:sp>
      <p:sp>
        <p:nvSpPr>
          <p:cNvPr id="3" name="Content Placeholder 2"/>
          <p:cNvSpPr>
            <a:spLocks noGrp="1"/>
          </p:cNvSpPr>
          <p:nvPr>
            <p:ph type="body" idx="1"/>
          </p:nvPr>
        </p:nvSpPr>
        <p:spPr/>
        <p:txBody>
          <a:bodyPr>
            <a:normAutofit/>
          </a:bodyPr>
          <a:lstStyle/>
          <a:p>
            <a:r>
              <a:rPr lang="el-GR" sz="2400" dirty="0"/>
              <a:t>Ονομαστικά δεδομένα </a:t>
            </a:r>
            <a:r>
              <a:rPr lang="en-GB" sz="2400" dirty="0"/>
              <a:t>– </a:t>
            </a:r>
            <a:r>
              <a:rPr lang="el-GR" sz="2400" dirty="0"/>
              <a:t>απλές ομάδες</a:t>
            </a:r>
            <a:r>
              <a:rPr lang="en-GB" sz="2400" dirty="0"/>
              <a:t>: </a:t>
            </a:r>
            <a:r>
              <a:rPr lang="el-GR" sz="2400" dirty="0" err="1"/>
              <a:t>ραβδόγραμμα</a:t>
            </a:r>
            <a:r>
              <a:rPr lang="el-GR" sz="2400" dirty="0"/>
              <a:t> και γράφημα πίτας</a:t>
            </a:r>
            <a:endParaRPr lang="en-GB" sz="2400" dirty="0"/>
          </a:p>
          <a:p>
            <a:r>
              <a:rPr lang="el-GR" sz="2400" dirty="0"/>
              <a:t>Ιεραρχικά δεδομένα </a:t>
            </a:r>
            <a:r>
              <a:rPr lang="en-GB" sz="2400" dirty="0"/>
              <a:t>– </a:t>
            </a:r>
            <a:r>
              <a:rPr lang="el-GR" sz="2400" dirty="0"/>
              <a:t>απλές ομάδες</a:t>
            </a:r>
            <a:r>
              <a:rPr lang="en-GB" sz="2400" dirty="0"/>
              <a:t>: </a:t>
            </a:r>
            <a:r>
              <a:rPr lang="el-GR" sz="2400" dirty="0" err="1"/>
              <a:t>ραβδόγραμμα</a:t>
            </a:r>
            <a:endParaRPr lang="el-GR" sz="2400" dirty="0"/>
          </a:p>
          <a:p>
            <a:r>
              <a:rPr lang="el-GR" sz="2400" dirty="0"/>
              <a:t>Δεδομένα διαστήματος και αναλογικά δεδομένα - απλές ομάδες: πίνακας συχνοτήτων</a:t>
            </a:r>
            <a:r>
              <a:rPr lang="en-US" sz="2400" dirty="0"/>
              <a:t> </a:t>
            </a:r>
            <a:r>
              <a:rPr lang="el-GR" sz="2400" dirty="0"/>
              <a:t>και ιστόγραμμα</a:t>
            </a:r>
            <a:r>
              <a:rPr lang="en-US" sz="2400" dirty="0"/>
              <a:t> </a:t>
            </a:r>
            <a:endParaRPr lang="en-GB" sz="2400" dirty="0"/>
          </a:p>
          <a:p>
            <a:r>
              <a:rPr lang="el-GR" sz="2400" dirty="0"/>
              <a:t>Ονομαστικά δεδομένα - σύγκριση ομάδων: επιμέρους συχνότητες </a:t>
            </a:r>
          </a:p>
          <a:p>
            <a:r>
              <a:rPr lang="el-GR" sz="2400" dirty="0"/>
              <a:t>Δεδομένα διαστήματος και αναλογικά δεδομένα - σύγκριση ομάδων: πολύγωνο συχνοτήτων </a:t>
            </a:r>
            <a:endParaRPr lang="en-US" sz="2400" dirty="0"/>
          </a:p>
        </p:txBody>
      </p:sp>
    </p:spTree>
    <p:extLst>
      <p:ext uri="{BB962C8B-B14F-4D97-AF65-F5344CB8AC3E}">
        <p14:creationId xmlns:p14="http://schemas.microsoft.com/office/powerpoint/2010/main" val="2744486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Παρουσίαση Δεδομένων με Χρήση Περιγραφικής Στατιστικής </a:t>
            </a:r>
            <a:endParaRPr lang="en-US" dirty="0"/>
          </a:p>
        </p:txBody>
      </p:sp>
      <p:pic>
        <p:nvPicPr>
          <p:cNvPr id="6" name="Picture 5" descr="240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725" y="1599587"/>
            <a:ext cx="3983736" cy="1972056"/>
          </a:xfrm>
          <a:prstGeom prst="rect">
            <a:avLst/>
          </a:prstGeom>
        </p:spPr>
      </p:pic>
      <p:pic>
        <p:nvPicPr>
          <p:cNvPr id="10" name="Picture 9" descr="A pie chart with different colored sections&#10;&#10;Description automatically generated">
            <a:extLst>
              <a:ext uri="{FF2B5EF4-FFF2-40B4-BE49-F238E27FC236}">
                <a16:creationId xmlns:a16="http://schemas.microsoft.com/office/drawing/2014/main" id="{FA8A9E63-2F3E-8B4C-B0C3-91F7171058E9}"/>
              </a:ext>
            </a:extLst>
          </p:cNvPr>
          <p:cNvPicPr>
            <a:picLocks noChangeAspect="1"/>
          </p:cNvPicPr>
          <p:nvPr/>
        </p:nvPicPr>
        <p:blipFill>
          <a:blip r:embed="rId3"/>
          <a:stretch>
            <a:fillRect/>
          </a:stretch>
        </p:blipFill>
        <p:spPr>
          <a:xfrm>
            <a:off x="1081001" y="3559271"/>
            <a:ext cx="2825675" cy="2681508"/>
          </a:xfrm>
          <a:prstGeom prst="rect">
            <a:avLst/>
          </a:prstGeom>
        </p:spPr>
      </p:pic>
      <p:pic>
        <p:nvPicPr>
          <p:cNvPr id="12" name="Picture 11" descr="A blue bar graph with numbers and a white background&#10;&#10;Description automatically generated">
            <a:extLst>
              <a:ext uri="{FF2B5EF4-FFF2-40B4-BE49-F238E27FC236}">
                <a16:creationId xmlns:a16="http://schemas.microsoft.com/office/drawing/2014/main" id="{FD095B3E-6A13-942E-64E6-F8F8FDF16F8A}"/>
              </a:ext>
            </a:extLst>
          </p:cNvPr>
          <p:cNvPicPr>
            <a:picLocks noChangeAspect="1"/>
          </p:cNvPicPr>
          <p:nvPr/>
        </p:nvPicPr>
        <p:blipFill>
          <a:blip r:embed="rId4"/>
          <a:stretch>
            <a:fillRect/>
          </a:stretch>
        </p:blipFill>
        <p:spPr>
          <a:xfrm>
            <a:off x="3906676" y="3934361"/>
            <a:ext cx="4526124" cy="2255618"/>
          </a:xfrm>
          <a:prstGeom prst="rect">
            <a:avLst/>
          </a:prstGeom>
        </p:spPr>
      </p:pic>
      <p:pic>
        <p:nvPicPr>
          <p:cNvPr id="14" name="Picture 13" descr="A graph with numbers and lines&#10;&#10;Description automatically generated">
            <a:extLst>
              <a:ext uri="{FF2B5EF4-FFF2-40B4-BE49-F238E27FC236}">
                <a16:creationId xmlns:a16="http://schemas.microsoft.com/office/drawing/2014/main" id="{AA940141-2C48-4687-F3BD-2B9AF9A66992}"/>
              </a:ext>
            </a:extLst>
          </p:cNvPr>
          <p:cNvPicPr>
            <a:picLocks noChangeAspect="1"/>
          </p:cNvPicPr>
          <p:nvPr/>
        </p:nvPicPr>
        <p:blipFill>
          <a:blip r:embed="rId5"/>
          <a:stretch>
            <a:fillRect/>
          </a:stretch>
        </p:blipFill>
        <p:spPr>
          <a:xfrm>
            <a:off x="5237326" y="1497384"/>
            <a:ext cx="2840153" cy="2255618"/>
          </a:xfrm>
          <a:prstGeom prst="rect">
            <a:avLst/>
          </a:prstGeom>
        </p:spPr>
      </p:pic>
    </p:spTree>
    <p:extLst>
      <p:ext uri="{BB962C8B-B14F-4D97-AF65-F5344CB8AC3E}">
        <p14:creationId xmlns:p14="http://schemas.microsoft.com/office/powerpoint/2010/main" val="3124642889"/>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20</TotalTime>
  <Words>1609</Words>
  <Application>Microsoft Macintosh PowerPoint</Application>
  <PresentationFormat>On-screen Show (4:3)</PresentationFormat>
  <Paragraphs>136</Paragraphs>
  <Slides>23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Apparat</vt:lpstr>
      <vt:lpstr>Arial</vt:lpstr>
      <vt:lpstr>Calibri</vt:lpstr>
      <vt:lpstr>Noto Sans Symbols</vt:lpstr>
      <vt:lpstr>Times New Roman</vt:lpstr>
      <vt:lpstr>Wingdings</vt:lpstr>
      <vt:lpstr>508 Lecture</vt:lpstr>
      <vt:lpstr>1_508 Lecture</vt:lpstr>
      <vt:lpstr>Η Ερευνητική Μεθοδολογία στον Πραγματικό  Κόσμο </vt:lpstr>
      <vt:lpstr>Μαθησιακά αποτελέσματα κεφαλαίου</vt:lpstr>
      <vt:lpstr>Κανόνας Νούμερο 1:</vt:lpstr>
      <vt:lpstr>Είδη κατηγορικών και μετρήσιμων δεδομένων </vt:lpstr>
      <vt:lpstr>Είδη κατηγορικών και μετρήσιμων δεδομένων</vt:lpstr>
      <vt:lpstr>Καθαρισμός δεδομένων</vt:lpstr>
      <vt:lpstr>Αντιμετώπιση ελλιπών δεδομένων</vt:lpstr>
      <vt:lpstr>Παρουσίαση Δεδομένων με Χρήση Περιγραφικής Στατιστικής</vt:lpstr>
      <vt:lpstr>Παρουσίαση Δεδομένων με Χρήση Περιγραφικής Στατιστικής </vt:lpstr>
      <vt:lpstr>Παρουσίαση Δεδομένων με Χρήση Περιγραφικής Στατιστικής:  Κατανομή συχνοτήτων και κεντρική τάση</vt:lpstr>
      <vt:lpstr>Παρουσίαση Δεδομένων με Χρήση Περιγραφικής Στατιστικής:  Μέτρηση διασποράς</vt:lpstr>
      <vt:lpstr>Κανονικές και ασύμμετρες κατανομές</vt:lpstr>
      <vt:lpstr>Έλεγχος Υποθέσεων: Συμπερασματολογική Στατιστική</vt:lpstr>
      <vt:lpstr>Σχηματισμός υπόθεσης</vt:lpstr>
      <vt:lpstr>Προσδιορισμός του επιπέδου σημαντικότητας</vt:lpstr>
      <vt:lpstr>Εντοπισμός της κατανομής πιθανότητας</vt:lpstr>
      <vt:lpstr>Επιλογή των κατάλληλων στατιστικών ελέγχων</vt:lpstr>
      <vt:lpstr>Σύγκριση Μεταβλητών </vt:lpstr>
      <vt:lpstr>Συνδέσεις μεταξύ Μεταβλητών</vt:lpstr>
      <vt:lpstr>Ο Υπολογισμός μίας Συσχέτισης </vt:lpstr>
      <vt:lpstr>Ανάλυση Παλινδρόμησης</vt:lpstr>
      <vt:lpstr>Παραδοχές της παλινδρόμησης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9</cp:revision>
  <dcterms:created xsi:type="dcterms:W3CDTF">2023-09-16T10:14:36Z</dcterms:created>
  <dcterms:modified xsi:type="dcterms:W3CDTF">2023-09-16T10:35:26Z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