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handoutMasterIdLst>
    <p:handoutMasterId r:id="rId36"/>
  </p:handoutMasterIdLst>
  <p:sldIdLst>
    <p:sldId id="727" r:id="rId2"/>
    <p:sldId id="728" r:id="rId3"/>
    <p:sldId id="691" r:id="rId4"/>
    <p:sldId id="692" r:id="rId5"/>
    <p:sldId id="693" r:id="rId6"/>
    <p:sldId id="694" r:id="rId7"/>
    <p:sldId id="695" r:id="rId8"/>
    <p:sldId id="696" r:id="rId9"/>
    <p:sldId id="697" r:id="rId10"/>
    <p:sldId id="699" r:id="rId11"/>
    <p:sldId id="700" r:id="rId12"/>
    <p:sldId id="701" r:id="rId13"/>
    <p:sldId id="721" r:id="rId14"/>
    <p:sldId id="702" r:id="rId15"/>
    <p:sldId id="722" r:id="rId16"/>
    <p:sldId id="723" r:id="rId17"/>
    <p:sldId id="703" r:id="rId18"/>
    <p:sldId id="704" r:id="rId19"/>
    <p:sldId id="705" r:id="rId20"/>
    <p:sldId id="706" r:id="rId21"/>
    <p:sldId id="707" r:id="rId22"/>
    <p:sldId id="708" r:id="rId23"/>
    <p:sldId id="724" r:id="rId24"/>
    <p:sldId id="709" r:id="rId25"/>
    <p:sldId id="710" r:id="rId26"/>
    <p:sldId id="711" r:id="rId27"/>
    <p:sldId id="712" r:id="rId28"/>
    <p:sldId id="715" r:id="rId29"/>
    <p:sldId id="717" r:id="rId30"/>
    <p:sldId id="725" r:id="rId31"/>
    <p:sldId id="726" r:id="rId32"/>
    <p:sldId id="719" r:id="rId33"/>
    <p:sldId id="57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2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Συντάκτης" initials="Α"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0070C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62225" autoAdjust="0"/>
  </p:normalViewPr>
  <p:slideViewPr>
    <p:cSldViewPr>
      <p:cViewPr varScale="1">
        <p:scale>
          <a:sx n="66" d="100"/>
          <a:sy n="66" d="100"/>
        </p:scale>
        <p:origin x="1506" y="72"/>
      </p:cViewPr>
      <p:guideLst>
        <p:guide orient="horz" pos="1008"/>
        <p:guide pos="288"/>
      </p:guideLst>
    </p:cSldViewPr>
  </p:slideViewPr>
  <p:outlineViewPr>
    <p:cViewPr>
      <p:scale>
        <a:sx n="33" d="100"/>
        <a:sy n="33" d="100"/>
      </p:scale>
      <p:origin x="0" y="47250"/>
    </p:cViewPr>
  </p:outlineViewPr>
  <p:notesTextViewPr>
    <p:cViewPr>
      <p:scale>
        <a:sx n="125" d="100"/>
        <a:sy n="125" d="100"/>
      </p:scale>
      <p:origin x="0" y="0"/>
    </p:cViewPr>
  </p:notesTextViewPr>
  <p:sorterViewPr>
    <p:cViewPr>
      <p:scale>
        <a:sx n="100" d="100"/>
        <a:sy n="100" d="100"/>
      </p:scale>
      <p:origin x="0" y="-360"/>
    </p:cViewPr>
  </p:sorterViewPr>
  <p:notesViewPr>
    <p:cSldViewPr>
      <p:cViewPr varScale="1">
        <p:scale>
          <a:sx n="88" d="100"/>
          <a:sy n="88" d="100"/>
        </p:scale>
        <p:origin x="37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9/3/2018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9/3/2018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endParaRPr lang="en-US" dirty="0">
              <a:latin typeface="Times New Roman"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1955654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sz="1200" b="0" i="0" u="none" strike="noStrike" kern="1200" baseline="0" dirty="0">
                <a:latin typeface="Arial" pitchFamily="34" charset="0"/>
                <a:ea typeface="+mn-ea"/>
                <a:cs typeface="+mn-cs"/>
              </a:rPr>
              <a:t>Μια αντικειμενοστραφής βάση δεδομένων (</a:t>
            </a:r>
            <a:r>
              <a:rPr lang="el-GR" sz="1200" b="0" i="0" u="none" strike="noStrike" kern="1200" baseline="0" dirty="0" err="1">
                <a:latin typeface="Arial" pitchFamily="34" charset="0"/>
                <a:ea typeface="+mn-ea"/>
                <a:cs typeface="+mn-cs"/>
              </a:rPr>
              <a:t>object</a:t>
            </a:r>
            <a:r>
              <a:rPr lang="el-GR" sz="1200" b="0" i="0" u="none" strike="noStrike" kern="1200" baseline="0" dirty="0">
                <a:latin typeface="Arial" pitchFamily="34" charset="0"/>
                <a:ea typeface="+mn-ea"/>
                <a:cs typeface="+mn-cs"/>
              </a:rPr>
              <a:t>-</a:t>
            </a:r>
            <a:r>
              <a:rPr lang="el-GR" sz="1200" b="0" i="0" u="none" strike="noStrike" kern="1200" baseline="0" dirty="0" err="1">
                <a:latin typeface="Arial" pitchFamily="34" charset="0"/>
                <a:ea typeface="+mn-ea"/>
                <a:cs typeface="+mn-cs"/>
              </a:rPr>
              <a:t>oriented</a:t>
            </a:r>
            <a:r>
              <a:rPr lang="el-GR" sz="1200" b="0" i="0" u="none" strike="noStrike" kern="1200" baseline="0" dirty="0">
                <a:latin typeface="Arial" pitchFamily="34" charset="0"/>
                <a:ea typeface="+mn-ea"/>
                <a:cs typeface="+mn-cs"/>
              </a:rPr>
              <a:t> </a:t>
            </a:r>
            <a:r>
              <a:rPr lang="el-GR" sz="1200" b="0" i="0" u="none" strike="noStrike" kern="1200" baseline="0" dirty="0" err="1">
                <a:latin typeface="Arial" pitchFamily="34" charset="0"/>
                <a:ea typeface="+mn-ea"/>
                <a:cs typeface="+mn-cs"/>
              </a:rPr>
              <a:t>database</a:t>
            </a:r>
            <a:r>
              <a:rPr lang="el-GR" sz="1200" b="0" i="0" u="none" strike="noStrike" kern="1200" baseline="0" dirty="0">
                <a:latin typeface="Arial" pitchFamily="34" charset="0"/>
                <a:ea typeface="+mn-ea"/>
                <a:cs typeface="+mn-cs"/>
              </a:rPr>
              <a:t>) αποθηκεύει δεδομένα σε αντικείμενα και όχι σε πίνακες.</a:t>
            </a:r>
            <a:r>
              <a:rPr lang="en-US" sz="1200" b="0" i="0" u="none" strike="noStrike" kern="1200" baseline="0" dirty="0">
                <a:latin typeface="Arial" pitchFamily="34" charset="0"/>
                <a:ea typeface="+mn-ea"/>
                <a:cs typeface="+mn-cs"/>
              </a:rPr>
              <a:t> </a:t>
            </a:r>
            <a:r>
              <a:rPr lang="el-GR" sz="1200" b="0" i="0" u="none" strike="noStrike" kern="1200" baseline="0" dirty="0">
                <a:latin typeface="Arial" pitchFamily="34" charset="0"/>
                <a:ea typeface="+mn-ea"/>
                <a:cs typeface="+mn-cs"/>
              </a:rPr>
              <a:t>Τα αντικείμενα δεν περιέχουν μόνο δεδομένα αλλά και μεθόδους για την επεξεργασία ή τον χειρισμό των δεδομένων</a:t>
            </a:r>
            <a:r>
              <a:rPr lang="en-US" sz="1200" b="0" i="0" u="none" strike="noStrike" kern="1200" baseline="0" dirty="0">
                <a:latin typeface="Arial" pitchFamily="34" charset="0"/>
                <a:ea typeface="+mn-ea"/>
                <a:cs typeface="+mn-cs"/>
              </a:rPr>
              <a:t>.</a:t>
            </a:r>
          </a:p>
          <a:p>
            <a:pPr marL="171450" indent="-171450">
              <a:buFont typeface="Arial" panose="020B0604020202020204" pitchFamily="34" charset="0"/>
              <a:buChar char="•"/>
            </a:pPr>
            <a:r>
              <a:rPr lang="el-GR" sz="1200" b="0" i="0" u="none" strike="noStrike" kern="1200" baseline="0" dirty="0">
                <a:latin typeface="Arial" pitchFamily="34" charset="0"/>
                <a:ea typeface="+mn-ea"/>
                <a:cs typeface="+mn-cs"/>
              </a:rPr>
              <a:t>Αυτό επιτρέπει στις αντικειμενοστραφείς βάσεις δεδομένων να αποθηκεύουν περισσότερους τύπους δεδομένων από τις σχεσιακές βάσεις δεδομένων και να προσπελαύνουν αυτά τα δεδομένα ταχύτερα.</a:t>
            </a:r>
            <a:endParaRPr lang="en-US" sz="1200" b="0" i="0" u="none" strike="noStrike" kern="1200" baseline="0" dirty="0">
              <a:latin typeface="Arial" pitchFamily="34" charset="0"/>
              <a:ea typeface="+mn-ea"/>
              <a:cs typeface="+mn-cs"/>
            </a:endParaRPr>
          </a:p>
          <a:p>
            <a:pPr marL="171450" indent="-171450">
              <a:buFont typeface="Arial" panose="020B0604020202020204" pitchFamily="34" charset="0"/>
              <a:buChar char="•"/>
              <a:defRPr/>
            </a:pPr>
            <a:r>
              <a:rPr lang="el-GR" dirty="0"/>
              <a:t>Οι αντικειμενοστραφείς βάσεις δεδομένων είναι πιο ικανές στον χειρισμό αδόμητων δεδομένων (</a:t>
            </a:r>
            <a:r>
              <a:rPr lang="el-GR" dirty="0" err="1"/>
              <a:t>instructured</a:t>
            </a:r>
            <a:r>
              <a:rPr lang="el-GR" dirty="0"/>
              <a:t> </a:t>
            </a:r>
            <a:r>
              <a:rPr lang="el-GR" dirty="0" err="1"/>
              <a:t>data</a:t>
            </a:r>
            <a:r>
              <a:rPr lang="el-GR" dirty="0"/>
              <a:t>)</a:t>
            </a:r>
            <a:r>
              <a:rPr lang="en-US" dirty="0"/>
              <a:t>.</a:t>
            </a:r>
          </a:p>
          <a:p>
            <a:pPr marL="171450" indent="-171450">
              <a:buFont typeface="Arial" panose="020B0604020202020204" pitchFamily="34" charset="0"/>
              <a:buChar char="•"/>
              <a:defRPr/>
            </a:pPr>
            <a:r>
              <a:rPr lang="el-GR" dirty="0"/>
              <a:t>Η γλώσσα ερωτημάτων (</a:t>
            </a:r>
            <a:r>
              <a:rPr lang="el-GR" dirty="0" err="1"/>
              <a:t>query</a:t>
            </a:r>
            <a:r>
              <a:rPr lang="el-GR" dirty="0"/>
              <a:t> </a:t>
            </a:r>
            <a:r>
              <a:rPr lang="el-GR" dirty="0" err="1"/>
              <a:t>language</a:t>
            </a:r>
            <a:r>
              <a:rPr lang="el-GR" dirty="0"/>
              <a:t>) είναι μια ειδικά σχεδιασμένη γλώσσα υπολογιστή που χρησιμοποιείται για τον χειρισμό ή την εξαγωγή δεδομένων από μια βάση δεδομένων</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11</a:t>
            </a:fld>
            <a:endParaRPr lang="en-US" dirty="0"/>
          </a:p>
        </p:txBody>
      </p:sp>
    </p:spTree>
    <p:extLst>
      <p:ext uri="{BB962C8B-B14F-4D97-AF65-F5344CB8AC3E}">
        <p14:creationId xmlns:p14="http://schemas.microsoft.com/office/powerpoint/2010/main" val="2294890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Μια βάση δεδομένων πολλαπλών διαστάσεων (</a:t>
            </a:r>
            <a:r>
              <a:rPr lang="el-GR" sz="1200" b="0" i="0" u="none" strike="noStrike" kern="1200" baseline="0" dirty="0" err="1">
                <a:solidFill>
                  <a:schemeClr val="tx1"/>
                </a:solidFill>
                <a:latin typeface="Arial" pitchFamily="34" charset="0"/>
                <a:ea typeface="+mn-ea"/>
                <a:cs typeface="+mn-cs"/>
              </a:rPr>
              <a:t>multidimensional</a:t>
            </a:r>
            <a:r>
              <a:rPr lang="el-GR" sz="1200" b="0" i="0" u="none" strike="noStrike" kern="1200" baseline="0" dirty="0">
                <a:solidFill>
                  <a:schemeClr val="tx1"/>
                </a:solidFill>
                <a:latin typeface="Arial" pitchFamily="34" charset="0"/>
                <a:ea typeface="+mn-ea"/>
                <a:cs typeface="+mn-cs"/>
              </a:rPr>
              <a:t> </a:t>
            </a:r>
            <a:r>
              <a:rPr lang="el-GR" sz="1200" b="0" i="0" u="none" strike="noStrike" kern="1200" baseline="0" dirty="0" err="1">
                <a:solidFill>
                  <a:schemeClr val="tx1"/>
                </a:solidFill>
                <a:latin typeface="Arial" pitchFamily="34" charset="0"/>
                <a:ea typeface="+mn-ea"/>
                <a:cs typeface="+mn-cs"/>
              </a:rPr>
              <a:t>database</a:t>
            </a:r>
            <a:r>
              <a:rPr lang="el-GR" sz="1200" b="0" i="0" u="none" strike="noStrike" kern="1200" baseline="0" dirty="0">
                <a:solidFill>
                  <a:schemeClr val="tx1"/>
                </a:solidFill>
                <a:latin typeface="Arial" pitchFamily="34" charset="0"/>
                <a:ea typeface="+mn-ea"/>
                <a:cs typeface="+mn-cs"/>
              </a:rPr>
              <a:t>) αποθηκεύει δεδομένα τα οποία μπορούν να αναλυθούν από πολλές οπτικές γωνίες, που καλούνται διαστάσεις</a:t>
            </a:r>
            <a:r>
              <a:rPr lang="en-US" sz="1200" b="0" i="0" u="none" strike="noStrike" kern="1200" baseline="0" dirty="0">
                <a:solidFill>
                  <a:schemeClr val="tx1"/>
                </a:solidFill>
                <a:latin typeface="Arial" pitchFamily="34" charset="0"/>
                <a:ea typeface="+mn-ea"/>
                <a:cs typeface="+mn-cs"/>
              </a:rPr>
              <a:t>. </a:t>
            </a:r>
            <a:r>
              <a:rPr lang="el-GR" sz="1200" b="0" i="0" u="none" strike="noStrike" kern="1200" baseline="0" dirty="0">
                <a:solidFill>
                  <a:schemeClr val="tx1"/>
                </a:solidFill>
                <a:latin typeface="Arial" pitchFamily="34" charset="0"/>
                <a:ea typeface="+mn-ea"/>
                <a:cs typeface="+mn-cs"/>
              </a:rPr>
              <a:t>Αυτό το χαρακτηριστικό τη διακρίνει από τις σχεσιακές βάσεις δεδομένων, όπου τα δεδομένα αποθηκεύονται σε πίνακες με μόνο δύο διαστάσεις (πεδία και εγγραφές). </a:t>
            </a:r>
          </a:p>
          <a:p>
            <a:pPr marL="171450"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Οι βάσεις δεδομένων πολλαπλών διαστάσεων οργανώνουν τα δεδομένα σε μορφή κύβου. </a:t>
            </a:r>
            <a:endParaRPr lang="en-US" sz="1200" b="0" i="0" u="none" strike="noStrike" kern="1200" baseline="0" dirty="0">
              <a:solidFill>
                <a:schemeClr val="tx1"/>
              </a:solidFill>
              <a:latin typeface="Arial" pitchFamily="34" charset="0"/>
              <a:ea typeface="+mn-ea"/>
              <a:cs typeface="+mn-cs"/>
            </a:endParaRPr>
          </a:p>
          <a:p>
            <a:pPr marL="628650" lvl="1"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Κάθε κύβος δεδομένων έχει μια </a:t>
            </a:r>
            <a:r>
              <a:rPr lang="el-GR" sz="1200" b="0" i="1" u="none" strike="noStrike" kern="1200" baseline="0" dirty="0">
                <a:solidFill>
                  <a:schemeClr val="tx1"/>
                </a:solidFill>
                <a:latin typeface="+mn-lt"/>
                <a:ea typeface="+mn-ea"/>
                <a:cs typeface="+mn-cs"/>
              </a:rPr>
              <a:t>ιδιότητα μέτρου</a:t>
            </a:r>
            <a:r>
              <a:rPr lang="el-GR" sz="1200" b="0" i="0" u="none" strike="noStrike" kern="1200" baseline="0" dirty="0">
                <a:solidFill>
                  <a:schemeClr val="tx1"/>
                </a:solidFill>
                <a:latin typeface="+mn-lt"/>
                <a:ea typeface="+mn-ea"/>
                <a:cs typeface="+mn-cs"/>
              </a:rPr>
              <a:t>, η οποία είναι ο κύριος τύπος δεδομένων που παρακολουθεί ο κύβος</a:t>
            </a:r>
            <a:r>
              <a:rPr lang="en-US" sz="1200" b="0" i="0" u="none" strike="noStrike" kern="1200" baseline="0" dirty="0">
                <a:solidFill>
                  <a:schemeClr val="tx1"/>
                </a:solidFill>
                <a:latin typeface="+mn-lt"/>
                <a:ea typeface="+mn-ea"/>
                <a:cs typeface="+mn-cs"/>
              </a:rPr>
              <a:t>.</a:t>
            </a:r>
          </a:p>
          <a:p>
            <a:pPr marL="628650" lvl="1"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 Άλλα στοιχεία του κύβου είναι γνωστά ως </a:t>
            </a:r>
            <a:r>
              <a:rPr lang="el-GR" sz="1200" b="0" i="1" u="none" strike="noStrike" kern="1200" baseline="0" dirty="0">
                <a:solidFill>
                  <a:schemeClr val="tx1"/>
                </a:solidFill>
                <a:latin typeface="+mn-lt"/>
                <a:ea typeface="+mn-ea"/>
                <a:cs typeface="+mn-cs"/>
              </a:rPr>
              <a:t>ιδιότητες χαρακτηριστικών </a:t>
            </a:r>
            <a:r>
              <a:rPr lang="el-GR" sz="1200" b="0" i="0" u="none" strike="noStrike" kern="1200" baseline="0" dirty="0">
                <a:solidFill>
                  <a:schemeClr val="tx1"/>
                </a:solidFill>
                <a:latin typeface="+mn-lt"/>
                <a:ea typeface="+mn-ea"/>
                <a:cs typeface="+mn-cs"/>
              </a:rPr>
              <a:t>και περιγράφουν την ιδιότητα μέτρου με κατανοητό και χρηστικό τρόπο. </a:t>
            </a:r>
            <a:endParaRPr lang="en-US" sz="1200" b="1"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12</a:t>
            </a:fld>
            <a:endParaRPr lang="en-US" dirty="0"/>
          </a:p>
        </p:txBody>
      </p:sp>
    </p:spTree>
    <p:extLst>
      <p:ext uri="{BB962C8B-B14F-4D97-AF65-F5344CB8AC3E}">
        <p14:creationId xmlns:p14="http://schemas.microsoft.com/office/powerpoint/2010/main" val="488024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Τα δύο κυριότερα πλεονεκτήματα των βάσεων δεδομένων πολλαπλών διαστάσεων έχουν ως εξής:</a:t>
            </a:r>
          </a:p>
          <a:p>
            <a:pPr>
              <a:buFont typeface="Arial" pitchFamily="34" charset="0"/>
              <a:buChar char="•"/>
            </a:pPr>
            <a:r>
              <a:rPr lang="el-GR" sz="1200" b="0" i="0" u="none" strike="noStrike" kern="1200" baseline="0" dirty="0">
                <a:solidFill>
                  <a:schemeClr val="tx1"/>
                </a:solidFill>
                <a:latin typeface="+mn-lt"/>
                <a:ea typeface="+mn-ea"/>
                <a:cs typeface="+mn-cs"/>
              </a:rPr>
              <a:t> Μπορούν να προσαρμοστούν ώστε να παρέχουν πληροφορίες σε διάφορους χρήστες, ανάλογα με τις ανάγκες τους. </a:t>
            </a:r>
          </a:p>
          <a:p>
            <a:pPr>
              <a:buFont typeface="Arial" pitchFamily="34" charset="0"/>
              <a:buChar char="•"/>
            </a:pPr>
            <a:r>
              <a:rPr lang="el-GR" sz="1200" b="0" i="0" u="none" strike="noStrike" kern="1200" baseline="0" dirty="0">
                <a:solidFill>
                  <a:schemeClr val="tx1"/>
                </a:solidFill>
                <a:latin typeface="+mn-lt"/>
                <a:ea typeface="+mn-ea"/>
                <a:cs typeface="+mn-cs"/>
              </a:rPr>
              <a:t> Μπορούν να επεξεργαστούν δεδομένα πολύ πιο γρήγορα από τις απλές σχεσιακές βάσεις δεδομένων.</a:t>
            </a:r>
            <a:endParaRPr lang="en-US" sz="1200" b="1"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13</a:t>
            </a:fld>
            <a:endParaRPr lang="en-US" dirty="0"/>
          </a:p>
        </p:txBody>
      </p:sp>
    </p:spTree>
    <p:extLst>
      <p:ext uri="{BB962C8B-B14F-4D97-AF65-F5344CB8AC3E}">
        <p14:creationId xmlns:p14="http://schemas.microsoft.com/office/powerpoint/2010/main" val="2921769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Τα δεδομένα αποθηκεύονται σε μια βάση δεδομένων ως</a:t>
            </a:r>
            <a:r>
              <a:rPr lang="en-US" sz="1200" b="0" i="0" u="none" strike="noStrike" kern="1200" baseline="0" dirty="0">
                <a:solidFill>
                  <a:schemeClr val="tx1"/>
                </a:solidFill>
                <a:latin typeface="Arial" pitchFamily="34" charset="0"/>
                <a:ea typeface="+mn-ea"/>
                <a:cs typeface="+mn-cs"/>
              </a:rPr>
              <a:t>:</a:t>
            </a:r>
          </a:p>
          <a:p>
            <a:pPr marL="628650" lvl="1"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Πεδία</a:t>
            </a:r>
            <a:r>
              <a:rPr lang="en-US" sz="1200" b="0" i="0" u="none" strike="noStrike" kern="1200" baseline="0" dirty="0">
                <a:solidFill>
                  <a:schemeClr val="tx1"/>
                </a:solidFill>
                <a:latin typeface="Arial" pitchFamily="34" charset="0"/>
                <a:ea typeface="+mn-ea"/>
                <a:cs typeface="+mn-cs"/>
              </a:rPr>
              <a:t>: </a:t>
            </a:r>
            <a:r>
              <a:rPr lang="el-GR" sz="1200" b="0" i="0" u="none" strike="noStrike" kern="1200" baseline="0" dirty="0">
                <a:solidFill>
                  <a:schemeClr val="tx1"/>
                </a:solidFill>
                <a:latin typeface="Arial" pitchFamily="34" charset="0"/>
                <a:ea typeface="+mn-ea"/>
                <a:cs typeface="+mn-cs"/>
              </a:rPr>
              <a:t>Οι κατηγορίες στις οποίες μια βάση δεδομένων οργανώνει τα δεδομένα</a:t>
            </a:r>
            <a:r>
              <a:rPr lang="en-US" sz="1200" b="0" i="0" u="none" strike="noStrike" kern="1200" baseline="0" dirty="0">
                <a:solidFill>
                  <a:schemeClr val="tx1"/>
                </a:solidFill>
                <a:latin typeface="Arial" pitchFamily="34" charset="0"/>
                <a:ea typeface="+mn-ea"/>
                <a:cs typeface="+mn-cs"/>
              </a:rPr>
              <a:t>.</a:t>
            </a:r>
          </a:p>
          <a:p>
            <a:pPr marL="628650" lvl="1"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Εγγραφές</a:t>
            </a:r>
            <a:r>
              <a:rPr lang="en-US" sz="1200" b="0" i="0" u="none" strike="noStrike" kern="1200" baseline="0" dirty="0">
                <a:solidFill>
                  <a:schemeClr val="tx1"/>
                </a:solidFill>
                <a:latin typeface="Arial" pitchFamily="34" charset="0"/>
                <a:ea typeface="+mn-ea"/>
                <a:cs typeface="+mn-cs"/>
              </a:rPr>
              <a:t>: </a:t>
            </a:r>
            <a:r>
              <a:rPr lang="el-GR" sz="1200" b="0" i="0" u="none" strike="noStrike" kern="1200" baseline="0" dirty="0">
                <a:solidFill>
                  <a:schemeClr val="tx1"/>
                </a:solidFill>
                <a:latin typeface="Arial" pitchFamily="34" charset="0"/>
                <a:ea typeface="+mn-ea"/>
                <a:cs typeface="+mn-cs"/>
              </a:rPr>
              <a:t>Ομάδες σχετικών μεταξύ τους πεδίων</a:t>
            </a:r>
            <a:r>
              <a:rPr lang="en-US" sz="1200" b="0" i="0" u="none" strike="noStrike" kern="1200" baseline="0" dirty="0">
                <a:solidFill>
                  <a:schemeClr val="tx1"/>
                </a:solidFill>
                <a:latin typeface="Arial" pitchFamily="34" charset="0"/>
                <a:ea typeface="+mn-ea"/>
                <a:cs typeface="+mn-cs"/>
              </a:rPr>
              <a:t>.</a:t>
            </a:r>
          </a:p>
          <a:p>
            <a:pPr marL="628650" lvl="1"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Πίνακες (αρχεία): Ομάδες σχετικών μεταξύ τους εγγραφών</a:t>
            </a:r>
            <a:r>
              <a:rPr lang="en-US" sz="1200" b="0" i="0" u="none" strike="noStrike" kern="1200" baseline="0" dirty="0">
                <a:solidFill>
                  <a:schemeClr val="tx1"/>
                </a:solidFill>
                <a:latin typeface="Arial" pitchFamily="34" charset="0"/>
                <a:ea typeface="+mn-ea"/>
                <a:cs typeface="+mn-cs"/>
              </a:rPr>
              <a:t>.</a:t>
            </a:r>
          </a:p>
          <a:p>
            <a:pPr marL="171450" lvl="0" indent="-171450">
              <a:buFont typeface="Arial" panose="020B0604020202020204" pitchFamily="34" charset="0"/>
              <a:buChar char="•"/>
            </a:pPr>
            <a:endParaRPr lang="en-US" sz="1200" b="1" i="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14</a:t>
            </a:fld>
            <a:endParaRPr lang="en-US" dirty="0"/>
          </a:p>
        </p:txBody>
      </p:sp>
    </p:spTree>
    <p:extLst>
      <p:ext uri="{BB962C8B-B14F-4D97-AF65-F5344CB8AC3E}">
        <p14:creationId xmlns:p14="http://schemas.microsoft.com/office/powerpoint/2010/main" val="2212637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 τύπος </a:t>
            </a:r>
            <a:r>
              <a:rPr lang="el-GR"/>
              <a:t>δεδομένων (ή τύπος πεδίου) δείχνει </a:t>
            </a:r>
            <a:r>
              <a:rPr lang="el-GR" dirty="0"/>
              <a:t>τι τύπος δεδομένων μπορεί να αποθηκευτεί </a:t>
            </a:r>
            <a:r>
              <a:rPr lang="el-GR"/>
              <a:t>στο πεδίο. </a:t>
            </a:r>
            <a:endParaRPr lang="en-US" dirty="0"/>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15</a:t>
            </a:fld>
            <a:endParaRPr lang="en-US" dirty="0"/>
          </a:p>
        </p:txBody>
      </p:sp>
    </p:spTree>
    <p:extLst>
      <p:ext uri="{BB962C8B-B14F-4D97-AF65-F5344CB8AC3E}">
        <p14:creationId xmlns:p14="http://schemas.microsoft.com/office/powerpoint/2010/main" val="595028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 Οι ιδιότητες πεδίων (</a:t>
            </a:r>
            <a:r>
              <a:rPr lang="en-US" dirty="0"/>
              <a:t>field</a:t>
            </a:r>
            <a:r>
              <a:rPr lang="el-GR" dirty="0"/>
              <a:t> </a:t>
            </a:r>
            <a:r>
              <a:rPr lang="en-US" dirty="0"/>
              <a:t>property)</a:t>
            </a:r>
            <a:r>
              <a:rPr lang="el-GR" baseline="0" dirty="0"/>
              <a:t> βοηθούν στον ορισμό</a:t>
            </a:r>
            <a:r>
              <a:rPr lang="el-GR" dirty="0"/>
              <a:t> των δεδομένων πεδίων</a:t>
            </a:r>
            <a:r>
              <a:rPr lang="en-US" dirty="0"/>
              <a:t>. </a:t>
            </a:r>
            <a:r>
              <a:rPr lang="el-GR" dirty="0"/>
              <a:t>Οι</a:t>
            </a:r>
            <a:r>
              <a:rPr lang="el-GR" baseline="0" dirty="0"/>
              <a:t> τρεις κ</a:t>
            </a:r>
            <a:r>
              <a:rPr lang="el-GR" dirty="0"/>
              <a:t>οινές ιδιότητες πεδίων είναι οι εξής: </a:t>
            </a:r>
            <a:endParaRPr lang="en-US" dirty="0"/>
          </a:p>
          <a:p>
            <a:pPr marL="628650" lvl="1" indent="-171450">
              <a:buFont typeface="Arial" panose="020B0604020202020204" pitchFamily="34" charset="0"/>
              <a:buChar char="•"/>
            </a:pPr>
            <a:r>
              <a:rPr lang="el-GR" dirty="0"/>
              <a:t>Το μέγεθος πεδίου (</a:t>
            </a:r>
            <a:r>
              <a:rPr lang="el-GR" dirty="0" err="1"/>
              <a:t>field</a:t>
            </a:r>
            <a:r>
              <a:rPr lang="el-GR" dirty="0"/>
              <a:t> </a:t>
            </a:r>
            <a:r>
              <a:rPr lang="el-GR" dirty="0" err="1"/>
              <a:t>size</a:t>
            </a:r>
            <a:r>
              <a:rPr lang="el-GR" dirty="0"/>
              <a:t>) που ορίζει τον μέγιστο αριθμό χαρακτήρων που μπορεί να περιέχει ένα πεδίο</a:t>
            </a:r>
            <a:r>
              <a:rPr lang="en-US" dirty="0"/>
              <a:t>.</a:t>
            </a:r>
          </a:p>
          <a:p>
            <a:pPr marL="628650" lvl="1" indent="-171450">
              <a:buFont typeface="Arial" panose="020B0604020202020204" pitchFamily="34" charset="0"/>
              <a:buChar char="•"/>
            </a:pPr>
            <a:r>
              <a:rPr lang="el-GR" dirty="0"/>
              <a:t>Η προεπιλεγμένη τιμή (</a:t>
            </a:r>
            <a:r>
              <a:rPr lang="el-GR" dirty="0" err="1"/>
              <a:t>default</a:t>
            </a:r>
            <a:r>
              <a:rPr lang="el-GR" dirty="0"/>
              <a:t> </a:t>
            </a:r>
            <a:r>
              <a:rPr lang="el-GR" dirty="0" err="1"/>
              <a:t>value</a:t>
            </a:r>
            <a:r>
              <a:rPr lang="el-GR" dirty="0"/>
              <a:t>) είναι η τιμή που χρησιμοποιεί αυτόματα η βάση δεδομένων για το πεδίο, εκτός αν ο χρήστης εισάγει άλλη τιμή. </a:t>
            </a:r>
            <a:endParaRPr lang="en-US" dirty="0"/>
          </a:p>
          <a:p>
            <a:pPr marL="628650" lvl="1" indent="-171450">
              <a:buFont typeface="Arial" panose="020B0604020202020204" pitchFamily="34" charset="0"/>
              <a:buChar char="•"/>
            </a:pPr>
            <a:r>
              <a:rPr lang="el-GR" dirty="0"/>
              <a:t>Η λεζάντα (</a:t>
            </a:r>
            <a:r>
              <a:rPr lang="el-GR" dirty="0" err="1"/>
              <a:t>caption</a:t>
            </a:r>
            <a:r>
              <a:rPr lang="el-GR" dirty="0"/>
              <a:t>) σας δίνει τη δυνατότητα να παρουσιάζετε το όνομα του πεδίου με πιο κατανοητό ή ευανάγνωστο τρόπο</a:t>
            </a:r>
            <a:r>
              <a:rPr lang="en-US" dirty="0"/>
              <a:t>.</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16</a:t>
            </a:fld>
            <a:endParaRPr lang="en-US" dirty="0"/>
          </a:p>
        </p:txBody>
      </p:sp>
    </p:spTree>
    <p:extLst>
      <p:ext uri="{BB962C8B-B14F-4D97-AF65-F5344CB8AC3E}">
        <p14:creationId xmlns:p14="http://schemas.microsoft.com/office/powerpoint/2010/main" val="11738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dirty="0">
                <a:solidFill>
                  <a:schemeClr val="tx1"/>
                </a:solidFill>
              </a:rPr>
              <a:t>Κατά τη δημιουργία ενός</a:t>
            </a:r>
            <a:r>
              <a:rPr lang="el-GR" sz="1200" baseline="0" dirty="0">
                <a:solidFill>
                  <a:schemeClr val="tx1"/>
                </a:solidFill>
              </a:rPr>
              <a:t> πίνακα, η χρήση του πρωτεύοντος κλειδιού (</a:t>
            </a:r>
            <a:r>
              <a:rPr lang="en-US" sz="1200" baseline="0" dirty="0">
                <a:solidFill>
                  <a:schemeClr val="tx1"/>
                </a:solidFill>
              </a:rPr>
              <a:t>p</a:t>
            </a:r>
            <a:r>
              <a:rPr lang="en-US" sz="1200" dirty="0">
                <a:solidFill>
                  <a:schemeClr val="tx1"/>
                </a:solidFill>
              </a:rPr>
              <a:t>rimary</a:t>
            </a:r>
            <a:r>
              <a:rPr lang="en-US" sz="1200" baseline="0" dirty="0">
                <a:solidFill>
                  <a:schemeClr val="tx1"/>
                </a:solidFill>
              </a:rPr>
              <a:t> key</a:t>
            </a:r>
            <a:r>
              <a:rPr lang="el-GR" sz="1200" baseline="0" dirty="0">
                <a:solidFill>
                  <a:schemeClr val="tx1"/>
                </a:solidFill>
              </a:rPr>
              <a:t>) είναι πολύ σημαντική</a:t>
            </a:r>
            <a:r>
              <a:rPr lang="en-US" sz="1200" baseline="0" dirty="0">
                <a:solidFill>
                  <a:schemeClr val="tx1"/>
                </a:solidFill>
              </a:rPr>
              <a:t>.</a:t>
            </a:r>
            <a:endParaRPr lang="en-US" sz="1200" dirty="0">
              <a:solidFill>
                <a:schemeClr val="tx1"/>
              </a:solidFill>
            </a:endParaRPr>
          </a:p>
          <a:p>
            <a:pPr marL="628650" lvl="1" indent="-171450">
              <a:buFont typeface="Arial" panose="020B0604020202020204" pitchFamily="34" charset="0"/>
              <a:buChar char="•"/>
            </a:pPr>
            <a:r>
              <a:rPr lang="el-GR" sz="1200" dirty="0">
                <a:solidFill>
                  <a:schemeClr val="tx1"/>
                </a:solidFill>
              </a:rPr>
              <a:t>Πρωτεύον κλειδί είναι το πεδίο στον</a:t>
            </a:r>
            <a:r>
              <a:rPr lang="el-GR" sz="1200" baseline="0" dirty="0">
                <a:solidFill>
                  <a:schemeClr val="tx1"/>
                </a:solidFill>
              </a:rPr>
              <a:t> πίνακα </a:t>
            </a:r>
            <a:r>
              <a:rPr lang="el-GR" sz="1200" dirty="0">
                <a:solidFill>
                  <a:schemeClr val="tx1"/>
                </a:solidFill>
              </a:rPr>
              <a:t>το οποίο περιέχει μια μοναδική τιμή για κάθε εγγραφή</a:t>
            </a:r>
            <a:r>
              <a:rPr lang="en-US" sz="1200" baseline="0" dirty="0">
                <a:solidFill>
                  <a:schemeClr val="tx1"/>
                </a:solidFill>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aseline="0" dirty="0">
                <a:solidFill>
                  <a:schemeClr val="tx1"/>
                </a:solidFill>
              </a:rPr>
              <a:t>Σε σχετιζόμενους πίνακες, το κοινό πεδίο που σχετίζεται με ένα πρωτεύον κλειδί ονομάζεται ξένο κλειδί </a:t>
            </a:r>
            <a:r>
              <a:rPr lang="en-US" sz="1200" baseline="0" dirty="0">
                <a:solidFill>
                  <a:schemeClr val="tx1"/>
                </a:solidFill>
              </a:rPr>
              <a:t>(f</a:t>
            </a:r>
            <a:r>
              <a:rPr lang="en-US" dirty="0"/>
              <a:t>oreign key)</a:t>
            </a:r>
            <a:r>
              <a:rPr lang="el-GR" baseline="0" dirty="0"/>
              <a:t> </a:t>
            </a:r>
            <a:r>
              <a:rPr lang="el-GR" sz="1200" baseline="0" dirty="0">
                <a:solidFill>
                  <a:schemeClr val="tx1"/>
                </a:solidFill>
              </a:rPr>
              <a:t>στον συσχετιζόμενο πίνακα</a:t>
            </a:r>
            <a:r>
              <a:rPr lang="en-US" sz="1200" baseline="0" dirty="0">
                <a:solidFill>
                  <a:schemeClr val="tx1"/>
                </a:solidFill>
              </a:rPr>
              <a:t>.</a:t>
            </a:r>
          </a:p>
          <a:p>
            <a:pPr marL="628650" lvl="1" indent="-171450">
              <a:buFont typeface="Arial" panose="020B0604020202020204" pitchFamily="34" charset="0"/>
              <a:buChar char="•"/>
            </a:pPr>
            <a:r>
              <a:rPr lang="el-GR" sz="1200" b="0" i="0" u="none" strike="noStrike" kern="1200" baseline="0" dirty="0">
                <a:solidFill>
                  <a:schemeClr val="tx1"/>
                </a:solidFill>
              </a:rPr>
              <a:t>Η αναφορική ακεραιότητα </a:t>
            </a:r>
            <a:r>
              <a:rPr lang="en-US" sz="1200" b="0" i="0" u="none" strike="noStrike" kern="1200" baseline="0" dirty="0">
                <a:solidFill>
                  <a:schemeClr val="tx1"/>
                </a:solidFill>
              </a:rPr>
              <a:t>(referential integrity) </a:t>
            </a:r>
            <a:r>
              <a:rPr lang="el-GR" sz="1200" b="0" i="0" u="none" strike="noStrike" kern="1200" baseline="0" dirty="0">
                <a:solidFill>
                  <a:schemeClr val="tx1"/>
                </a:solidFill>
              </a:rPr>
              <a:t>εξασφαλίζει ότι οι σχέσεις μεταξύ πινάκων παραμένουν σταθερές και εγγυάται την ποιότητα των δεδομένων στη βάση δεδομένων</a:t>
            </a:r>
            <a:r>
              <a:rPr lang="en-US" sz="1200" b="0" i="0" u="none" strike="noStrike" kern="1200" baseline="0" dirty="0">
                <a:solidFill>
                  <a:schemeClr val="tx1"/>
                </a:solidFill>
              </a:rPr>
              <a:t>.</a:t>
            </a:r>
            <a:endParaRPr lang="en-US" sz="1200" dirty="0">
              <a:solidFill>
                <a:schemeClr val="tx1"/>
              </a:solidFill>
            </a:endParaRPr>
          </a:p>
          <a:p>
            <a:pPr marL="171450" indent="-171450">
              <a:buFont typeface="Arial" panose="020B0604020202020204" pitchFamily="34" charset="0"/>
              <a:buChar char="•"/>
            </a:pPr>
            <a:r>
              <a:rPr lang="el-GR" sz="1200" b="0" i="0" u="none" strike="noStrike" kern="1200" baseline="0" dirty="0">
                <a:solidFill>
                  <a:schemeClr val="tx1"/>
                </a:solidFill>
              </a:rPr>
              <a:t>Η εικόνα δείχνει ότι το πεδίο </a:t>
            </a:r>
            <a:r>
              <a:rPr lang="el-GR" sz="1200" b="0" i="0" u="none" strike="noStrike" kern="1200" baseline="0" dirty="0" err="1">
                <a:solidFill>
                  <a:schemeClr val="tx1"/>
                </a:solidFill>
              </a:rPr>
              <a:t>Student</a:t>
            </a:r>
            <a:r>
              <a:rPr lang="el-GR" sz="1200" b="0" i="0" u="none" strike="noStrike" kern="1200" baseline="0" dirty="0">
                <a:solidFill>
                  <a:schemeClr val="tx1"/>
                </a:solidFill>
              </a:rPr>
              <a:t> ID αποτελεί ιδανικό πεδίο πρωτεύοντος κλειδιού επειδή ακόμα και φοιτητές που έχουν το ίδιο όνομα δεν θα έχουν τον ίδιο κωδικό ID. </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17</a:t>
            </a:fld>
            <a:endParaRPr lang="en-US" dirty="0"/>
          </a:p>
        </p:txBody>
      </p:sp>
    </p:spTree>
    <p:extLst>
      <p:ext uri="{BB962C8B-B14F-4D97-AF65-F5344CB8AC3E}">
        <p14:creationId xmlns:p14="http://schemas.microsoft.com/office/powerpoint/2010/main" val="3542752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Η επικύρωση (</a:t>
            </a:r>
            <a:r>
              <a:rPr lang="el-GR" sz="1200" b="0" i="0" u="none" strike="noStrike" kern="1200" baseline="0" dirty="0" err="1">
                <a:solidFill>
                  <a:schemeClr val="tx1"/>
                </a:solidFill>
                <a:latin typeface="Arial" pitchFamily="34" charset="0"/>
                <a:ea typeface="+mn-ea"/>
                <a:cs typeface="+mn-cs"/>
              </a:rPr>
              <a:t>validation</a:t>
            </a:r>
            <a:r>
              <a:rPr lang="el-GR" sz="1200" b="0" i="0" u="none" strike="noStrike" kern="1200" baseline="0" dirty="0">
                <a:solidFill>
                  <a:schemeClr val="tx1"/>
                </a:solidFill>
                <a:latin typeface="Arial" pitchFamily="34" charset="0"/>
                <a:ea typeface="+mn-ea"/>
                <a:cs typeface="+mn-cs"/>
              </a:rPr>
              <a:t>) είναι η διεργασία με την οποία εξασφαλίζεται ότι τα δεδομένα που εισάγονται σε ένα πεδίο πληρούν συγκεκριμένες κατευθύνσεις</a:t>
            </a:r>
            <a:r>
              <a:rPr lang="en-US" sz="1200" b="0" i="0" u="none" strike="noStrike" kern="1200" baseline="0" dirty="0">
                <a:solidFill>
                  <a:schemeClr val="tx1"/>
                </a:solidFill>
                <a:latin typeface="Arial" pitchFamily="34" charset="0"/>
                <a:ea typeface="+mn-ea"/>
                <a:cs typeface="+mn-cs"/>
              </a:rPr>
              <a:t>.</a:t>
            </a:r>
          </a:p>
          <a:p>
            <a:pPr marL="171450"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Η εμφάνιση των πινάκων στην οθόνη και η περιήγηση σε όλα τα δεδομένα προσφέρεται ως επιλογή στις περισσότερες βάσεις δεδομένων</a:t>
            </a:r>
            <a:r>
              <a:rPr lang="en-US" sz="1200" b="0" i="0" u="none" strike="noStrike" kern="1200" baseline="0" dirty="0">
                <a:solidFill>
                  <a:schemeClr val="tx1"/>
                </a:solidFill>
                <a:latin typeface="Arial" pitchFamily="34" charset="0"/>
                <a:ea typeface="+mn-ea"/>
                <a:cs typeface="+mn-cs"/>
              </a:rPr>
              <a:t>. </a:t>
            </a:r>
            <a:r>
              <a:rPr lang="el-GR" sz="1200" b="0" i="0" u="none" strike="noStrike" kern="1200" baseline="0" dirty="0">
                <a:solidFill>
                  <a:schemeClr val="tx1"/>
                </a:solidFill>
                <a:latin typeface="Arial" pitchFamily="34" charset="0"/>
                <a:ea typeface="+mn-ea"/>
                <a:cs typeface="+mn-cs"/>
              </a:rPr>
              <a:t>Μπορείτε εύκολα να ταξινομείτε τα δεδομένα με αύξουσα ή φθίνουσα σειρά. </a:t>
            </a:r>
          </a:p>
          <a:p>
            <a:pPr marL="171450"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Υπάρχουν δύο τρόποι να εμφανίζονται μόνο οι εγγραφές οι οποίες πληρούν συγκεκριμένα κριτήρια:</a:t>
            </a:r>
          </a:p>
          <a:p>
            <a:pPr marL="628650" lvl="1"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Χρήση φίλτρου</a:t>
            </a:r>
            <a:endParaRPr lang="en-US" sz="1200" b="0" i="0" u="none" strike="noStrike" kern="1200" baseline="0" dirty="0">
              <a:solidFill>
                <a:schemeClr val="tx1"/>
              </a:solidFill>
              <a:latin typeface="Arial" pitchFamily="34" charset="0"/>
              <a:ea typeface="+mn-ea"/>
              <a:cs typeface="+mn-cs"/>
            </a:endParaRPr>
          </a:p>
          <a:p>
            <a:pPr marL="628650" lvl="1"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Δημιουργία ερωτήματος</a:t>
            </a:r>
            <a:endParaRPr lang="en-US" sz="1200" b="0" i="0" u="none" strike="noStrike" kern="1200" baseline="0" dirty="0">
              <a:solidFill>
                <a:schemeClr val="tx1"/>
              </a:solidFill>
              <a:latin typeface="Arial" pitchFamily="34" charset="0"/>
              <a:ea typeface="+mn-ea"/>
              <a:cs typeface="+mn-cs"/>
            </a:endParaRPr>
          </a:p>
          <a:p>
            <a:pPr marL="171450"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Η πιο κοινή μορφή εξόδου για οποιαδήποτε βάση δεδομένων είναι μια ηλεκτρονική αναφορά που μπορεί να προβληθεί στην οθόνη (ή να εκτυπωθεί). </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18</a:t>
            </a:fld>
            <a:endParaRPr lang="en-US" dirty="0"/>
          </a:p>
        </p:txBody>
      </p:sp>
    </p:spTree>
    <p:extLst>
      <p:ext uri="{BB962C8B-B14F-4D97-AF65-F5344CB8AC3E}">
        <p14:creationId xmlns:p14="http://schemas.microsoft.com/office/powerpoint/2010/main" val="1005197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ενότητα αυτή θα σας βοηθήσει να καταλάβετε πώς οι επιχειρήσεις χρησιμοποιούν</a:t>
            </a:r>
            <a:r>
              <a:rPr lang="el-GR" baseline="0" dirty="0"/>
              <a:t> τις βάσεις δεδομένων</a:t>
            </a:r>
            <a:r>
              <a:rPr lang="en-US" baseline="0" dirty="0"/>
              <a:t>. </a:t>
            </a:r>
            <a:r>
              <a:rPr lang="el-GR" baseline="0" dirty="0"/>
              <a:t>Τα θέματα που πραγματεύεται είναι Αποθήκευση δεδομένων και</a:t>
            </a:r>
            <a:r>
              <a:rPr lang="en-US" baseline="0" dirty="0"/>
              <a:t> </a:t>
            </a:r>
            <a:r>
              <a:rPr lang="el-GR" baseline="0" dirty="0"/>
              <a:t>Χρήση βάσεων δεδομένων για λήψη επιχειρηματικών αποφάσεων</a:t>
            </a:r>
            <a:r>
              <a:rPr lang="en-US" baseline="0" dirty="0"/>
              <a:t>.</a:t>
            </a:r>
            <a:endParaRPr lang="el-GR" baseline="0" dirty="0"/>
          </a:p>
          <a:p>
            <a:endParaRPr lang="en-US" dirty="0"/>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19</a:t>
            </a:fld>
            <a:endParaRPr lang="en-US" dirty="0"/>
          </a:p>
        </p:txBody>
      </p:sp>
    </p:spTree>
    <p:extLst>
      <p:ext uri="{BB962C8B-B14F-4D97-AF65-F5344CB8AC3E}">
        <p14:creationId xmlns:p14="http://schemas.microsoft.com/office/powerpoint/2010/main" val="655934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Οι δύο στόχοι που σχετίζονται με την κατανόηση</a:t>
            </a:r>
            <a:r>
              <a:rPr lang="el-GR" sz="1200" baseline="0" dirty="0">
                <a:solidFill>
                  <a:schemeClr val="tx1"/>
                </a:solidFill>
              </a:rPr>
              <a:t> της αποθήκευσης δεδομένων είναι</a:t>
            </a:r>
            <a:r>
              <a:rPr lang="en-US" sz="1200" baseline="0" dirty="0">
                <a:solidFill>
                  <a:schemeClr val="tx1"/>
                </a:solidFill>
              </a:rPr>
              <a:t>:</a:t>
            </a:r>
          </a:p>
          <a:p>
            <a:pPr marL="1032272" indent="-685800">
              <a:buNone/>
            </a:pPr>
            <a:r>
              <a:rPr lang="en-US" sz="1200" dirty="0"/>
              <a:t>11.8  </a:t>
            </a:r>
            <a:r>
              <a:rPr lang="el-GR" sz="1200" dirty="0"/>
              <a:t>Τι είναι και πώς χρησιμοποιούνται οι αποθήκες και οι επιμέρους συλλογές δεδομένων. </a:t>
            </a:r>
            <a:endParaRPr lang="en-US" sz="1200" dirty="0"/>
          </a:p>
          <a:p>
            <a:pPr marL="1032272" indent="-685800">
              <a:buNone/>
            </a:pPr>
            <a:r>
              <a:rPr lang="en-US" sz="1200" dirty="0"/>
              <a:t>11.9  </a:t>
            </a:r>
            <a:r>
              <a:rPr lang="el-GR" sz="1200" dirty="0"/>
              <a:t> Η εξόρυξη δεδομένων και πώς λειτουργεί</a:t>
            </a:r>
            <a:r>
              <a:rPr lang="en-US" sz="1200" dirty="0"/>
              <a:t>.</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20</a:t>
            </a:fld>
            <a:endParaRPr lang="en-US" dirty="0"/>
          </a:p>
        </p:txBody>
      </p:sp>
    </p:spTree>
    <p:extLst>
      <p:ext uri="{BB962C8B-B14F-4D97-AF65-F5344CB8AC3E}">
        <p14:creationId xmlns:p14="http://schemas.microsoft.com/office/powerpoint/2010/main" val="144563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itchFamily="34" charset="0"/>
              <a:buNone/>
            </a:pPr>
            <a:r>
              <a:rPr lang="el-GR" dirty="0">
                <a:latin typeface="Arial" pitchFamily="34" charset="0"/>
                <a:cs typeface="Arial" pitchFamily="34" charset="0"/>
              </a:rPr>
              <a:t>Η</a:t>
            </a:r>
            <a:r>
              <a:rPr lang="el-GR" baseline="0" dirty="0">
                <a:latin typeface="Arial" pitchFamily="34" charset="0"/>
                <a:cs typeface="Arial" pitchFamily="34" charset="0"/>
              </a:rPr>
              <a:t> ενότητα αυτή καλύπτει τ</a:t>
            </a:r>
            <a:r>
              <a:rPr lang="el-GR" dirty="0">
                <a:latin typeface="Arial" pitchFamily="34" charset="0"/>
                <a:cs typeface="Arial" pitchFamily="34" charset="0"/>
              </a:rPr>
              <a:t>α βασικά χαρακτηριστικά των βάσεων δεδομένων</a:t>
            </a:r>
            <a:r>
              <a:rPr lang="en-US" dirty="0">
                <a:latin typeface="Arial" pitchFamily="34" charset="0"/>
                <a:cs typeface="Arial" pitchFamily="34" charset="0"/>
              </a:rPr>
              <a:t>. </a:t>
            </a:r>
            <a:r>
              <a:rPr lang="el-GR" dirty="0">
                <a:latin typeface="Arial" pitchFamily="34" charset="0"/>
                <a:cs typeface="Arial" pitchFamily="34" charset="0"/>
              </a:rPr>
              <a:t>Σε</a:t>
            </a:r>
            <a:r>
              <a:rPr lang="el-GR" baseline="0" dirty="0">
                <a:latin typeface="Arial" pitchFamily="34" charset="0"/>
                <a:cs typeface="Arial" pitchFamily="34" charset="0"/>
              </a:rPr>
              <a:t> αυτά περιλαμβάνονται</a:t>
            </a:r>
            <a:r>
              <a:rPr lang="en-US" baseline="0" dirty="0">
                <a:latin typeface="Arial" pitchFamily="34" charset="0"/>
                <a:cs typeface="Arial" pitchFamily="34" charset="0"/>
              </a:rPr>
              <a:t>: </a:t>
            </a:r>
            <a:r>
              <a:rPr lang="el-GR" baseline="0" dirty="0">
                <a:latin typeface="Arial" pitchFamily="34" charset="0"/>
                <a:cs typeface="Arial" pitchFamily="34" charset="0"/>
              </a:rPr>
              <a:t>Πλεονεκτήματα βάσεων δεδομένων</a:t>
            </a:r>
            <a:r>
              <a:rPr lang="en-US" baseline="0" dirty="0">
                <a:latin typeface="Arial" pitchFamily="34" charset="0"/>
                <a:cs typeface="Arial" pitchFamily="34" charset="0"/>
              </a:rPr>
              <a:t>, </a:t>
            </a:r>
            <a:r>
              <a:rPr lang="el-GR" baseline="0" dirty="0">
                <a:latin typeface="Arial" pitchFamily="34" charset="0"/>
                <a:cs typeface="Arial" pitchFamily="34" charset="0"/>
              </a:rPr>
              <a:t>Τύποι βάσεων δεδομένων και Τα βασικά χαρακτηριστικά των βάσεων δεδομένων</a:t>
            </a:r>
            <a:r>
              <a:rPr lang="en-US" baseline="0" dirty="0">
                <a:latin typeface="Arial" pitchFamily="34" charset="0"/>
                <a:cs typeface="Arial" pitchFamily="34" charset="0"/>
              </a:rPr>
              <a:t>.</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a:t>
            </a:fld>
            <a:endParaRPr lang="en-US" dirty="0"/>
          </a:p>
        </p:txBody>
      </p:sp>
    </p:spTree>
    <p:extLst>
      <p:ext uri="{BB962C8B-B14F-4D97-AF65-F5344CB8AC3E}">
        <p14:creationId xmlns:p14="http://schemas.microsoft.com/office/powerpoint/2010/main" val="2763778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 στόχος που σχετίζεται με την κατανόηση</a:t>
            </a:r>
            <a:r>
              <a:rPr lang="el-GR" sz="1200" baseline="0" dirty="0">
                <a:solidFill>
                  <a:schemeClr val="tx1"/>
                </a:solidFill>
              </a:rPr>
              <a:t> της χ</a:t>
            </a:r>
            <a:r>
              <a:rPr lang="el-GR" sz="1200" dirty="0">
                <a:solidFill>
                  <a:schemeClr val="tx1"/>
                </a:solidFill>
              </a:rPr>
              <a:t>ρήσης βάσεων δεδομένων για λήψη επιχειρηματικών αποφάσεων </a:t>
            </a:r>
            <a:r>
              <a:rPr lang="el-GR" sz="1200" baseline="0" dirty="0">
                <a:solidFill>
                  <a:schemeClr val="tx1"/>
                </a:solidFill>
              </a:rPr>
              <a:t>είναι</a:t>
            </a:r>
            <a:r>
              <a:rPr lang="en-US" sz="1200" baseline="0" dirty="0">
                <a:solidFill>
                  <a:schemeClr val="tx1"/>
                </a:solidFill>
              </a:rPr>
              <a:t>:</a:t>
            </a:r>
          </a:p>
          <a:p>
            <a:pPr marL="1202531" indent="-856060">
              <a:buNone/>
            </a:pPr>
            <a:r>
              <a:rPr lang="en-US" sz="1200" dirty="0"/>
              <a:t>11.10  </a:t>
            </a:r>
            <a:r>
              <a:rPr lang="el-GR" sz="1200" dirty="0"/>
              <a:t>Οι κύριοι τύποι επιχειρηματικών πληροφορικών συστημάτων και η χρήση τους από τη διοίκηση.</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21</a:t>
            </a:fld>
            <a:endParaRPr lang="en-US" dirty="0"/>
          </a:p>
        </p:txBody>
      </p:sp>
    </p:spTree>
    <p:extLst>
      <p:ext uri="{BB962C8B-B14F-4D97-AF65-F5344CB8AC3E}">
        <p14:creationId xmlns:p14="http://schemas.microsoft.com/office/powerpoint/2010/main" val="1369251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i="0" kern="1200" dirty="0">
                <a:solidFill>
                  <a:schemeClr val="tx1"/>
                </a:solidFill>
                <a:effectLst/>
                <a:latin typeface="Arial" pitchFamily="34" charset="0"/>
                <a:ea typeface="+mn-ea"/>
                <a:cs typeface="+mn-cs"/>
              </a:rPr>
              <a:t>Η αποθήκη δεδομένων (</a:t>
            </a:r>
            <a:r>
              <a:rPr lang="el-GR" sz="1200" i="0" kern="1200" dirty="0" err="1">
                <a:solidFill>
                  <a:schemeClr val="tx1"/>
                </a:solidFill>
                <a:effectLst/>
                <a:latin typeface="Arial" pitchFamily="34" charset="0"/>
                <a:ea typeface="+mn-ea"/>
                <a:cs typeface="+mn-cs"/>
              </a:rPr>
              <a:t>data</a:t>
            </a:r>
            <a:r>
              <a:rPr lang="el-GR" sz="1200" i="0" kern="1200" dirty="0">
                <a:solidFill>
                  <a:schemeClr val="tx1"/>
                </a:solidFill>
                <a:effectLst/>
                <a:latin typeface="Arial" pitchFamily="34" charset="0"/>
                <a:ea typeface="+mn-ea"/>
                <a:cs typeface="+mn-cs"/>
              </a:rPr>
              <a:t> </a:t>
            </a:r>
            <a:r>
              <a:rPr lang="el-GR" sz="1200" i="0" kern="1200" dirty="0" err="1">
                <a:solidFill>
                  <a:schemeClr val="tx1"/>
                </a:solidFill>
                <a:effectLst/>
                <a:latin typeface="Arial" pitchFamily="34" charset="0"/>
                <a:ea typeface="+mn-ea"/>
                <a:cs typeface="+mn-cs"/>
              </a:rPr>
              <a:t>warehouse</a:t>
            </a:r>
            <a:r>
              <a:rPr lang="el-GR" sz="1200" i="0" kern="1200" dirty="0">
                <a:solidFill>
                  <a:schemeClr val="tx1"/>
                </a:solidFill>
                <a:effectLst/>
                <a:latin typeface="Arial" pitchFamily="34" charset="0"/>
                <a:ea typeface="+mn-ea"/>
                <a:cs typeface="+mn-cs"/>
              </a:rPr>
              <a:t>) είναι μια συλλογή δεδομένων μεγάλης κλίμακας η οποία περιέχει και οργανώνει σε</a:t>
            </a:r>
            <a:r>
              <a:rPr lang="el-GR" sz="1200" i="0" kern="1200" baseline="0" dirty="0">
                <a:solidFill>
                  <a:schemeClr val="tx1"/>
                </a:solidFill>
                <a:effectLst/>
                <a:latin typeface="Arial" pitchFamily="34" charset="0"/>
                <a:ea typeface="+mn-ea"/>
                <a:cs typeface="+mn-cs"/>
              </a:rPr>
              <a:t> </a:t>
            </a:r>
            <a:r>
              <a:rPr lang="el-GR" sz="1200" i="0" kern="1200" dirty="0">
                <a:solidFill>
                  <a:schemeClr val="tx1"/>
                </a:solidFill>
                <a:effectLst/>
                <a:latin typeface="Arial" pitchFamily="34" charset="0"/>
                <a:ea typeface="+mn-ea"/>
                <a:cs typeface="+mn-cs"/>
              </a:rPr>
              <a:t>ένα μέρος όλα τα δεδομένα των πολλαπλών βάσεων δεδομένων ενός οργανισμού.</a:t>
            </a:r>
            <a:endParaRPr lang="en-US" sz="1200" i="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l-GR" sz="1200" i="0" kern="1200" dirty="0">
                <a:solidFill>
                  <a:schemeClr val="tx1"/>
                </a:solidFill>
                <a:effectLst/>
                <a:latin typeface="Arial" pitchFamily="34" charset="0"/>
                <a:ea typeface="+mn-ea"/>
                <a:cs typeface="+mn-cs"/>
              </a:rPr>
              <a:t> Οι μεμονωμένες βάσεις δεδομένων περιέχουν άφθονες πληροφορίες, όμως αυτές οι πληροφορίες συνήθως αναφέρονται σε ένα τμήμα του οργανισμού. </a:t>
            </a:r>
            <a:endParaRPr lang="en-US" sz="1200" i="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l-GR" sz="1200" i="0" kern="1200" dirty="0">
                <a:solidFill>
                  <a:schemeClr val="tx1"/>
                </a:solidFill>
                <a:effectLst/>
                <a:latin typeface="Arial" pitchFamily="34" charset="0"/>
                <a:ea typeface="+mn-ea"/>
                <a:cs typeface="+mn-cs"/>
              </a:rPr>
              <a:t> Επομένως, οι αποθήκες δεδομένων συγκεντρώνουν πληροφορίες από διάφορα επιχειρησιακά συστήματα και παρουσιάζουν μια άποψη των επιχειρηματικών λειτουργιών σε όλο το εύρος της επιχείρησης. </a:t>
            </a:r>
            <a:endParaRPr lang="en-US" sz="1200" i="0" kern="1200" dirty="0">
              <a:solidFill>
                <a:schemeClr val="tx1"/>
              </a:solidFill>
              <a:effectLst/>
              <a:latin typeface="Arial" pitchFamily="34" charset="0"/>
              <a:ea typeface="+mn-ea"/>
              <a:cs typeface="+mn-cs"/>
            </a:endParaRP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Τα δεδομένα στην αποθήκη δεδομένων οργανώνονται κατά θέμα</a:t>
            </a:r>
            <a:r>
              <a:rPr lang="en-US" sz="1200" b="0" i="0" u="none" strike="noStrike" kern="1200" baseline="0" dirty="0">
                <a:solidFill>
                  <a:schemeClr val="tx1"/>
                </a:solidFill>
                <a:latin typeface="+mn-lt"/>
                <a:ea typeface="+mn-ea"/>
                <a:cs typeface="+mn-cs"/>
              </a:rPr>
              <a:t>.</a:t>
            </a:r>
            <a:endParaRPr lang="en-US" sz="1200" i="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22</a:t>
            </a:fld>
            <a:endParaRPr lang="en-US" dirty="0"/>
          </a:p>
        </p:txBody>
      </p:sp>
    </p:spTree>
    <p:extLst>
      <p:ext uri="{BB962C8B-B14F-4D97-AF65-F5344CB8AC3E}">
        <p14:creationId xmlns:p14="http://schemas.microsoft.com/office/powerpoint/2010/main" val="636107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300"/>
              </a:spcAft>
              <a:buFont typeface="Arial" panose="020B0604020202020204" pitchFamily="34" charset="0"/>
              <a:buChar char="•"/>
            </a:pPr>
            <a:r>
              <a:rPr lang="el-GR" dirty="0" err="1"/>
              <a:t>Χρονομεταβλητά</a:t>
            </a:r>
            <a:r>
              <a:rPr lang="el-GR" dirty="0"/>
              <a:t> δεδομένα (</a:t>
            </a:r>
            <a:r>
              <a:rPr lang="el-GR" dirty="0" err="1"/>
              <a:t>time</a:t>
            </a:r>
            <a:r>
              <a:rPr lang="el-GR" dirty="0"/>
              <a:t>-</a:t>
            </a:r>
            <a:r>
              <a:rPr lang="el-GR" dirty="0" err="1"/>
              <a:t>variant</a:t>
            </a:r>
            <a:r>
              <a:rPr lang="el-GR" dirty="0"/>
              <a:t> </a:t>
            </a:r>
            <a:r>
              <a:rPr lang="el-GR" dirty="0" err="1"/>
              <a:t>data</a:t>
            </a:r>
            <a:r>
              <a:rPr lang="el-GR" dirty="0"/>
              <a:t>)</a:t>
            </a:r>
            <a:r>
              <a:rPr lang="el-GR" baseline="0" dirty="0"/>
              <a:t> σημαίνει ότι</a:t>
            </a:r>
            <a:r>
              <a:rPr lang="el-GR" dirty="0"/>
              <a:t> δεν αφορούν όλα μία συγκεκριμένη χρονική περίοδο</a:t>
            </a:r>
            <a:r>
              <a:rPr lang="en-US" dirty="0"/>
              <a:t>.</a:t>
            </a:r>
          </a:p>
          <a:p>
            <a:pPr marL="171450" indent="-171450">
              <a:spcBef>
                <a:spcPts val="0"/>
              </a:spcBef>
              <a:spcAft>
                <a:spcPts val="300"/>
              </a:spcAft>
              <a:buFont typeface="Arial" panose="020B0604020202020204" pitchFamily="34" charset="0"/>
              <a:buChar char="•"/>
            </a:pPr>
            <a:r>
              <a:rPr lang="el-GR" dirty="0"/>
              <a:t>Στις</a:t>
            </a:r>
            <a:r>
              <a:rPr lang="el-GR" baseline="0" dirty="0"/>
              <a:t> πηγές δεδομένων περιλαμβάνονται</a:t>
            </a:r>
            <a:r>
              <a:rPr lang="en-US" dirty="0"/>
              <a:t>:</a:t>
            </a:r>
          </a:p>
          <a:p>
            <a:pPr marL="628650" lvl="1" indent="-171450">
              <a:spcBef>
                <a:spcPts val="0"/>
              </a:spcBef>
              <a:spcAft>
                <a:spcPts val="300"/>
              </a:spcAft>
              <a:buFont typeface="Arial" panose="020B0604020202020204" pitchFamily="34" charset="0"/>
              <a:buChar char="•"/>
            </a:pPr>
            <a:r>
              <a:rPr lang="el-GR" dirty="0"/>
              <a:t>Εσωτερικές πηγές</a:t>
            </a:r>
            <a:r>
              <a:rPr lang="en-US" dirty="0"/>
              <a:t>.</a:t>
            </a:r>
          </a:p>
          <a:p>
            <a:pPr marL="628650" lvl="1" indent="-171450">
              <a:spcBef>
                <a:spcPts val="0"/>
              </a:spcBef>
              <a:spcAft>
                <a:spcPts val="300"/>
              </a:spcAft>
              <a:buFont typeface="Arial" panose="020B0604020202020204" pitchFamily="34" charset="0"/>
              <a:buChar char="•"/>
            </a:pPr>
            <a:r>
              <a:rPr lang="el-GR" dirty="0"/>
              <a:t>Εξωτερικές πηγές</a:t>
            </a:r>
            <a:r>
              <a:rPr lang="en-US" dirty="0"/>
              <a:t>.</a:t>
            </a:r>
          </a:p>
          <a:p>
            <a:pPr marL="628650" lvl="1" indent="-171450">
              <a:spcBef>
                <a:spcPts val="0"/>
              </a:spcBef>
              <a:spcAft>
                <a:spcPts val="300"/>
              </a:spcAft>
              <a:buFont typeface="Arial" panose="020B0604020202020204" pitchFamily="34" charset="0"/>
              <a:buChar char="•"/>
            </a:pPr>
            <a:r>
              <a:rPr lang="el-GR" dirty="0"/>
              <a:t>Δεδομένα περιήγησης</a:t>
            </a:r>
            <a:r>
              <a:rPr lang="en-US" dirty="0"/>
              <a:t>.</a:t>
            </a:r>
          </a:p>
          <a:p>
            <a:pPr marL="171450" indent="-171450">
              <a:spcBef>
                <a:spcPts val="0"/>
              </a:spcBef>
              <a:spcAft>
                <a:spcPts val="300"/>
              </a:spcAft>
              <a:buFont typeface="Arial" panose="020B0604020202020204" pitchFamily="34" charset="0"/>
              <a:buChar char="•"/>
            </a:pPr>
            <a:r>
              <a:rPr lang="el-GR" dirty="0"/>
              <a:t>Τα</a:t>
            </a:r>
            <a:r>
              <a:rPr lang="el-GR" baseline="0" dirty="0"/>
              <a:t> βήματα της</a:t>
            </a:r>
            <a:r>
              <a:rPr lang="el-GR" dirty="0"/>
              <a:t> ανασυγκρότησης δεδομένων (</a:t>
            </a:r>
            <a:r>
              <a:rPr lang="el-GR" dirty="0" err="1"/>
              <a:t>data</a:t>
            </a:r>
            <a:r>
              <a:rPr lang="el-GR" dirty="0"/>
              <a:t> </a:t>
            </a:r>
            <a:r>
              <a:rPr lang="el-GR" dirty="0" err="1"/>
              <a:t>staging</a:t>
            </a:r>
            <a:r>
              <a:rPr lang="el-GR" dirty="0"/>
              <a:t>) είναι</a:t>
            </a:r>
            <a:r>
              <a:rPr lang="en-US" dirty="0"/>
              <a:t>:</a:t>
            </a:r>
          </a:p>
          <a:p>
            <a:pPr marL="628650" lvl="1" indent="-171450">
              <a:spcBef>
                <a:spcPts val="0"/>
              </a:spcBef>
              <a:spcAft>
                <a:spcPts val="300"/>
              </a:spcAft>
              <a:buFont typeface="Arial" panose="020B0604020202020204" pitchFamily="34" charset="0"/>
              <a:buChar char="•"/>
            </a:pPr>
            <a:r>
              <a:rPr lang="el-GR" dirty="0"/>
              <a:t>Εξαγωγή των δεδομένων</a:t>
            </a:r>
            <a:r>
              <a:rPr lang="en-US" dirty="0"/>
              <a:t>.</a:t>
            </a:r>
          </a:p>
          <a:p>
            <a:pPr marL="628650" lvl="1" indent="-171450">
              <a:spcBef>
                <a:spcPts val="0"/>
              </a:spcBef>
              <a:spcAft>
                <a:spcPts val="300"/>
              </a:spcAft>
              <a:buFont typeface="Arial" panose="020B0604020202020204" pitchFamily="34" charset="0"/>
              <a:buChar char="•"/>
            </a:pPr>
            <a:r>
              <a:rPr lang="el-GR" dirty="0"/>
              <a:t>Μετασχηματισμός (</a:t>
            </a:r>
            <a:r>
              <a:rPr lang="el-GR" dirty="0" err="1"/>
              <a:t>αναμορφοποίηση</a:t>
            </a:r>
            <a:r>
              <a:rPr lang="el-GR" dirty="0"/>
              <a:t>) των δεδομένων</a:t>
            </a:r>
            <a:r>
              <a:rPr lang="en-US" dirty="0"/>
              <a:t>.</a:t>
            </a:r>
          </a:p>
          <a:p>
            <a:pPr marL="628650" lvl="1" indent="-171450">
              <a:spcBef>
                <a:spcPts val="0"/>
              </a:spcBef>
              <a:spcAft>
                <a:spcPts val="300"/>
              </a:spcAft>
              <a:buFont typeface="Arial" panose="020B0604020202020204" pitchFamily="34" charset="0"/>
              <a:buChar char="•"/>
            </a:pPr>
            <a:r>
              <a:rPr lang="el-GR" dirty="0"/>
              <a:t>Αποθήκευση</a:t>
            </a:r>
            <a:r>
              <a:rPr lang="el-GR" baseline="0" dirty="0"/>
              <a:t> των δεδομένων</a:t>
            </a:r>
            <a:r>
              <a:rPr lang="en-US" dirty="0"/>
              <a:t>.</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23</a:t>
            </a:fld>
            <a:endParaRPr lang="en-US" dirty="0"/>
          </a:p>
        </p:txBody>
      </p:sp>
    </p:spTree>
    <p:extLst>
      <p:ext uri="{BB962C8B-B14F-4D97-AF65-F5344CB8AC3E}">
        <p14:creationId xmlns:p14="http://schemas.microsoft.com/office/powerpoint/2010/main" val="202616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Μια</a:t>
            </a:r>
            <a:r>
              <a:rPr lang="el-GR" baseline="0" dirty="0"/>
              <a:t> ε</a:t>
            </a:r>
            <a:r>
              <a:rPr lang="el-GR" dirty="0"/>
              <a:t>πισκόπηση της διαδικασίας αποθήκευσης δεδομένων παρουσιάζεται</a:t>
            </a:r>
            <a:r>
              <a:rPr lang="el-GR" baseline="0" dirty="0"/>
              <a:t> στην Εικόνα</a:t>
            </a:r>
            <a:r>
              <a:rPr lang="en-US" dirty="0"/>
              <a:t> 11.24.</a:t>
            </a:r>
            <a:endParaRPr lang="en-US" sz="1400" dirty="0"/>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24</a:t>
            </a:fld>
            <a:endParaRPr lang="en-US" dirty="0"/>
          </a:p>
        </p:txBody>
      </p:sp>
    </p:spTree>
    <p:extLst>
      <p:ext uri="{BB962C8B-B14F-4D97-AF65-F5344CB8AC3E}">
        <p14:creationId xmlns:p14="http://schemas.microsoft.com/office/powerpoint/2010/main" val="575115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300"/>
              </a:spcAft>
              <a:buFont typeface="Arial" panose="020B0604020202020204" pitchFamily="34" charset="0"/>
              <a:buChar char="•"/>
            </a:pPr>
            <a:r>
              <a:rPr lang="el-GR" dirty="0"/>
              <a:t>Η εξόρυξη δεδομένων (</a:t>
            </a:r>
            <a:r>
              <a:rPr lang="el-GR" dirty="0" err="1"/>
              <a:t>data</a:t>
            </a:r>
            <a:r>
              <a:rPr lang="el-GR" dirty="0"/>
              <a:t> </a:t>
            </a:r>
            <a:r>
              <a:rPr lang="el-GR" dirty="0" err="1"/>
              <a:t>mining</a:t>
            </a:r>
            <a:r>
              <a:rPr lang="el-GR" dirty="0"/>
              <a:t>) είναι η διαδικασία κατά την οποία γίνεται ανάλυση και διερεύνηση μεγάλων ποσοτήτων δεδομένων</a:t>
            </a:r>
            <a:r>
              <a:rPr lang="el-GR" baseline="0" dirty="0"/>
              <a:t> με σ</a:t>
            </a:r>
            <a:r>
              <a:rPr lang="el-GR" dirty="0"/>
              <a:t>τόχο τον εντοπισμό σημαντικών διακριτών μοτίβων ή τάσεων</a:t>
            </a:r>
            <a:r>
              <a:rPr lang="en-US" dirty="0"/>
              <a:t>.</a:t>
            </a:r>
          </a:p>
          <a:p>
            <a:pPr marL="171450" indent="-171450">
              <a:spcBef>
                <a:spcPts val="0"/>
              </a:spcBef>
              <a:spcAft>
                <a:spcPts val="300"/>
              </a:spcAft>
              <a:buFont typeface="Arial" panose="020B0604020202020204" pitchFamily="34" charset="0"/>
              <a:buChar char="•"/>
            </a:pPr>
            <a:r>
              <a:rPr lang="el-GR" dirty="0"/>
              <a:t>Οι</a:t>
            </a:r>
            <a:r>
              <a:rPr lang="el-GR" baseline="0" dirty="0"/>
              <a:t> τεχνικές που χρησιμοποιούνται είναι</a:t>
            </a:r>
            <a:r>
              <a:rPr lang="en-US" dirty="0"/>
              <a:t>:</a:t>
            </a:r>
          </a:p>
          <a:p>
            <a:pPr marL="628650" lvl="1" indent="-171450">
              <a:spcBef>
                <a:spcPts val="0"/>
              </a:spcBef>
              <a:spcAft>
                <a:spcPts val="300"/>
              </a:spcAft>
              <a:buFont typeface="Arial" panose="020B0604020202020204" pitchFamily="34" charset="0"/>
              <a:buChar char="•"/>
            </a:pPr>
            <a:r>
              <a:rPr lang="el-GR" dirty="0"/>
              <a:t>Κατηγοριοποίηση</a:t>
            </a:r>
            <a:r>
              <a:rPr lang="en-US" dirty="0"/>
              <a:t>.</a:t>
            </a:r>
          </a:p>
          <a:p>
            <a:pPr marL="628650" lvl="1" indent="-171450">
              <a:spcBef>
                <a:spcPts val="0"/>
              </a:spcBef>
              <a:spcAft>
                <a:spcPts val="300"/>
              </a:spcAft>
              <a:buFont typeface="Arial" panose="020B0604020202020204" pitchFamily="34" charset="0"/>
              <a:buChar char="•"/>
            </a:pPr>
            <a:r>
              <a:rPr lang="el-GR" dirty="0"/>
              <a:t>Εκτίμηση</a:t>
            </a:r>
            <a:r>
              <a:rPr lang="en-US" dirty="0"/>
              <a:t>.</a:t>
            </a:r>
          </a:p>
          <a:p>
            <a:pPr marL="628650" lvl="1" indent="-171450">
              <a:spcBef>
                <a:spcPts val="0"/>
              </a:spcBef>
              <a:spcAft>
                <a:spcPts val="300"/>
              </a:spcAft>
              <a:buFont typeface="Arial" panose="020B0604020202020204" pitchFamily="34" charset="0"/>
              <a:buChar char="•"/>
            </a:pPr>
            <a:r>
              <a:rPr lang="el-GR" dirty="0"/>
              <a:t>Ομαδοποίηση βάσει σχέσης</a:t>
            </a:r>
            <a:r>
              <a:rPr lang="en-US" dirty="0"/>
              <a:t>.</a:t>
            </a:r>
          </a:p>
          <a:p>
            <a:pPr marL="628650" lvl="1" indent="-171450">
              <a:spcBef>
                <a:spcPts val="0"/>
              </a:spcBef>
              <a:spcAft>
                <a:spcPts val="300"/>
              </a:spcAft>
              <a:buFont typeface="Arial" panose="020B0604020202020204" pitchFamily="34" charset="0"/>
              <a:buChar char="•"/>
            </a:pPr>
            <a:r>
              <a:rPr lang="el-GR" dirty="0"/>
              <a:t>Ομαδοποίηση</a:t>
            </a:r>
            <a:r>
              <a:rPr lang="en-US" dirty="0"/>
              <a:t>.</a:t>
            </a:r>
          </a:p>
          <a:p>
            <a:pPr marL="628650" lvl="1" indent="-171450">
              <a:spcBef>
                <a:spcPts val="0"/>
              </a:spcBef>
              <a:spcAft>
                <a:spcPts val="300"/>
              </a:spcAft>
              <a:buFont typeface="Arial" panose="020B0604020202020204" pitchFamily="34" charset="0"/>
              <a:buChar char="•"/>
            </a:pPr>
            <a:r>
              <a:rPr lang="el-GR" dirty="0"/>
              <a:t>Περιγραφή και </a:t>
            </a:r>
            <a:r>
              <a:rPr lang="el-GR" dirty="0" err="1"/>
              <a:t>οπτικοποίηση</a:t>
            </a:r>
            <a:r>
              <a:rPr lang="en-US" dirty="0"/>
              <a:t>.</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25</a:t>
            </a:fld>
            <a:endParaRPr lang="en-US" dirty="0"/>
          </a:p>
        </p:txBody>
      </p:sp>
    </p:spTree>
    <p:extLst>
      <p:ext uri="{BB962C8B-B14F-4D97-AF65-F5344CB8AC3E}">
        <p14:creationId xmlns:p14="http://schemas.microsoft.com/office/powerpoint/2010/main" val="242758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Ένα πληροφοριακό σύστημα (</a:t>
            </a:r>
            <a:r>
              <a:rPr lang="el-GR" sz="1200" kern="1200" dirty="0" err="1">
                <a:solidFill>
                  <a:schemeClr val="tx1"/>
                </a:solidFill>
                <a:effectLst/>
                <a:latin typeface="Arial" pitchFamily="34" charset="0"/>
                <a:ea typeface="+mn-ea"/>
                <a:cs typeface="+mn-cs"/>
              </a:rPr>
              <a:t>information</a:t>
            </a:r>
            <a:r>
              <a:rPr lang="el-GR" sz="1200" kern="1200" dirty="0">
                <a:solidFill>
                  <a:schemeClr val="tx1"/>
                </a:solidFill>
                <a:effectLst/>
                <a:latin typeface="Arial" pitchFamily="34" charset="0"/>
                <a:ea typeface="+mn-ea"/>
                <a:cs typeface="+mn-cs"/>
              </a:rPr>
              <a:t> </a:t>
            </a:r>
            <a:r>
              <a:rPr lang="el-GR" sz="1200" kern="1200" dirty="0" err="1">
                <a:solidFill>
                  <a:schemeClr val="tx1"/>
                </a:solidFill>
                <a:effectLst/>
                <a:latin typeface="Arial" pitchFamily="34" charset="0"/>
                <a:ea typeface="+mn-ea"/>
                <a:cs typeface="+mn-cs"/>
              </a:rPr>
              <a:t>system</a:t>
            </a:r>
            <a:r>
              <a:rPr lang="el-GR" sz="1200" kern="1200" dirty="0">
                <a:solidFill>
                  <a:schemeClr val="tx1"/>
                </a:solidFill>
                <a:effectLst/>
                <a:latin typeface="Arial" pitchFamily="34" charset="0"/>
                <a:ea typeface="+mn-ea"/>
                <a:cs typeface="+mn-cs"/>
              </a:rPr>
              <a:t>) είναι μια λύση λογισμικού που χρησιμοποιείται για τη συλλογή και ανάλυση δεδομένων. </a:t>
            </a: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Οι βάσεις δεδομένων αποτελούν αναπόσπαστο μέρος των πληροφοριακών συστημάτων επειδή αποθηκεύουν τις πληροφορίες οι οποίες κάνουν τα πληροφοριακά συστήματα λειτουργικά. </a:t>
            </a: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Όλα τα πληροφοριακά συστήματα εκτελούν παρόμοιες λειτουργίες, όπως η απόκτηση δεδομένων, η επεξεργασία των δεδομένων, ώστε να μετατραπούν σε πληροφορίες, η αποθήκευσή τους και η παροχή στον χρήστη διάφορων επιλογών εξόδου με τις οποίες οι πληροφορίες αποκτούν νόημα και χρησιμότητα.</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26</a:t>
            </a:fld>
            <a:endParaRPr lang="en-US" dirty="0"/>
          </a:p>
        </p:txBody>
      </p:sp>
    </p:spTree>
    <p:extLst>
      <p:ext uri="{BB962C8B-B14F-4D97-AF65-F5344CB8AC3E}">
        <p14:creationId xmlns:p14="http://schemas.microsoft.com/office/powerpoint/2010/main" val="540335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buFont typeface="Arial" panose="020B0604020202020204" pitchFamily="34" charset="0"/>
              <a:buChar char="•"/>
            </a:pPr>
            <a:r>
              <a:rPr lang="el-GR" dirty="0"/>
              <a:t>Ένα σύστημα επεξεργασίας συναλλαγών (</a:t>
            </a:r>
            <a:r>
              <a:rPr lang="el-GR" dirty="0" err="1"/>
              <a:t>transaction</a:t>
            </a:r>
            <a:r>
              <a:rPr lang="el-GR" dirty="0"/>
              <a:t>-</a:t>
            </a:r>
            <a:r>
              <a:rPr lang="el-GR" dirty="0" err="1"/>
              <a:t>processing</a:t>
            </a:r>
            <a:r>
              <a:rPr lang="el-GR" dirty="0"/>
              <a:t> </a:t>
            </a:r>
            <a:r>
              <a:rPr lang="el-GR" dirty="0" err="1"/>
              <a:t>system</a:t>
            </a:r>
            <a:r>
              <a:rPr lang="el-GR" dirty="0"/>
              <a:t> – TPS) καταγράφει καθημερινές συναλλαγές μιας επιχείρησης.</a:t>
            </a:r>
            <a:endParaRPr lang="en-US" dirty="0"/>
          </a:p>
          <a:p>
            <a:pPr marL="628650" lvl="1" indent="-171450">
              <a:spcBef>
                <a:spcPts val="0"/>
              </a:spcBef>
              <a:buFont typeface="Arial" panose="020B0604020202020204" pitchFamily="34" charset="0"/>
              <a:buChar char="•"/>
            </a:pPr>
            <a:r>
              <a:rPr lang="el-GR" dirty="0"/>
              <a:t>Η επεξεργασία σε πραγματικό χρόνο (</a:t>
            </a:r>
            <a:r>
              <a:rPr lang="el-GR" dirty="0" err="1"/>
              <a:t>real</a:t>
            </a:r>
            <a:r>
              <a:rPr lang="el-GR" dirty="0"/>
              <a:t>-</a:t>
            </a:r>
            <a:r>
              <a:rPr lang="el-GR" dirty="0" err="1"/>
              <a:t>time</a:t>
            </a:r>
            <a:r>
              <a:rPr lang="el-GR" dirty="0"/>
              <a:t> </a:t>
            </a:r>
            <a:r>
              <a:rPr lang="el-GR" dirty="0" err="1"/>
              <a:t>processing</a:t>
            </a:r>
            <a:r>
              <a:rPr lang="el-GR" dirty="0"/>
              <a:t>) διασφαλίζει</a:t>
            </a:r>
            <a:r>
              <a:rPr lang="el-GR" baseline="0" dirty="0"/>
              <a:t> ότι τα δεδομένα είναι </a:t>
            </a:r>
            <a:r>
              <a:rPr lang="el-GR" baseline="0" dirty="0" err="1"/>
              <a:t>επικαιροποιημένα</a:t>
            </a:r>
            <a:r>
              <a:rPr lang="el-GR" baseline="0"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t>Η επεξεργασία κατά δέσμες (</a:t>
            </a:r>
            <a:r>
              <a:rPr lang="el-GR" dirty="0" err="1"/>
              <a:t>batch</a:t>
            </a:r>
            <a:r>
              <a:rPr lang="el-GR" dirty="0"/>
              <a:t> </a:t>
            </a:r>
            <a:r>
              <a:rPr lang="el-GR" dirty="0" err="1"/>
              <a:t>processing</a:t>
            </a:r>
            <a:r>
              <a:rPr lang="el-GR" dirty="0"/>
              <a:t>) ταιριάζει περισσότερο σε δραστηριότητες στις οποίες ο χρόνος δεν είναι κρίσιμη παράμετρος. </a:t>
            </a:r>
          </a:p>
          <a:p>
            <a:pPr marL="628650" lvl="1" indent="-171450">
              <a:spcBef>
                <a:spcPts val="0"/>
              </a:spcBef>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27</a:t>
            </a:fld>
            <a:endParaRPr lang="en-US" dirty="0"/>
          </a:p>
        </p:txBody>
      </p:sp>
    </p:spTree>
    <p:extLst>
      <p:ext uri="{BB962C8B-B14F-4D97-AF65-F5344CB8AC3E}">
        <p14:creationId xmlns:p14="http://schemas.microsoft.com/office/powerpoint/2010/main" val="4179498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Ένα πληροφοριακό σύστημα διαχείρισης (</a:t>
            </a:r>
            <a:r>
              <a:rPr lang="el-GR" sz="1200" kern="1200" dirty="0" err="1">
                <a:solidFill>
                  <a:schemeClr val="tx1"/>
                </a:solidFill>
                <a:effectLst/>
                <a:latin typeface="Arial" pitchFamily="34" charset="0"/>
                <a:ea typeface="+mn-ea"/>
                <a:cs typeface="+mn-cs"/>
              </a:rPr>
              <a:t>management</a:t>
            </a:r>
            <a:r>
              <a:rPr lang="el-GR" sz="1200" kern="1200" dirty="0">
                <a:solidFill>
                  <a:schemeClr val="tx1"/>
                </a:solidFill>
                <a:effectLst/>
                <a:latin typeface="Arial" pitchFamily="34" charset="0"/>
                <a:ea typeface="+mn-ea"/>
                <a:cs typeface="+mn-cs"/>
              </a:rPr>
              <a:t> </a:t>
            </a:r>
            <a:r>
              <a:rPr lang="el-GR" sz="1200" kern="1200" dirty="0" err="1">
                <a:solidFill>
                  <a:schemeClr val="tx1"/>
                </a:solidFill>
                <a:effectLst/>
                <a:latin typeface="Arial" pitchFamily="34" charset="0"/>
                <a:ea typeface="+mn-ea"/>
                <a:cs typeface="+mn-cs"/>
              </a:rPr>
              <a:t>information</a:t>
            </a:r>
            <a:r>
              <a:rPr lang="el-GR" sz="1200" kern="1200" dirty="0">
                <a:solidFill>
                  <a:schemeClr val="tx1"/>
                </a:solidFill>
                <a:effectLst/>
                <a:latin typeface="Arial" pitchFamily="34" charset="0"/>
                <a:ea typeface="+mn-ea"/>
                <a:cs typeface="+mn-cs"/>
              </a:rPr>
              <a:t> </a:t>
            </a:r>
            <a:r>
              <a:rPr lang="el-GR" sz="1200" kern="1200" dirty="0" err="1">
                <a:solidFill>
                  <a:schemeClr val="tx1"/>
                </a:solidFill>
                <a:effectLst/>
                <a:latin typeface="Arial" pitchFamily="34" charset="0"/>
                <a:ea typeface="+mn-ea"/>
                <a:cs typeface="+mn-cs"/>
              </a:rPr>
              <a:t>system</a:t>
            </a:r>
            <a:r>
              <a:rPr lang="el-GR" sz="1200" kern="1200" dirty="0">
                <a:solidFill>
                  <a:schemeClr val="tx1"/>
                </a:solidFill>
                <a:effectLst/>
                <a:latin typeface="Arial" pitchFamily="34" charset="0"/>
                <a:ea typeface="+mn-ea"/>
                <a:cs typeface="+mn-cs"/>
              </a:rPr>
              <a:t> – MIS) παρέχει ενημερωμένες και ακριβείς πληροφορίες οι οποίες δίνουν στη διοίκηση τη δυνατότητα να λαμβάνει κρίσιμες επιχειρηματικές αποφάσεις</a:t>
            </a:r>
            <a:r>
              <a:rPr lang="en-US" sz="1200" kern="1200" dirty="0">
                <a:solidFill>
                  <a:schemeClr val="tx1"/>
                </a:solidFill>
                <a:effectLst/>
                <a:latin typeface="Arial" pitchFamily="34" charset="0"/>
                <a:ea typeface="+mn-ea"/>
                <a:cs typeface="+mn-cs"/>
              </a:rPr>
              <a:t>. </a:t>
            </a:r>
            <a:r>
              <a:rPr lang="el-GR" sz="1200" kern="1200" dirty="0">
                <a:solidFill>
                  <a:schemeClr val="tx1"/>
                </a:solidFill>
                <a:effectLst/>
                <a:latin typeface="Arial" pitchFamily="34" charset="0"/>
                <a:ea typeface="+mn-ea"/>
                <a:cs typeface="+mn-cs"/>
              </a:rPr>
              <a:t>Τα MIS αποτελούν εξέλιξη των TPS. Οι διοικήσεις των εταιρειών συνειδητοποίησαν ότι τα δεδομένα θα μπορούσαν να εξελιχθούν σε ένα εξαιρετικά αποτελεσματικό εργαλείο μόνο αν οι πληροφορίες μπορούσαν να οργανωθούν και να εξαχθούν σε μια χρήσιμη μορφή.</a:t>
            </a:r>
            <a:r>
              <a:rPr lang="en-US" sz="1200" kern="1200" dirty="0">
                <a:solidFill>
                  <a:schemeClr val="tx1"/>
                </a:solidFill>
                <a:effectLst/>
                <a:latin typeface="Arial" pitchFamily="34" charset="0"/>
                <a:ea typeface="+mn-ea"/>
                <a:cs typeface="+mn-cs"/>
              </a:rPr>
              <a:t> </a:t>
            </a:r>
          </a:p>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Τα MIS παράγουν τρεις τύπους αναφορών:</a:t>
            </a:r>
          </a:p>
          <a:p>
            <a:pPr marL="628650" lvl="1"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Αναφορά λεπτομερειών</a:t>
            </a:r>
            <a:r>
              <a:rPr lang="en-US" sz="1200" kern="1200" dirty="0">
                <a:solidFill>
                  <a:schemeClr val="tx1"/>
                </a:solidFill>
                <a:effectLst/>
                <a:latin typeface="Arial" pitchFamily="34" charset="0"/>
                <a:ea typeface="+mn-ea"/>
                <a:cs typeface="+mn-cs"/>
              </a:rPr>
              <a:t>.</a:t>
            </a:r>
          </a:p>
          <a:p>
            <a:pPr marL="628650" lvl="1"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Συνοπτική αναφορά</a:t>
            </a:r>
            <a:r>
              <a:rPr lang="en-US" sz="1200" kern="1200" dirty="0">
                <a:solidFill>
                  <a:schemeClr val="tx1"/>
                </a:solidFill>
                <a:effectLst/>
                <a:latin typeface="Arial" pitchFamily="34" charset="0"/>
                <a:ea typeface="+mn-ea"/>
                <a:cs typeface="+mn-cs"/>
              </a:rPr>
              <a:t>.</a:t>
            </a:r>
          </a:p>
          <a:p>
            <a:pPr marL="628650" lvl="1"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Αναφορά ειδικών συνθηκών</a:t>
            </a:r>
            <a:r>
              <a:rPr lang="en-US" sz="1200" kern="1200" dirty="0">
                <a:solidFill>
                  <a:schemeClr val="tx1"/>
                </a:solidFill>
                <a:effectLst/>
                <a:latin typeface="Arial" pitchFamily="34" charset="0"/>
                <a:ea typeface="+mn-ea"/>
                <a:cs typeface="+mn-cs"/>
              </a:rPr>
              <a:t>.</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28</a:t>
            </a:fld>
            <a:endParaRPr lang="en-US" dirty="0"/>
          </a:p>
        </p:txBody>
      </p:sp>
    </p:spTree>
    <p:extLst>
      <p:ext uri="{BB962C8B-B14F-4D97-AF65-F5344CB8AC3E}">
        <p14:creationId xmlns:p14="http://schemas.microsoft.com/office/powerpoint/2010/main" val="296896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Ένα σύστημα υποστήριξης αποφάσεων (</a:t>
            </a:r>
            <a:r>
              <a:rPr lang="el-GR" sz="1200" kern="1200" dirty="0" err="1">
                <a:solidFill>
                  <a:schemeClr val="tx1"/>
                </a:solidFill>
                <a:effectLst/>
                <a:latin typeface="Arial" pitchFamily="34" charset="0"/>
                <a:ea typeface="+mn-ea"/>
                <a:cs typeface="+mn-cs"/>
              </a:rPr>
              <a:t>decision</a:t>
            </a:r>
            <a:r>
              <a:rPr lang="el-GR" sz="1200" kern="1200" dirty="0">
                <a:solidFill>
                  <a:schemeClr val="tx1"/>
                </a:solidFill>
                <a:effectLst/>
                <a:latin typeface="Arial" pitchFamily="34" charset="0"/>
                <a:ea typeface="+mn-ea"/>
                <a:cs typeface="+mn-cs"/>
              </a:rPr>
              <a:t> </a:t>
            </a:r>
            <a:r>
              <a:rPr lang="el-GR" sz="1200" kern="1200" dirty="0" err="1">
                <a:solidFill>
                  <a:schemeClr val="tx1"/>
                </a:solidFill>
                <a:effectLst/>
                <a:latin typeface="Arial" pitchFamily="34" charset="0"/>
                <a:ea typeface="+mn-ea"/>
                <a:cs typeface="+mn-cs"/>
              </a:rPr>
              <a:t>support</a:t>
            </a:r>
            <a:r>
              <a:rPr lang="el-GR" sz="1200" kern="1200" dirty="0">
                <a:solidFill>
                  <a:schemeClr val="tx1"/>
                </a:solidFill>
                <a:effectLst/>
                <a:latin typeface="Arial" pitchFamily="34" charset="0"/>
                <a:ea typeface="+mn-ea"/>
                <a:cs typeface="+mn-cs"/>
              </a:rPr>
              <a:t> </a:t>
            </a:r>
            <a:r>
              <a:rPr lang="el-GR" sz="1200" kern="1200" dirty="0" err="1">
                <a:solidFill>
                  <a:schemeClr val="tx1"/>
                </a:solidFill>
                <a:effectLst/>
                <a:latin typeface="Arial" pitchFamily="34" charset="0"/>
                <a:ea typeface="+mn-ea"/>
                <a:cs typeface="+mn-cs"/>
              </a:rPr>
              <a:t>system</a:t>
            </a:r>
            <a:r>
              <a:rPr lang="el-GR" sz="1200" kern="1200" dirty="0">
                <a:solidFill>
                  <a:schemeClr val="tx1"/>
                </a:solidFill>
                <a:effectLst/>
                <a:latin typeface="Arial" pitchFamily="34" charset="0"/>
                <a:ea typeface="+mn-ea"/>
                <a:cs typeface="+mn-cs"/>
              </a:rPr>
              <a:t> – DSS) είναι ακόμα ένας τύπος επιχειρηματικού πληροφοριακού συστήματος που έχει σχεδιαστεί για να βοηθά τις διοικήσεις να καταστρώνουν λύσεις για συγκεκριμένα προβλήματα. </a:t>
            </a: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Ένα DSS μπορεί να παρέχει στατιστικές πληροφορίες για στοιχεία καταναλωτών, όπως επίπεδα εισοδήματος ή αγοραστικές συνήθειες, τα οποία θα βοηθήσουν τη διοίκηση να λάβει στρατηγικές αποφάσεις διαφήμισης</a:t>
            </a:r>
            <a:r>
              <a:rPr lang="en-US" sz="1200" kern="1200" dirty="0">
                <a:solidFill>
                  <a:schemeClr val="tx1"/>
                </a:solidFill>
                <a:effectLst/>
                <a:latin typeface="Arial" pitchFamily="34" charset="0"/>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Ένα DSS χρησιμοποιεί δεδομένα από βάσεις δεδομένων και αποθήκες δεδομένων, αλλά δίνει επίσης τη δυνατότητα στους χρήστες να προσθέτουν δικές τους γνώσεις και εμπειρίες και να τις εφαρμόζουν στη λύση. </a:t>
            </a:r>
            <a:endParaRPr lang="en-US" sz="120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29</a:t>
            </a:fld>
            <a:endParaRPr lang="en-US" dirty="0"/>
          </a:p>
        </p:txBody>
      </p:sp>
    </p:spTree>
    <p:extLst>
      <p:ext uri="{BB962C8B-B14F-4D97-AF65-F5344CB8AC3E}">
        <p14:creationId xmlns:p14="http://schemas.microsoft.com/office/powerpoint/2010/main" val="3325749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dirty="0"/>
              <a:t>Ένα σύστημα διαχείρισης υποδειγμάτων (</a:t>
            </a:r>
            <a:r>
              <a:rPr lang="el-GR" dirty="0" err="1"/>
              <a:t>model</a:t>
            </a:r>
            <a:r>
              <a:rPr lang="el-GR" dirty="0"/>
              <a:t> </a:t>
            </a:r>
            <a:r>
              <a:rPr lang="el-GR" dirty="0" err="1"/>
              <a:t>management</a:t>
            </a:r>
            <a:r>
              <a:rPr lang="el-GR" dirty="0"/>
              <a:t> </a:t>
            </a:r>
            <a:r>
              <a:rPr lang="el-GR" dirty="0" err="1"/>
              <a:t>system</a:t>
            </a:r>
            <a:r>
              <a:rPr lang="el-GR" dirty="0"/>
              <a:t>) συμβάλλει στην κατασκευή υποδειγμάτων διαχείρισης σε ένα DSS. </a:t>
            </a:r>
            <a:endParaRPr lang="en-US" dirty="0"/>
          </a:p>
          <a:p>
            <a:pPr marL="171450" indent="-171450">
              <a:buFont typeface="Arial" panose="020B0604020202020204" pitchFamily="34" charset="0"/>
              <a:buChar char="•"/>
            </a:pPr>
            <a:r>
              <a:rPr lang="el-GR" dirty="0"/>
              <a:t>Ένα σύστημα γνώσεων (</a:t>
            </a:r>
            <a:r>
              <a:rPr lang="el-GR" dirty="0" err="1"/>
              <a:t>knowledge</a:t>
            </a:r>
            <a:r>
              <a:rPr lang="el-GR" dirty="0"/>
              <a:t>-</a:t>
            </a:r>
            <a:r>
              <a:rPr lang="el-GR" dirty="0" err="1"/>
              <a:t>based</a:t>
            </a:r>
            <a:r>
              <a:rPr lang="el-GR" dirty="0"/>
              <a:t> </a:t>
            </a:r>
            <a:r>
              <a:rPr lang="el-GR" dirty="0" err="1"/>
              <a:t>system</a:t>
            </a:r>
            <a:r>
              <a:rPr lang="el-GR" dirty="0"/>
              <a:t>)</a:t>
            </a:r>
            <a:r>
              <a:rPr lang="en-US" dirty="0"/>
              <a:t>:</a:t>
            </a:r>
          </a:p>
          <a:p>
            <a:pPr marL="628650" lvl="1" indent="-171450">
              <a:buFont typeface="Arial" panose="020B0604020202020204" pitchFamily="34" charset="0"/>
              <a:buChar char="•"/>
            </a:pPr>
            <a:r>
              <a:rPr lang="el-GR" dirty="0"/>
              <a:t>Παρέχει ευφυΐα που συμπληρώνει τη νοημοσύνη του χρήστη</a:t>
            </a:r>
            <a:r>
              <a:rPr lang="en-US" dirty="0"/>
              <a:t>.</a:t>
            </a:r>
          </a:p>
          <a:p>
            <a:pPr marL="628650" lvl="1" indent="-171450">
              <a:buFont typeface="Arial" panose="020B0604020202020204" pitchFamily="34" charset="0"/>
              <a:buChar char="•"/>
            </a:pPr>
            <a:r>
              <a:rPr lang="el-GR" dirty="0"/>
              <a:t>Ένα σύστημα επεξεργασίας φυσικής γλώσσας (</a:t>
            </a:r>
            <a:r>
              <a:rPr lang="en-US" dirty="0"/>
              <a:t>natural language</a:t>
            </a:r>
            <a:r>
              <a:rPr lang="el-GR" dirty="0"/>
              <a:t> </a:t>
            </a:r>
            <a:r>
              <a:rPr lang="en-US" dirty="0"/>
              <a:t>processing – NLP)</a:t>
            </a:r>
            <a:r>
              <a:rPr lang="el-GR" dirty="0"/>
              <a:t> επιτρέπει στους χρήστες να επικοινωνούν με τους υπολογιστές χρησιμοποιώντας φυσική γλώσσα και όχι μια γλώσσα προγραμματισμού</a:t>
            </a:r>
            <a:r>
              <a:rPr lang="en-US" sz="1200" b="0" i="0" u="none" strike="noStrike" kern="1200" baseline="0" dirty="0"/>
              <a:t>.</a:t>
            </a:r>
            <a:endParaRPr lang="en-US" dirty="0"/>
          </a:p>
          <a:p>
            <a:pPr marL="628650" lvl="1" indent="-171450">
              <a:buFont typeface="Arial" panose="020B0604020202020204" pitchFamily="34" charset="0"/>
              <a:buChar char="•"/>
            </a:pPr>
            <a:r>
              <a:rPr lang="el-GR" dirty="0"/>
              <a:t>Η τεχνητή νοημοσύνη (</a:t>
            </a:r>
            <a:r>
              <a:rPr lang="el-GR" dirty="0" err="1"/>
              <a:t>artificial</a:t>
            </a:r>
            <a:r>
              <a:rPr lang="el-GR" dirty="0"/>
              <a:t> </a:t>
            </a:r>
            <a:r>
              <a:rPr lang="el-GR" dirty="0" err="1"/>
              <a:t>intelligence</a:t>
            </a:r>
            <a:r>
              <a:rPr lang="el-GR" dirty="0"/>
              <a:t> – AI) είναι ο κλάδος της επιστήμης των υπολογιστών που επιχειρεί να δημιουργήσει υπολογιστές οι οποίοι σκέφτονται σαν άνθρωποι</a:t>
            </a:r>
            <a:r>
              <a:rPr lang="en-US" dirty="0"/>
              <a:t>.</a:t>
            </a:r>
          </a:p>
          <a:p>
            <a:pPr marL="628650" lvl="1" indent="-171450">
              <a:buFont typeface="Arial" panose="020B0604020202020204" pitchFamily="34" charset="0"/>
              <a:buChar char="•"/>
            </a:pPr>
            <a:r>
              <a:rPr lang="el-GR" dirty="0"/>
              <a:t>Η ασαφής λογική (</a:t>
            </a:r>
            <a:r>
              <a:rPr lang="el-GR" dirty="0" err="1"/>
              <a:t>fuzzy</a:t>
            </a:r>
            <a:r>
              <a:rPr lang="el-GR" dirty="0"/>
              <a:t> </a:t>
            </a:r>
            <a:r>
              <a:rPr lang="el-GR" dirty="0" err="1"/>
              <a:t>logic</a:t>
            </a:r>
            <a:r>
              <a:rPr lang="el-GR" dirty="0"/>
              <a:t>) επιτρέπει την εισαγωγή της εμπειρικής γνώσης στην εξίσωση, λαμβάνοντας υπόψη πιθανότητες</a:t>
            </a:r>
            <a:r>
              <a:rPr lang="en-US" dirty="0"/>
              <a:t>.</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30</a:t>
            </a:fld>
            <a:endParaRPr lang="en-US" dirty="0"/>
          </a:p>
        </p:txBody>
      </p:sp>
    </p:spTree>
    <p:extLst>
      <p:ext uri="{BB962C8B-B14F-4D97-AF65-F5344CB8AC3E}">
        <p14:creationId xmlns:p14="http://schemas.microsoft.com/office/powerpoint/2010/main" val="2736966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Οι δύο στόχοι που σχετίζονται με την κατανόηση των</a:t>
            </a:r>
            <a:r>
              <a:rPr lang="el-GR" sz="1200" baseline="0" dirty="0">
                <a:solidFill>
                  <a:schemeClr val="tx1"/>
                </a:solidFill>
              </a:rPr>
              <a:t> πλεονεκτημάτων της χρήσης βάσεων δεδομένων είναι</a:t>
            </a:r>
            <a:r>
              <a:rPr lang="en-US" sz="1200" baseline="0" dirty="0">
                <a:solidFill>
                  <a:schemeClr val="tx1"/>
                </a:solidFill>
              </a:rPr>
              <a:t>:</a:t>
            </a:r>
          </a:p>
          <a:p>
            <a:pPr marL="1032272" indent="-692658">
              <a:spcBef>
                <a:spcPts val="0"/>
              </a:spcBef>
              <a:spcAft>
                <a:spcPts val="2400"/>
              </a:spcAft>
              <a:buNone/>
            </a:pPr>
            <a:r>
              <a:rPr lang="en-US" sz="1200" dirty="0"/>
              <a:t>11.1  </a:t>
            </a:r>
            <a:r>
              <a:rPr lang="el-GR" sz="1200" dirty="0"/>
              <a:t>Τι είναι οι βάσεις δεδομένων και γιατί είναι χρήσιμες. </a:t>
            </a:r>
            <a:endParaRPr lang="en-US" sz="1200" dirty="0"/>
          </a:p>
          <a:p>
            <a:pPr marL="1032272" indent="-692658">
              <a:spcBef>
                <a:spcPts val="0"/>
              </a:spcBef>
              <a:spcAft>
                <a:spcPts val="2400"/>
              </a:spcAft>
              <a:buNone/>
            </a:pPr>
            <a:r>
              <a:rPr lang="en-US" sz="1200" dirty="0"/>
              <a:t>11.2  </a:t>
            </a:r>
            <a:r>
              <a:rPr lang="el-GR" sz="1200" dirty="0"/>
              <a:t>Τα οφέλη της χρήσης μιας βάσης δεδομένων.</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4</a:t>
            </a:fld>
            <a:endParaRPr lang="en-US" dirty="0"/>
          </a:p>
        </p:txBody>
      </p:sp>
    </p:spTree>
    <p:extLst>
      <p:ext uri="{BB962C8B-B14F-4D97-AF65-F5344CB8AC3E}">
        <p14:creationId xmlns:p14="http://schemas.microsoft.com/office/powerpoint/2010/main" val="3461116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dirty="0"/>
              <a:t>Η επιχειρηματική ευφυΐα (</a:t>
            </a:r>
            <a:r>
              <a:rPr lang="el-GR" dirty="0" err="1"/>
              <a:t>business</a:t>
            </a:r>
            <a:r>
              <a:rPr lang="el-GR" dirty="0"/>
              <a:t> </a:t>
            </a:r>
            <a:r>
              <a:rPr lang="el-GR" dirty="0" err="1"/>
              <a:t>intelligence</a:t>
            </a:r>
            <a:r>
              <a:rPr lang="el-GR" dirty="0"/>
              <a:t> – BI) είναι η δυνατότητα βελτίωσης της διαδικασίας λήψης επιχειρηματικών αποφάσεων με τη βοήθεια βάσεων δεδομένων</a:t>
            </a:r>
            <a:r>
              <a:rPr lang="en-US" dirty="0"/>
              <a:t>.</a:t>
            </a:r>
          </a:p>
          <a:p>
            <a:pPr marL="628650" lvl="1" indent="-171450">
              <a:buFont typeface="Arial" panose="020B0604020202020204" pitchFamily="34" charset="0"/>
              <a:buChar char="•"/>
            </a:pPr>
            <a:r>
              <a:rPr lang="el-GR" dirty="0"/>
              <a:t>Χρησιμοποιείται για ανάλυση και ερμηνεία μεγάλων συνόλων δεδομένων</a:t>
            </a:r>
            <a:r>
              <a:rPr lang="en-US" dirty="0"/>
              <a:t>.</a:t>
            </a:r>
          </a:p>
          <a:p>
            <a:pPr marL="628650" lvl="1" indent="-171450">
              <a:buFont typeface="Arial" panose="020B0604020202020204" pitchFamily="34" charset="0"/>
              <a:buChar char="•"/>
            </a:pPr>
            <a:r>
              <a:rPr lang="el-GR" dirty="0"/>
              <a:t>Επιτρέπει στα εκτελεστικά στελέχη και την ανώτατη διοίκηση να λαμβάνουν εμπεριστατωμένες αποφάσεις</a:t>
            </a:r>
            <a:r>
              <a:rPr lang="en-US" dirty="0"/>
              <a:t>.</a:t>
            </a:r>
          </a:p>
          <a:p>
            <a:pPr marL="171450" indent="-171450">
              <a:buFont typeface="Arial" panose="020B0604020202020204" pitchFamily="34" charset="0"/>
              <a:buChar char="•"/>
            </a:pPr>
            <a:r>
              <a:rPr lang="el-GR" dirty="0"/>
              <a:t>Ο προγραμματισμός εταιρικών πόρων (</a:t>
            </a:r>
            <a:r>
              <a:rPr lang="el-GR" dirty="0" err="1"/>
              <a:t>enterprise</a:t>
            </a:r>
            <a:r>
              <a:rPr lang="el-GR" dirty="0"/>
              <a:t> </a:t>
            </a:r>
            <a:r>
              <a:rPr lang="el-GR" dirty="0" err="1"/>
              <a:t>resource</a:t>
            </a:r>
            <a:r>
              <a:rPr lang="el-GR" dirty="0"/>
              <a:t> </a:t>
            </a:r>
            <a:r>
              <a:rPr lang="el-GR" dirty="0" err="1"/>
              <a:t>planning</a:t>
            </a:r>
            <a:r>
              <a:rPr lang="el-GR" dirty="0"/>
              <a:t> – ERP) είναι ένα σύστημα λογισμικού το οποίο συγκεντρώνει όλες τις πληροφορίες που σχετίζονται με τη λειτουργία μιας επιχείρησης</a:t>
            </a:r>
            <a:r>
              <a:rPr lang="en-US" dirty="0"/>
              <a:t>.</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31</a:t>
            </a:fld>
            <a:endParaRPr lang="en-US" dirty="0"/>
          </a:p>
        </p:txBody>
      </p:sp>
    </p:spTree>
    <p:extLst>
      <p:ext uri="{BB962C8B-B14F-4D97-AF65-F5344CB8AC3E}">
        <p14:creationId xmlns:p14="http://schemas.microsoft.com/office/powerpoint/2010/main" val="633387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36EEF-3ACC-4468-87D3-BB2E9E995702}" type="slidenum">
              <a:rPr lang="en-US" smtClean="0"/>
              <a:pPr/>
              <a:t>32</a:t>
            </a:fld>
            <a:endParaRPr lang="en-US" dirty="0"/>
          </a:p>
        </p:txBody>
      </p:sp>
    </p:spTree>
    <p:extLst>
      <p:ext uri="{BB962C8B-B14F-4D97-AF65-F5344CB8AC3E}">
        <p14:creationId xmlns:p14="http://schemas.microsoft.com/office/powerpoint/2010/main" val="4197791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latin typeface="Arial" charset="0"/>
              <a:ea typeface="ＭＳ Ｐゴシック" pitchFamily="34" charset="-128"/>
              <a:cs typeface="Arial" charset="0"/>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A3710F07-EC1C-45CE-8CCB-9FB7F868001B}" type="slidenum">
              <a:rPr lang="en-US" smtClean="0">
                <a:latin typeface="Arial" charset="0"/>
                <a:cs typeface="Arial" charset="0"/>
              </a:rPr>
              <a:pPr/>
              <a:t>33</a:t>
            </a:fld>
            <a:endParaRPr lang="en-US">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Οι τρεις στόχοι που σχετίζονται με την κατανόηση</a:t>
            </a:r>
            <a:r>
              <a:rPr lang="el-GR" sz="1200" baseline="0" dirty="0">
                <a:solidFill>
                  <a:schemeClr val="tx1"/>
                </a:solidFill>
              </a:rPr>
              <a:t> των τύπων βάσεων δεδομένων είναι</a:t>
            </a:r>
            <a:r>
              <a:rPr lang="en-US" sz="1200" baseline="0" dirty="0">
                <a:solidFill>
                  <a:schemeClr val="tx1"/>
                </a:solidFill>
              </a:rPr>
              <a:t>:</a:t>
            </a:r>
          </a:p>
          <a:p>
            <a:pPr marL="1032272" indent="-692658">
              <a:buNone/>
            </a:pPr>
            <a:r>
              <a:rPr lang="en-US" sz="1200" dirty="0"/>
              <a:t>11.3  </a:t>
            </a:r>
            <a:r>
              <a:rPr lang="el-GR" sz="1200" dirty="0"/>
              <a:t>Δυνατότητες σχεσιακών βάσεων δεδομένων. </a:t>
            </a:r>
            <a:endParaRPr lang="en-US" sz="1200" dirty="0"/>
          </a:p>
          <a:p>
            <a:pPr marL="1032272" indent="-692658">
              <a:buNone/>
            </a:pPr>
            <a:r>
              <a:rPr lang="en-US" sz="1200" dirty="0"/>
              <a:t>11.4  </a:t>
            </a:r>
            <a:r>
              <a:rPr lang="el-GR" sz="1200" dirty="0"/>
              <a:t>Δυνατότητες αντικειμενοστραφών βάσεων δεδομένων</a:t>
            </a:r>
            <a:endParaRPr lang="en-US" sz="1200" dirty="0"/>
          </a:p>
          <a:p>
            <a:pPr marL="1032272" indent="-692658">
              <a:buNone/>
            </a:pPr>
            <a:r>
              <a:rPr lang="en-US" sz="1200" dirty="0"/>
              <a:t>11.5  </a:t>
            </a:r>
            <a:r>
              <a:rPr lang="el-GR" sz="1200" dirty="0"/>
              <a:t>Δυνατότητες βάσεων δεδομένων πολλαπλών διαστάσεων.</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5</a:t>
            </a:fld>
            <a:endParaRPr lang="en-US" dirty="0"/>
          </a:p>
        </p:txBody>
      </p:sp>
    </p:spTree>
    <p:extLst>
      <p:ext uri="{BB962C8B-B14F-4D97-AF65-F5344CB8AC3E}">
        <p14:creationId xmlns:p14="http://schemas.microsoft.com/office/powerpoint/2010/main" val="219074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Οι δύο στόχοι που</a:t>
            </a:r>
            <a:r>
              <a:rPr lang="el-GR" sz="1200" baseline="0" dirty="0">
                <a:solidFill>
                  <a:schemeClr val="tx1"/>
                </a:solidFill>
              </a:rPr>
              <a:t> σχετίζονται με την κατανόηση των βασικών χαρακτηριστικών των βάσεων δεδομένων είναι</a:t>
            </a:r>
            <a:r>
              <a:rPr lang="en-US" sz="1200" baseline="0" dirty="0">
                <a:solidFill>
                  <a:schemeClr val="tx1"/>
                </a:solidFill>
              </a:rPr>
              <a:t>:</a:t>
            </a:r>
          </a:p>
          <a:p>
            <a:pPr marL="1032272" indent="-692658">
              <a:buNone/>
            </a:pPr>
            <a:r>
              <a:rPr lang="en-US" sz="1200" dirty="0"/>
              <a:t>11.6  </a:t>
            </a:r>
            <a:r>
              <a:rPr lang="el-GR" sz="1200" dirty="0"/>
              <a:t>Οργάνωση και ορισμός δεδομένων σε σχεσιακές βάσεις δεδομένων. </a:t>
            </a:r>
            <a:endParaRPr lang="en-US" sz="1200" dirty="0"/>
          </a:p>
          <a:p>
            <a:pPr marL="1032272" indent="-692658">
              <a:buNone/>
            </a:pPr>
            <a:r>
              <a:rPr lang="en-US" sz="1200" dirty="0"/>
              <a:t>11.7  </a:t>
            </a:r>
            <a:r>
              <a:rPr lang="el-GR" sz="1200" dirty="0"/>
              <a:t>Εισαγωγή και διαχείριση δεδομένων σε βάσεις δεδομένων.</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6</a:t>
            </a:fld>
            <a:endParaRPr lang="en-US" dirty="0"/>
          </a:p>
        </p:txBody>
      </p:sp>
    </p:spTree>
    <p:extLst>
      <p:ext uri="{BB962C8B-B14F-4D97-AF65-F5344CB8AC3E}">
        <p14:creationId xmlns:p14="http://schemas.microsoft.com/office/powerpoint/2010/main" val="54029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Μια βάση δεδομένων (</a:t>
            </a:r>
            <a:r>
              <a:rPr lang="el-GR" sz="1200" kern="1200" dirty="0" err="1">
                <a:solidFill>
                  <a:schemeClr val="tx1"/>
                </a:solidFill>
                <a:effectLst/>
                <a:latin typeface="Arial" pitchFamily="34" charset="0"/>
                <a:ea typeface="+mn-ea"/>
                <a:cs typeface="+mn-cs"/>
              </a:rPr>
              <a:t>data</a:t>
            </a:r>
            <a:r>
              <a:rPr lang="el-GR" sz="1200" kern="1200" dirty="0">
                <a:solidFill>
                  <a:schemeClr val="tx1"/>
                </a:solidFill>
                <a:effectLst/>
                <a:latin typeface="Arial" pitchFamily="34" charset="0"/>
                <a:ea typeface="+mn-ea"/>
                <a:cs typeface="+mn-cs"/>
              </a:rPr>
              <a:t> </a:t>
            </a:r>
            <a:r>
              <a:rPr lang="el-GR" sz="1200" kern="1200" dirty="0" err="1">
                <a:solidFill>
                  <a:schemeClr val="tx1"/>
                </a:solidFill>
                <a:effectLst/>
                <a:latin typeface="Arial" pitchFamily="34" charset="0"/>
                <a:ea typeface="+mn-ea"/>
                <a:cs typeface="+mn-cs"/>
              </a:rPr>
              <a:t>base</a:t>
            </a:r>
            <a:r>
              <a:rPr lang="el-GR" sz="1200" kern="1200" dirty="0">
                <a:solidFill>
                  <a:schemeClr val="tx1"/>
                </a:solidFill>
                <a:effectLst/>
                <a:latin typeface="Arial" pitchFamily="34" charset="0"/>
                <a:ea typeface="+mn-ea"/>
                <a:cs typeface="+mn-cs"/>
              </a:rPr>
              <a:t>) είναι μια συλλογή σχετιζόμενων δεδομένων τα οποία μπορούν να αποθηκευτούν, να ταξινομηθούν, να οργανωθούν και να υποβληθούν σε ερωτήματα</a:t>
            </a:r>
            <a:r>
              <a:rPr lang="en-US" sz="1200" kern="1200" dirty="0">
                <a:solidFill>
                  <a:schemeClr val="tx1"/>
                </a:solidFill>
                <a:effectLst/>
                <a:latin typeface="Arial" pitchFamily="34" charset="0"/>
                <a:ea typeface="+mn-ea"/>
                <a:cs typeface="+mn-cs"/>
              </a:rPr>
              <a:t>. </a:t>
            </a:r>
            <a:r>
              <a:rPr lang="el-GR" sz="1200" kern="1200" dirty="0">
                <a:solidFill>
                  <a:schemeClr val="tx1"/>
                </a:solidFill>
                <a:effectLst/>
                <a:latin typeface="Arial" pitchFamily="34" charset="0"/>
                <a:ea typeface="+mn-ea"/>
                <a:cs typeface="+mn-cs"/>
              </a:rPr>
              <a:t>Πολλές ενέργειες που εκτελούμε συχνά</a:t>
            </a:r>
            <a:r>
              <a:rPr lang="el-GR" sz="1200" kern="1200" baseline="0" dirty="0">
                <a:solidFill>
                  <a:schemeClr val="tx1"/>
                </a:solidFill>
                <a:effectLst/>
                <a:latin typeface="Arial" pitchFamily="34" charset="0"/>
                <a:ea typeface="+mn-ea"/>
                <a:cs typeface="+mn-cs"/>
              </a:rPr>
              <a:t> </a:t>
            </a:r>
            <a:r>
              <a:rPr lang="el-GR" sz="1200" kern="1200" dirty="0">
                <a:solidFill>
                  <a:schemeClr val="tx1"/>
                </a:solidFill>
                <a:effectLst/>
                <a:latin typeface="Arial" pitchFamily="34" charset="0"/>
                <a:ea typeface="+mn-ea"/>
                <a:cs typeface="+mn-cs"/>
              </a:rPr>
              <a:t>παράγουν δεδομένα τα οποία πρέπει να αποθηκευτούν, να υποβληθούν σε διαχείριση και να χρησιμοποιηθούν από άλλους</a:t>
            </a:r>
            <a:r>
              <a:rPr lang="en-US" sz="1200" kern="1200" dirty="0">
                <a:solidFill>
                  <a:schemeClr val="tx1"/>
                </a:solidFill>
                <a:effectLst/>
                <a:latin typeface="Arial" pitchFamily="34" charset="0"/>
                <a:ea typeface="+mn-ea"/>
                <a:cs typeface="+mn-cs"/>
              </a:rPr>
              <a:t>. </a:t>
            </a:r>
            <a:r>
              <a:rPr lang="el-GR" sz="1200" kern="1200" dirty="0">
                <a:solidFill>
                  <a:schemeClr val="tx1"/>
                </a:solidFill>
                <a:effectLst/>
                <a:latin typeface="Arial" pitchFamily="34" charset="0"/>
                <a:ea typeface="+mn-ea"/>
                <a:cs typeface="+mn-cs"/>
              </a:rPr>
              <a:t>Το πιο πιθανό είναι να έχει δημιουργηθεί ένα σύστημα που λαμβάνει και αποθηκεύει τα δεδομένα που εισάγουμε και το οποίο επιτρέπει την επεξεργασία και τη χρήση αυτών των δεδομένων από άλλους</a:t>
            </a:r>
            <a:r>
              <a:rPr lang="en-US" sz="1200" kern="1200" dirty="0">
                <a:solidFill>
                  <a:schemeClr val="tx1"/>
                </a:solidFill>
                <a:effectLst/>
                <a:latin typeface="Arial" pitchFamily="34" charset="0"/>
                <a:ea typeface="+mn-ea"/>
                <a:cs typeface="+mn-cs"/>
              </a:rPr>
              <a:t>. </a:t>
            </a:r>
          </a:p>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Δημιουργώντας μια οργανωμένη δομή για δεδομένα, οι βάσεις δεδομένων δίνουν στα δεδομένα περισσότερο νόημα και τα καθιστούν επομένως πιο χρήσιμα. Οι βάσεις δεδομένων μετατρέπουν ουσιαστικά τα δεδομένα σε πληροφορίες</a:t>
            </a:r>
            <a:r>
              <a:rPr lang="en-US" sz="1200" kern="1200" dirty="0">
                <a:solidFill>
                  <a:schemeClr val="tx1"/>
                </a:solidFill>
                <a:effectLst/>
                <a:latin typeface="Arial" pitchFamily="34" charset="0"/>
                <a:ea typeface="+mn-ea"/>
                <a:cs typeface="+mn-cs"/>
              </a:rPr>
              <a:t>.</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7</a:t>
            </a:fld>
            <a:endParaRPr lang="en-US" dirty="0"/>
          </a:p>
        </p:txBody>
      </p:sp>
    </p:spTree>
    <p:extLst>
      <p:ext uri="{BB962C8B-B14F-4D97-AF65-F5344CB8AC3E}">
        <p14:creationId xmlns:p14="http://schemas.microsoft.com/office/powerpoint/2010/main" val="843037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l-GR" dirty="0">
                <a:solidFill>
                  <a:schemeClr val="tx1"/>
                </a:solidFill>
              </a:rPr>
              <a:t>Οι βάσεις δεδομένων μπορούν να αποτρέψουν τα παρακάτω προβλήματα που συχνά δημιουργούνται με τις λίστες</a:t>
            </a:r>
            <a:r>
              <a:rPr lang="en-US" dirty="0">
                <a:solidFill>
                  <a:schemeClr val="tx1"/>
                </a:solidFill>
              </a:rPr>
              <a:t>:</a:t>
            </a:r>
          </a:p>
          <a:p>
            <a:pPr marL="628650" lvl="1"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Πλεονασμό δεδομένων (</a:t>
            </a:r>
            <a:r>
              <a:rPr lang="en-US" sz="1200" b="0" i="0" u="none" strike="noStrike" kern="1200" baseline="0" dirty="0">
                <a:solidFill>
                  <a:schemeClr val="tx1"/>
                </a:solidFill>
                <a:latin typeface="Arial" pitchFamily="34" charset="0"/>
                <a:ea typeface="+mn-ea"/>
                <a:cs typeface="+mn-cs"/>
              </a:rPr>
              <a:t>data</a:t>
            </a:r>
            <a:r>
              <a:rPr lang="el-GR" sz="1200" b="0" i="0" u="none" strike="noStrike" kern="1200" baseline="0" dirty="0">
                <a:solidFill>
                  <a:schemeClr val="tx1"/>
                </a:solidFill>
                <a:latin typeface="Arial" pitchFamily="34" charset="0"/>
                <a:ea typeface="+mn-ea"/>
                <a:cs typeface="+mn-cs"/>
              </a:rPr>
              <a:t> </a:t>
            </a:r>
            <a:r>
              <a:rPr lang="en-US" sz="1200" b="0" i="0" u="none" strike="noStrike" kern="1200" baseline="0" dirty="0">
                <a:solidFill>
                  <a:schemeClr val="tx1"/>
                </a:solidFill>
                <a:latin typeface="Arial" pitchFamily="34" charset="0"/>
                <a:ea typeface="+mn-ea"/>
                <a:cs typeface="+mn-cs"/>
              </a:rPr>
              <a:t>redundancy)</a:t>
            </a:r>
            <a:r>
              <a:rPr lang="el-GR" sz="1200" b="0" i="0" u="none" strike="noStrike" kern="1200" baseline="0" dirty="0">
                <a:solidFill>
                  <a:schemeClr val="tx1"/>
                </a:solidFill>
                <a:latin typeface="Arial" pitchFamily="34" charset="0"/>
                <a:ea typeface="+mn-ea"/>
                <a:cs typeface="+mn-cs"/>
              </a:rPr>
              <a:t> που προκύπτει όταν</a:t>
            </a:r>
            <a:r>
              <a:rPr lang="en-US" sz="1200" b="0" i="0" u="none" strike="noStrike" kern="1200" baseline="0" dirty="0">
                <a:solidFill>
                  <a:schemeClr val="tx1"/>
                </a:solidFill>
                <a:latin typeface="Arial" pitchFamily="34" charset="0"/>
                <a:ea typeface="+mn-ea"/>
                <a:cs typeface="+mn-cs"/>
              </a:rPr>
              <a:t> </a:t>
            </a:r>
            <a:r>
              <a:rPr lang="el-GR" sz="1200" b="0" i="0" u="none" strike="noStrike" kern="1200" baseline="0" dirty="0">
                <a:solidFill>
                  <a:schemeClr val="tx1"/>
                </a:solidFill>
                <a:latin typeface="Arial" pitchFamily="34" charset="0"/>
                <a:ea typeface="+mn-ea"/>
                <a:cs typeface="+mn-cs"/>
              </a:rPr>
              <a:t>υπάρχουν πολλά διπλότυπα δεδομένα σε δύο ή περισσότερες λίστες</a:t>
            </a:r>
            <a:r>
              <a:rPr lang="en-US" sz="1200" b="0" i="0" u="none" strike="noStrike" kern="1200" baseline="0" dirty="0">
                <a:solidFill>
                  <a:schemeClr val="tx1"/>
                </a:solidFill>
                <a:latin typeface="Arial" pitchFamily="34" charset="0"/>
                <a:ea typeface="+mn-ea"/>
                <a:cs typeface="+mn-cs"/>
              </a:rPr>
              <a:t>.</a:t>
            </a:r>
          </a:p>
          <a:p>
            <a:pPr marL="628650" lvl="1"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Ασυνέπεια των δεδομένων (</a:t>
            </a:r>
            <a:r>
              <a:rPr lang="el-GR" sz="1200" b="0" i="0" u="none" strike="noStrike" kern="1200" baseline="0" dirty="0" err="1">
                <a:solidFill>
                  <a:schemeClr val="tx1"/>
                </a:solidFill>
                <a:latin typeface="Arial" pitchFamily="34" charset="0"/>
                <a:ea typeface="+mn-ea"/>
                <a:cs typeface="+mn-cs"/>
              </a:rPr>
              <a:t>data</a:t>
            </a:r>
            <a:r>
              <a:rPr lang="el-GR" sz="1200" b="0" i="0" u="none" strike="noStrike" kern="1200" baseline="0" dirty="0">
                <a:solidFill>
                  <a:schemeClr val="tx1"/>
                </a:solidFill>
                <a:latin typeface="Arial" pitchFamily="34" charset="0"/>
                <a:ea typeface="+mn-ea"/>
                <a:cs typeface="+mn-cs"/>
              </a:rPr>
              <a:t> </a:t>
            </a:r>
            <a:r>
              <a:rPr lang="el-GR" sz="1200" b="0" i="0" u="none" strike="noStrike" kern="1200" baseline="0" dirty="0" err="1">
                <a:solidFill>
                  <a:schemeClr val="tx1"/>
                </a:solidFill>
                <a:latin typeface="Arial" pitchFamily="34" charset="0"/>
                <a:ea typeface="+mn-ea"/>
                <a:cs typeface="+mn-cs"/>
              </a:rPr>
              <a:t>inconsistency</a:t>
            </a:r>
            <a:r>
              <a:rPr lang="el-GR" sz="1200" b="0" i="0" u="none" strike="noStrike" kern="1200" baseline="0" dirty="0">
                <a:solidFill>
                  <a:schemeClr val="tx1"/>
                </a:solidFill>
                <a:latin typeface="Arial" pitchFamily="34" charset="0"/>
                <a:ea typeface="+mn-ea"/>
                <a:cs typeface="+mn-cs"/>
              </a:rPr>
              <a:t>), όπου διαφορετικές εκδοχές των ίδιων δεδομένων εμφανίζονται σε διαφορετικά σημεία</a:t>
            </a:r>
            <a:r>
              <a:rPr lang="en-US" sz="1200" b="0" i="0" u="none" strike="noStrike" kern="1200" baseline="0" dirty="0">
                <a:solidFill>
                  <a:schemeClr val="tx1"/>
                </a:solidFill>
                <a:latin typeface="Arial" pitchFamily="34" charset="0"/>
                <a:ea typeface="+mn-ea"/>
                <a:cs typeface="+mn-cs"/>
              </a:rPr>
              <a:t>.</a:t>
            </a:r>
          </a:p>
          <a:p>
            <a:pPr marL="628650" lvl="1"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Με μια λίστα, υπάρχουν λίγοι έλεγχοι που μπορούν να γίνουν προκειμένου να εξασφαλιστεί ότι τα δεδομένα που εισάγονται είναι έγκυρα.</a:t>
            </a:r>
            <a:endParaRPr lang="en-US" sz="1200" b="0" i="0" u="none" strike="noStrike" kern="1200" baseline="0" dirty="0">
              <a:solidFill>
                <a:schemeClr val="tx1"/>
              </a:solidFill>
              <a:latin typeface="Arial" pitchFamily="34" charset="0"/>
              <a:ea typeface="+mn-ea"/>
              <a:cs typeface="+mn-cs"/>
            </a:endParaRPr>
          </a:p>
          <a:p>
            <a:pPr marL="628650" lvl="1"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Είναι δύσκολο να καταλάβουμε από ένα αρχείο αν υπάρχουν δεδομένα για την εγγραφή και απλώς δεν εισήχθησαν ή λείπουν πραγματικά.</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8</a:t>
            </a:fld>
            <a:endParaRPr lang="en-US" dirty="0"/>
          </a:p>
        </p:txBody>
      </p:sp>
    </p:spTree>
    <p:extLst>
      <p:ext uri="{BB962C8B-B14F-4D97-AF65-F5344CB8AC3E}">
        <p14:creationId xmlns:p14="http://schemas.microsoft.com/office/powerpoint/2010/main" val="25538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Οι βάσεις δεδομένων παρέχουν αρκετά σημαντικά πλεονεκτήματα: διαχειρίζονται με αποδοτικό τρόπο μεγάλες ποσότητες δεδομένων, επιτρέπουν την κοινή χρήση των πληροφοριών και προάγουν την ακεραιότητα των δεδομένων</a:t>
            </a:r>
            <a:r>
              <a:rPr lang="en-US" sz="1200" kern="1200" dirty="0">
                <a:solidFill>
                  <a:schemeClr val="tx1"/>
                </a:solidFill>
                <a:effectLst/>
                <a:latin typeface="Arial" pitchFamily="34" charset="0"/>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Πολλές φορές, οι μεγάλες ποσότητες δεδομένων είναι περίπλοκες και χρήζουν οργάνωσης με συγκεκριμένους τρόπους, ώστε να διευκολύνεται η αποδοτική χρήση τους. </a:t>
            </a: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Στις βάσεις δεδομένων, υπάρχει και συντηρείται μόνο ένα αρχείο. Εξαιτίας αυτού, οι βάσεις δεδομένων παρέχουν συγκέντρωση δεδομένων (</a:t>
            </a:r>
            <a:r>
              <a:rPr lang="el-GR" sz="1200" kern="1200" dirty="0" err="1">
                <a:solidFill>
                  <a:schemeClr val="tx1"/>
                </a:solidFill>
                <a:effectLst/>
                <a:latin typeface="Arial" pitchFamily="34" charset="0"/>
                <a:ea typeface="+mn-ea"/>
                <a:cs typeface="+mn-cs"/>
              </a:rPr>
              <a:t>data</a:t>
            </a:r>
            <a:r>
              <a:rPr lang="el-GR" sz="1200" kern="1200" dirty="0">
                <a:solidFill>
                  <a:schemeClr val="tx1"/>
                </a:solidFill>
                <a:effectLst/>
                <a:latin typeface="Arial" pitchFamily="34" charset="0"/>
                <a:ea typeface="+mn-ea"/>
                <a:cs typeface="+mn-cs"/>
              </a:rPr>
              <a:t> </a:t>
            </a:r>
            <a:r>
              <a:rPr lang="el-GR" sz="1200" kern="1200" dirty="0" err="1">
                <a:solidFill>
                  <a:schemeClr val="tx1"/>
                </a:solidFill>
                <a:effectLst/>
                <a:latin typeface="Arial" pitchFamily="34" charset="0"/>
                <a:ea typeface="+mn-ea"/>
                <a:cs typeface="+mn-cs"/>
              </a:rPr>
              <a:t>centralization</a:t>
            </a:r>
            <a:r>
              <a:rPr lang="el-GR" sz="1200" kern="1200" dirty="0">
                <a:solidFill>
                  <a:schemeClr val="tx1"/>
                </a:solidFill>
                <a:effectLst/>
                <a:latin typeface="Arial" pitchFamily="34" charset="0"/>
                <a:ea typeface="+mn-ea"/>
                <a:cs typeface="+mn-cs"/>
              </a:rPr>
              <a:t>)</a:t>
            </a:r>
            <a:r>
              <a:rPr lang="en-US" sz="1200" kern="1200" dirty="0">
                <a:solidFill>
                  <a:schemeClr val="tx1"/>
                </a:solidFill>
                <a:effectLst/>
                <a:latin typeface="Arial" pitchFamily="34" charset="0"/>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Ακεραιότητα  </a:t>
            </a:r>
            <a:r>
              <a:rPr lang="el-GR" sz="1200" kern="1200" dirty="0" err="1">
                <a:solidFill>
                  <a:schemeClr val="tx1"/>
                </a:solidFill>
                <a:effectLst/>
                <a:latin typeface="Arial" pitchFamily="34" charset="0"/>
                <a:ea typeface="+mn-ea"/>
                <a:cs typeface="+mn-cs"/>
              </a:rPr>
              <a:t>integrity</a:t>
            </a:r>
            <a:r>
              <a:rPr lang="el-GR" sz="1200" kern="1200" dirty="0">
                <a:solidFill>
                  <a:schemeClr val="tx1"/>
                </a:solidFill>
                <a:effectLst/>
                <a:latin typeface="Arial" pitchFamily="34" charset="0"/>
                <a:ea typeface="+mn-ea"/>
                <a:cs typeface="+mn-cs"/>
              </a:rPr>
              <a:t>) σημαίνει ότι τα δεδομένα που περιέχονται στη βάση δεδομένων είναι ακριβή και αξιόπιστα</a:t>
            </a:r>
            <a:r>
              <a:rPr lang="en-US" sz="1200" kern="1200" dirty="0">
                <a:solidFill>
                  <a:schemeClr val="tx1"/>
                </a:solidFill>
                <a:effectLst/>
                <a:latin typeface="Arial" pitchFamily="34" charset="0"/>
                <a:ea typeface="+mn-ea"/>
                <a:cs typeface="+mn-cs"/>
              </a:rPr>
              <a:t>. </a:t>
            </a:r>
            <a:r>
              <a:rPr lang="el-GR" sz="1200" kern="1200" dirty="0">
                <a:solidFill>
                  <a:schemeClr val="tx1"/>
                </a:solidFill>
                <a:effectLst/>
                <a:latin typeface="Arial" pitchFamily="34" charset="0"/>
                <a:ea typeface="+mn-ea"/>
                <a:cs typeface="+mn-cs"/>
              </a:rPr>
              <a:t>Η συγκέντρωση δεδομένων καταφέρνει, σε μεγάλο βαθμό, να εξασφαλίσει την ακεραιότητα των δεδομένων</a:t>
            </a:r>
            <a:r>
              <a:rPr lang="en-US" sz="1200" kern="1200" dirty="0">
                <a:solidFill>
                  <a:schemeClr val="tx1"/>
                </a:solidFill>
                <a:effectLst/>
                <a:latin typeface="Arial" pitchFamily="34" charset="0"/>
                <a:ea typeface="+mn-ea"/>
                <a:cs typeface="+mn-cs"/>
              </a:rPr>
              <a:t>.</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Η διαδικασία που εξασφαλίζει ότι τα δεδομένα οργανώνονται αποδοτικά ονομάζεται </a:t>
            </a:r>
            <a:r>
              <a:rPr lang="el-GR" sz="1200" b="0" i="0" u="none" strike="noStrike" kern="1200" baseline="0" dirty="0" err="1">
                <a:solidFill>
                  <a:schemeClr val="tx1"/>
                </a:solidFill>
                <a:latin typeface="+mn-lt"/>
                <a:ea typeface="+mn-ea"/>
                <a:cs typeface="+mn-cs"/>
              </a:rPr>
              <a:t>κανονικοποίηση</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normalization</a:t>
            </a:r>
            <a:r>
              <a:rPr lang="el-GR" sz="1200" b="0" i="0" u="none" strike="noStrike" kern="1200" baseline="0" dirty="0">
                <a:solidFill>
                  <a:schemeClr val="tx1"/>
                </a:solidFill>
                <a:latin typeface="+mn-lt"/>
                <a:ea typeface="+mn-ea"/>
                <a:cs typeface="+mn-cs"/>
              </a:rPr>
              <a:t>) δεδομένων</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9</a:t>
            </a:fld>
            <a:endParaRPr lang="en-US" dirty="0"/>
          </a:p>
        </p:txBody>
      </p:sp>
    </p:spTree>
    <p:extLst>
      <p:ext uri="{BB962C8B-B14F-4D97-AF65-F5344CB8AC3E}">
        <p14:creationId xmlns:p14="http://schemas.microsoft.com/office/powerpoint/2010/main" val="4167185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Μια σχεσιακή βάση δεδομένων (</a:t>
            </a:r>
            <a:r>
              <a:rPr lang="el-GR" sz="1200" b="0" i="0" u="none" strike="noStrike" kern="1200" baseline="0" dirty="0" err="1">
                <a:solidFill>
                  <a:schemeClr val="tx1"/>
                </a:solidFill>
                <a:latin typeface="Arial" pitchFamily="34" charset="0"/>
                <a:ea typeface="+mn-ea"/>
                <a:cs typeface="+mn-cs"/>
              </a:rPr>
              <a:t>relational</a:t>
            </a:r>
            <a:r>
              <a:rPr lang="el-GR" sz="1200" b="0" i="0" u="none" strike="noStrike" kern="1200" baseline="0" dirty="0">
                <a:solidFill>
                  <a:schemeClr val="tx1"/>
                </a:solidFill>
                <a:latin typeface="Arial" pitchFamily="34" charset="0"/>
                <a:ea typeface="+mn-ea"/>
                <a:cs typeface="+mn-cs"/>
              </a:rPr>
              <a:t> </a:t>
            </a:r>
            <a:r>
              <a:rPr lang="el-GR" sz="1200" b="0" i="0" u="none" strike="noStrike" kern="1200" baseline="0" dirty="0" err="1">
                <a:solidFill>
                  <a:schemeClr val="tx1"/>
                </a:solidFill>
                <a:latin typeface="Arial" pitchFamily="34" charset="0"/>
                <a:ea typeface="+mn-ea"/>
                <a:cs typeface="+mn-cs"/>
              </a:rPr>
              <a:t>database</a:t>
            </a:r>
            <a:r>
              <a:rPr lang="el-GR" sz="1200" b="0" i="0" u="none" strike="noStrike" kern="1200" baseline="0" dirty="0">
                <a:solidFill>
                  <a:schemeClr val="tx1"/>
                </a:solidFill>
                <a:latin typeface="Arial" pitchFamily="34" charset="0"/>
                <a:ea typeface="+mn-ea"/>
                <a:cs typeface="+mn-cs"/>
              </a:rPr>
              <a:t>) λειτουργεί οργανώνοντας τα δεδομένα σε διάφορους πίνακες με βάση κάποιες λογικές συσχετίσεις μεταξύ τους. Στις σχεσιακές βάσεις δεδομένων, μια σύνδεση μεταξύ πινάκων η οποία ορίζει πώς συσχετίζονται τα δεδομένα αναφέρεται ως σχέση (</a:t>
            </a:r>
            <a:r>
              <a:rPr lang="el-GR" sz="1200" b="0" i="0" u="none" strike="noStrike" kern="1200" baseline="0" dirty="0" err="1">
                <a:solidFill>
                  <a:schemeClr val="tx1"/>
                </a:solidFill>
                <a:latin typeface="Arial" pitchFamily="34" charset="0"/>
                <a:ea typeface="+mn-ea"/>
                <a:cs typeface="+mn-cs"/>
              </a:rPr>
              <a:t>relationship</a:t>
            </a:r>
            <a:r>
              <a:rPr lang="el-GR" sz="1200" b="0" i="0" u="none" strike="noStrike" kern="1200" baseline="0" dirty="0">
                <a:solidFill>
                  <a:schemeClr val="tx1"/>
                </a:solidFill>
                <a:latin typeface="Arial" pitchFamily="34" charset="0"/>
                <a:ea typeface="+mn-ea"/>
                <a:cs typeface="+mn-cs"/>
              </a:rPr>
              <a:t>). </a:t>
            </a:r>
            <a:endParaRPr lang="en-US" sz="1200" b="0" i="0" u="none" strike="noStrike" kern="1200" baseline="0" dirty="0">
              <a:solidFill>
                <a:schemeClr val="tx1"/>
              </a:solidFill>
              <a:latin typeface="Arial" pitchFamily="34" charset="0"/>
              <a:ea typeface="+mn-ea"/>
              <a:cs typeface="+mn-cs"/>
            </a:endParaRPr>
          </a:p>
          <a:p>
            <a:pPr marL="171450"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Για τη δημιουργία της σύνδεσης χρησιμοποιείται ένα κοινό πεδίο που υπάρχει και στους δύο πίνακες. </a:t>
            </a:r>
            <a:endParaRPr lang="en-US" sz="1200" b="0" i="0" u="none" strike="noStrike" kern="1200" baseline="0" dirty="0">
              <a:solidFill>
                <a:schemeClr val="tx1"/>
              </a:solidFill>
              <a:latin typeface="Arial" pitchFamily="34" charset="0"/>
              <a:ea typeface="+mn-ea"/>
              <a:cs typeface="+mn-cs"/>
            </a:endParaRPr>
          </a:p>
          <a:p>
            <a:pPr marL="171450"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Μια σχέση σε σχεσιακές βάσεις δεδομένων μπορεί να έχει τρεις μορφές:</a:t>
            </a:r>
          </a:p>
          <a:p>
            <a:pPr marL="640080" lvl="1" indent="-182880" eaLnBrk="1" hangingPunct="1">
              <a:lnSpc>
                <a:spcPct val="110000"/>
              </a:lnSpc>
              <a:buFont typeface="Arial" panose="020B0604020202020204" pitchFamily="34" charset="0"/>
              <a:buChar char="•"/>
              <a:defRPr/>
            </a:pPr>
            <a:r>
              <a:rPr lang="el-GR" i="0" dirty="0"/>
              <a:t>Σχέση ένα προς πολλά</a:t>
            </a:r>
            <a:r>
              <a:rPr lang="en-US" i="0" dirty="0"/>
              <a:t>.</a:t>
            </a:r>
          </a:p>
          <a:p>
            <a:pPr marL="640080" lvl="1" indent="-182880" eaLnBrk="1" hangingPunct="1">
              <a:lnSpc>
                <a:spcPct val="110000"/>
              </a:lnSpc>
              <a:buFont typeface="Arial" panose="020B0604020202020204" pitchFamily="34" charset="0"/>
              <a:buChar char="•"/>
              <a:defRPr/>
            </a:pPr>
            <a:r>
              <a:rPr lang="el-GR" i="0" dirty="0"/>
              <a:t>Σχέση ένα προς ένα</a:t>
            </a:r>
            <a:r>
              <a:rPr lang="en-US" i="0" dirty="0"/>
              <a:t>.</a:t>
            </a:r>
          </a:p>
          <a:p>
            <a:pPr marL="640080" lvl="1" indent="-182880" eaLnBrk="1" hangingPunct="1">
              <a:lnSpc>
                <a:spcPct val="110000"/>
              </a:lnSpc>
              <a:buFont typeface="Arial" panose="020B0604020202020204" pitchFamily="34" charset="0"/>
              <a:buChar char="•"/>
              <a:defRPr/>
            </a:pPr>
            <a:r>
              <a:rPr lang="el-GR" i="0" dirty="0"/>
              <a:t>Σχέση</a:t>
            </a:r>
            <a:r>
              <a:rPr lang="el-GR" i="0" baseline="0" dirty="0"/>
              <a:t> πολλά προς πολλά</a:t>
            </a:r>
            <a:r>
              <a:rPr lang="en-US" i="0" dirty="0"/>
              <a:t>.</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10</a:t>
            </a:fld>
            <a:endParaRPr lang="en-US" dirty="0"/>
          </a:p>
        </p:txBody>
      </p:sp>
    </p:spTree>
    <p:extLst>
      <p:ext uri="{BB962C8B-B14F-4D97-AF65-F5344CB8AC3E}">
        <p14:creationId xmlns:p14="http://schemas.microsoft.com/office/powerpoint/2010/main" val="4111585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Box 4"/>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2"/>
          </p:nvPr>
        </p:nvSpPr>
        <p:spPr>
          <a:xfrm>
            <a:off x="8469312" y="113072"/>
            <a:ext cx="551783" cy="182880"/>
          </a:xfrm>
          <a:prstGeom prst="rect">
            <a:avLst/>
          </a:prstGeom>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57200" y="6356350"/>
            <a:ext cx="2133600" cy="365125"/>
          </a:xfrm>
          <a:prstGeom prst="rect">
            <a:avLst/>
          </a:prstGeom>
        </p:spPr>
        <p:txBody>
          <a:bodyPr/>
          <a:lstStyle/>
          <a:p>
            <a:fld id="{A9DF6EFB-3F44-496C-A842-1E0B3D3B975A}" type="datetimeFigureOut">
              <a:rPr lang="en-US" smtClean="0"/>
              <a:pPr/>
              <a:t>9/3/2018</a:t>
            </a:fld>
            <a:endParaRPr lang="en-US" dirty="0"/>
          </a:p>
        </p:txBody>
      </p:sp>
      <p:sp>
        <p:nvSpPr>
          <p:cNvPr id="3" name="2 - Θέση υποσέλιδου"/>
          <p:cNvSpPr>
            <a:spLocks noGrp="1"/>
          </p:cNvSpPr>
          <p:nvPr>
            <p:ph type="ftr" sz="quarter" idx="11"/>
          </p:nvPr>
        </p:nvSpPr>
        <p:spPr>
          <a:xfrm>
            <a:off x="3124200" y="6356350"/>
            <a:ext cx="2895600" cy="365125"/>
          </a:xfrm>
          <a:prstGeom prst="rect">
            <a:avLst/>
          </a:prstGeom>
        </p:spPr>
        <p:txBody>
          <a:bodyPr/>
          <a:lstStyle/>
          <a:p>
            <a:endParaRPr lang="el-GR"/>
          </a:p>
        </p:txBody>
      </p:sp>
      <p:sp>
        <p:nvSpPr>
          <p:cNvPr id="4" name="3 - Θέση αριθμού διαφάνειας"/>
          <p:cNvSpPr>
            <a:spLocks noGrp="1"/>
          </p:cNvSpPr>
          <p:nvPr>
            <p:ph type="sldNum" sz="quarter" idx="12"/>
          </p:nvPr>
        </p:nvSpPr>
        <p:spPr>
          <a:xfrm>
            <a:off x="6553200" y="6356350"/>
            <a:ext cx="2133600" cy="365125"/>
          </a:xfrm>
          <a:prstGeom prst="rect">
            <a:avLst/>
          </a:prstGeom>
        </p:spPr>
        <p:txBody>
          <a:bodyPr/>
          <a:lstStyle/>
          <a:p>
            <a:fld id="{200B2350-5261-4F5C-9DF5-EF0D264FC8D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2" name="Picture 11"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312652"/>
          </a:xfrm>
        </p:spPr>
        <p:txBody>
          <a:bodyPr anchor="ct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sz="3200"/>
            </a:lvl1pPr>
            <a:lvl2pPr>
              <a:buClr>
                <a:schemeClr val="tx1"/>
              </a:buClr>
              <a:defRPr sz="2800"/>
            </a:lvl2pPr>
            <a:lvl3pPr>
              <a:buClr>
                <a:schemeClr val="tx1"/>
              </a:buClr>
              <a:defRPr sz="2400"/>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40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2"/>
          </p:nvPr>
        </p:nvSpPr>
        <p:spPr>
          <a:xfrm>
            <a:off x="8469312" y="113072"/>
            <a:ext cx="551783" cy="182880"/>
          </a:xfrm>
          <a:prstGeom prst="rect">
            <a:avLst/>
          </a:prstGeom>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3200"/>
            </a:lvl1pPr>
            <a:lvl2pPr>
              <a:defRPr sz="2800"/>
            </a:lvl2pPr>
            <a:lvl3pPr>
              <a:defRPr sz="24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3200"/>
            </a:lvl1pPr>
            <a:lvl2pPr>
              <a:defRPr sz="2800"/>
            </a:lvl2pPr>
            <a:lvl3pPr>
              <a:defRPr sz="24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312652"/>
          </a:xfrm>
        </p:spPr>
        <p:txBody>
          <a:bodyPr anchor="ctr"/>
          <a:lstStyle>
            <a:lvl1pPr>
              <a:defRPr sz="4000"/>
            </a:lvl1pPr>
          </a:lstStyle>
          <a:p>
            <a:r>
              <a:rPr lang="en-US"/>
              <a:t>Click to edit Master title style</a:t>
            </a:r>
            <a:endParaRPr lang="en-US" dirty="0"/>
          </a:p>
        </p:txBody>
      </p:sp>
      <p:sp>
        <p:nvSpPr>
          <p:cNvPr id="3" name="Date Placeholder 2"/>
          <p:cNvSpPr>
            <a:spLocks noGrp="1"/>
          </p:cNvSpPr>
          <p:nvPr>
            <p:ph type="dt" sz="half" idx="10"/>
          </p:nvPr>
        </p:nvSpPr>
        <p:spPr>
          <a:xfrm>
            <a:off x="6335713" y="113072"/>
            <a:ext cx="2133600" cy="18288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Pearson Logo"/>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hf sldNum="0"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chemeClr val="tx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chemeClr val="tx1"/>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2" cstate="print"/>
          <a:srcRect/>
          <a:stretch>
            <a:fillRect/>
          </a:stretch>
        </p:blipFill>
        <p:spPr bwMode="auto">
          <a:xfrm>
            <a:off x="6934200" y="5943600"/>
            <a:ext cx="1970088" cy="647700"/>
          </a:xfrm>
          <a:prstGeom prst="rect">
            <a:avLst/>
          </a:prstGeom>
          <a:noFill/>
          <a:ln w="9525">
            <a:noFill/>
            <a:miter lim="800000"/>
            <a:headEnd/>
            <a:tailEnd/>
          </a:ln>
        </p:spPr>
      </p:pic>
      <p:sp>
        <p:nvSpPr>
          <p:cNvPr id="7" name="4 - Υπότιτλος"/>
          <p:cNvSpPr txBox="1">
            <a:spLocks/>
          </p:cNvSpPr>
          <p:nvPr/>
        </p:nvSpPr>
        <p:spPr>
          <a:xfrm>
            <a:off x="3657600" y="762000"/>
            <a:ext cx="5410200" cy="4191000"/>
          </a:xfrm>
          <a:prstGeom prst="rect">
            <a:avLst/>
          </a:prstGeom>
        </p:spPr>
        <p:txBody>
          <a:bodyPr>
            <a:normAutofit/>
          </a:bodyPr>
          <a:lstStyle/>
          <a:p>
            <a:pPr marL="342900" indent="-342900" algn="ctr">
              <a:spcBef>
                <a:spcPct val="20000"/>
              </a:spcBef>
              <a:buFont typeface="Arial" pitchFamily="34" charset="0"/>
              <a:buNone/>
              <a:defRPr/>
            </a:pPr>
            <a:endParaRPr lang="el-GR" sz="3200" b="1" dirty="0">
              <a:latin typeface="+mn-lt"/>
              <a:ea typeface="ＭＳ Ｐゴシック" charset="-128"/>
              <a:cs typeface="ＭＳ Ｐゴシック" charset="-128"/>
            </a:endParaRPr>
          </a:p>
          <a:p>
            <a:pPr marL="342900" indent="-342900" algn="ctr">
              <a:spcBef>
                <a:spcPct val="20000"/>
              </a:spcBef>
              <a:buFont typeface="Arial" pitchFamily="34" charset="0"/>
              <a:buNone/>
              <a:defRPr/>
            </a:pPr>
            <a:endParaRPr lang="el-GR" sz="3200" b="1" dirty="0">
              <a:latin typeface="+mn-lt"/>
              <a:ea typeface="ＭＳ Ｐゴシック" charset="-128"/>
              <a:cs typeface="ＭＳ Ｐゴシック" charset="-128"/>
            </a:endParaRPr>
          </a:p>
          <a:p>
            <a:pPr marL="342900" indent="-342900" algn="ctr">
              <a:spcBef>
                <a:spcPct val="20000"/>
              </a:spcBef>
              <a:defRPr/>
            </a:pPr>
            <a:r>
              <a:rPr lang="en-US" sz="2200" b="1" dirty="0">
                <a:solidFill>
                  <a:schemeClr val="accent4">
                    <a:lumMod val="75000"/>
                  </a:schemeClr>
                </a:solidFill>
                <a:latin typeface="Malgun Gothic" pitchFamily="34" charset="-127"/>
                <a:ea typeface="Malgun Gothic" pitchFamily="34" charset="-127"/>
                <a:cs typeface="ＭＳ Ｐゴシック" charset="-128"/>
              </a:rPr>
              <a:t>A</a:t>
            </a:r>
            <a:r>
              <a:rPr lang="el-GR" sz="2200" b="1" dirty="0">
                <a:solidFill>
                  <a:schemeClr val="accent4">
                    <a:lumMod val="75000"/>
                  </a:schemeClr>
                </a:solidFill>
                <a:latin typeface="Malgun Gothic" pitchFamily="34" charset="-127"/>
                <a:ea typeface="Malgun Gothic" pitchFamily="34" charset="-127"/>
                <a:cs typeface="ＭＳ Ｐゴシック" charset="-128"/>
              </a:rPr>
              <a:t>.</a:t>
            </a:r>
            <a:r>
              <a:rPr lang="en-US" sz="2200" b="1" dirty="0">
                <a:solidFill>
                  <a:schemeClr val="accent4">
                    <a:lumMod val="75000"/>
                  </a:schemeClr>
                </a:solidFill>
                <a:latin typeface="Malgun Gothic" pitchFamily="34" charset="-127"/>
                <a:ea typeface="Malgun Gothic" pitchFamily="34" charset="-127"/>
                <a:cs typeface="ＭＳ Ｐゴシック" charset="-128"/>
              </a:rPr>
              <a:t> EVANS, K</a:t>
            </a:r>
            <a:r>
              <a:rPr lang="el-GR" sz="2200" b="1" dirty="0">
                <a:solidFill>
                  <a:schemeClr val="accent4">
                    <a:lumMod val="75000"/>
                  </a:schemeClr>
                </a:solidFill>
                <a:latin typeface="Malgun Gothic" pitchFamily="34" charset="-127"/>
                <a:ea typeface="Malgun Gothic" pitchFamily="34" charset="-127"/>
                <a:cs typeface="ＭＳ Ｐゴシック" charset="-128"/>
              </a:rPr>
              <a:t>.</a:t>
            </a:r>
            <a:r>
              <a:rPr lang="en-US" sz="2200" b="1" dirty="0">
                <a:solidFill>
                  <a:schemeClr val="accent4">
                    <a:lumMod val="75000"/>
                  </a:schemeClr>
                </a:solidFill>
                <a:latin typeface="Malgun Gothic" pitchFamily="34" charset="-127"/>
                <a:ea typeface="Malgun Gothic" pitchFamily="34" charset="-127"/>
                <a:cs typeface="ＭＳ Ｐゴシック" charset="-128"/>
              </a:rPr>
              <a:t> MARTIN</a:t>
            </a:r>
            <a:r>
              <a:rPr lang="el-GR" sz="2200" b="1" dirty="0">
                <a:solidFill>
                  <a:schemeClr val="accent4">
                    <a:lumMod val="75000"/>
                  </a:schemeClr>
                </a:solidFill>
                <a:latin typeface="Malgun Gothic" pitchFamily="34" charset="-127"/>
                <a:ea typeface="Malgun Gothic" pitchFamily="34" charset="-127"/>
                <a:cs typeface="ＭＳ Ｐゴシック" charset="-128"/>
              </a:rPr>
              <a:t>, </a:t>
            </a:r>
            <a:r>
              <a:rPr lang="en-US" sz="2200" b="1" dirty="0">
                <a:solidFill>
                  <a:schemeClr val="accent4">
                    <a:lumMod val="75000"/>
                  </a:schemeClr>
                </a:solidFill>
                <a:latin typeface="Malgun Gothic" pitchFamily="34" charset="-127"/>
                <a:ea typeface="Malgun Gothic" pitchFamily="34" charset="-127"/>
                <a:cs typeface="ＭＳ Ｐゴシック" charset="-128"/>
              </a:rPr>
              <a:t>M</a:t>
            </a:r>
            <a:r>
              <a:rPr lang="el-GR" sz="2200" b="1" dirty="0">
                <a:solidFill>
                  <a:schemeClr val="accent4">
                    <a:lumMod val="75000"/>
                  </a:schemeClr>
                </a:solidFill>
                <a:latin typeface="Malgun Gothic" pitchFamily="34" charset="-127"/>
                <a:ea typeface="Malgun Gothic" pitchFamily="34" charset="-127"/>
                <a:cs typeface="ＭＳ Ｐゴシック" charset="-128"/>
              </a:rPr>
              <a:t>.</a:t>
            </a:r>
            <a:r>
              <a:rPr lang="en-US" sz="2200" b="1" dirty="0">
                <a:solidFill>
                  <a:schemeClr val="accent4">
                    <a:lumMod val="75000"/>
                  </a:schemeClr>
                </a:solidFill>
                <a:latin typeface="Malgun Gothic" pitchFamily="34" charset="-127"/>
                <a:ea typeface="Malgun Gothic" pitchFamily="34" charset="-127"/>
                <a:cs typeface="ＭＳ Ｐゴシック" charset="-128"/>
              </a:rPr>
              <a:t> A. POATSY</a:t>
            </a:r>
            <a:endParaRPr lang="el-GR" sz="2200" b="1" dirty="0">
              <a:solidFill>
                <a:schemeClr val="accent4">
                  <a:lumMod val="75000"/>
                </a:schemeClr>
              </a:solidFill>
              <a:latin typeface="Malgun Gothic" pitchFamily="34" charset="-127"/>
              <a:ea typeface="Malgun Gothic" pitchFamily="34" charset="-127"/>
              <a:cs typeface="ＭＳ Ｐゴシック" charset="-128"/>
            </a:endParaRPr>
          </a:p>
          <a:p>
            <a:pPr marL="342900" indent="-342900" algn="ctr">
              <a:spcBef>
                <a:spcPct val="20000"/>
              </a:spcBef>
              <a:defRPr/>
            </a:pPr>
            <a:endParaRPr lang="el-GR" sz="2200" b="1" dirty="0">
              <a:latin typeface="Malgun Gothic" pitchFamily="34" charset="-127"/>
              <a:ea typeface="Malgun Gothic" pitchFamily="34" charset="-127"/>
              <a:cs typeface="ＭＳ Ｐゴシック" charset="-128"/>
            </a:endParaRPr>
          </a:p>
          <a:p>
            <a:pPr marL="342900" indent="-342900" algn="ctr">
              <a:spcBef>
                <a:spcPct val="20000"/>
              </a:spcBef>
              <a:defRPr/>
            </a:pPr>
            <a:r>
              <a:rPr lang="el-GR" sz="2800" b="1" dirty="0">
                <a:solidFill>
                  <a:schemeClr val="accent1">
                    <a:lumMod val="75000"/>
                  </a:schemeClr>
                </a:solidFill>
                <a:latin typeface="Malgun Gothic" pitchFamily="34" charset="-127"/>
                <a:ea typeface="Malgun Gothic" pitchFamily="34" charset="-127"/>
                <a:cs typeface="ＭＳ Ｐゴシック" charset="-128"/>
              </a:rPr>
              <a:t>Εισαγωγή στην πληροφορική</a:t>
            </a:r>
          </a:p>
          <a:p>
            <a:pPr marL="342900" indent="-342900" algn="ctr">
              <a:spcBef>
                <a:spcPct val="20000"/>
              </a:spcBef>
              <a:defRPr/>
            </a:pPr>
            <a:r>
              <a:rPr lang="el-GR" sz="2400" b="1" dirty="0">
                <a:solidFill>
                  <a:schemeClr val="accent1">
                    <a:lumMod val="75000"/>
                  </a:schemeClr>
                </a:solidFill>
                <a:latin typeface="Malgun Gothic" pitchFamily="34" charset="-127"/>
                <a:ea typeface="Malgun Gothic" pitchFamily="34" charset="-127"/>
                <a:cs typeface="ＭＳ Ｐゴシック" charset="-128"/>
              </a:rPr>
              <a:t>Θεωρία και πράξη</a:t>
            </a:r>
          </a:p>
          <a:p>
            <a:pPr marL="342900" indent="-342900" algn="ctr">
              <a:spcBef>
                <a:spcPct val="20000"/>
              </a:spcBef>
              <a:defRPr/>
            </a:pPr>
            <a:endParaRPr lang="el-GR" sz="2400" b="1" dirty="0">
              <a:solidFill>
                <a:srgbClr val="FF3300"/>
              </a:solidFill>
              <a:latin typeface="Malgun Gothic" pitchFamily="34" charset="-127"/>
              <a:ea typeface="Malgun Gothic" pitchFamily="34" charset="-127"/>
              <a:cs typeface="ＭＳ Ｐゴシック" charset="-128"/>
            </a:endParaRPr>
          </a:p>
          <a:p>
            <a:pPr marL="342900" indent="-342900" algn="ctr">
              <a:spcBef>
                <a:spcPct val="20000"/>
              </a:spcBef>
              <a:buFont typeface="Arial" pitchFamily="34" charset="0"/>
              <a:buNone/>
              <a:defRPr/>
            </a:pPr>
            <a:r>
              <a:rPr lang="el-GR" sz="2000" b="1" dirty="0">
                <a:solidFill>
                  <a:schemeClr val="accent4">
                    <a:lumMod val="75000"/>
                  </a:schemeClr>
                </a:solidFill>
                <a:latin typeface="Malgun Gothic" pitchFamily="34" charset="-127"/>
                <a:ea typeface="Malgun Gothic" pitchFamily="34" charset="-127"/>
                <a:cs typeface="ＭＳ Ｐゴシック" charset="-128"/>
              </a:rPr>
              <a:t>2</a:t>
            </a:r>
            <a:r>
              <a:rPr lang="el-GR" sz="2000" b="1" baseline="30000" dirty="0">
                <a:solidFill>
                  <a:schemeClr val="accent4">
                    <a:lumMod val="75000"/>
                  </a:schemeClr>
                </a:solidFill>
                <a:latin typeface="Malgun Gothic" pitchFamily="34" charset="-127"/>
                <a:ea typeface="Malgun Gothic" pitchFamily="34" charset="-127"/>
                <a:cs typeface="ＭＳ Ｐゴシック" charset="-128"/>
              </a:rPr>
              <a:t>η</a:t>
            </a:r>
            <a:r>
              <a:rPr lang="el-GR" sz="2000" b="1" dirty="0">
                <a:solidFill>
                  <a:schemeClr val="accent4">
                    <a:lumMod val="75000"/>
                  </a:schemeClr>
                </a:solidFill>
                <a:latin typeface="Malgun Gothic" pitchFamily="34" charset="-127"/>
                <a:ea typeface="Malgun Gothic" pitchFamily="34" charset="-127"/>
                <a:cs typeface="ＭＳ Ｐゴシック" charset="-128"/>
              </a:rPr>
              <a:t> έκδοση </a:t>
            </a:r>
          </a:p>
        </p:txBody>
      </p:sp>
      <p:pic>
        <p:nvPicPr>
          <p:cNvPr id="5" name="Picture 55"/>
          <p:cNvPicPr>
            <a:picLocks noChangeAspect="1" noChangeArrowheads="1"/>
          </p:cNvPicPr>
          <p:nvPr/>
        </p:nvPicPr>
        <p:blipFill>
          <a:blip r:embed="rId3" cstate="print"/>
          <a:srcRect/>
          <a:stretch>
            <a:fillRect/>
          </a:stretch>
        </p:blipFill>
        <p:spPr bwMode="auto">
          <a:xfrm>
            <a:off x="304800" y="914400"/>
            <a:ext cx="3174289" cy="4428000"/>
          </a:xfrm>
          <a:prstGeom prst="rect">
            <a:avLst/>
          </a:prstGeom>
          <a:noFill/>
          <a:ln w="3175">
            <a:solidFill>
              <a:schemeClr val="accent1">
                <a:lumMod val="40000"/>
                <a:lumOff val="60000"/>
              </a:schemeClr>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8649" cy="5105400"/>
          </a:xfrm>
        </p:spPr>
        <p:txBody>
          <a:bodyPr>
            <a:normAutofit/>
          </a:bodyPr>
          <a:lstStyle/>
          <a:p>
            <a:pPr>
              <a:spcBef>
                <a:spcPts val="0"/>
              </a:spcBef>
              <a:spcAft>
                <a:spcPts val="900"/>
              </a:spcAft>
              <a:defRPr/>
            </a:pPr>
            <a:r>
              <a:rPr lang="el-GR" dirty="0">
                <a:solidFill>
                  <a:srgbClr val="007FA3"/>
                </a:solidFill>
              </a:rPr>
              <a:t>Σχεσιακές βάσεις δεδομένων </a:t>
            </a:r>
            <a:endParaRPr lang="en-US" dirty="0">
              <a:solidFill>
                <a:srgbClr val="007FA3"/>
              </a:solidFill>
            </a:endParaRPr>
          </a:p>
          <a:p>
            <a:pPr marL="514350">
              <a:spcBef>
                <a:spcPts val="0"/>
              </a:spcBef>
              <a:spcAft>
                <a:spcPts val="900"/>
              </a:spcAft>
              <a:defRPr/>
            </a:pPr>
            <a:r>
              <a:rPr lang="el-GR" sz="2800" dirty="0"/>
              <a:t>Οργανώνουν τα δεδομένα σε πίνακες </a:t>
            </a:r>
            <a:endParaRPr lang="en-US" sz="2800" dirty="0"/>
          </a:p>
          <a:p>
            <a:pPr marL="514350">
              <a:spcBef>
                <a:spcPts val="0"/>
              </a:spcBef>
              <a:spcAft>
                <a:spcPts val="900"/>
              </a:spcAft>
              <a:defRPr/>
            </a:pPr>
            <a:r>
              <a:rPr lang="el-GR" sz="2800" dirty="0"/>
              <a:t>Λ</a:t>
            </a:r>
            <a:r>
              <a:rPr lang="el-GR" sz="2800" dirty="0">
                <a:latin typeface="Arial" pitchFamily="34" charset="0"/>
              </a:rPr>
              <a:t>ογικές συσχετίσεις μεταξύ των δεδομένων </a:t>
            </a:r>
            <a:endParaRPr lang="en-US" sz="2800" dirty="0"/>
          </a:p>
          <a:p>
            <a:pPr marL="514350">
              <a:spcBef>
                <a:spcPts val="0"/>
              </a:spcBef>
              <a:spcAft>
                <a:spcPts val="900"/>
              </a:spcAft>
              <a:defRPr/>
            </a:pPr>
            <a:r>
              <a:rPr lang="el-GR" sz="2800" dirty="0">
                <a:latin typeface="Arial" pitchFamily="34" charset="0"/>
              </a:rPr>
              <a:t>Ένα κοινό πεδίο υπάρχει και στους δύο πίνακες</a:t>
            </a:r>
            <a:endParaRPr lang="en-US" sz="2800" dirty="0"/>
          </a:p>
          <a:p>
            <a:pPr>
              <a:spcBef>
                <a:spcPts val="0"/>
              </a:spcBef>
              <a:spcAft>
                <a:spcPts val="900"/>
              </a:spcAft>
              <a:defRPr/>
            </a:pPr>
            <a:r>
              <a:rPr lang="el-GR" dirty="0">
                <a:solidFill>
                  <a:srgbClr val="007FA3"/>
                </a:solidFill>
              </a:rPr>
              <a:t>Μορφές σχέσεων</a:t>
            </a:r>
            <a:endParaRPr lang="en-US" dirty="0">
              <a:solidFill>
                <a:srgbClr val="007FA3"/>
              </a:solidFill>
            </a:endParaRPr>
          </a:p>
          <a:p>
            <a:pPr lvl="1">
              <a:spcBef>
                <a:spcPts val="0"/>
              </a:spcBef>
              <a:spcAft>
                <a:spcPts val="900"/>
              </a:spcAft>
              <a:defRPr/>
            </a:pPr>
            <a:r>
              <a:rPr lang="el-GR" dirty="0"/>
              <a:t>Ένα προς πολλά</a:t>
            </a:r>
            <a:endParaRPr lang="en-US" dirty="0"/>
          </a:p>
          <a:p>
            <a:pPr lvl="1">
              <a:spcBef>
                <a:spcPts val="0"/>
              </a:spcBef>
              <a:spcAft>
                <a:spcPts val="900"/>
              </a:spcAft>
              <a:defRPr/>
            </a:pPr>
            <a:r>
              <a:rPr lang="el-GR" dirty="0"/>
              <a:t>Ένα προς ένα</a:t>
            </a:r>
            <a:endParaRPr lang="en-US" dirty="0"/>
          </a:p>
          <a:p>
            <a:pPr lvl="1">
              <a:spcBef>
                <a:spcPts val="0"/>
              </a:spcBef>
              <a:spcAft>
                <a:spcPts val="900"/>
              </a:spcAft>
              <a:defRPr/>
            </a:pPr>
            <a:r>
              <a:rPr lang="el-GR" dirty="0"/>
              <a:t>Πολλά προς πολλά</a:t>
            </a:r>
            <a:endParaRPr lang="en-US" dirty="0"/>
          </a:p>
        </p:txBody>
      </p:sp>
      <p:sp>
        <p:nvSpPr>
          <p:cNvPr id="7" name="Title 1"/>
          <p:cNvSpPr>
            <a:spLocks noGrp="1"/>
          </p:cNvSpPr>
          <p:nvPr>
            <p:ph type="title"/>
          </p:nvPr>
        </p:nvSpPr>
        <p:spPr>
          <a:xfrm>
            <a:off x="457200" y="0"/>
            <a:ext cx="8686800" cy="1600200"/>
          </a:xfrm>
        </p:spPr>
        <p:txBody>
          <a:bodyPr/>
          <a:lstStyle/>
          <a:p>
            <a:r>
              <a:rPr lang="el-GR" dirty="0"/>
              <a:t>Τύποι βάσεων δεδομένων </a:t>
            </a:r>
            <a:br>
              <a:rPr lang="en-US" sz="3000" dirty="0"/>
            </a:br>
            <a:r>
              <a:rPr lang="el-GR" sz="3200" dirty="0"/>
              <a:t>Σχεσιακές βάσεις δεδομένων</a:t>
            </a:r>
            <a:r>
              <a:rPr lang="en-US" sz="3200" dirty="0"/>
              <a:t> </a:t>
            </a:r>
            <a:r>
              <a:rPr lang="en-US" sz="2000" dirty="0"/>
              <a:t>(</a:t>
            </a:r>
            <a:r>
              <a:rPr lang="el-GR" sz="2000" dirty="0"/>
              <a:t>Στόχος</a:t>
            </a:r>
            <a:r>
              <a:rPr lang="en-US" sz="2000" dirty="0"/>
              <a:t> 11.3)</a:t>
            </a:r>
            <a:endParaRPr lang="en-US" sz="3000" dirty="0"/>
          </a:p>
        </p:txBody>
      </p:sp>
    </p:spTree>
    <p:extLst>
      <p:ext uri="{BB962C8B-B14F-4D97-AF65-F5344CB8AC3E}">
        <p14:creationId xmlns:p14="http://schemas.microsoft.com/office/powerpoint/2010/main" val="3376481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lstStyle/>
          <a:p>
            <a:r>
              <a:rPr lang="el-GR" dirty="0"/>
              <a:t>Τύποι βάσεων δεδομένων </a:t>
            </a:r>
            <a:br>
              <a:rPr lang="en-US" sz="2100" dirty="0"/>
            </a:br>
            <a:r>
              <a:rPr lang="el-GR" sz="3200" dirty="0"/>
              <a:t>Αντικειμενοστραφείς βάσεις δεδομένων</a:t>
            </a:r>
            <a:r>
              <a:rPr lang="en-US" sz="3200" dirty="0"/>
              <a:t> </a:t>
            </a:r>
            <a:r>
              <a:rPr lang="en-US" sz="2000" dirty="0"/>
              <a:t>(</a:t>
            </a:r>
            <a:r>
              <a:rPr lang="el-GR" sz="2000" dirty="0"/>
              <a:t>Στόχος</a:t>
            </a:r>
            <a:r>
              <a:rPr lang="en-US" sz="2000" dirty="0"/>
              <a:t> 11.4)</a:t>
            </a:r>
            <a:endParaRPr lang="en-US" sz="3000" dirty="0"/>
          </a:p>
        </p:txBody>
      </p:sp>
      <p:sp>
        <p:nvSpPr>
          <p:cNvPr id="3" name="Content Placeholder 2"/>
          <p:cNvSpPr>
            <a:spLocks noGrp="1"/>
          </p:cNvSpPr>
          <p:nvPr>
            <p:ph idx="1"/>
          </p:nvPr>
        </p:nvSpPr>
        <p:spPr>
          <a:xfrm>
            <a:off x="457200" y="1524000"/>
            <a:ext cx="8458200" cy="5181600"/>
          </a:xfrm>
        </p:spPr>
        <p:txBody>
          <a:bodyPr/>
          <a:lstStyle/>
          <a:p>
            <a:pPr>
              <a:spcBef>
                <a:spcPts val="0"/>
              </a:spcBef>
              <a:spcAft>
                <a:spcPts val="1200"/>
              </a:spcAft>
              <a:defRPr/>
            </a:pPr>
            <a:r>
              <a:rPr lang="el-GR" sz="2800" dirty="0">
                <a:solidFill>
                  <a:srgbClr val="007FA3"/>
                </a:solidFill>
              </a:rPr>
              <a:t>Αποθηκεύουν δεδομένα σε αντικείμενα και όχι σε πίνακες</a:t>
            </a:r>
            <a:endParaRPr lang="en-US" sz="2800" dirty="0">
              <a:solidFill>
                <a:srgbClr val="007FA3"/>
              </a:solidFill>
            </a:endParaRPr>
          </a:p>
          <a:p>
            <a:pPr>
              <a:spcBef>
                <a:spcPts val="0"/>
              </a:spcBef>
              <a:spcAft>
                <a:spcPts val="1200"/>
              </a:spcAft>
              <a:defRPr/>
            </a:pPr>
            <a:r>
              <a:rPr lang="el-GR" sz="2800" dirty="0">
                <a:solidFill>
                  <a:srgbClr val="007FA3"/>
                </a:solidFill>
              </a:rPr>
              <a:t>Περιέχουν μεθόδους για την επεξεργασία ή τον χειρισμό των δεδομένων</a:t>
            </a:r>
            <a:endParaRPr lang="en-US" sz="2800" dirty="0">
              <a:solidFill>
                <a:srgbClr val="007FA3"/>
              </a:solidFill>
            </a:endParaRPr>
          </a:p>
          <a:p>
            <a:pPr>
              <a:spcBef>
                <a:spcPts val="0"/>
              </a:spcBef>
              <a:spcAft>
                <a:spcPts val="1200"/>
              </a:spcAft>
              <a:defRPr/>
            </a:pPr>
            <a:r>
              <a:rPr lang="el-GR" sz="2800" dirty="0">
                <a:solidFill>
                  <a:srgbClr val="007FA3"/>
                </a:solidFill>
              </a:rPr>
              <a:t>Αποθηκεύουν περισσότερους τύπους δεδομένων </a:t>
            </a:r>
            <a:endParaRPr lang="en-US" sz="2800" dirty="0">
              <a:solidFill>
                <a:srgbClr val="007FA3"/>
              </a:solidFill>
            </a:endParaRPr>
          </a:p>
          <a:p>
            <a:pPr>
              <a:spcBef>
                <a:spcPts val="0"/>
              </a:spcBef>
              <a:spcAft>
                <a:spcPts val="1200"/>
              </a:spcAft>
              <a:defRPr/>
            </a:pPr>
            <a:r>
              <a:rPr lang="el-GR" sz="2800" dirty="0">
                <a:solidFill>
                  <a:srgbClr val="007FA3"/>
                </a:solidFill>
              </a:rPr>
              <a:t>Προσπελαύνουν τα δεδομένα ταχύτερα</a:t>
            </a:r>
            <a:endParaRPr lang="en-US" sz="2800" dirty="0">
              <a:solidFill>
                <a:srgbClr val="007FA3"/>
              </a:solidFill>
            </a:endParaRPr>
          </a:p>
          <a:p>
            <a:pPr>
              <a:spcBef>
                <a:spcPts val="0"/>
              </a:spcBef>
              <a:spcAft>
                <a:spcPts val="1200"/>
              </a:spcAft>
              <a:defRPr/>
            </a:pPr>
            <a:r>
              <a:rPr lang="el-GR" sz="2800" dirty="0">
                <a:solidFill>
                  <a:srgbClr val="007FA3"/>
                </a:solidFill>
              </a:rPr>
              <a:t>Πιο ικανές στον χειρισμό αδόμητων δεδομένων </a:t>
            </a:r>
            <a:endParaRPr lang="en-US" sz="2800" dirty="0">
              <a:solidFill>
                <a:srgbClr val="007FA3"/>
              </a:solidFill>
            </a:endParaRPr>
          </a:p>
          <a:p>
            <a:pPr>
              <a:spcBef>
                <a:spcPts val="0"/>
              </a:spcBef>
              <a:spcAft>
                <a:spcPts val="1200"/>
              </a:spcAft>
              <a:defRPr/>
            </a:pPr>
            <a:r>
              <a:rPr lang="el-GR" sz="2800" dirty="0">
                <a:solidFill>
                  <a:srgbClr val="007FA3"/>
                </a:solidFill>
              </a:rPr>
              <a:t>Η γλώσσα ερωτημάτων είναι ειδικά σχεδιασμένη για τον χειρισμό ή την εξαγωγή δεδομένων από μια βάση δεδομένων</a:t>
            </a:r>
            <a:endParaRPr lang="en-US" sz="2800" dirty="0">
              <a:solidFill>
                <a:srgbClr val="007FA3"/>
              </a:solidFill>
            </a:endParaRPr>
          </a:p>
        </p:txBody>
      </p:sp>
    </p:spTree>
    <p:extLst>
      <p:ext uri="{BB962C8B-B14F-4D97-AF65-F5344CB8AC3E}">
        <p14:creationId xmlns:p14="http://schemas.microsoft.com/office/powerpoint/2010/main" val="1461729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600200"/>
          </a:xfrm>
        </p:spPr>
        <p:txBody>
          <a:bodyPr/>
          <a:lstStyle/>
          <a:p>
            <a:r>
              <a:rPr lang="el-GR" dirty="0"/>
              <a:t>Τύποι βάσεων δεδομένων </a:t>
            </a:r>
            <a:br>
              <a:rPr lang="en-US" dirty="0">
                <a:effectLst/>
              </a:rPr>
            </a:br>
            <a:r>
              <a:rPr lang="el-GR" sz="3000" dirty="0"/>
              <a:t>Βάσεις δεδομένων πολλαπλών διαστάσεων</a:t>
            </a:r>
            <a:r>
              <a:rPr lang="en-US" sz="3000" dirty="0"/>
              <a:t> (1 </a:t>
            </a:r>
            <a:r>
              <a:rPr lang="el-GR" sz="3000" dirty="0"/>
              <a:t>από </a:t>
            </a:r>
            <a:r>
              <a:rPr lang="en-US" sz="3000" dirty="0"/>
              <a:t>2) </a:t>
            </a:r>
            <a:r>
              <a:rPr lang="en-US" sz="2000" dirty="0"/>
              <a:t>(</a:t>
            </a:r>
            <a:r>
              <a:rPr lang="el-GR" sz="2000" dirty="0"/>
              <a:t>Στόχος</a:t>
            </a:r>
            <a:r>
              <a:rPr lang="en-US" sz="2000" dirty="0"/>
              <a:t> 11.5)</a:t>
            </a:r>
            <a:endParaRPr lang="en-US" sz="3000" dirty="0"/>
          </a:p>
        </p:txBody>
      </p:sp>
      <p:sp>
        <p:nvSpPr>
          <p:cNvPr id="3" name="Content Placeholder 2"/>
          <p:cNvSpPr>
            <a:spLocks noGrp="1"/>
          </p:cNvSpPr>
          <p:nvPr>
            <p:ph idx="1"/>
          </p:nvPr>
        </p:nvSpPr>
        <p:spPr>
          <a:xfrm>
            <a:off x="457200" y="1752601"/>
            <a:ext cx="8458199" cy="4724399"/>
          </a:xfrm>
        </p:spPr>
        <p:txBody>
          <a:bodyPr>
            <a:normAutofit fontScale="92500" lnSpcReduction="10000"/>
          </a:bodyPr>
          <a:lstStyle/>
          <a:p>
            <a:pPr>
              <a:spcBef>
                <a:spcPts val="0"/>
              </a:spcBef>
              <a:spcAft>
                <a:spcPts val="1500"/>
              </a:spcAft>
            </a:pPr>
            <a:r>
              <a:rPr lang="el-GR" dirty="0">
                <a:solidFill>
                  <a:srgbClr val="007FA3"/>
                </a:solidFill>
              </a:rPr>
              <a:t>Αποθηκεύουν δεδομένα που μπορούν να αναλυθούν από πολλές οπτικές γωνίες</a:t>
            </a:r>
            <a:r>
              <a:rPr lang="en-US" dirty="0">
                <a:solidFill>
                  <a:srgbClr val="007FA3"/>
                </a:solidFill>
              </a:rPr>
              <a:t> (</a:t>
            </a:r>
            <a:r>
              <a:rPr lang="el-GR" dirty="0">
                <a:solidFill>
                  <a:srgbClr val="007FA3"/>
                </a:solidFill>
              </a:rPr>
              <a:t>διαστάσεις</a:t>
            </a:r>
            <a:r>
              <a:rPr lang="en-US" dirty="0">
                <a:solidFill>
                  <a:srgbClr val="007FA3"/>
                </a:solidFill>
              </a:rPr>
              <a:t>)</a:t>
            </a:r>
          </a:p>
          <a:p>
            <a:pPr>
              <a:spcBef>
                <a:spcPts val="0"/>
              </a:spcBef>
              <a:spcAft>
                <a:spcPts val="1500"/>
              </a:spcAft>
            </a:pPr>
            <a:r>
              <a:rPr lang="el-GR" dirty="0">
                <a:solidFill>
                  <a:srgbClr val="007FA3"/>
                </a:solidFill>
              </a:rPr>
              <a:t>Οι σχεσιακές βάσεις δεδομένων έχουν μόνο δύο διαστάσεις</a:t>
            </a:r>
            <a:r>
              <a:rPr lang="en-US" dirty="0">
                <a:solidFill>
                  <a:srgbClr val="007FA3"/>
                </a:solidFill>
              </a:rPr>
              <a:t> (</a:t>
            </a:r>
            <a:r>
              <a:rPr lang="el-GR" dirty="0">
                <a:solidFill>
                  <a:srgbClr val="007FA3"/>
                </a:solidFill>
              </a:rPr>
              <a:t>πεδία και εγγραφές</a:t>
            </a:r>
            <a:r>
              <a:rPr lang="en-US" dirty="0">
                <a:solidFill>
                  <a:srgbClr val="007FA3"/>
                </a:solidFill>
              </a:rPr>
              <a:t>)</a:t>
            </a:r>
          </a:p>
          <a:p>
            <a:pPr>
              <a:spcBef>
                <a:spcPts val="0"/>
              </a:spcBef>
              <a:spcAft>
                <a:spcPts val="1500"/>
              </a:spcAft>
            </a:pPr>
            <a:r>
              <a:rPr lang="el-GR" dirty="0">
                <a:solidFill>
                  <a:srgbClr val="007FA3"/>
                </a:solidFill>
              </a:rPr>
              <a:t>Οι βάσεις δεδομένων πολλαπλών διαστάσεων οργανώνουν τα δεδομένα σε μορφή κύβου </a:t>
            </a:r>
            <a:endParaRPr lang="en-US" dirty="0">
              <a:solidFill>
                <a:srgbClr val="007FA3"/>
              </a:solidFill>
            </a:endParaRPr>
          </a:p>
          <a:p>
            <a:pPr lvl="1">
              <a:spcBef>
                <a:spcPts val="0"/>
              </a:spcBef>
              <a:spcAft>
                <a:spcPts val="1500"/>
              </a:spcAft>
            </a:pPr>
            <a:r>
              <a:rPr lang="el-GR" dirty="0"/>
              <a:t>Ιδιότητα μέτρου</a:t>
            </a:r>
            <a:endParaRPr lang="en-US" dirty="0"/>
          </a:p>
          <a:p>
            <a:pPr lvl="1">
              <a:spcBef>
                <a:spcPts val="0"/>
              </a:spcBef>
              <a:spcAft>
                <a:spcPts val="1500"/>
              </a:spcAft>
            </a:pPr>
            <a:r>
              <a:rPr lang="el-GR" dirty="0"/>
              <a:t>Ιδιότητες χαρακτηριστικών </a:t>
            </a:r>
            <a:endParaRPr lang="en-US" dirty="0"/>
          </a:p>
        </p:txBody>
      </p:sp>
    </p:spTree>
    <p:extLst>
      <p:ext uri="{BB962C8B-B14F-4D97-AF65-F5344CB8AC3E}">
        <p14:creationId xmlns:p14="http://schemas.microsoft.com/office/powerpoint/2010/main" val="3322343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8649" cy="4724399"/>
          </a:xfrm>
        </p:spPr>
        <p:txBody>
          <a:bodyPr>
            <a:normAutofit/>
          </a:bodyPr>
          <a:lstStyle/>
          <a:p>
            <a:pPr>
              <a:spcBef>
                <a:spcPts val="0"/>
              </a:spcBef>
              <a:spcAft>
                <a:spcPts val="2400"/>
              </a:spcAft>
            </a:pPr>
            <a:r>
              <a:rPr lang="el-GR" dirty="0">
                <a:solidFill>
                  <a:srgbClr val="007FA3"/>
                </a:solidFill>
              </a:rPr>
              <a:t>Πλεονεκτήματα</a:t>
            </a:r>
            <a:endParaRPr lang="en-US" dirty="0">
              <a:solidFill>
                <a:srgbClr val="007FA3"/>
              </a:solidFill>
            </a:endParaRPr>
          </a:p>
          <a:p>
            <a:pPr lvl="1">
              <a:spcBef>
                <a:spcPts val="0"/>
              </a:spcBef>
              <a:spcAft>
                <a:spcPts val="2400"/>
              </a:spcAft>
            </a:pPr>
            <a:r>
              <a:rPr lang="el-GR" dirty="0"/>
              <a:t>Μπορούν να προσαρμοστούν ώστε να παρέχουν πληροφορίες σε διάφορους χρήστες, ανάλογα με τις ανάγκες τους</a:t>
            </a:r>
            <a:endParaRPr lang="en-US" dirty="0"/>
          </a:p>
          <a:p>
            <a:pPr lvl="1">
              <a:spcBef>
                <a:spcPts val="0"/>
              </a:spcBef>
              <a:spcAft>
                <a:spcPts val="2400"/>
              </a:spcAft>
            </a:pPr>
            <a:r>
              <a:rPr lang="el-GR" dirty="0"/>
              <a:t>Μπορούν να επεξεργαστούν δεδομένα πολύ πιο γρήγορα από τις απλές σχεσιακές βάσεις δεδομένων</a:t>
            </a:r>
            <a:endParaRPr lang="en-US" dirty="0"/>
          </a:p>
        </p:txBody>
      </p:sp>
      <p:sp>
        <p:nvSpPr>
          <p:cNvPr id="5" name="Title 1"/>
          <p:cNvSpPr>
            <a:spLocks noGrp="1"/>
          </p:cNvSpPr>
          <p:nvPr>
            <p:ph type="title"/>
          </p:nvPr>
        </p:nvSpPr>
        <p:spPr>
          <a:xfrm>
            <a:off x="304800" y="0"/>
            <a:ext cx="8686800" cy="1600200"/>
          </a:xfrm>
        </p:spPr>
        <p:txBody>
          <a:bodyPr/>
          <a:lstStyle/>
          <a:p>
            <a:r>
              <a:rPr lang="el-GR" dirty="0"/>
              <a:t>Τύποι βάσεων δεδομένων </a:t>
            </a:r>
            <a:br>
              <a:rPr lang="en-US" dirty="0">
                <a:effectLst/>
              </a:rPr>
            </a:br>
            <a:r>
              <a:rPr lang="el-GR" sz="3000" dirty="0"/>
              <a:t>Βάσεις δεδομένων πολλαπλών διαστάσεων</a:t>
            </a:r>
            <a:r>
              <a:rPr lang="en-US" sz="3000" dirty="0"/>
              <a:t> (</a:t>
            </a:r>
            <a:r>
              <a:rPr lang="el-GR" sz="3000" dirty="0"/>
              <a:t>2</a:t>
            </a:r>
            <a:r>
              <a:rPr lang="en-US" sz="3000" dirty="0"/>
              <a:t> </a:t>
            </a:r>
            <a:r>
              <a:rPr lang="el-GR" sz="3000" dirty="0"/>
              <a:t>από </a:t>
            </a:r>
            <a:r>
              <a:rPr lang="en-US" sz="3000" dirty="0"/>
              <a:t>2) </a:t>
            </a:r>
            <a:r>
              <a:rPr lang="en-US" sz="2000" dirty="0"/>
              <a:t>(</a:t>
            </a:r>
            <a:r>
              <a:rPr lang="el-GR" sz="2000" dirty="0"/>
              <a:t>Στόχος</a:t>
            </a:r>
            <a:r>
              <a:rPr lang="en-US" sz="2000" dirty="0"/>
              <a:t> 11.5)</a:t>
            </a:r>
            <a:endParaRPr lang="en-US" sz="3000" dirty="0"/>
          </a:p>
        </p:txBody>
      </p:sp>
    </p:spTree>
    <p:extLst>
      <p:ext uri="{BB962C8B-B14F-4D97-AF65-F5344CB8AC3E}">
        <p14:creationId xmlns:p14="http://schemas.microsoft.com/office/powerpoint/2010/main" val="1810152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600200"/>
          </a:xfrm>
        </p:spPr>
        <p:txBody>
          <a:bodyPr>
            <a:normAutofit fontScale="90000"/>
          </a:bodyPr>
          <a:lstStyle/>
          <a:p>
            <a:r>
              <a:rPr lang="el-GR" dirty="0"/>
              <a:t>Τα βασικά χαρακτηριστικά των βάσεων δεδομένων</a:t>
            </a:r>
            <a:br>
              <a:rPr lang="en-US" sz="3000" dirty="0"/>
            </a:br>
            <a:r>
              <a:rPr lang="el-GR" sz="3200" dirty="0"/>
              <a:t>Στοιχεία και λειτουργίες </a:t>
            </a:r>
            <a:r>
              <a:rPr lang="en-US" sz="3200" dirty="0"/>
              <a:t>(1 </a:t>
            </a:r>
            <a:r>
              <a:rPr lang="el-GR" sz="3200" dirty="0"/>
              <a:t>από</a:t>
            </a:r>
            <a:r>
              <a:rPr lang="en-US" sz="3200" dirty="0"/>
              <a:t> 4)</a:t>
            </a:r>
            <a:r>
              <a:rPr lang="el-GR" sz="3200" dirty="0"/>
              <a:t> </a:t>
            </a:r>
            <a:r>
              <a:rPr lang="en-US" sz="2000" dirty="0"/>
              <a:t>(</a:t>
            </a:r>
            <a:r>
              <a:rPr lang="el-GR" sz="2000" dirty="0"/>
              <a:t>Στόχος</a:t>
            </a:r>
            <a:r>
              <a:rPr lang="en-US" sz="2000" dirty="0"/>
              <a:t> 11.6)</a:t>
            </a:r>
            <a:endParaRPr lang="en-US" sz="2400" dirty="0"/>
          </a:p>
        </p:txBody>
      </p:sp>
      <p:sp>
        <p:nvSpPr>
          <p:cNvPr id="3" name="Content Placeholder 2"/>
          <p:cNvSpPr>
            <a:spLocks noGrp="1"/>
          </p:cNvSpPr>
          <p:nvPr>
            <p:ph idx="1"/>
          </p:nvPr>
        </p:nvSpPr>
        <p:spPr>
          <a:xfrm>
            <a:off x="457200" y="1752601"/>
            <a:ext cx="8229600" cy="2133599"/>
          </a:xfrm>
        </p:spPr>
        <p:txBody>
          <a:bodyPr/>
          <a:lstStyle/>
          <a:p>
            <a:pPr>
              <a:spcBef>
                <a:spcPts val="0"/>
              </a:spcBef>
              <a:spcAft>
                <a:spcPts val="600"/>
              </a:spcAft>
            </a:pPr>
            <a:r>
              <a:rPr lang="el-GR" sz="3000" dirty="0">
                <a:solidFill>
                  <a:srgbClr val="007FA3"/>
                </a:solidFill>
              </a:rPr>
              <a:t>Αποθήκευση και ορισμός δεδομένων </a:t>
            </a:r>
            <a:endParaRPr lang="en-US" sz="3000" dirty="0">
              <a:solidFill>
                <a:srgbClr val="007FA3"/>
              </a:solidFill>
            </a:endParaRPr>
          </a:p>
          <a:p>
            <a:pPr lvl="1">
              <a:spcBef>
                <a:spcPts val="0"/>
              </a:spcBef>
              <a:spcAft>
                <a:spcPts val="600"/>
              </a:spcAft>
            </a:pPr>
            <a:r>
              <a:rPr lang="el-GR" sz="2600" dirty="0"/>
              <a:t>Τα πεδία είναι κατηγορίες δεδομένων</a:t>
            </a:r>
            <a:endParaRPr lang="en-US" sz="2600" dirty="0"/>
          </a:p>
          <a:p>
            <a:pPr lvl="1">
              <a:spcBef>
                <a:spcPts val="0"/>
              </a:spcBef>
              <a:spcAft>
                <a:spcPts val="600"/>
              </a:spcAft>
            </a:pPr>
            <a:r>
              <a:rPr lang="el-GR" sz="2600" dirty="0"/>
              <a:t>Οι ε</a:t>
            </a:r>
            <a:r>
              <a:rPr lang="el-GR" sz="2600" dirty="0">
                <a:latin typeface="Arial" pitchFamily="34" charset="0"/>
              </a:rPr>
              <a:t>γγραφές είναι ομάδες σχετικών μεταξύ τους πεδίων</a:t>
            </a:r>
            <a:endParaRPr lang="en-US" sz="2600" dirty="0"/>
          </a:p>
          <a:p>
            <a:pPr lvl="1">
              <a:spcBef>
                <a:spcPts val="0"/>
              </a:spcBef>
              <a:spcAft>
                <a:spcPts val="600"/>
              </a:spcAft>
            </a:pPr>
            <a:r>
              <a:rPr lang="el-GR" dirty="0"/>
              <a:t> </a:t>
            </a:r>
            <a:r>
              <a:rPr lang="el-GR" sz="2600" dirty="0"/>
              <a:t>Οι πίνακες (αρχεία) είναι ομάδες εγγραφών</a:t>
            </a:r>
            <a:endParaRPr lang="en-US" sz="2600" dirty="0"/>
          </a:p>
        </p:txBody>
      </p:sp>
      <p:pic>
        <p:nvPicPr>
          <p:cNvPr id="1026" name="Picture 2"/>
          <p:cNvPicPr>
            <a:picLocks noChangeAspect="1" noChangeArrowheads="1"/>
          </p:cNvPicPr>
          <p:nvPr/>
        </p:nvPicPr>
        <p:blipFill>
          <a:blip r:embed="rId3" cstate="print"/>
          <a:srcRect l="24597" t="44792" r="23865" b="26042"/>
          <a:stretch>
            <a:fillRect/>
          </a:stretch>
        </p:blipFill>
        <p:spPr bwMode="auto">
          <a:xfrm>
            <a:off x="838200" y="4114800"/>
            <a:ext cx="7580572" cy="2412000"/>
          </a:xfrm>
          <a:prstGeom prst="rect">
            <a:avLst/>
          </a:prstGeom>
          <a:noFill/>
          <a:ln w="9525">
            <a:noFill/>
            <a:miter lim="800000"/>
            <a:headEnd/>
            <a:tailEnd/>
          </a:ln>
        </p:spPr>
      </p:pic>
    </p:spTree>
    <p:extLst>
      <p:ext uri="{BB962C8B-B14F-4D97-AF65-F5344CB8AC3E}">
        <p14:creationId xmlns:p14="http://schemas.microsoft.com/office/powerpoint/2010/main" val="73110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1"/>
            <a:ext cx="8229600" cy="1066799"/>
          </a:xfrm>
        </p:spPr>
        <p:txBody>
          <a:bodyPr/>
          <a:lstStyle/>
          <a:p>
            <a:pPr>
              <a:spcBef>
                <a:spcPts val="0"/>
              </a:spcBef>
            </a:pPr>
            <a:r>
              <a:rPr lang="el-GR" sz="3000" dirty="0">
                <a:solidFill>
                  <a:srgbClr val="007FA3"/>
                </a:solidFill>
              </a:rPr>
              <a:t>Ο τύπος δεδομένων δείχνει τι τύπος δεδομένων μπορεί να αποθηκευτεί στο πεδίο</a:t>
            </a:r>
            <a:endParaRPr lang="en-US" sz="3000" dirty="0">
              <a:solidFill>
                <a:srgbClr val="007FA3"/>
              </a:solidFill>
            </a:endParaRPr>
          </a:p>
        </p:txBody>
      </p:sp>
      <p:sp>
        <p:nvSpPr>
          <p:cNvPr id="7" name="Title 1"/>
          <p:cNvSpPr>
            <a:spLocks noGrp="1"/>
          </p:cNvSpPr>
          <p:nvPr>
            <p:ph type="title"/>
          </p:nvPr>
        </p:nvSpPr>
        <p:spPr>
          <a:xfrm>
            <a:off x="457200" y="76200"/>
            <a:ext cx="8686800" cy="1600200"/>
          </a:xfrm>
        </p:spPr>
        <p:txBody>
          <a:bodyPr>
            <a:normAutofit fontScale="90000"/>
          </a:bodyPr>
          <a:lstStyle/>
          <a:p>
            <a:r>
              <a:rPr lang="el-GR" dirty="0"/>
              <a:t>Τα βασικά χαρακτηριστικά των βάσεων δεδομένων</a:t>
            </a:r>
            <a:br>
              <a:rPr lang="en-US" sz="3000" dirty="0"/>
            </a:br>
            <a:r>
              <a:rPr lang="el-GR" sz="3200" dirty="0"/>
              <a:t>Στοιχεία και λειτουργίες </a:t>
            </a:r>
            <a:r>
              <a:rPr lang="en-US" sz="3200" dirty="0"/>
              <a:t>(</a:t>
            </a:r>
            <a:r>
              <a:rPr lang="el-GR" sz="3200" dirty="0"/>
              <a:t>2</a:t>
            </a:r>
            <a:r>
              <a:rPr lang="en-US" sz="3200" dirty="0"/>
              <a:t> </a:t>
            </a:r>
            <a:r>
              <a:rPr lang="el-GR" sz="3200" dirty="0"/>
              <a:t>από</a:t>
            </a:r>
            <a:r>
              <a:rPr lang="en-US" sz="3200" dirty="0"/>
              <a:t> 4)</a:t>
            </a:r>
            <a:r>
              <a:rPr lang="el-GR" sz="3200" dirty="0"/>
              <a:t> </a:t>
            </a:r>
            <a:r>
              <a:rPr lang="en-US" sz="2000" dirty="0"/>
              <a:t>(</a:t>
            </a:r>
            <a:r>
              <a:rPr lang="el-GR" sz="2000" dirty="0"/>
              <a:t>Στόχος</a:t>
            </a:r>
            <a:r>
              <a:rPr lang="en-US" sz="2000" dirty="0"/>
              <a:t> 11.6)</a:t>
            </a:r>
            <a:endParaRPr lang="en-US" sz="2400" dirty="0"/>
          </a:p>
        </p:txBody>
      </p:sp>
      <p:pic>
        <p:nvPicPr>
          <p:cNvPr id="2050" name="Picture 2"/>
          <p:cNvPicPr>
            <a:picLocks noChangeAspect="1" noChangeArrowheads="1"/>
          </p:cNvPicPr>
          <p:nvPr/>
        </p:nvPicPr>
        <p:blipFill>
          <a:blip r:embed="rId3" cstate="print"/>
          <a:srcRect l="25769" t="22917" r="25622" b="10417"/>
          <a:stretch>
            <a:fillRect/>
          </a:stretch>
        </p:blipFill>
        <p:spPr bwMode="auto">
          <a:xfrm>
            <a:off x="1933800" y="2743200"/>
            <a:ext cx="5229000" cy="4032000"/>
          </a:xfrm>
          <a:prstGeom prst="rect">
            <a:avLst/>
          </a:prstGeom>
          <a:noFill/>
          <a:ln w="9525">
            <a:noFill/>
            <a:miter lim="800000"/>
            <a:headEnd/>
            <a:tailEnd/>
          </a:ln>
        </p:spPr>
      </p:pic>
    </p:spTree>
    <p:extLst>
      <p:ext uri="{BB962C8B-B14F-4D97-AF65-F5344CB8AC3E}">
        <p14:creationId xmlns:p14="http://schemas.microsoft.com/office/powerpoint/2010/main" val="3875487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419599"/>
          </a:xfrm>
        </p:spPr>
        <p:txBody>
          <a:bodyPr/>
          <a:lstStyle/>
          <a:p>
            <a:pPr>
              <a:spcBef>
                <a:spcPts val="0"/>
              </a:spcBef>
              <a:spcAft>
                <a:spcPts val="2400"/>
              </a:spcAft>
            </a:pPr>
            <a:r>
              <a:rPr lang="el-GR" sz="3000" dirty="0">
                <a:solidFill>
                  <a:srgbClr val="007FA3"/>
                </a:solidFill>
              </a:rPr>
              <a:t>Οι ιδιότητες πεδίων βοηθούν στον ορισμό των δεδομένων πεδίων</a:t>
            </a:r>
            <a:endParaRPr lang="en-US" sz="3000" dirty="0">
              <a:solidFill>
                <a:srgbClr val="007FA3"/>
              </a:solidFill>
            </a:endParaRPr>
          </a:p>
          <a:p>
            <a:pPr lvl="1">
              <a:spcBef>
                <a:spcPts val="0"/>
              </a:spcBef>
              <a:spcAft>
                <a:spcPts val="2400"/>
              </a:spcAft>
            </a:pPr>
            <a:r>
              <a:rPr lang="el-GR" sz="2600" dirty="0"/>
              <a:t>Το μέγεθος πεδίου ορίζει τον μέγιστο αριθμό χαρακτήρων που μπορεί να περιέχει ένα πεδίο</a:t>
            </a:r>
            <a:endParaRPr lang="en-US" sz="2600" dirty="0"/>
          </a:p>
          <a:p>
            <a:pPr lvl="1">
              <a:spcBef>
                <a:spcPts val="0"/>
              </a:spcBef>
              <a:spcAft>
                <a:spcPts val="2400"/>
              </a:spcAft>
            </a:pPr>
            <a:r>
              <a:rPr lang="el-GR" sz="2600" dirty="0"/>
              <a:t>Η προεπιλεγμένη τιμή είναι η τιμή που χρησιμοποιείται αυτόματα, εκτός αν ο χρήστης εισάγει άλλη τιμή</a:t>
            </a:r>
            <a:endParaRPr lang="en-US" sz="2600" dirty="0"/>
          </a:p>
          <a:p>
            <a:pPr lvl="1">
              <a:spcBef>
                <a:spcPts val="0"/>
              </a:spcBef>
              <a:spcAft>
                <a:spcPts val="2400"/>
              </a:spcAft>
            </a:pPr>
            <a:r>
              <a:rPr lang="el-GR" sz="2600" dirty="0"/>
              <a:t>Η λεζάντα σας δίνει τη δυνατότητα να παρουσιάζετε το όνομα του πεδίου με πιο κατανοητό ή ευανάγνωστο τρόπο</a:t>
            </a:r>
            <a:endParaRPr lang="en-US" sz="2600" dirty="0"/>
          </a:p>
        </p:txBody>
      </p:sp>
      <p:sp>
        <p:nvSpPr>
          <p:cNvPr id="5" name="Title 1"/>
          <p:cNvSpPr>
            <a:spLocks noGrp="1"/>
          </p:cNvSpPr>
          <p:nvPr>
            <p:ph type="title"/>
          </p:nvPr>
        </p:nvSpPr>
        <p:spPr>
          <a:xfrm>
            <a:off x="457200" y="76200"/>
            <a:ext cx="8686800" cy="1600200"/>
          </a:xfrm>
        </p:spPr>
        <p:txBody>
          <a:bodyPr>
            <a:normAutofit fontScale="90000"/>
          </a:bodyPr>
          <a:lstStyle/>
          <a:p>
            <a:r>
              <a:rPr lang="el-GR" dirty="0"/>
              <a:t>Τα βασικά χαρακτηριστικά των βάσεων δεδομένων</a:t>
            </a:r>
            <a:br>
              <a:rPr lang="en-US" sz="3000" dirty="0"/>
            </a:br>
            <a:r>
              <a:rPr lang="el-GR" sz="3200" dirty="0"/>
              <a:t>Στοιχεία και λειτουργίες </a:t>
            </a:r>
            <a:r>
              <a:rPr lang="en-US" sz="3200" dirty="0"/>
              <a:t>(</a:t>
            </a:r>
            <a:r>
              <a:rPr lang="el-GR" sz="3200" dirty="0"/>
              <a:t>3</a:t>
            </a:r>
            <a:r>
              <a:rPr lang="en-US" sz="3200" dirty="0"/>
              <a:t> </a:t>
            </a:r>
            <a:r>
              <a:rPr lang="el-GR" sz="3200" dirty="0"/>
              <a:t>από</a:t>
            </a:r>
            <a:r>
              <a:rPr lang="en-US" sz="3200" dirty="0"/>
              <a:t> 4)</a:t>
            </a:r>
            <a:r>
              <a:rPr lang="el-GR" sz="3200" dirty="0"/>
              <a:t> </a:t>
            </a:r>
            <a:r>
              <a:rPr lang="en-US" sz="2000" dirty="0"/>
              <a:t>(</a:t>
            </a:r>
            <a:r>
              <a:rPr lang="el-GR" sz="2000" dirty="0"/>
              <a:t>Στόχος</a:t>
            </a:r>
            <a:r>
              <a:rPr lang="en-US" sz="2000" dirty="0"/>
              <a:t> 11.6)</a:t>
            </a:r>
            <a:endParaRPr lang="en-US" sz="2400" dirty="0"/>
          </a:p>
        </p:txBody>
      </p:sp>
    </p:spTree>
    <p:extLst>
      <p:ext uri="{BB962C8B-B14F-4D97-AF65-F5344CB8AC3E}">
        <p14:creationId xmlns:p14="http://schemas.microsoft.com/office/powerpoint/2010/main" val="4261463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lstStyle/>
          <a:p>
            <a:pPr>
              <a:spcBef>
                <a:spcPts val="0"/>
              </a:spcBef>
              <a:spcAft>
                <a:spcPts val="600"/>
              </a:spcAft>
            </a:pPr>
            <a:r>
              <a:rPr lang="el-GR" dirty="0">
                <a:solidFill>
                  <a:srgbClr val="007FA3"/>
                </a:solidFill>
              </a:rPr>
              <a:t>Χρήση πρωτεύοντος κλειδιού </a:t>
            </a:r>
            <a:endParaRPr lang="en-US" dirty="0">
              <a:solidFill>
                <a:srgbClr val="007FA3"/>
              </a:solidFill>
            </a:endParaRPr>
          </a:p>
          <a:p>
            <a:pPr lvl="1">
              <a:spcBef>
                <a:spcPts val="0"/>
              </a:spcBef>
              <a:spcAft>
                <a:spcPts val="600"/>
              </a:spcAft>
            </a:pPr>
            <a:r>
              <a:rPr lang="el-GR" dirty="0"/>
              <a:t>Πεδίο πρωτεύοντος κλειδιού</a:t>
            </a:r>
            <a:endParaRPr lang="en-US" dirty="0">
              <a:solidFill>
                <a:schemeClr val="tx1"/>
              </a:solidFill>
            </a:endParaRPr>
          </a:p>
          <a:p>
            <a:pPr lvl="1">
              <a:spcBef>
                <a:spcPts val="0"/>
              </a:spcBef>
              <a:spcAft>
                <a:spcPts val="600"/>
              </a:spcAft>
            </a:pPr>
            <a:r>
              <a:rPr lang="el-GR" dirty="0"/>
              <a:t>Ξένο κλειδί</a:t>
            </a:r>
            <a:endParaRPr lang="en-US" dirty="0"/>
          </a:p>
          <a:p>
            <a:pPr lvl="1">
              <a:spcBef>
                <a:spcPts val="0"/>
              </a:spcBef>
              <a:spcAft>
                <a:spcPts val="600"/>
              </a:spcAft>
            </a:pPr>
            <a:r>
              <a:rPr lang="el-GR" dirty="0"/>
              <a:t>Αναφορική ακεραιότητα</a:t>
            </a:r>
            <a:endParaRPr lang="en-US" dirty="0">
              <a:solidFill>
                <a:schemeClr val="tx1"/>
              </a:solidFill>
            </a:endParaRPr>
          </a:p>
        </p:txBody>
      </p:sp>
      <p:sp>
        <p:nvSpPr>
          <p:cNvPr id="7" name="Title 1"/>
          <p:cNvSpPr>
            <a:spLocks noGrp="1"/>
          </p:cNvSpPr>
          <p:nvPr>
            <p:ph type="title"/>
          </p:nvPr>
        </p:nvSpPr>
        <p:spPr>
          <a:xfrm>
            <a:off x="457200" y="76200"/>
            <a:ext cx="8686800" cy="1600200"/>
          </a:xfrm>
        </p:spPr>
        <p:txBody>
          <a:bodyPr>
            <a:normAutofit fontScale="90000"/>
          </a:bodyPr>
          <a:lstStyle/>
          <a:p>
            <a:r>
              <a:rPr lang="el-GR" dirty="0"/>
              <a:t>Τα βασικά χαρακτηριστικά των βάσεων δεδομένων</a:t>
            </a:r>
            <a:br>
              <a:rPr lang="en-US" sz="3000" dirty="0"/>
            </a:br>
            <a:r>
              <a:rPr lang="el-GR" sz="3200" dirty="0"/>
              <a:t>Στοιχεία και λειτουργίες </a:t>
            </a:r>
            <a:r>
              <a:rPr lang="en-US" sz="3200" dirty="0"/>
              <a:t>(</a:t>
            </a:r>
            <a:r>
              <a:rPr lang="el-GR" sz="3200" dirty="0"/>
              <a:t>4</a:t>
            </a:r>
            <a:r>
              <a:rPr lang="en-US" sz="3200" dirty="0"/>
              <a:t> </a:t>
            </a:r>
            <a:r>
              <a:rPr lang="el-GR" sz="3200" dirty="0"/>
              <a:t>από</a:t>
            </a:r>
            <a:r>
              <a:rPr lang="en-US" sz="3200" dirty="0"/>
              <a:t> 4)</a:t>
            </a:r>
            <a:r>
              <a:rPr lang="el-GR" sz="3200" dirty="0"/>
              <a:t> </a:t>
            </a:r>
            <a:r>
              <a:rPr lang="en-US" sz="2000" dirty="0"/>
              <a:t>(</a:t>
            </a:r>
            <a:r>
              <a:rPr lang="el-GR" sz="2000" dirty="0"/>
              <a:t>Στόχος</a:t>
            </a:r>
            <a:r>
              <a:rPr lang="en-US" sz="2000" dirty="0"/>
              <a:t> 11.6)</a:t>
            </a:r>
            <a:endParaRPr lang="en-US" sz="2400" dirty="0"/>
          </a:p>
        </p:txBody>
      </p:sp>
      <p:pic>
        <p:nvPicPr>
          <p:cNvPr id="1026" name="Picture 2"/>
          <p:cNvPicPr>
            <a:picLocks noChangeAspect="1" noChangeArrowheads="1"/>
          </p:cNvPicPr>
          <p:nvPr/>
        </p:nvPicPr>
        <p:blipFill>
          <a:blip r:embed="rId3" cstate="print"/>
          <a:srcRect l="23426" t="20833" r="23280" b="50000"/>
          <a:stretch>
            <a:fillRect/>
          </a:stretch>
        </p:blipFill>
        <p:spPr bwMode="auto">
          <a:xfrm>
            <a:off x="381000" y="3962400"/>
            <a:ext cx="8541000" cy="2628000"/>
          </a:xfrm>
          <a:prstGeom prst="rect">
            <a:avLst/>
          </a:prstGeom>
          <a:noFill/>
          <a:ln w="9525">
            <a:noFill/>
            <a:miter lim="800000"/>
            <a:headEnd/>
            <a:tailEnd/>
          </a:ln>
        </p:spPr>
      </p:pic>
    </p:spTree>
    <p:extLst>
      <p:ext uri="{BB962C8B-B14F-4D97-AF65-F5344CB8AC3E}">
        <p14:creationId xmlns:p14="http://schemas.microsoft.com/office/powerpoint/2010/main" val="2072775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rmAutofit fontScale="90000"/>
          </a:bodyPr>
          <a:lstStyle/>
          <a:p>
            <a:r>
              <a:rPr lang="el-GR" dirty="0"/>
              <a:t>Τα βασικά χαρακτηριστικά των βάσεων δεδομένων </a:t>
            </a:r>
            <a:br>
              <a:rPr lang="en-US" dirty="0">
                <a:effectLst/>
              </a:rPr>
            </a:br>
            <a:r>
              <a:rPr lang="el-GR" sz="3200" dirty="0"/>
              <a:t>Εισαγωγή και διαχείριση δεδομένων </a:t>
            </a:r>
            <a:r>
              <a:rPr lang="en-US" sz="2000" dirty="0"/>
              <a:t>(</a:t>
            </a:r>
            <a:r>
              <a:rPr lang="el-GR" sz="2000" dirty="0"/>
              <a:t>Στόχος </a:t>
            </a:r>
            <a:r>
              <a:rPr lang="en-US" sz="2000" dirty="0"/>
              <a:t>11.7)</a:t>
            </a:r>
            <a:endParaRPr lang="en-US" sz="2700" dirty="0"/>
          </a:p>
        </p:txBody>
      </p:sp>
      <p:sp>
        <p:nvSpPr>
          <p:cNvPr id="3" name="Content Placeholder 2"/>
          <p:cNvSpPr>
            <a:spLocks noGrp="1"/>
          </p:cNvSpPr>
          <p:nvPr>
            <p:ph idx="1"/>
          </p:nvPr>
        </p:nvSpPr>
        <p:spPr>
          <a:xfrm>
            <a:off x="457200" y="1676400"/>
            <a:ext cx="8229600" cy="5029200"/>
          </a:xfrm>
        </p:spPr>
        <p:txBody>
          <a:bodyPr/>
          <a:lstStyle/>
          <a:p>
            <a:pPr>
              <a:spcBef>
                <a:spcPts val="0"/>
              </a:spcBef>
              <a:spcAft>
                <a:spcPts val="1200"/>
              </a:spcAft>
            </a:pPr>
            <a:r>
              <a:rPr lang="el-GR" dirty="0">
                <a:solidFill>
                  <a:srgbClr val="007FA3"/>
                </a:solidFill>
              </a:rPr>
              <a:t>Επικύρωση είναι η διεργασία με την οποία εξασφαλίζεται ότι μόνο έγκυρα δεδομένα εισάγονται σε ένα πεδίο</a:t>
            </a:r>
            <a:endParaRPr lang="en-US" dirty="0">
              <a:solidFill>
                <a:srgbClr val="007FA3"/>
              </a:solidFill>
            </a:endParaRPr>
          </a:p>
          <a:p>
            <a:pPr>
              <a:spcBef>
                <a:spcPts val="0"/>
              </a:spcBef>
              <a:spcAft>
                <a:spcPts val="1200"/>
              </a:spcAft>
            </a:pPr>
            <a:r>
              <a:rPr lang="el-GR" dirty="0">
                <a:solidFill>
                  <a:srgbClr val="007FA3"/>
                </a:solidFill>
              </a:rPr>
              <a:t>Η ταξινόμηση των δεδομένων σάς επιτρέπει να τα εμφανίζετε και να τα </a:t>
            </a:r>
            <a:r>
              <a:rPr lang="el-GR" dirty="0" err="1">
                <a:solidFill>
                  <a:srgbClr val="007FA3"/>
                </a:solidFill>
              </a:rPr>
              <a:t>αναταξινομείτε</a:t>
            </a:r>
            <a:endParaRPr lang="en-US" dirty="0">
              <a:solidFill>
                <a:srgbClr val="007FA3"/>
              </a:solidFill>
            </a:endParaRPr>
          </a:p>
          <a:p>
            <a:pPr>
              <a:spcBef>
                <a:spcPts val="0"/>
              </a:spcBef>
              <a:spcAft>
                <a:spcPts val="1200"/>
              </a:spcAft>
            </a:pPr>
            <a:r>
              <a:rPr lang="el-GR" dirty="0">
                <a:solidFill>
                  <a:srgbClr val="007FA3"/>
                </a:solidFill>
              </a:rPr>
              <a:t>Εξαγωγή ή αναζήτηση δεδομένων </a:t>
            </a:r>
            <a:endParaRPr lang="en-US" dirty="0">
              <a:solidFill>
                <a:srgbClr val="007FA3"/>
              </a:solidFill>
            </a:endParaRPr>
          </a:p>
          <a:p>
            <a:pPr lvl="1">
              <a:spcBef>
                <a:spcPts val="0"/>
              </a:spcBef>
              <a:spcAft>
                <a:spcPts val="1200"/>
              </a:spcAft>
            </a:pPr>
            <a:r>
              <a:rPr lang="el-GR" dirty="0"/>
              <a:t>Χρήση φίλτρου</a:t>
            </a:r>
            <a:endParaRPr lang="en-US" dirty="0"/>
          </a:p>
          <a:p>
            <a:pPr lvl="1">
              <a:spcBef>
                <a:spcPts val="0"/>
              </a:spcBef>
              <a:spcAft>
                <a:spcPts val="1200"/>
              </a:spcAft>
            </a:pPr>
            <a:r>
              <a:rPr lang="el-GR" dirty="0"/>
              <a:t>Δημιουργία ερωτήματος</a:t>
            </a:r>
            <a:endParaRPr lang="en-US" dirty="0"/>
          </a:p>
          <a:p>
            <a:pPr>
              <a:spcBef>
                <a:spcPts val="0"/>
              </a:spcBef>
              <a:spcAft>
                <a:spcPts val="1200"/>
              </a:spcAft>
            </a:pPr>
            <a:r>
              <a:rPr lang="el-GR" dirty="0">
                <a:solidFill>
                  <a:srgbClr val="007FA3"/>
                </a:solidFill>
              </a:rPr>
              <a:t>Εξαγωγή δεδομένων</a:t>
            </a:r>
            <a:endParaRPr lang="en-US" dirty="0">
              <a:solidFill>
                <a:srgbClr val="007FA3"/>
              </a:solidFill>
            </a:endParaRPr>
          </a:p>
        </p:txBody>
      </p:sp>
    </p:spTree>
    <p:extLst>
      <p:ext uri="{BB962C8B-B14F-4D97-AF65-F5344CB8AC3E}">
        <p14:creationId xmlns:p14="http://schemas.microsoft.com/office/powerpoint/2010/main" val="7534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886200"/>
            <a:ext cx="8684418" cy="2286000"/>
          </a:xfrm>
        </p:spPr>
        <p:txBody>
          <a:bodyPr>
            <a:noAutofit/>
          </a:bodyPr>
          <a:lstStyle/>
          <a:p>
            <a:pPr marL="342900" indent="-342900">
              <a:spcAft>
                <a:spcPts val="2400"/>
              </a:spcAft>
              <a:buFont typeface="Arial" panose="020B0604020202020204" pitchFamily="34" charset="0"/>
              <a:buChar char="•"/>
            </a:pPr>
            <a:r>
              <a:rPr lang="el-GR" sz="2800" dirty="0"/>
              <a:t>Αποθήκευση δεδομένων </a:t>
            </a:r>
            <a:endParaRPr lang="en-US" sz="2800" dirty="0"/>
          </a:p>
          <a:p>
            <a:pPr marL="342900" indent="-342900">
              <a:spcAft>
                <a:spcPts val="2400"/>
              </a:spcAft>
              <a:buFont typeface="Arial" panose="020B0604020202020204" pitchFamily="34" charset="0"/>
              <a:buChar char="•"/>
            </a:pPr>
            <a:r>
              <a:rPr lang="el-GR" sz="2800" dirty="0"/>
              <a:t>Χρήση βάσεων δεδομένων για λήψη επιχειρηματικών αποφάσεων</a:t>
            </a:r>
            <a:endParaRPr lang="en-US" sz="2800" dirty="0"/>
          </a:p>
        </p:txBody>
      </p:sp>
      <p:sp>
        <p:nvSpPr>
          <p:cNvPr id="2" name="Title 1"/>
          <p:cNvSpPr>
            <a:spLocks noGrp="1"/>
          </p:cNvSpPr>
          <p:nvPr>
            <p:ph type="ctrTitle"/>
          </p:nvPr>
        </p:nvSpPr>
        <p:spPr>
          <a:xfrm>
            <a:off x="0" y="2580023"/>
            <a:ext cx="9141618" cy="785453"/>
          </a:xfrm>
        </p:spPr>
        <p:txBody>
          <a:bodyPr>
            <a:normAutofit fontScale="90000"/>
          </a:bodyPr>
          <a:lstStyle/>
          <a:p>
            <a:pPr algn="ctr"/>
            <a:r>
              <a:rPr lang="el-GR" i="1" dirty="0">
                <a:solidFill>
                  <a:schemeClr val="tx1"/>
                </a:solidFill>
              </a:rPr>
              <a:t>Πώς χρησιμοποιούν οι επιχειρήσεις τις βάσεις δεδομένων</a:t>
            </a:r>
            <a:endParaRPr lang="en-US" i="1" dirty="0">
              <a:solidFill>
                <a:schemeClr val="tx1"/>
              </a:solidFill>
            </a:endParaRPr>
          </a:p>
        </p:txBody>
      </p:sp>
    </p:spTree>
    <p:extLst>
      <p:ext uri="{BB962C8B-B14F-4D97-AF65-F5344CB8AC3E}">
        <p14:creationId xmlns:p14="http://schemas.microsoft.com/office/powerpoint/2010/main" val="4057963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2052" y="2604933"/>
            <a:ext cx="5409566" cy="714952"/>
          </a:xfrm>
        </p:spPr>
        <p:txBody>
          <a:bodyPr>
            <a:normAutofit/>
          </a:bodyPr>
          <a:lstStyle/>
          <a:p>
            <a:r>
              <a:rPr lang="en-US" b="0" spc="127" dirty="0">
                <a:latin typeface="Arial Narrow" panose="020B0606020202030204" pitchFamily="34" charset="0"/>
              </a:rPr>
              <a:t>TECHNOLOGY IN ACTION</a:t>
            </a:r>
          </a:p>
        </p:txBody>
      </p:sp>
      <p:sp>
        <p:nvSpPr>
          <p:cNvPr id="6" name="Title 1"/>
          <p:cNvSpPr txBox="1">
            <a:spLocks/>
          </p:cNvSpPr>
          <p:nvPr/>
        </p:nvSpPr>
        <p:spPr>
          <a:xfrm>
            <a:off x="1828800" y="2286000"/>
            <a:ext cx="5107148" cy="630542"/>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chemeClr val="bg1"/>
                </a:solidFill>
                <a:latin typeface="Times New Roman" panose="02020603050405020304" pitchFamily="18" charset="0"/>
                <a:ea typeface="+mj-ea"/>
                <a:cs typeface="Times New Roman" panose="02020603050405020304" pitchFamily="18" charset="0"/>
              </a:defRPr>
            </a:lvl1pPr>
          </a:lstStyle>
          <a:p>
            <a:pPr algn="ctr"/>
            <a:r>
              <a:rPr lang="el-GR" dirty="0">
                <a:solidFill>
                  <a:schemeClr val="tx1"/>
                </a:solidFill>
              </a:rPr>
              <a:t>Κεφάλαιο</a:t>
            </a:r>
            <a:r>
              <a:rPr lang="en-US" dirty="0">
                <a:solidFill>
                  <a:schemeClr val="tx1"/>
                </a:solidFill>
              </a:rPr>
              <a:t> 11</a:t>
            </a:r>
          </a:p>
        </p:txBody>
      </p:sp>
      <p:sp>
        <p:nvSpPr>
          <p:cNvPr id="8" name="Subtitle 2"/>
          <p:cNvSpPr txBox="1">
            <a:spLocks/>
          </p:cNvSpPr>
          <p:nvPr/>
        </p:nvSpPr>
        <p:spPr>
          <a:xfrm>
            <a:off x="1828800" y="3200400"/>
            <a:ext cx="5433719" cy="1350658"/>
          </a:xfrm>
          <a:prstGeom prst="rect">
            <a:avLst/>
          </a:prstGeom>
        </p:spPr>
        <p:txBody>
          <a:bodyPr vert="horz" lIns="0" tIns="0" rIns="0" bIns="0" rtlCol="0">
            <a:noAutofit/>
          </a:bodyPr>
          <a:lstStyle>
            <a:lvl1pPr marL="0" indent="0" algn="l" defTabSz="914400" rtl="0" eaLnBrk="1" latinLnBrk="0" hangingPunct="1">
              <a:spcBef>
                <a:spcPts val="0"/>
              </a:spcBef>
              <a:buClr>
                <a:srgbClr val="007FA3"/>
              </a:buClr>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rgbClr val="007FA3"/>
              </a:buClr>
              <a:buFont typeface="Wingdings" panose="05000000000000000000"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20000"/>
              </a:lnSpc>
            </a:pPr>
            <a:r>
              <a:rPr lang="el-GR" sz="3200" dirty="0">
                <a:latin typeface="+mj-lt"/>
              </a:rPr>
              <a:t>Στο παρασκήνιο: </a:t>
            </a:r>
          </a:p>
          <a:p>
            <a:pPr algn="ctr">
              <a:lnSpc>
                <a:spcPct val="120000"/>
              </a:lnSpc>
            </a:pPr>
            <a:r>
              <a:rPr lang="el-GR" sz="3200" dirty="0">
                <a:latin typeface="+mj-lt"/>
              </a:rPr>
              <a:t>Βάσεις δεδομένων και πληροφοριακά συστήματα </a:t>
            </a:r>
            <a:endParaRPr lang="en-US" sz="3200" dirty="0">
              <a:latin typeface="+mj-lt"/>
            </a:endParaRPr>
          </a:p>
        </p:txBody>
      </p:sp>
    </p:spTree>
    <p:extLst>
      <p:ext uri="{BB962C8B-B14F-4D97-AF65-F5344CB8AC3E}">
        <p14:creationId xmlns:p14="http://schemas.microsoft.com/office/powerpoint/2010/main" val="11976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600200"/>
          </a:xfrm>
        </p:spPr>
        <p:txBody>
          <a:bodyPr>
            <a:noAutofit/>
          </a:bodyPr>
          <a:lstStyle/>
          <a:p>
            <a:r>
              <a:rPr lang="el-GR" dirty="0"/>
              <a:t>Αποθήκευση δεδομένων</a:t>
            </a:r>
            <a:endParaRPr lang="en-US" dirty="0"/>
          </a:p>
        </p:txBody>
      </p:sp>
      <p:sp>
        <p:nvSpPr>
          <p:cNvPr id="7" name="Subtitle 6"/>
          <p:cNvSpPr>
            <a:spLocks noGrp="1"/>
          </p:cNvSpPr>
          <p:nvPr>
            <p:ph idx="1"/>
          </p:nvPr>
        </p:nvSpPr>
        <p:spPr/>
        <p:txBody>
          <a:bodyPr>
            <a:normAutofit/>
          </a:bodyPr>
          <a:lstStyle/>
          <a:p>
            <a:pPr marL="0" indent="0">
              <a:spcBef>
                <a:spcPts val="0"/>
              </a:spcBef>
              <a:spcAft>
                <a:spcPts val="2400"/>
              </a:spcAft>
              <a:buNone/>
            </a:pPr>
            <a:r>
              <a:rPr lang="el-GR" dirty="0">
                <a:solidFill>
                  <a:srgbClr val="007FA3"/>
                </a:solidFill>
              </a:rPr>
              <a:t>Στόχοι</a:t>
            </a:r>
            <a:endParaRPr lang="en-US" dirty="0">
              <a:solidFill>
                <a:srgbClr val="007FA3"/>
              </a:solidFill>
            </a:endParaRPr>
          </a:p>
          <a:p>
            <a:pPr marL="1032272" indent="-685800">
              <a:spcBef>
                <a:spcPts val="0"/>
              </a:spcBef>
              <a:spcAft>
                <a:spcPts val="2400"/>
              </a:spcAft>
              <a:buNone/>
            </a:pPr>
            <a:r>
              <a:rPr lang="en-US" sz="2800" dirty="0"/>
              <a:t>11.8  </a:t>
            </a:r>
            <a:r>
              <a:rPr lang="el-GR" sz="2800" dirty="0"/>
              <a:t>Τι είναι και πώς χρησιμοποιούνται οι αποθήκες και οι επιμέρους συλλογές δεδομένων. </a:t>
            </a:r>
            <a:endParaRPr lang="en-US" sz="2800" dirty="0"/>
          </a:p>
          <a:p>
            <a:pPr marL="1032272" indent="-685800">
              <a:spcBef>
                <a:spcPts val="0"/>
              </a:spcBef>
              <a:spcAft>
                <a:spcPts val="2400"/>
              </a:spcAft>
              <a:buNone/>
            </a:pPr>
            <a:r>
              <a:rPr lang="en-US" sz="2800" dirty="0"/>
              <a:t>11.9  </a:t>
            </a:r>
            <a:r>
              <a:rPr lang="el-GR" sz="2800" dirty="0"/>
              <a:t>Η εξόρυξη δεδομένων και πώς λειτουργεί. </a:t>
            </a:r>
            <a:endParaRPr lang="en-US" sz="2800" dirty="0"/>
          </a:p>
        </p:txBody>
      </p:sp>
    </p:spTree>
    <p:extLst>
      <p:ext uri="{BB962C8B-B14F-4D97-AF65-F5344CB8AC3E}">
        <p14:creationId xmlns:p14="http://schemas.microsoft.com/office/powerpoint/2010/main" val="32086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oAutofit/>
          </a:bodyPr>
          <a:lstStyle/>
          <a:p>
            <a:r>
              <a:rPr lang="el-GR" dirty="0"/>
              <a:t>Χρήση βάσεων δεδομένων για λήψη επιχειρηματικών αποφάσεων </a:t>
            </a:r>
            <a:endParaRPr lang="en-US" dirty="0"/>
          </a:p>
        </p:txBody>
      </p:sp>
      <p:sp>
        <p:nvSpPr>
          <p:cNvPr id="7" name="Subtitle 6"/>
          <p:cNvSpPr>
            <a:spLocks noGrp="1"/>
          </p:cNvSpPr>
          <p:nvPr>
            <p:ph idx="1"/>
          </p:nvPr>
        </p:nvSpPr>
        <p:spPr/>
        <p:txBody>
          <a:bodyPr>
            <a:normAutofit/>
          </a:bodyPr>
          <a:lstStyle/>
          <a:p>
            <a:pPr marL="0" indent="0">
              <a:spcBef>
                <a:spcPts val="0"/>
              </a:spcBef>
              <a:spcAft>
                <a:spcPts val="2400"/>
              </a:spcAft>
              <a:buNone/>
            </a:pPr>
            <a:r>
              <a:rPr lang="el-GR" dirty="0">
                <a:solidFill>
                  <a:srgbClr val="007FA3"/>
                </a:solidFill>
              </a:rPr>
              <a:t>Στόχος</a:t>
            </a:r>
            <a:endParaRPr lang="en-US" dirty="0">
              <a:solidFill>
                <a:srgbClr val="007FA3"/>
              </a:solidFill>
            </a:endParaRPr>
          </a:p>
          <a:p>
            <a:pPr marL="1202531" indent="-856060">
              <a:spcBef>
                <a:spcPts val="0"/>
              </a:spcBef>
              <a:spcAft>
                <a:spcPts val="2400"/>
              </a:spcAft>
              <a:buNone/>
            </a:pPr>
            <a:r>
              <a:rPr lang="en-US" sz="2800" dirty="0"/>
              <a:t>11.10  </a:t>
            </a:r>
            <a:r>
              <a:rPr lang="el-GR" sz="2800" dirty="0"/>
              <a:t>Οι κύριοι τύποι επιχειρηματικών πληροφορικών συστημάτων και η χρήση τους από τη διοίκηση.</a:t>
            </a:r>
          </a:p>
        </p:txBody>
      </p:sp>
    </p:spTree>
    <p:extLst>
      <p:ext uri="{BB962C8B-B14F-4D97-AF65-F5344CB8AC3E}">
        <p14:creationId xmlns:p14="http://schemas.microsoft.com/office/powerpoint/2010/main" val="41602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lstStyle/>
          <a:p>
            <a:r>
              <a:rPr lang="el-GR" kern="0" dirty="0"/>
              <a:t>Αποθήκευση δεδομένων </a:t>
            </a:r>
            <a:br>
              <a:rPr lang="en-US" kern="0" dirty="0">
                <a:effectLst/>
              </a:rPr>
            </a:br>
            <a:r>
              <a:rPr lang="el-GR" sz="2800" kern="0" dirty="0"/>
              <a:t>Αποθήκες και επιμέρους συλλογές δεδομένων</a:t>
            </a:r>
            <a:r>
              <a:rPr lang="en-US" sz="2800" kern="0" dirty="0"/>
              <a:t> (1 </a:t>
            </a:r>
            <a:r>
              <a:rPr lang="el-GR" sz="2800" kern="0" dirty="0"/>
              <a:t>από</a:t>
            </a:r>
            <a:r>
              <a:rPr lang="en-US" sz="2800" kern="0" dirty="0"/>
              <a:t> 3)</a:t>
            </a:r>
            <a:r>
              <a:rPr lang="el-GR" sz="2800" kern="0" dirty="0"/>
              <a:t> </a:t>
            </a:r>
            <a:r>
              <a:rPr lang="en-US" sz="2000" kern="0" dirty="0"/>
              <a:t>(</a:t>
            </a:r>
            <a:r>
              <a:rPr lang="el-GR" sz="2000" kern="0" dirty="0"/>
              <a:t>Στόχος</a:t>
            </a:r>
            <a:r>
              <a:rPr lang="en-US" sz="2000" kern="0" dirty="0"/>
              <a:t> 11.8)</a:t>
            </a:r>
            <a:endParaRPr lang="en-US" sz="3600" kern="0" dirty="0"/>
          </a:p>
        </p:txBody>
      </p:sp>
      <p:sp>
        <p:nvSpPr>
          <p:cNvPr id="3" name="Content Placeholder 2"/>
          <p:cNvSpPr>
            <a:spLocks noGrp="1"/>
          </p:cNvSpPr>
          <p:nvPr>
            <p:ph idx="1"/>
          </p:nvPr>
        </p:nvSpPr>
        <p:spPr>
          <a:xfrm>
            <a:off x="457200" y="1676400"/>
            <a:ext cx="8358649" cy="5105400"/>
          </a:xfrm>
        </p:spPr>
        <p:txBody>
          <a:bodyPr/>
          <a:lstStyle/>
          <a:p>
            <a:pPr>
              <a:spcBef>
                <a:spcPts val="0"/>
              </a:spcBef>
              <a:spcAft>
                <a:spcPts val="1800"/>
              </a:spcAft>
            </a:pPr>
            <a:r>
              <a:rPr lang="el-GR" sz="2600" dirty="0">
                <a:solidFill>
                  <a:srgbClr val="007FA3"/>
                </a:solidFill>
              </a:rPr>
              <a:t>Συλλογή δεδομένων μεγάλης κλίμακας </a:t>
            </a:r>
            <a:endParaRPr lang="en-US" sz="2600" dirty="0">
              <a:solidFill>
                <a:srgbClr val="007FA3"/>
              </a:solidFill>
            </a:endParaRPr>
          </a:p>
          <a:p>
            <a:pPr>
              <a:spcBef>
                <a:spcPts val="0"/>
              </a:spcBef>
              <a:spcAft>
                <a:spcPts val="1800"/>
              </a:spcAft>
            </a:pPr>
            <a:r>
              <a:rPr lang="el-GR" sz="2600" dirty="0">
                <a:solidFill>
                  <a:srgbClr val="007FA3"/>
                </a:solidFill>
              </a:rPr>
              <a:t>Περιέχουν και οργανώνουν τα δεδομένα σε ένα μέρος </a:t>
            </a:r>
            <a:endParaRPr lang="en-US" sz="2600" dirty="0">
              <a:solidFill>
                <a:srgbClr val="007FA3"/>
              </a:solidFill>
            </a:endParaRPr>
          </a:p>
          <a:p>
            <a:pPr>
              <a:spcBef>
                <a:spcPts val="0"/>
              </a:spcBef>
              <a:spcAft>
                <a:spcPts val="1800"/>
              </a:spcAft>
            </a:pPr>
            <a:r>
              <a:rPr lang="el-GR" sz="2600" dirty="0">
                <a:solidFill>
                  <a:srgbClr val="007FA3"/>
                </a:solidFill>
              </a:rPr>
              <a:t>Τα δεδομένα προέρχονται από πολλαπλές βάσεις δεδομένων </a:t>
            </a:r>
            <a:endParaRPr lang="en-US" sz="2600" dirty="0">
              <a:solidFill>
                <a:srgbClr val="007FA3"/>
              </a:solidFill>
            </a:endParaRPr>
          </a:p>
          <a:p>
            <a:pPr>
              <a:spcBef>
                <a:spcPts val="0"/>
              </a:spcBef>
              <a:spcAft>
                <a:spcPts val="1800"/>
              </a:spcAft>
            </a:pPr>
            <a:r>
              <a:rPr lang="el-GR" sz="2600" dirty="0">
                <a:solidFill>
                  <a:srgbClr val="007FA3"/>
                </a:solidFill>
              </a:rPr>
              <a:t>Συγκεντρώνουν πληροφορίες από διάφορα επιχειρησιακά συστήματα </a:t>
            </a:r>
            <a:endParaRPr lang="en-US" sz="2600" dirty="0">
              <a:solidFill>
                <a:srgbClr val="007FA3"/>
              </a:solidFill>
            </a:endParaRPr>
          </a:p>
          <a:p>
            <a:pPr>
              <a:spcBef>
                <a:spcPts val="0"/>
              </a:spcBef>
              <a:spcAft>
                <a:spcPts val="1800"/>
              </a:spcAft>
            </a:pPr>
            <a:r>
              <a:rPr lang="el-GR" sz="2600" dirty="0">
                <a:solidFill>
                  <a:srgbClr val="007FA3"/>
                </a:solidFill>
              </a:rPr>
              <a:t>Παρουσιάζουν μια άποψη των επιχειρηματικών λειτουργιών σε όλο το εύρος της επιχείρησης</a:t>
            </a:r>
            <a:endParaRPr lang="en-US" sz="2600" dirty="0">
              <a:solidFill>
                <a:srgbClr val="007FA3"/>
              </a:solidFill>
            </a:endParaRPr>
          </a:p>
          <a:p>
            <a:pPr>
              <a:spcBef>
                <a:spcPts val="0"/>
              </a:spcBef>
              <a:spcAft>
                <a:spcPts val="1800"/>
              </a:spcAft>
            </a:pPr>
            <a:r>
              <a:rPr lang="el-GR" sz="2600" dirty="0">
                <a:solidFill>
                  <a:srgbClr val="007FA3"/>
                </a:solidFill>
              </a:rPr>
              <a:t>Τα δεδομένα οργανώνονται κατά θέμα</a:t>
            </a:r>
            <a:endParaRPr lang="en-US" sz="2600" dirty="0">
              <a:solidFill>
                <a:srgbClr val="007FA3"/>
              </a:solidFill>
            </a:endParaRPr>
          </a:p>
        </p:txBody>
      </p:sp>
    </p:spTree>
    <p:extLst>
      <p:ext uri="{BB962C8B-B14F-4D97-AF65-F5344CB8AC3E}">
        <p14:creationId xmlns:p14="http://schemas.microsoft.com/office/powerpoint/2010/main" val="71606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358649" cy="5105400"/>
          </a:xfrm>
        </p:spPr>
        <p:txBody>
          <a:bodyPr/>
          <a:lstStyle/>
          <a:p>
            <a:pPr>
              <a:spcBef>
                <a:spcPts val="0"/>
              </a:spcBef>
              <a:spcAft>
                <a:spcPts val="300"/>
              </a:spcAft>
            </a:pPr>
            <a:r>
              <a:rPr lang="el-GR" sz="3000" dirty="0" err="1">
                <a:solidFill>
                  <a:srgbClr val="007FA3"/>
                </a:solidFill>
              </a:rPr>
              <a:t>Χρονομεταβλητά</a:t>
            </a:r>
            <a:r>
              <a:rPr lang="el-GR" sz="3000" dirty="0">
                <a:solidFill>
                  <a:srgbClr val="007FA3"/>
                </a:solidFill>
              </a:rPr>
              <a:t> δεδομένα σημαίνει ότι δεν αφορούν όλα μία συγκεκριμένη χρονική περίοδο</a:t>
            </a:r>
            <a:endParaRPr lang="en-US" sz="3000" dirty="0">
              <a:solidFill>
                <a:srgbClr val="007FA3"/>
              </a:solidFill>
            </a:endParaRPr>
          </a:p>
          <a:p>
            <a:pPr>
              <a:spcBef>
                <a:spcPts val="0"/>
              </a:spcBef>
              <a:spcAft>
                <a:spcPts val="300"/>
              </a:spcAft>
            </a:pPr>
            <a:r>
              <a:rPr lang="el-GR" sz="3000" dirty="0">
                <a:solidFill>
                  <a:srgbClr val="007FA3"/>
                </a:solidFill>
              </a:rPr>
              <a:t>Πηγές δεδομένων</a:t>
            </a:r>
            <a:endParaRPr lang="en-US" sz="3000" dirty="0">
              <a:solidFill>
                <a:srgbClr val="007FA3"/>
              </a:solidFill>
            </a:endParaRPr>
          </a:p>
          <a:p>
            <a:pPr lvl="1">
              <a:spcBef>
                <a:spcPts val="0"/>
              </a:spcBef>
              <a:spcAft>
                <a:spcPts val="300"/>
              </a:spcAft>
            </a:pPr>
            <a:r>
              <a:rPr lang="el-GR" sz="2600" dirty="0"/>
              <a:t>Εσωτερικές πηγές</a:t>
            </a:r>
            <a:endParaRPr lang="en-US" sz="2600" dirty="0"/>
          </a:p>
          <a:p>
            <a:pPr lvl="1">
              <a:spcBef>
                <a:spcPts val="0"/>
              </a:spcBef>
              <a:spcAft>
                <a:spcPts val="300"/>
              </a:spcAft>
            </a:pPr>
            <a:r>
              <a:rPr lang="el-GR" sz="2600" dirty="0"/>
              <a:t>Εξωτερικές πηγές</a:t>
            </a:r>
            <a:endParaRPr lang="en-US" sz="2600" dirty="0"/>
          </a:p>
          <a:p>
            <a:pPr lvl="1">
              <a:spcBef>
                <a:spcPts val="0"/>
              </a:spcBef>
              <a:spcAft>
                <a:spcPts val="300"/>
              </a:spcAft>
            </a:pPr>
            <a:r>
              <a:rPr lang="el-GR" sz="2600" dirty="0"/>
              <a:t>Δεδομένα περιήγησης</a:t>
            </a:r>
            <a:endParaRPr lang="en-US" sz="2600" dirty="0"/>
          </a:p>
          <a:p>
            <a:pPr>
              <a:spcBef>
                <a:spcPts val="0"/>
              </a:spcBef>
              <a:spcAft>
                <a:spcPts val="300"/>
              </a:spcAft>
            </a:pPr>
            <a:r>
              <a:rPr lang="el-GR" sz="3000" dirty="0">
                <a:solidFill>
                  <a:srgbClr val="007FA3"/>
                </a:solidFill>
              </a:rPr>
              <a:t>Βήματα της ανασυγκρότησης δεδομένων </a:t>
            </a:r>
            <a:endParaRPr lang="en-US" sz="3000" dirty="0">
              <a:solidFill>
                <a:srgbClr val="007FA3"/>
              </a:solidFill>
            </a:endParaRPr>
          </a:p>
          <a:p>
            <a:pPr lvl="1">
              <a:spcBef>
                <a:spcPts val="0"/>
              </a:spcBef>
              <a:spcAft>
                <a:spcPts val="300"/>
              </a:spcAft>
            </a:pPr>
            <a:r>
              <a:rPr lang="el-GR" sz="2600" dirty="0"/>
              <a:t>Εξαγωγή των δεδομένων </a:t>
            </a:r>
            <a:endParaRPr lang="en-US" sz="2600" dirty="0"/>
          </a:p>
          <a:p>
            <a:pPr lvl="1">
              <a:spcBef>
                <a:spcPts val="0"/>
              </a:spcBef>
              <a:spcAft>
                <a:spcPts val="300"/>
              </a:spcAft>
            </a:pPr>
            <a:r>
              <a:rPr lang="el-GR" sz="2600" dirty="0"/>
              <a:t>Μετασχηματισμός (</a:t>
            </a:r>
            <a:r>
              <a:rPr lang="el-GR" sz="2600" dirty="0" err="1"/>
              <a:t>αναμορφοποίηση</a:t>
            </a:r>
            <a:r>
              <a:rPr lang="el-GR" sz="2600" dirty="0"/>
              <a:t>) των δεδομένων </a:t>
            </a:r>
            <a:endParaRPr lang="en-US" sz="2600" dirty="0"/>
          </a:p>
          <a:p>
            <a:pPr lvl="1">
              <a:spcBef>
                <a:spcPts val="0"/>
              </a:spcBef>
              <a:spcAft>
                <a:spcPts val="300"/>
              </a:spcAft>
            </a:pPr>
            <a:r>
              <a:rPr lang="el-GR" sz="2600" dirty="0"/>
              <a:t>Αποθήκευση των δεδομένων</a:t>
            </a:r>
            <a:endParaRPr lang="en-US" sz="2600" dirty="0"/>
          </a:p>
        </p:txBody>
      </p:sp>
      <p:sp>
        <p:nvSpPr>
          <p:cNvPr id="5" name="Title 1"/>
          <p:cNvSpPr>
            <a:spLocks noGrp="1"/>
          </p:cNvSpPr>
          <p:nvPr>
            <p:ph type="title"/>
          </p:nvPr>
        </p:nvSpPr>
        <p:spPr>
          <a:xfrm>
            <a:off x="457200" y="-76200"/>
            <a:ext cx="8686800" cy="1600200"/>
          </a:xfrm>
        </p:spPr>
        <p:txBody>
          <a:bodyPr/>
          <a:lstStyle/>
          <a:p>
            <a:r>
              <a:rPr lang="el-GR" kern="0" dirty="0"/>
              <a:t>Αποθήκευση δεδομένων </a:t>
            </a:r>
            <a:br>
              <a:rPr lang="en-US" kern="0" dirty="0">
                <a:effectLst/>
              </a:rPr>
            </a:br>
            <a:r>
              <a:rPr lang="el-GR" sz="2800" kern="0" dirty="0"/>
              <a:t>Αποθήκες και επιμέρους συλλογές δεδομένων</a:t>
            </a:r>
            <a:r>
              <a:rPr lang="en-US" sz="2800" kern="0" dirty="0"/>
              <a:t> (</a:t>
            </a:r>
            <a:r>
              <a:rPr lang="el-GR" sz="2800" kern="0" dirty="0"/>
              <a:t>2</a:t>
            </a:r>
            <a:r>
              <a:rPr lang="en-US" sz="2800" kern="0" dirty="0"/>
              <a:t> </a:t>
            </a:r>
            <a:r>
              <a:rPr lang="el-GR" sz="2800" kern="0" dirty="0"/>
              <a:t>από</a:t>
            </a:r>
            <a:r>
              <a:rPr lang="en-US" sz="2800" kern="0" dirty="0"/>
              <a:t> 3)</a:t>
            </a:r>
            <a:r>
              <a:rPr lang="el-GR" sz="2800" kern="0" dirty="0"/>
              <a:t> </a:t>
            </a:r>
            <a:r>
              <a:rPr lang="en-US" sz="2000" kern="0" dirty="0"/>
              <a:t>(</a:t>
            </a:r>
            <a:r>
              <a:rPr lang="el-GR" sz="2000" kern="0" dirty="0"/>
              <a:t>Στόχος</a:t>
            </a:r>
            <a:r>
              <a:rPr lang="en-US" sz="2000" kern="0" dirty="0"/>
              <a:t> 11.8)</a:t>
            </a:r>
            <a:endParaRPr lang="en-US" sz="3600" kern="0" dirty="0"/>
          </a:p>
        </p:txBody>
      </p:sp>
    </p:spTree>
    <p:extLst>
      <p:ext uri="{BB962C8B-B14F-4D97-AF65-F5344CB8AC3E}">
        <p14:creationId xmlns:p14="http://schemas.microsoft.com/office/powerpoint/2010/main" val="3845273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686800" cy="1600200"/>
          </a:xfrm>
        </p:spPr>
        <p:txBody>
          <a:bodyPr/>
          <a:lstStyle/>
          <a:p>
            <a:r>
              <a:rPr lang="el-GR" kern="0" dirty="0"/>
              <a:t>Αποθήκευση δεδομένων </a:t>
            </a:r>
            <a:br>
              <a:rPr lang="en-US" kern="0" dirty="0">
                <a:effectLst/>
              </a:rPr>
            </a:br>
            <a:r>
              <a:rPr lang="el-GR" sz="2800" kern="0" dirty="0"/>
              <a:t>Αποθήκες και επιμέρους συλλογές δεδομένων</a:t>
            </a:r>
            <a:r>
              <a:rPr lang="en-US" sz="2800" kern="0" dirty="0"/>
              <a:t> (</a:t>
            </a:r>
            <a:r>
              <a:rPr lang="el-GR" sz="2800" kern="0" dirty="0"/>
              <a:t>3</a:t>
            </a:r>
            <a:r>
              <a:rPr lang="en-US" sz="2800" kern="0" dirty="0"/>
              <a:t> </a:t>
            </a:r>
            <a:r>
              <a:rPr lang="el-GR" sz="2800" kern="0" dirty="0"/>
              <a:t>από</a:t>
            </a:r>
            <a:r>
              <a:rPr lang="en-US" sz="2800" kern="0" dirty="0"/>
              <a:t> 3)</a:t>
            </a:r>
            <a:r>
              <a:rPr lang="el-GR" sz="2800" kern="0" dirty="0"/>
              <a:t> </a:t>
            </a:r>
            <a:r>
              <a:rPr lang="en-US" sz="2000" kern="0" dirty="0"/>
              <a:t>(</a:t>
            </a:r>
            <a:r>
              <a:rPr lang="el-GR" sz="2000" kern="0" dirty="0"/>
              <a:t>Στόχος</a:t>
            </a:r>
            <a:r>
              <a:rPr lang="en-US" sz="2000" kern="0" dirty="0"/>
              <a:t> 11.8)</a:t>
            </a:r>
            <a:endParaRPr lang="en-US" sz="3600" kern="0" dirty="0"/>
          </a:p>
        </p:txBody>
      </p:sp>
      <p:pic>
        <p:nvPicPr>
          <p:cNvPr id="2050" name="Picture 2"/>
          <p:cNvPicPr>
            <a:picLocks noChangeAspect="1" noChangeArrowheads="1"/>
          </p:cNvPicPr>
          <p:nvPr/>
        </p:nvPicPr>
        <p:blipFill>
          <a:blip r:embed="rId3" cstate="print"/>
          <a:srcRect l="23426" t="20833" r="23865" b="11458"/>
          <a:stretch>
            <a:fillRect/>
          </a:stretch>
        </p:blipFill>
        <p:spPr bwMode="auto">
          <a:xfrm>
            <a:off x="1295400" y="1600200"/>
            <a:ext cx="6858000" cy="4953000"/>
          </a:xfrm>
          <a:prstGeom prst="rect">
            <a:avLst/>
          </a:prstGeom>
          <a:noFill/>
          <a:ln w="9525">
            <a:noFill/>
            <a:miter lim="800000"/>
            <a:headEnd/>
            <a:tailEnd/>
          </a:ln>
        </p:spPr>
      </p:pic>
    </p:spTree>
    <p:extLst>
      <p:ext uri="{BB962C8B-B14F-4D97-AF65-F5344CB8AC3E}">
        <p14:creationId xmlns:p14="http://schemas.microsoft.com/office/powerpoint/2010/main" val="3073509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rmAutofit/>
          </a:bodyPr>
          <a:lstStyle/>
          <a:p>
            <a:r>
              <a:rPr lang="el-GR" kern="0" dirty="0"/>
              <a:t>Αποθήκευση δεδομένων </a:t>
            </a:r>
            <a:br>
              <a:rPr lang="en-US" sz="3000" kern="0" dirty="0"/>
            </a:br>
            <a:r>
              <a:rPr lang="el-GR" sz="3200" kern="0" dirty="0"/>
              <a:t>Εξόρυξη δεδομένων</a:t>
            </a:r>
            <a:r>
              <a:rPr lang="en-US" sz="3200" kern="0" dirty="0"/>
              <a:t> </a:t>
            </a:r>
            <a:r>
              <a:rPr lang="en-US" sz="2000" kern="0" dirty="0"/>
              <a:t>(</a:t>
            </a:r>
            <a:r>
              <a:rPr lang="el-GR" sz="2000" kern="0" dirty="0"/>
              <a:t>Στόχος</a:t>
            </a:r>
            <a:r>
              <a:rPr lang="en-US" sz="2000" kern="0" dirty="0"/>
              <a:t> 11.9)</a:t>
            </a:r>
            <a:endParaRPr lang="en-US" sz="2700" kern="0" dirty="0"/>
          </a:p>
        </p:txBody>
      </p:sp>
      <p:sp>
        <p:nvSpPr>
          <p:cNvPr id="3" name="Content Placeholder 2"/>
          <p:cNvSpPr>
            <a:spLocks noGrp="1"/>
          </p:cNvSpPr>
          <p:nvPr>
            <p:ph idx="1"/>
          </p:nvPr>
        </p:nvSpPr>
        <p:spPr>
          <a:xfrm>
            <a:off x="457200" y="1600200"/>
            <a:ext cx="6019800" cy="5105400"/>
          </a:xfrm>
        </p:spPr>
        <p:txBody>
          <a:bodyPr/>
          <a:lstStyle/>
          <a:p>
            <a:pPr>
              <a:spcBef>
                <a:spcPts val="0"/>
              </a:spcBef>
              <a:spcAft>
                <a:spcPts val="300"/>
              </a:spcAft>
            </a:pPr>
            <a:r>
              <a:rPr lang="el-GR" dirty="0">
                <a:solidFill>
                  <a:srgbClr val="007FA3"/>
                </a:solidFill>
              </a:rPr>
              <a:t>Εξόρυξη δεδομένων</a:t>
            </a:r>
            <a:endParaRPr lang="en-US" dirty="0">
              <a:solidFill>
                <a:srgbClr val="007FA3"/>
              </a:solidFill>
            </a:endParaRPr>
          </a:p>
          <a:p>
            <a:pPr lvl="1">
              <a:spcBef>
                <a:spcPts val="0"/>
              </a:spcBef>
              <a:spcAft>
                <a:spcPts val="300"/>
              </a:spcAft>
            </a:pPr>
            <a:r>
              <a:rPr lang="el-GR" dirty="0"/>
              <a:t>Διαδικασία ανάλυσης και διερεύνησης δεδομένων</a:t>
            </a:r>
            <a:endParaRPr lang="en-US" dirty="0"/>
          </a:p>
          <a:p>
            <a:pPr lvl="1">
              <a:spcBef>
                <a:spcPts val="0"/>
              </a:spcBef>
              <a:spcAft>
                <a:spcPts val="300"/>
              </a:spcAft>
            </a:pPr>
            <a:r>
              <a:rPr lang="el-GR" dirty="0"/>
              <a:t>Εντοπισμός σημαντικών διακριτών μοτίβων ή τάσεων</a:t>
            </a:r>
            <a:endParaRPr lang="en-US" dirty="0"/>
          </a:p>
          <a:p>
            <a:pPr>
              <a:spcBef>
                <a:spcPts val="0"/>
              </a:spcBef>
              <a:spcAft>
                <a:spcPts val="300"/>
              </a:spcAft>
            </a:pPr>
            <a:r>
              <a:rPr lang="el-GR" dirty="0">
                <a:solidFill>
                  <a:srgbClr val="007FA3"/>
                </a:solidFill>
              </a:rPr>
              <a:t>Τεχνικές</a:t>
            </a:r>
            <a:endParaRPr lang="en-US" dirty="0">
              <a:solidFill>
                <a:srgbClr val="007FA3"/>
              </a:solidFill>
            </a:endParaRPr>
          </a:p>
          <a:p>
            <a:pPr lvl="1">
              <a:spcBef>
                <a:spcPts val="0"/>
              </a:spcBef>
              <a:spcAft>
                <a:spcPts val="300"/>
              </a:spcAft>
            </a:pPr>
            <a:r>
              <a:rPr lang="el-GR" dirty="0"/>
              <a:t>Κατηγοριοποίηση</a:t>
            </a:r>
            <a:endParaRPr lang="en-US" dirty="0"/>
          </a:p>
          <a:p>
            <a:pPr lvl="1">
              <a:spcBef>
                <a:spcPts val="0"/>
              </a:spcBef>
              <a:spcAft>
                <a:spcPts val="300"/>
              </a:spcAft>
            </a:pPr>
            <a:r>
              <a:rPr lang="el-GR" dirty="0"/>
              <a:t>Εκτίμηση</a:t>
            </a:r>
            <a:endParaRPr lang="en-US" dirty="0"/>
          </a:p>
          <a:p>
            <a:pPr lvl="1">
              <a:spcBef>
                <a:spcPts val="0"/>
              </a:spcBef>
              <a:spcAft>
                <a:spcPts val="300"/>
              </a:spcAft>
            </a:pPr>
            <a:r>
              <a:rPr lang="el-GR" dirty="0"/>
              <a:t>Ομαδοποίηση βάσει σχέσης </a:t>
            </a:r>
            <a:endParaRPr lang="en-US" dirty="0"/>
          </a:p>
          <a:p>
            <a:pPr lvl="1">
              <a:spcBef>
                <a:spcPts val="0"/>
              </a:spcBef>
              <a:spcAft>
                <a:spcPts val="300"/>
              </a:spcAft>
            </a:pPr>
            <a:r>
              <a:rPr lang="el-GR" dirty="0"/>
              <a:t>Ομαδοποίηση </a:t>
            </a:r>
            <a:endParaRPr lang="en-US" dirty="0"/>
          </a:p>
          <a:p>
            <a:pPr lvl="1">
              <a:spcBef>
                <a:spcPts val="0"/>
              </a:spcBef>
              <a:spcAft>
                <a:spcPts val="300"/>
              </a:spcAft>
            </a:pPr>
            <a:r>
              <a:rPr lang="el-GR" dirty="0"/>
              <a:t>Περιγραφή και </a:t>
            </a:r>
            <a:r>
              <a:rPr lang="el-GR" dirty="0" err="1"/>
              <a:t>οπτικοποίηση</a:t>
            </a:r>
            <a:endParaRPr lang="en-US" dirty="0"/>
          </a:p>
        </p:txBody>
      </p:sp>
      <p:pic>
        <p:nvPicPr>
          <p:cNvPr id="3074" name="Picture 2"/>
          <p:cNvPicPr>
            <a:picLocks noChangeAspect="1" noChangeArrowheads="1"/>
          </p:cNvPicPr>
          <p:nvPr/>
        </p:nvPicPr>
        <p:blipFill>
          <a:blip r:embed="rId3" cstate="print"/>
          <a:srcRect l="49780" t="25001" r="26208" b="9375"/>
          <a:stretch>
            <a:fillRect/>
          </a:stretch>
        </p:blipFill>
        <p:spPr bwMode="auto">
          <a:xfrm>
            <a:off x="5791200" y="1219200"/>
            <a:ext cx="3209716" cy="4932000"/>
          </a:xfrm>
          <a:prstGeom prst="rect">
            <a:avLst/>
          </a:prstGeom>
          <a:noFill/>
          <a:ln w="9525">
            <a:noFill/>
            <a:miter lim="800000"/>
            <a:headEnd/>
            <a:tailEnd/>
          </a:ln>
        </p:spPr>
      </p:pic>
    </p:spTree>
    <p:extLst>
      <p:ext uri="{BB962C8B-B14F-4D97-AF65-F5344CB8AC3E}">
        <p14:creationId xmlns:p14="http://schemas.microsoft.com/office/powerpoint/2010/main" val="828465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600200"/>
          </a:xfrm>
        </p:spPr>
        <p:txBody>
          <a:bodyPr/>
          <a:lstStyle/>
          <a:p>
            <a:r>
              <a:rPr lang="el-GR" sz="3600" dirty="0"/>
              <a:t>Χρήση βάσεων δεδομένων για λήψη επιχειρηματικών αποφάσεων</a:t>
            </a:r>
            <a:br>
              <a:rPr lang="en-US" sz="3600" dirty="0"/>
            </a:br>
            <a:r>
              <a:rPr lang="el-GR" sz="2800" dirty="0"/>
              <a:t>Επιχειρηματικά πληροφοριακά συστήματα</a:t>
            </a:r>
            <a:r>
              <a:rPr lang="en-US" sz="2800" dirty="0"/>
              <a:t> (1 </a:t>
            </a:r>
            <a:r>
              <a:rPr lang="el-GR" sz="2800" dirty="0"/>
              <a:t>από</a:t>
            </a:r>
            <a:r>
              <a:rPr lang="en-US" sz="2800" dirty="0"/>
              <a:t> 6)</a:t>
            </a:r>
            <a:r>
              <a:rPr lang="el-GR" sz="3200" dirty="0"/>
              <a:t> </a:t>
            </a:r>
            <a:r>
              <a:rPr lang="en-US" sz="2000" dirty="0"/>
              <a:t>(</a:t>
            </a:r>
            <a:r>
              <a:rPr lang="el-GR" sz="2000" dirty="0"/>
              <a:t>Στόχος</a:t>
            </a:r>
            <a:r>
              <a:rPr lang="en-US" sz="2000" dirty="0"/>
              <a:t> 11.10)</a:t>
            </a:r>
            <a:endParaRPr lang="en-US" dirty="0"/>
          </a:p>
        </p:txBody>
      </p:sp>
      <p:sp>
        <p:nvSpPr>
          <p:cNvPr id="3" name="Content Placeholder 2"/>
          <p:cNvSpPr>
            <a:spLocks noGrp="1"/>
          </p:cNvSpPr>
          <p:nvPr>
            <p:ph idx="1"/>
          </p:nvPr>
        </p:nvSpPr>
        <p:spPr>
          <a:xfrm>
            <a:off x="228600" y="2057400"/>
            <a:ext cx="5562600" cy="5105400"/>
          </a:xfrm>
        </p:spPr>
        <p:txBody>
          <a:bodyPr/>
          <a:lstStyle/>
          <a:p>
            <a:pPr>
              <a:spcBef>
                <a:spcPts val="0"/>
              </a:spcBef>
              <a:spcAft>
                <a:spcPts val="1500"/>
              </a:spcAft>
            </a:pPr>
            <a:r>
              <a:rPr lang="el-GR" sz="2600" dirty="0">
                <a:solidFill>
                  <a:srgbClr val="007FA3"/>
                </a:solidFill>
              </a:rPr>
              <a:t>Λύσεις λογισμικού για τη</a:t>
            </a:r>
            <a:br>
              <a:rPr lang="en-US" sz="2600" dirty="0">
                <a:solidFill>
                  <a:srgbClr val="007FA3"/>
                </a:solidFill>
              </a:rPr>
            </a:br>
            <a:r>
              <a:rPr lang="el-GR" sz="2600" dirty="0">
                <a:solidFill>
                  <a:srgbClr val="007FA3"/>
                </a:solidFill>
              </a:rPr>
              <a:t>συλλογή  και ανάλυση δεδομένων</a:t>
            </a:r>
          </a:p>
          <a:p>
            <a:pPr>
              <a:spcBef>
                <a:spcPts val="0"/>
              </a:spcBef>
              <a:spcAft>
                <a:spcPts val="1500"/>
              </a:spcAft>
            </a:pPr>
            <a:r>
              <a:rPr lang="el-GR" sz="2600" dirty="0">
                <a:solidFill>
                  <a:srgbClr val="007FA3"/>
                </a:solidFill>
              </a:rPr>
              <a:t>Οι βάσεις δεδομένων αποτελούν αναπόσπαστο μέρος των πληροφοριακών συστημάτων επειδή αποθηκεύουν τις πληροφορίες που κάνουν τα πληροφοριακά συστήματα λειτουργικά</a:t>
            </a:r>
            <a:endParaRPr lang="en-US" sz="2600" dirty="0"/>
          </a:p>
          <a:p>
            <a:pPr lvl="1">
              <a:spcBef>
                <a:spcPts val="0"/>
              </a:spcBef>
              <a:spcAft>
                <a:spcPts val="1500"/>
              </a:spcAft>
            </a:pPr>
            <a:r>
              <a:rPr lang="el-GR" sz="2400" dirty="0"/>
              <a:t>Όλα εκτελούν παρόμοιες λειτουργίες</a:t>
            </a:r>
            <a:endParaRPr lang="en-US" sz="2400" dirty="0"/>
          </a:p>
        </p:txBody>
      </p:sp>
      <p:pic>
        <p:nvPicPr>
          <p:cNvPr id="1026" name="Picture 2"/>
          <p:cNvPicPr>
            <a:picLocks noChangeAspect="1" noChangeArrowheads="1"/>
          </p:cNvPicPr>
          <p:nvPr/>
        </p:nvPicPr>
        <p:blipFill>
          <a:blip r:embed="rId3" cstate="print"/>
          <a:srcRect l="25865" t="25000" r="34407" b="6250"/>
          <a:stretch>
            <a:fillRect/>
          </a:stretch>
        </p:blipFill>
        <p:spPr bwMode="auto">
          <a:xfrm>
            <a:off x="5293749" y="3124200"/>
            <a:ext cx="3774051" cy="3672000"/>
          </a:xfrm>
          <a:prstGeom prst="rect">
            <a:avLst/>
          </a:prstGeom>
          <a:noFill/>
          <a:ln w="9525">
            <a:noFill/>
            <a:miter lim="800000"/>
            <a:headEnd/>
            <a:tailEnd/>
          </a:ln>
        </p:spPr>
      </p:pic>
    </p:spTree>
    <p:extLst>
      <p:ext uri="{BB962C8B-B14F-4D97-AF65-F5344CB8AC3E}">
        <p14:creationId xmlns:p14="http://schemas.microsoft.com/office/powerpoint/2010/main" val="1071182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4876800" cy="5105400"/>
          </a:xfrm>
        </p:spPr>
        <p:txBody>
          <a:bodyPr/>
          <a:lstStyle/>
          <a:p>
            <a:pPr>
              <a:spcBef>
                <a:spcPts val="0"/>
              </a:spcBef>
              <a:spcAft>
                <a:spcPts val="600"/>
              </a:spcAft>
            </a:pPr>
            <a:r>
              <a:rPr lang="el-GR" sz="2800" dirty="0">
                <a:solidFill>
                  <a:srgbClr val="007FA3"/>
                </a:solidFill>
              </a:rPr>
              <a:t>Ένα σύστημα επεξεργασίας συναλλαγών (TPS) καταγράφει καθημερινές συναλλαγές μιας επιχείρησης</a:t>
            </a:r>
            <a:endParaRPr lang="en-US" sz="2800" dirty="0">
              <a:solidFill>
                <a:srgbClr val="007FA3"/>
              </a:solidFill>
            </a:endParaRPr>
          </a:p>
          <a:p>
            <a:pPr lvl="1">
              <a:spcBef>
                <a:spcPts val="0"/>
              </a:spcBef>
              <a:spcAft>
                <a:spcPts val="600"/>
              </a:spcAft>
            </a:pPr>
            <a:r>
              <a:rPr lang="el-GR" sz="2400" dirty="0"/>
              <a:t>Η επεξεργασία σε πραγματικό χρόνο διασφαλίζει ότι τα δεδομένα είναι </a:t>
            </a:r>
            <a:r>
              <a:rPr lang="el-GR" sz="2400" dirty="0" err="1"/>
              <a:t>επικαιροποιημένα</a:t>
            </a:r>
            <a:endParaRPr lang="en-US" sz="2400" dirty="0"/>
          </a:p>
          <a:p>
            <a:pPr lvl="1">
              <a:spcBef>
                <a:spcPts val="0"/>
              </a:spcBef>
              <a:spcAft>
                <a:spcPts val="600"/>
              </a:spcAft>
            </a:pPr>
            <a:r>
              <a:rPr lang="el-GR" sz="2400" dirty="0"/>
              <a:t>Η επεξεργασία κατά δέσμες ταιριάζει σε δραστηριότητες στις οποίες ο χρόνος δεν είναι κρίσιμη παράμετρος</a:t>
            </a:r>
            <a:endParaRPr lang="en-US" sz="2400" dirty="0"/>
          </a:p>
          <a:p>
            <a:pPr lvl="1">
              <a:spcBef>
                <a:spcPts val="0"/>
              </a:spcBef>
              <a:spcAft>
                <a:spcPts val="600"/>
              </a:spcAft>
            </a:pPr>
            <a:endParaRPr lang="en-US" dirty="0"/>
          </a:p>
        </p:txBody>
      </p:sp>
      <p:sp>
        <p:nvSpPr>
          <p:cNvPr id="6" name="Title 1"/>
          <p:cNvSpPr>
            <a:spLocks noGrp="1"/>
          </p:cNvSpPr>
          <p:nvPr>
            <p:ph type="title"/>
          </p:nvPr>
        </p:nvSpPr>
        <p:spPr>
          <a:xfrm>
            <a:off x="457200" y="152400"/>
            <a:ext cx="8686800" cy="1600200"/>
          </a:xfrm>
        </p:spPr>
        <p:txBody>
          <a:bodyPr/>
          <a:lstStyle/>
          <a:p>
            <a:r>
              <a:rPr lang="el-GR" sz="3600" dirty="0"/>
              <a:t>Χρήση βάσεων δεδομένων για λήψη επιχειρηματικών αποφάσεων</a:t>
            </a:r>
            <a:br>
              <a:rPr lang="en-US" sz="3600" dirty="0"/>
            </a:br>
            <a:r>
              <a:rPr lang="el-GR" sz="2800" dirty="0"/>
              <a:t>Επιχειρηματικά πληροφοριακά συστήματα</a:t>
            </a:r>
            <a:r>
              <a:rPr lang="en-US" sz="2800" dirty="0"/>
              <a:t> (</a:t>
            </a:r>
            <a:r>
              <a:rPr lang="el-GR" sz="2800" dirty="0"/>
              <a:t>2</a:t>
            </a:r>
            <a:r>
              <a:rPr lang="en-US" sz="2800" dirty="0"/>
              <a:t> </a:t>
            </a:r>
            <a:r>
              <a:rPr lang="el-GR" sz="2800" dirty="0"/>
              <a:t>από</a:t>
            </a:r>
            <a:r>
              <a:rPr lang="en-US" sz="2800" dirty="0"/>
              <a:t> 6)</a:t>
            </a:r>
            <a:r>
              <a:rPr lang="el-GR" sz="3200" dirty="0"/>
              <a:t> </a:t>
            </a:r>
            <a:r>
              <a:rPr lang="en-US" sz="2000" dirty="0"/>
              <a:t>(</a:t>
            </a:r>
            <a:r>
              <a:rPr lang="el-GR" sz="2000" dirty="0"/>
              <a:t>Στόχος</a:t>
            </a:r>
            <a:r>
              <a:rPr lang="en-US" sz="2000" dirty="0"/>
              <a:t> 11.10)</a:t>
            </a:r>
            <a:endParaRPr lang="en-US" dirty="0"/>
          </a:p>
        </p:txBody>
      </p:sp>
      <p:pic>
        <p:nvPicPr>
          <p:cNvPr id="2050" name="Picture 2"/>
          <p:cNvPicPr>
            <a:picLocks noChangeAspect="1" noChangeArrowheads="1"/>
          </p:cNvPicPr>
          <p:nvPr/>
        </p:nvPicPr>
        <p:blipFill>
          <a:blip r:embed="rId3" cstate="print"/>
          <a:srcRect l="31625" t="25000" r="37335" b="13542"/>
          <a:stretch>
            <a:fillRect/>
          </a:stretch>
        </p:blipFill>
        <p:spPr bwMode="auto">
          <a:xfrm>
            <a:off x="5413494" y="2180400"/>
            <a:ext cx="3686644" cy="4104000"/>
          </a:xfrm>
          <a:prstGeom prst="rect">
            <a:avLst/>
          </a:prstGeom>
          <a:noFill/>
          <a:ln w="9525">
            <a:noFill/>
            <a:miter lim="800000"/>
            <a:headEnd/>
            <a:tailEnd/>
          </a:ln>
        </p:spPr>
      </p:pic>
    </p:spTree>
    <p:extLst>
      <p:ext uri="{BB962C8B-B14F-4D97-AF65-F5344CB8AC3E}">
        <p14:creationId xmlns:p14="http://schemas.microsoft.com/office/powerpoint/2010/main" val="1477216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358649" cy="5029200"/>
          </a:xfrm>
        </p:spPr>
        <p:txBody>
          <a:bodyPr/>
          <a:lstStyle/>
          <a:p>
            <a:pPr>
              <a:spcBef>
                <a:spcPts val="0"/>
              </a:spcBef>
              <a:spcAft>
                <a:spcPts val="1200"/>
              </a:spcAft>
            </a:pPr>
            <a:r>
              <a:rPr lang="el-GR" dirty="0">
                <a:solidFill>
                  <a:srgbClr val="007FA3"/>
                </a:solidFill>
              </a:rPr>
              <a:t>Πληροφοριακό σύστημα διαχείρισης </a:t>
            </a:r>
            <a:r>
              <a:rPr lang="en-US" dirty="0">
                <a:solidFill>
                  <a:srgbClr val="007FA3"/>
                </a:solidFill>
              </a:rPr>
              <a:t> (MIS)</a:t>
            </a:r>
          </a:p>
          <a:p>
            <a:pPr lvl="1">
              <a:spcBef>
                <a:spcPts val="0"/>
              </a:spcBef>
              <a:spcAft>
                <a:spcPts val="1200"/>
              </a:spcAft>
            </a:pPr>
            <a:r>
              <a:rPr lang="el-GR" dirty="0"/>
              <a:t>Π</a:t>
            </a:r>
            <a:r>
              <a:rPr lang="el-GR" dirty="0">
                <a:latin typeface="Arial" pitchFamily="34" charset="0"/>
              </a:rPr>
              <a:t>αρέχει ενημερωμένες και ακριβείς πληροφορίες </a:t>
            </a:r>
            <a:endParaRPr lang="en-US" dirty="0"/>
          </a:p>
          <a:p>
            <a:pPr lvl="1">
              <a:spcBef>
                <a:spcPts val="0"/>
              </a:spcBef>
              <a:spcAft>
                <a:spcPts val="1200"/>
              </a:spcAft>
            </a:pPr>
            <a:r>
              <a:rPr lang="el-GR" dirty="0"/>
              <a:t>Επιτρέπει στη διοίκηση να λάβει κρίσιμες αποφάσεις</a:t>
            </a:r>
            <a:endParaRPr lang="en-US" dirty="0"/>
          </a:p>
          <a:p>
            <a:pPr lvl="1">
              <a:spcBef>
                <a:spcPts val="0"/>
              </a:spcBef>
              <a:spcAft>
                <a:spcPts val="1200"/>
              </a:spcAft>
            </a:pPr>
            <a:r>
              <a:rPr lang="el-GR" dirty="0"/>
              <a:t>Αποτελεί εξέλιξη των</a:t>
            </a:r>
            <a:r>
              <a:rPr lang="en-US" dirty="0"/>
              <a:t> TPS</a:t>
            </a:r>
          </a:p>
          <a:p>
            <a:pPr lvl="1">
              <a:spcBef>
                <a:spcPts val="0"/>
              </a:spcBef>
              <a:spcAft>
                <a:spcPts val="1200"/>
              </a:spcAft>
            </a:pPr>
            <a:r>
              <a:rPr lang="el-GR" dirty="0"/>
              <a:t>Αποτελεσματικό εργαλείο αν οι πληροφορίες οργανωθούν και εξαχθούν σε χρήσιμη μορφή</a:t>
            </a:r>
            <a:endParaRPr lang="en-US" dirty="0"/>
          </a:p>
          <a:p>
            <a:pPr>
              <a:spcBef>
                <a:spcPts val="0"/>
              </a:spcBef>
              <a:spcAft>
                <a:spcPts val="1200"/>
              </a:spcAft>
            </a:pPr>
            <a:r>
              <a:rPr lang="el-GR" dirty="0">
                <a:solidFill>
                  <a:srgbClr val="007FA3"/>
                </a:solidFill>
              </a:rPr>
              <a:t>Παράγει διάφορους τύπους αναφορών</a:t>
            </a:r>
            <a:endParaRPr lang="en-US" dirty="0">
              <a:solidFill>
                <a:srgbClr val="007FA3"/>
              </a:solidFill>
            </a:endParaRPr>
          </a:p>
        </p:txBody>
      </p:sp>
      <p:sp>
        <p:nvSpPr>
          <p:cNvPr id="5" name="Title 1"/>
          <p:cNvSpPr>
            <a:spLocks noGrp="1"/>
          </p:cNvSpPr>
          <p:nvPr>
            <p:ph type="title"/>
          </p:nvPr>
        </p:nvSpPr>
        <p:spPr>
          <a:xfrm>
            <a:off x="457200" y="152400"/>
            <a:ext cx="8686800" cy="1600200"/>
          </a:xfrm>
        </p:spPr>
        <p:txBody>
          <a:bodyPr/>
          <a:lstStyle/>
          <a:p>
            <a:r>
              <a:rPr lang="el-GR" sz="3600" dirty="0"/>
              <a:t>Χρήση βάσεων δεδομένων για λήψη επιχειρηματικών αποφάσεων</a:t>
            </a:r>
            <a:br>
              <a:rPr lang="en-US" sz="3600" dirty="0"/>
            </a:br>
            <a:r>
              <a:rPr lang="el-GR" sz="2800" dirty="0"/>
              <a:t>Επιχειρηματικά πληροφοριακά συστήματα</a:t>
            </a:r>
            <a:r>
              <a:rPr lang="en-US" sz="2800" dirty="0"/>
              <a:t> (</a:t>
            </a:r>
            <a:r>
              <a:rPr lang="el-GR" sz="2800" dirty="0"/>
              <a:t>3</a:t>
            </a:r>
            <a:r>
              <a:rPr lang="en-US" sz="2800" dirty="0"/>
              <a:t> </a:t>
            </a:r>
            <a:r>
              <a:rPr lang="el-GR" sz="2800" dirty="0"/>
              <a:t>από</a:t>
            </a:r>
            <a:r>
              <a:rPr lang="en-US" sz="2800" dirty="0"/>
              <a:t> 6)</a:t>
            </a:r>
            <a:r>
              <a:rPr lang="el-GR" sz="3200" dirty="0"/>
              <a:t> </a:t>
            </a:r>
            <a:r>
              <a:rPr lang="en-US" sz="2000" dirty="0"/>
              <a:t>(</a:t>
            </a:r>
            <a:r>
              <a:rPr lang="el-GR" sz="2000" dirty="0"/>
              <a:t>Στόχος</a:t>
            </a:r>
            <a:r>
              <a:rPr lang="en-US" sz="2000" dirty="0"/>
              <a:t> 11.10)</a:t>
            </a:r>
            <a:endParaRPr lang="en-US" dirty="0"/>
          </a:p>
        </p:txBody>
      </p:sp>
    </p:spTree>
    <p:extLst>
      <p:ext uri="{BB962C8B-B14F-4D97-AF65-F5344CB8AC3E}">
        <p14:creationId xmlns:p14="http://schemas.microsoft.com/office/powerpoint/2010/main" val="444894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358649" cy="5029200"/>
          </a:xfrm>
        </p:spPr>
        <p:txBody>
          <a:bodyPr/>
          <a:lstStyle/>
          <a:p>
            <a:pPr>
              <a:spcBef>
                <a:spcPts val="0"/>
              </a:spcBef>
              <a:spcAft>
                <a:spcPts val="1500"/>
              </a:spcAft>
            </a:pPr>
            <a:r>
              <a:rPr lang="el-GR" sz="3000" dirty="0">
                <a:solidFill>
                  <a:srgbClr val="007FA3"/>
                </a:solidFill>
              </a:rPr>
              <a:t>Σύστημα υποστήριξης αποφάσεων</a:t>
            </a:r>
            <a:r>
              <a:rPr lang="en-US" sz="3000" dirty="0">
                <a:solidFill>
                  <a:srgbClr val="007FA3"/>
                </a:solidFill>
              </a:rPr>
              <a:t> (DSS)</a:t>
            </a:r>
          </a:p>
          <a:p>
            <a:pPr lvl="1">
              <a:spcBef>
                <a:spcPts val="0"/>
              </a:spcBef>
              <a:spcAft>
                <a:spcPts val="1500"/>
              </a:spcAft>
            </a:pPr>
            <a:r>
              <a:rPr lang="el-GR" sz="2600" dirty="0"/>
              <a:t>Έ</a:t>
            </a:r>
            <a:r>
              <a:rPr lang="el-GR" sz="2600" dirty="0">
                <a:latin typeface="Arial" pitchFamily="34" charset="0"/>
              </a:rPr>
              <a:t>νας άλλος τύπος επιχειρηματικού πληροφοριακού συστήματος </a:t>
            </a:r>
            <a:endParaRPr lang="en-US" sz="2600" dirty="0"/>
          </a:p>
          <a:p>
            <a:pPr lvl="1">
              <a:spcBef>
                <a:spcPts val="0"/>
              </a:spcBef>
              <a:spcAft>
                <a:spcPts val="1500"/>
              </a:spcAft>
            </a:pPr>
            <a:r>
              <a:rPr lang="el-GR" sz="2600" dirty="0"/>
              <a:t>Έ</a:t>
            </a:r>
            <a:r>
              <a:rPr lang="el-GR" sz="2600" dirty="0">
                <a:latin typeface="Arial" pitchFamily="34" charset="0"/>
              </a:rPr>
              <a:t>χει σχεδιαστεί για να βοηθά τις διοικήσεις να καταστρώνουν λύσεις για συγκεκριμένα προβλήματα</a:t>
            </a:r>
            <a:endParaRPr lang="en-US" sz="2600" dirty="0"/>
          </a:p>
          <a:p>
            <a:pPr lvl="1">
              <a:spcBef>
                <a:spcPts val="0"/>
              </a:spcBef>
              <a:spcAft>
                <a:spcPts val="1500"/>
              </a:spcAft>
            </a:pPr>
            <a:r>
              <a:rPr lang="el-GR" sz="2600" dirty="0">
                <a:latin typeface="Arial" pitchFamily="34" charset="0"/>
              </a:rPr>
              <a:t>Χρησιμοποιεί δεδομένα από βάσεις και αποθήκες δεδομένων</a:t>
            </a:r>
            <a:endParaRPr lang="en-US" sz="2600" dirty="0"/>
          </a:p>
          <a:p>
            <a:pPr lvl="1">
              <a:spcBef>
                <a:spcPts val="0"/>
              </a:spcBef>
              <a:spcAft>
                <a:spcPts val="1500"/>
              </a:spcAft>
            </a:pPr>
            <a:r>
              <a:rPr lang="el-GR" sz="2600" dirty="0"/>
              <a:t>Οι </a:t>
            </a:r>
            <a:r>
              <a:rPr lang="el-GR" sz="2600" dirty="0">
                <a:latin typeface="Arial" pitchFamily="34" charset="0"/>
              </a:rPr>
              <a:t>χρήστες μπορούν να εφαρμόζουν δικές τους γνώσεις στη λύση</a:t>
            </a:r>
            <a:endParaRPr lang="en-US" sz="2600" dirty="0"/>
          </a:p>
        </p:txBody>
      </p:sp>
      <p:sp>
        <p:nvSpPr>
          <p:cNvPr id="5" name="Title 1"/>
          <p:cNvSpPr>
            <a:spLocks noGrp="1"/>
          </p:cNvSpPr>
          <p:nvPr>
            <p:ph type="title"/>
          </p:nvPr>
        </p:nvSpPr>
        <p:spPr>
          <a:xfrm>
            <a:off x="457200" y="228600"/>
            <a:ext cx="8686800" cy="1600200"/>
          </a:xfrm>
        </p:spPr>
        <p:txBody>
          <a:bodyPr/>
          <a:lstStyle/>
          <a:p>
            <a:r>
              <a:rPr lang="el-GR" sz="3600" dirty="0"/>
              <a:t>Χρήση βάσεων δεδομένων για λήψη επιχειρηματικών αποφάσεων</a:t>
            </a:r>
            <a:br>
              <a:rPr lang="en-US" sz="3600" dirty="0"/>
            </a:br>
            <a:r>
              <a:rPr lang="el-GR" sz="2800" dirty="0"/>
              <a:t>Επιχειρηματικά πληροφοριακά συστήματα</a:t>
            </a:r>
            <a:r>
              <a:rPr lang="en-US" sz="2800" dirty="0"/>
              <a:t> (</a:t>
            </a:r>
            <a:r>
              <a:rPr lang="el-GR" sz="2800" dirty="0"/>
              <a:t>4</a:t>
            </a:r>
            <a:r>
              <a:rPr lang="en-US" sz="2800" dirty="0"/>
              <a:t> </a:t>
            </a:r>
            <a:r>
              <a:rPr lang="el-GR" sz="2800" dirty="0"/>
              <a:t>από</a:t>
            </a:r>
            <a:r>
              <a:rPr lang="en-US" sz="2800" dirty="0"/>
              <a:t> 6)</a:t>
            </a:r>
            <a:r>
              <a:rPr lang="el-GR" sz="3200" dirty="0"/>
              <a:t> </a:t>
            </a:r>
            <a:r>
              <a:rPr lang="en-US" sz="2000" dirty="0"/>
              <a:t>(</a:t>
            </a:r>
            <a:r>
              <a:rPr lang="el-GR" sz="2000" dirty="0"/>
              <a:t>Στόχος</a:t>
            </a:r>
            <a:r>
              <a:rPr lang="en-US" sz="2000" dirty="0"/>
              <a:t> 11.10)</a:t>
            </a:r>
            <a:endParaRPr lang="en-US" dirty="0"/>
          </a:p>
        </p:txBody>
      </p:sp>
    </p:spTree>
    <p:extLst>
      <p:ext uri="{BB962C8B-B14F-4D97-AF65-F5344CB8AC3E}">
        <p14:creationId xmlns:p14="http://schemas.microsoft.com/office/powerpoint/2010/main" val="1920641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2568216"/>
            <a:ext cx="9144000" cy="805991"/>
          </a:xfrm>
        </p:spPr>
        <p:txBody>
          <a:bodyPr anchor="ctr">
            <a:normAutofit fontScale="90000"/>
          </a:bodyPr>
          <a:lstStyle/>
          <a:p>
            <a:pPr algn="ctr"/>
            <a:r>
              <a:rPr lang="el-GR" i="1" dirty="0">
                <a:solidFill>
                  <a:schemeClr val="tx1"/>
                </a:solidFill>
              </a:rPr>
              <a:t>Τα βασικά χαρακτηριστικά των βάσεων δεδομένων</a:t>
            </a:r>
            <a:br>
              <a:rPr lang="el-GR" i="1" dirty="0">
                <a:solidFill>
                  <a:schemeClr val="tx1"/>
                </a:solidFill>
              </a:rPr>
            </a:br>
            <a:endParaRPr lang="en-US" b="1" i="1" dirty="0">
              <a:solidFill>
                <a:schemeClr val="tx1"/>
              </a:solidFill>
            </a:endParaRPr>
          </a:p>
        </p:txBody>
      </p:sp>
      <p:sp>
        <p:nvSpPr>
          <p:cNvPr id="7" name="Subtitle 6"/>
          <p:cNvSpPr>
            <a:spLocks noGrp="1"/>
          </p:cNvSpPr>
          <p:nvPr>
            <p:ph type="subTitle" idx="1"/>
          </p:nvPr>
        </p:nvSpPr>
        <p:spPr>
          <a:xfrm>
            <a:off x="457201" y="3886199"/>
            <a:ext cx="8686800" cy="2514601"/>
          </a:xfrm>
        </p:spPr>
        <p:txBody>
          <a:bodyPr>
            <a:noAutofit/>
          </a:bodyPr>
          <a:lstStyle/>
          <a:p>
            <a:pPr marL="342900" indent="-342900">
              <a:spcAft>
                <a:spcPts val="2400"/>
              </a:spcAft>
              <a:buFont typeface="Arial" panose="020B0604020202020204" pitchFamily="34" charset="0"/>
              <a:buChar char="•"/>
            </a:pPr>
            <a:r>
              <a:rPr lang="el-GR" sz="2800" dirty="0"/>
              <a:t>Πλεονεκτήματα βάσεων δεδομένων </a:t>
            </a:r>
            <a:endParaRPr lang="da-DK" sz="2800" dirty="0"/>
          </a:p>
          <a:p>
            <a:pPr marL="342900" indent="-342900">
              <a:spcAft>
                <a:spcPts val="2400"/>
              </a:spcAft>
              <a:buFont typeface="Arial" panose="020B0604020202020204" pitchFamily="34" charset="0"/>
              <a:buChar char="•"/>
            </a:pPr>
            <a:r>
              <a:rPr lang="el-GR" sz="2800" dirty="0"/>
              <a:t>Τύποι βάσεων δεδομένων </a:t>
            </a:r>
            <a:endParaRPr lang="da-DK" sz="2800" dirty="0"/>
          </a:p>
          <a:p>
            <a:pPr marL="342900" indent="-342900">
              <a:spcAft>
                <a:spcPts val="2400"/>
              </a:spcAft>
              <a:buFont typeface="Arial" panose="020B0604020202020204" pitchFamily="34" charset="0"/>
              <a:buChar char="•"/>
            </a:pPr>
            <a:r>
              <a:rPr lang="el-GR" sz="2800" dirty="0"/>
              <a:t>Τα βασικά χαρακτηριστικά των βάσεων δεδομένων </a:t>
            </a:r>
            <a:endParaRPr lang="en-US" sz="2800" dirty="0"/>
          </a:p>
        </p:txBody>
      </p:sp>
    </p:spTree>
    <p:extLst>
      <p:ext uri="{BB962C8B-B14F-4D97-AF65-F5344CB8AC3E}">
        <p14:creationId xmlns:p14="http://schemas.microsoft.com/office/powerpoint/2010/main" val="289124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358649" cy="5029200"/>
          </a:xfrm>
        </p:spPr>
        <p:txBody>
          <a:bodyPr/>
          <a:lstStyle/>
          <a:p>
            <a:pPr>
              <a:spcBef>
                <a:spcPts val="0"/>
              </a:spcBef>
              <a:spcAft>
                <a:spcPts val="1500"/>
              </a:spcAft>
            </a:pPr>
            <a:r>
              <a:rPr lang="el-GR" sz="3000" dirty="0">
                <a:solidFill>
                  <a:srgbClr val="007FA3"/>
                </a:solidFill>
              </a:rPr>
              <a:t>Σύστημα διαχείρισης υποδειγμάτων </a:t>
            </a:r>
            <a:endParaRPr lang="en-US" sz="3000" dirty="0">
              <a:solidFill>
                <a:srgbClr val="007FA3"/>
              </a:solidFill>
            </a:endParaRPr>
          </a:p>
          <a:p>
            <a:pPr lvl="1">
              <a:spcBef>
                <a:spcPts val="0"/>
              </a:spcBef>
              <a:spcAft>
                <a:spcPts val="1500"/>
              </a:spcAft>
            </a:pPr>
            <a:r>
              <a:rPr lang="el-GR" sz="2600" dirty="0"/>
              <a:t>Συμβάλλει στην κατασκευή υποδειγμάτων διαχείρισης σε ένα DSS </a:t>
            </a:r>
            <a:endParaRPr lang="en-US" sz="2600" dirty="0"/>
          </a:p>
          <a:p>
            <a:pPr>
              <a:spcBef>
                <a:spcPts val="0"/>
              </a:spcBef>
              <a:spcAft>
                <a:spcPts val="1500"/>
              </a:spcAft>
            </a:pPr>
            <a:r>
              <a:rPr lang="el-GR" sz="3000" dirty="0">
                <a:solidFill>
                  <a:srgbClr val="007FA3"/>
                </a:solidFill>
              </a:rPr>
              <a:t>Σύστημα γνώσεων</a:t>
            </a:r>
            <a:endParaRPr lang="en-US" sz="3000" dirty="0">
              <a:solidFill>
                <a:srgbClr val="007FA3"/>
              </a:solidFill>
            </a:endParaRPr>
          </a:p>
          <a:p>
            <a:pPr lvl="1">
              <a:spcBef>
                <a:spcPts val="0"/>
              </a:spcBef>
              <a:spcAft>
                <a:spcPts val="1500"/>
              </a:spcAft>
            </a:pPr>
            <a:r>
              <a:rPr lang="el-GR" sz="2600" dirty="0"/>
              <a:t>Παρέχει ευφυΐα που συμπληρώνει τη νοημοσύνη του χρήστη </a:t>
            </a:r>
            <a:endParaRPr lang="en-US" sz="2600" dirty="0"/>
          </a:p>
          <a:p>
            <a:pPr lvl="1">
              <a:spcBef>
                <a:spcPts val="0"/>
              </a:spcBef>
              <a:spcAft>
                <a:spcPts val="1500"/>
              </a:spcAft>
            </a:pPr>
            <a:r>
              <a:rPr lang="el-GR" sz="2600" dirty="0"/>
              <a:t>Σύστημα επεξεργασίας φυσικής γλώσσας (</a:t>
            </a:r>
            <a:r>
              <a:rPr lang="en-US" sz="2600" dirty="0"/>
              <a:t>NLP) </a:t>
            </a:r>
          </a:p>
          <a:p>
            <a:pPr lvl="1">
              <a:spcBef>
                <a:spcPts val="0"/>
              </a:spcBef>
              <a:spcAft>
                <a:spcPts val="1500"/>
              </a:spcAft>
            </a:pPr>
            <a:r>
              <a:rPr lang="el-GR" sz="2600" dirty="0"/>
              <a:t>Τεχνητή νοημοσύνη</a:t>
            </a:r>
            <a:endParaRPr lang="en-US" sz="2600" dirty="0"/>
          </a:p>
          <a:p>
            <a:pPr lvl="1">
              <a:spcBef>
                <a:spcPts val="0"/>
              </a:spcBef>
              <a:spcAft>
                <a:spcPts val="1500"/>
              </a:spcAft>
            </a:pPr>
            <a:r>
              <a:rPr lang="el-GR" sz="2600" dirty="0"/>
              <a:t>Ασαφής λογική</a:t>
            </a:r>
            <a:endParaRPr lang="en-US" sz="2600" dirty="0"/>
          </a:p>
        </p:txBody>
      </p:sp>
      <p:sp>
        <p:nvSpPr>
          <p:cNvPr id="6" name="Title 1"/>
          <p:cNvSpPr>
            <a:spLocks noGrp="1"/>
          </p:cNvSpPr>
          <p:nvPr>
            <p:ph type="title"/>
          </p:nvPr>
        </p:nvSpPr>
        <p:spPr>
          <a:xfrm>
            <a:off x="457200" y="152400"/>
            <a:ext cx="8686800" cy="1600200"/>
          </a:xfrm>
        </p:spPr>
        <p:txBody>
          <a:bodyPr/>
          <a:lstStyle/>
          <a:p>
            <a:r>
              <a:rPr lang="el-GR" sz="3600" dirty="0"/>
              <a:t>Χρήση βάσεων δεδομένων για λήψη επιχειρηματικών αποφάσεων</a:t>
            </a:r>
            <a:br>
              <a:rPr lang="en-US" sz="3600" dirty="0"/>
            </a:br>
            <a:r>
              <a:rPr lang="el-GR" sz="2800" dirty="0"/>
              <a:t>Επιχειρηματικά πληροφοριακά συστήματα</a:t>
            </a:r>
            <a:r>
              <a:rPr lang="en-US" sz="2800" dirty="0"/>
              <a:t> (</a:t>
            </a:r>
            <a:r>
              <a:rPr lang="el-GR" sz="2800" dirty="0"/>
              <a:t>5</a:t>
            </a:r>
            <a:r>
              <a:rPr lang="en-US" sz="2800" dirty="0"/>
              <a:t> </a:t>
            </a:r>
            <a:r>
              <a:rPr lang="el-GR" sz="2800" dirty="0"/>
              <a:t>από</a:t>
            </a:r>
            <a:r>
              <a:rPr lang="en-US" sz="2800" dirty="0"/>
              <a:t> 6)</a:t>
            </a:r>
            <a:r>
              <a:rPr lang="el-GR" sz="3200" dirty="0"/>
              <a:t> </a:t>
            </a:r>
            <a:r>
              <a:rPr lang="en-US" sz="2000" dirty="0"/>
              <a:t>(</a:t>
            </a:r>
            <a:r>
              <a:rPr lang="el-GR" sz="2000" dirty="0"/>
              <a:t>Στόχος</a:t>
            </a:r>
            <a:r>
              <a:rPr lang="en-US" sz="2000" dirty="0"/>
              <a:t> 11.10)</a:t>
            </a:r>
            <a:endParaRPr lang="en-US" dirty="0"/>
          </a:p>
        </p:txBody>
      </p:sp>
    </p:spTree>
    <p:extLst>
      <p:ext uri="{BB962C8B-B14F-4D97-AF65-F5344CB8AC3E}">
        <p14:creationId xmlns:p14="http://schemas.microsoft.com/office/powerpoint/2010/main" val="3974650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358649" cy="5029200"/>
          </a:xfrm>
        </p:spPr>
        <p:txBody>
          <a:bodyPr/>
          <a:lstStyle/>
          <a:p>
            <a:pPr>
              <a:spcBef>
                <a:spcPts val="0"/>
              </a:spcBef>
              <a:spcAft>
                <a:spcPts val="1200"/>
              </a:spcAft>
            </a:pPr>
            <a:r>
              <a:rPr lang="el-GR" sz="2800" dirty="0">
                <a:solidFill>
                  <a:srgbClr val="007FA3"/>
                </a:solidFill>
              </a:rPr>
              <a:t>Επιχειρηματική ευφυΐα (BI) είναι η δυνατότητα βελτίωσης της διαδικασίας λήψης επιχειρηματικών αποφάσεων με τη βοήθεια βάσεων δεδομένων</a:t>
            </a:r>
            <a:endParaRPr lang="en-US" sz="2800" dirty="0">
              <a:solidFill>
                <a:srgbClr val="007FA3"/>
              </a:solidFill>
            </a:endParaRPr>
          </a:p>
          <a:p>
            <a:pPr lvl="1">
              <a:spcBef>
                <a:spcPts val="0"/>
              </a:spcBef>
              <a:spcAft>
                <a:spcPts val="1200"/>
              </a:spcAft>
            </a:pPr>
            <a:r>
              <a:rPr lang="el-GR" sz="2400" dirty="0"/>
              <a:t>Χρησιμοποιείται για ανάλυση και ερμηνεία μεγάλων συνόλων δεδομένων </a:t>
            </a:r>
            <a:endParaRPr lang="en-US" sz="2400" dirty="0"/>
          </a:p>
          <a:p>
            <a:pPr lvl="1">
              <a:spcBef>
                <a:spcPts val="0"/>
              </a:spcBef>
              <a:spcAft>
                <a:spcPts val="1200"/>
              </a:spcAft>
            </a:pPr>
            <a:r>
              <a:rPr lang="el-GR" sz="2400" dirty="0"/>
              <a:t>Επιτρέπει στα εκτελεστικά στελέχη και την ανώτατη διοίκηση να λαμβάνουν εμπεριστατωμένες αποφάσεις</a:t>
            </a:r>
            <a:endParaRPr lang="en-US" sz="2400" dirty="0"/>
          </a:p>
          <a:p>
            <a:pPr>
              <a:spcBef>
                <a:spcPts val="0"/>
              </a:spcBef>
              <a:spcAft>
                <a:spcPts val="1200"/>
              </a:spcAft>
            </a:pPr>
            <a:r>
              <a:rPr lang="el-GR" sz="2800" dirty="0">
                <a:solidFill>
                  <a:srgbClr val="007FA3"/>
                </a:solidFill>
              </a:rPr>
              <a:t>Ο προγραμματισμός εταιρικών πόρων είναι ένα σύστημα που συγκεντρώνει όλες τις πληροφορίες που σχετίζονται με τη λειτουργία μιας επιχείρησης</a:t>
            </a:r>
            <a:endParaRPr lang="en-US" sz="2800" dirty="0">
              <a:solidFill>
                <a:srgbClr val="007FA3"/>
              </a:solidFill>
            </a:endParaRPr>
          </a:p>
        </p:txBody>
      </p:sp>
      <p:sp>
        <p:nvSpPr>
          <p:cNvPr id="6" name="Title 1"/>
          <p:cNvSpPr>
            <a:spLocks noGrp="1"/>
          </p:cNvSpPr>
          <p:nvPr>
            <p:ph type="title"/>
          </p:nvPr>
        </p:nvSpPr>
        <p:spPr>
          <a:xfrm>
            <a:off x="457200" y="304800"/>
            <a:ext cx="8686800" cy="1600200"/>
          </a:xfrm>
        </p:spPr>
        <p:txBody>
          <a:bodyPr/>
          <a:lstStyle/>
          <a:p>
            <a:r>
              <a:rPr lang="el-GR" sz="3600" dirty="0"/>
              <a:t>Χρήση βάσεων δεδομένων για λήψη επιχειρηματικών αποφάσεων</a:t>
            </a:r>
            <a:br>
              <a:rPr lang="en-US" sz="3600" dirty="0"/>
            </a:br>
            <a:r>
              <a:rPr lang="el-GR" sz="2800" dirty="0"/>
              <a:t>Επιχειρηματικά πληροφοριακά συστήματα</a:t>
            </a:r>
            <a:r>
              <a:rPr lang="en-US" sz="2800" dirty="0"/>
              <a:t> (</a:t>
            </a:r>
            <a:r>
              <a:rPr lang="el-GR" sz="2800" dirty="0"/>
              <a:t>6</a:t>
            </a:r>
            <a:r>
              <a:rPr lang="en-US" sz="2800" dirty="0"/>
              <a:t> </a:t>
            </a:r>
            <a:r>
              <a:rPr lang="el-GR" sz="2800" dirty="0"/>
              <a:t>από</a:t>
            </a:r>
            <a:r>
              <a:rPr lang="en-US" sz="2800" dirty="0"/>
              <a:t> 6)</a:t>
            </a:r>
            <a:r>
              <a:rPr lang="el-GR" sz="3200" dirty="0"/>
              <a:t> </a:t>
            </a:r>
            <a:r>
              <a:rPr lang="en-US" sz="2000" dirty="0"/>
              <a:t>(</a:t>
            </a:r>
            <a:r>
              <a:rPr lang="el-GR" sz="2000" dirty="0"/>
              <a:t>Στόχος</a:t>
            </a:r>
            <a:r>
              <a:rPr lang="en-US" sz="2000" dirty="0"/>
              <a:t> 11.10)</a:t>
            </a:r>
            <a:endParaRPr lang="en-US" dirty="0"/>
          </a:p>
        </p:txBody>
      </p:sp>
    </p:spTree>
    <p:extLst>
      <p:ext uri="{BB962C8B-B14F-4D97-AF65-F5344CB8AC3E}">
        <p14:creationId xmlns:p14="http://schemas.microsoft.com/office/powerpoint/2010/main" val="1772265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1259" y="4458372"/>
            <a:ext cx="8211854" cy="994172"/>
          </a:xfrm>
          <a:noFill/>
        </p:spPr>
        <p:txBody>
          <a:bodyPr>
            <a:normAutofit/>
          </a:bodyPr>
          <a:lstStyle/>
          <a:p>
            <a:r>
              <a:rPr lang="el-GR" sz="5400" dirty="0">
                <a:solidFill>
                  <a:schemeClr val="tx1"/>
                </a:solidFill>
                <a:latin typeface="Arial Narrow" panose="020B0606020202030204" pitchFamily="34" charset="0"/>
              </a:rPr>
              <a:t>Ερωτήσεις</a:t>
            </a:r>
            <a:endParaRPr lang="en-US" sz="5400" dirty="0">
              <a:solidFill>
                <a:schemeClr val="tx1"/>
              </a:solidFill>
              <a:latin typeface="Arial Narrow" panose="020B0606020202030204" pitchFamily="34" charset="0"/>
            </a:endParaRPr>
          </a:p>
        </p:txBody>
      </p:sp>
      <p:sp>
        <p:nvSpPr>
          <p:cNvPr id="4" name="Oval Callout 3"/>
          <p:cNvSpPr/>
          <p:nvPr/>
        </p:nvSpPr>
        <p:spPr>
          <a:xfrm>
            <a:off x="3175930" y="1520927"/>
            <a:ext cx="2946494" cy="3019733"/>
          </a:xfrm>
          <a:prstGeom prst="wedgeEllipseCallout">
            <a:avLst>
              <a:gd name="adj1" fmla="val -53869"/>
              <a:gd name="adj2" fmla="val 5957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l-GR" sz="21525" dirty="0"/>
              <a:t>;</a:t>
            </a:r>
            <a:endParaRPr lang="en-US" sz="21525" dirty="0"/>
          </a:p>
        </p:txBody>
      </p:sp>
      <p:cxnSp>
        <p:nvCxnSpPr>
          <p:cNvPr id="7" name="Straight Connector 6"/>
          <p:cNvCxnSpPr/>
          <p:nvPr/>
        </p:nvCxnSpPr>
        <p:spPr>
          <a:xfrm>
            <a:off x="3657600" y="4953000"/>
            <a:ext cx="4953615" cy="2458"/>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687141" y="5434781"/>
            <a:ext cx="7995973"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763876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 Θέση περιεχομένου"/>
          <p:cNvSpPr txBox="1">
            <a:spLocks noGrp="1"/>
          </p:cNvSpPr>
          <p:nvPr>
            <p:ph sz="quarter" idx="1"/>
          </p:nvPr>
        </p:nvSpPr>
        <p:spPr>
          <a:xfrm>
            <a:off x="762000" y="1981200"/>
            <a:ext cx="7772400" cy="2016125"/>
          </a:xfrm>
          <a:ln>
            <a:solidFill>
              <a:schemeClr val="accent6">
                <a:lumMod val="75000"/>
              </a:schemeClr>
            </a:solidFill>
          </a:ln>
        </p:spPr>
        <p:txBody>
          <a:bodyPr>
            <a:spAutoFit/>
          </a:bodyPr>
          <a:lstStyle/>
          <a:p>
            <a:pPr marL="0" indent="0" algn="ctr">
              <a:buFont typeface="Wingdings 2" pitchFamily="18" charset="2"/>
              <a:buNone/>
              <a:defRPr/>
            </a:pPr>
            <a:r>
              <a:rPr lang="el-GR" sz="2400">
                <a:solidFill>
                  <a:srgbClr val="1C4853"/>
                </a:solidFill>
                <a:latin typeface="Calibri" pitchFamily="34" charset="0"/>
                <a:ea typeface="ＭＳ Ｐゴシック" pitchFamily="34" charset="-128"/>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a:solidFill>
                <a:srgbClr val="1C4853"/>
              </a:solidFill>
              <a:latin typeface="Calibri" pitchFamily="34" charset="0"/>
              <a:ea typeface="ＭＳ Ｐゴシック" pitchFamily="34" charset="-128"/>
              <a:cs typeface="Calibri" pitchFamily="34" charset="0"/>
            </a:endParaRPr>
          </a:p>
          <a:p>
            <a:pPr marL="0" indent="0" algn="ctr">
              <a:buFont typeface="Wingdings 2" pitchFamily="18" charset="2"/>
              <a:buNone/>
              <a:defRPr/>
            </a:pPr>
            <a:r>
              <a:rPr lang="el-GR" sz="2400">
                <a:solidFill>
                  <a:srgbClr val="1C4853"/>
                </a:solidFill>
                <a:latin typeface="Calibri" pitchFamily="34" charset="0"/>
                <a:ea typeface="ＭＳ Ｐゴシック" pitchFamily="34" charset="-128"/>
                <a:cs typeface="Calibri" pitchFamily="34" charset="0"/>
              </a:rPr>
              <a:t>(που έχει κυρωθεί με τον Ν. 100/1975)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oAutofit/>
          </a:bodyPr>
          <a:lstStyle/>
          <a:p>
            <a:r>
              <a:rPr lang="el-GR" dirty="0"/>
              <a:t>Πλεονεκτήματα βάσεων δεδομένων </a:t>
            </a:r>
            <a:endParaRPr lang="en-US" dirty="0"/>
          </a:p>
        </p:txBody>
      </p:sp>
      <p:sp>
        <p:nvSpPr>
          <p:cNvPr id="7" name="Subtitle 6"/>
          <p:cNvSpPr>
            <a:spLocks noGrp="1"/>
          </p:cNvSpPr>
          <p:nvPr>
            <p:ph idx="1"/>
          </p:nvPr>
        </p:nvSpPr>
        <p:spPr/>
        <p:txBody>
          <a:bodyPr>
            <a:normAutofit/>
          </a:bodyPr>
          <a:lstStyle/>
          <a:p>
            <a:pPr marL="0" indent="0">
              <a:spcBef>
                <a:spcPts val="0"/>
              </a:spcBef>
              <a:spcAft>
                <a:spcPts val="2400"/>
              </a:spcAft>
              <a:buNone/>
            </a:pPr>
            <a:r>
              <a:rPr lang="el-GR" dirty="0">
                <a:solidFill>
                  <a:srgbClr val="007FA3"/>
                </a:solidFill>
              </a:rPr>
              <a:t>Στόχοι</a:t>
            </a:r>
            <a:endParaRPr lang="en-US" dirty="0">
              <a:solidFill>
                <a:srgbClr val="007FA3"/>
              </a:solidFill>
            </a:endParaRPr>
          </a:p>
          <a:p>
            <a:pPr marL="1032272" indent="-692658">
              <a:spcBef>
                <a:spcPts val="0"/>
              </a:spcBef>
              <a:spcAft>
                <a:spcPts val="2400"/>
              </a:spcAft>
              <a:buNone/>
            </a:pPr>
            <a:r>
              <a:rPr lang="en-US" sz="2800" dirty="0"/>
              <a:t>11.1 </a:t>
            </a:r>
            <a:r>
              <a:rPr lang="el-GR" sz="2800" dirty="0"/>
              <a:t> Τι είναι οι βάσεις δεδομένων και γιατί είναι χρήσιμες. </a:t>
            </a:r>
            <a:r>
              <a:rPr lang="en-US" sz="2800" dirty="0"/>
              <a:t> </a:t>
            </a:r>
          </a:p>
          <a:p>
            <a:pPr marL="1032272" indent="-692658">
              <a:spcBef>
                <a:spcPts val="0"/>
              </a:spcBef>
              <a:spcAft>
                <a:spcPts val="2400"/>
              </a:spcAft>
              <a:buNone/>
            </a:pPr>
            <a:r>
              <a:rPr lang="en-US" sz="2800" dirty="0"/>
              <a:t>11.2 </a:t>
            </a:r>
            <a:r>
              <a:rPr lang="el-GR" sz="2800" dirty="0"/>
              <a:t>Τα οφέλη της χρήσης μιας βάσης δεδομένων.</a:t>
            </a:r>
          </a:p>
        </p:txBody>
      </p:sp>
    </p:spTree>
    <p:extLst>
      <p:ext uri="{BB962C8B-B14F-4D97-AF65-F5344CB8AC3E}">
        <p14:creationId xmlns:p14="http://schemas.microsoft.com/office/powerpoint/2010/main" val="257908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oAutofit/>
          </a:bodyPr>
          <a:lstStyle/>
          <a:p>
            <a:r>
              <a:rPr lang="el-GR" dirty="0"/>
              <a:t>Τύποι βάσεων δεδομένων </a:t>
            </a:r>
            <a:endParaRPr lang="en-US" dirty="0"/>
          </a:p>
        </p:txBody>
      </p:sp>
      <p:sp>
        <p:nvSpPr>
          <p:cNvPr id="7" name="Subtitle 6"/>
          <p:cNvSpPr>
            <a:spLocks noGrp="1"/>
          </p:cNvSpPr>
          <p:nvPr>
            <p:ph idx="1"/>
          </p:nvPr>
        </p:nvSpPr>
        <p:spPr/>
        <p:txBody>
          <a:bodyPr>
            <a:normAutofit/>
          </a:bodyPr>
          <a:lstStyle/>
          <a:p>
            <a:pPr marL="0" indent="0">
              <a:spcBef>
                <a:spcPts val="0"/>
              </a:spcBef>
              <a:spcAft>
                <a:spcPts val="2400"/>
              </a:spcAft>
              <a:buNone/>
            </a:pPr>
            <a:r>
              <a:rPr lang="el-GR" dirty="0">
                <a:solidFill>
                  <a:srgbClr val="007FA3"/>
                </a:solidFill>
              </a:rPr>
              <a:t>Στόχοι</a:t>
            </a:r>
            <a:endParaRPr lang="en-US" dirty="0">
              <a:solidFill>
                <a:srgbClr val="007FA3"/>
              </a:solidFill>
            </a:endParaRPr>
          </a:p>
          <a:p>
            <a:pPr marL="1032272" indent="-692658">
              <a:spcBef>
                <a:spcPts val="0"/>
              </a:spcBef>
              <a:spcAft>
                <a:spcPts val="2400"/>
              </a:spcAft>
              <a:buNone/>
            </a:pPr>
            <a:r>
              <a:rPr lang="en-US" sz="2800" dirty="0"/>
              <a:t>11.3  </a:t>
            </a:r>
            <a:r>
              <a:rPr lang="el-GR" sz="2800" dirty="0"/>
              <a:t>Δυνατότητες σχεσιακών βάσεων δεδομένων.</a:t>
            </a:r>
            <a:endParaRPr lang="en-US" sz="2800" dirty="0"/>
          </a:p>
          <a:p>
            <a:pPr marL="1032272" indent="-692658">
              <a:spcBef>
                <a:spcPts val="0"/>
              </a:spcBef>
              <a:spcAft>
                <a:spcPts val="2400"/>
              </a:spcAft>
              <a:buNone/>
            </a:pPr>
            <a:r>
              <a:rPr lang="en-US" sz="2800" dirty="0"/>
              <a:t>11.4  </a:t>
            </a:r>
            <a:r>
              <a:rPr lang="el-GR" sz="2800" dirty="0"/>
              <a:t>Δυνατότητες αντικειμενοστραφών βάσεων δεδομένων</a:t>
            </a:r>
            <a:r>
              <a:rPr lang="en-US" sz="2800" dirty="0"/>
              <a:t>.</a:t>
            </a:r>
          </a:p>
          <a:p>
            <a:pPr marL="1032272" indent="-692658">
              <a:spcBef>
                <a:spcPts val="0"/>
              </a:spcBef>
              <a:spcAft>
                <a:spcPts val="2400"/>
              </a:spcAft>
              <a:buNone/>
            </a:pPr>
            <a:r>
              <a:rPr lang="en-US" sz="2800" dirty="0"/>
              <a:t>11.5  </a:t>
            </a:r>
            <a:r>
              <a:rPr lang="el-GR" sz="2800" dirty="0"/>
              <a:t>Δυνατότητες βάσεων δεδομένων πολλαπλών διαστάσεων.</a:t>
            </a:r>
          </a:p>
        </p:txBody>
      </p:sp>
    </p:spTree>
    <p:extLst>
      <p:ext uri="{BB962C8B-B14F-4D97-AF65-F5344CB8AC3E}">
        <p14:creationId xmlns:p14="http://schemas.microsoft.com/office/powerpoint/2010/main" val="212246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0"/>
            <a:ext cx="8686800" cy="1600200"/>
          </a:xfrm>
        </p:spPr>
        <p:txBody>
          <a:bodyPr>
            <a:noAutofit/>
          </a:bodyPr>
          <a:lstStyle/>
          <a:p>
            <a:r>
              <a:rPr lang="el-GR" dirty="0"/>
              <a:t>Τα βασικά χαρακτηριστικά των βάσεων δεδομένων </a:t>
            </a:r>
            <a:endParaRPr lang="en-US" dirty="0"/>
          </a:p>
        </p:txBody>
      </p:sp>
      <p:sp>
        <p:nvSpPr>
          <p:cNvPr id="7" name="Subtitle 6"/>
          <p:cNvSpPr>
            <a:spLocks noGrp="1"/>
          </p:cNvSpPr>
          <p:nvPr>
            <p:ph idx="1"/>
          </p:nvPr>
        </p:nvSpPr>
        <p:spPr/>
        <p:txBody>
          <a:bodyPr>
            <a:normAutofit/>
          </a:bodyPr>
          <a:lstStyle/>
          <a:p>
            <a:pPr marL="0" indent="0">
              <a:spcBef>
                <a:spcPts val="0"/>
              </a:spcBef>
              <a:spcAft>
                <a:spcPts val="2400"/>
              </a:spcAft>
              <a:buNone/>
            </a:pPr>
            <a:r>
              <a:rPr lang="el-GR" dirty="0">
                <a:solidFill>
                  <a:srgbClr val="007FA3"/>
                </a:solidFill>
              </a:rPr>
              <a:t>Στόχοι</a:t>
            </a:r>
            <a:endParaRPr lang="en-US" dirty="0">
              <a:solidFill>
                <a:srgbClr val="007FA3"/>
              </a:solidFill>
            </a:endParaRPr>
          </a:p>
          <a:p>
            <a:pPr marL="1032272" indent="-692658">
              <a:spcBef>
                <a:spcPts val="0"/>
              </a:spcBef>
              <a:spcAft>
                <a:spcPts val="2400"/>
              </a:spcAft>
              <a:buNone/>
            </a:pPr>
            <a:r>
              <a:rPr lang="en-US" sz="2800" dirty="0"/>
              <a:t>11.6  </a:t>
            </a:r>
            <a:r>
              <a:rPr lang="el-GR" sz="2800" dirty="0"/>
              <a:t>Οργάνωση και ορισμός δεδομένων σε σχεσιακές βάσεις δεδομένων. </a:t>
            </a:r>
            <a:endParaRPr lang="en-US" sz="2800" dirty="0"/>
          </a:p>
          <a:p>
            <a:pPr marL="1032272" indent="-692658">
              <a:spcBef>
                <a:spcPts val="0"/>
              </a:spcBef>
              <a:spcAft>
                <a:spcPts val="2400"/>
              </a:spcAft>
              <a:buNone/>
            </a:pPr>
            <a:r>
              <a:rPr lang="en-US" sz="2800" dirty="0"/>
              <a:t>11.7 </a:t>
            </a:r>
            <a:r>
              <a:rPr lang="el-GR" sz="2800" dirty="0"/>
              <a:t>Εισαγωγή και διαχείριση δεδομένων σε βάσεις δεδομένων.</a:t>
            </a:r>
          </a:p>
        </p:txBody>
      </p:sp>
    </p:spTree>
    <p:extLst>
      <p:ext uri="{BB962C8B-B14F-4D97-AF65-F5344CB8AC3E}">
        <p14:creationId xmlns:p14="http://schemas.microsoft.com/office/powerpoint/2010/main" val="106506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600200"/>
          </a:xfrm>
        </p:spPr>
        <p:txBody>
          <a:bodyPr/>
          <a:lstStyle/>
          <a:p>
            <a:r>
              <a:rPr lang="el-GR" dirty="0"/>
              <a:t>Πλεονεκτήματα βάσεων δεδομένων</a:t>
            </a:r>
            <a:br>
              <a:rPr lang="en-US" dirty="0">
                <a:effectLst/>
              </a:rPr>
            </a:br>
            <a:r>
              <a:rPr lang="el-GR" sz="3200" dirty="0"/>
              <a:t>Η αναγκαιότητα των βάσεων δεδομένων</a:t>
            </a:r>
            <a:r>
              <a:rPr lang="en-US" sz="3200" dirty="0"/>
              <a:t> (1 </a:t>
            </a:r>
            <a:r>
              <a:rPr lang="el-GR" sz="3200" dirty="0"/>
              <a:t>από</a:t>
            </a:r>
            <a:r>
              <a:rPr lang="en-US" sz="3200" dirty="0"/>
              <a:t> 2) </a:t>
            </a:r>
            <a:r>
              <a:rPr lang="en-US" sz="2000" dirty="0"/>
              <a:t>(</a:t>
            </a:r>
            <a:r>
              <a:rPr lang="el-GR" sz="2000" dirty="0"/>
              <a:t>Στόχος</a:t>
            </a:r>
            <a:r>
              <a:rPr lang="en-US" sz="2000" dirty="0"/>
              <a:t> 11.1)</a:t>
            </a:r>
            <a:endParaRPr lang="en-US" sz="3600" dirty="0"/>
          </a:p>
        </p:txBody>
      </p:sp>
      <p:sp>
        <p:nvSpPr>
          <p:cNvPr id="3" name="Content Placeholder 2"/>
          <p:cNvSpPr>
            <a:spLocks noGrp="1"/>
          </p:cNvSpPr>
          <p:nvPr>
            <p:ph idx="1"/>
          </p:nvPr>
        </p:nvSpPr>
        <p:spPr>
          <a:xfrm>
            <a:off x="457200" y="1600200"/>
            <a:ext cx="8358649" cy="5105400"/>
          </a:xfrm>
        </p:spPr>
        <p:txBody>
          <a:bodyPr>
            <a:normAutofit fontScale="92500" lnSpcReduction="10000"/>
          </a:bodyPr>
          <a:lstStyle/>
          <a:p>
            <a:pPr>
              <a:spcBef>
                <a:spcPts val="0"/>
              </a:spcBef>
              <a:spcAft>
                <a:spcPts val="600"/>
              </a:spcAft>
            </a:pPr>
            <a:r>
              <a:rPr lang="el-GR" sz="3000" dirty="0">
                <a:solidFill>
                  <a:srgbClr val="007FA3"/>
                </a:solidFill>
              </a:rPr>
              <a:t>Μια βάση δεδομένων είναι μια συλλογή σχετιζόμενων δεδομένων τα οποία μπορούν</a:t>
            </a:r>
            <a:r>
              <a:rPr lang="en-US" sz="3000" dirty="0">
                <a:solidFill>
                  <a:srgbClr val="007FA3"/>
                </a:solidFill>
              </a:rPr>
              <a:t>:</a:t>
            </a:r>
          </a:p>
          <a:p>
            <a:pPr lvl="1">
              <a:spcBef>
                <a:spcPts val="0"/>
              </a:spcBef>
              <a:spcAft>
                <a:spcPts val="600"/>
              </a:spcAft>
            </a:pPr>
            <a:r>
              <a:rPr lang="el-GR" dirty="0"/>
              <a:t>Να αποθηκευτούν</a:t>
            </a:r>
            <a:endParaRPr lang="en-US" dirty="0"/>
          </a:p>
          <a:p>
            <a:pPr lvl="1">
              <a:spcBef>
                <a:spcPts val="0"/>
              </a:spcBef>
              <a:spcAft>
                <a:spcPts val="600"/>
              </a:spcAft>
            </a:pPr>
            <a:r>
              <a:rPr lang="el-GR" dirty="0"/>
              <a:t>Να ταξινομηθούν</a:t>
            </a:r>
            <a:endParaRPr lang="en-US" dirty="0"/>
          </a:p>
          <a:p>
            <a:pPr lvl="1">
              <a:spcBef>
                <a:spcPts val="0"/>
              </a:spcBef>
              <a:spcAft>
                <a:spcPts val="600"/>
              </a:spcAft>
            </a:pPr>
            <a:r>
              <a:rPr lang="el-GR" dirty="0"/>
              <a:t>Να οργανωθούν</a:t>
            </a:r>
            <a:endParaRPr lang="en-US" dirty="0"/>
          </a:p>
          <a:p>
            <a:pPr lvl="1">
              <a:spcBef>
                <a:spcPts val="0"/>
              </a:spcBef>
              <a:spcAft>
                <a:spcPts val="600"/>
              </a:spcAft>
            </a:pPr>
            <a:r>
              <a:rPr lang="el-GR" dirty="0"/>
              <a:t>Να υποβληθούν </a:t>
            </a:r>
          </a:p>
          <a:p>
            <a:pPr lvl="1">
              <a:spcBef>
                <a:spcPts val="0"/>
              </a:spcBef>
              <a:spcAft>
                <a:spcPts val="600"/>
              </a:spcAft>
              <a:buNone/>
            </a:pPr>
            <a:r>
              <a:rPr lang="el-GR" dirty="0"/>
              <a:t>   σε ερωτήματα</a:t>
            </a:r>
          </a:p>
          <a:p>
            <a:pPr lvl="1">
              <a:spcBef>
                <a:spcPts val="0"/>
              </a:spcBef>
              <a:spcAft>
                <a:spcPts val="600"/>
              </a:spcAft>
              <a:buNone/>
            </a:pPr>
            <a:endParaRPr lang="en-US" dirty="0"/>
          </a:p>
          <a:p>
            <a:pPr>
              <a:spcBef>
                <a:spcPts val="0"/>
              </a:spcBef>
              <a:spcAft>
                <a:spcPts val="600"/>
              </a:spcAft>
            </a:pPr>
            <a:r>
              <a:rPr lang="el-GR" sz="3000" dirty="0">
                <a:solidFill>
                  <a:srgbClr val="007FA3"/>
                </a:solidFill>
              </a:rPr>
              <a:t>Οι βάσεις δεδομένων δίνουν στα δεδομένα περισσότερο νόημα και τα καθιστούν πιο χρήσιμα</a:t>
            </a:r>
            <a:endParaRPr lang="en-US" sz="3000" dirty="0">
              <a:solidFill>
                <a:srgbClr val="007FA3"/>
              </a:solidFill>
            </a:endParaRPr>
          </a:p>
          <a:p>
            <a:pPr>
              <a:spcBef>
                <a:spcPts val="0"/>
              </a:spcBef>
              <a:spcAft>
                <a:spcPts val="600"/>
              </a:spcAft>
            </a:pPr>
            <a:r>
              <a:rPr lang="el-GR" sz="3000" dirty="0">
                <a:solidFill>
                  <a:srgbClr val="007FA3"/>
                </a:solidFill>
              </a:rPr>
              <a:t>Οι βάσεις δεδομένων μετατρέπουν ουσιαστικά τα δεδομένα σε πληροφορίες</a:t>
            </a:r>
            <a:endParaRPr lang="en-US" sz="3000" dirty="0">
              <a:solidFill>
                <a:srgbClr val="007FA3"/>
              </a:solidFill>
            </a:endParaRPr>
          </a:p>
        </p:txBody>
      </p:sp>
      <p:pic>
        <p:nvPicPr>
          <p:cNvPr id="5" name="Picture 4" descr="Photo shows the window of StubHub where its database is provided for the exchange of tickets between sellers and buyer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3438" y="2438400"/>
            <a:ext cx="3663376" cy="2520000"/>
          </a:xfrm>
          <a:prstGeom prst="rect">
            <a:avLst/>
          </a:prstGeom>
        </p:spPr>
      </p:pic>
    </p:spTree>
    <p:extLst>
      <p:ext uri="{BB962C8B-B14F-4D97-AF65-F5344CB8AC3E}">
        <p14:creationId xmlns:p14="http://schemas.microsoft.com/office/powerpoint/2010/main" val="3268055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4525963"/>
          </a:xfrm>
        </p:spPr>
        <p:txBody>
          <a:bodyPr/>
          <a:lstStyle/>
          <a:p>
            <a:pPr>
              <a:spcBef>
                <a:spcPts val="0"/>
              </a:spcBef>
              <a:spcAft>
                <a:spcPts val="1800"/>
              </a:spcAft>
            </a:pPr>
            <a:r>
              <a:rPr lang="el-GR" dirty="0">
                <a:solidFill>
                  <a:srgbClr val="007FA3"/>
                </a:solidFill>
              </a:rPr>
              <a:t>Οι βάσεις δεδομένων μπορούν να αποτρέψουν τα παρακάτω προβλήματα που συχνά δημιουργούνται με τις λίστες</a:t>
            </a:r>
            <a:r>
              <a:rPr lang="en-US" dirty="0">
                <a:solidFill>
                  <a:srgbClr val="007FA3"/>
                </a:solidFill>
              </a:rPr>
              <a:t>:</a:t>
            </a:r>
          </a:p>
          <a:p>
            <a:pPr lvl="1">
              <a:spcBef>
                <a:spcPts val="0"/>
              </a:spcBef>
              <a:spcAft>
                <a:spcPts val="1800"/>
              </a:spcAft>
            </a:pPr>
            <a:r>
              <a:rPr lang="el-GR" dirty="0"/>
              <a:t>Πλεονασμό δεδομένων</a:t>
            </a:r>
            <a:endParaRPr lang="en-US" dirty="0"/>
          </a:p>
          <a:p>
            <a:pPr lvl="1">
              <a:spcBef>
                <a:spcPts val="0"/>
              </a:spcBef>
              <a:spcAft>
                <a:spcPts val="1800"/>
              </a:spcAft>
            </a:pPr>
            <a:r>
              <a:rPr lang="el-GR" dirty="0"/>
              <a:t>Ασυνέπεια των δεδομένων</a:t>
            </a:r>
            <a:endParaRPr lang="en-US" dirty="0"/>
          </a:p>
          <a:p>
            <a:pPr lvl="1">
              <a:spcBef>
                <a:spcPts val="0"/>
              </a:spcBef>
              <a:spcAft>
                <a:spcPts val="1800"/>
              </a:spcAft>
            </a:pPr>
            <a:r>
              <a:rPr lang="el-GR" dirty="0"/>
              <a:t>Ακατάλληλα δεδομένα</a:t>
            </a:r>
            <a:endParaRPr lang="en-US" dirty="0"/>
          </a:p>
          <a:p>
            <a:pPr lvl="1">
              <a:spcBef>
                <a:spcPts val="0"/>
              </a:spcBef>
              <a:spcAft>
                <a:spcPts val="1800"/>
              </a:spcAft>
            </a:pPr>
            <a:r>
              <a:rPr lang="el-GR" dirty="0"/>
              <a:t>Ημιτελή δεδομένα</a:t>
            </a:r>
            <a:endParaRPr lang="en-US" dirty="0"/>
          </a:p>
        </p:txBody>
      </p:sp>
      <p:sp>
        <p:nvSpPr>
          <p:cNvPr id="5" name="Title 1"/>
          <p:cNvSpPr>
            <a:spLocks noGrp="1"/>
          </p:cNvSpPr>
          <p:nvPr>
            <p:ph type="title"/>
          </p:nvPr>
        </p:nvSpPr>
        <p:spPr>
          <a:xfrm>
            <a:off x="304800" y="0"/>
            <a:ext cx="8686800" cy="1600200"/>
          </a:xfrm>
        </p:spPr>
        <p:txBody>
          <a:bodyPr/>
          <a:lstStyle/>
          <a:p>
            <a:r>
              <a:rPr lang="el-GR" dirty="0"/>
              <a:t>Πλεονεκτήματα βάσεων δεδομένων</a:t>
            </a:r>
            <a:br>
              <a:rPr lang="en-US" dirty="0">
                <a:effectLst/>
              </a:rPr>
            </a:br>
            <a:r>
              <a:rPr lang="el-GR" sz="3200" dirty="0"/>
              <a:t>Η αναγκαιότητα των βάσεων δεδομένων</a:t>
            </a:r>
            <a:r>
              <a:rPr lang="en-US" sz="3200" dirty="0"/>
              <a:t> (</a:t>
            </a:r>
            <a:r>
              <a:rPr lang="el-GR" sz="3200" dirty="0"/>
              <a:t>2</a:t>
            </a:r>
            <a:r>
              <a:rPr lang="en-US" sz="3200" dirty="0"/>
              <a:t> </a:t>
            </a:r>
            <a:r>
              <a:rPr lang="el-GR" sz="3200" dirty="0"/>
              <a:t>από</a:t>
            </a:r>
            <a:r>
              <a:rPr lang="en-US" sz="3200" dirty="0"/>
              <a:t> 2) </a:t>
            </a:r>
            <a:r>
              <a:rPr lang="en-US" sz="2000" dirty="0"/>
              <a:t>(</a:t>
            </a:r>
            <a:r>
              <a:rPr lang="el-GR" sz="2000" dirty="0"/>
              <a:t>Στόχος</a:t>
            </a:r>
            <a:r>
              <a:rPr lang="en-US" sz="2000" dirty="0"/>
              <a:t> 11.1)</a:t>
            </a:r>
            <a:endParaRPr lang="en-US" sz="3600" dirty="0"/>
          </a:p>
        </p:txBody>
      </p:sp>
    </p:spTree>
    <p:extLst>
      <p:ext uri="{BB962C8B-B14F-4D97-AF65-F5344CB8AC3E}">
        <p14:creationId xmlns:p14="http://schemas.microsoft.com/office/powerpoint/2010/main" val="147943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l="25769" t="25000" r="35118" b="6250"/>
          <a:stretch>
            <a:fillRect/>
          </a:stretch>
        </p:blipFill>
        <p:spPr bwMode="auto">
          <a:xfrm>
            <a:off x="4800600" y="1727400"/>
            <a:ext cx="4189252" cy="4140000"/>
          </a:xfrm>
          <a:prstGeom prst="rect">
            <a:avLst/>
          </a:prstGeom>
          <a:noFill/>
          <a:ln w="9525">
            <a:noFill/>
            <a:miter lim="800000"/>
            <a:headEnd/>
            <a:tailEnd/>
          </a:ln>
        </p:spPr>
      </p:pic>
      <p:sp>
        <p:nvSpPr>
          <p:cNvPr id="2" name="Title 1"/>
          <p:cNvSpPr>
            <a:spLocks noGrp="1"/>
          </p:cNvSpPr>
          <p:nvPr>
            <p:ph type="title"/>
          </p:nvPr>
        </p:nvSpPr>
        <p:spPr>
          <a:xfrm>
            <a:off x="304800" y="0"/>
            <a:ext cx="8686800" cy="1600200"/>
          </a:xfrm>
        </p:spPr>
        <p:txBody>
          <a:bodyPr>
            <a:normAutofit fontScale="90000"/>
          </a:bodyPr>
          <a:lstStyle/>
          <a:p>
            <a:r>
              <a:rPr lang="el-GR" sz="4800" dirty="0"/>
              <a:t>Πλεονεκτήματα βάσεων δεδομένων </a:t>
            </a:r>
            <a:br>
              <a:rPr lang="en-US" sz="4500" dirty="0"/>
            </a:br>
            <a:r>
              <a:rPr lang="el-GR" sz="3200" dirty="0"/>
              <a:t>Πλεονεκτήματα στη χρήση βάσεων δεδομένων</a:t>
            </a:r>
            <a:r>
              <a:rPr lang="en-US" sz="3200" dirty="0"/>
              <a:t> </a:t>
            </a:r>
            <a:r>
              <a:rPr lang="en-US" sz="2000" dirty="0"/>
              <a:t>(</a:t>
            </a:r>
            <a:r>
              <a:rPr lang="el-GR" sz="2000" dirty="0"/>
              <a:t>Στόχος</a:t>
            </a:r>
            <a:r>
              <a:rPr lang="en-US" sz="2000" dirty="0"/>
              <a:t> 11.2)</a:t>
            </a:r>
            <a:endParaRPr lang="en-US" dirty="0"/>
          </a:p>
        </p:txBody>
      </p:sp>
      <p:sp>
        <p:nvSpPr>
          <p:cNvPr id="3" name="Content Placeholder 2"/>
          <p:cNvSpPr>
            <a:spLocks noGrp="1"/>
          </p:cNvSpPr>
          <p:nvPr>
            <p:ph idx="1"/>
          </p:nvPr>
        </p:nvSpPr>
        <p:spPr>
          <a:xfrm>
            <a:off x="457200" y="1524000"/>
            <a:ext cx="4648200" cy="5105400"/>
          </a:xfrm>
        </p:spPr>
        <p:txBody>
          <a:bodyPr>
            <a:noAutofit/>
          </a:bodyPr>
          <a:lstStyle/>
          <a:p>
            <a:pPr>
              <a:spcBef>
                <a:spcPts val="0"/>
              </a:spcBef>
              <a:spcAft>
                <a:spcPts val="900"/>
              </a:spcAft>
            </a:pPr>
            <a:r>
              <a:rPr lang="el-GR" sz="2800" dirty="0">
                <a:solidFill>
                  <a:srgbClr val="007FA3"/>
                </a:solidFill>
              </a:rPr>
              <a:t>Διαχειρίζονται αποδοτικά μεγάλες ποσότητες δεδομένων</a:t>
            </a:r>
            <a:endParaRPr lang="en-US" sz="2800" dirty="0">
              <a:solidFill>
                <a:srgbClr val="007FA3"/>
              </a:solidFill>
            </a:endParaRPr>
          </a:p>
          <a:p>
            <a:pPr>
              <a:spcBef>
                <a:spcPts val="0"/>
              </a:spcBef>
              <a:spcAft>
                <a:spcPts val="900"/>
              </a:spcAft>
            </a:pPr>
            <a:r>
              <a:rPr lang="el-GR" sz="2800" dirty="0">
                <a:solidFill>
                  <a:srgbClr val="007FA3"/>
                </a:solidFill>
              </a:rPr>
              <a:t>Επιτρέπουν την κοινή  χρήση πληροφοριών </a:t>
            </a:r>
            <a:endParaRPr lang="en-US" sz="2800" dirty="0">
              <a:solidFill>
                <a:srgbClr val="007FA3"/>
              </a:solidFill>
            </a:endParaRPr>
          </a:p>
          <a:p>
            <a:pPr>
              <a:spcBef>
                <a:spcPts val="0"/>
              </a:spcBef>
              <a:spcAft>
                <a:spcPts val="900"/>
              </a:spcAft>
            </a:pPr>
            <a:r>
              <a:rPr lang="el-GR" sz="2800" dirty="0">
                <a:solidFill>
                  <a:srgbClr val="007FA3"/>
                </a:solidFill>
              </a:rPr>
              <a:t>Προάγουν την ακεραιότητα των δεδομένων</a:t>
            </a:r>
            <a:endParaRPr lang="pt-BR" sz="2800" dirty="0">
              <a:solidFill>
                <a:srgbClr val="007FA3"/>
              </a:solidFill>
            </a:endParaRPr>
          </a:p>
          <a:p>
            <a:pPr>
              <a:spcBef>
                <a:spcPts val="0"/>
              </a:spcBef>
              <a:spcAft>
                <a:spcPts val="900"/>
              </a:spcAft>
            </a:pPr>
            <a:r>
              <a:rPr lang="el-GR" sz="2800" dirty="0">
                <a:solidFill>
                  <a:srgbClr val="007FA3"/>
                </a:solidFill>
              </a:rPr>
              <a:t>Συγκέντρωση δεδομένων</a:t>
            </a:r>
            <a:endParaRPr lang="pt-BR" sz="2800" dirty="0">
              <a:solidFill>
                <a:srgbClr val="007FA3"/>
              </a:solidFill>
            </a:endParaRPr>
          </a:p>
          <a:p>
            <a:pPr>
              <a:spcBef>
                <a:spcPts val="0"/>
              </a:spcBef>
              <a:spcAft>
                <a:spcPts val="900"/>
              </a:spcAft>
            </a:pPr>
            <a:r>
              <a:rPr lang="el-GR" sz="2800" dirty="0">
                <a:solidFill>
                  <a:srgbClr val="007FA3"/>
                </a:solidFill>
              </a:rPr>
              <a:t>Ακεραιότητα δεδομένων</a:t>
            </a:r>
            <a:endParaRPr lang="pt-BR" sz="2800" dirty="0">
              <a:solidFill>
                <a:srgbClr val="007FA3"/>
              </a:solidFill>
            </a:endParaRPr>
          </a:p>
          <a:p>
            <a:pPr>
              <a:spcBef>
                <a:spcPts val="0"/>
              </a:spcBef>
              <a:spcAft>
                <a:spcPts val="900"/>
              </a:spcAft>
            </a:pPr>
            <a:r>
              <a:rPr lang="el-GR" sz="2800" dirty="0" err="1">
                <a:solidFill>
                  <a:srgbClr val="007FA3"/>
                </a:solidFill>
              </a:rPr>
              <a:t>Κανονικοποίηση</a:t>
            </a:r>
            <a:endParaRPr lang="en-US" sz="2800" dirty="0">
              <a:solidFill>
                <a:srgbClr val="007FA3"/>
              </a:solidFill>
            </a:endParaRPr>
          </a:p>
        </p:txBody>
      </p:sp>
    </p:spTree>
    <p:extLst>
      <p:ext uri="{BB962C8B-B14F-4D97-AF65-F5344CB8AC3E}">
        <p14:creationId xmlns:p14="http://schemas.microsoft.com/office/powerpoint/2010/main" val="201958287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extLst>
    <a:ext uri="{05A4C25C-085E-4340-85A3-A5531E510DB2}">
      <thm15:themeFamily xmlns:thm15="http://schemas.microsoft.com/office/thememl/2012/main" name="tia14e_ch01.potx" id="{96030D5D-EC68-4AA8-81F8-6E01FB739F31}" vid="{307A23AA-FE42-42BD-B081-89D733536100}"/>
    </a:ext>
  </a:ext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tia14e_ch02</Template>
  <TotalTime>0</TotalTime>
  <Words>3047</Words>
  <Application>Microsoft Office PowerPoint</Application>
  <PresentationFormat>Προβολή στην οθόνη (4:3)</PresentationFormat>
  <Paragraphs>321</Paragraphs>
  <Slides>33</Slides>
  <Notes>32</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33</vt:i4>
      </vt:variant>
    </vt:vector>
  </HeadingPairs>
  <TitlesOfParts>
    <vt:vector size="43" baseType="lpstr">
      <vt:lpstr>Malgun Gothic</vt:lpstr>
      <vt:lpstr>ＭＳ Ｐゴシック</vt:lpstr>
      <vt:lpstr>Arial</vt:lpstr>
      <vt:lpstr>Arial Narrow</vt:lpstr>
      <vt:lpstr>Calibri</vt:lpstr>
      <vt:lpstr>Times New Roman</vt:lpstr>
      <vt:lpstr>Verdana</vt:lpstr>
      <vt:lpstr>Wingdings</vt:lpstr>
      <vt:lpstr>Wingdings 2</vt:lpstr>
      <vt:lpstr>508 Lecture</vt:lpstr>
      <vt:lpstr>Παρουσίαση του PowerPoint</vt:lpstr>
      <vt:lpstr>TECHNOLOGY IN ACTION</vt:lpstr>
      <vt:lpstr>Τα βασικά χαρακτηριστικά των βάσεων δεδομένων </vt:lpstr>
      <vt:lpstr>Πλεονεκτήματα βάσεων δεδομένων </vt:lpstr>
      <vt:lpstr>Τύποι βάσεων δεδομένων </vt:lpstr>
      <vt:lpstr>Τα βασικά χαρακτηριστικά των βάσεων δεδομένων </vt:lpstr>
      <vt:lpstr>Πλεονεκτήματα βάσεων δεδομένων Η αναγκαιότητα των βάσεων δεδομένων (1 από 2) (Στόχος 11.1)</vt:lpstr>
      <vt:lpstr>Πλεονεκτήματα βάσεων δεδομένων Η αναγκαιότητα των βάσεων δεδομένων (2 από 2) (Στόχος 11.1)</vt:lpstr>
      <vt:lpstr>Πλεονεκτήματα βάσεων δεδομένων  Πλεονεκτήματα στη χρήση βάσεων δεδομένων (Στόχος 11.2)</vt:lpstr>
      <vt:lpstr>Τύποι βάσεων δεδομένων  Σχεσιακές βάσεις δεδομένων (Στόχος 11.3)</vt:lpstr>
      <vt:lpstr>Τύποι βάσεων δεδομένων  Αντικειμενοστραφείς βάσεις δεδομένων (Στόχος 11.4)</vt:lpstr>
      <vt:lpstr>Τύποι βάσεων δεδομένων  Βάσεις δεδομένων πολλαπλών διαστάσεων (1 από 2) (Στόχος 11.5)</vt:lpstr>
      <vt:lpstr>Τύποι βάσεων δεδομένων  Βάσεις δεδομένων πολλαπλών διαστάσεων (2 από 2) (Στόχος 11.5)</vt:lpstr>
      <vt:lpstr>Τα βασικά χαρακτηριστικά των βάσεων δεδομένων Στοιχεία και λειτουργίες (1 από 4) (Στόχος 11.6)</vt:lpstr>
      <vt:lpstr>Τα βασικά χαρακτηριστικά των βάσεων δεδομένων Στοιχεία και λειτουργίες (2 από 4) (Στόχος 11.6)</vt:lpstr>
      <vt:lpstr>Τα βασικά χαρακτηριστικά των βάσεων δεδομένων Στοιχεία και λειτουργίες (3 από 4) (Στόχος 11.6)</vt:lpstr>
      <vt:lpstr>Τα βασικά χαρακτηριστικά των βάσεων δεδομένων Στοιχεία και λειτουργίες (4 από 4) (Στόχος 11.6)</vt:lpstr>
      <vt:lpstr>Τα βασικά χαρακτηριστικά των βάσεων δεδομένων  Εισαγωγή και διαχείριση δεδομένων (Στόχος 11.7)</vt:lpstr>
      <vt:lpstr>Πώς χρησιμοποιούν οι επιχειρήσεις τις βάσεις δεδομένων</vt:lpstr>
      <vt:lpstr>Αποθήκευση δεδομένων</vt:lpstr>
      <vt:lpstr>Χρήση βάσεων δεδομένων για λήψη επιχειρηματικών αποφάσεων </vt:lpstr>
      <vt:lpstr>Αποθήκευση δεδομένων  Αποθήκες και επιμέρους συλλογές δεδομένων (1 από 3) (Στόχος 11.8)</vt:lpstr>
      <vt:lpstr>Αποθήκευση δεδομένων  Αποθήκες και επιμέρους συλλογές δεδομένων (2 από 3) (Στόχος 11.8)</vt:lpstr>
      <vt:lpstr>Αποθήκευση δεδομένων  Αποθήκες και επιμέρους συλλογές δεδομένων (3 από 3) (Στόχος 11.8)</vt:lpstr>
      <vt:lpstr>Αποθήκευση δεδομένων  Εξόρυξη δεδομένων (Στόχος 11.9)</vt:lpstr>
      <vt:lpstr>Χρήση βάσεων δεδομένων για λήψη επιχειρηματικών αποφάσεων Επιχειρηματικά πληροφοριακά συστήματα (1 από 6) (Στόχος 11.10)</vt:lpstr>
      <vt:lpstr>Χρήση βάσεων δεδομένων για λήψη επιχειρηματικών αποφάσεων Επιχειρηματικά πληροφοριακά συστήματα (2 από 6) (Στόχος 11.10)</vt:lpstr>
      <vt:lpstr>Χρήση βάσεων δεδομένων για λήψη επιχειρηματικών αποφάσεων Επιχειρηματικά πληροφοριακά συστήματα (3 από 6) (Στόχος 11.10)</vt:lpstr>
      <vt:lpstr>Χρήση βάσεων δεδομένων για λήψη επιχειρηματικών αποφάσεων Επιχειρηματικά πληροφοριακά συστήματα (4 από 6) (Στόχος 11.10)</vt:lpstr>
      <vt:lpstr>Χρήση βάσεων δεδομένων για λήψη επιχειρηματικών αποφάσεων Επιχειρηματικά πληροφοριακά συστήματα (5 από 6) (Στόχος 11.10)</vt:lpstr>
      <vt:lpstr>Χρήση βάσεων δεδομένων για λήψη επιχειρηματικών αποφάσεων Επιχειρηματικά πληροφοριακά συστήματα (6 από 6) (Στόχος 11.10)</vt:lpstr>
      <vt:lpstr>Ερωτήσεις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2016-12-15T06:38:03Z</dcterms:created>
  <dcterms:modified xsi:type="dcterms:W3CDTF">2018-09-03T06:20:59Z</dcterms:modified>
</cp:coreProperties>
</file>