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39CDF0-9D7A-4856-8F90-9074EE7A6FE6}" type="datetimeFigureOut">
              <a:rPr lang="el-GR"/>
              <a:pPr>
                <a:defRPr/>
              </a:pPr>
              <a:t>4/5/2022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4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A7065C-B925-472D-96CF-D9062434110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051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pPr/>
              <a:t>1</a:t>
            </a:fld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272257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7018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A7065C-B925-472D-96CF-D9062434110C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7368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2B9634C-D976-4E25-AC91-9D2BF72CD807}" type="datetimeFigureOut">
              <a:rPr lang="en-US" smtClean="0"/>
              <a:pPr>
                <a:defRPr/>
              </a:pPr>
              <a:t>5/4/2022</a:t>
            </a:fld>
            <a:endParaRPr lang="en-US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72FA1D5-1337-48AE-9DE2-145B340B02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1676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ΠΟΛΕΟΔΟΜΙΚΟΣ ΣΧΕΔΙΑΣΜΟΣ :</a:t>
            </a:r>
            <a:br>
              <a:rPr lang="el-GR" sz="3200" dirty="0" smtClean="0">
                <a:latin typeface="Arial" pitchFamily="34" charset="0"/>
                <a:cs typeface="Arial" pitchFamily="34" charset="0"/>
              </a:rPr>
            </a:br>
            <a:r>
              <a:rPr lang="el-GR" sz="3200" dirty="0" smtClean="0">
                <a:latin typeface="Arial" pitchFamily="34" charset="0"/>
                <a:cs typeface="Arial" pitchFamily="34" charset="0"/>
              </a:rPr>
              <a:t>ΤΟΠΙΚΟ ΠΟΛΕΟΔΟΜΙΚΟ ΣΧΕΔΙΟ ΚΑΙ ΡΥΜΟΤΟΜΙΚΟ ΣΧΕΔΙΟ ΕΦΑΡΜΟΓΗΣ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153400" cy="1676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Α. ΤΟΠΙΚΟ </a:t>
            </a:r>
            <a:r>
              <a:rPr lang="el-GR" altLang="el-GR" sz="3600" dirty="0" smtClean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ΠΟΛΕΟΔΟΜΙΚΟ </a:t>
            </a:r>
            <a:r>
              <a:rPr lang="el-GR" altLang="el-GR" sz="3600" dirty="0">
                <a:solidFill>
                  <a:srgbClr val="0461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ΣΧΕΔΙΟ :</a:t>
            </a:r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altLang="el-G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ΙΣΤΟΡΙΚΗ ΑΝΑΔΡΟΜΗ</a:t>
            </a:r>
            <a:endParaRPr lang="en-US" altLang="el-G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229600" cy="3657600"/>
          </a:xfrm>
        </p:spPr>
        <p:txBody>
          <a:bodyPr>
            <a:normAutofit fontScale="925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Από τα ρυμοτομικά σχέδια του </a:t>
            </a:r>
            <a:r>
              <a:rPr lang="el-GR" sz="2000" dirty="0" smtClean="0">
                <a:cs typeface="Arial" panose="020B0604020202020204" pitchFamily="34" charset="0"/>
              </a:rPr>
              <a:t>ν.δ. του 1923 σ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τις Οικιστικές Περιοχές του ν. 947/1979 και στα Γενικά Πολεοδομικά Σχέδια του ν. 1337/1983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Από τα Γενικά Πολεοδομικά Σχέδια του ν. 1337/1983 στα από χωρική άποψη διευρυμένα Γ.Π.Σ. του ν. 2508/1997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Από τα Γενικά Πολεοδομικά Σχέδια του Ν. 2508/1997 στα Τοπικά Πολεοδομικά Σχέδια του ν. 4447/2016 [ (πρώην Τοπικά Χωρικά Σχέδια ν. 4269/2014)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Χωρικό πεδίο αναφοράς: διοικητική περιφέρεια Δήμου ή δημοτικής ενότητας : άρθρο 7 παρ. 2 ν. 4447/2016 (όπως ισχύει μετά την τροποποίησή του από το άρθρο 207 του ν. 4635/2019)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3200" dirty="0" smtClean="0"/>
              <a:t>Β. ΠΕΡΙΕΧΟΜΕΝΟ ΤΟΠΙΚΟΥ </a:t>
            </a:r>
            <a:br>
              <a:rPr lang="el-GR" altLang="el-GR" sz="3200" dirty="0" smtClean="0"/>
            </a:br>
            <a:r>
              <a:rPr lang="el-GR" altLang="el-GR" sz="3200" dirty="0" smtClean="0"/>
              <a:t>ΠΟΛΕΟΔΟΜΙΚΟΥ ΣΧΕΔΙΟΥ</a:t>
            </a:r>
            <a:br>
              <a:rPr lang="el-GR" altLang="el-GR" sz="3200" dirty="0" smtClean="0"/>
            </a:br>
            <a:r>
              <a:rPr lang="el-GR" altLang="el-GR" sz="3200" dirty="0" smtClean="0"/>
              <a:t>(ΤΠΣ) </a:t>
            </a:r>
            <a:endParaRPr lang="en-US" altLang="el-GR" sz="32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5410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altLang="el-GR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el-GR" altLang="el-GR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ΒΑΣΙΚΟΣ ΣΤΟΧΟΣ:</a:t>
            </a:r>
            <a:r>
              <a:rPr lang="el-GR" altLang="el-GR" sz="1800" b="1" u="sng" dirty="0" smtClean="0"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l-GR" altLang="el-GR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1α. Καθορισμός προτύπου χωρικής οργάνωσης και ανάπτυξης </a:t>
            </a:r>
          </a:p>
          <a:p>
            <a:pPr marL="0" indent="0" eaLnBrk="1" hangingPunct="1">
              <a:buNone/>
            </a:pPr>
            <a:r>
              <a:rPr lang="el-GR" altLang="el-GR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  1β. </a:t>
            </a:r>
            <a:r>
              <a:rPr lang="el-GR" altLang="el-GR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Ολοκληρωμένη </a:t>
            </a:r>
            <a:r>
              <a:rPr lang="el-GR" altLang="el-GR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χωρική ανάπτυξη</a:t>
            </a:r>
          </a:p>
          <a:p>
            <a:pPr marL="0" indent="0" eaLnBrk="1" hangingPunct="1">
              <a:buNone/>
            </a:pPr>
            <a:r>
              <a:rPr lang="el-GR" altLang="el-G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(μέσω: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καθορισμού ορίων πολεοδομικών ενοτήτων, καθορισμού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γενικών </a:t>
            </a:r>
            <a:endParaRPr lang="el-GR" altLang="el-G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χρήσεων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γενικών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όρων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και περιορισμών δόμησης και κάθε άλλου </a:t>
            </a:r>
          </a:p>
          <a:p>
            <a:pPr marL="0" indent="0" eaLnBrk="1" hangingPunct="1">
              <a:buNone/>
            </a:pPr>
            <a:r>
              <a:rPr lang="el-GR" altLang="el-GR" sz="1700" dirty="0">
                <a:cs typeface="Arial" panose="020B0604020202020204" pitchFamily="34" charset="0"/>
              </a:rPr>
              <a:t> </a:t>
            </a:r>
            <a:r>
              <a:rPr lang="el-GR" altLang="el-GR" sz="1700" dirty="0" smtClean="0">
                <a:cs typeface="Arial" panose="020B0604020202020204" pitchFamily="34" charset="0"/>
              </a:rPr>
              <a:t>   </a:t>
            </a:r>
            <a:r>
              <a:rPr lang="el-GR" altLang="el-GR" sz="1700" dirty="0" smtClean="0">
                <a:cs typeface="Arial" panose="020B0604020202020204" pitchFamily="34" charset="0"/>
              </a:rPr>
              <a:t> 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μέτρου, λ.χ. προσδιορισμός δικτύων και υποδομών, μέτρα προσαρμογής στην </a:t>
            </a:r>
          </a:p>
          <a:p>
            <a:pPr marL="0" indent="0" eaLnBrk="1" hangingPunct="1">
              <a:buNone/>
            </a:pPr>
            <a:r>
              <a:rPr lang="el-GR" altLang="el-GR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altLang="el-G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κλιματική αλλαγή κ.λπ.)</a:t>
            </a:r>
            <a:endParaRPr lang="el-GR" altLang="el-G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900" u="sng" dirty="0" smtClean="0">
                <a:cs typeface="Arial" panose="020B0604020202020204" pitchFamily="34" charset="0"/>
              </a:rPr>
              <a:t>      2. Καθορισμός κατηγοριών περιοχών:</a:t>
            </a:r>
          </a:p>
          <a:p>
            <a:pPr marL="0" indent="0" eaLnBrk="1" hangingPunct="1"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   α) Οικιστικές </a:t>
            </a:r>
            <a:r>
              <a:rPr lang="el-GR" altLang="el-GR" sz="1800" dirty="0" smtClean="0">
                <a:cs typeface="Arial" panose="020B0604020202020204" pitchFamily="34" charset="0"/>
              </a:rPr>
              <a:t>περιοχές (ΟΙΚ)</a:t>
            </a: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   β) Περιοχές παραγωγικών και επιχειρηματικών </a:t>
            </a:r>
          </a:p>
          <a:p>
            <a:pPr marL="0" indent="0" eaLnBrk="1" hangingPunct="1"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   δραστηριοτήτων </a:t>
            </a:r>
            <a:r>
              <a:rPr lang="el-GR" altLang="el-GR" sz="1800" dirty="0" smtClean="0">
                <a:cs typeface="Arial" panose="020B0604020202020204" pitchFamily="34" charset="0"/>
              </a:rPr>
              <a:t>(Π.Ε.Δ.)</a:t>
            </a: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   γ) Περιοχές </a:t>
            </a:r>
            <a:r>
              <a:rPr lang="el-GR" altLang="el-GR" sz="1800" dirty="0" smtClean="0">
                <a:cs typeface="Arial" panose="020B0604020202020204" pitchFamily="34" charset="0"/>
              </a:rPr>
              <a:t>προστασίας (Π.Ε.Π.) και Περιοχές με ειδικό καθεστώς (Π.Ε.Κ.)</a:t>
            </a: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800" dirty="0" smtClean="0">
                <a:cs typeface="Arial" panose="020B0604020202020204" pitchFamily="34" charset="0"/>
              </a:rPr>
              <a:t>      δ) Περιοχές ελέγχου χρήσεων </a:t>
            </a:r>
            <a:r>
              <a:rPr lang="el-GR" altLang="el-GR" sz="1800" dirty="0" smtClean="0">
                <a:cs typeface="Arial" panose="020B0604020202020204" pitchFamily="34" charset="0"/>
              </a:rPr>
              <a:t>γης (Π.Ε.Χ.)</a:t>
            </a:r>
            <a:endParaRPr lang="el-GR" altLang="el-GR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l-GR" altLang="el-GR" sz="1800" dirty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   </a:t>
            </a:r>
            <a:r>
              <a:rPr lang="el-GR" altLang="el-GR" sz="1700" b="1" dirty="0" smtClean="0">
                <a:cs typeface="Arial" panose="020B0604020202020204" pitchFamily="34" charset="0"/>
              </a:rPr>
              <a:t>Β</a:t>
            </a:r>
            <a:r>
              <a:rPr lang="el-GR" altLang="el-GR" sz="1700" b="1" dirty="0" smtClean="0">
                <a:cs typeface="Arial" panose="020B0604020202020204" pitchFamily="34" charset="0"/>
              </a:rPr>
              <a:t>. </a:t>
            </a:r>
            <a:r>
              <a:rPr lang="el-GR" altLang="el-GR" sz="1700" b="1" u="sng" dirty="0" smtClean="0">
                <a:cs typeface="Arial" panose="020B0604020202020204" pitchFamily="34" charset="0"/>
              </a:rPr>
              <a:t>ΝΟΜΙΚΗ ΦΥΣΙΟΓΩΜΙΑ ΤΠΣ </a:t>
            </a:r>
            <a:r>
              <a:rPr lang="el-GR" altLang="el-GR" sz="1700" b="1" dirty="0" smtClean="0">
                <a:cs typeface="Arial" panose="020B0604020202020204" pitchFamily="34" charset="0"/>
              </a:rPr>
              <a:t>(σχέδιο χρήσεων γης </a:t>
            </a:r>
            <a:r>
              <a:rPr lang="el-GR" altLang="el-GR" sz="1700" b="1" dirty="0" smtClean="0">
                <a:cs typeface="Arial" panose="020B0604020202020204" pitchFamily="34" charset="0"/>
              </a:rPr>
              <a:t>/</a:t>
            </a:r>
            <a:r>
              <a:rPr lang="en-US" altLang="el-GR" sz="1700" b="1" dirty="0" smtClean="0">
                <a:cs typeface="Arial" panose="020B0604020202020204" pitchFamily="34" charset="0"/>
              </a:rPr>
              <a:t> </a:t>
            </a:r>
            <a:r>
              <a:rPr lang="el-GR" altLang="el-GR" sz="1700" b="1" dirty="0" smtClean="0">
                <a:cs typeface="Arial" panose="020B0604020202020204" pitchFamily="34" charset="0"/>
              </a:rPr>
              <a:t>διοικητική πράξη  μικτού χαρακτήρα, </a:t>
            </a:r>
            <a:r>
              <a:rPr lang="el-GR" altLang="el-GR" sz="1700" b="1" dirty="0" smtClean="0">
                <a:cs typeface="Arial" panose="020B0604020202020204" pitchFamily="34" charset="0"/>
              </a:rPr>
              <a:t>ήτοι περιέχει κανονιστικές ρυθμίσεις και ρυθμίσεις ατομικού </a:t>
            </a:r>
            <a:r>
              <a:rPr lang="el-GR" altLang="el-GR" sz="1700" b="1" dirty="0" smtClean="0">
                <a:cs typeface="Arial" panose="020B0604020202020204" pitchFamily="34" charset="0"/>
              </a:rPr>
              <a:t>περιεχομένου: ποιες ρυθμίσεις κρίνονται από τη νομολογία ως κανονιστικές και ποιες ρυθμίσεις ως ατομικές – κριτική προσέγγιση αυτής της διάκρισης) </a:t>
            </a:r>
            <a:endParaRPr lang="el-GR" altLang="el-GR" sz="1700" b="1" dirty="0" smtClean="0"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l-GR" altLang="el-GR" sz="1800" b="1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-228600"/>
            <a:ext cx="8305800" cy="1752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Γ. ΙΔΙΑΙΤΕΡΑ ΧΑΡΑΚΤΗΡΙΣΤΙΚΑ 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ΤΟΠΙΚΟΥ ΧΩΡΙΚΟΥ ΣΧΕΔΙΟΥ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001000" cy="5562600"/>
          </a:xfrm>
        </p:spPr>
        <p:txBody>
          <a:bodyPr>
            <a:normAutofit/>
          </a:bodyPr>
          <a:lstStyle/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1. </a:t>
            </a:r>
            <a:r>
              <a:rPr lang="el-GR" altLang="el-GR" sz="1600" dirty="0" smtClean="0">
                <a:cs typeface="Arial" panose="020B0604020202020204" pitchFamily="34" charset="0"/>
              </a:rPr>
              <a:t>Τοπικό χωρικό σχέδιο: στρατηγικός ή κανονιστικός χωρικός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σχεδιασμός :  η επιλογή από τον ν. 4447/2016 (άρθρο 1) του όρου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πολεοδομικός σχεδιασμός </a:t>
            </a:r>
            <a:r>
              <a:rPr lang="el-GR" altLang="el-GR" sz="1600" dirty="0" smtClean="0">
                <a:cs typeface="Arial" panose="020B0604020202020204" pitchFamily="34" charset="0"/>
              </a:rPr>
              <a:t>[απαλείφθηκε ο όρος «ρυθμιστικός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χωρικός σχεδιασμός»]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 </a:t>
            </a:r>
            <a:r>
              <a:rPr lang="el-GR" altLang="el-GR" sz="1600" b="1" dirty="0" smtClean="0">
                <a:cs typeface="Arial" panose="020B0604020202020204" pitchFamily="34" charset="0"/>
              </a:rPr>
              <a:t>2. </a:t>
            </a:r>
            <a:r>
              <a:rPr lang="el-GR" altLang="el-GR" sz="1600" dirty="0" smtClean="0">
                <a:cs typeface="Arial" panose="020B0604020202020204" pitchFamily="34" charset="0"/>
              </a:rPr>
              <a:t>Τρόπος έγκρισης Τοπικού Χωρικού Σχεδίου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(Η αλλαγή: με προεδρικό διάταγμα αντί με πράξη /απόφαση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του Γενικού Γραμματέα Αποκεντρωμένης Διοίκησης</a:t>
            </a:r>
            <a:r>
              <a:rPr lang="el-GR" altLang="el-GR" sz="1600" b="1" dirty="0" smtClean="0">
                <a:cs typeface="Arial" panose="020B0604020202020204" pitchFamily="34" charset="0"/>
              </a:rPr>
              <a:t> </a:t>
            </a:r>
            <a:endParaRPr lang="el-GR" altLang="el-GR" sz="1600" b="1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   3. </a:t>
            </a:r>
            <a:r>
              <a:rPr lang="el-GR" altLang="el-GR" sz="1600" dirty="0" smtClean="0">
                <a:cs typeface="Arial" panose="020B0604020202020204" pitchFamily="34" charset="0"/>
              </a:rPr>
              <a:t>Υποχρέωση </a:t>
            </a:r>
            <a:r>
              <a:rPr lang="el-GR" altLang="el-GR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εναρμόνισης </a:t>
            </a:r>
            <a:r>
              <a:rPr lang="el-GR" altLang="el-G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προς τις κατευθύνσεις των ΠΧΠ και των ΕΧΠ</a:t>
            </a:r>
            <a:endParaRPr lang="el-GR" altLang="el-G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  </a:t>
            </a:r>
            <a:r>
              <a:rPr lang="el-GR" altLang="el-GR" sz="1600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4</a:t>
            </a:r>
            <a:r>
              <a:rPr lang="el-GR" altLang="el-GR" sz="1600" b="1" dirty="0" smtClean="0">
                <a:cs typeface="Arial" panose="020B0604020202020204" pitchFamily="34" charset="0"/>
              </a:rPr>
              <a:t>.</a:t>
            </a:r>
            <a:r>
              <a:rPr lang="el-GR" altLang="el-GR" sz="1600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Προϋποθέσεις αναθεώρησης / </a:t>
            </a:r>
            <a:r>
              <a:rPr lang="el-GR" altLang="el-GR" sz="1600" dirty="0" smtClean="0">
                <a:cs typeface="Arial" panose="020B0604020202020204" pitchFamily="34" charset="0"/>
              </a:rPr>
              <a:t>τροποποίησης </a:t>
            </a:r>
            <a:r>
              <a:rPr lang="el-GR" altLang="el-GR" sz="1600" dirty="0" smtClean="0">
                <a:cs typeface="Arial" panose="020B0604020202020204" pitchFamily="34" charset="0"/>
              </a:rPr>
              <a:t>Τοπικού Χωρικού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Σχεδίου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dirty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  α</a:t>
            </a:r>
            <a:r>
              <a:rPr lang="el-GR" altLang="el-GR" sz="1600" dirty="0" smtClean="0">
                <a:cs typeface="Arial" panose="020B0604020202020204" pitchFamily="34" charset="0"/>
              </a:rPr>
              <a:t>) μετά από πενταετία (ο κανόνας)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β)</a:t>
            </a:r>
            <a:r>
              <a:rPr lang="el-GR" altLang="el-GR" sz="1600" dirty="0" smtClean="0">
                <a:cs typeface="Arial" panose="020B0604020202020204" pitchFamily="34" charset="0"/>
              </a:rPr>
              <a:t> Κατ’ εξαίρεση τροποποίηση πριν από την πενταετία υπό προϋποθέσεις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γ) </a:t>
            </a:r>
            <a:r>
              <a:rPr lang="el-GR" altLang="el-GR" sz="1600" dirty="0" smtClean="0">
                <a:cs typeface="Arial" panose="020B0604020202020204" pitchFamily="34" charset="0"/>
              </a:rPr>
              <a:t>Με απόφαση Υπουργού ΠΑΠΕΝ για αποσαφηνίσεις διατυπώσεων, διόρθωση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σφαλμάτων κ.λπ. (βλ. σχετικά άρθρο 7 παρ. 15) 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</a:t>
            </a:r>
            <a:r>
              <a:rPr lang="el-GR" altLang="el-GR" sz="1600" b="1" dirty="0" smtClean="0">
                <a:cs typeface="Arial" panose="020B0604020202020204" pitchFamily="34" charset="0"/>
              </a:rPr>
              <a:t>4.</a:t>
            </a:r>
            <a:r>
              <a:rPr lang="el-GR" altLang="el-GR" sz="1600" dirty="0" smtClean="0">
                <a:cs typeface="Arial" panose="020B0604020202020204" pitchFamily="34" charset="0"/>
              </a:rPr>
              <a:t> Υποχρέωση προηγούμενης εκπόνησης Στρατηγικής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Περιβαλλοντικής Εκτίμησης (ΣΜΠΕ)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5.</a:t>
            </a:r>
            <a:r>
              <a:rPr lang="el-GR" altLang="el-GR" sz="1600" dirty="0" smtClean="0">
                <a:cs typeface="Arial" panose="020B0604020202020204" pitchFamily="34" charset="0"/>
              </a:rPr>
              <a:t> Τα αντίστοιχα νομικά εργαλεία σε Γαλλία και Αγγλία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(Γαλλία: </a:t>
            </a:r>
            <a:r>
              <a:rPr lang="fr-FR" altLang="el-GR" sz="1600" dirty="0" smtClean="0">
                <a:cs typeface="Arial" panose="020B0604020202020204" pitchFamily="34" charset="0"/>
              </a:rPr>
              <a:t>Sché</a:t>
            </a:r>
            <a:r>
              <a:rPr lang="en-US" altLang="el-GR" sz="1600" dirty="0" smtClean="0">
                <a:cs typeface="Arial" panose="020B0604020202020204" pitchFamily="34" charset="0"/>
              </a:rPr>
              <a:t>mas de Cohérence Territoriale</a:t>
            </a:r>
            <a:r>
              <a:rPr lang="el-GR" altLang="el-GR" sz="1600" dirty="0" smtClean="0">
                <a:cs typeface="Arial" panose="020B0604020202020204" pitchFamily="34" charset="0"/>
              </a:rPr>
              <a:t>: Γενικές κατευθύνσεις </a:t>
            </a:r>
            <a:endParaRPr lang="en-US" altLang="el-GR" sz="16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altLang="el-GR" sz="1600" dirty="0" smtClean="0">
                <a:cs typeface="Arial" panose="020B0604020202020204" pitchFamily="34" charset="0"/>
              </a:rPr>
              <a:t>   </a:t>
            </a:r>
            <a:r>
              <a:rPr lang="el-GR" altLang="el-GR" sz="1600" dirty="0" smtClean="0">
                <a:cs typeface="Arial" panose="020B0604020202020204" pitchFamily="34" charset="0"/>
              </a:rPr>
              <a:t>οργάνωσης του χώρου) </a:t>
            </a:r>
            <a:endParaRPr lang="en-US" altLang="el-GR" sz="16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altLang="el-GR" sz="1600" dirty="0">
                <a:cs typeface="Arial" panose="020B0604020202020204" pitchFamily="34" charset="0"/>
              </a:rPr>
              <a:t> </a:t>
            </a:r>
            <a:r>
              <a:rPr lang="en-US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dirty="0" smtClean="0">
                <a:cs typeface="Arial" panose="020B0604020202020204" pitchFamily="34" charset="0"/>
              </a:rPr>
              <a:t>(Αγγλία: </a:t>
            </a:r>
            <a:r>
              <a:rPr lang="en-US" altLang="el-GR" sz="1600" dirty="0" smtClean="0">
                <a:cs typeface="Arial" panose="020B0604020202020204" pitchFamily="34" charset="0"/>
              </a:rPr>
              <a:t>Local Development Framework</a:t>
            </a:r>
            <a:r>
              <a:rPr lang="el-GR" altLang="el-GR" sz="1600" dirty="0" smtClean="0">
                <a:cs typeface="Arial" panose="020B0604020202020204" pitchFamily="34" charset="0"/>
              </a:rPr>
              <a:t>: χρήσεις γης αλλά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ενδεικτικές)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85800" y="76200"/>
            <a:ext cx="8305800" cy="1524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Δ.  ΠΕΡΙΕΧΟΜΕΝΟ ΚΑΙ ΧΑΡΑΚΤΗΡΙΣΤΙΚΑ 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ΤΟΥ ΡΥΜΟΤΟΜΙΚΟΥ ΣΧΕΔΙΟΥ ΕΦΑΡΜΟΓΗΣ</a:t>
            </a:r>
            <a:b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01000" cy="56388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1. </a:t>
            </a:r>
            <a:r>
              <a:rPr lang="el-GR" altLang="el-GR" sz="1600" dirty="0" smtClean="0">
                <a:cs typeface="Arial" panose="020B0604020202020204" pitchFamily="34" charset="0"/>
              </a:rPr>
              <a:t>Από το</a:t>
            </a:r>
            <a:r>
              <a:rPr lang="el-GR" altLang="el-GR" sz="1600" b="1" dirty="0" smtClean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ρυμοτομικό σχέδιο, το σχέδιο πόλεως (το πολεοδομικό σχέδιο)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 την πολεοδομική μελέτη και το πολεοδομικό σχέδιο εφαρμογής στο </a:t>
            </a:r>
            <a:r>
              <a:rPr lang="el-GR" altLang="el-GR" sz="1600" b="1" u="sng" dirty="0">
                <a:cs typeface="Arial" panose="020B0604020202020204" pitchFamily="34" charset="0"/>
              </a:rPr>
              <a:t>Ρ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υμοτομικό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u="sng" dirty="0">
                <a:cs typeface="Arial" panose="020B0604020202020204" pitchFamily="34" charset="0"/>
              </a:rPr>
              <a:t> 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  Σχέδιο Εφαρμογής (Ρ.Σ.Ε.)</a:t>
            </a:r>
            <a:endParaRPr lang="en-US" altLang="el-GR" sz="1600" b="1" u="sng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altLang="el-GR" sz="1600" b="1" dirty="0" smtClean="0">
                <a:cs typeface="Arial" panose="020B0604020202020204" pitchFamily="34" charset="0"/>
              </a:rPr>
              <a:t> </a:t>
            </a:r>
            <a:r>
              <a:rPr lang="en-US" altLang="el-GR" sz="1600" dirty="0" smtClean="0">
                <a:cs typeface="Arial" panose="020B0604020202020204" pitchFamily="34" charset="0"/>
              </a:rPr>
              <a:t>[</a:t>
            </a:r>
            <a:r>
              <a:rPr lang="el-GR" altLang="el-GR" sz="1600" dirty="0" smtClean="0">
                <a:cs typeface="Arial" panose="020B0604020202020204" pitchFamily="34" charset="0"/>
              </a:rPr>
              <a:t>οι όροι αυτοί επειδή ανταποκρίνονται στο β’ επίπεδο πολεοδομικού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σχεδιασμού μπορεί να θεωρούνται «ταυτόσημοι»]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</a:t>
            </a:r>
            <a:r>
              <a:rPr lang="el-GR" altLang="el-GR" sz="1600" b="1" dirty="0" smtClean="0">
                <a:cs typeface="Arial" panose="020B0604020202020204" pitchFamily="34" charset="0"/>
              </a:rPr>
              <a:t>2. </a:t>
            </a:r>
            <a:r>
              <a:rPr lang="el-GR" altLang="el-GR" sz="1600" dirty="0" smtClean="0">
                <a:cs typeface="Arial" panose="020B0604020202020204" pitchFamily="34" charset="0"/>
              </a:rPr>
              <a:t>Το  ρυμοτομικό σχέδιο εφαρμογής ως γενική έννοια / γενική κατηγορία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</a:t>
            </a:r>
            <a:r>
              <a:rPr lang="el-GR" altLang="el-GR" sz="1600" b="1" dirty="0" smtClean="0">
                <a:cs typeface="Arial" panose="020B0604020202020204" pitchFamily="34" charset="0"/>
              </a:rPr>
              <a:t>3.</a:t>
            </a:r>
            <a:r>
              <a:rPr lang="el-GR" altLang="el-GR" sz="1600" dirty="0" smtClean="0">
                <a:cs typeface="Arial" panose="020B0604020202020204" pitchFamily="34" charset="0"/>
              </a:rPr>
              <a:t> Δημοσιότητα και τρόπος έγκρισης του ρυμοτομικού σχεδίου εφαρμογής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</a:t>
            </a:r>
            <a:r>
              <a:rPr lang="el-GR" altLang="el-GR" sz="1600" b="1" dirty="0" smtClean="0">
                <a:cs typeface="Arial" panose="020B0604020202020204" pitchFamily="34" charset="0"/>
              </a:rPr>
              <a:t>α)</a:t>
            </a:r>
            <a:r>
              <a:rPr lang="el-GR" altLang="el-GR" sz="1600" dirty="0" smtClean="0">
                <a:cs typeface="Arial" panose="020B0604020202020204" pitchFamily="34" charset="0"/>
              </a:rPr>
              <a:t> Ανάρτηση σε δύο εφημερίδες – Δυνατότητα υποβολής ενστάσεων   </a:t>
            </a:r>
            <a:endParaRPr lang="el-GR" altLang="el-GR" sz="1600" dirty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</a:t>
            </a:r>
            <a:r>
              <a:rPr lang="el-GR" altLang="el-GR" sz="1600" b="1" dirty="0" smtClean="0">
                <a:cs typeface="Arial" panose="020B0604020202020204" pitchFamily="34" charset="0"/>
              </a:rPr>
              <a:t>β)</a:t>
            </a:r>
            <a:r>
              <a:rPr lang="el-GR" altLang="el-GR" sz="1600" dirty="0" smtClean="0">
                <a:cs typeface="Arial" panose="020B0604020202020204" pitchFamily="34" charset="0"/>
              </a:rPr>
              <a:t> Από τον Γενικό Γραμματέα Αποκεντρωμένης Διοίκησης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(ριζική αλλαγή σε σχέση με το παρελθόν)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600" dirty="0" smtClean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4. </a:t>
            </a:r>
            <a:r>
              <a:rPr lang="el-GR" altLang="el-GR" sz="1600" dirty="0" smtClean="0">
                <a:cs typeface="Arial" panose="020B0604020202020204" pitchFamily="34" charset="0"/>
              </a:rPr>
              <a:t>Περιεχόμενο του </a:t>
            </a:r>
            <a:r>
              <a:rPr lang="el-GR" altLang="el-GR" sz="1600" b="1" dirty="0">
                <a:cs typeface="Arial" panose="020B0604020202020204" pitchFamily="34" charset="0"/>
              </a:rPr>
              <a:t>Ρ</a:t>
            </a:r>
            <a:r>
              <a:rPr lang="el-GR" altLang="el-GR" sz="1600" b="1" dirty="0" smtClean="0">
                <a:cs typeface="Arial" panose="020B0604020202020204" pitchFamily="34" charset="0"/>
              </a:rPr>
              <a:t>.Σ.Ε. </a:t>
            </a:r>
            <a:r>
              <a:rPr lang="el-GR" altLang="el-GR" sz="1600" dirty="0" smtClean="0">
                <a:cs typeface="Arial" panose="020B0604020202020204" pitchFamily="34" charset="0"/>
              </a:rPr>
              <a:t>: Κατά βάση συνιστά: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α)</a:t>
            </a:r>
            <a:r>
              <a:rPr lang="el-GR" altLang="el-GR" sz="1600" dirty="0" smtClean="0">
                <a:cs typeface="Arial" panose="020B0604020202020204" pitchFamily="34" charset="0"/>
              </a:rPr>
              <a:t> εξειδίκευση των χρήσεων γης, των όρων δόμησης κ.λπ.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β) </a:t>
            </a:r>
            <a:r>
              <a:rPr lang="el-GR" altLang="el-GR" sz="1600" dirty="0" smtClean="0">
                <a:cs typeface="Arial" panose="020B0604020202020204" pitchFamily="34" charset="0"/>
              </a:rPr>
              <a:t>καθορισμός κοινόχρηστων, κοινωφελών και οικοδομήσιμων χώρων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</a:t>
            </a:r>
            <a:r>
              <a:rPr lang="el-GR" altLang="el-GR" sz="1600" b="1" dirty="0" smtClean="0">
                <a:cs typeface="Arial" panose="020B0604020202020204" pitchFamily="34" charset="0"/>
              </a:rPr>
              <a:t>γ)</a:t>
            </a:r>
            <a:r>
              <a:rPr lang="el-GR" altLang="el-GR" sz="1600" dirty="0" smtClean="0">
                <a:cs typeface="Arial" panose="020B0604020202020204" pitchFamily="34" charset="0"/>
              </a:rPr>
              <a:t> καθορισμός διαγραμμάτων δικτύων υποδομής</a:t>
            </a:r>
            <a:endParaRPr lang="el-GR" altLang="el-GR" sz="1600" dirty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  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b="1" dirty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  5.</a:t>
            </a:r>
            <a:r>
              <a:rPr lang="el-GR" altLang="el-GR" sz="1600" dirty="0" smtClean="0">
                <a:cs typeface="Arial" panose="020B0604020202020204" pitchFamily="34" charset="0"/>
              </a:rPr>
              <a:t> Νομική σχέση μεταξύ Τοπικού Πολεοδομικού Σχεδίου και Ρ.Σ.Ε.</a:t>
            </a:r>
            <a:endParaRPr lang="el-GR" altLang="el-GR" sz="1600" dirty="0">
              <a:cs typeface="Arial" panose="020B0604020202020204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6.</a:t>
            </a:r>
            <a:r>
              <a:rPr lang="el-GR" altLang="el-GR" sz="1600" dirty="0" smtClean="0">
                <a:cs typeface="Arial" panose="020B0604020202020204" pitchFamily="34" charset="0"/>
              </a:rPr>
              <a:t> Τρόποι πολεοδόμησης </a:t>
            </a:r>
            <a:r>
              <a:rPr lang="el-GR" altLang="el-GR" sz="1600" smtClean="0">
                <a:cs typeface="Arial" panose="020B0604020202020204" pitchFamily="34" charset="0"/>
              </a:rPr>
              <a:t>μέσω Ρ.Σ.Ε</a:t>
            </a:r>
            <a:r>
              <a:rPr lang="el-GR" altLang="el-GR" sz="1600" dirty="0" smtClean="0">
                <a:cs typeface="Arial" panose="020B0604020202020204" pitchFamily="34" charset="0"/>
              </a:rPr>
              <a:t>. </a:t>
            </a:r>
            <a:r>
              <a:rPr lang="el-GR" altLang="el-GR" sz="1600" b="1" dirty="0" smtClean="0">
                <a:cs typeface="Arial" panose="020B0604020202020204" pitchFamily="34" charset="0"/>
              </a:rPr>
              <a:t>α) </a:t>
            </a:r>
            <a:r>
              <a:rPr lang="el-GR" altLang="el-GR" sz="1600" dirty="0" smtClean="0">
                <a:cs typeface="Arial" panose="020B0604020202020204" pitchFamily="34" charset="0"/>
              </a:rPr>
              <a:t>με κανονιστικούς όρους δόμησης,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>
                <a:cs typeface="Arial" panose="020B0604020202020204" pitchFamily="34" charset="0"/>
              </a:rPr>
              <a:t> </a:t>
            </a:r>
            <a:r>
              <a:rPr lang="el-GR" altLang="el-GR" sz="1600" dirty="0" smtClean="0">
                <a:cs typeface="Arial" panose="020B0604020202020204" pitchFamily="34" charset="0"/>
              </a:rPr>
              <a:t>  </a:t>
            </a:r>
            <a:r>
              <a:rPr lang="el-GR" altLang="el-GR" sz="1600" b="1" dirty="0" smtClean="0">
                <a:cs typeface="Arial" panose="020B0604020202020204" pitchFamily="34" charset="0"/>
              </a:rPr>
              <a:t>β)</a:t>
            </a:r>
            <a:r>
              <a:rPr lang="el-GR" altLang="el-GR" sz="1600" dirty="0" smtClean="0">
                <a:cs typeface="Arial" panose="020B0604020202020204" pitchFamily="34" charset="0"/>
              </a:rPr>
              <a:t> με ενεργό πολεοδομία (εφαρμόζονται κατά βάση τα άρθρα 23-34 ν. 947/1979) και </a:t>
            </a:r>
            <a:r>
              <a:rPr lang="el-GR" altLang="el-GR" sz="1600" b="1" dirty="0" smtClean="0">
                <a:cs typeface="Arial" panose="020B0604020202020204" pitchFamily="34" charset="0"/>
              </a:rPr>
              <a:t>γ) </a:t>
            </a:r>
            <a:r>
              <a:rPr lang="el-GR" altLang="el-GR" sz="1600" dirty="0" smtClean="0">
                <a:cs typeface="Arial" panose="020B0604020202020204" pitchFamily="34" charset="0"/>
              </a:rPr>
              <a:t>με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el-GR" altLang="el-GR" sz="1600" dirty="0" smtClean="0">
                <a:cs typeface="Arial" panose="020B0604020202020204" pitchFamily="34" charset="0"/>
              </a:rPr>
              <a:t>   αστικό αναδασμό  </a:t>
            </a:r>
            <a:r>
              <a:rPr lang="en-US" altLang="el-GR" sz="1600" dirty="0" smtClean="0">
                <a:cs typeface="Arial" panose="020B0604020202020204" pitchFamily="34" charset="0"/>
              </a:rPr>
              <a:t>(</a:t>
            </a:r>
            <a:r>
              <a:rPr lang="el-GR" altLang="el-GR" sz="1600" dirty="0" smtClean="0">
                <a:cs typeface="Arial" panose="020B0604020202020204" pitchFamily="34" charset="0"/>
              </a:rPr>
              <a:t>εφαρμόζονται κατά βάση τα άρθρα 35 – 50 ν. 947/1979)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l-GR" altLang="el-GR" sz="17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27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1266</TotalTime>
  <Words>702</Words>
  <Application>Microsoft Office PowerPoint</Application>
  <PresentationFormat>Προβολή στην οθόνη (4:3)</PresentationFormat>
  <Paragraphs>74</Paragraphs>
  <Slides>5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2" baseType="lpstr">
      <vt:lpstr>Arial</vt:lpstr>
      <vt:lpstr>Calibri</vt:lpstr>
      <vt:lpstr>Corbel</vt:lpstr>
      <vt:lpstr>Gill Sans MT</vt:lpstr>
      <vt:lpstr>Verdana</vt:lpstr>
      <vt:lpstr>Wingdings 2</vt:lpstr>
      <vt:lpstr>Ηλιοστάσιο</vt:lpstr>
      <vt:lpstr>ΠΟΛΕΟΔΟΜΙΚΟΣ ΣΧΕΔΙΑΣΜΟΣ : ΤΟΠΙΚΟ ΠΟΛΕΟΔΟΜΙΚΟ ΣΧΕΔΙΟ ΚΑΙ ΡΥΜΟΤΟΜΙΚΟ ΣΧΕΔΙΟ ΕΦΑΡΜΟΓΗΣ </vt:lpstr>
      <vt:lpstr> Α. ΤΟΠΙΚΟ ΠΟΛΕΟΔΟΜΙΚΟ ΣΧΕΔΙΟ :   ΙΣΤΟΡΙΚΗ ΑΝΑΔΡΟΜΗ</vt:lpstr>
      <vt:lpstr>Β. ΠΕΡΙΕΧΟΜΕΝΟ ΤΟΠΙΚΟΥ  ΠΟΛΕΟΔΟΜΙΚΟΥ ΣΧΕΔΙΟΥ (ΤΠΣ) </vt:lpstr>
      <vt:lpstr>Γ. ΙΔΙΑΙΤΕΡΑ ΧΑΡΑΚΤΗΡΙΣΤΙΚΑ  ΤΟΠΙΚΟΥ ΧΩΡΙΚΟΥ ΣΧΕΔΙΟΥ  </vt:lpstr>
      <vt:lpstr>Δ.  ΠΕΡΙΕΧΟΜΕΝΟ ΚΑΙ ΧΑΡΑΚΤΗΡΙΣΤΙΚΑ  ΤΟΥ ΡΥΜΟΤΟΜΙΚΟΥ ΣΧΕΔΙΟΥ ΕΦΑΡΜΟΓΗΣ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User</cp:lastModifiedBy>
  <cp:revision>116</cp:revision>
  <cp:lastPrinted>2022-05-04T14:08:50Z</cp:lastPrinted>
  <dcterms:created xsi:type="dcterms:W3CDTF">2006-08-16T00:00:00Z</dcterms:created>
  <dcterms:modified xsi:type="dcterms:W3CDTF">2022-05-04T14:10:15Z</dcterms:modified>
</cp:coreProperties>
</file>