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3" r:id="rId4"/>
    <p:sldId id="346" r:id="rId5"/>
    <p:sldId id="266" r:id="rId6"/>
    <p:sldId id="344" r:id="rId7"/>
    <p:sldId id="345" r:id="rId8"/>
    <p:sldId id="402" r:id="rId9"/>
    <p:sldId id="403" r:id="rId10"/>
    <p:sldId id="426" r:id="rId11"/>
    <p:sldId id="348" r:id="rId12"/>
    <p:sldId id="394" r:id="rId13"/>
    <p:sldId id="404" r:id="rId14"/>
    <p:sldId id="313" r:id="rId15"/>
    <p:sldId id="350" r:id="rId16"/>
    <p:sldId id="351" r:id="rId17"/>
    <p:sldId id="352" r:id="rId18"/>
    <p:sldId id="314" r:id="rId19"/>
    <p:sldId id="427" r:id="rId20"/>
    <p:sldId id="356" r:id="rId21"/>
    <p:sldId id="358" r:id="rId22"/>
    <p:sldId id="364" r:id="rId23"/>
    <p:sldId id="349" r:id="rId24"/>
    <p:sldId id="386" r:id="rId25"/>
    <p:sldId id="317" r:id="rId26"/>
    <p:sldId id="396" r:id="rId27"/>
    <p:sldId id="428" r:id="rId28"/>
    <p:sldId id="388" r:id="rId29"/>
    <p:sldId id="389" r:id="rId30"/>
    <p:sldId id="321" r:id="rId31"/>
    <p:sldId id="392" r:id="rId32"/>
    <p:sldId id="397" r:id="rId33"/>
    <p:sldId id="398" r:id="rId34"/>
    <p:sldId id="429" r:id="rId35"/>
    <p:sldId id="411" r:id="rId36"/>
    <p:sldId id="412" r:id="rId37"/>
    <p:sldId id="399" r:id="rId38"/>
    <p:sldId id="400" r:id="rId39"/>
    <p:sldId id="405" r:id="rId40"/>
    <p:sldId id="401" r:id="rId41"/>
    <p:sldId id="418" r:id="rId42"/>
    <p:sldId id="433" r:id="rId43"/>
    <p:sldId id="390" r:id="rId44"/>
    <p:sldId id="391" r:id="rId45"/>
    <p:sldId id="434" r:id="rId46"/>
    <p:sldId id="335" r:id="rId47"/>
    <p:sldId id="425" r:id="rId48"/>
    <p:sldId id="430" r:id="rId49"/>
    <p:sldId id="362" r:id="rId50"/>
    <p:sldId id="431" r:id="rId51"/>
    <p:sldId id="407" r:id="rId52"/>
    <p:sldId id="419" r:id="rId53"/>
    <p:sldId id="422" r:id="rId54"/>
    <p:sldId id="432" r:id="rId55"/>
    <p:sldId id="435" r:id="rId56"/>
    <p:sldId id="423" r:id="rId57"/>
    <p:sldId id="424" r:id="rId58"/>
    <p:sldId id="363" r:id="rId59"/>
    <p:sldId id="406" r:id="rId60"/>
    <p:sldId id="421" r:id="rId61"/>
    <p:sldId id="414" r:id="rId62"/>
    <p:sldId id="267" r:id="rId63"/>
    <p:sldId id="325" r:id="rId64"/>
    <p:sldId id="330" r:id="rId65"/>
    <p:sldId id="331" r:id="rId66"/>
    <p:sldId id="326" r:id="rId67"/>
    <p:sldId id="290" r:id="rId68"/>
    <p:sldId id="436" r:id="rId69"/>
    <p:sldId id="437" r:id="rId70"/>
    <p:sldId id="438" r:id="rId71"/>
    <p:sldId id="327" r:id="rId72"/>
    <p:sldId id="328" r:id="rId73"/>
    <p:sldId id="329" r:id="rId74"/>
    <p:sldId id="296" r:id="rId75"/>
    <p:sldId id="297" r:id="rId7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0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23/10/2020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911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23/10/2020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617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23/10/2020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2872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23/10/2020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6198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23/10/2020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5668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23/10/2020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7172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23/10/2020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159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23/10/2020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4713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23/10/2020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5198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23/10/2020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6843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23/10/2020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872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23/10/2020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607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books.edu.gr/ebooks/v/pdf/8547/680/10-0178-02_Fysika_ST-Dimotikou_Vivlio-Mathiti/" TargetMode="External"/><Relationship Id="rId2" Type="http://schemas.openxmlformats.org/officeDocument/2006/relationships/hyperlink" Target="http://ebooks.edu.gr/ebooks/v/pdf/8547/682/10-0179-02_Fysika_ST-Dimotikou_Tetradio-Ergasion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books.edu.gr/ebooks/v/pdf/8547/708/10-0197-02_Fysika_E-Dimotikou_Vivlio-Mathiti/" TargetMode="External"/><Relationship Id="rId4" Type="http://schemas.openxmlformats.org/officeDocument/2006/relationships/hyperlink" Target="http://ebooks.edu.gr/ebooks/v/pdf/8547/628/10-0133-02_Fysika_E-Dimotikou_Tetradio-Ergasio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9XCU49O-7Y" TargetMode="External"/><Relationship Id="rId2" Type="http://schemas.openxmlformats.org/officeDocument/2006/relationships/hyperlink" Target="https://mathesis.cup.gr/courses/course-v1:Physics+Eur2.1+20B/cours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t.uth.gr/kb/ms-stream-hrisi-platforma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LzyW9MFSlI" TargetMode="External"/><Relationship Id="rId2" Type="http://schemas.openxmlformats.org/officeDocument/2006/relationships/hyperlink" Target="https://www.youtube.com/watch?v=Lpt0XN_G8T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0XxCrDVqvMQ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reek-language.gr/greekLang/modern_greek/tools/lexica/search.html?lq=%CF%86%CF%8E%CF%82&amp;sin=al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SxJ2OC7iXo0?list=PLnohonkwbv7LhzKw8csbZIdvGXzoZbU7x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archive.org/details/micrographiaorso1670hook/page/n255/mode/2up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eclass.uth.gr/modules/document/index.php?course=PRE_U_113&amp;openDir=/5d977c9byQUu&amp;unit=406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ricktu288.github.io/ray-optics/simulator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eZic584IXk" TargetMode="External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ricktu288.github.io/ray-optics/simulator/" TargetMode="External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eclass.uth.gr/modules/document/index.php?course=PRE_U_113&amp;openDir=/5da49ec3JkLH&amp;unit=406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ricktu288.github.io/ray-optics/simulator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youtube.com/watch?v=p-UaJsfkQsQ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greek-language.gr/digitalResources/literature/tools/concordance/search.html?start=0&amp;lq=%CF%86%CF%8E%CF%82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nvFHbGzAefwh8Wf7-8FPGz69WFKKw-OsWUKhUFHFHd09yMw/viewform?usp=sf_link" TargetMode="External"/><Relationship Id="rId2" Type="http://schemas.openxmlformats.org/officeDocument/2006/relationships/hyperlink" Target="https://eclass.uth.gr/modules/document/index.php?course=PRE_U_113&amp;openDir=/5d977c9byQU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ΒΑΣΙΚΕΣ ΕΝΟΙΕΣ ΦΥΣΙΚΩΝ ΕΠΙΣΤΗΜΩΝ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ΒΑΣΙΛΗΣ ΚΟΛΛΙΑΣ</a:t>
            </a:r>
          </a:p>
          <a:p>
            <a:r>
              <a:rPr lang="el-GR" dirty="0" smtClean="0"/>
              <a:t>ΣΤΕΦΑΝΟΣ ΑΣΗΜΟΠΟΥΛΟΣ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08140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Ερώτηση </a:t>
            </a:r>
            <a:r>
              <a:rPr lang="el-GR" dirty="0" err="1" smtClean="0"/>
              <a:t>αναστοχασμού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Ποιά </a:t>
            </a:r>
            <a:r>
              <a:rPr lang="el-GR" dirty="0" err="1"/>
              <a:t>ειναι</a:t>
            </a:r>
            <a:r>
              <a:rPr lang="el-GR" dirty="0"/>
              <a:t> η κύρια ιδέα </a:t>
            </a:r>
            <a:r>
              <a:rPr lang="el-GR" dirty="0" smtClean="0"/>
              <a:t>στο κομμάτι </a:t>
            </a:r>
            <a:r>
              <a:rPr lang="el-GR" dirty="0"/>
              <a:t>της </a:t>
            </a:r>
            <a:r>
              <a:rPr lang="el-GR" dirty="0" smtClean="0"/>
              <a:t>διάλεξης που προηγήθηκε;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4815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Τεχνολογίες </a:t>
            </a:r>
            <a:r>
              <a:rPr lang="el-GR" dirty="0" smtClean="0"/>
              <a:t>επιτήρησης </a:t>
            </a:r>
            <a:endParaRPr lang="el-G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475868" cy="29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1556792"/>
            <a:ext cx="2600845" cy="260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1619672" y="51571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https://www.archdaily.com/937611/the-architecture-of-surveillance-the-panopticon-prison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37429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Προστασία από κινδύνους</a:t>
            </a:r>
            <a:endParaRPr lang="el-G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5438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4" y="4005064"/>
            <a:ext cx="244475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43737"/>
            <a:ext cx="246856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02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οπτική στα τρέχοντα βιβλία του Δημοτικού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dirty="0" err="1">
                <a:ea typeface="Calibri"/>
                <a:cs typeface="Times New Roman"/>
              </a:rPr>
              <a:t>Εκτη</a:t>
            </a:r>
            <a:r>
              <a:rPr lang="el-GR" dirty="0">
                <a:ea typeface="Calibri"/>
                <a:cs typeface="Times New Roman"/>
              </a:rPr>
              <a:t> </a:t>
            </a:r>
            <a:r>
              <a:rPr lang="el-GR" dirty="0" err="1">
                <a:ea typeface="Calibri"/>
                <a:cs typeface="Times New Roman"/>
              </a:rPr>
              <a:t>Δημοτικου</a:t>
            </a:r>
            <a:r>
              <a:rPr lang="el-GR" dirty="0">
                <a:ea typeface="Calibri"/>
                <a:cs typeface="Times New Roman"/>
              </a:rPr>
              <a:t> </a:t>
            </a:r>
            <a:r>
              <a:rPr lang="el-GR" dirty="0" err="1">
                <a:ea typeface="Calibri"/>
                <a:cs typeface="Times New Roman"/>
              </a:rPr>
              <a:t>σελιδα</a:t>
            </a:r>
            <a:r>
              <a:rPr lang="el-GR" dirty="0">
                <a:ea typeface="Calibri"/>
                <a:cs typeface="Times New Roman"/>
              </a:rPr>
              <a:t>  138 </a:t>
            </a:r>
            <a:r>
              <a:rPr lang="el-GR" dirty="0" err="1">
                <a:ea typeface="Calibri"/>
                <a:cs typeface="Times New Roman"/>
              </a:rPr>
              <a:t>τετραδιο</a:t>
            </a:r>
            <a:r>
              <a:rPr lang="el-GR" dirty="0">
                <a:ea typeface="Calibri"/>
                <a:cs typeface="Times New Roman"/>
              </a:rPr>
              <a:t> </a:t>
            </a:r>
            <a:r>
              <a:rPr lang="el-GR" dirty="0" err="1">
                <a:ea typeface="Calibri"/>
                <a:cs typeface="Times New Roman"/>
              </a:rPr>
              <a:t>εργασιων</a:t>
            </a:r>
            <a:endParaRPr lang="el-GR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l-GR" u="sng" dirty="0">
                <a:solidFill>
                  <a:srgbClr val="0000FF"/>
                </a:solidFill>
                <a:ea typeface="Calibri"/>
                <a:cs typeface="Times New Roman"/>
                <a:hlinkClick r:id="rId2"/>
              </a:rPr>
              <a:t>http://ebooks.edu.gr/ebooks/v/pdf/8547/682/10-0179-02_Fysika_ST-Dimotikou_Tetradio-Ergasion/</a:t>
            </a:r>
            <a:endParaRPr lang="el-GR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l-GR" dirty="0" smtClean="0">
                <a:ea typeface="Calibri"/>
                <a:cs typeface="Times New Roman"/>
              </a:rPr>
              <a:t>Διάθλαση, χρώματα, φωτογραφική μηχανή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dirty="0" err="1" smtClean="0">
                <a:ea typeface="Calibri"/>
                <a:cs typeface="Times New Roman"/>
              </a:rPr>
              <a:t>Εκτη</a:t>
            </a:r>
            <a:r>
              <a:rPr lang="el-GR" dirty="0" smtClean="0">
                <a:ea typeface="Calibri"/>
                <a:cs typeface="Times New Roman"/>
              </a:rPr>
              <a:t> </a:t>
            </a:r>
            <a:r>
              <a:rPr lang="el-GR" dirty="0" err="1">
                <a:ea typeface="Calibri"/>
                <a:cs typeface="Times New Roman"/>
              </a:rPr>
              <a:t>Δημοτικου</a:t>
            </a:r>
            <a:r>
              <a:rPr lang="el-GR" dirty="0">
                <a:ea typeface="Calibri"/>
                <a:cs typeface="Times New Roman"/>
              </a:rPr>
              <a:t> σελ 102 </a:t>
            </a:r>
            <a:r>
              <a:rPr lang="el-GR" dirty="0" err="1">
                <a:ea typeface="Calibri"/>
                <a:cs typeface="Times New Roman"/>
              </a:rPr>
              <a:t>βιβλιο</a:t>
            </a:r>
            <a:r>
              <a:rPr lang="el-GR" dirty="0">
                <a:ea typeface="Calibri"/>
                <a:cs typeface="Times New Roman"/>
              </a:rPr>
              <a:t> </a:t>
            </a:r>
            <a:r>
              <a:rPr lang="el-GR" dirty="0" err="1">
                <a:ea typeface="Calibri"/>
                <a:cs typeface="Times New Roman"/>
              </a:rPr>
              <a:t>μαθητη</a:t>
            </a:r>
            <a:endParaRPr lang="el-GR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l-GR" u="sng" dirty="0">
                <a:solidFill>
                  <a:srgbClr val="0000FF"/>
                </a:solidFill>
                <a:ea typeface="Calibri"/>
                <a:cs typeface="Times New Roman"/>
                <a:hlinkClick r:id="rId3"/>
              </a:rPr>
              <a:t>http://ebooks.edu.gr/ebooks/v/pdf/8547/680/10-0178-02_Fysika_ST-Dimotikou_Vivlio-Mathiti</a:t>
            </a:r>
            <a:r>
              <a:rPr lang="el-GR" u="sng" dirty="0" smtClean="0">
                <a:solidFill>
                  <a:srgbClr val="0000FF"/>
                </a:solidFill>
                <a:ea typeface="Calibri"/>
                <a:cs typeface="Times New Roman"/>
                <a:hlinkClick r:id="rId3"/>
              </a:rPr>
              <a:t>/</a:t>
            </a:r>
            <a:endParaRPr lang="el-GR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l-GR" dirty="0" smtClean="0">
                <a:ea typeface="Calibri"/>
                <a:cs typeface="Times New Roman"/>
              </a:rPr>
              <a:t>Διάθλαση, τηλεσκόπια, μικροσκόπια, χρώματα, ουράνιο τόξο, όραση, οπτικές απάτες, κινούμενα σχέδια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dirty="0" err="1" smtClean="0">
                <a:ea typeface="Calibri"/>
                <a:cs typeface="Times New Roman"/>
              </a:rPr>
              <a:t>Πεμπτη</a:t>
            </a:r>
            <a:r>
              <a:rPr lang="el-GR" dirty="0" smtClean="0">
                <a:ea typeface="Calibri"/>
                <a:cs typeface="Times New Roman"/>
              </a:rPr>
              <a:t> </a:t>
            </a:r>
            <a:r>
              <a:rPr lang="el-GR" dirty="0" err="1">
                <a:ea typeface="Calibri"/>
                <a:cs typeface="Times New Roman"/>
              </a:rPr>
              <a:t>Δημοτικου</a:t>
            </a:r>
            <a:r>
              <a:rPr lang="el-GR" dirty="0">
                <a:ea typeface="Calibri"/>
                <a:cs typeface="Times New Roman"/>
              </a:rPr>
              <a:t> σελ 128 </a:t>
            </a:r>
            <a:r>
              <a:rPr lang="el-GR" dirty="0" err="1">
                <a:ea typeface="Calibri"/>
                <a:cs typeface="Times New Roman"/>
              </a:rPr>
              <a:t>τετραδιο</a:t>
            </a:r>
            <a:r>
              <a:rPr lang="el-GR" dirty="0">
                <a:ea typeface="Calibri"/>
                <a:cs typeface="Times New Roman"/>
              </a:rPr>
              <a:t> </a:t>
            </a:r>
            <a:r>
              <a:rPr lang="el-GR" dirty="0" err="1">
                <a:ea typeface="Calibri"/>
                <a:cs typeface="Times New Roman"/>
              </a:rPr>
              <a:t>εργασιων</a:t>
            </a:r>
            <a:endParaRPr lang="el-GR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l-GR" u="sng" dirty="0">
                <a:solidFill>
                  <a:srgbClr val="0000FF"/>
                </a:solidFill>
                <a:ea typeface="Calibri"/>
                <a:cs typeface="Times New Roman"/>
                <a:hlinkClick r:id="rId4"/>
              </a:rPr>
              <a:t>http://ebooks.edu.gr/ebooks/v/pdf/8547/628/10-0133-02_Fysika_E-Dimotikou_Tetradio-Ergasion/</a:t>
            </a:r>
            <a:endParaRPr lang="el-GR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l-GR" dirty="0" smtClean="0">
                <a:ea typeface="Calibri"/>
                <a:cs typeface="Times New Roman"/>
              </a:rPr>
              <a:t>Ευθύγραμμη διάδοση, διαφανή, ημιδιαφανή, αδιαφανή , φώς και σκιές, ανάκλαση και διάχυση, απορρόφηση του φωτός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dirty="0" err="1" smtClean="0">
                <a:ea typeface="Calibri"/>
                <a:cs typeface="Times New Roman"/>
              </a:rPr>
              <a:t>Πεμπτη</a:t>
            </a:r>
            <a:r>
              <a:rPr lang="el-GR" dirty="0" smtClean="0">
                <a:ea typeface="Calibri"/>
                <a:cs typeface="Times New Roman"/>
              </a:rPr>
              <a:t> </a:t>
            </a:r>
            <a:r>
              <a:rPr lang="el-GR" dirty="0" err="1">
                <a:ea typeface="Calibri"/>
                <a:cs typeface="Times New Roman"/>
              </a:rPr>
              <a:t>Δημοτικου</a:t>
            </a:r>
            <a:r>
              <a:rPr lang="el-GR" dirty="0">
                <a:ea typeface="Calibri"/>
                <a:cs typeface="Times New Roman"/>
              </a:rPr>
              <a:t> σελ 72 </a:t>
            </a:r>
            <a:r>
              <a:rPr lang="el-GR" dirty="0" err="1">
                <a:ea typeface="Calibri"/>
                <a:cs typeface="Times New Roman"/>
              </a:rPr>
              <a:t>βιβλιο</a:t>
            </a:r>
            <a:r>
              <a:rPr lang="el-GR" dirty="0">
                <a:ea typeface="Calibri"/>
                <a:cs typeface="Times New Roman"/>
              </a:rPr>
              <a:t> </a:t>
            </a:r>
            <a:r>
              <a:rPr lang="el-GR" dirty="0" err="1">
                <a:ea typeface="Calibri"/>
                <a:cs typeface="Times New Roman"/>
              </a:rPr>
              <a:t>μαθητη</a:t>
            </a:r>
            <a:endParaRPr lang="el-GR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l-GR" u="sng" dirty="0">
                <a:solidFill>
                  <a:srgbClr val="0000FF"/>
                </a:solidFill>
                <a:ea typeface="Calibri"/>
                <a:cs typeface="Times New Roman"/>
                <a:hlinkClick r:id="rId5"/>
              </a:rPr>
              <a:t>http://ebooks.edu.gr/ebooks/v/pdf/8547/708/10-0197-02_Fysika_E-Dimotikou_Vivlio-Mathiti/</a:t>
            </a:r>
            <a:endParaRPr lang="el-GR" dirty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el-GR" dirty="0" smtClean="0"/>
              <a:t>Φως και γιορτές, φώς και επικοινωνία, φώς και ποίηση, ηλιακά ρολόγια, θέατρο σκιών, </a:t>
            </a:r>
            <a:r>
              <a:rPr lang="el-GR" dirty="0" smtClean="0"/>
              <a:t>σκιές, </a:t>
            </a:r>
            <a:r>
              <a:rPr lang="el-GR" dirty="0" err="1" smtClean="0"/>
              <a:t>ανακλαση</a:t>
            </a:r>
            <a:r>
              <a:rPr lang="el-GR" dirty="0" smtClean="0"/>
              <a:t> και οι </a:t>
            </a:r>
            <a:r>
              <a:rPr lang="el-GR" dirty="0" err="1" smtClean="0"/>
              <a:t>χρησεις</a:t>
            </a:r>
            <a:r>
              <a:rPr lang="el-GR" dirty="0" smtClean="0"/>
              <a:t> της, καθρέφτες, διάχυση και φως στην </a:t>
            </a:r>
            <a:r>
              <a:rPr lang="el-GR" dirty="0" err="1" smtClean="0"/>
              <a:t>ομίλχη</a:t>
            </a:r>
            <a:r>
              <a:rPr lang="el-GR" dirty="0" smtClean="0"/>
              <a:t>, ταχύτητα του φωτός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6540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/>
              <a:t>ΠΟΙΟΙ/ΕΣ/Α ΒΛΕΠΟΥΝ;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Είναι η φωτοσύνθεση μια μορφή όρασης;</a:t>
            </a:r>
          </a:p>
          <a:p>
            <a:r>
              <a:rPr lang="el-GR" dirty="0" smtClean="0"/>
              <a:t>Είναι το κιτρίνισμα της </a:t>
            </a:r>
            <a:r>
              <a:rPr lang="el-GR" dirty="0" err="1" smtClean="0"/>
              <a:t>εφημεριδας</a:t>
            </a:r>
            <a:r>
              <a:rPr lang="el-GR" dirty="0" smtClean="0"/>
              <a:t> στον </a:t>
            </a:r>
            <a:r>
              <a:rPr lang="el-GR" dirty="0" err="1" smtClean="0"/>
              <a:t>Ηλιο</a:t>
            </a:r>
            <a:r>
              <a:rPr lang="el-GR" dirty="0" smtClean="0"/>
              <a:t> μια μορφή όρασης;</a:t>
            </a:r>
          </a:p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29000"/>
            <a:ext cx="3056774" cy="305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4869160"/>
            <a:ext cx="228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Βλέπει </a:t>
            </a:r>
            <a:r>
              <a:rPr lang="el-GR" dirty="0" err="1" smtClean="0"/>
              <a:t>ενας</a:t>
            </a:r>
            <a:r>
              <a:rPr lang="el-GR" dirty="0" smtClean="0"/>
              <a:t> αστερίας;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41372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Οι πολλές λύσεις του προβλήματος της </a:t>
            </a:r>
            <a:r>
              <a:rPr lang="el-GR" dirty="0" smtClean="0"/>
              <a:t>όρασης (1/5)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200" dirty="0"/>
              <a:t>Dawkins, R. (1996). The forty-fold path to enlightenment. Climbing Mount Improbable, 138-197</a:t>
            </a:r>
            <a:r>
              <a:rPr lang="en-US" dirty="0" smtClean="0"/>
              <a:t>.</a:t>
            </a:r>
            <a:endParaRPr lang="el-GR" dirty="0" smtClean="0"/>
          </a:p>
          <a:p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0505" y="2571903"/>
            <a:ext cx="4104458" cy="337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04864"/>
            <a:ext cx="4066580" cy="30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974799" y="55588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https://www.youtube.com/watch?v=D4Ls9UoSzAI</a:t>
            </a:r>
          </a:p>
        </p:txBody>
      </p:sp>
    </p:spTree>
    <p:extLst>
      <p:ext uri="{BB962C8B-B14F-4D97-AF65-F5344CB8AC3E}">
        <p14:creationId xmlns:p14="http://schemas.microsoft.com/office/powerpoint/2010/main" val="6319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Οι πολλές λύσεις του προβλήματος της </a:t>
            </a:r>
            <a:r>
              <a:rPr lang="el-GR" dirty="0" smtClean="0"/>
              <a:t>όρασης (2/5)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41176" y="1556792"/>
            <a:ext cx="8229600" cy="4525963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562" y="2312874"/>
            <a:ext cx="5400599" cy="345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384376" cy="21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65104"/>
            <a:ext cx="3744416" cy="214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562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Οι πολλές λύσεις του προβλήματος της </a:t>
            </a:r>
            <a:r>
              <a:rPr lang="el-GR" dirty="0" smtClean="0"/>
              <a:t>όρασης (3/5)</a:t>
            </a:r>
            <a:endParaRPr lang="el-G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8061" y="2390430"/>
            <a:ext cx="4938370" cy="327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6792"/>
            <a:ext cx="2708151" cy="492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945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Ένα </a:t>
            </a:r>
            <a:r>
              <a:rPr lang="el-GR" dirty="0" err="1" smtClean="0"/>
              <a:t>φωτοευαισθητο</a:t>
            </a:r>
            <a:r>
              <a:rPr lang="el-GR" dirty="0" smtClean="0"/>
              <a:t> </a:t>
            </a:r>
            <a:r>
              <a:rPr lang="el-GR" dirty="0" err="1" smtClean="0"/>
              <a:t>κυτταρο</a:t>
            </a:r>
            <a:r>
              <a:rPr lang="el-GR" dirty="0" smtClean="0"/>
              <a:t> στο μάτι του ανθρώπου </a:t>
            </a:r>
            <a:r>
              <a:rPr lang="el-GR" smtClean="0"/>
              <a:t>(αναπαράσταση)</a:t>
            </a:r>
            <a:endParaRPr lang="el-G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68154" y="1600200"/>
            <a:ext cx="200769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Ευθύγραμμο βέλος σύνδεσης 3"/>
          <p:cNvCxnSpPr/>
          <p:nvPr/>
        </p:nvCxnSpPr>
        <p:spPr>
          <a:xfrm flipH="1">
            <a:off x="6660232" y="2348880"/>
            <a:ext cx="1224136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ύγραμμο βέλος σύνδεσης 5"/>
          <p:cNvCxnSpPr/>
          <p:nvPr/>
        </p:nvCxnSpPr>
        <p:spPr>
          <a:xfrm flipH="1">
            <a:off x="6660232" y="3140968"/>
            <a:ext cx="165618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/>
          <p:cNvCxnSpPr/>
          <p:nvPr/>
        </p:nvCxnSpPr>
        <p:spPr>
          <a:xfrm flipH="1" flipV="1">
            <a:off x="6660232" y="3933056"/>
            <a:ext cx="2088232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>
            <a:endCxn id="2050" idx="2"/>
          </p:cNvCxnSpPr>
          <p:nvPr/>
        </p:nvCxnSpPr>
        <p:spPr>
          <a:xfrm flipH="1">
            <a:off x="6834982" y="3789040"/>
            <a:ext cx="1625450" cy="741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991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Ερώτηση </a:t>
            </a:r>
            <a:r>
              <a:rPr lang="el-GR" dirty="0" err="1" smtClean="0"/>
              <a:t>αναστοχασμού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Στη διάρκεια των προηγούμενων διαφανειών φαίνεται να </a:t>
            </a:r>
            <a:r>
              <a:rPr lang="el-GR" dirty="0" err="1" smtClean="0"/>
              <a:t>υπαρχει</a:t>
            </a:r>
            <a:r>
              <a:rPr lang="el-GR" dirty="0" smtClean="0"/>
              <a:t> μια πορεία. Τι αλλάζει στην πορεία αυτή </a:t>
            </a:r>
            <a:r>
              <a:rPr lang="el-GR" dirty="0" err="1" smtClean="0"/>
              <a:t>οσο</a:t>
            </a:r>
            <a:r>
              <a:rPr lang="el-GR" dirty="0" smtClean="0"/>
              <a:t> αφορά στην όραση;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90973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ΔΙΑΛΕΞΗ 2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/>
              <a:t> </a:t>
            </a:r>
            <a:r>
              <a:rPr lang="el-GR" dirty="0" smtClean="0"/>
              <a:t>ΜΕΡΟΣ :ΦΩΣ, Οπτική</a:t>
            </a:r>
          </a:p>
          <a:p>
            <a:r>
              <a:rPr lang="el-GR" dirty="0" smtClean="0"/>
              <a:t>2</a:t>
            </a:r>
            <a:r>
              <a:rPr lang="el-GR" baseline="30000" dirty="0" smtClean="0"/>
              <a:t>Ο</a:t>
            </a:r>
            <a:r>
              <a:rPr lang="el-GR" dirty="0" smtClean="0"/>
              <a:t> ΜΕΡΟΣ :Κλίμακες </a:t>
            </a:r>
            <a:endParaRPr lang="en-US" dirty="0" smtClean="0"/>
          </a:p>
          <a:p>
            <a:r>
              <a:rPr lang="el-GR" dirty="0" smtClean="0"/>
              <a:t>3</a:t>
            </a:r>
            <a:r>
              <a:rPr lang="el-GR" baseline="30000" dirty="0" smtClean="0"/>
              <a:t>Ο</a:t>
            </a:r>
            <a:r>
              <a:rPr lang="el-GR" dirty="0" smtClean="0"/>
              <a:t> ΜΕΡΟΣ: Σύνοψη, σχολιασμός μαθήματος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87085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>
                <a:solidFill>
                  <a:srgbClr val="00B050"/>
                </a:solidFill>
              </a:rPr>
              <a:t>Πιθανο</a:t>
            </a:r>
            <a:r>
              <a:rPr lang="el-GR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Bonus</a:t>
            </a:r>
            <a:r>
              <a:rPr lang="el-GR" dirty="0" smtClean="0">
                <a:solidFill>
                  <a:srgbClr val="00B050"/>
                </a:solidFill>
              </a:rPr>
              <a:t> : </a:t>
            </a:r>
            <a:r>
              <a:rPr lang="el-GR" dirty="0" err="1" smtClean="0">
                <a:solidFill>
                  <a:srgbClr val="00B050"/>
                </a:solidFill>
              </a:rPr>
              <a:t>Πειραμα</a:t>
            </a:r>
            <a:r>
              <a:rPr lang="el-GR" dirty="0" smtClean="0">
                <a:solidFill>
                  <a:srgbClr val="00B050"/>
                </a:solidFill>
              </a:rPr>
              <a:t> </a:t>
            </a:r>
            <a:r>
              <a:rPr lang="el-GR" dirty="0" smtClean="0">
                <a:solidFill>
                  <a:srgbClr val="00B050"/>
                </a:solidFill>
              </a:rPr>
              <a:t>για την </a:t>
            </a:r>
            <a:r>
              <a:rPr lang="el-GR" dirty="0" err="1" smtClean="0">
                <a:solidFill>
                  <a:srgbClr val="00B050"/>
                </a:solidFill>
              </a:rPr>
              <a:t>οραση</a:t>
            </a:r>
            <a:endParaRPr lang="el-GR" dirty="0">
              <a:solidFill>
                <a:srgbClr val="00B05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 smtClean="0"/>
              <a:t>Από </a:t>
            </a:r>
            <a:r>
              <a:rPr lang="el-GR" dirty="0" err="1" smtClean="0"/>
              <a:t>μαθημα</a:t>
            </a:r>
            <a:r>
              <a:rPr lang="el-GR" dirty="0" smtClean="0"/>
              <a:t> του </a:t>
            </a:r>
            <a:r>
              <a:rPr lang="en-US" dirty="0" err="1" smtClean="0"/>
              <a:t>Mathesis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https://mathesis.cup.gr/courses/course-v1:Physics+Eur2.1+20B/course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) </a:t>
            </a:r>
          </a:p>
          <a:p>
            <a:r>
              <a:rPr lang="en-US" dirty="0" smtClean="0"/>
              <a:t>Camera </a:t>
            </a:r>
            <a:r>
              <a:rPr lang="en-US" dirty="0" err="1" smtClean="0"/>
              <a:t>Obscura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youtu.be/a9XCU49O-7Y</a:t>
            </a:r>
            <a:endParaRPr lang="en-US" dirty="0" smtClean="0"/>
          </a:p>
          <a:p>
            <a:r>
              <a:rPr lang="el-GR" dirty="0" err="1" smtClean="0">
                <a:solidFill>
                  <a:srgbClr val="FF0000"/>
                </a:solidFill>
              </a:rPr>
              <a:t>Θελετε</a:t>
            </a:r>
            <a:r>
              <a:rPr lang="el-GR" dirty="0" smtClean="0">
                <a:solidFill>
                  <a:srgbClr val="FF0000"/>
                </a:solidFill>
              </a:rPr>
              <a:t> να </a:t>
            </a:r>
            <a:r>
              <a:rPr lang="el-GR" dirty="0" err="1" smtClean="0">
                <a:solidFill>
                  <a:srgbClr val="FF0000"/>
                </a:solidFill>
              </a:rPr>
              <a:t>δοκιμασετε</a:t>
            </a:r>
            <a:r>
              <a:rPr lang="el-GR" dirty="0" smtClean="0">
                <a:solidFill>
                  <a:srgbClr val="FF0000"/>
                </a:solidFill>
              </a:rPr>
              <a:t> να βιντεοσκοπήσετε το </a:t>
            </a:r>
            <a:r>
              <a:rPr lang="el-GR" dirty="0" err="1" smtClean="0">
                <a:solidFill>
                  <a:srgbClr val="FF0000"/>
                </a:solidFill>
              </a:rPr>
              <a:t>δικο</a:t>
            </a:r>
            <a:r>
              <a:rPr lang="el-GR" dirty="0" smtClean="0">
                <a:solidFill>
                  <a:srgbClr val="FF0000"/>
                </a:solidFill>
              </a:rPr>
              <a:t> σας </a:t>
            </a:r>
            <a:r>
              <a:rPr lang="el-GR" dirty="0" err="1" smtClean="0">
                <a:solidFill>
                  <a:srgbClr val="FF0000"/>
                </a:solidFill>
              </a:rPr>
              <a:t>πειραμα</a:t>
            </a:r>
            <a:r>
              <a:rPr lang="el-GR" dirty="0" smtClean="0">
                <a:solidFill>
                  <a:srgbClr val="FF0000"/>
                </a:solidFill>
              </a:rPr>
              <a:t>; </a:t>
            </a:r>
            <a:r>
              <a:rPr lang="en-US" b="1" dirty="0" smtClean="0">
                <a:solidFill>
                  <a:srgbClr val="FF0000"/>
                </a:solidFill>
              </a:rPr>
              <a:t>(Bonus!)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Πώς να ανεβάσετε το </a:t>
            </a:r>
            <a:r>
              <a:rPr lang="el-GR" dirty="0" err="1" smtClean="0">
                <a:solidFill>
                  <a:srgbClr val="FF0000"/>
                </a:solidFill>
              </a:rPr>
              <a:t>βιντεο</a:t>
            </a:r>
            <a:r>
              <a:rPr lang="el-GR" dirty="0" smtClean="0">
                <a:solidFill>
                  <a:srgbClr val="FF0000"/>
                </a:solidFill>
              </a:rPr>
              <a:t>: </a:t>
            </a:r>
            <a:r>
              <a:rPr lang="el-GR" dirty="0" err="1" smtClean="0">
                <a:solidFill>
                  <a:srgbClr val="FF0000"/>
                </a:solidFill>
              </a:rPr>
              <a:t>Μπορειτε</a:t>
            </a:r>
            <a:r>
              <a:rPr lang="el-GR" dirty="0" smtClean="0">
                <a:solidFill>
                  <a:srgbClr val="FF0000"/>
                </a:solidFill>
              </a:rPr>
              <a:t> να </a:t>
            </a:r>
            <a:r>
              <a:rPr lang="el-GR" dirty="0" err="1" smtClean="0">
                <a:solidFill>
                  <a:srgbClr val="FF0000"/>
                </a:solidFill>
              </a:rPr>
              <a:t>βρειτε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err="1" smtClean="0">
                <a:solidFill>
                  <a:srgbClr val="FF0000"/>
                </a:solidFill>
              </a:rPr>
              <a:t>οδηγιες</a:t>
            </a:r>
            <a:r>
              <a:rPr lang="el-GR" dirty="0" smtClean="0">
                <a:solidFill>
                  <a:srgbClr val="FF0000"/>
                </a:solidFill>
              </a:rPr>
              <a:t> εδώ </a:t>
            </a:r>
            <a:r>
              <a:rPr lang="en-US" dirty="0">
                <a:solidFill>
                  <a:srgbClr val="FF0000"/>
                </a:solidFill>
                <a:hlinkClick r:id="rId4"/>
              </a:rPr>
              <a:t>https://</a:t>
            </a:r>
            <a:r>
              <a:rPr lang="en-US" dirty="0" smtClean="0">
                <a:solidFill>
                  <a:srgbClr val="FF0000"/>
                </a:solidFill>
                <a:hlinkClick r:id="rId4"/>
              </a:rPr>
              <a:t>it.uth.gr/kb/ms-stream-hrisi-platformas</a:t>
            </a:r>
            <a:r>
              <a:rPr lang="el-GR" dirty="0" smtClean="0">
                <a:solidFill>
                  <a:srgbClr val="FF0000"/>
                </a:solidFill>
              </a:rPr>
              <a:t> και να μου στείλετε το σύνδεσμο!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31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Οι πολλές λύσεις του προβλήματος της όρασης </a:t>
            </a:r>
            <a:r>
              <a:rPr lang="el-GR" dirty="0" smtClean="0"/>
              <a:t>(4/5)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/>
              <a:t>Υπάρχει όμως και το </a:t>
            </a:r>
            <a:r>
              <a:rPr lang="el-GR" dirty="0" err="1" smtClean="0"/>
              <a:t>συνθετο</a:t>
            </a:r>
            <a:r>
              <a:rPr lang="el-GR" dirty="0" smtClean="0"/>
              <a:t> </a:t>
            </a:r>
            <a:r>
              <a:rPr lang="el-GR" dirty="0" err="1" smtClean="0"/>
              <a:t>ματι</a:t>
            </a:r>
            <a:r>
              <a:rPr lang="el-GR" dirty="0" smtClean="0"/>
              <a:t> των εντόμων</a:t>
            </a:r>
          </a:p>
          <a:p>
            <a:r>
              <a:rPr lang="el-GR" dirty="0" err="1" smtClean="0"/>
              <a:t>Τρια</a:t>
            </a:r>
            <a:r>
              <a:rPr lang="el-GR" dirty="0" smtClean="0"/>
              <a:t> </a:t>
            </a:r>
            <a:r>
              <a:rPr lang="el-GR" dirty="0" err="1" smtClean="0"/>
              <a:t>βιντεο</a:t>
            </a:r>
            <a:r>
              <a:rPr lang="el-GR" dirty="0" smtClean="0"/>
              <a:t> για το πώς βλέπουν διαφορετικά έντομα: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www.youtube.com/watch?v=Lpt0XN_G8Tc</a:t>
            </a:r>
            <a:endParaRPr lang="el-GR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www.youtube.com/watch?v=QLzyW9MFSlI</a:t>
            </a:r>
            <a:endParaRPr lang="el-GR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www.youtube.com/watch?v=0XxCrDVqvMQ</a:t>
            </a:r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2415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el-GR" dirty="0"/>
              <a:t>Οι πολλές λύσεις του προβλήματος της όρασης </a:t>
            </a:r>
            <a:r>
              <a:rPr lang="el-GR" dirty="0" smtClean="0"/>
              <a:t>(5/5)</a:t>
            </a:r>
            <a:endParaRPr lang="el-G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96156" y="632236"/>
            <a:ext cx="5135663" cy="712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196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Φως: Μια </a:t>
            </a:r>
            <a:r>
              <a:rPr lang="el-GR" dirty="0" err="1" smtClean="0"/>
              <a:t>παλια</a:t>
            </a:r>
            <a:r>
              <a:rPr lang="el-GR" dirty="0" smtClean="0"/>
              <a:t> </a:t>
            </a:r>
            <a:r>
              <a:rPr lang="el-GR" dirty="0" err="1" smtClean="0"/>
              <a:t>ιστορια</a:t>
            </a:r>
            <a:r>
              <a:rPr lang="el-GR" dirty="0" smtClean="0"/>
              <a:t>…. (1/5)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Και </a:t>
            </a:r>
            <a:r>
              <a:rPr lang="el-GR" dirty="0" err="1" smtClean="0"/>
              <a:t>ενας</a:t>
            </a:r>
            <a:r>
              <a:rPr lang="el-GR" dirty="0" smtClean="0"/>
              <a:t> </a:t>
            </a:r>
            <a:r>
              <a:rPr lang="el-GR" dirty="0" err="1" smtClean="0"/>
              <a:t>ορος</a:t>
            </a:r>
            <a:r>
              <a:rPr lang="el-GR" dirty="0" smtClean="0"/>
              <a:t> «ομπρέλα» </a:t>
            </a:r>
          </a:p>
          <a:p>
            <a:pPr marL="0" indent="0">
              <a:buNone/>
            </a:pPr>
            <a:r>
              <a:rPr lang="el-GR" dirty="0" err="1" smtClean="0"/>
              <a:t>Πυλη</a:t>
            </a:r>
            <a:r>
              <a:rPr lang="el-GR" dirty="0" smtClean="0"/>
              <a:t> για την Ελληνική Γλώσσα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://www.greek-language.gr/greekLang/modern_greek/tools/lexica/search.html?lq=%</a:t>
            </a:r>
            <a:r>
              <a:rPr lang="en-US" dirty="0" smtClean="0">
                <a:hlinkClick r:id="rId2"/>
              </a:rPr>
              <a:t>CF%86%CF%8E%CF%82&amp;sin=all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Δεν θα είναι καθόλου περίεργο αν το «φως» της Φυσικής είναι πιο </a:t>
            </a:r>
            <a:r>
              <a:rPr lang="el-GR" dirty="0" smtClean="0"/>
              <a:t>συγκεκριμένο από το </a:t>
            </a:r>
            <a:r>
              <a:rPr lang="el-GR" dirty="0" smtClean="0"/>
              <a:t>φώς του καθημερινού λόγου.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1836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Φως: Μια </a:t>
            </a:r>
            <a:r>
              <a:rPr lang="el-GR" dirty="0" err="1" smtClean="0"/>
              <a:t>παλια</a:t>
            </a:r>
            <a:r>
              <a:rPr lang="el-GR" dirty="0" smtClean="0"/>
              <a:t> </a:t>
            </a:r>
            <a:r>
              <a:rPr lang="el-GR" dirty="0" err="1" smtClean="0"/>
              <a:t>ιστορια</a:t>
            </a:r>
            <a:r>
              <a:rPr lang="el-GR" dirty="0" smtClean="0"/>
              <a:t>…. (2/5)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z="2800" dirty="0" err="1">
                <a:solidFill>
                  <a:prstClr val="black"/>
                </a:solidFill>
              </a:rPr>
              <a:t>Αρχαιοι</a:t>
            </a:r>
            <a:r>
              <a:rPr lang="el-GR" sz="2800" dirty="0">
                <a:solidFill>
                  <a:prstClr val="black"/>
                </a:solidFill>
              </a:rPr>
              <a:t> </a:t>
            </a:r>
            <a:r>
              <a:rPr lang="el-GR" sz="2800" dirty="0" err="1">
                <a:solidFill>
                  <a:prstClr val="black"/>
                </a:solidFill>
              </a:rPr>
              <a:t>Ελληνες</a:t>
            </a:r>
            <a:r>
              <a:rPr lang="el-GR" sz="2800" dirty="0">
                <a:solidFill>
                  <a:prstClr val="black"/>
                </a:solidFill>
              </a:rPr>
              <a:t>: Ευθείες (ακτίνες). Όχι έμφαση στα χρώματα. (</a:t>
            </a:r>
            <a:r>
              <a:rPr lang="el-GR" sz="2800" dirty="0" smtClean="0">
                <a:solidFill>
                  <a:prstClr val="black"/>
                </a:solidFill>
              </a:rPr>
              <a:t>σούρουπο/</a:t>
            </a:r>
            <a:r>
              <a:rPr lang="el-GR" sz="2800" dirty="0" err="1" smtClean="0">
                <a:solidFill>
                  <a:prstClr val="black"/>
                </a:solidFill>
              </a:rPr>
              <a:t>χαραυγ</a:t>
            </a:r>
            <a:r>
              <a:rPr lang="el-GR" sz="2800" dirty="0" smtClean="0">
                <a:solidFill>
                  <a:prstClr val="black"/>
                </a:solidFill>
              </a:rPr>
              <a:t>ή)</a:t>
            </a:r>
          </a:p>
          <a:p>
            <a:pPr lvl="1"/>
            <a:r>
              <a:rPr lang="el-GR" sz="2400" dirty="0" err="1" smtClean="0">
                <a:solidFill>
                  <a:prstClr val="black"/>
                </a:solidFill>
              </a:rPr>
              <a:t>Λογοι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err="1" smtClean="0">
                <a:solidFill>
                  <a:prstClr val="black"/>
                </a:solidFill>
              </a:rPr>
              <a:t>υπαρξιακοι</a:t>
            </a:r>
            <a:r>
              <a:rPr lang="el-GR" sz="2400" dirty="0" smtClean="0">
                <a:solidFill>
                  <a:prstClr val="black"/>
                </a:solidFill>
              </a:rPr>
              <a:t>/</a:t>
            </a:r>
            <a:r>
              <a:rPr lang="el-GR" sz="2400" dirty="0" err="1" smtClean="0">
                <a:solidFill>
                  <a:prstClr val="black"/>
                </a:solidFill>
              </a:rPr>
              <a:t>θρησκευτικοι</a:t>
            </a:r>
            <a:r>
              <a:rPr lang="el-GR" sz="2400" dirty="0" smtClean="0">
                <a:solidFill>
                  <a:prstClr val="black"/>
                </a:solidFill>
              </a:rPr>
              <a:t>;</a:t>
            </a:r>
          </a:p>
          <a:p>
            <a:pPr lvl="1"/>
            <a:r>
              <a:rPr lang="el-GR" sz="2400" dirty="0" smtClean="0">
                <a:solidFill>
                  <a:prstClr val="black"/>
                </a:solidFill>
              </a:rPr>
              <a:t>Λόγοι </a:t>
            </a:r>
            <a:r>
              <a:rPr lang="el-GR" sz="2400" dirty="0" err="1" smtClean="0">
                <a:solidFill>
                  <a:prstClr val="black"/>
                </a:solidFill>
              </a:rPr>
              <a:t>πρακτικοι</a:t>
            </a:r>
            <a:r>
              <a:rPr lang="el-GR" sz="2400" dirty="0" smtClean="0">
                <a:solidFill>
                  <a:prstClr val="black"/>
                </a:solidFill>
              </a:rPr>
              <a:t>;</a:t>
            </a:r>
          </a:p>
          <a:p>
            <a:pPr lvl="1"/>
            <a:r>
              <a:rPr lang="el-GR" sz="2400" dirty="0" smtClean="0">
                <a:solidFill>
                  <a:prstClr val="black"/>
                </a:solidFill>
              </a:rPr>
              <a:t>Ξέρουμε </a:t>
            </a:r>
            <a:r>
              <a:rPr lang="el-GR" sz="2400" dirty="0">
                <a:solidFill>
                  <a:prstClr val="black"/>
                </a:solidFill>
              </a:rPr>
              <a:t>τι γνώριζαν; (πχ ναοί, αγάλματα)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68828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Φως: Μια </a:t>
            </a:r>
            <a:r>
              <a:rPr lang="el-GR" dirty="0" err="1"/>
              <a:t>παλια</a:t>
            </a:r>
            <a:r>
              <a:rPr lang="el-GR" dirty="0"/>
              <a:t> </a:t>
            </a:r>
            <a:r>
              <a:rPr lang="el-GR" dirty="0" err="1"/>
              <a:t>ιστορια</a:t>
            </a:r>
            <a:r>
              <a:rPr lang="el-GR" dirty="0" smtClean="0"/>
              <a:t>…. (3/5)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b="1" dirty="0" smtClean="0"/>
              <a:t>Αριστοτέλης</a:t>
            </a:r>
            <a:r>
              <a:rPr lang="el-GR" dirty="0" smtClean="0"/>
              <a:t>: Οι </a:t>
            </a:r>
            <a:r>
              <a:rPr lang="el-GR" dirty="0" err="1" smtClean="0"/>
              <a:t>ερμηνευτες</a:t>
            </a:r>
            <a:r>
              <a:rPr lang="el-GR" dirty="0" smtClean="0"/>
              <a:t> </a:t>
            </a:r>
            <a:r>
              <a:rPr lang="el-GR" dirty="0" err="1" smtClean="0"/>
              <a:t>εχουν</a:t>
            </a:r>
            <a:r>
              <a:rPr lang="el-GR" dirty="0" smtClean="0"/>
              <a:t> διαφορές ως προς το τι </a:t>
            </a:r>
            <a:r>
              <a:rPr lang="el-GR" dirty="0" err="1" smtClean="0"/>
              <a:t>μπορει</a:t>
            </a:r>
            <a:r>
              <a:rPr lang="el-GR" dirty="0" smtClean="0"/>
              <a:t> να </a:t>
            </a:r>
            <a:r>
              <a:rPr lang="el-GR" dirty="0" err="1" smtClean="0"/>
              <a:t>ενοούσε</a:t>
            </a:r>
            <a:r>
              <a:rPr lang="el-GR" dirty="0" smtClean="0"/>
              <a:t> ο Αριστοτέλης</a:t>
            </a:r>
          </a:p>
          <a:p>
            <a:r>
              <a:rPr lang="el-GR" dirty="0" smtClean="0"/>
              <a:t>Μια </a:t>
            </a:r>
            <a:r>
              <a:rPr lang="el-GR" dirty="0" err="1" smtClean="0"/>
              <a:t>αποψη</a:t>
            </a:r>
            <a:r>
              <a:rPr lang="el-GR" dirty="0" smtClean="0"/>
              <a:t>. Όταν </a:t>
            </a:r>
            <a:r>
              <a:rPr lang="el-GR" dirty="0" err="1" smtClean="0"/>
              <a:t>εχουμε</a:t>
            </a:r>
            <a:r>
              <a:rPr lang="el-GR" dirty="0" smtClean="0"/>
              <a:t> ένα </a:t>
            </a:r>
            <a:r>
              <a:rPr lang="el-GR" dirty="0" err="1" smtClean="0"/>
              <a:t>αντικειμενο</a:t>
            </a:r>
            <a:r>
              <a:rPr lang="el-GR" dirty="0" smtClean="0"/>
              <a:t> το χρώμα «αποτυπώνεται» στο «φωτισμένο» διάφανο μέσο και στη συνέχεια από το διάφανο μέσο «αποτυπώνεται» στο μάτι.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l-GR" dirty="0" smtClean="0"/>
          </a:p>
          <a:p>
            <a:endParaRPr lang="el-GR" dirty="0"/>
          </a:p>
          <a:p>
            <a:endParaRPr lang="en-US" dirty="0" smtClean="0"/>
          </a:p>
          <a:p>
            <a:r>
              <a:rPr lang="en-US" dirty="0"/>
              <a:t>Bailey, M. J. (2015). Aristotle, Vision, and Communicable Change.</a:t>
            </a:r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84984"/>
            <a:ext cx="3408660" cy="187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264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Μια άλλη άποψη που </a:t>
            </a:r>
            <a:r>
              <a:rPr lang="el-GR" dirty="0" smtClean="0"/>
              <a:t>συναντιέται </a:t>
            </a:r>
            <a:r>
              <a:rPr lang="el-GR" dirty="0" smtClean="0"/>
              <a:t>στους αρχαίους </a:t>
            </a:r>
            <a:r>
              <a:rPr lang="el-GR" dirty="0" err="1" smtClean="0"/>
              <a:t>Ελληνες</a:t>
            </a:r>
            <a:r>
              <a:rPr lang="el-GR" dirty="0" smtClean="0"/>
              <a:t> (και όχι </a:t>
            </a:r>
            <a:r>
              <a:rPr lang="el-GR" dirty="0" err="1" smtClean="0"/>
              <a:t>μονο</a:t>
            </a:r>
            <a:r>
              <a:rPr lang="el-GR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(πχ Κλαύδιος Πτολεμαίος 2</a:t>
            </a:r>
            <a:r>
              <a:rPr lang="el-GR" baseline="30000" dirty="0"/>
              <a:t>ος</a:t>
            </a:r>
            <a:r>
              <a:rPr lang="el-GR" dirty="0"/>
              <a:t> </a:t>
            </a:r>
            <a:r>
              <a:rPr lang="el-GR" dirty="0" err="1"/>
              <a:t>Αιωνας</a:t>
            </a:r>
            <a:r>
              <a:rPr lang="el-GR" dirty="0"/>
              <a:t> </a:t>
            </a:r>
            <a:r>
              <a:rPr lang="el-GR" dirty="0" err="1" smtClean="0"/>
              <a:t>μΧ</a:t>
            </a:r>
            <a:r>
              <a:rPr lang="el-GR" dirty="0" smtClean="0"/>
              <a:t>, Ευκλείδης ) Φεύγουν </a:t>
            </a:r>
            <a:r>
              <a:rPr lang="el-GR" dirty="0" smtClean="0"/>
              <a:t>ακτίνες από τα μάτια μας και συναντούν το αντικείμενο. </a:t>
            </a:r>
          </a:p>
          <a:p>
            <a:pPr marL="0" indent="0">
              <a:buNone/>
            </a:pPr>
            <a:r>
              <a:rPr lang="el-GR" dirty="0" smtClean="0"/>
              <a:t>Παραλλαγές: </a:t>
            </a:r>
          </a:p>
          <a:p>
            <a:r>
              <a:rPr lang="el-GR" dirty="0" smtClean="0"/>
              <a:t>το </a:t>
            </a:r>
            <a:r>
              <a:rPr lang="el-GR" dirty="0" smtClean="0"/>
              <a:t>διάχυτο «φως</a:t>
            </a:r>
            <a:r>
              <a:rPr lang="el-GR" dirty="0" smtClean="0"/>
              <a:t>» ενεργοποιεί το μέσο ώστε να ταξιδεύουν οι ακτίνες</a:t>
            </a:r>
          </a:p>
          <a:p>
            <a:r>
              <a:rPr lang="el-GR" dirty="0" smtClean="0"/>
              <a:t>Το αντικείμενο εκπέμπει </a:t>
            </a:r>
            <a:r>
              <a:rPr lang="el-GR" dirty="0" smtClean="0"/>
              <a:t>ακτίνες  </a:t>
            </a:r>
            <a:r>
              <a:rPr lang="el-GR" dirty="0" smtClean="0"/>
              <a:t>που </a:t>
            </a:r>
            <a:r>
              <a:rPr lang="el-GR" dirty="0" smtClean="0"/>
              <a:t>συναντούν </a:t>
            </a:r>
            <a:r>
              <a:rPr lang="el-GR" dirty="0" smtClean="0"/>
              <a:t>τις ακτίνες που στέλνει το μάτι μας και τότε </a:t>
            </a:r>
            <a:r>
              <a:rPr lang="el-GR" dirty="0" smtClean="0"/>
              <a:t>βλέπουμε (Εμπεδοκλής)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67231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Ερώτηση </a:t>
            </a:r>
            <a:r>
              <a:rPr lang="el-GR" dirty="0" err="1" smtClean="0"/>
              <a:t>αναστοχασμού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Ποια από τις παραπάνω θεωρίες θα «ψηφίζατε»; Τι επιχείρημα θα δίνατε;</a:t>
            </a:r>
          </a:p>
          <a:p>
            <a:r>
              <a:rPr lang="el-GR" dirty="0" smtClean="0"/>
              <a:t>Μήπως έχετε μια άλλη θεωρία για το πώς βλέπουμε; Ποια;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1115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Φεύγουν </a:t>
            </a:r>
            <a:r>
              <a:rPr lang="el-GR" dirty="0" err="1" smtClean="0"/>
              <a:t>ακτινες</a:t>
            </a:r>
            <a:r>
              <a:rPr lang="el-GR" dirty="0" smtClean="0"/>
              <a:t> από τα μάτια μας;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117"/>
            <a:ext cx="9144000" cy="4778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7250" y="6084004"/>
            <a:ext cx="8348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Όμως κάποιες </a:t>
            </a:r>
            <a:r>
              <a:rPr lang="el-GR" dirty="0" err="1" smtClean="0">
                <a:solidFill>
                  <a:prstClr val="black"/>
                </a:solidFill>
              </a:rPr>
              <a:t>φορες</a:t>
            </a:r>
            <a:r>
              <a:rPr lang="el-GR" dirty="0" smtClean="0">
                <a:solidFill>
                  <a:prstClr val="black"/>
                </a:solidFill>
              </a:rPr>
              <a:t> δεν </a:t>
            </a:r>
            <a:r>
              <a:rPr lang="el-GR" dirty="0" err="1" smtClean="0">
                <a:solidFill>
                  <a:prstClr val="black"/>
                </a:solidFill>
              </a:rPr>
              <a:t>βλεπω</a:t>
            </a:r>
            <a:r>
              <a:rPr lang="el-GR" dirty="0" smtClean="0">
                <a:solidFill>
                  <a:prstClr val="black"/>
                </a:solidFill>
              </a:rPr>
              <a:t> </a:t>
            </a:r>
            <a:r>
              <a:rPr lang="el-GR" dirty="0" err="1" smtClean="0">
                <a:solidFill>
                  <a:prstClr val="black"/>
                </a:solidFill>
              </a:rPr>
              <a:t>κατι</a:t>
            </a:r>
            <a:r>
              <a:rPr lang="el-GR" dirty="0" smtClean="0">
                <a:solidFill>
                  <a:prstClr val="black"/>
                </a:solidFill>
              </a:rPr>
              <a:t> μπροστά στα μάτια μου. </a:t>
            </a:r>
            <a:r>
              <a:rPr lang="el-GR" b="1" dirty="0" err="1" smtClean="0">
                <a:solidFill>
                  <a:prstClr val="black"/>
                </a:solidFill>
              </a:rPr>
              <a:t>Αρα</a:t>
            </a:r>
            <a:r>
              <a:rPr lang="el-GR" b="1" dirty="0" smtClean="0">
                <a:solidFill>
                  <a:prstClr val="black"/>
                </a:solidFill>
              </a:rPr>
              <a:t> οι </a:t>
            </a:r>
            <a:r>
              <a:rPr lang="el-GR" b="1" dirty="0" err="1" smtClean="0">
                <a:solidFill>
                  <a:prstClr val="black"/>
                </a:solidFill>
              </a:rPr>
              <a:t>ακτινες</a:t>
            </a:r>
            <a:r>
              <a:rPr lang="el-GR" b="1" dirty="0" smtClean="0">
                <a:solidFill>
                  <a:prstClr val="black"/>
                </a:solidFill>
              </a:rPr>
              <a:t> </a:t>
            </a:r>
            <a:r>
              <a:rPr lang="el-GR" b="1" dirty="0" err="1" smtClean="0">
                <a:solidFill>
                  <a:prstClr val="black"/>
                </a:solidFill>
              </a:rPr>
              <a:t>ξεκινουν</a:t>
            </a:r>
            <a:r>
              <a:rPr lang="el-GR" b="1" dirty="0" smtClean="0">
                <a:solidFill>
                  <a:prstClr val="black"/>
                </a:solidFill>
              </a:rPr>
              <a:t> </a:t>
            </a:r>
          </a:p>
          <a:p>
            <a:r>
              <a:rPr lang="el-GR" b="1" dirty="0" smtClean="0">
                <a:solidFill>
                  <a:prstClr val="black"/>
                </a:solidFill>
              </a:rPr>
              <a:t>Από το μάτι μου </a:t>
            </a:r>
            <a:r>
              <a:rPr lang="el-GR" dirty="0" smtClean="0">
                <a:solidFill>
                  <a:prstClr val="black"/>
                </a:solidFill>
              </a:rPr>
              <a:t>και </a:t>
            </a:r>
            <a:r>
              <a:rPr lang="el-GR" dirty="0" err="1" smtClean="0">
                <a:solidFill>
                  <a:prstClr val="black"/>
                </a:solidFill>
              </a:rPr>
              <a:t>ισως</a:t>
            </a:r>
            <a:r>
              <a:rPr lang="el-GR" dirty="0" smtClean="0">
                <a:solidFill>
                  <a:prstClr val="black"/>
                </a:solidFill>
              </a:rPr>
              <a:t> </a:t>
            </a:r>
            <a:r>
              <a:rPr lang="el-GR" dirty="0" err="1" smtClean="0">
                <a:solidFill>
                  <a:prstClr val="black"/>
                </a:solidFill>
              </a:rPr>
              <a:t>ανοιγουν</a:t>
            </a:r>
            <a:r>
              <a:rPr lang="el-GR" dirty="0" smtClean="0">
                <a:solidFill>
                  <a:prstClr val="black"/>
                </a:solidFill>
              </a:rPr>
              <a:t> </a:t>
            </a:r>
            <a:r>
              <a:rPr lang="el-GR" dirty="0" err="1" smtClean="0">
                <a:solidFill>
                  <a:prstClr val="black"/>
                </a:solidFill>
              </a:rPr>
              <a:t>τοσο</a:t>
            </a:r>
            <a:r>
              <a:rPr lang="el-GR" dirty="0" smtClean="0">
                <a:solidFill>
                  <a:prstClr val="black"/>
                </a:solidFill>
              </a:rPr>
              <a:t> ώστε να μην δω το αντικείμενο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259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Φεύγουν ακτίνες από τα μάτια μας;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3030"/>
            <a:ext cx="8229600" cy="4300303"/>
          </a:xfrm>
        </p:spPr>
      </p:pic>
    </p:spTree>
    <p:extLst>
      <p:ext uri="{BB962C8B-B14F-4D97-AF65-F5344CB8AC3E}">
        <p14:creationId xmlns:p14="http://schemas.microsoft.com/office/powerpoint/2010/main" val="990080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dirty="0" smtClean="0"/>
              <a:t>Υπενθύμιση</a:t>
            </a: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4099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95588"/>
            <a:ext cx="243840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194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68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ΑΝΑΤΡΟΠΗ: </a:t>
            </a:r>
            <a:r>
              <a:rPr lang="el-GR" dirty="0" smtClean="0"/>
              <a:t>Μήπως </a:t>
            </a:r>
            <a:r>
              <a:rPr lang="el-GR" dirty="0" smtClean="0"/>
              <a:t>οι </a:t>
            </a:r>
            <a:r>
              <a:rPr lang="el-GR" dirty="0" err="1" smtClean="0"/>
              <a:t>ακτινες</a:t>
            </a:r>
            <a:r>
              <a:rPr lang="el-GR" dirty="0" smtClean="0"/>
              <a:t> πέφτουν στα μάτια μας;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Ibn </a:t>
            </a:r>
            <a:r>
              <a:rPr lang="en-US" dirty="0" err="1" smtClean="0"/>
              <a:t>al-Haytham</a:t>
            </a:r>
            <a:r>
              <a:rPr lang="en-US" dirty="0" smtClean="0"/>
              <a:t> (</a:t>
            </a:r>
            <a:r>
              <a:rPr lang="el-GR" dirty="0" smtClean="0"/>
              <a:t>Γνωστός και ως </a:t>
            </a:r>
            <a:r>
              <a:rPr lang="el-GR" dirty="0" err="1" smtClean="0"/>
              <a:t>Αλχαζέν</a:t>
            </a:r>
            <a:r>
              <a:rPr lang="el-GR" dirty="0" smtClean="0"/>
              <a:t>) </a:t>
            </a:r>
            <a:r>
              <a:rPr lang="en-US" dirty="0"/>
              <a:t>https://en.wikipedia.org/wiki/Ibn_al-Haytham</a:t>
            </a:r>
            <a:endParaRPr lang="el-GR" dirty="0" smtClean="0"/>
          </a:p>
          <a:p>
            <a:r>
              <a:rPr lang="el-GR" dirty="0" smtClean="0"/>
              <a:t>Σπουδαίος Άραβας </a:t>
            </a:r>
            <a:r>
              <a:rPr lang="el-GR" dirty="0" err="1" smtClean="0"/>
              <a:t>μαθηματικος</a:t>
            </a:r>
            <a:r>
              <a:rPr lang="el-GR" dirty="0" smtClean="0"/>
              <a:t> και φυσικός (965-1040 </a:t>
            </a:r>
            <a:r>
              <a:rPr lang="el-GR" dirty="0" err="1" smtClean="0"/>
              <a:t>μΧ</a:t>
            </a:r>
            <a:r>
              <a:rPr lang="el-GR" dirty="0" smtClean="0"/>
              <a:t>)</a:t>
            </a:r>
            <a:r>
              <a:rPr lang="en-US" dirty="0"/>
              <a:t> </a:t>
            </a:r>
            <a:r>
              <a:rPr lang="el-GR" dirty="0" smtClean="0"/>
              <a:t> ( Για τη συμβολή των Αράβων εν </a:t>
            </a:r>
            <a:r>
              <a:rPr lang="el-GR" dirty="0" err="1" smtClean="0"/>
              <a:t>γενει</a:t>
            </a:r>
            <a:r>
              <a:rPr lang="el-GR" dirty="0" smtClean="0"/>
              <a:t> στις φυσικές </a:t>
            </a:r>
            <a:r>
              <a:rPr lang="el-GR" dirty="0" err="1" smtClean="0"/>
              <a:t>επιστημες</a:t>
            </a:r>
            <a:r>
              <a:rPr lang="el-GR" dirty="0" smtClean="0"/>
              <a:t>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youtu.be/SxJ2OC7iXo0?list=PLnohonkwbv7LhzKw8csbZIdvGXzoZbU7x</a:t>
            </a:r>
            <a:r>
              <a:rPr lang="el-GR" dirty="0" smtClean="0"/>
              <a:t> )</a:t>
            </a:r>
            <a:endParaRPr lang="el-GR" dirty="0" smtClean="0"/>
          </a:p>
          <a:p>
            <a:r>
              <a:rPr lang="el-GR" dirty="0" smtClean="0"/>
              <a:t>Ο πόνος των ματιών βγαίνοντας από την απομόνωση (από τον </a:t>
            </a:r>
            <a:r>
              <a:rPr lang="el-GR" dirty="0" err="1" smtClean="0"/>
              <a:t>Φατιμίδη</a:t>
            </a:r>
            <a:r>
              <a:rPr lang="el-GR" dirty="0" smtClean="0"/>
              <a:t> Χαλίφη Αλ </a:t>
            </a:r>
            <a:r>
              <a:rPr lang="el-GR" dirty="0" err="1" smtClean="0"/>
              <a:t>Χακίμ</a:t>
            </a:r>
            <a:r>
              <a:rPr lang="el-GR" dirty="0" smtClean="0"/>
              <a:t>). (</a:t>
            </a:r>
            <a:r>
              <a:rPr lang="el-GR" sz="2400" dirty="0" smtClean="0">
                <a:solidFill>
                  <a:srgbClr val="00B050"/>
                </a:solidFill>
              </a:rPr>
              <a:t>Ένα </a:t>
            </a:r>
            <a:r>
              <a:rPr lang="el-GR" sz="2400" dirty="0" err="1" smtClean="0">
                <a:solidFill>
                  <a:srgbClr val="00B050"/>
                </a:solidFill>
              </a:rPr>
              <a:t>αντιγραφο</a:t>
            </a:r>
            <a:r>
              <a:rPr lang="el-GR" sz="2400" dirty="0" smtClean="0">
                <a:solidFill>
                  <a:srgbClr val="00B050"/>
                </a:solidFill>
              </a:rPr>
              <a:t> των Κωνικών του Απολλώνιου αντιγραμμένο από τον </a:t>
            </a:r>
            <a:r>
              <a:rPr lang="el-GR" sz="2400" dirty="0" err="1" smtClean="0">
                <a:solidFill>
                  <a:srgbClr val="00B050"/>
                </a:solidFill>
              </a:rPr>
              <a:t>ιδιο</a:t>
            </a:r>
            <a:r>
              <a:rPr lang="el-GR" sz="2400" dirty="0" smtClean="0">
                <a:solidFill>
                  <a:srgbClr val="00B050"/>
                </a:solidFill>
              </a:rPr>
              <a:t> υπάρχει στην Αγία Σοφία</a:t>
            </a:r>
            <a:r>
              <a:rPr lang="el-GR" dirty="0" smtClean="0"/>
              <a:t>)</a:t>
            </a: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22711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Αλχαζέν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4397540" cy="4925144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Από </a:t>
            </a:r>
            <a:r>
              <a:rPr lang="el-GR" dirty="0"/>
              <a:t>κάθε </a:t>
            </a:r>
            <a:r>
              <a:rPr lang="el-GR" dirty="0" err="1"/>
              <a:t>σημειο</a:t>
            </a:r>
            <a:r>
              <a:rPr lang="el-GR" dirty="0"/>
              <a:t> ενός </a:t>
            </a:r>
            <a:r>
              <a:rPr lang="el-GR" dirty="0" err="1"/>
              <a:t>φωτιζομενου</a:t>
            </a:r>
            <a:r>
              <a:rPr lang="el-GR" dirty="0"/>
              <a:t> </a:t>
            </a:r>
            <a:r>
              <a:rPr lang="el-GR" dirty="0" err="1"/>
              <a:t>αντικειμενου</a:t>
            </a:r>
            <a:r>
              <a:rPr lang="el-GR" dirty="0"/>
              <a:t> </a:t>
            </a:r>
            <a:r>
              <a:rPr lang="el-GR" dirty="0" smtClean="0"/>
              <a:t>φεύγουν  </a:t>
            </a:r>
            <a:r>
              <a:rPr lang="el-GR" dirty="0" err="1"/>
              <a:t>ακτινες</a:t>
            </a:r>
            <a:r>
              <a:rPr lang="el-GR" dirty="0"/>
              <a:t> προς </a:t>
            </a:r>
            <a:r>
              <a:rPr lang="el-GR" dirty="0" err="1"/>
              <a:t>παντου</a:t>
            </a:r>
            <a:r>
              <a:rPr lang="el-GR" dirty="0"/>
              <a:t>, </a:t>
            </a:r>
            <a:r>
              <a:rPr lang="el-GR" dirty="0" err="1"/>
              <a:t>αρα</a:t>
            </a:r>
            <a:r>
              <a:rPr lang="el-GR" dirty="0"/>
              <a:t> και προς το </a:t>
            </a:r>
            <a:r>
              <a:rPr lang="el-GR" dirty="0" err="1" smtClean="0"/>
              <a:t>ματι</a:t>
            </a:r>
            <a:endParaRPr lang="el-GR" dirty="0" smtClean="0"/>
          </a:p>
          <a:p>
            <a:r>
              <a:rPr lang="el-GR" dirty="0" smtClean="0"/>
              <a:t>Ναι αλλά πώς </a:t>
            </a:r>
            <a:r>
              <a:rPr lang="el-GR" dirty="0" err="1" smtClean="0"/>
              <a:t>δημιουργοταν</a:t>
            </a:r>
            <a:r>
              <a:rPr lang="el-GR" dirty="0" smtClean="0"/>
              <a:t> στο </a:t>
            </a:r>
            <a:r>
              <a:rPr lang="el-GR" dirty="0" err="1"/>
              <a:t>ματι</a:t>
            </a:r>
            <a:r>
              <a:rPr lang="el-GR" dirty="0"/>
              <a:t> μια </a:t>
            </a:r>
            <a:r>
              <a:rPr lang="el-GR" dirty="0" err="1"/>
              <a:t>σαφης</a:t>
            </a:r>
            <a:r>
              <a:rPr lang="el-GR" dirty="0"/>
              <a:t> </a:t>
            </a:r>
            <a:r>
              <a:rPr lang="el-GR" dirty="0" err="1" smtClean="0"/>
              <a:t>εικονα</a:t>
            </a:r>
            <a:r>
              <a:rPr lang="el-GR" dirty="0" smtClean="0"/>
              <a:t>;</a:t>
            </a:r>
          </a:p>
          <a:p>
            <a:r>
              <a:rPr lang="el-GR" dirty="0" smtClean="0"/>
              <a:t>Περιγράφει την </a:t>
            </a:r>
            <a:r>
              <a:rPr lang="en-US" dirty="0" smtClean="0"/>
              <a:t>Camera </a:t>
            </a:r>
            <a:r>
              <a:rPr lang="en-US" dirty="0" err="1" smtClean="0"/>
              <a:t>Obscura</a:t>
            </a:r>
            <a:r>
              <a:rPr lang="en-US" dirty="0" smtClean="0"/>
              <a:t> (</a:t>
            </a:r>
            <a:r>
              <a:rPr lang="el-GR" dirty="0" smtClean="0"/>
              <a:t>πρώτη εμφάνιση: </a:t>
            </a:r>
            <a:r>
              <a:rPr lang="el-GR" dirty="0" err="1" smtClean="0"/>
              <a:t>Κινα</a:t>
            </a:r>
            <a:r>
              <a:rPr lang="el-GR" dirty="0" smtClean="0"/>
              <a:t>) και η προσέγγισή του φτάνει στη Δύση. (</a:t>
            </a:r>
            <a:r>
              <a:rPr lang="el-GR" b="1" dirty="0" smtClean="0">
                <a:solidFill>
                  <a:schemeClr val="accent3">
                    <a:lumMod val="75000"/>
                  </a:schemeClr>
                </a:solidFill>
              </a:rPr>
              <a:t>Δεν γνωρίζω για την κατάσταση της Οπτικής στους Ανατολικούς Ρωμαίους</a:t>
            </a:r>
            <a:r>
              <a:rPr lang="el-GR" dirty="0" smtClean="0"/>
              <a:t>)</a:t>
            </a:r>
          </a:p>
          <a:p>
            <a:r>
              <a:rPr lang="el-GR" dirty="0"/>
              <a:t>Έγραψε το διάσημο «Βιβλίο της Οπτικής»</a:t>
            </a:r>
            <a:br>
              <a:rPr lang="el-GR" dirty="0"/>
            </a:br>
            <a:r>
              <a:rPr lang="el-GR" dirty="0"/>
              <a:t> ( </a:t>
            </a:r>
            <a:r>
              <a:rPr lang="el-GR" dirty="0" err="1"/>
              <a:t>Γυρω</a:t>
            </a:r>
            <a:r>
              <a:rPr lang="el-GR" dirty="0"/>
              <a:t> στα 1200 μεταφράστηκε στα Λατινικά)</a:t>
            </a:r>
          </a:p>
          <a:p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4312706" cy="308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942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Φως: Μια </a:t>
            </a:r>
            <a:r>
              <a:rPr lang="el-GR" dirty="0" err="1"/>
              <a:t>παλια</a:t>
            </a:r>
            <a:r>
              <a:rPr lang="el-GR" dirty="0"/>
              <a:t> </a:t>
            </a:r>
            <a:r>
              <a:rPr lang="el-GR" dirty="0" err="1"/>
              <a:t>ιστορια</a:t>
            </a:r>
            <a:r>
              <a:rPr lang="el-GR" dirty="0" smtClean="0"/>
              <a:t>…. (4/5)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45693" y="1624622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Πτολεμαίος </a:t>
            </a:r>
            <a:r>
              <a:rPr lang="el-GR" dirty="0"/>
              <a:t>(Κλαύδιος Πτολεμαίος 2</a:t>
            </a:r>
            <a:r>
              <a:rPr lang="el-GR" baseline="30000" dirty="0"/>
              <a:t>ος</a:t>
            </a:r>
            <a:r>
              <a:rPr lang="el-GR" dirty="0"/>
              <a:t> Αιωνας μΧ</a:t>
            </a:r>
            <a:r>
              <a:rPr lang="en-US" dirty="0"/>
              <a:t>)</a:t>
            </a:r>
            <a:r>
              <a:rPr lang="el-GR" dirty="0"/>
              <a:t> </a:t>
            </a:r>
            <a:r>
              <a:rPr lang="en-US" dirty="0"/>
              <a:t>vs </a:t>
            </a:r>
            <a:r>
              <a:rPr lang="en-US" dirty="0" err="1"/>
              <a:t>Giambattista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Porta (16</a:t>
            </a:r>
            <a:r>
              <a:rPr lang="el-GR" baseline="30000" dirty="0"/>
              <a:t>ος</a:t>
            </a:r>
            <a:r>
              <a:rPr lang="el-GR" dirty="0"/>
              <a:t> αιωνας, Ιταλια)</a:t>
            </a:r>
          </a:p>
          <a:p>
            <a:pPr lvl="1"/>
            <a:r>
              <a:rPr lang="el-GR" dirty="0"/>
              <a:t>Από το πώς </a:t>
            </a:r>
            <a:r>
              <a:rPr lang="el-GR" dirty="0" smtClean="0"/>
              <a:t>βλέπουμε (συνθήκες που </a:t>
            </a:r>
            <a:r>
              <a:rPr lang="el-GR" dirty="0" err="1" smtClean="0"/>
              <a:t>επικοινωνούνται</a:t>
            </a:r>
            <a:r>
              <a:rPr lang="el-GR" dirty="0" smtClean="0"/>
              <a:t> γεωμετρικώς) </a:t>
            </a:r>
            <a:r>
              <a:rPr lang="el-GR" dirty="0" err="1" smtClean="0">
                <a:sym typeface="Wingdings" panose="05000000000000000000" pitchFamily="2" charset="2"/>
              </a:rPr>
              <a:t></a:t>
            </a:r>
            <a:r>
              <a:rPr lang="el-GR" dirty="0" err="1" smtClean="0"/>
              <a:t>ακτίνες</a:t>
            </a:r>
            <a:r>
              <a:rPr lang="el-GR" dirty="0" smtClean="0"/>
              <a:t> </a:t>
            </a:r>
            <a:r>
              <a:rPr lang="el-GR" dirty="0"/>
              <a:t>που αλληλεπιδρούν με τα σώματα και </a:t>
            </a:r>
            <a:r>
              <a:rPr lang="el-GR" dirty="0" err="1" smtClean="0"/>
              <a:t>εμεις</a:t>
            </a:r>
            <a:r>
              <a:rPr lang="el-GR" dirty="0" smtClean="0"/>
              <a:t>, οι </a:t>
            </a:r>
            <a:r>
              <a:rPr lang="el-GR" dirty="0" smtClean="0"/>
              <a:t>μελετητές τους</a:t>
            </a:r>
            <a:r>
              <a:rPr lang="el-GR" dirty="0" smtClean="0"/>
              <a:t>, </a:t>
            </a:r>
            <a:r>
              <a:rPr lang="el-GR" dirty="0"/>
              <a:t>τις «παρατηρουμε» σε οπτική 3</a:t>
            </a:r>
            <a:r>
              <a:rPr lang="el-GR" baseline="30000" dirty="0"/>
              <a:t>ου</a:t>
            </a:r>
            <a:r>
              <a:rPr lang="el-GR" dirty="0"/>
              <a:t> </a:t>
            </a:r>
            <a:r>
              <a:rPr lang="el-GR" dirty="0" smtClean="0"/>
              <a:t>προσώπου. </a:t>
            </a:r>
            <a:r>
              <a:rPr lang="en-US" dirty="0" smtClean="0"/>
              <a:t>Camera </a:t>
            </a:r>
            <a:r>
              <a:rPr lang="en-US" dirty="0" err="1" smtClean="0"/>
              <a:t>Obsc</a:t>
            </a:r>
            <a:r>
              <a:rPr lang="en-US" dirty="0" err="1" smtClean="0"/>
              <a:t>ura</a:t>
            </a:r>
            <a:endParaRPr lang="el-GR" dirty="0"/>
          </a:p>
          <a:p>
            <a:r>
              <a:rPr lang="el-GR" dirty="0" smtClean="0"/>
              <a:t>1583 Ο φυσιολόγος </a:t>
            </a:r>
            <a:r>
              <a:rPr lang="el-GR" dirty="0" err="1" smtClean="0"/>
              <a:t>Φελιξ</a:t>
            </a:r>
            <a:r>
              <a:rPr lang="el-GR" dirty="0" smtClean="0"/>
              <a:t> </a:t>
            </a:r>
            <a:r>
              <a:rPr lang="el-GR" dirty="0" err="1" smtClean="0"/>
              <a:t>Πλάτερ</a:t>
            </a:r>
            <a:r>
              <a:rPr lang="el-GR" dirty="0" smtClean="0"/>
              <a:t> επιχειρηματολογεί για τον αμφιβληστροειδή ως τόπο αίσθησης του φωτός (</a:t>
            </a:r>
            <a:r>
              <a:rPr lang="el-GR" dirty="0" err="1" smtClean="0">
                <a:solidFill>
                  <a:srgbClr val="FF0000"/>
                </a:solidFill>
              </a:rPr>
              <a:t>γιατι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err="1" smtClean="0">
                <a:solidFill>
                  <a:srgbClr val="FF0000"/>
                </a:solidFill>
              </a:rPr>
              <a:t>εκει</a:t>
            </a:r>
            <a:r>
              <a:rPr lang="el-GR" dirty="0" smtClean="0">
                <a:solidFill>
                  <a:srgbClr val="FF0000"/>
                </a:solidFill>
              </a:rPr>
              <a:t>; </a:t>
            </a:r>
            <a:r>
              <a:rPr lang="el-GR" dirty="0" err="1" smtClean="0">
                <a:solidFill>
                  <a:srgbClr val="FF0000"/>
                </a:solidFill>
              </a:rPr>
              <a:t>Γιατι</a:t>
            </a:r>
            <a:r>
              <a:rPr lang="el-GR" dirty="0" smtClean="0">
                <a:solidFill>
                  <a:srgbClr val="FF0000"/>
                </a:solidFill>
              </a:rPr>
              <a:t> όχι το υαλώδες σώμα; Γιατ</a:t>
            </a:r>
            <a:r>
              <a:rPr lang="el-GR" dirty="0" smtClean="0">
                <a:solidFill>
                  <a:srgbClr val="FF0000"/>
                </a:solidFill>
              </a:rPr>
              <a:t>ί όχι το εξωτερικό του φακού</a:t>
            </a:r>
            <a:r>
              <a:rPr lang="el-GR" dirty="0" smtClean="0"/>
              <a:t>)</a:t>
            </a:r>
            <a:endParaRPr lang="el-GR" dirty="0" smtClean="0"/>
          </a:p>
          <a:p>
            <a:r>
              <a:rPr lang="el-GR" dirty="0" smtClean="0"/>
              <a:t>Γαλιλαίος </a:t>
            </a:r>
            <a:r>
              <a:rPr lang="el-GR" dirty="0"/>
              <a:t>και Κέπλερ (16</a:t>
            </a:r>
            <a:r>
              <a:rPr lang="el-GR" baseline="30000" dirty="0"/>
              <a:t>ος</a:t>
            </a:r>
            <a:r>
              <a:rPr lang="el-GR" dirty="0"/>
              <a:t> – 17</a:t>
            </a:r>
            <a:r>
              <a:rPr lang="el-GR" baseline="30000" dirty="0"/>
              <a:t>ος</a:t>
            </a:r>
            <a:r>
              <a:rPr lang="el-GR" dirty="0"/>
              <a:t> αιωνας)</a:t>
            </a:r>
          </a:p>
          <a:p>
            <a:pPr lvl="1"/>
            <a:r>
              <a:rPr lang="el-GR" dirty="0"/>
              <a:t>Αλλαγή θεώρησης.  Το μάτι «βασιλιάς» ή το μάτι «όργανο με πολλά μειονεκτήματα»;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9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Φως: Μια </a:t>
            </a:r>
            <a:r>
              <a:rPr lang="el-GR" dirty="0" err="1"/>
              <a:t>παλια</a:t>
            </a:r>
            <a:r>
              <a:rPr lang="el-GR" dirty="0"/>
              <a:t> ιστορια</a:t>
            </a:r>
            <a:r>
              <a:rPr lang="el-GR" dirty="0" smtClean="0"/>
              <a:t>….(5/5)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45693" y="1624622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Κατανόηση ταιριαστή με τη σημερινή: Κέπλερ </a:t>
            </a:r>
            <a:r>
              <a:rPr lang="en-US" dirty="0"/>
              <a:t>Ad </a:t>
            </a:r>
            <a:r>
              <a:rPr lang="en-US" dirty="0" err="1"/>
              <a:t>Vitellionem</a:t>
            </a:r>
            <a:r>
              <a:rPr lang="en-US" dirty="0"/>
              <a:t> </a:t>
            </a:r>
            <a:r>
              <a:rPr lang="en-US" dirty="0" err="1"/>
              <a:t>Paralipomena</a:t>
            </a:r>
            <a:r>
              <a:rPr lang="el-GR" dirty="0" smtClean="0"/>
              <a:t> (1604). (</a:t>
            </a:r>
            <a:r>
              <a:rPr lang="el-GR" sz="2600" dirty="0">
                <a:solidFill>
                  <a:srgbClr val="00B050"/>
                </a:solidFill>
              </a:rPr>
              <a:t>Μαζί με το </a:t>
            </a:r>
            <a:r>
              <a:rPr lang="en-US" sz="2600" dirty="0" err="1">
                <a:solidFill>
                  <a:srgbClr val="00B050"/>
                </a:solidFill>
              </a:rPr>
              <a:t>Sidereus</a:t>
            </a:r>
            <a:r>
              <a:rPr lang="el-GR" sz="2600" dirty="0">
                <a:solidFill>
                  <a:srgbClr val="00B050"/>
                </a:solidFill>
              </a:rPr>
              <a:t> </a:t>
            </a:r>
            <a:r>
              <a:rPr lang="en-US" sz="2600" dirty="0" err="1">
                <a:solidFill>
                  <a:srgbClr val="00B050"/>
                </a:solidFill>
              </a:rPr>
              <a:t>Nuncius</a:t>
            </a:r>
            <a:r>
              <a:rPr lang="en-US" sz="2600" dirty="0">
                <a:solidFill>
                  <a:srgbClr val="00B050"/>
                </a:solidFill>
              </a:rPr>
              <a:t> (1611) </a:t>
            </a:r>
            <a:r>
              <a:rPr lang="el-GR" sz="2600" dirty="0">
                <a:solidFill>
                  <a:srgbClr val="00B050"/>
                </a:solidFill>
              </a:rPr>
              <a:t> του Γαλιλαίου, τις διερωτήσεις για την όραση,  την ανάπτυξη των τηλεσκοπίων </a:t>
            </a:r>
            <a:r>
              <a:rPr lang="el-GR" sz="2600" dirty="0" err="1">
                <a:solidFill>
                  <a:srgbClr val="00B050"/>
                </a:solidFill>
              </a:rPr>
              <a:t>επιρεάζει</a:t>
            </a:r>
            <a:r>
              <a:rPr lang="el-GR" sz="2600" dirty="0">
                <a:solidFill>
                  <a:srgbClr val="00B050"/>
                </a:solidFill>
              </a:rPr>
              <a:t> την σκέψη της Δυτικής Ευρώπης</a:t>
            </a:r>
            <a:r>
              <a:rPr lang="el-GR" dirty="0" smtClean="0"/>
              <a:t>)</a:t>
            </a:r>
          </a:p>
          <a:p>
            <a:r>
              <a:rPr lang="el-GR" dirty="0" smtClean="0"/>
              <a:t>Ο Καρτέσιος , ο </a:t>
            </a:r>
            <a:r>
              <a:rPr lang="el-GR" dirty="0" err="1" smtClean="0"/>
              <a:t>Χούκ</a:t>
            </a:r>
            <a:r>
              <a:rPr lang="el-GR" dirty="0" smtClean="0"/>
              <a:t>, ο Κρίστιαν </a:t>
            </a:r>
            <a:r>
              <a:rPr lang="el-GR" dirty="0" err="1" smtClean="0"/>
              <a:t>Χόυγκενς</a:t>
            </a:r>
            <a:r>
              <a:rPr lang="el-GR" dirty="0" smtClean="0"/>
              <a:t>, ο Νεύτωνας τον ακολουθούν</a:t>
            </a:r>
          </a:p>
          <a:p>
            <a:r>
              <a:rPr lang="el-GR" dirty="0" smtClean="0"/>
              <a:t>Αλλά η διαμάχη για το πού είναι ο τόπος του βιώματος συνεχίζει τουλάχιστον μέχρι το 1680.</a:t>
            </a:r>
            <a:endParaRPr lang="el-GR" dirty="0"/>
          </a:p>
          <a:p>
            <a:r>
              <a:rPr lang="el-GR" dirty="0" smtClean="0"/>
              <a:t>(</a:t>
            </a:r>
            <a:r>
              <a:rPr lang="el-GR" sz="2600" dirty="0" smtClean="0">
                <a:solidFill>
                  <a:srgbClr val="00B050"/>
                </a:solidFill>
              </a:rPr>
              <a:t>Την </a:t>
            </a:r>
            <a:r>
              <a:rPr lang="el-GR" sz="2600" dirty="0" err="1" smtClean="0">
                <a:solidFill>
                  <a:srgbClr val="00B050"/>
                </a:solidFill>
              </a:rPr>
              <a:t>εποχη</a:t>
            </a:r>
            <a:r>
              <a:rPr lang="el-GR" sz="2600" dirty="0" smtClean="0">
                <a:solidFill>
                  <a:srgbClr val="00B050"/>
                </a:solidFill>
              </a:rPr>
              <a:t> εκείνη: Κύριλλος </a:t>
            </a:r>
            <a:r>
              <a:rPr lang="el-GR" sz="2600" dirty="0" err="1" smtClean="0">
                <a:solidFill>
                  <a:srgbClr val="00B050"/>
                </a:solidFill>
              </a:rPr>
              <a:t>Λούκαρης</a:t>
            </a:r>
            <a:r>
              <a:rPr lang="el-GR" sz="2600" dirty="0" smtClean="0">
                <a:solidFill>
                  <a:srgbClr val="00B050"/>
                </a:solidFill>
              </a:rPr>
              <a:t>, Θεόφιλος </a:t>
            </a:r>
            <a:r>
              <a:rPr lang="el-GR" sz="2600" dirty="0" err="1" smtClean="0">
                <a:solidFill>
                  <a:srgbClr val="00B050"/>
                </a:solidFill>
              </a:rPr>
              <a:t>Κορυδαλλέας</a:t>
            </a:r>
            <a:r>
              <a:rPr lang="el-GR" sz="2600" dirty="0" smtClean="0">
                <a:solidFill>
                  <a:srgbClr val="00B050"/>
                </a:solidFill>
              </a:rPr>
              <a:t> (νέο-Αριστοτελισμός) αντιπαράθεση Βενετών και Τούρκων: Η Κρήτη περνά στους Οθωμανούς. Οι Βενετοί παίρνουν μεγάλο </a:t>
            </a:r>
            <a:r>
              <a:rPr lang="el-GR" sz="2600" dirty="0" err="1" smtClean="0">
                <a:solidFill>
                  <a:srgbClr val="00B050"/>
                </a:solidFill>
              </a:rPr>
              <a:t>μερος</a:t>
            </a:r>
            <a:r>
              <a:rPr lang="el-GR" sz="2600" dirty="0" smtClean="0">
                <a:solidFill>
                  <a:srgbClr val="00B050"/>
                </a:solidFill>
              </a:rPr>
              <a:t> της </a:t>
            </a:r>
            <a:r>
              <a:rPr lang="el-GR" sz="2600" dirty="0" err="1" smtClean="0">
                <a:solidFill>
                  <a:srgbClr val="00B050"/>
                </a:solidFill>
              </a:rPr>
              <a:t>Πελλοπονήσου</a:t>
            </a:r>
            <a:r>
              <a:rPr lang="el-GR" dirty="0" smtClean="0"/>
              <a:t>.) </a:t>
            </a:r>
            <a:endParaRPr lang="el-GR" dirty="0" smtClean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7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Ερώτηση </a:t>
            </a:r>
            <a:r>
              <a:rPr lang="el-GR" dirty="0" err="1" smtClean="0"/>
              <a:t>αναστοχασμού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Στην προηγούμενη διαφάνεια αναφέρεται η «</a:t>
            </a:r>
            <a:r>
              <a:rPr lang="el-GR" dirty="0" err="1" smtClean="0"/>
              <a:t>σημερινη</a:t>
            </a:r>
            <a:r>
              <a:rPr lang="el-GR" dirty="0" smtClean="0"/>
              <a:t> κατανόηση της όρασης». Ποια νομίζετε ότι είναι αυτή;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03453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βίωμα της όρασης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Kepler :</a:t>
            </a:r>
            <a:r>
              <a:rPr lang="el-GR" dirty="0"/>
              <a:t>«Υποστηρίζω ότι η όραση συμβαίνει όταν ένα «είδωλο» όλου του ημισφαιρίου του κόσμου που βρίσκεται μπροστά στο μάτι ….εμφανίζεται στον άσπρο τοίχο, χρωματισμένο με κόκκινο, στην κοίλη επιφάνεια του αμφιβληστροειδούς</a:t>
            </a:r>
            <a:r>
              <a:rPr lang="el-GR" dirty="0" smtClean="0"/>
              <a:t>»</a:t>
            </a:r>
          </a:p>
          <a:p>
            <a:endParaRPr lang="el-GR" dirty="0"/>
          </a:p>
          <a:p>
            <a:r>
              <a:rPr lang="el-GR" dirty="0" smtClean="0">
                <a:solidFill>
                  <a:srgbClr val="FF0000"/>
                </a:solidFill>
              </a:rPr>
              <a:t>Πώς όμως δημιουργείται αυτό το είδωλο;</a:t>
            </a:r>
            <a:endParaRPr lang="el-GR" dirty="0">
              <a:solidFill>
                <a:srgbClr val="FF0000"/>
              </a:solidFill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85682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Βασικές Εννοιες Φυσικής   _ ΠΑΝΕΠΙΣΤΗΜΙΟ ΘΕΣΣΑΛΙΑΣ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7848872" cy="394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06118"/>
            <a:ext cx="5138936" cy="315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3517043" cy="276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0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1611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2170584" cy="4525963"/>
          </a:xfrm>
        </p:spPr>
        <p:txBody>
          <a:bodyPr/>
          <a:lstStyle/>
          <a:p>
            <a:r>
              <a:rPr lang="el-GR" dirty="0" smtClean="0"/>
              <a:t>Κέπλερ, </a:t>
            </a:r>
            <a:r>
              <a:rPr lang="en-US" dirty="0" err="1" smtClean="0"/>
              <a:t>Dioptrice</a:t>
            </a:r>
            <a:endParaRPr lang="el-G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10617" y="-9840"/>
            <a:ext cx="1790081" cy="866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566124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Shapiro, A. (2008). Images: Real and virtual, projected and perceived, from Kepler to </a:t>
            </a:r>
            <a:r>
              <a:rPr lang="en-US" dirty="0" err="1"/>
              <a:t>Dechales</a:t>
            </a:r>
            <a:r>
              <a:rPr lang="en-US" dirty="0"/>
              <a:t>. Early Science and Medicine, 13(3), 270-312.</a:t>
            </a:r>
          </a:p>
        </p:txBody>
      </p:sp>
    </p:spTree>
    <p:extLst>
      <p:ext uri="{BB962C8B-B14F-4D97-AF65-F5344CB8AC3E}">
        <p14:creationId xmlns:p14="http://schemas.microsoft.com/office/powerpoint/2010/main" val="3411256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14600" cy="1143000"/>
          </a:xfrm>
        </p:spPr>
        <p:txBody>
          <a:bodyPr/>
          <a:lstStyle/>
          <a:p>
            <a:pPr algn="l"/>
            <a:r>
              <a:rPr lang="en-US" dirty="0" smtClean="0"/>
              <a:t>1637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79512" y="1628800"/>
            <a:ext cx="4186808" cy="4525963"/>
          </a:xfrm>
        </p:spPr>
        <p:txBody>
          <a:bodyPr/>
          <a:lstStyle/>
          <a:p>
            <a:r>
              <a:rPr lang="el-GR" dirty="0" smtClean="0"/>
              <a:t>Καρτέσιος, λόγος </a:t>
            </a:r>
            <a:r>
              <a:rPr lang="el-GR" dirty="0" err="1" smtClean="0"/>
              <a:t>περι</a:t>
            </a:r>
            <a:r>
              <a:rPr lang="el-GR" dirty="0" smtClean="0"/>
              <a:t> μεθόδου</a:t>
            </a:r>
          </a:p>
          <a:p>
            <a:endParaRPr lang="el-GR" dirty="0" smtClean="0"/>
          </a:p>
          <a:p>
            <a:r>
              <a:rPr lang="el-GR" dirty="0" smtClean="0">
                <a:solidFill>
                  <a:srgbClr val="FF0000"/>
                </a:solidFill>
              </a:rPr>
              <a:t>Βγάζετε κάποια άκρη για το πώς δημιουργείται το είδωλο;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0"/>
            <a:ext cx="4248472" cy="694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925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Χουκ</a:t>
            </a:r>
            <a:r>
              <a:rPr lang="el-GR" dirty="0" smtClean="0"/>
              <a:t>: </a:t>
            </a:r>
            <a:r>
              <a:rPr lang="en-US" dirty="0" err="1" smtClean="0"/>
              <a:t>Micrographia</a:t>
            </a:r>
            <a:r>
              <a:rPr lang="el-GR" dirty="0" smtClean="0"/>
              <a:t> (1665)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 smtClean="0"/>
              <a:t>Ενας</a:t>
            </a:r>
            <a:r>
              <a:rPr lang="el-GR" dirty="0" smtClean="0"/>
              <a:t> </a:t>
            </a:r>
            <a:r>
              <a:rPr lang="el-GR" dirty="0" err="1" smtClean="0"/>
              <a:t>νεος</a:t>
            </a:r>
            <a:r>
              <a:rPr lang="el-GR" dirty="0" smtClean="0"/>
              <a:t> κόσμος μέσα από μεγεθυντικούς φακούς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archive.org/details/micrographiaorso1670hook/page/n255/mode/2up</a:t>
            </a:r>
            <a:endParaRPr lang="el-GR" dirty="0" smtClean="0"/>
          </a:p>
          <a:p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861048"/>
            <a:ext cx="4363963" cy="253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150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2244800" cy="220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4028593" cy="268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2779786" cy="382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89955"/>
            <a:ext cx="4624189" cy="291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580" y="2162288"/>
            <a:ext cx="2209428" cy="123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867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1704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2314600" cy="4525963"/>
          </a:xfrm>
        </p:spPr>
        <p:txBody>
          <a:bodyPr/>
          <a:lstStyle/>
          <a:p>
            <a:r>
              <a:rPr lang="en-US" dirty="0" smtClean="0"/>
              <a:t>Newton </a:t>
            </a:r>
            <a:r>
              <a:rPr lang="en-US" dirty="0" err="1" smtClean="0"/>
              <a:t>Opticks</a:t>
            </a:r>
            <a:endParaRPr lang="el-G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060848"/>
            <a:ext cx="585757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584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Και οι «σπουδές» συμφοιτητριών/ων σας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https://eclass.uth.gr/modules/document/index.php?course=PRE_U_113&amp;openDir=/</a:t>
            </a:r>
            <a:r>
              <a:rPr lang="en-US" dirty="0" smtClean="0">
                <a:hlinkClick r:id="rId2"/>
              </a:rPr>
              <a:t>5d977c9byQUu&amp;unit=406</a:t>
            </a:r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542545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Ερώτηση </a:t>
            </a:r>
            <a:r>
              <a:rPr lang="el-GR" dirty="0" err="1" smtClean="0"/>
              <a:t>αναστοχασμού</a:t>
            </a:r>
            <a:r>
              <a:rPr lang="el-GR" dirty="0" smtClean="0"/>
              <a:t>: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Τι θεωρείτε αξιόλογο από το προηγούμενο </a:t>
            </a:r>
            <a:r>
              <a:rPr lang="el-GR" dirty="0" err="1" smtClean="0"/>
              <a:t>κομματι</a:t>
            </a:r>
            <a:r>
              <a:rPr lang="el-GR" dirty="0" smtClean="0"/>
              <a:t> της διάλεξης;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3813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Ήδη </a:t>
            </a:r>
            <a:r>
              <a:rPr lang="el-GR" dirty="0" err="1" smtClean="0"/>
              <a:t>μιλαμε</a:t>
            </a:r>
            <a:r>
              <a:rPr lang="el-GR" dirty="0" smtClean="0"/>
              <a:t> για ακτίνες;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(Μήπως σας ξεγέλασα;) </a:t>
            </a:r>
            <a:r>
              <a:rPr lang="el-GR" dirty="0" err="1" smtClean="0"/>
              <a:t>Γιατι</a:t>
            </a:r>
            <a:r>
              <a:rPr lang="el-GR" dirty="0" smtClean="0"/>
              <a:t> ακτίνες;</a:t>
            </a:r>
          </a:p>
          <a:p>
            <a:r>
              <a:rPr lang="el-GR" dirty="0" smtClean="0"/>
              <a:t>Τι είναι αυτές οι ακτίνες;</a:t>
            </a:r>
          </a:p>
          <a:p>
            <a:r>
              <a:rPr lang="el-GR" dirty="0" smtClean="0">
                <a:solidFill>
                  <a:srgbClr val="0070C0"/>
                </a:solidFill>
              </a:rPr>
              <a:t>Θα δουλέψουμε με ένα «μοντέλο» :</a:t>
            </a:r>
          </a:p>
          <a:p>
            <a:pPr lvl="1"/>
            <a:r>
              <a:rPr lang="el-GR" dirty="0" smtClean="0">
                <a:solidFill>
                  <a:srgbClr val="0070C0"/>
                </a:solidFill>
              </a:rPr>
              <a:t>Μια βασική μοιρασιά ρόλων</a:t>
            </a:r>
          </a:p>
          <a:p>
            <a:pPr lvl="1"/>
            <a:r>
              <a:rPr lang="el-GR" dirty="0" smtClean="0">
                <a:solidFill>
                  <a:srgbClr val="0070C0"/>
                </a:solidFill>
              </a:rPr>
              <a:t>Λίγοι ήρωες </a:t>
            </a:r>
          </a:p>
          <a:p>
            <a:pPr lvl="1"/>
            <a:r>
              <a:rPr lang="el-GR" dirty="0" smtClean="0">
                <a:solidFill>
                  <a:srgbClr val="0070C0"/>
                </a:solidFill>
              </a:rPr>
              <a:t>Συγκεκριμένος χαρακτήρας κάθε ήρωα</a:t>
            </a:r>
          </a:p>
          <a:p>
            <a:pPr lvl="1"/>
            <a:r>
              <a:rPr lang="el-GR" dirty="0" smtClean="0">
                <a:solidFill>
                  <a:srgbClr val="0070C0"/>
                </a:solidFill>
              </a:rPr>
              <a:t>Λεπτομέρεια στον χώρο και τον χρόνο</a:t>
            </a:r>
          </a:p>
          <a:p>
            <a:pPr lvl="1"/>
            <a:r>
              <a:rPr lang="el-GR" dirty="0" smtClean="0">
                <a:solidFill>
                  <a:srgbClr val="0070C0"/>
                </a:solidFill>
              </a:rPr>
              <a:t>Μας </a:t>
            </a:r>
            <a:r>
              <a:rPr lang="el-GR" dirty="0" err="1" smtClean="0">
                <a:solidFill>
                  <a:srgbClr val="0070C0"/>
                </a:solidFill>
              </a:rPr>
              <a:t>ενδιαφερουν</a:t>
            </a:r>
            <a:r>
              <a:rPr lang="el-GR" dirty="0" smtClean="0">
                <a:solidFill>
                  <a:srgbClr val="0070C0"/>
                </a:solidFill>
              </a:rPr>
              <a:t> αναγκαίες εξαρτήσεις (πχ αιτιότητα)</a:t>
            </a:r>
          </a:p>
        </p:txBody>
      </p:sp>
    </p:spTree>
    <p:extLst>
      <p:ext uri="{BB962C8B-B14F-4D97-AF65-F5344CB8AC3E}">
        <p14:creationId xmlns:p14="http://schemas.microsoft.com/office/powerpoint/2010/main" val="800653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70C0"/>
                </a:solidFill>
              </a:rPr>
              <a:t>Ένα μοντέλο για την οπτική</a:t>
            </a:r>
            <a:endParaRPr lang="el-GR" dirty="0">
              <a:solidFill>
                <a:srgbClr val="0070C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dirty="0" err="1" smtClean="0"/>
              <a:t>Ηρωες</a:t>
            </a:r>
            <a:r>
              <a:rPr lang="el-GR" dirty="0" smtClean="0"/>
              <a:t>:</a:t>
            </a:r>
          </a:p>
          <a:p>
            <a:r>
              <a:rPr lang="el-GR" b="1" dirty="0" smtClean="0"/>
              <a:t>Ακτίνες. </a:t>
            </a:r>
            <a:r>
              <a:rPr lang="el-GR" dirty="0" smtClean="0"/>
              <a:t>Γεννούνται στα αυτόφωτα σώματα (</a:t>
            </a:r>
            <a:r>
              <a:rPr lang="el-GR" dirty="0" err="1" smtClean="0">
                <a:solidFill>
                  <a:srgbClr val="0070C0"/>
                </a:solidFill>
              </a:rPr>
              <a:t>ασ</a:t>
            </a:r>
            <a:r>
              <a:rPr lang="el-GR" dirty="0" smtClean="0"/>
              <a:t>). Συνήθως από κάθε σημείο του </a:t>
            </a:r>
            <a:r>
              <a:rPr lang="el-GR" dirty="0" err="1" smtClean="0">
                <a:solidFill>
                  <a:srgbClr val="0070C0"/>
                </a:solidFill>
              </a:rPr>
              <a:t>ασ</a:t>
            </a:r>
            <a:r>
              <a:rPr lang="el-GR" dirty="0" smtClean="0"/>
              <a:t> προς όλες τις κατευθύνσεις.</a:t>
            </a:r>
            <a:r>
              <a:rPr lang="en-US" dirty="0" smtClean="0"/>
              <a:t> </a:t>
            </a:r>
            <a:r>
              <a:rPr lang="el-GR" dirty="0" smtClean="0"/>
              <a:t>Όσο είναι στο ίδιο μέσο κινούνται ευθύγραμμα.  Ανακλώνται ή απορροφώνται (μερικώς ή ολικώς)</a:t>
            </a:r>
          </a:p>
          <a:p>
            <a:r>
              <a:rPr lang="el-GR" b="1" dirty="0" smtClean="0"/>
              <a:t>Υλικά. </a:t>
            </a:r>
            <a:r>
              <a:rPr lang="el-GR" dirty="0" smtClean="0"/>
              <a:t>Διαφανή, αδιαφανή, ημιδιαφανή. Επηρεάζουν την πορεία των ακτινών.</a:t>
            </a:r>
          </a:p>
          <a:p>
            <a:r>
              <a:rPr lang="el-GR" b="1" dirty="0" smtClean="0"/>
              <a:t>Αμφιβληστροειδής</a:t>
            </a:r>
            <a:r>
              <a:rPr lang="el-GR" dirty="0" smtClean="0"/>
              <a:t>. Ειδικό υλικό. Πύλη των βιωμάτων</a:t>
            </a:r>
          </a:p>
          <a:p>
            <a:r>
              <a:rPr lang="en-US" dirty="0">
                <a:hlinkClick r:id="rId2"/>
              </a:rPr>
              <a:t>https://ricktu288.github.io/ray-optics/simulator</a:t>
            </a:r>
            <a:r>
              <a:rPr lang="en-US" dirty="0" smtClean="0">
                <a:hlinkClick r:id="rId2"/>
              </a:rPr>
              <a:t>/</a:t>
            </a:r>
            <a:r>
              <a:rPr lang="el-GR" dirty="0" smtClean="0"/>
              <a:t> για να δοκιμάσετε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87385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Από τη σκοπιά του </a:t>
            </a:r>
            <a:r>
              <a:rPr lang="el-GR" dirty="0" err="1" smtClean="0"/>
              <a:t>Τούλμιν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Μόλις σας μίλησα για πιθανές εγγυήσεις «</a:t>
            </a:r>
            <a:r>
              <a:rPr lang="el-GR" dirty="0" err="1" smtClean="0"/>
              <a:t>τυπου</a:t>
            </a:r>
            <a:r>
              <a:rPr lang="el-GR" dirty="0" smtClean="0"/>
              <a:t> Φυσικής»</a:t>
            </a:r>
          </a:p>
          <a:p>
            <a:endParaRPr lang="el-GR" dirty="0"/>
          </a:p>
          <a:p>
            <a:r>
              <a:rPr lang="el-GR" sz="4400" dirty="0" smtClean="0">
                <a:solidFill>
                  <a:srgbClr val="FF0000"/>
                </a:solidFill>
              </a:rPr>
              <a:t>Τα μοντέλα είναι πολύ σημαντικά στη Φυσική! Είναι εργαλεία σκέψης!</a:t>
            </a:r>
            <a:endParaRPr lang="el-GR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97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F45E51-7B5E-4793-AC6A-876C03F86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Για την ώρα </a:t>
            </a:r>
            <a:r>
              <a:rPr lang="el-GR" dirty="0" err="1" smtClean="0"/>
              <a:t>λοιπον</a:t>
            </a:r>
            <a:r>
              <a:rPr lang="el-GR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AA4B7C-5C29-4AC1-BE70-AABC57584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Προσεγγίζουμε το φώς και την όραση χωρίς αναφορές σε χρώ</a:t>
            </a:r>
            <a:r>
              <a:rPr lang="el-GR" dirty="0" smtClean="0"/>
              <a:t>ματα </a:t>
            </a:r>
          </a:p>
          <a:p>
            <a:r>
              <a:rPr lang="el-GR" dirty="0" smtClean="0"/>
              <a:t>Φως, σκιά, όραση σε ένα </a:t>
            </a:r>
            <a:r>
              <a:rPr lang="el-GR" dirty="0" err="1" smtClean="0"/>
              <a:t>μονοχρωμο</a:t>
            </a:r>
            <a:r>
              <a:rPr lang="el-GR" dirty="0" smtClean="0"/>
              <a:t> κόσμο.</a:t>
            </a:r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A5B31FB-84D2-4FCE-BA0E-0BCFD67E4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31381"/>
            <a:ext cx="3938587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93096"/>
            <a:ext cx="4779963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Ευθεία γραμμή σύνδεσης 5"/>
          <p:cNvCxnSpPr/>
          <p:nvPr/>
        </p:nvCxnSpPr>
        <p:spPr>
          <a:xfrm>
            <a:off x="107504" y="314096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>
            <a:off x="107504" y="3140968"/>
            <a:ext cx="3672408" cy="2808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εία γραμμή σύνδεσης 9"/>
          <p:cNvCxnSpPr/>
          <p:nvPr/>
        </p:nvCxnSpPr>
        <p:spPr>
          <a:xfrm flipH="1">
            <a:off x="251520" y="3356992"/>
            <a:ext cx="2880320" cy="2592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64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solidFill>
                  <a:srgbClr val="00B050"/>
                </a:solidFill>
              </a:rPr>
              <a:t>Πιθανο</a:t>
            </a:r>
            <a:r>
              <a:rPr lang="el-GR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Bonus</a:t>
            </a:r>
            <a:r>
              <a:rPr lang="el-GR" dirty="0">
                <a:solidFill>
                  <a:srgbClr val="00B050"/>
                </a:solidFill>
              </a:rPr>
              <a:t> : </a:t>
            </a:r>
            <a:r>
              <a:rPr lang="el-GR" dirty="0" err="1">
                <a:solidFill>
                  <a:srgbClr val="00B050"/>
                </a:solidFill>
              </a:rPr>
              <a:t>Πειραμα</a:t>
            </a:r>
            <a:r>
              <a:rPr lang="el-GR" dirty="0">
                <a:solidFill>
                  <a:srgbClr val="00B050"/>
                </a:solidFill>
              </a:rPr>
              <a:t> για </a:t>
            </a:r>
            <a:r>
              <a:rPr lang="el-GR" dirty="0" smtClean="0">
                <a:solidFill>
                  <a:srgbClr val="00B050"/>
                </a:solidFill>
              </a:rPr>
              <a:t>την ευθύγραμμη διάδοση των </a:t>
            </a:r>
            <a:r>
              <a:rPr lang="el-GR" dirty="0" err="1" smtClean="0">
                <a:solidFill>
                  <a:srgbClr val="00B050"/>
                </a:solidFill>
              </a:rPr>
              <a:t>ακτίνων</a:t>
            </a:r>
            <a:endParaRPr lang="el-GR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63623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060848"/>
            <a:ext cx="329006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Βιντεοσκοπήστε και</a:t>
            </a:r>
          </a:p>
          <a:p>
            <a:r>
              <a:rPr lang="el-GR" dirty="0" err="1" smtClean="0">
                <a:solidFill>
                  <a:prstClr val="black"/>
                </a:solidFill>
              </a:rPr>
              <a:t>Στειλτε</a:t>
            </a:r>
            <a:r>
              <a:rPr lang="el-GR" dirty="0" smtClean="0">
                <a:solidFill>
                  <a:prstClr val="black"/>
                </a:solidFill>
              </a:rPr>
              <a:t> </a:t>
            </a:r>
            <a:r>
              <a:rPr lang="el-GR" dirty="0" smtClean="0">
                <a:solidFill>
                  <a:prstClr val="black"/>
                </a:solidFill>
              </a:rPr>
              <a:t>μου </a:t>
            </a:r>
            <a:r>
              <a:rPr lang="el-GR" dirty="0" smtClean="0">
                <a:solidFill>
                  <a:prstClr val="black"/>
                </a:solidFill>
              </a:rPr>
              <a:t>τη </a:t>
            </a:r>
            <a:r>
              <a:rPr lang="el-GR" dirty="0" err="1" smtClean="0">
                <a:solidFill>
                  <a:prstClr val="black"/>
                </a:solidFill>
              </a:rPr>
              <a:t>διευθυνση</a:t>
            </a:r>
            <a:r>
              <a:rPr lang="el-GR" dirty="0" smtClean="0">
                <a:solidFill>
                  <a:prstClr val="black"/>
                </a:solidFill>
              </a:rPr>
              <a:t> </a:t>
            </a:r>
          </a:p>
          <a:p>
            <a:r>
              <a:rPr lang="el-GR" dirty="0" smtClean="0">
                <a:solidFill>
                  <a:prstClr val="black"/>
                </a:solidFill>
              </a:rPr>
              <a:t>Του βίντεο</a:t>
            </a:r>
          </a:p>
          <a:p>
            <a:r>
              <a:rPr lang="el-GR" dirty="0" smtClean="0">
                <a:solidFill>
                  <a:prstClr val="black"/>
                </a:solidFill>
              </a:rPr>
              <a:t>Αν δεν </a:t>
            </a:r>
            <a:r>
              <a:rPr lang="el-GR" dirty="0" err="1" smtClean="0">
                <a:solidFill>
                  <a:prstClr val="black"/>
                </a:solidFill>
              </a:rPr>
              <a:t>γινεται</a:t>
            </a:r>
            <a:r>
              <a:rPr lang="el-GR" dirty="0" smtClean="0">
                <a:solidFill>
                  <a:prstClr val="black"/>
                </a:solidFill>
              </a:rPr>
              <a:t> σκεφτείτε</a:t>
            </a:r>
          </a:p>
          <a:p>
            <a:r>
              <a:rPr lang="el-GR" dirty="0" smtClean="0">
                <a:solidFill>
                  <a:prstClr val="black"/>
                </a:solidFill>
              </a:rPr>
              <a:t>Τι άλλο </a:t>
            </a:r>
            <a:r>
              <a:rPr lang="el-GR" dirty="0" err="1" smtClean="0">
                <a:solidFill>
                  <a:prstClr val="black"/>
                </a:solidFill>
              </a:rPr>
              <a:t>μπορει</a:t>
            </a:r>
            <a:r>
              <a:rPr lang="el-GR" dirty="0" smtClean="0">
                <a:solidFill>
                  <a:prstClr val="black"/>
                </a:solidFill>
              </a:rPr>
              <a:t> να κάνετε</a:t>
            </a:r>
          </a:p>
          <a:p>
            <a:endParaRPr lang="el-GR" dirty="0">
              <a:solidFill>
                <a:prstClr val="black"/>
              </a:solidFill>
            </a:endParaRPr>
          </a:p>
          <a:p>
            <a:endParaRPr lang="el-GR" dirty="0" smtClean="0">
              <a:solidFill>
                <a:prstClr val="black"/>
              </a:solidFill>
            </a:endParaRPr>
          </a:p>
          <a:p>
            <a:r>
              <a:rPr lang="el-GR" dirty="0" smtClean="0">
                <a:solidFill>
                  <a:prstClr val="black"/>
                </a:solidFill>
              </a:rPr>
              <a:t>Πχ </a:t>
            </a:r>
            <a:r>
              <a:rPr lang="en-US" dirty="0">
                <a:solidFill>
                  <a:prstClr val="black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youtu.be/OeZic584IXk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l-GR" dirty="0" err="1" smtClean="0">
                <a:solidFill>
                  <a:prstClr val="black"/>
                </a:solidFill>
              </a:rPr>
              <a:t>Μπορουμε</a:t>
            </a:r>
            <a:r>
              <a:rPr lang="el-GR" dirty="0" smtClean="0">
                <a:solidFill>
                  <a:prstClr val="black"/>
                </a:solidFill>
              </a:rPr>
              <a:t> </a:t>
            </a:r>
            <a:r>
              <a:rPr lang="el-GR" dirty="0" err="1" smtClean="0">
                <a:solidFill>
                  <a:prstClr val="black"/>
                </a:solidFill>
              </a:rPr>
              <a:t>ισως</a:t>
            </a:r>
            <a:r>
              <a:rPr lang="el-GR" dirty="0" smtClean="0">
                <a:solidFill>
                  <a:prstClr val="black"/>
                </a:solidFill>
              </a:rPr>
              <a:t> να</a:t>
            </a:r>
          </a:p>
          <a:p>
            <a:r>
              <a:rPr lang="el-GR" dirty="0" err="1" smtClean="0">
                <a:solidFill>
                  <a:prstClr val="black"/>
                </a:solidFill>
              </a:rPr>
              <a:t>Χρησιμοποιησουμε</a:t>
            </a:r>
            <a:r>
              <a:rPr lang="el-GR" dirty="0" smtClean="0">
                <a:solidFill>
                  <a:prstClr val="black"/>
                </a:solidFill>
              </a:rPr>
              <a:t> </a:t>
            </a:r>
            <a:r>
              <a:rPr lang="el-GR" dirty="0" err="1" smtClean="0">
                <a:solidFill>
                  <a:prstClr val="black"/>
                </a:solidFill>
              </a:rPr>
              <a:t>κατι</a:t>
            </a:r>
            <a:r>
              <a:rPr lang="el-GR" dirty="0" smtClean="0">
                <a:solidFill>
                  <a:prstClr val="black"/>
                </a:solidFill>
              </a:rPr>
              <a:t> </a:t>
            </a:r>
          </a:p>
          <a:p>
            <a:r>
              <a:rPr lang="el-GR" dirty="0" smtClean="0">
                <a:solidFill>
                  <a:prstClr val="black"/>
                </a:solidFill>
              </a:rPr>
              <a:t>Άλλο και όχι </a:t>
            </a:r>
            <a:r>
              <a:rPr lang="en-US" dirty="0" err="1" smtClean="0">
                <a:solidFill>
                  <a:prstClr val="black"/>
                </a:solidFill>
              </a:rPr>
              <a:t>laiser</a:t>
            </a:r>
            <a:r>
              <a:rPr lang="en-US" dirty="0" smtClean="0">
                <a:solidFill>
                  <a:prstClr val="black"/>
                </a:solidFill>
              </a:rPr>
              <a:t>?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797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Συνοδευτικο</a:t>
            </a:r>
            <a:r>
              <a:rPr lang="el-GR" dirty="0" smtClean="0"/>
              <a:t> του πειράματος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Ας πούμε ότι </a:t>
            </a:r>
            <a:r>
              <a:rPr lang="el-GR" dirty="0" err="1" smtClean="0"/>
              <a:t>βλεπετε</a:t>
            </a:r>
            <a:r>
              <a:rPr lang="el-GR" dirty="0" smtClean="0"/>
              <a:t> </a:t>
            </a:r>
            <a:r>
              <a:rPr lang="el-GR" dirty="0" err="1" smtClean="0"/>
              <a:t>καποιες</a:t>
            </a:r>
            <a:r>
              <a:rPr lang="el-GR" dirty="0" smtClean="0"/>
              <a:t> «γραμμές στον αέρα». Τι σχέση </a:t>
            </a:r>
            <a:r>
              <a:rPr lang="el-GR" dirty="0" err="1" smtClean="0"/>
              <a:t>εχουν</a:t>
            </a:r>
            <a:r>
              <a:rPr lang="el-GR" dirty="0" smtClean="0"/>
              <a:t> αυτές με τις </a:t>
            </a:r>
            <a:r>
              <a:rPr lang="el-GR" dirty="0" err="1" smtClean="0"/>
              <a:t>ακτινες</a:t>
            </a:r>
            <a:r>
              <a:rPr lang="el-GR" dirty="0" smtClean="0"/>
              <a:t>; </a:t>
            </a:r>
          </a:p>
          <a:p>
            <a:r>
              <a:rPr lang="el-GR" dirty="0" err="1" smtClean="0"/>
              <a:t>Επειδη</a:t>
            </a:r>
            <a:r>
              <a:rPr lang="el-GR" dirty="0" smtClean="0"/>
              <a:t> είναι ευθείες και φαίνονται </a:t>
            </a:r>
            <a:r>
              <a:rPr lang="el-GR" dirty="0" err="1" smtClean="0"/>
              <a:t>εκει</a:t>
            </a:r>
            <a:r>
              <a:rPr lang="el-GR" dirty="0" smtClean="0"/>
              <a:t> πρέπει να τις «βαφτίσουμε» ακτίνες;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61048"/>
            <a:ext cx="381000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9180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Μπορώ να χαράξω τις ακτίνες;</a:t>
            </a:r>
            <a:br>
              <a:rPr lang="el-GR" dirty="0" smtClean="0"/>
            </a:br>
            <a:endParaRPr lang="el-GR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12815"/>
            <a:ext cx="8229600" cy="287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7" y="4509120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https://ricktu288.github.io/ray-optics/simulator</a:t>
            </a:r>
            <a:r>
              <a:rPr lang="en-US" dirty="0" smtClean="0">
                <a:hlinkClick r:id="rId3"/>
              </a:rPr>
              <a:t>/</a:t>
            </a:r>
            <a:r>
              <a:rPr lang="el-GR" dirty="0" smtClean="0"/>
              <a:t>    </a:t>
            </a:r>
            <a:r>
              <a:rPr lang="el-GR" dirty="0" err="1" smtClean="0"/>
              <a:t>Μπορει</a:t>
            </a:r>
            <a:r>
              <a:rPr lang="el-GR" dirty="0" smtClean="0"/>
              <a:t> να </a:t>
            </a:r>
            <a:r>
              <a:rPr lang="el-GR" dirty="0" err="1" smtClean="0"/>
              <a:t>χρησιμοποιηθει</a:t>
            </a:r>
            <a:r>
              <a:rPr lang="el-GR" dirty="0" smtClean="0"/>
              <a:t> και </a:t>
            </a:r>
            <a:r>
              <a:rPr lang="el-GR" dirty="0" smtClean="0"/>
              <a:t>αυτό</a:t>
            </a:r>
          </a:p>
          <a:p>
            <a:endParaRPr lang="el-GR" dirty="0"/>
          </a:p>
          <a:p>
            <a:r>
              <a:rPr lang="el-GR" dirty="0" smtClean="0">
                <a:solidFill>
                  <a:srgbClr val="FF0000"/>
                </a:solidFill>
              </a:rPr>
              <a:t>Ξεγέλασμα του </a:t>
            </a:r>
            <a:r>
              <a:rPr lang="el-GR" dirty="0" err="1" smtClean="0">
                <a:solidFill>
                  <a:srgbClr val="FF0000"/>
                </a:solidFill>
              </a:rPr>
              <a:t>ματιου</a:t>
            </a:r>
            <a:r>
              <a:rPr lang="el-GR" dirty="0" smtClean="0">
                <a:solidFill>
                  <a:srgbClr val="FF0000"/>
                </a:solidFill>
              </a:rPr>
              <a:t>;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65104"/>
            <a:ext cx="3744416" cy="214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Ευθεία γραμμή σύνδεσης 5"/>
          <p:cNvCxnSpPr/>
          <p:nvPr/>
        </p:nvCxnSpPr>
        <p:spPr>
          <a:xfrm flipH="1">
            <a:off x="3275856" y="1700808"/>
            <a:ext cx="4608512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εία γραμμή σύνδεσης 7"/>
          <p:cNvCxnSpPr/>
          <p:nvPr/>
        </p:nvCxnSpPr>
        <p:spPr>
          <a:xfrm flipV="1">
            <a:off x="5508104" y="1700808"/>
            <a:ext cx="2376264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εία γραμμή σύνδεσης 9"/>
          <p:cNvCxnSpPr/>
          <p:nvPr/>
        </p:nvCxnSpPr>
        <p:spPr>
          <a:xfrm>
            <a:off x="4860032" y="908720"/>
            <a:ext cx="3024336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εία γραμμή σύνδεσης 12"/>
          <p:cNvCxnSpPr/>
          <p:nvPr/>
        </p:nvCxnSpPr>
        <p:spPr>
          <a:xfrm flipV="1">
            <a:off x="5940152" y="1700808"/>
            <a:ext cx="1944216" cy="2016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εία γραμμή σύνδεσης 14"/>
          <p:cNvCxnSpPr/>
          <p:nvPr/>
        </p:nvCxnSpPr>
        <p:spPr>
          <a:xfrm flipH="1">
            <a:off x="3203848" y="2348880"/>
            <a:ext cx="4680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εία γραμμή σύνδεσης 16"/>
          <p:cNvCxnSpPr/>
          <p:nvPr/>
        </p:nvCxnSpPr>
        <p:spPr>
          <a:xfrm flipH="1">
            <a:off x="3203848" y="2348880"/>
            <a:ext cx="468052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εία γραμμή σύνδεσης 18"/>
          <p:cNvCxnSpPr/>
          <p:nvPr/>
        </p:nvCxnSpPr>
        <p:spPr>
          <a:xfrm flipH="1">
            <a:off x="5580112" y="2348880"/>
            <a:ext cx="2304256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127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ΦΩΣ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/>
          </a:bodyPr>
          <a:lstStyle/>
          <a:p>
            <a:r>
              <a:rPr lang="el-GR" dirty="0" smtClean="0"/>
              <a:t>Επικοινωνία</a:t>
            </a:r>
          </a:p>
          <a:p>
            <a:r>
              <a:rPr lang="el-GR" dirty="0" smtClean="0"/>
              <a:t>Σύγκριση με την Αφή (ασφάλεια, </a:t>
            </a:r>
            <a:r>
              <a:rPr lang="el-GR" dirty="0" smtClean="0"/>
              <a:t>επιβουλή</a:t>
            </a:r>
            <a:r>
              <a:rPr lang="el-GR" dirty="0" smtClean="0"/>
              <a:t>)  ή την όσφρηση (σαφήνεια)</a:t>
            </a:r>
            <a:endParaRPr lang="el-GR" dirty="0" smtClean="0"/>
          </a:p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16024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1239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12976"/>
            <a:ext cx="25717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031" y="5242495"/>
            <a:ext cx="2847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613" y="3129747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4083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Τι επεξηγηματικό κείμενο θα γράφατε;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Πώς θα εξηγούσατε τώρα το πώς λειτουργεί μια </a:t>
            </a:r>
            <a:r>
              <a:rPr lang="el-GR" dirty="0" err="1" smtClean="0"/>
              <a:t>τετοια</a:t>
            </a:r>
            <a:r>
              <a:rPr lang="el-GR" dirty="0" smtClean="0"/>
              <a:t> συσκευή;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79222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Ναι </a:t>
            </a:r>
            <a:r>
              <a:rPr lang="el-GR" dirty="0" err="1" smtClean="0"/>
              <a:t>αλλα</a:t>
            </a:r>
            <a:r>
              <a:rPr lang="el-GR" dirty="0" smtClean="0"/>
              <a:t> το μολύβι δεν είναι αυτόφωτο!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/>
              <a:t>Ας δούμε τι συμβαίνει σε μια τραχιά </a:t>
            </a:r>
            <a:r>
              <a:rPr lang="el-GR" dirty="0"/>
              <a:t>επιφάνεια. Από πού έρχεται το </a:t>
            </a:r>
            <a:r>
              <a:rPr lang="el-GR" dirty="0" err="1"/>
              <a:t>διαχυτο</a:t>
            </a:r>
            <a:r>
              <a:rPr lang="el-GR" dirty="0"/>
              <a:t> φως (</a:t>
            </a:r>
            <a:r>
              <a:rPr lang="el-GR" dirty="0" err="1"/>
              <a:t>ambient</a:t>
            </a:r>
            <a:r>
              <a:rPr lang="el-GR" dirty="0"/>
              <a:t> </a:t>
            </a:r>
            <a:r>
              <a:rPr lang="el-GR" dirty="0" err="1"/>
              <a:t>light</a:t>
            </a:r>
            <a:r>
              <a:rPr lang="el-GR" dirty="0" smtClean="0"/>
              <a:t>);</a:t>
            </a:r>
            <a:endParaRPr lang="el-GR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l-GR" dirty="0" smtClean="0"/>
              <a:t>Πηγή: </a:t>
            </a:r>
            <a:r>
              <a:rPr lang="en-US" dirty="0"/>
              <a:t>https://www.sharetextures.com/blog/physically-based_rendering/</a:t>
            </a:r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08920"/>
            <a:ext cx="26860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392" y="2708920"/>
            <a:ext cx="29146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9691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Τα συνήθη αντικείμενα, όταν φωτίζονται… σαν τα ψηφιδωτά</a:t>
            </a:r>
            <a:endParaRPr lang="el-GR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3168000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Ευθύγραμμο βέλος σύνδεσης 4"/>
          <p:cNvCxnSpPr/>
          <p:nvPr/>
        </p:nvCxnSpPr>
        <p:spPr>
          <a:xfrm flipV="1">
            <a:off x="2987824" y="1772816"/>
            <a:ext cx="180020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/>
          <p:cNvCxnSpPr/>
          <p:nvPr/>
        </p:nvCxnSpPr>
        <p:spPr>
          <a:xfrm>
            <a:off x="2915816" y="1988840"/>
            <a:ext cx="1872208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/>
          <p:cNvCxnSpPr/>
          <p:nvPr/>
        </p:nvCxnSpPr>
        <p:spPr>
          <a:xfrm>
            <a:off x="2915816" y="198884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/>
          <p:cNvCxnSpPr/>
          <p:nvPr/>
        </p:nvCxnSpPr>
        <p:spPr>
          <a:xfrm>
            <a:off x="4644008" y="270892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/>
          <p:cNvCxnSpPr/>
          <p:nvPr/>
        </p:nvCxnSpPr>
        <p:spPr>
          <a:xfrm>
            <a:off x="2987824" y="1988840"/>
            <a:ext cx="136815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/>
          <p:cNvCxnSpPr/>
          <p:nvPr/>
        </p:nvCxnSpPr>
        <p:spPr>
          <a:xfrm flipV="1">
            <a:off x="2832956" y="2325793"/>
            <a:ext cx="1080120" cy="11989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ύγραμμο βέλος σύνδεσης 16"/>
          <p:cNvCxnSpPr/>
          <p:nvPr/>
        </p:nvCxnSpPr>
        <p:spPr>
          <a:xfrm flipV="1">
            <a:off x="2831838" y="2758977"/>
            <a:ext cx="1512168" cy="7435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/>
          <p:cNvCxnSpPr/>
          <p:nvPr/>
        </p:nvCxnSpPr>
        <p:spPr>
          <a:xfrm flipV="1">
            <a:off x="2915816" y="3130731"/>
            <a:ext cx="151216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ύγραμμο βέλος σύνδεσης 20"/>
          <p:cNvCxnSpPr/>
          <p:nvPr/>
        </p:nvCxnSpPr>
        <p:spPr>
          <a:xfrm>
            <a:off x="2940816" y="3524777"/>
            <a:ext cx="151216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Ευθύγραμμο βέλος σύνδεσης 22"/>
          <p:cNvCxnSpPr/>
          <p:nvPr/>
        </p:nvCxnSpPr>
        <p:spPr>
          <a:xfrm>
            <a:off x="2882425" y="3550136"/>
            <a:ext cx="1656184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Ευθύγραμμο βέλος σύνδεσης 24"/>
          <p:cNvCxnSpPr/>
          <p:nvPr/>
        </p:nvCxnSpPr>
        <p:spPr>
          <a:xfrm>
            <a:off x="2915816" y="3596785"/>
            <a:ext cx="1080120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7281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06" y="4480632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6839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εξήγηση των σκιών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Είναι </a:t>
            </a:r>
            <a:r>
              <a:rPr lang="el-GR" dirty="0" err="1" smtClean="0"/>
              <a:t>σημαντικο</a:t>
            </a:r>
            <a:r>
              <a:rPr lang="el-GR" dirty="0" smtClean="0"/>
              <a:t> για μένα να μπορείτε να χρησιμοποιείτε το βασικό μοντέλο για να </a:t>
            </a:r>
            <a:r>
              <a:rPr lang="el-GR" dirty="0" err="1" smtClean="0"/>
              <a:t>εξηγειτε</a:t>
            </a:r>
            <a:r>
              <a:rPr lang="el-GR" dirty="0" smtClean="0"/>
              <a:t> σκιές</a:t>
            </a:r>
          </a:p>
          <a:p>
            <a:r>
              <a:rPr lang="el-GR" dirty="0" smtClean="0"/>
              <a:t>Οι προσπάθειες των συμφοιτητριών/ων σας</a:t>
            </a:r>
          </a:p>
          <a:p>
            <a:r>
              <a:rPr lang="en-US" dirty="0">
                <a:hlinkClick r:id="rId2"/>
              </a:rPr>
              <a:t>https://eclass.uth.gr/modules/document/index.php?course=PRE_U_113&amp;openDir=/</a:t>
            </a:r>
            <a:r>
              <a:rPr lang="en-US" dirty="0" smtClean="0">
                <a:hlinkClick r:id="rId2"/>
              </a:rPr>
              <a:t>5da49ec3JkLH&amp;unit=406</a:t>
            </a:r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821552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Δημιουργήστε μια δική σας άσκηση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Κάνετε μια </a:t>
            </a:r>
            <a:r>
              <a:rPr lang="el-GR" dirty="0" err="1" smtClean="0"/>
              <a:t>δικη</a:t>
            </a:r>
            <a:r>
              <a:rPr lang="el-GR" dirty="0" smtClean="0"/>
              <a:t> σας διάταξη με φωτεινές πηγές και εμπόδια και προβλέψτε τις σκιές και παρασκιές.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140797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Ερωτηση</a:t>
            </a:r>
            <a:r>
              <a:rPr lang="el-GR" dirty="0" smtClean="0"/>
              <a:t> </a:t>
            </a:r>
            <a:r>
              <a:rPr lang="el-GR" dirty="0" err="1" smtClean="0"/>
              <a:t>αναστοχασμού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Τι είναι σημαντικό στην προηγούμενη ενότητα;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805381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Σχεδίαση </a:t>
            </a:r>
            <a:r>
              <a:rPr lang="el-GR" dirty="0" err="1" smtClean="0"/>
              <a:t>σκιων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525963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Έχουμε «παράλληλα» την </a:t>
            </a:r>
            <a:r>
              <a:rPr lang="el-GR" dirty="0" err="1" smtClean="0"/>
              <a:t>πραγματικοτητα</a:t>
            </a:r>
            <a:r>
              <a:rPr lang="el-GR" dirty="0" smtClean="0"/>
              <a:t>, ένα </a:t>
            </a:r>
            <a:r>
              <a:rPr lang="el-GR" dirty="0" err="1" smtClean="0"/>
              <a:t>σχεδιο</a:t>
            </a:r>
            <a:r>
              <a:rPr lang="el-GR" dirty="0" smtClean="0"/>
              <a:t>, τις «ακτίνες» που φανταζόμαστε, </a:t>
            </a:r>
            <a:r>
              <a:rPr lang="el-GR" dirty="0" err="1" smtClean="0"/>
              <a:t>καποια</a:t>
            </a:r>
            <a:r>
              <a:rPr lang="el-GR" dirty="0" smtClean="0"/>
              <a:t> </a:t>
            </a:r>
            <a:r>
              <a:rPr lang="el-GR" dirty="0" err="1" smtClean="0"/>
              <a:t>προσομοιωση</a:t>
            </a:r>
            <a:r>
              <a:rPr lang="el-GR" dirty="0" smtClean="0"/>
              <a:t> ή ένα </a:t>
            </a:r>
            <a:r>
              <a:rPr lang="el-GR" dirty="0" err="1" smtClean="0"/>
              <a:t>λογισμικο</a:t>
            </a:r>
            <a:r>
              <a:rPr lang="el-GR" dirty="0" smtClean="0"/>
              <a:t> για να </a:t>
            </a:r>
            <a:r>
              <a:rPr lang="el-GR" dirty="0" err="1" smtClean="0"/>
              <a:t>οπτικοποιούμε</a:t>
            </a:r>
            <a:r>
              <a:rPr lang="el-GR" dirty="0" smtClean="0"/>
              <a:t> το «μοντέλο» μας. </a:t>
            </a:r>
            <a:r>
              <a:rPr lang="el-GR" dirty="0" smtClean="0">
                <a:solidFill>
                  <a:srgbClr val="FF0000"/>
                </a:solidFill>
              </a:rPr>
              <a:t>Το πρόβλημα: </a:t>
            </a:r>
            <a:r>
              <a:rPr lang="el-GR" b="1" dirty="0" smtClean="0">
                <a:solidFill>
                  <a:srgbClr val="FF0000"/>
                </a:solidFill>
              </a:rPr>
              <a:t>να τα συντονίσουμε! </a:t>
            </a:r>
            <a:endParaRPr lang="el-GR" b="1" dirty="0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60848"/>
            <a:ext cx="349567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Ευθεία γραμμή σύνδεσης 4"/>
          <p:cNvCxnSpPr/>
          <p:nvPr/>
        </p:nvCxnSpPr>
        <p:spPr>
          <a:xfrm flipV="1">
            <a:off x="5580112" y="2348880"/>
            <a:ext cx="2448272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εία γραμμή σύνδεσης 6"/>
          <p:cNvCxnSpPr/>
          <p:nvPr/>
        </p:nvCxnSpPr>
        <p:spPr>
          <a:xfrm>
            <a:off x="5580112" y="3140968"/>
            <a:ext cx="2376264" cy="936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5978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Ασκηση</a:t>
            </a:r>
            <a:r>
              <a:rPr lang="el-GR" dirty="0" smtClean="0"/>
              <a:t> με </a:t>
            </a:r>
            <a:r>
              <a:rPr lang="el-GR" dirty="0" err="1" smtClean="0"/>
              <a:t>λογισμικο</a:t>
            </a:r>
            <a:endParaRPr lang="el-GR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848000" cy="23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725144"/>
            <a:ext cx="8120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Ας </a:t>
            </a:r>
            <a:r>
              <a:rPr lang="el-GR" dirty="0" err="1" smtClean="0">
                <a:solidFill>
                  <a:prstClr val="black"/>
                </a:solidFill>
              </a:rPr>
              <a:t>χρησιμοποιησουμε</a:t>
            </a:r>
            <a:r>
              <a:rPr lang="el-GR" dirty="0" smtClean="0">
                <a:solidFill>
                  <a:prstClr val="black"/>
                </a:solidFill>
              </a:rPr>
              <a:t> αυτό το «</a:t>
            </a:r>
            <a:r>
              <a:rPr lang="el-GR" dirty="0" err="1" smtClean="0">
                <a:solidFill>
                  <a:prstClr val="black"/>
                </a:solidFill>
              </a:rPr>
              <a:t>εργαλειο</a:t>
            </a:r>
            <a:r>
              <a:rPr lang="el-GR" dirty="0" smtClean="0">
                <a:solidFill>
                  <a:prstClr val="black"/>
                </a:solidFill>
              </a:rPr>
              <a:t>» για να </a:t>
            </a:r>
            <a:r>
              <a:rPr lang="el-GR" dirty="0" err="1" smtClean="0">
                <a:solidFill>
                  <a:prstClr val="black"/>
                </a:solidFill>
              </a:rPr>
              <a:t>δουμε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dirty="0" smtClean="0">
                <a:solidFill>
                  <a:prstClr val="black"/>
                </a:solidFill>
              </a:rPr>
              <a:t>τι </a:t>
            </a:r>
            <a:r>
              <a:rPr lang="el-GR" dirty="0" err="1" smtClean="0">
                <a:solidFill>
                  <a:prstClr val="black"/>
                </a:solidFill>
              </a:rPr>
              <a:t>περιμενουμε</a:t>
            </a:r>
            <a:r>
              <a:rPr lang="el-GR" dirty="0" smtClean="0">
                <a:solidFill>
                  <a:prstClr val="black"/>
                </a:solidFill>
              </a:rPr>
              <a:t> να συμβεί</a:t>
            </a:r>
          </a:p>
          <a:p>
            <a:r>
              <a:rPr lang="en-US" dirty="0">
                <a:solidFill>
                  <a:prstClr val="black"/>
                </a:solidFill>
              </a:rPr>
              <a:t>https://ricktu288.github.io/ray-optics/simulator/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404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Άλλες χρήσεις του μοντέλου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457200" y="1600200"/>
            <a:ext cx="3106688" cy="452596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https://ricktu288.github.io/ray-optics/simulator/</a:t>
            </a:r>
            <a:endParaRPr lang="el-GR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00808"/>
            <a:ext cx="4152900" cy="440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4083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dirty="0" smtClean="0"/>
              <a:t>Ανάκλαση σε καθρέφτη – ξεγέλασμα του ματιού</a:t>
            </a:r>
            <a:endParaRPr lang="el-GR" altLang="el-GR" dirty="0"/>
          </a:p>
        </p:txBody>
      </p:sp>
      <p:sp>
        <p:nvSpPr>
          <p:cNvPr id="49161" name="AutoShape 9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pic>
        <p:nvPicPr>
          <p:cNvPr id="49163" name="Picture 11" descr="man-looking-in-the-mirr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5594449" cy="525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91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Θρησκευτικο</a:t>
            </a:r>
            <a:r>
              <a:rPr lang="el-GR" dirty="0" smtClean="0"/>
              <a:t>/</a:t>
            </a:r>
            <a:r>
              <a:rPr lang="el-GR" dirty="0" err="1" smtClean="0"/>
              <a:t>Υπαρξιακο</a:t>
            </a:r>
            <a:r>
              <a:rPr lang="el-GR" dirty="0" smtClean="0"/>
              <a:t> (1)</a:t>
            </a:r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25812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336952"/>
            <a:ext cx="327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 “Κύριε, </a:t>
            </a:r>
            <a:r>
              <a:rPr lang="el-GR" dirty="0" err="1"/>
              <a:t>φώτισόν</a:t>
            </a:r>
            <a:r>
              <a:rPr lang="el-GR" dirty="0"/>
              <a:t> μου το σκότος”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3501" y="5706284"/>
            <a:ext cx="2738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πληγή είναι το σημείο απ’ όπου μπαίνει μέσα σου το φως.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592321"/>
            <a:ext cx="2323656" cy="392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00808"/>
            <a:ext cx="2294158" cy="340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03167" y="5521618"/>
            <a:ext cx="1015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/>
              <a:t>Χανουκα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413942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δύσκολη εξήγηση του σχηματισμού ειδώλου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Υπόθεση: το μάτι/νους εκτιμά την πραγματικότητα με βάση την πιο συχνή ερμηνεία σχηματισμού του ειδώλου.</a:t>
            </a:r>
          </a:p>
          <a:p>
            <a:r>
              <a:rPr lang="el-GR" dirty="0" err="1" smtClean="0">
                <a:solidFill>
                  <a:srgbClr val="FF0000"/>
                </a:solidFill>
              </a:rPr>
              <a:t>Αρα</a:t>
            </a:r>
            <a:r>
              <a:rPr lang="el-GR" dirty="0" smtClean="0">
                <a:solidFill>
                  <a:srgbClr val="FF0000"/>
                </a:solidFill>
              </a:rPr>
              <a:t>: το μάτι/νους μπορεί να απατηθεί</a:t>
            </a:r>
          </a:p>
          <a:p>
            <a:pPr lvl="1"/>
            <a:r>
              <a:rPr lang="el-GR" dirty="0" smtClean="0"/>
              <a:t>Παράδειγμα: ο </a:t>
            </a:r>
            <a:r>
              <a:rPr lang="el-GR" dirty="0" smtClean="0"/>
              <a:t>καθρέφτης</a:t>
            </a:r>
          </a:p>
          <a:p>
            <a:r>
              <a:rPr lang="el-GR" dirty="0" err="1" smtClean="0"/>
              <a:t>Μπορει</a:t>
            </a:r>
            <a:r>
              <a:rPr lang="el-GR" dirty="0" smtClean="0"/>
              <a:t> τελικά το μοντέλο μας να δώσει μια </a:t>
            </a:r>
            <a:r>
              <a:rPr lang="el-GR" dirty="0" err="1" smtClean="0"/>
              <a:t>καλη</a:t>
            </a:r>
            <a:r>
              <a:rPr lang="el-GR" dirty="0" smtClean="0"/>
              <a:t> </a:t>
            </a:r>
            <a:r>
              <a:rPr lang="el-GR" dirty="0" err="1" smtClean="0"/>
              <a:t>εξήγηγη</a:t>
            </a:r>
            <a:r>
              <a:rPr lang="el-GR" dirty="0" smtClean="0"/>
              <a:t> για το </a:t>
            </a:r>
            <a:r>
              <a:rPr lang="el-GR" dirty="0" err="1" smtClean="0"/>
              <a:t>σχηματισμο</a:t>
            </a:r>
            <a:r>
              <a:rPr lang="el-GR" dirty="0" smtClean="0"/>
              <a:t> του ειδώλου στον καθρέφτη;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04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 πολλά πρόσωπα της ανάκλασης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Ανάκλαση από καθρέφτες</a:t>
            </a:r>
          </a:p>
          <a:p>
            <a:r>
              <a:rPr lang="el-GR" dirty="0" smtClean="0"/>
              <a:t>Ανάκλαση από </a:t>
            </a:r>
            <a:r>
              <a:rPr lang="el-GR" dirty="0" err="1" smtClean="0"/>
              <a:t>αγριες</a:t>
            </a:r>
            <a:r>
              <a:rPr lang="el-GR" dirty="0" smtClean="0"/>
              <a:t> επιφάνειες</a:t>
            </a:r>
          </a:p>
          <a:p>
            <a:r>
              <a:rPr lang="el-GR" dirty="0" smtClean="0"/>
              <a:t>«Αντανάκλαση» (το φως σε μια λίμνη ή ένα ρολόι, στα </a:t>
            </a:r>
            <a:r>
              <a:rPr lang="el-GR" dirty="0" err="1" smtClean="0"/>
              <a:t>ματια</a:t>
            </a:r>
            <a:r>
              <a:rPr lang="el-GR" dirty="0" smtClean="0"/>
              <a:t> συνομιλητή/</a:t>
            </a:r>
            <a:r>
              <a:rPr lang="el-GR" dirty="0" err="1" smtClean="0"/>
              <a:t>τριας</a:t>
            </a:r>
            <a:r>
              <a:rPr lang="el-GR" dirty="0" smtClean="0"/>
              <a:t>)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Είναι η </a:t>
            </a:r>
            <a:r>
              <a:rPr lang="el-GR" dirty="0" err="1" smtClean="0">
                <a:solidFill>
                  <a:srgbClr val="FF0000"/>
                </a:solidFill>
              </a:rPr>
              <a:t>εικονα</a:t>
            </a:r>
            <a:r>
              <a:rPr lang="el-GR" dirty="0" smtClean="0">
                <a:solidFill>
                  <a:srgbClr val="FF0000"/>
                </a:solidFill>
              </a:rPr>
              <a:t> στον καθρέφτη όπως η εικόνα στον αμφιβληστροειδή; Είναι η ανάκλαση το </a:t>
            </a:r>
            <a:r>
              <a:rPr lang="el-GR" dirty="0" smtClean="0">
                <a:solidFill>
                  <a:srgbClr val="FF0000"/>
                </a:solidFill>
              </a:rPr>
              <a:t>κλειδί </a:t>
            </a:r>
            <a:r>
              <a:rPr lang="el-GR" dirty="0" smtClean="0">
                <a:solidFill>
                  <a:srgbClr val="FF0000"/>
                </a:solidFill>
              </a:rPr>
              <a:t>για την όραση;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95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ΜΕΡΟΣ 2ο</a:t>
            </a:r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3125" y="2243931"/>
            <a:ext cx="48577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3780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Δημιουργουμε</a:t>
            </a:r>
            <a:r>
              <a:rPr lang="el-GR" dirty="0" smtClean="0"/>
              <a:t> μακέτες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Ένα θέμα στο </a:t>
            </a:r>
            <a:r>
              <a:rPr lang="el-GR" dirty="0" err="1" smtClean="0"/>
              <a:t>οποιο</a:t>
            </a:r>
            <a:r>
              <a:rPr lang="el-GR" dirty="0" smtClean="0"/>
              <a:t> θα επανέλθουμε</a:t>
            </a:r>
          </a:p>
          <a:p>
            <a:r>
              <a:rPr lang="el-GR" dirty="0" smtClean="0"/>
              <a:t>Θεωρώ πολύ </a:t>
            </a:r>
            <a:r>
              <a:rPr lang="el-GR" dirty="0" err="1" smtClean="0"/>
              <a:t>σημαντικο</a:t>
            </a:r>
            <a:r>
              <a:rPr lang="el-GR" dirty="0" smtClean="0"/>
              <a:t> το να ξέρετε πώς να χειρισθείτε τέτοια ερωτήματα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962740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Πώς </a:t>
            </a:r>
            <a:r>
              <a:rPr lang="el-GR" dirty="0" err="1" smtClean="0"/>
              <a:t>κανουμε</a:t>
            </a:r>
            <a:r>
              <a:rPr lang="el-GR" dirty="0" smtClean="0"/>
              <a:t> μια μακέτα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 smtClean="0"/>
              <a:t>Θελουμε</a:t>
            </a:r>
            <a:r>
              <a:rPr lang="el-GR" dirty="0" smtClean="0"/>
              <a:t> να κάνουμε μια μακέτα για μια πενταόροφη πολυκατοικία </a:t>
            </a:r>
            <a:r>
              <a:rPr lang="el-GR" dirty="0" err="1" smtClean="0"/>
              <a:t>διπλα</a:t>
            </a:r>
            <a:r>
              <a:rPr lang="el-GR" dirty="0" smtClean="0"/>
              <a:t> στην οποία κάθεται </a:t>
            </a:r>
            <a:r>
              <a:rPr lang="el-GR" dirty="0" err="1" smtClean="0"/>
              <a:t>ενας</a:t>
            </a:r>
            <a:r>
              <a:rPr lang="el-GR" dirty="0" smtClean="0"/>
              <a:t> άνθρωπος. </a:t>
            </a:r>
            <a:endParaRPr lang="el-GR" dirty="0"/>
          </a:p>
          <a:p>
            <a:r>
              <a:rPr lang="el-GR" dirty="0" smtClean="0"/>
              <a:t>Κάθε </a:t>
            </a:r>
            <a:r>
              <a:rPr lang="el-GR" dirty="0" err="1" smtClean="0"/>
              <a:t>οροφος</a:t>
            </a:r>
            <a:r>
              <a:rPr lang="el-GR" dirty="0" smtClean="0"/>
              <a:t> είναι γύρω στα 3</a:t>
            </a:r>
            <a:r>
              <a:rPr lang="en-US" dirty="0" smtClean="0"/>
              <a:t>m </a:t>
            </a:r>
            <a:r>
              <a:rPr lang="el-GR" dirty="0" err="1" smtClean="0"/>
              <a:t>υψος</a:t>
            </a:r>
            <a:r>
              <a:rPr lang="el-GR" dirty="0" smtClean="0"/>
              <a:t>.</a:t>
            </a:r>
            <a:r>
              <a:rPr lang="en-US" dirty="0" smtClean="0"/>
              <a:t> O </a:t>
            </a:r>
            <a:r>
              <a:rPr lang="el-GR" dirty="0" err="1" smtClean="0"/>
              <a:t>ανθρωπος</a:t>
            </a:r>
            <a:r>
              <a:rPr lang="el-GR" dirty="0" smtClean="0"/>
              <a:t> είναι </a:t>
            </a:r>
            <a:r>
              <a:rPr lang="el-GR" dirty="0" err="1" smtClean="0"/>
              <a:t>γυρω</a:t>
            </a:r>
            <a:r>
              <a:rPr lang="el-GR" dirty="0" smtClean="0"/>
              <a:t> στα 2 </a:t>
            </a:r>
            <a:r>
              <a:rPr lang="en-US" dirty="0" smtClean="0"/>
              <a:t>m </a:t>
            </a:r>
            <a:r>
              <a:rPr lang="el-GR" dirty="0" err="1" smtClean="0"/>
              <a:t>υψος</a:t>
            </a:r>
            <a:r>
              <a:rPr lang="el-GR" dirty="0" smtClean="0"/>
              <a:t>.</a:t>
            </a:r>
          </a:p>
          <a:p>
            <a:pPr marL="0" indent="0">
              <a:buNone/>
            </a:pPr>
            <a:r>
              <a:rPr lang="el-GR" dirty="0" smtClean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509197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Πώς </a:t>
            </a:r>
            <a:r>
              <a:rPr lang="el-GR" dirty="0" err="1" smtClean="0"/>
              <a:t>κανουμε</a:t>
            </a:r>
            <a:r>
              <a:rPr lang="el-GR" dirty="0" smtClean="0"/>
              <a:t> μια μακέτα για τη Γη και το Φεγγάρι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Διάμετρος Γης: 12000 </a:t>
            </a:r>
            <a:r>
              <a:rPr lang="en-US" dirty="0" smtClean="0"/>
              <a:t>km</a:t>
            </a:r>
          </a:p>
          <a:p>
            <a:r>
              <a:rPr lang="el-GR" dirty="0" err="1" smtClean="0"/>
              <a:t>Διαμετρος</a:t>
            </a:r>
            <a:r>
              <a:rPr lang="el-GR" dirty="0" smtClean="0"/>
              <a:t> </a:t>
            </a:r>
            <a:r>
              <a:rPr lang="el-GR" dirty="0" err="1" smtClean="0"/>
              <a:t>Φεγγαριου</a:t>
            </a:r>
            <a:r>
              <a:rPr lang="el-GR" dirty="0" smtClean="0"/>
              <a:t>:</a:t>
            </a:r>
            <a:r>
              <a:rPr lang="en-US" dirty="0" smtClean="0"/>
              <a:t> (</a:t>
            </a:r>
            <a:r>
              <a:rPr lang="el-GR" dirty="0" err="1" smtClean="0"/>
              <a:t>περιπου</a:t>
            </a:r>
            <a:r>
              <a:rPr lang="el-GR" dirty="0" smtClean="0"/>
              <a:t>) 4000</a:t>
            </a:r>
            <a:r>
              <a:rPr lang="en-US" dirty="0" smtClean="0"/>
              <a:t>Km</a:t>
            </a:r>
          </a:p>
          <a:p>
            <a:r>
              <a:rPr lang="el-GR" dirty="0" smtClean="0"/>
              <a:t>Απόσταση Γης – </a:t>
            </a:r>
            <a:r>
              <a:rPr lang="el-GR" dirty="0" err="1" smtClean="0"/>
              <a:t>Φεγγαριου</a:t>
            </a:r>
            <a:r>
              <a:rPr lang="el-GR" dirty="0" smtClean="0"/>
              <a:t>: (</a:t>
            </a:r>
            <a:r>
              <a:rPr lang="el-GR" dirty="0" err="1" smtClean="0"/>
              <a:t>περιπου</a:t>
            </a:r>
            <a:r>
              <a:rPr lang="el-GR" dirty="0" smtClean="0"/>
              <a:t>) 360 000 </a:t>
            </a:r>
            <a:r>
              <a:rPr lang="en-US" dirty="0" smtClean="0"/>
              <a:t>Km</a:t>
            </a:r>
          </a:p>
          <a:p>
            <a:endParaRPr lang="en-US" dirty="0"/>
          </a:p>
          <a:p>
            <a:r>
              <a:rPr lang="el-GR" dirty="0" smtClean="0">
                <a:solidFill>
                  <a:srgbClr val="FF0000"/>
                </a:solidFill>
              </a:rPr>
              <a:t>Ας διαλέξουμε τις διαστάσεις </a:t>
            </a:r>
            <a:r>
              <a:rPr lang="el-GR" dirty="0" err="1" smtClean="0">
                <a:solidFill>
                  <a:srgbClr val="FF0000"/>
                </a:solidFill>
              </a:rPr>
              <a:t>καποιου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err="1" smtClean="0">
                <a:solidFill>
                  <a:srgbClr val="FF0000"/>
                </a:solidFill>
              </a:rPr>
              <a:t>στοιχειου</a:t>
            </a:r>
            <a:r>
              <a:rPr lang="el-GR" dirty="0" smtClean="0">
                <a:solidFill>
                  <a:srgbClr val="FF0000"/>
                </a:solidFill>
              </a:rPr>
              <a:t> της μακέτας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Δύο τρόποι να φτάσουμε στο αποτέλεσμα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478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Γη και το Φεγγάρι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l-GR" dirty="0"/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www.youtube.com/watch?v=p-UaJsfkQsQ</a:t>
            </a:r>
            <a:endParaRPr lang="el-GR" dirty="0" smtClean="0"/>
          </a:p>
          <a:p>
            <a:r>
              <a:rPr lang="el-GR" dirty="0" smtClean="0"/>
              <a:t>Πόσο </a:t>
            </a:r>
            <a:r>
              <a:rPr lang="el-GR" dirty="0" err="1" smtClean="0"/>
              <a:t>ξεγελα</a:t>
            </a:r>
            <a:r>
              <a:rPr lang="el-GR" dirty="0" smtClean="0"/>
              <a:t> η παρακάτω εικόνα;</a:t>
            </a:r>
            <a:endParaRPr lang="el-G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37112"/>
            <a:ext cx="26035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2620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ΜΕΡΟΣ 3ο 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smtClean="0"/>
              <a:t>ΣΥΝΟΨΗ- ΣΧΕΔΙΑΣΜΟΣ</a:t>
            </a: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2906480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ΣΥΝΟΨΗ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 smtClean="0"/>
              <a:t>1</a:t>
            </a:r>
            <a:r>
              <a:rPr lang="el-GR" b="1" baseline="30000" dirty="0" smtClean="0"/>
              <a:t>Ο</a:t>
            </a:r>
            <a:r>
              <a:rPr lang="el-GR" b="1" dirty="0"/>
              <a:t> </a:t>
            </a:r>
            <a:r>
              <a:rPr lang="el-GR" b="1" dirty="0" smtClean="0"/>
              <a:t>ΜΕΡΟΣ </a:t>
            </a:r>
            <a:r>
              <a:rPr lang="el-GR" dirty="0" smtClean="0"/>
              <a:t>:Φως: Εξοικείωση, Προσέγγιση, Ιστορία, </a:t>
            </a:r>
            <a:r>
              <a:rPr lang="el-GR" b="1" dirty="0" smtClean="0">
                <a:solidFill>
                  <a:srgbClr val="0070C0"/>
                </a:solidFill>
              </a:rPr>
              <a:t>Μοντέλο </a:t>
            </a:r>
            <a:r>
              <a:rPr lang="el-GR" b="1" dirty="0" err="1" smtClean="0">
                <a:solidFill>
                  <a:srgbClr val="0070C0"/>
                </a:solidFill>
              </a:rPr>
              <a:t>ακτίνων</a:t>
            </a:r>
            <a:r>
              <a:rPr lang="el-GR" dirty="0" smtClean="0"/>
              <a:t>, Σκιές, Ανάκλαση.</a:t>
            </a:r>
            <a:endParaRPr lang="el-GR" dirty="0" smtClean="0"/>
          </a:p>
          <a:p>
            <a:pPr marL="0" indent="0">
              <a:buNone/>
            </a:pPr>
            <a:r>
              <a:rPr lang="el-GR" b="1" dirty="0" smtClean="0"/>
              <a:t>2</a:t>
            </a:r>
            <a:r>
              <a:rPr lang="el-GR" b="1" baseline="30000" dirty="0" smtClean="0"/>
              <a:t>Ο</a:t>
            </a:r>
            <a:r>
              <a:rPr lang="el-GR" b="1" dirty="0" smtClean="0"/>
              <a:t> ΜΕΡΟΣ </a:t>
            </a:r>
            <a:r>
              <a:rPr lang="el-GR" dirty="0" smtClean="0"/>
              <a:t>:Μακέτες σε κλίμακα</a:t>
            </a:r>
            <a:endParaRPr lang="en-US" dirty="0" smtClean="0"/>
          </a:p>
          <a:p>
            <a:pPr marL="0" indent="0">
              <a:buNone/>
            </a:pPr>
            <a:r>
              <a:rPr lang="el-GR" b="1" dirty="0" smtClean="0"/>
              <a:t>3</a:t>
            </a:r>
            <a:r>
              <a:rPr lang="el-GR" b="1" baseline="30000" dirty="0" smtClean="0"/>
              <a:t>Ο</a:t>
            </a:r>
            <a:r>
              <a:rPr lang="el-GR" b="1" dirty="0" smtClean="0"/>
              <a:t> ΜΕΡΟΣ</a:t>
            </a:r>
            <a:r>
              <a:rPr lang="el-GR" dirty="0" smtClean="0"/>
              <a:t>: Σύνοψη, σχολιασμός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205242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ΕΠΟΜΕΝΟ ΒΗΜΑ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Οπτική: </a:t>
            </a:r>
          </a:p>
          <a:p>
            <a:r>
              <a:rPr lang="el-GR" dirty="0" smtClean="0"/>
              <a:t>Διάθλαση</a:t>
            </a:r>
          </a:p>
          <a:p>
            <a:r>
              <a:rPr lang="el-GR" dirty="0" smtClean="0"/>
              <a:t>Πώς βλέπουμε</a:t>
            </a:r>
          </a:p>
          <a:p>
            <a:r>
              <a:rPr lang="el-GR" dirty="0" smtClean="0"/>
              <a:t>Ταχύτητα του φωτός</a:t>
            </a:r>
          </a:p>
          <a:p>
            <a:r>
              <a:rPr lang="el-GR" dirty="0" smtClean="0"/>
              <a:t>Χρώματα, Ουράνιο Τόξο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8274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Θρησκευτικο</a:t>
            </a:r>
            <a:r>
              <a:rPr lang="el-GR" dirty="0" smtClean="0"/>
              <a:t>/</a:t>
            </a:r>
            <a:r>
              <a:rPr lang="el-GR" dirty="0" err="1" smtClean="0"/>
              <a:t>Υπαρξιακο</a:t>
            </a:r>
            <a:r>
              <a:rPr lang="el-GR" dirty="0" smtClean="0"/>
              <a:t> (2)</a:t>
            </a:r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655606" cy="326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2776"/>
            <a:ext cx="3600400" cy="553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738" y="5157192"/>
            <a:ext cx="1472952" cy="147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5991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ΜΕΡΟΣ 3ο </a:t>
            </a:r>
            <a:br>
              <a:rPr lang="el-GR" dirty="0" smtClean="0"/>
            </a:br>
            <a:r>
              <a:rPr lang="el-GR" dirty="0" smtClean="0"/>
              <a:t>Πώς σχεδιάστηκε αυτό το μάθημα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l-GR" dirty="0"/>
              <a:t>Διαλογικές και Κατασκευαστικές </a:t>
            </a:r>
            <a:r>
              <a:rPr lang="el-GR" dirty="0" smtClean="0"/>
              <a:t>Δράσεις (</a:t>
            </a:r>
            <a:r>
              <a:rPr lang="en-US" dirty="0" smtClean="0"/>
              <a:t>ICAP)</a:t>
            </a:r>
          </a:p>
          <a:p>
            <a:pPr marL="514350" indent="-514350">
              <a:buAutoNum type="arabicPeriod"/>
            </a:pPr>
            <a:r>
              <a:rPr lang="el-GR" dirty="0" smtClean="0"/>
              <a:t>Σχεδιασμός </a:t>
            </a:r>
            <a:r>
              <a:rPr lang="el-GR" dirty="0" smtClean="0"/>
              <a:t>για κινητοποίηση</a:t>
            </a:r>
          </a:p>
          <a:p>
            <a:pPr marL="514350" indent="-514350">
              <a:buAutoNum type="arabicPeriod"/>
            </a:pPr>
            <a:r>
              <a:rPr lang="el-GR" dirty="0" smtClean="0"/>
              <a:t>Να </a:t>
            </a:r>
            <a:r>
              <a:rPr lang="el-GR" dirty="0" err="1" smtClean="0"/>
              <a:t>ερθετε</a:t>
            </a:r>
            <a:r>
              <a:rPr lang="el-GR" dirty="0" smtClean="0"/>
              <a:t> σε επαφή με διαθέσιμα διδακτικά μέσα, ώστε να τα χρησιμοποιήσετε και εσείς </a:t>
            </a:r>
            <a:r>
              <a:rPr lang="el-GR" dirty="0" smtClean="0"/>
              <a:t>αργότερα.</a:t>
            </a:r>
          </a:p>
          <a:p>
            <a:pPr marL="514350" indent="-514350">
              <a:buAutoNum type="arabicPeriod"/>
            </a:pPr>
            <a:r>
              <a:rPr lang="el-GR" dirty="0" err="1" smtClean="0"/>
              <a:t>Πιθανο</a:t>
            </a:r>
            <a:r>
              <a:rPr lang="el-GR" dirty="0" smtClean="0"/>
              <a:t> πρόβλημα</a:t>
            </a:r>
          </a:p>
          <a:p>
            <a:pPr marL="514350" indent="-514350">
              <a:buAutoNum type="arabicPeriod"/>
            </a:pPr>
            <a:r>
              <a:rPr lang="el-GR" dirty="0" smtClean="0"/>
              <a:t>Βαθύτερα ερωτήματα</a:t>
            </a: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756853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Κινητοποίηση. Το μοντέλο </a:t>
            </a:r>
            <a:r>
              <a:rPr lang="en-US" dirty="0"/>
              <a:t>ARCS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(</a:t>
            </a:r>
            <a:r>
              <a:rPr lang="el-GR" dirty="0" err="1"/>
              <a:t>Attention</a:t>
            </a:r>
            <a:r>
              <a:rPr lang="el-GR" dirty="0"/>
              <a:t>, </a:t>
            </a:r>
            <a:r>
              <a:rPr lang="el-GR" dirty="0" err="1"/>
              <a:t>Relevance</a:t>
            </a:r>
            <a:r>
              <a:rPr lang="el-GR" dirty="0"/>
              <a:t>, </a:t>
            </a:r>
            <a:r>
              <a:rPr lang="el-GR" dirty="0" err="1"/>
              <a:t>Confidence</a:t>
            </a:r>
            <a:r>
              <a:rPr lang="el-GR" dirty="0"/>
              <a:t>, </a:t>
            </a:r>
            <a:r>
              <a:rPr lang="el-GR" dirty="0" err="1"/>
              <a:t>Success</a:t>
            </a:r>
            <a:r>
              <a:rPr lang="el-GR" dirty="0"/>
              <a:t>)</a:t>
            </a:r>
          </a:p>
          <a:p>
            <a:r>
              <a:rPr lang="el-GR" dirty="0"/>
              <a:t>«Μάγεμα»</a:t>
            </a:r>
          </a:p>
          <a:p>
            <a:r>
              <a:rPr lang="el-GR" dirty="0"/>
              <a:t> «</a:t>
            </a:r>
            <a:r>
              <a:rPr lang="el-GR" dirty="0" err="1"/>
              <a:t>Εχει</a:t>
            </a:r>
            <a:r>
              <a:rPr lang="el-GR" dirty="0"/>
              <a:t> να </a:t>
            </a:r>
            <a:r>
              <a:rPr lang="el-GR" dirty="0" err="1"/>
              <a:t>κανει</a:t>
            </a:r>
            <a:r>
              <a:rPr lang="el-GR" dirty="0"/>
              <a:t> με τη </a:t>
            </a:r>
            <a:r>
              <a:rPr lang="el-GR" dirty="0" err="1"/>
              <a:t>ζωη</a:t>
            </a:r>
            <a:r>
              <a:rPr lang="el-GR" dirty="0"/>
              <a:t> μου, </a:t>
            </a:r>
            <a:r>
              <a:rPr lang="el-GR" dirty="0" err="1"/>
              <a:t>εμενα</a:t>
            </a:r>
            <a:r>
              <a:rPr lang="el-GR" dirty="0"/>
              <a:t>, τα ενδιαφέροντά μου»</a:t>
            </a:r>
          </a:p>
          <a:p>
            <a:r>
              <a:rPr lang="el-GR" dirty="0"/>
              <a:t>«Θα τα καταφέρω»</a:t>
            </a:r>
          </a:p>
          <a:p>
            <a:r>
              <a:rPr lang="el-GR" dirty="0"/>
              <a:t>«Κοίτα! Πέτυχα!»</a:t>
            </a:r>
          </a:p>
          <a:p>
            <a:pPr marL="0" indent="0">
              <a:buNone/>
            </a:pP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7632132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Πιθανό </a:t>
            </a:r>
            <a:r>
              <a:rPr lang="el-GR" dirty="0" smtClean="0"/>
              <a:t>πρόβλημα (1/2)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Οι φοιτητές και οι φοιτήτριες σκέφτονται: τι χρειάζεται να μάθω εδώ; </a:t>
            </a:r>
            <a:r>
              <a:rPr lang="el-GR" dirty="0" err="1" smtClean="0"/>
              <a:t>Αγχος</a:t>
            </a:r>
            <a:r>
              <a:rPr lang="el-GR" dirty="0" smtClean="0"/>
              <a:t> και </a:t>
            </a:r>
            <a:r>
              <a:rPr lang="el-GR" dirty="0" err="1" smtClean="0"/>
              <a:t>φοβος</a:t>
            </a:r>
            <a:r>
              <a:rPr lang="el-GR" dirty="0" smtClean="0"/>
              <a:t> </a:t>
            </a:r>
            <a:r>
              <a:rPr lang="el-GR" dirty="0" err="1" smtClean="0"/>
              <a:t>μπορει</a:t>
            </a:r>
            <a:r>
              <a:rPr lang="el-GR" dirty="0" smtClean="0"/>
              <a:t> </a:t>
            </a:r>
            <a:r>
              <a:rPr lang="el-GR" dirty="0" err="1" smtClean="0"/>
              <a:t>οδηγουν</a:t>
            </a:r>
            <a:r>
              <a:rPr lang="el-GR" dirty="0" smtClean="0"/>
              <a:t> σε κλειστή οπτική. </a:t>
            </a:r>
          </a:p>
          <a:p>
            <a:r>
              <a:rPr lang="el-GR" dirty="0" err="1" smtClean="0"/>
              <a:t>Εγω</a:t>
            </a:r>
            <a:r>
              <a:rPr lang="el-GR" dirty="0" smtClean="0"/>
              <a:t> </a:t>
            </a:r>
            <a:r>
              <a:rPr lang="el-GR" dirty="0" err="1" smtClean="0"/>
              <a:t>λειτουργω</a:t>
            </a:r>
            <a:r>
              <a:rPr lang="el-GR" dirty="0" smtClean="0"/>
              <a:t> στη λογική μιας ανοικτής οπτικής («ας </a:t>
            </a:r>
            <a:r>
              <a:rPr lang="el-GR" dirty="0" err="1" smtClean="0"/>
              <a:t>δουμε</a:t>
            </a:r>
            <a:r>
              <a:rPr lang="el-GR" dirty="0" smtClean="0"/>
              <a:t> και αυτό !»). </a:t>
            </a:r>
            <a:r>
              <a:rPr lang="el-GR" dirty="0" err="1" smtClean="0"/>
              <a:t>Μηπως</a:t>
            </a:r>
            <a:r>
              <a:rPr lang="el-GR" dirty="0" smtClean="0"/>
              <a:t> καταλήξουμε σε </a:t>
            </a:r>
            <a:r>
              <a:rPr lang="el-GR" dirty="0" err="1" smtClean="0"/>
              <a:t>ασυνενοησία</a:t>
            </a:r>
            <a:r>
              <a:rPr lang="el-GR" dirty="0" smtClean="0"/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22932310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Πιθανο</a:t>
            </a:r>
            <a:r>
              <a:rPr lang="el-GR" dirty="0" smtClean="0"/>
              <a:t> </a:t>
            </a:r>
            <a:r>
              <a:rPr lang="el-GR" dirty="0" err="1" smtClean="0"/>
              <a:t>προβλημα</a:t>
            </a:r>
            <a:r>
              <a:rPr lang="el-GR" dirty="0" smtClean="0"/>
              <a:t> (2/2)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err="1" smtClean="0"/>
              <a:t>Ερωτημα</a:t>
            </a:r>
            <a:r>
              <a:rPr lang="el-GR" dirty="0" smtClean="0"/>
              <a:t> </a:t>
            </a:r>
            <a:r>
              <a:rPr lang="el-GR" dirty="0" err="1" smtClean="0"/>
              <a:t>φοιτητριας</a:t>
            </a:r>
            <a:r>
              <a:rPr lang="el-GR" dirty="0" smtClean="0"/>
              <a:t>/η: πρέπει να τα </a:t>
            </a:r>
            <a:r>
              <a:rPr lang="el-GR" dirty="0" err="1" smtClean="0"/>
              <a:t>συνδιάσω</a:t>
            </a:r>
            <a:r>
              <a:rPr lang="el-GR" dirty="0" smtClean="0"/>
              <a:t> ΌΛΑ αυτά; Πρέπει να τα μάθω ΌΛΑ αυτά; (εννοώντας </a:t>
            </a:r>
            <a:r>
              <a:rPr lang="el-GR" dirty="0" err="1" smtClean="0"/>
              <a:t>ισως</a:t>
            </a:r>
            <a:r>
              <a:rPr lang="el-GR" dirty="0" smtClean="0"/>
              <a:t>: τι πρέπει να </a:t>
            </a:r>
            <a:r>
              <a:rPr lang="el-GR" dirty="0" err="1" smtClean="0"/>
              <a:t>θυμαμαι</a:t>
            </a:r>
            <a:r>
              <a:rPr lang="el-GR" dirty="0" smtClean="0"/>
              <a:t>;)</a:t>
            </a:r>
          </a:p>
          <a:p>
            <a:r>
              <a:rPr lang="el-GR" dirty="0" smtClean="0"/>
              <a:t>Πότε θα έχω πετύχει;</a:t>
            </a:r>
          </a:p>
          <a:p>
            <a:r>
              <a:rPr lang="el-GR" dirty="0" smtClean="0"/>
              <a:t>(</a:t>
            </a:r>
            <a:r>
              <a:rPr lang="el-GR" dirty="0" smtClean="0">
                <a:solidFill>
                  <a:srgbClr val="FF0000"/>
                </a:solidFill>
              </a:rPr>
              <a:t>προσπάθησα να το αντιμετωπίσω αυτό λέγοντας από </a:t>
            </a:r>
            <a:r>
              <a:rPr lang="el-GR" dirty="0" err="1" smtClean="0">
                <a:solidFill>
                  <a:srgbClr val="FF0000"/>
                </a:solidFill>
              </a:rPr>
              <a:t>καιρο</a:t>
            </a:r>
            <a:r>
              <a:rPr lang="el-GR" dirty="0" smtClean="0">
                <a:solidFill>
                  <a:srgbClr val="FF0000"/>
                </a:solidFill>
              </a:rPr>
              <a:t> σε </a:t>
            </a:r>
            <a:r>
              <a:rPr lang="el-GR" dirty="0" err="1" smtClean="0">
                <a:solidFill>
                  <a:srgbClr val="FF0000"/>
                </a:solidFill>
              </a:rPr>
              <a:t>καιρο</a:t>
            </a:r>
            <a:r>
              <a:rPr lang="el-GR" dirty="0" smtClean="0">
                <a:solidFill>
                  <a:srgbClr val="FF0000"/>
                </a:solidFill>
              </a:rPr>
              <a:t> τι είναι </a:t>
            </a:r>
            <a:r>
              <a:rPr lang="el-GR" dirty="0" err="1" smtClean="0">
                <a:solidFill>
                  <a:srgbClr val="FF0000"/>
                </a:solidFill>
              </a:rPr>
              <a:t>σημαντικο</a:t>
            </a:r>
            <a:r>
              <a:rPr lang="el-GR" dirty="0" smtClean="0">
                <a:solidFill>
                  <a:srgbClr val="FF0000"/>
                </a:solidFill>
              </a:rPr>
              <a:t> για μένα</a:t>
            </a:r>
            <a:r>
              <a:rPr lang="el-GR" dirty="0" smtClean="0"/>
              <a:t>)</a:t>
            </a:r>
          </a:p>
          <a:p>
            <a:r>
              <a:rPr lang="el-GR" dirty="0" smtClean="0"/>
              <a:t>πρέπει </a:t>
            </a:r>
            <a:r>
              <a:rPr lang="el-GR" dirty="0" smtClean="0"/>
              <a:t>να </a:t>
            </a:r>
            <a:r>
              <a:rPr lang="el-GR" dirty="0" err="1" smtClean="0"/>
              <a:t>αγνοησω</a:t>
            </a:r>
            <a:r>
              <a:rPr lang="el-GR" dirty="0" smtClean="0"/>
              <a:t> αυτά που ενθουσιάζουν εμένα; Τι στο </a:t>
            </a:r>
            <a:r>
              <a:rPr lang="el-GR" dirty="0" err="1" smtClean="0"/>
              <a:t>καλο</a:t>
            </a:r>
            <a:r>
              <a:rPr lang="el-GR" dirty="0" smtClean="0"/>
              <a:t> γίνεται όταν </a:t>
            </a:r>
            <a:r>
              <a:rPr lang="el-GR" dirty="0" err="1" smtClean="0"/>
              <a:t>εκπαιδευτικοι</a:t>
            </a:r>
            <a:r>
              <a:rPr lang="el-GR" dirty="0" smtClean="0"/>
              <a:t> και μαθητές/</a:t>
            </a:r>
            <a:r>
              <a:rPr lang="el-GR" dirty="0" err="1" smtClean="0"/>
              <a:t>τριες</a:t>
            </a:r>
            <a:r>
              <a:rPr lang="el-GR" dirty="0" smtClean="0"/>
              <a:t> «συναντιούνται»;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324931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ΠΑΡΑΔΕΙΓΜΑΤΑ ΕΡΩΤΗΣΕΩΝ ΠΟΥ ΟΔΗΓΟΥΝ ΣΕ ΒΑΘΥΤΕΡΗ ΕΠΕΞΕΡΓΑΣΙΑ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Εξηγήστε </a:t>
            </a:r>
            <a:r>
              <a:rPr lang="el-GR" dirty="0" err="1" smtClean="0"/>
              <a:t>γιατι</a:t>
            </a:r>
            <a:r>
              <a:rPr lang="el-GR" dirty="0" smtClean="0"/>
              <a:t>/πώς...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Ποιά </a:t>
            </a:r>
            <a:r>
              <a:rPr lang="el-GR" dirty="0" err="1" smtClean="0"/>
              <a:t>ειναι</a:t>
            </a:r>
            <a:r>
              <a:rPr lang="el-GR" dirty="0" smtClean="0"/>
              <a:t> η κύρια ιδέα σε </a:t>
            </a:r>
            <a:r>
              <a:rPr lang="el-GR" dirty="0" err="1" smtClean="0"/>
              <a:t>αυτο</a:t>
            </a:r>
            <a:r>
              <a:rPr lang="el-GR" dirty="0" smtClean="0"/>
              <a:t> το κομμάτι της διάλεξης;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Πώς θα εφαρμόζατε </a:t>
            </a:r>
            <a:r>
              <a:rPr lang="el-GR" dirty="0" err="1" smtClean="0"/>
              <a:t>αυτο</a:t>
            </a:r>
            <a:r>
              <a:rPr lang="el-GR" dirty="0" smtClean="0"/>
              <a:t> που μάθαμε </a:t>
            </a:r>
            <a:r>
              <a:rPr lang="el-GR" dirty="0" err="1" smtClean="0"/>
              <a:t>εδω</a:t>
            </a:r>
            <a:r>
              <a:rPr lang="el-GR" dirty="0" smtClean="0"/>
              <a:t> σε...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Σκεφτείτε </a:t>
            </a:r>
            <a:r>
              <a:rPr lang="el-GR" dirty="0" err="1" smtClean="0"/>
              <a:t>ενα</a:t>
            </a:r>
            <a:r>
              <a:rPr lang="el-GR" dirty="0" smtClean="0"/>
              <a:t> νέο παράδειγμα για...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Τι νομίζετε </a:t>
            </a:r>
            <a:r>
              <a:rPr lang="el-GR" dirty="0" err="1" smtClean="0"/>
              <a:t>οτι</a:t>
            </a:r>
            <a:r>
              <a:rPr lang="el-GR" dirty="0" smtClean="0"/>
              <a:t> θα συνέβαινε αν...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Ποιες </a:t>
            </a:r>
            <a:r>
              <a:rPr lang="el-GR" dirty="0" err="1" smtClean="0"/>
              <a:t>ειναι</a:t>
            </a:r>
            <a:r>
              <a:rPr lang="el-GR" dirty="0" smtClean="0"/>
              <a:t> οι διαφορές ανάμεσα σε .... και σε ...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Πώς </a:t>
            </a:r>
            <a:r>
              <a:rPr lang="el-GR" dirty="0" err="1" smtClean="0"/>
              <a:t>ειναι</a:t>
            </a:r>
            <a:r>
              <a:rPr lang="el-GR" dirty="0" smtClean="0"/>
              <a:t> το.... και το.... όμοια;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Τι συμπεράσματα βγάζετε σχετικά με το....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Πώς το.... </a:t>
            </a:r>
            <a:r>
              <a:rPr lang="el-GR" dirty="0" err="1" smtClean="0"/>
              <a:t>επιρεάζει</a:t>
            </a:r>
            <a:r>
              <a:rPr lang="el-GR" dirty="0" smtClean="0"/>
              <a:t> το.....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Ποια </a:t>
            </a:r>
            <a:r>
              <a:rPr lang="el-GR" dirty="0" err="1" smtClean="0"/>
              <a:t>ειναι</a:t>
            </a:r>
            <a:r>
              <a:rPr lang="el-GR" dirty="0" smtClean="0"/>
              <a:t> τα δυνατά και ποια τα αδύνατα σημεία του...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Ποια </a:t>
            </a:r>
            <a:r>
              <a:rPr lang="el-GR" dirty="0" err="1" smtClean="0"/>
              <a:t>ειναι</a:t>
            </a:r>
            <a:r>
              <a:rPr lang="el-GR" dirty="0" smtClean="0"/>
              <a:t> η </a:t>
            </a:r>
            <a:r>
              <a:rPr lang="el-GR" dirty="0" err="1" smtClean="0"/>
              <a:t>καλυτερη</a:t>
            </a:r>
            <a:r>
              <a:rPr lang="el-GR" dirty="0" smtClean="0"/>
              <a:t> (</a:t>
            </a:r>
            <a:r>
              <a:rPr lang="el-GR" dirty="0" err="1" smtClean="0"/>
              <a:t>ιδεα</a:t>
            </a:r>
            <a:r>
              <a:rPr lang="el-GR" dirty="0" smtClean="0"/>
              <a:t>;) και </a:t>
            </a:r>
            <a:r>
              <a:rPr lang="el-GR" dirty="0" err="1" smtClean="0"/>
              <a:t>γιατι</a:t>
            </a:r>
            <a:r>
              <a:rPr lang="el-GR" dirty="0" smtClean="0"/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Πώς σχετίζεται το.... με το .... που μάθαμε νωρίτερα;	</a:t>
            </a:r>
          </a:p>
        </p:txBody>
      </p:sp>
    </p:spTree>
    <p:extLst>
      <p:ext uri="{BB962C8B-B14F-4D97-AF65-F5344CB8AC3E}">
        <p14:creationId xmlns:p14="http://schemas.microsoft.com/office/powerpoint/2010/main" val="18482314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ΔΥΟ ΤΡΟΠΟ ΕΠΕΞΕΡΓΑΣΙΑΣ ΤΟΥ «ΥΛΙΚΟΥ» ΚΑΙ ΓΙΑ ΕΣΑΣ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Σημειώσεις με τη </a:t>
            </a:r>
            <a:r>
              <a:rPr lang="el-GR" dirty="0" err="1"/>
              <a:t>μεθοδο</a:t>
            </a:r>
            <a:r>
              <a:rPr lang="el-GR" dirty="0"/>
              <a:t> </a:t>
            </a:r>
            <a:r>
              <a:rPr lang="en-US" dirty="0"/>
              <a:t>Cornell </a:t>
            </a:r>
            <a:r>
              <a:rPr lang="el-GR" dirty="0"/>
              <a:t>και χρήση των </a:t>
            </a:r>
            <a:r>
              <a:rPr lang="el-GR" dirty="0" err="1"/>
              <a:t>κυριων</a:t>
            </a:r>
            <a:r>
              <a:rPr lang="el-GR" dirty="0"/>
              <a:t> σημείων για να κάνετε περίληψη.</a:t>
            </a:r>
          </a:p>
          <a:p>
            <a:endParaRPr lang="el-GR" dirty="0" smtClean="0"/>
          </a:p>
          <a:p>
            <a:r>
              <a:rPr lang="el-GR" dirty="0" smtClean="0"/>
              <a:t>Ασκηθείτε στο να θέτετε στο «υλικό» σας ερωτήσεις που </a:t>
            </a:r>
            <a:r>
              <a:rPr lang="el-GR" dirty="0" err="1" smtClean="0"/>
              <a:t>οδηγουν</a:t>
            </a:r>
            <a:r>
              <a:rPr lang="el-GR" dirty="0" smtClean="0"/>
              <a:t> σε βαθύτερη επεξεργασία. </a:t>
            </a:r>
          </a:p>
        </p:txBody>
      </p:sp>
    </p:spTree>
    <p:extLst>
      <p:ext uri="{BB962C8B-B14F-4D97-AF65-F5344CB8AC3E}">
        <p14:creationId xmlns:p14="http://schemas.microsoft.com/office/powerpoint/2010/main" val="187932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Ποιηση</a:t>
            </a:r>
            <a:r>
              <a:rPr lang="el-GR" dirty="0" smtClean="0"/>
              <a:t> και Φως (Σεφέρης)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l-GR" dirty="0">
                <a:solidFill>
                  <a:srgbClr val="333333"/>
                </a:solidFill>
              </a:rPr>
              <a:t>Είπες εδώ και χρόνια</a:t>
            </a:r>
            <a:r>
              <a:rPr lang="el-GR" dirty="0" smtClean="0">
                <a:solidFill>
                  <a:srgbClr val="333333"/>
                </a:solidFill>
              </a:rPr>
              <a:t>:</a:t>
            </a:r>
          </a:p>
          <a:p>
            <a:pPr marL="0" indent="0">
              <a:buNone/>
            </a:pPr>
            <a:r>
              <a:rPr lang="el-GR" dirty="0" smtClean="0">
                <a:solidFill>
                  <a:srgbClr val="333333"/>
                </a:solidFill>
              </a:rPr>
              <a:t>«</a:t>
            </a:r>
            <a:r>
              <a:rPr lang="el-GR" dirty="0">
                <a:solidFill>
                  <a:srgbClr val="333333"/>
                </a:solidFill>
              </a:rPr>
              <a:t>Κατά βάθος είμαι ζήτημα φωτός». </a:t>
            </a:r>
            <a:endParaRPr lang="el-GR" dirty="0" smtClean="0">
              <a:solidFill>
                <a:srgbClr val="0088CC"/>
              </a:solidFill>
            </a:endParaRPr>
          </a:p>
          <a:p>
            <a:pPr marL="0" indent="0">
              <a:buNone/>
            </a:pPr>
            <a:r>
              <a:rPr lang="el-GR" dirty="0" smtClean="0">
                <a:solidFill>
                  <a:srgbClr val="333333"/>
                </a:solidFill>
              </a:rPr>
              <a:t>Και </a:t>
            </a:r>
            <a:r>
              <a:rPr lang="el-GR" dirty="0">
                <a:solidFill>
                  <a:srgbClr val="333333"/>
                </a:solidFill>
              </a:rPr>
              <a:t>τώρα ακόμη σαν </a:t>
            </a:r>
            <a:r>
              <a:rPr lang="el-GR" dirty="0" smtClean="0">
                <a:solidFill>
                  <a:srgbClr val="333333"/>
                </a:solidFill>
              </a:rPr>
              <a:t>ακουμπάς</a:t>
            </a:r>
          </a:p>
          <a:p>
            <a:pPr marL="0" indent="0">
              <a:buNone/>
            </a:pPr>
            <a:r>
              <a:rPr lang="el-GR" dirty="0" smtClean="0">
                <a:solidFill>
                  <a:srgbClr val="333333"/>
                </a:solidFill>
              </a:rPr>
              <a:t>στις </a:t>
            </a:r>
            <a:r>
              <a:rPr lang="el-GR" dirty="0">
                <a:solidFill>
                  <a:srgbClr val="333333"/>
                </a:solidFill>
              </a:rPr>
              <a:t>φαρδιές ωμοπλάτες του </a:t>
            </a:r>
            <a:r>
              <a:rPr lang="el-GR" dirty="0" smtClean="0">
                <a:solidFill>
                  <a:srgbClr val="333333"/>
                </a:solidFill>
              </a:rPr>
              <a:t>ύπνου</a:t>
            </a:r>
            <a:endParaRPr lang="el-GR" dirty="0" smtClean="0">
              <a:solidFill>
                <a:srgbClr val="999999"/>
              </a:solidFill>
            </a:endParaRPr>
          </a:p>
          <a:p>
            <a:pPr marL="0" indent="0">
              <a:buNone/>
            </a:pPr>
            <a:r>
              <a:rPr lang="el-GR" dirty="0" smtClean="0">
                <a:solidFill>
                  <a:srgbClr val="333333"/>
                </a:solidFill>
              </a:rPr>
              <a:t>ακόμη </a:t>
            </a:r>
            <a:r>
              <a:rPr lang="el-GR" dirty="0">
                <a:solidFill>
                  <a:srgbClr val="333333"/>
                </a:solidFill>
              </a:rPr>
              <a:t>κι όταν σε </a:t>
            </a:r>
            <a:r>
              <a:rPr lang="el-GR" dirty="0" smtClean="0">
                <a:solidFill>
                  <a:srgbClr val="333333"/>
                </a:solidFill>
              </a:rPr>
              <a:t>ποντίζουν</a:t>
            </a:r>
          </a:p>
          <a:p>
            <a:pPr marL="0" indent="0">
              <a:buNone/>
            </a:pPr>
            <a:r>
              <a:rPr lang="el-GR" dirty="0" smtClean="0">
                <a:solidFill>
                  <a:srgbClr val="333333"/>
                </a:solidFill>
              </a:rPr>
              <a:t>στο </a:t>
            </a:r>
            <a:r>
              <a:rPr lang="el-GR" dirty="0">
                <a:solidFill>
                  <a:srgbClr val="333333"/>
                </a:solidFill>
              </a:rPr>
              <a:t>ναρκωμένο στήθος του </a:t>
            </a:r>
            <a:r>
              <a:rPr lang="el-GR" dirty="0" smtClean="0">
                <a:solidFill>
                  <a:srgbClr val="333333"/>
                </a:solidFill>
              </a:rPr>
              <a:t>πελάγου</a:t>
            </a:r>
          </a:p>
          <a:p>
            <a:pPr marL="0" indent="0">
              <a:buNone/>
            </a:pPr>
            <a:r>
              <a:rPr lang="el-GR" dirty="0" smtClean="0">
                <a:solidFill>
                  <a:srgbClr val="333333"/>
                </a:solidFill>
              </a:rPr>
              <a:t>ψάχνεις </a:t>
            </a:r>
            <a:r>
              <a:rPr lang="el-GR" dirty="0">
                <a:solidFill>
                  <a:srgbClr val="333333"/>
                </a:solidFill>
              </a:rPr>
              <a:t>γωνιές όπου το </a:t>
            </a:r>
            <a:r>
              <a:rPr lang="el-GR" dirty="0" smtClean="0">
                <a:solidFill>
                  <a:srgbClr val="333333"/>
                </a:solidFill>
              </a:rPr>
              <a:t>μαύρο</a:t>
            </a:r>
          </a:p>
          <a:p>
            <a:pPr marL="0" indent="0">
              <a:buNone/>
            </a:pPr>
            <a:r>
              <a:rPr lang="el-GR" dirty="0" smtClean="0">
                <a:solidFill>
                  <a:srgbClr val="333333"/>
                </a:solidFill>
              </a:rPr>
              <a:t>έχει </a:t>
            </a:r>
            <a:r>
              <a:rPr lang="el-GR" dirty="0">
                <a:solidFill>
                  <a:srgbClr val="333333"/>
                </a:solidFill>
              </a:rPr>
              <a:t>τριφτεί και δεν </a:t>
            </a:r>
            <a:r>
              <a:rPr lang="el-GR" dirty="0" smtClean="0">
                <a:solidFill>
                  <a:srgbClr val="333333"/>
                </a:solidFill>
              </a:rPr>
              <a:t>αντέχει</a:t>
            </a:r>
          </a:p>
          <a:p>
            <a:pPr marL="0" indent="0">
              <a:buNone/>
            </a:pPr>
            <a:r>
              <a:rPr lang="el-GR" dirty="0" smtClean="0">
                <a:solidFill>
                  <a:srgbClr val="333333"/>
                </a:solidFill>
              </a:rPr>
              <a:t>αναζητάς </a:t>
            </a:r>
            <a:r>
              <a:rPr lang="el-GR" dirty="0">
                <a:solidFill>
                  <a:srgbClr val="333333"/>
                </a:solidFill>
              </a:rPr>
              <a:t>ψηλαφητά τη </a:t>
            </a:r>
            <a:r>
              <a:rPr lang="el-GR" dirty="0" smtClean="0">
                <a:solidFill>
                  <a:srgbClr val="333333"/>
                </a:solidFill>
              </a:rPr>
              <a:t>λόγχη</a:t>
            </a:r>
            <a:endParaRPr lang="el-GR" dirty="0" smtClean="0">
              <a:solidFill>
                <a:srgbClr val="999999"/>
              </a:solidFill>
            </a:endParaRPr>
          </a:p>
          <a:p>
            <a:pPr marL="0" indent="0">
              <a:buNone/>
            </a:pPr>
            <a:r>
              <a:rPr lang="el-GR" dirty="0" smtClean="0">
                <a:solidFill>
                  <a:srgbClr val="333333"/>
                </a:solidFill>
              </a:rPr>
              <a:t>την </a:t>
            </a:r>
            <a:r>
              <a:rPr lang="el-GR" dirty="0">
                <a:solidFill>
                  <a:srgbClr val="333333"/>
                </a:solidFill>
              </a:rPr>
              <a:t>ορισμένη να τρυπήσει την καρδιά </a:t>
            </a:r>
            <a:r>
              <a:rPr lang="el-GR" dirty="0" smtClean="0">
                <a:solidFill>
                  <a:srgbClr val="333333"/>
                </a:solidFill>
              </a:rPr>
              <a:t>σου</a:t>
            </a:r>
          </a:p>
          <a:p>
            <a:pPr marL="0" indent="0">
              <a:buNone/>
            </a:pPr>
            <a:r>
              <a:rPr lang="el-GR" dirty="0" smtClean="0">
                <a:solidFill>
                  <a:srgbClr val="333333"/>
                </a:solidFill>
              </a:rPr>
              <a:t>για </a:t>
            </a:r>
            <a:r>
              <a:rPr lang="el-GR" dirty="0">
                <a:solidFill>
                  <a:srgbClr val="333333"/>
                </a:solidFill>
              </a:rPr>
              <a:t>να την ανοίξει στο φως</a:t>
            </a:r>
            <a:r>
              <a:rPr lang="el-GR" dirty="0" smtClean="0">
                <a:solidFill>
                  <a:srgbClr val="333333"/>
                </a:solidFill>
              </a:rPr>
              <a:t>.</a:t>
            </a:r>
          </a:p>
          <a:p>
            <a:pPr marL="0" indent="0">
              <a:buNone/>
            </a:pPr>
            <a:endParaRPr lang="el-GR" dirty="0">
              <a:solidFill>
                <a:srgbClr val="333333"/>
              </a:solidFill>
            </a:endParaRPr>
          </a:p>
          <a:p>
            <a:pPr marL="0" indent="0">
              <a:buNone/>
            </a:pPr>
            <a:r>
              <a:rPr lang="el-GR" dirty="0" smtClean="0">
                <a:solidFill>
                  <a:srgbClr val="333333"/>
                </a:solidFill>
              </a:rPr>
              <a:t>Και για άλλους ποιητές μπορείτε να χρησιμοποιήσετε την «Ανεμόσκαλα»</a:t>
            </a:r>
          </a:p>
          <a:p>
            <a:pPr marL="0" indent="0">
              <a:buNone/>
            </a:pPr>
            <a:r>
              <a:rPr lang="el-GR" u="sng" dirty="0">
                <a:hlinkClick r:id="rId2"/>
              </a:rPr>
              <a:t>https://www.greek-language.gr/digitalResources/literature/tools/concordance/search.html?start=0&amp;lq=%CF%86%CF%8E%CF%82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966" y="2060848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980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 </a:t>
            </a:r>
            <a:r>
              <a:rPr lang="el-GR" dirty="0" smtClean="0"/>
              <a:t>προσωπική μας σχέση με το φώς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Έχετε γράψει </a:t>
            </a:r>
            <a:r>
              <a:rPr lang="el-GR" dirty="0" err="1" smtClean="0">
                <a:solidFill>
                  <a:srgbClr val="FF0000"/>
                </a:solidFill>
              </a:rPr>
              <a:t>ποτε</a:t>
            </a:r>
            <a:r>
              <a:rPr lang="el-GR" dirty="0" smtClean="0">
                <a:solidFill>
                  <a:srgbClr val="FF0000"/>
                </a:solidFill>
              </a:rPr>
              <a:t> ποιήματα ή πεζά που να έχουν να κάνουν με το φώς; Θυμόσαστε να παίζετε με το φώς;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Θυμόσαστε φόβους του σκοταδιού ή κινδύνους ατυχημάτων;)</a:t>
            </a:r>
          </a:p>
          <a:p>
            <a:r>
              <a:rPr lang="en-US" dirty="0" smtClean="0"/>
              <a:t>(</a:t>
            </a:r>
            <a:r>
              <a:rPr lang="el-GR" dirty="0" smtClean="0"/>
              <a:t>Εδώ, </a:t>
            </a:r>
            <a:r>
              <a:rPr lang="en-US" dirty="0">
                <a:hlinkClick r:id="rId2"/>
              </a:rPr>
              <a:t>https://eclass.uth.gr/modules/document/index.php?course=PRE_U_113&amp;openDir=/</a:t>
            </a:r>
            <a:r>
              <a:rPr lang="en-US" dirty="0" smtClean="0">
                <a:hlinkClick r:id="rId2"/>
              </a:rPr>
              <a:t>5d977c9byQUu</a:t>
            </a:r>
            <a:r>
              <a:rPr lang="el-GR" dirty="0" smtClean="0"/>
              <a:t> στο «Ένα </a:t>
            </a:r>
            <a:r>
              <a:rPr lang="el-GR" dirty="0" err="1" smtClean="0"/>
              <a:t>παραμυθι</a:t>
            </a:r>
            <a:r>
              <a:rPr lang="el-GR" dirty="0" smtClean="0"/>
              <a:t> για τις ακτίνες» μπορείτε να βρείτε ένα παραμύθι που έκανε ένας δάσκαλος)</a:t>
            </a:r>
            <a:endParaRPr lang="el-GR" dirty="0"/>
          </a:p>
          <a:p>
            <a:r>
              <a:rPr lang="el-GR" dirty="0" smtClean="0">
                <a:solidFill>
                  <a:srgbClr val="FF0000"/>
                </a:solidFill>
              </a:rPr>
              <a:t>Αν θέλετε απαντήστε σε αυτή και άλλες ερωτήσεις στην </a:t>
            </a:r>
            <a:r>
              <a:rPr lang="el-GR" dirty="0" err="1" smtClean="0">
                <a:solidFill>
                  <a:srgbClr val="FF0000"/>
                </a:solidFill>
              </a:rPr>
              <a:t>φορμα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docs.google.com/forms/d/e/1FAIpQLSfnvFHbGzAefwh8Wf7-8FPGz69WFKKw-OsWUKhUFHFHd09yMw/viewform?usp=sf_link</a:t>
            </a:r>
            <a:r>
              <a:rPr lang="el-GR" dirty="0" smtClean="0"/>
              <a:t>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 err="1" smtClean="0"/>
              <a:t>Μετα</a:t>
            </a:r>
            <a:r>
              <a:rPr lang="el-GR" dirty="0" smtClean="0"/>
              <a:t> θα κοινοποιήσω τα </a:t>
            </a:r>
            <a:r>
              <a:rPr lang="el-GR" dirty="0" err="1" smtClean="0"/>
              <a:t>οσα</a:t>
            </a:r>
            <a:r>
              <a:rPr lang="el-GR" dirty="0" smtClean="0"/>
              <a:t> γράφετε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9141059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2937</TotalTime>
  <Words>2461</Words>
  <Application>Microsoft Office PowerPoint</Application>
  <PresentationFormat>Προβολή στην οθόνη (4:3)</PresentationFormat>
  <Paragraphs>308</Paragraphs>
  <Slides>75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75</vt:i4>
      </vt:variant>
    </vt:vector>
  </HeadingPairs>
  <TitlesOfParts>
    <vt:vector size="76" baseType="lpstr">
      <vt:lpstr>Θέμα του Office</vt:lpstr>
      <vt:lpstr>ΒΑΣΙΚΕΣ ΕΝΟΙΕΣ ΦΥΣΙΚΩΝ ΕΠΙΣΤΗΜΩΝ</vt:lpstr>
      <vt:lpstr>ΔΙΑΛΕΞΗ 2</vt:lpstr>
      <vt:lpstr>Υπενθύμιση</vt:lpstr>
      <vt:lpstr>Παρουσίαση του PowerPoint</vt:lpstr>
      <vt:lpstr>ΦΩΣ</vt:lpstr>
      <vt:lpstr>Θρησκευτικο/Υπαρξιακο (1)</vt:lpstr>
      <vt:lpstr>Θρησκευτικο/Υπαρξιακο (2)</vt:lpstr>
      <vt:lpstr>Ποιηση και Φως (Σεφέρης) </vt:lpstr>
      <vt:lpstr>H προσωπική μας σχέση με το φώς</vt:lpstr>
      <vt:lpstr>Ερώτηση αναστοχασμού</vt:lpstr>
      <vt:lpstr>Τεχνολογίες επιτήρησης </vt:lpstr>
      <vt:lpstr>Προστασία από κινδύνους</vt:lpstr>
      <vt:lpstr>Η οπτική στα τρέχοντα βιβλία του Δημοτικού</vt:lpstr>
      <vt:lpstr>ΠΟΙΟΙ/ΕΣ/Α ΒΛΕΠΟΥΝ;</vt:lpstr>
      <vt:lpstr>Οι πολλές λύσεις του προβλήματος της όρασης (1/5)</vt:lpstr>
      <vt:lpstr>Οι πολλές λύσεις του προβλήματος της όρασης (2/5)</vt:lpstr>
      <vt:lpstr>Οι πολλές λύσεις του προβλήματος της όρασης (3/5)</vt:lpstr>
      <vt:lpstr>Ένα φωτοευαισθητο κυτταρο στο μάτι του ανθρώπου (αναπαράσταση)</vt:lpstr>
      <vt:lpstr>Ερώτηση αναστοχασμού</vt:lpstr>
      <vt:lpstr>Πιθανο Bonus : Πειραμα για την οραση</vt:lpstr>
      <vt:lpstr>Οι πολλές λύσεις του προβλήματος της όρασης (4/5)</vt:lpstr>
      <vt:lpstr>Οι πολλές λύσεις του προβλήματος της όρασης (5/5)</vt:lpstr>
      <vt:lpstr>Φως: Μια παλια ιστορια…. (1/5)</vt:lpstr>
      <vt:lpstr>Φως: Μια παλια ιστορια…. (2/5)</vt:lpstr>
      <vt:lpstr>Φως: Μια παλια ιστορια…. (3/5)</vt:lpstr>
      <vt:lpstr>Μια άλλη άποψη που συναντιέται στους αρχαίους Ελληνες (και όχι μονο)</vt:lpstr>
      <vt:lpstr>Ερώτηση αναστοχασμού</vt:lpstr>
      <vt:lpstr>Φεύγουν ακτινες από τα μάτια μας;</vt:lpstr>
      <vt:lpstr>Φεύγουν ακτίνες από τα μάτια μας;</vt:lpstr>
      <vt:lpstr>ΑΝΑΤΡΟΠΗ: Μήπως οι ακτινες πέφτουν στα μάτια μας;</vt:lpstr>
      <vt:lpstr>Αλχαζέν</vt:lpstr>
      <vt:lpstr>Φως: Μια παλια ιστορια…. (4/5)</vt:lpstr>
      <vt:lpstr>Φως: Μια παλια ιστορια….(5/5)</vt:lpstr>
      <vt:lpstr>Ερώτηση αναστοχασμού</vt:lpstr>
      <vt:lpstr>Το βίωμα της όρασης</vt:lpstr>
      <vt:lpstr>Παρουσίαση του PowerPoint</vt:lpstr>
      <vt:lpstr>1611</vt:lpstr>
      <vt:lpstr>1637</vt:lpstr>
      <vt:lpstr>Χουκ: Micrographia (1665)</vt:lpstr>
      <vt:lpstr>1704</vt:lpstr>
      <vt:lpstr>Και οι «σπουδές» συμφοιτητριών/ων σας</vt:lpstr>
      <vt:lpstr>Ερώτηση αναστοχασμού:</vt:lpstr>
      <vt:lpstr>Ήδη μιλαμε για ακτίνες;</vt:lpstr>
      <vt:lpstr>Ένα μοντέλο για την οπτική</vt:lpstr>
      <vt:lpstr>Από τη σκοπιά του Τούλμιν</vt:lpstr>
      <vt:lpstr>Για την ώρα λοιπον…</vt:lpstr>
      <vt:lpstr>Πιθανο Bonus : Πειραμα για την ευθύγραμμη διάδοση των ακτίνων</vt:lpstr>
      <vt:lpstr>Συνοδευτικο του πειράματος</vt:lpstr>
      <vt:lpstr>Μπορώ να χαράξω τις ακτίνες; </vt:lpstr>
      <vt:lpstr>Τι επεξηγηματικό κείμενο θα γράφατε;</vt:lpstr>
      <vt:lpstr>Ναι αλλα το μολύβι δεν είναι αυτόφωτο!</vt:lpstr>
      <vt:lpstr>Τα συνήθη αντικείμενα, όταν φωτίζονται… σαν τα ψηφιδωτά</vt:lpstr>
      <vt:lpstr>Η εξήγηση των σκιών</vt:lpstr>
      <vt:lpstr>Δημιουργήστε μια δική σας άσκηση</vt:lpstr>
      <vt:lpstr>Ερωτηση αναστοχασμού</vt:lpstr>
      <vt:lpstr>Σχεδίαση σκιων</vt:lpstr>
      <vt:lpstr>Ασκηση με λογισμικο</vt:lpstr>
      <vt:lpstr>Άλλες χρήσεις του μοντέλου</vt:lpstr>
      <vt:lpstr>Ανάκλαση σε καθρέφτη – ξεγέλασμα του ματιού</vt:lpstr>
      <vt:lpstr>Η δύσκολη εξήγηση του σχηματισμού ειδώλου</vt:lpstr>
      <vt:lpstr>Τα πολλά πρόσωπα της ανάκλασης</vt:lpstr>
      <vt:lpstr>ΜΕΡΟΣ 2ο</vt:lpstr>
      <vt:lpstr>Δημιουργουμε μακέτες</vt:lpstr>
      <vt:lpstr>Πώς κανουμε μια μακέτα</vt:lpstr>
      <vt:lpstr>Πώς κανουμε μια μακέτα για τη Γη και το Φεγγάρι</vt:lpstr>
      <vt:lpstr>Η Γη και το Φεγγάρι</vt:lpstr>
      <vt:lpstr>ΜΕΡΟΣ 3ο  </vt:lpstr>
      <vt:lpstr>ΣΥΝΟΨΗ</vt:lpstr>
      <vt:lpstr>ΕΠΟΜΕΝΟ ΒΗΜΑ</vt:lpstr>
      <vt:lpstr>ΜΕΡΟΣ 3ο  Πώς σχεδιάστηκε αυτό το μάθημα</vt:lpstr>
      <vt:lpstr>Κινητοποίηση. Το μοντέλο ARCS </vt:lpstr>
      <vt:lpstr>Πιθανό πρόβλημα (1/2)</vt:lpstr>
      <vt:lpstr>Πιθανο προβλημα (2/2) </vt:lpstr>
      <vt:lpstr>ΠΑΡΑΔΕΙΓΜΑΤΑ ΕΡΩΤΗΣΕΩΝ ΠΟΥ ΟΔΗΓΟΥΝ ΣΕ ΒΑΘΥΤΕΡΗ ΕΠΕΞΕΡΓΑΣΙΑ</vt:lpstr>
      <vt:lpstr>ΔΥΟ ΤΡΟΠΟ ΕΠΕΞΕΡΓΑΣΙΑΣ ΤΟΥ «ΥΛΙΚΟΥ» ΚΑΙ ΓΙΑ ΕΣΑΣ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ΒΑΣΙΚΕΣ ΕΝΟΙΕΣ ΦΥΣΙΚΩΝ ΕΠΙΣΤΗΜΩΝ</dc:title>
  <dc:creator>ΠΤΔΕ</dc:creator>
  <cp:lastModifiedBy>ΠΤΔΕ</cp:lastModifiedBy>
  <cp:revision>159</cp:revision>
  <dcterms:created xsi:type="dcterms:W3CDTF">2020-09-21T06:35:47Z</dcterms:created>
  <dcterms:modified xsi:type="dcterms:W3CDTF">2020-10-23T20:10:08Z</dcterms:modified>
</cp:coreProperties>
</file>