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4" r:id="rId18"/>
    <p:sldId id="273" r:id="rId19"/>
    <p:sldId id="275" r:id="rId20"/>
    <p:sldId id="276" r:id="rId21"/>
    <p:sldId id="278" r:id="rId22"/>
    <p:sldId id="277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59"/>
  </p:normalViewPr>
  <p:slideViewPr>
    <p:cSldViewPr>
      <p:cViewPr varScale="1">
        <p:scale>
          <a:sx n="110" d="100"/>
          <a:sy n="110" d="100"/>
        </p:scale>
        <p:origin x="1680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54285-B2AC-4254-A90C-7356262B8CA6}" type="datetimeFigureOut">
              <a:rPr lang="el-GR" smtClean="0"/>
              <a:t>28/10/20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37588-A1C4-4F49-B46F-AAF33675F2DF}" type="slidenum">
              <a:rPr lang="el-GR" smtClean="0"/>
              <a:t>‹#›</a:t>
            </a:fld>
            <a:endParaRPr lang="el-GR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54285-B2AC-4254-A90C-7356262B8CA6}" type="datetimeFigureOut">
              <a:rPr lang="el-GR" smtClean="0"/>
              <a:t>28/10/20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37588-A1C4-4F49-B46F-AAF33675F2DF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54285-B2AC-4254-A90C-7356262B8CA6}" type="datetimeFigureOut">
              <a:rPr lang="el-GR" smtClean="0"/>
              <a:t>28/10/20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37588-A1C4-4F49-B46F-AAF33675F2DF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54285-B2AC-4254-A90C-7356262B8CA6}" type="datetimeFigureOut">
              <a:rPr lang="el-GR" smtClean="0"/>
              <a:t>28/10/20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37588-A1C4-4F49-B46F-AAF33675F2DF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54285-B2AC-4254-A90C-7356262B8CA6}" type="datetimeFigureOut">
              <a:rPr lang="el-GR" smtClean="0"/>
              <a:t>28/10/20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37588-A1C4-4F49-B46F-AAF33675F2DF}" type="slidenum">
              <a:rPr lang="el-GR" smtClean="0"/>
              <a:t>‹#›</a:t>
            </a:fld>
            <a:endParaRPr lang="el-GR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54285-B2AC-4254-A90C-7356262B8CA6}" type="datetimeFigureOut">
              <a:rPr lang="el-GR" smtClean="0"/>
              <a:t>28/10/20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37588-A1C4-4F49-B46F-AAF33675F2DF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54285-B2AC-4254-A90C-7356262B8CA6}" type="datetimeFigureOut">
              <a:rPr lang="el-GR" smtClean="0"/>
              <a:t>28/10/20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37588-A1C4-4F49-B46F-AAF33675F2DF}" type="slidenum">
              <a:rPr lang="el-GR" smtClean="0"/>
              <a:t>‹#›</a:t>
            </a:fld>
            <a:endParaRPr lang="el-GR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54285-B2AC-4254-A90C-7356262B8CA6}" type="datetimeFigureOut">
              <a:rPr lang="el-GR" smtClean="0"/>
              <a:t>28/10/20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37588-A1C4-4F49-B46F-AAF33675F2DF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54285-B2AC-4254-A90C-7356262B8CA6}" type="datetimeFigureOut">
              <a:rPr lang="el-GR" smtClean="0"/>
              <a:t>28/10/20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37588-A1C4-4F49-B46F-AAF33675F2DF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54285-B2AC-4254-A90C-7356262B8CA6}" type="datetimeFigureOut">
              <a:rPr lang="el-GR" smtClean="0"/>
              <a:t>28/10/20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37588-A1C4-4F49-B46F-AAF33675F2DF}" type="slidenum">
              <a:rPr lang="el-GR" smtClean="0"/>
              <a:t>‹#›</a:t>
            </a:fld>
            <a:endParaRPr lang="el-GR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54285-B2AC-4254-A90C-7356262B8CA6}" type="datetimeFigureOut">
              <a:rPr lang="el-GR" smtClean="0"/>
              <a:t>28/10/20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37588-A1C4-4F49-B46F-AAF33675F2DF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AD354285-B2AC-4254-A90C-7356262B8CA6}" type="datetimeFigureOut">
              <a:rPr lang="el-GR" smtClean="0"/>
              <a:t>28/10/20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FD137588-A1C4-4F49-B46F-AAF33675F2DF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848600" cy="2678137"/>
          </a:xfrm>
        </p:spPr>
        <p:txBody>
          <a:bodyPr/>
          <a:lstStyle/>
          <a:p>
            <a:r>
              <a:rPr lang="en-US" sz="4800" cap="none" dirty="0"/>
              <a:t>A</a:t>
            </a:r>
            <a:r>
              <a:rPr lang="el-GR" sz="4800" cap="none" dirty="0"/>
              <a:t>ναπτύσσοντας την έννοια του</a:t>
            </a:r>
            <a:r>
              <a:rPr lang="en-US" sz="4800" cap="none" dirty="0"/>
              <a:t> </a:t>
            </a:r>
            <a:r>
              <a:rPr lang="el-GR" sz="4800" cap="none" dirty="0"/>
              <a:t>αριθμού</a:t>
            </a:r>
            <a:br>
              <a:rPr lang="el-GR" sz="4800" cap="none" dirty="0"/>
            </a:br>
            <a:r>
              <a:rPr lang="el-GR" sz="2400" cap="none" dirty="0"/>
              <a:t>βλ. Διδάσκοντας Μαθηματικά</a:t>
            </a:r>
            <a:r>
              <a:rPr lang="sv-SE" sz="2400" cap="none" dirty="0"/>
              <a:t>, Van de Walle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600" y="3505200"/>
            <a:ext cx="6624736" cy="3020144"/>
          </a:xfrm>
        </p:spPr>
        <p:txBody>
          <a:bodyPr>
            <a:normAutofit fontScale="70000" lnSpcReduction="20000"/>
          </a:bodyPr>
          <a:lstStyle/>
          <a:p>
            <a:r>
              <a:rPr lang="el-GR" dirty="0"/>
              <a:t>Θυμηθείτε:</a:t>
            </a:r>
          </a:p>
          <a:p>
            <a:r>
              <a:rPr lang="el-GR" dirty="0"/>
              <a:t> </a:t>
            </a:r>
          </a:p>
          <a:p>
            <a:r>
              <a:rPr lang="el-GR" dirty="0"/>
              <a:t>Η κατανόηση της έννοιας του αριθμού προϋποθέτει συνδέσεις μεταξύ επιμέρους εννοιών, στρατηγικών, πλαισίων δράσεις, ικανότητας του παιδιού, δυναμικές έκφρασης και την υλικότητα του περιβάλλοντος</a:t>
            </a:r>
          </a:p>
          <a:p>
            <a:endParaRPr lang="el-GR" dirty="0"/>
          </a:p>
          <a:p>
            <a:r>
              <a:rPr lang="el-GR" dirty="0"/>
              <a:t>Σημαντικό στοιχείο αποτελεί η χαρτογράφηση των κοινωνικών, πολιτισμικών και πολιτικών χαρακτηριστικών του περιβάλλοντος αλλά και η δική μας δυνατότητα για δημιουργία αλλαγών στις ζωές των παιδιών </a:t>
            </a:r>
            <a:br>
              <a:rPr lang="el-GR" dirty="0"/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42410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Έν</a:t>
            </a:r>
            <a:r>
              <a:rPr lang="en-US" dirty="0"/>
              <a:t>α/Δύο Περισσότερα/Λιγότερα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Φτιάχνω ένα σύνολο με π.χ. «δύο</a:t>
            </a:r>
          </a:p>
          <a:p>
            <a:pPr marL="0" indent="0">
              <a:buNone/>
            </a:pPr>
            <a:r>
              <a:rPr lang="el-GR" dirty="0"/>
              <a:t>περισσότερα»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n-US" dirty="0"/>
              <a:t> </a:t>
            </a:r>
            <a:r>
              <a:rPr lang="el-GR" dirty="0"/>
              <a:t>«Προσθέτω»/ «αφαιρώ» ένα ή δύο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n-US" dirty="0"/>
              <a:t>   </a:t>
            </a:r>
            <a:r>
              <a:rPr lang="en-US" dirty="0" err="1"/>
              <a:t>Συμ</a:t>
            </a:r>
            <a:r>
              <a:rPr lang="en-US" dirty="0"/>
              <a:t>βολισμός;</a:t>
            </a:r>
            <a:endParaRPr lang="el-GR" dirty="0"/>
          </a:p>
          <a:p>
            <a:pPr marL="0" indent="0">
              <a:buNone/>
            </a:pPr>
            <a:br>
              <a:rPr lang="en-US" dirty="0"/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88305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Σχέση με το 5 και το 10</a:t>
            </a: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2060848"/>
            <a:ext cx="4324350" cy="2133600"/>
          </a:xfrm>
        </p:spPr>
      </p:pic>
      <p:sp>
        <p:nvSpPr>
          <p:cNvPr id="11" name="TextBox 10"/>
          <p:cNvSpPr txBox="1"/>
          <p:nvPr/>
        </p:nvSpPr>
        <p:spPr>
          <a:xfrm>
            <a:off x="1115616" y="4365104"/>
            <a:ext cx="60486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/>
              <a:t>Ποιες σχέσεις μπορούν να αναδυθούν;</a:t>
            </a:r>
          </a:p>
          <a:p>
            <a:r>
              <a:rPr lang="el-GR" sz="2400" dirty="0"/>
              <a:t> </a:t>
            </a:r>
          </a:p>
          <a:p>
            <a:r>
              <a:rPr lang="en-US" sz="2400" dirty="0"/>
              <a:t></a:t>
            </a:r>
            <a:r>
              <a:rPr lang="el-GR" sz="2400" dirty="0"/>
              <a:t>Με ποιους τρόπους μπορούν να εκφραστούν</a:t>
            </a:r>
            <a:r>
              <a:rPr lang="el-GR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9710809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052736"/>
            <a:ext cx="8229600" cy="990600"/>
          </a:xfrm>
        </p:spPr>
        <p:txBody>
          <a:bodyPr>
            <a:normAutofit/>
          </a:bodyPr>
          <a:lstStyle/>
          <a:p>
            <a:r>
              <a:rPr lang="el-GR" sz="4400" i="1" dirty="0"/>
              <a:t>Μέρος-Μέρος-Όλο</a:t>
            </a:r>
            <a:endParaRPr lang="el-GR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l-GR" sz="3600" dirty="0"/>
              <a:t>Αναλύοντας και συνθέτοντας αριθμούς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941977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5 = … + …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2800" dirty="0"/>
              <a:t>Διαλέγω από κόκκινα και πράσινα πούλια,</a:t>
            </a:r>
          </a:p>
          <a:p>
            <a:pPr marL="0" indent="0">
              <a:buNone/>
            </a:pPr>
            <a:r>
              <a:rPr lang="el-GR" sz="2800" dirty="0"/>
              <a:t>συνολικά π.χ. 5.</a:t>
            </a:r>
          </a:p>
          <a:p>
            <a:pPr marL="0" indent="0">
              <a:buNone/>
            </a:pPr>
            <a:r>
              <a:rPr lang="el-GR" sz="2800" dirty="0"/>
              <a:t> </a:t>
            </a:r>
          </a:p>
          <a:p>
            <a:pPr marL="0" indent="0">
              <a:buNone/>
            </a:pPr>
            <a:r>
              <a:rPr lang="en-US" sz="2800" dirty="0"/>
              <a:t></a:t>
            </a:r>
            <a:r>
              <a:rPr lang="el-GR" sz="2800" dirty="0"/>
              <a:t>	Με πόσους διαφορετικούς τρόπους μπορώ να διαλέξω;</a:t>
            </a:r>
          </a:p>
          <a:p>
            <a:pPr marL="0" indent="0">
              <a:buNone/>
            </a:pPr>
            <a:r>
              <a:rPr lang="el-GR" sz="2800" dirty="0"/>
              <a:t> </a:t>
            </a:r>
          </a:p>
          <a:p>
            <a:pPr marL="0" indent="0">
              <a:buNone/>
            </a:pPr>
            <a:r>
              <a:rPr lang="en-US" sz="2800" dirty="0"/>
              <a:t></a:t>
            </a:r>
            <a:r>
              <a:rPr lang="el-GR" sz="2800" dirty="0"/>
              <a:t>   Πώς μπορώ να εκφράσω κάθε λύση;</a:t>
            </a:r>
          </a:p>
          <a:p>
            <a:pPr marL="0" indent="0">
              <a:buNone/>
            </a:pPr>
            <a:br>
              <a:rPr lang="el-GR" dirty="0"/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26338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 + … = 5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Κρατώ π.χ. 5 πούλια στα δύο χέρια.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n-US" dirty="0"/>
              <a:t> </a:t>
            </a:r>
            <a:r>
              <a:rPr lang="el-GR" dirty="0"/>
              <a:t>Ανοίγω το ένα χέρι.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n-US" dirty="0"/>
              <a:t> </a:t>
            </a:r>
            <a:r>
              <a:rPr lang="el-GR" dirty="0"/>
              <a:t>Πόσα κρύβω στο άλλο;</a:t>
            </a:r>
          </a:p>
          <a:p>
            <a:pPr marL="0" indent="0">
              <a:buNone/>
            </a:pPr>
            <a:br>
              <a:rPr lang="el-GR" dirty="0"/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95918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Κι</a:t>
            </a:r>
            <a:r>
              <a:rPr lang="en-US" dirty="0"/>
              <a:t> </a:t>
            </a:r>
            <a:r>
              <a:rPr lang="en-US" dirty="0" err="1"/>
              <a:t>άλλ</a:t>
            </a:r>
            <a:r>
              <a:rPr lang="en-US" dirty="0"/>
              <a:t>α υλικά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Ντόμινο με κάρτες με κουκκίδες και αριθμούς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n-US" dirty="0"/>
              <a:t> </a:t>
            </a:r>
            <a:r>
              <a:rPr lang="el-GR" dirty="0"/>
              <a:t>Παιχνίδια με κάρτες με κουκκίδες (και πούλια)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n-US" dirty="0"/>
              <a:t> </a:t>
            </a:r>
            <a:r>
              <a:rPr lang="el-GR" dirty="0"/>
              <a:t>Επιτραπέζια με αριθμούς, ζάρια ή «σβούρα»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n-US" dirty="0"/>
              <a:t></a:t>
            </a:r>
            <a:r>
              <a:rPr lang="el-GR" dirty="0"/>
              <a:t>	«Διάδρομος» με αριθμούς -μετρώ βήματα μπρος/πίσω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960500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2031504"/>
          </a:xfrm>
        </p:spPr>
        <p:txBody>
          <a:bodyPr>
            <a:normAutofit/>
          </a:bodyPr>
          <a:lstStyle/>
          <a:p>
            <a:r>
              <a:rPr lang="el-GR" sz="2400" dirty="0"/>
              <a:t>Τι θέλουμε να ξέρουν τα παιδιά π.χ για τον</a:t>
            </a:r>
            <a:br>
              <a:rPr lang="el-GR" sz="2400" dirty="0"/>
            </a:br>
            <a:r>
              <a:rPr lang="el-GR" sz="2400" dirty="0"/>
              <a:t>αριθμό 7 φεύγοντας από το νηπιαγωγείο;</a:t>
            </a:r>
            <a:br>
              <a:rPr lang="el-GR" sz="2400" dirty="0"/>
            </a:br>
            <a:endParaRPr lang="el-G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412812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l-GR" dirty="0"/>
              <a:t>Να απαγγέλουν τις αριθμολέξεις μέχρι το 7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l-GR" dirty="0"/>
              <a:t>Να απαριθμούν 7 αντικείμενα και να γνωρίζουν ότι η τελευταία λέξη εκφράζει το «πόσα είναι»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l-GR" dirty="0"/>
              <a:t>Να αναγνωρίζουν και να γράφουν το σύμβολο 7.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l-GR" dirty="0"/>
              <a:t>Να αναγνωρίζουν και να κατασκευάζουν μοντέλα του 7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l-GR" dirty="0"/>
              <a:t>Να γνωρίζουν ότι το 8 και το 9 είναι 1 (αντ. 2) περισσότερο από το 7 (ανάλογα με το </a:t>
            </a:r>
            <a:r>
              <a:rPr lang="el-GR" i="1" dirty="0"/>
              <a:t>λιγότερο</a:t>
            </a:r>
            <a:r>
              <a:rPr lang="el-GR" dirty="0"/>
              <a:t>)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l-GR" dirty="0"/>
              <a:t>Να γνωρίζουν τη σχέση του 7 με το 5 και το 10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l-GR" dirty="0"/>
              <a:t>Να αναλύουν και να συνθέτουν το 7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936388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599456"/>
          </a:xfrm>
        </p:spPr>
        <p:txBody>
          <a:bodyPr>
            <a:normAutofit/>
          </a:bodyPr>
          <a:lstStyle/>
          <a:p>
            <a:r>
              <a:rPr lang="el-GR" dirty="0"/>
              <a:t>Μέχρι πού μπορούμε να</a:t>
            </a:r>
            <a:br>
              <a:rPr lang="el-GR" dirty="0"/>
            </a:br>
            <a:r>
              <a:rPr lang="el-GR" dirty="0"/>
              <a:t>φτάσουμε με το συμβολισμό;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412812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l-GR" sz="3600" dirty="0"/>
              <a:t>Εξαρτάται από την τάξη μας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990441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3183632"/>
          </a:xfrm>
        </p:spPr>
        <p:txBody>
          <a:bodyPr>
            <a:normAutofit/>
          </a:bodyPr>
          <a:lstStyle/>
          <a:p>
            <a:r>
              <a:rPr lang="el-GR" sz="4400" dirty="0"/>
              <a:t>Αναπτύσσοντας την έννοια των</a:t>
            </a:r>
            <a:br>
              <a:rPr lang="el-GR" sz="4400" dirty="0"/>
            </a:br>
            <a:r>
              <a:rPr lang="el-GR" sz="4400" dirty="0"/>
              <a:t>πράξεων</a:t>
            </a:r>
            <a:br>
              <a:rPr lang="el-GR" dirty="0"/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437112"/>
            <a:ext cx="8229600" cy="2039888"/>
          </a:xfrm>
        </p:spPr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521642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527448"/>
          </a:xfrm>
        </p:spPr>
        <p:txBody>
          <a:bodyPr>
            <a:normAutofit/>
          </a:bodyPr>
          <a:lstStyle/>
          <a:p>
            <a:r>
              <a:rPr lang="el-GR" sz="4800" dirty="0"/>
              <a:t>Πρόσθεση-Αφαίρεση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4200128"/>
          </a:xfrm>
        </p:spPr>
        <p:txBody>
          <a:bodyPr/>
          <a:lstStyle/>
          <a:p>
            <a:pPr marL="0" indent="0">
              <a:buNone/>
            </a:pPr>
            <a:r>
              <a:rPr lang="el-GR" sz="3200" dirty="0"/>
              <a:t>Προβλήματα σύζευξης/διαχωρισμού </a:t>
            </a:r>
            <a:endParaRPr lang="en-US" sz="3200" dirty="0"/>
          </a:p>
          <a:p>
            <a:pPr marL="0" indent="0">
              <a:buNone/>
            </a:pPr>
            <a:r>
              <a:rPr lang="el-GR" sz="3200" dirty="0"/>
              <a:t>Προβλήματα Μέρους-μέρους-όλου </a:t>
            </a:r>
            <a:endParaRPr lang="en-US" sz="3200" dirty="0"/>
          </a:p>
          <a:p>
            <a:pPr marL="0" indent="0">
              <a:buNone/>
            </a:pPr>
            <a:r>
              <a:rPr lang="el-GR" sz="3200" dirty="0"/>
              <a:t>Προβλήματα Σύγκρισης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99857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«</a:t>
            </a:r>
            <a:r>
              <a:rPr lang="en-US" dirty="0" err="1"/>
              <a:t>Πριν</a:t>
            </a:r>
            <a:r>
              <a:rPr lang="en-US" dirty="0"/>
              <a:t>» </a:t>
            </a:r>
            <a:r>
              <a:rPr lang="en-US" dirty="0" err="1"/>
              <a:t>την</a:t>
            </a:r>
            <a:r>
              <a:rPr lang="en-US" dirty="0"/>
              <a:t> απα</a:t>
            </a:r>
            <a:r>
              <a:rPr lang="en-US" dirty="0" err="1"/>
              <a:t>ρίθμηση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931224" cy="487680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l-GR" dirty="0"/>
              <a:t>Η εστίαση της προσοχής στο </a:t>
            </a:r>
            <a:r>
              <a:rPr lang="el-GR" i="1" dirty="0"/>
              <a:t>πλήθος</a:t>
            </a:r>
            <a:endParaRPr lang="el-GR" dirty="0"/>
          </a:p>
          <a:p>
            <a:pPr marL="0" indent="0">
              <a:buNone/>
            </a:pPr>
            <a:endParaRPr lang="el-GR" dirty="0"/>
          </a:p>
          <a:p>
            <a:r>
              <a:rPr lang="el-GR" dirty="0">
                <a:solidFill>
                  <a:srgbClr val="C00000"/>
                </a:solidFill>
              </a:rPr>
              <a:t>τόσα, όσα</a:t>
            </a:r>
          </a:p>
          <a:p>
            <a:r>
              <a:rPr lang="el-GR" dirty="0">
                <a:solidFill>
                  <a:srgbClr val="C00000"/>
                </a:solidFill>
              </a:rPr>
              <a:t>περισσότερο, λιγότερα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el-GR" dirty="0"/>
              <a:t>Πώς μπορούμε να ελέγξουμε ή/και να διδάξουμε αυτές τις έννοιες;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l-GR" dirty="0"/>
              <a:t>Σχεδιασμός ‘μαθημάτων’ με αυτό το στόχο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l-GR" dirty="0"/>
              <a:t>Συστηματική επαναφορά των εννοιών στο προσκήνιο (σύνδεση με την καθημερινή ζωή των παιδιών τουλάχιστον στο σχολείο)</a:t>
            </a:r>
          </a:p>
          <a:p>
            <a:pPr marL="0" indent="0">
              <a:buNone/>
            </a:pPr>
            <a:br>
              <a:rPr lang="el-GR" dirty="0"/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874105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Προ</a:t>
            </a:r>
            <a:r>
              <a:rPr lang="en-US" dirty="0"/>
              <a:t>βλήματα σύζευξης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l-GR" dirty="0"/>
              <a:t>Η κατάσταση που οδηγεί σε αριθμητικό γεγονός</a:t>
            </a:r>
          </a:p>
          <a:p>
            <a:pPr marL="0" indent="0">
              <a:buNone/>
            </a:pPr>
            <a:r>
              <a:rPr lang="en-US" dirty="0"/>
              <a:t></a:t>
            </a:r>
            <a:r>
              <a:rPr lang="el-GR" dirty="0"/>
              <a:t>    Ο Γιάννης είχε 2€.(αρχική κατάσταση)</a:t>
            </a:r>
          </a:p>
          <a:p>
            <a:pPr marL="0" indent="0">
              <a:buNone/>
            </a:pPr>
            <a:r>
              <a:rPr lang="en-US" dirty="0"/>
              <a:t></a:t>
            </a:r>
            <a:r>
              <a:rPr lang="el-GR" dirty="0"/>
              <a:t>    Η Άννα του έδωσε 3€ ακόμα. (αλλαγή)</a:t>
            </a:r>
          </a:p>
          <a:p>
            <a:pPr marL="0" indent="0">
              <a:buNone/>
            </a:pPr>
            <a:r>
              <a:rPr lang="en-US" dirty="0"/>
              <a:t></a:t>
            </a:r>
            <a:r>
              <a:rPr lang="el-GR" dirty="0"/>
              <a:t>    Τώρα ο Γιάννης έχει 5€.(τελική κατάσταση)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l-GR" dirty="0"/>
              <a:t> Ανάλογα με ποιο από τα παραπάνω 3 στοιχεία θέτουμε ως ζητούμενο, προκύπτει και ένα διαφορετικό πρόβλημα.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l-GR" dirty="0"/>
              <a:t>Δεν είναι όλα τα προβλήματα παρόμοιας δυσκολίας για τα παιδιά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l-GR" dirty="0"/>
              <a:t>Το πρόβλημα στο οποίο δεν είναι γνωστή η αρχική κατάσταση είναι το πιο δύσκολο.</a:t>
            </a:r>
          </a:p>
          <a:p>
            <a:pPr marL="0" indent="0">
              <a:buNone/>
            </a:pPr>
            <a:br>
              <a:rPr lang="el-GR" dirty="0"/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201101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Προ</a:t>
            </a:r>
            <a:r>
              <a:rPr lang="en-US" dirty="0"/>
              <a:t>βλήματα διαχωρισμού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Η κατάσταση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n-US" dirty="0"/>
              <a:t></a:t>
            </a:r>
            <a:r>
              <a:rPr lang="el-GR" dirty="0"/>
              <a:t>   Ο Γιάννης είχε 5€. (αρχική κατάσταση)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n-US" dirty="0"/>
              <a:t></a:t>
            </a:r>
            <a:r>
              <a:rPr lang="el-GR" dirty="0"/>
              <a:t>   Έδωσε 3€ στην Άννα. </a:t>
            </a:r>
            <a:r>
              <a:rPr lang="en-US" dirty="0"/>
              <a:t>(α</a:t>
            </a:r>
            <a:r>
              <a:rPr lang="en-US" dirty="0" err="1"/>
              <a:t>λλ</a:t>
            </a:r>
            <a:r>
              <a:rPr lang="en-US" dirty="0"/>
              <a:t>αγή)</a:t>
            </a:r>
            <a:endParaRPr lang="el-GR" dirty="0"/>
          </a:p>
          <a:p>
            <a:pPr marL="0" indent="0">
              <a:buNone/>
            </a:pPr>
            <a:r>
              <a:rPr lang="en-US" dirty="0"/>
              <a:t> </a:t>
            </a:r>
            <a:endParaRPr lang="el-GR" dirty="0"/>
          </a:p>
          <a:p>
            <a:pPr marL="0" indent="0">
              <a:buNone/>
            </a:pPr>
            <a:r>
              <a:rPr lang="en-US" dirty="0"/>
              <a:t></a:t>
            </a:r>
            <a:r>
              <a:rPr lang="el-GR" dirty="0"/>
              <a:t>   Τώρα ο Γιάννης έχει 2€.(τελική κατάσταση) 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l-GR" dirty="0"/>
              <a:t>Σκεφτείτε ανάλογα με την προηγούμενη περίπτωση</a:t>
            </a:r>
          </a:p>
          <a:p>
            <a:pPr marL="0" indent="0">
              <a:buNone/>
            </a:pPr>
            <a:br>
              <a:rPr lang="el-GR" dirty="0"/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106604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Προ</a:t>
            </a:r>
            <a:r>
              <a:rPr lang="en-US" dirty="0"/>
              <a:t>βλήματα μέρους-μέρους-όλου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Η κατάσταση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n-US" dirty="0"/>
              <a:t></a:t>
            </a:r>
            <a:r>
              <a:rPr lang="el-GR" dirty="0"/>
              <a:t>   Ο Γιάννης έχει 3 μήλα. (μέρος)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n-US" dirty="0"/>
              <a:t></a:t>
            </a:r>
            <a:r>
              <a:rPr lang="el-GR" dirty="0"/>
              <a:t>   Ο Γιάννης έχει 2 αχλάδια. (μέρος)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n-US" dirty="0"/>
              <a:t></a:t>
            </a:r>
            <a:r>
              <a:rPr lang="el-GR" dirty="0"/>
              <a:t>   Ο Γιάννης έχει 5 φρούτα. (όλο)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l-GR" dirty="0"/>
              <a:t>Το ζητούμενο μπορεί να είναι κάποιο από τα μέρη ή το όλο.</a:t>
            </a:r>
          </a:p>
        </p:txBody>
      </p:sp>
    </p:spTree>
    <p:extLst>
      <p:ext uri="{BB962C8B-B14F-4D97-AF65-F5344CB8AC3E}">
        <p14:creationId xmlns:p14="http://schemas.microsoft.com/office/powerpoint/2010/main" val="33208040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Προ</a:t>
            </a:r>
            <a:r>
              <a:rPr lang="en-US" dirty="0"/>
              <a:t>βλήματα σύγκρισης (Ι)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dirty="0"/>
              <a:t>Η κατάσταση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n-US" dirty="0"/>
              <a:t></a:t>
            </a:r>
            <a:r>
              <a:rPr lang="el-GR" dirty="0"/>
              <a:t>   Ο Γιάννης έχει 5€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n-US" dirty="0"/>
              <a:t></a:t>
            </a:r>
            <a:r>
              <a:rPr lang="el-GR" dirty="0"/>
              <a:t>   Η Άννα έχει 3€.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n-US" dirty="0"/>
              <a:t></a:t>
            </a:r>
            <a:r>
              <a:rPr lang="el-GR" dirty="0"/>
              <a:t>   Ο Γιάννης έχει 2€ περισσότερα από την Άννα.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n-US" dirty="0"/>
              <a:t></a:t>
            </a:r>
            <a:r>
              <a:rPr lang="el-GR" dirty="0"/>
              <a:t>   Η Άννα έχει 2€ λιγότερα από το Γιάννη.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l-GR" dirty="0"/>
              <a:t>Ανάλογα με ποια στοιχεία θα χρησιμοποιήσουμε ως δεδομένα, προκύπτουν διαφορετικά</a:t>
            </a:r>
          </a:p>
        </p:txBody>
      </p:sp>
    </p:spTree>
    <p:extLst>
      <p:ext uri="{BB962C8B-B14F-4D97-AF65-F5344CB8AC3E}">
        <p14:creationId xmlns:p14="http://schemas.microsoft.com/office/powerpoint/2010/main" val="30432600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Προ</a:t>
            </a:r>
            <a:r>
              <a:rPr lang="en-US" dirty="0"/>
              <a:t>βλήματα σύγκρισης (ΙΙ)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l-GR" dirty="0"/>
              <a:t>Η κατάσταση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n-US" dirty="0"/>
              <a:t></a:t>
            </a:r>
            <a:r>
              <a:rPr lang="el-GR" dirty="0"/>
              <a:t>   Ο Γιάννης έχει 5€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n-US" dirty="0"/>
              <a:t></a:t>
            </a:r>
            <a:r>
              <a:rPr lang="el-GR" dirty="0"/>
              <a:t>   Η Άννα έχει 3€.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n-US" dirty="0"/>
              <a:t></a:t>
            </a:r>
            <a:r>
              <a:rPr lang="el-GR" dirty="0"/>
              <a:t>   Ο Γιάννης έχει 2€ περισσότερα από την Άννα.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n-US" dirty="0"/>
              <a:t></a:t>
            </a:r>
            <a:r>
              <a:rPr lang="el-GR" dirty="0"/>
              <a:t>   Η Άννα έχει 2€ λιγότερα από το Γιάννη.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n-US" dirty="0"/>
              <a:t> </a:t>
            </a:r>
            <a:r>
              <a:rPr lang="el-GR" dirty="0"/>
              <a:t>Τα ερωτήματα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l-GR" dirty="0"/>
              <a:t>Ποιο παιδί έχει περισσότερα; </a:t>
            </a:r>
            <a:r>
              <a:rPr lang="en-US" dirty="0" err="1"/>
              <a:t>Πόσ</a:t>
            </a:r>
            <a:r>
              <a:rPr lang="en-US" dirty="0"/>
              <a:t>α περισσότερα;</a:t>
            </a:r>
            <a:endParaRPr lang="el-GR" dirty="0"/>
          </a:p>
          <a:p>
            <a:pPr marL="0" indent="0">
              <a:buNone/>
            </a:pPr>
            <a:r>
              <a:rPr lang="en-US" dirty="0"/>
              <a:t> </a:t>
            </a:r>
            <a:endParaRPr lang="el-GR" dirty="0"/>
          </a:p>
          <a:p>
            <a:pPr marL="0" indent="0">
              <a:buNone/>
            </a:pPr>
            <a:r>
              <a:rPr lang="en-US" dirty="0" err="1"/>
              <a:t>Ποιο</a:t>
            </a:r>
            <a:r>
              <a:rPr lang="en-US" dirty="0"/>
              <a:t> πα</a:t>
            </a:r>
            <a:r>
              <a:rPr lang="en-US" dirty="0" err="1"/>
              <a:t>ιδί</a:t>
            </a:r>
            <a:r>
              <a:rPr lang="en-US" dirty="0"/>
              <a:t> </a:t>
            </a:r>
            <a:r>
              <a:rPr lang="en-US" dirty="0" err="1"/>
              <a:t>έχει</a:t>
            </a:r>
            <a:r>
              <a:rPr lang="en-US" dirty="0"/>
              <a:t> </a:t>
            </a:r>
            <a:r>
              <a:rPr lang="en-US" dirty="0" err="1"/>
              <a:t>λιγότερ</a:t>
            </a:r>
            <a:r>
              <a:rPr lang="en-US" dirty="0"/>
              <a:t>α; Πόσα λιγότερα;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740985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Προ</a:t>
            </a:r>
            <a:r>
              <a:rPr lang="en-US" dirty="0"/>
              <a:t>βλήματα σύγκρισης (ΙΙΙ)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Η κατάσταση</a:t>
            </a:r>
          </a:p>
          <a:p>
            <a:pPr marL="0" indent="0">
              <a:buNone/>
            </a:pPr>
            <a:r>
              <a:rPr lang="en-US" dirty="0"/>
              <a:t></a:t>
            </a:r>
            <a:r>
              <a:rPr lang="el-GR" dirty="0"/>
              <a:t>    Ο Γιάννης έχει 5€.</a:t>
            </a:r>
          </a:p>
          <a:p>
            <a:pPr marL="0" indent="0">
              <a:buNone/>
            </a:pPr>
            <a:r>
              <a:rPr lang="en-US" dirty="0"/>
              <a:t></a:t>
            </a:r>
            <a:r>
              <a:rPr lang="el-GR" dirty="0"/>
              <a:t>    Η Άννα έχει 3€.</a:t>
            </a:r>
          </a:p>
          <a:p>
            <a:pPr marL="0" indent="0">
              <a:buNone/>
            </a:pPr>
            <a:r>
              <a:rPr lang="en-US" dirty="0"/>
              <a:t></a:t>
            </a:r>
            <a:r>
              <a:rPr lang="el-GR" dirty="0"/>
              <a:t>    Ο Γιάννης έχει 2€ περισσότερα από την Άννα.</a:t>
            </a:r>
          </a:p>
          <a:p>
            <a:pPr marL="0" indent="0">
              <a:buNone/>
            </a:pPr>
            <a:r>
              <a:rPr lang="en-US" dirty="0"/>
              <a:t></a:t>
            </a:r>
            <a:r>
              <a:rPr lang="el-GR" dirty="0"/>
              <a:t>    Η Άννα έχει 2€ λιγότερα από το Γιάννη.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n-US" dirty="0"/>
              <a:t>  </a:t>
            </a:r>
            <a:r>
              <a:rPr lang="el-GR" dirty="0"/>
              <a:t>Το ερώτημα</a:t>
            </a:r>
          </a:p>
          <a:p>
            <a:pPr marL="0" indent="0">
              <a:buNone/>
            </a:pPr>
            <a:r>
              <a:rPr lang="el-GR" sz="2000" dirty="0"/>
              <a:t>Πόσα έχει η Άννα;</a:t>
            </a:r>
          </a:p>
          <a:p>
            <a:pPr marL="0" indent="0">
              <a:buNone/>
            </a:pPr>
            <a:r>
              <a:rPr lang="el-GR" sz="2000" dirty="0"/>
              <a:t>Με ποιον άλλο τρόπο μπορούμε να ρωτήσουμε για την Άννα;</a:t>
            </a:r>
          </a:p>
          <a:p>
            <a:pPr marL="0" indent="0">
              <a:buNone/>
            </a:pPr>
            <a:r>
              <a:rPr lang="el-GR" sz="2000" dirty="0"/>
              <a:t>Ποιος από τους δύο παραπάνω είναι πιο δύσκολος;</a:t>
            </a:r>
          </a:p>
        </p:txBody>
      </p:sp>
    </p:spTree>
    <p:extLst>
      <p:ext uri="{BB962C8B-B14F-4D97-AF65-F5344CB8AC3E}">
        <p14:creationId xmlns:p14="http://schemas.microsoft.com/office/powerpoint/2010/main" val="29448537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Προ</a:t>
            </a:r>
            <a:r>
              <a:rPr lang="en-US" dirty="0"/>
              <a:t>βλήματα σύγκρισης (ΙΙΙ)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Η κατάσταση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n-US" dirty="0"/>
              <a:t></a:t>
            </a:r>
            <a:r>
              <a:rPr lang="el-GR" dirty="0"/>
              <a:t>   Ο Γιάννης έχει 5€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n-US" dirty="0"/>
              <a:t></a:t>
            </a:r>
            <a:r>
              <a:rPr lang="el-GR" dirty="0"/>
              <a:t>   Η Άννα έχει 3€.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n-US" dirty="0"/>
              <a:t></a:t>
            </a:r>
            <a:r>
              <a:rPr lang="el-GR" dirty="0"/>
              <a:t>   Ο Γιάννης έχει 2€ περισσότερα από την Άννα.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n-US" dirty="0"/>
              <a:t></a:t>
            </a:r>
            <a:r>
              <a:rPr lang="el-GR" dirty="0"/>
              <a:t>   Η Άννα έχει 2€ λιγότερα από το Γιάννη.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n-US" dirty="0"/>
              <a:t> </a:t>
            </a:r>
            <a:r>
              <a:rPr lang="el-GR" dirty="0"/>
              <a:t>Οι συνδυασμοί επαναλαμβάνονται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546540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2031504"/>
          </a:xfrm>
        </p:spPr>
        <p:txBody>
          <a:bodyPr/>
          <a:lstStyle/>
          <a:p>
            <a:r>
              <a:rPr lang="el-GR" dirty="0"/>
              <a:t>Η παραπάνω κατηγοριοποίηση</a:t>
            </a:r>
            <a:br>
              <a:rPr lang="el-GR" dirty="0"/>
            </a:br>
            <a:r>
              <a:rPr lang="el-GR" dirty="0"/>
              <a:t>είναι για μας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68960"/>
            <a:ext cx="8229600" cy="3408040"/>
          </a:xfrm>
        </p:spPr>
        <p:txBody>
          <a:bodyPr/>
          <a:lstStyle/>
          <a:p>
            <a:pPr marL="0" indent="0">
              <a:buNone/>
            </a:pPr>
            <a:r>
              <a:rPr lang="el-GR" sz="3600" dirty="0"/>
              <a:t>…όχι για να τη διδάξουμε στα παιδιά!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597030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311424"/>
          </a:xfrm>
        </p:spPr>
        <p:txBody>
          <a:bodyPr>
            <a:normAutofit/>
          </a:bodyPr>
          <a:lstStyle/>
          <a:p>
            <a:r>
              <a:rPr lang="el-GR" dirty="0"/>
              <a:t>Στο επίπεδο του Νηπιαγωγείου μας ενδιαφέρει…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272136"/>
          </a:xfrm>
        </p:spPr>
        <p:txBody>
          <a:bodyPr/>
          <a:lstStyle/>
          <a:p>
            <a:pPr marL="0" indent="0">
              <a:buNone/>
            </a:pPr>
            <a:r>
              <a:rPr lang="el-GR" dirty="0"/>
              <a:t>Να μπορούν να μοντελοποιούν τα παιδιά την κατάσταση και μέσω της αναπαράστασης να επιλύουν το πρόβλημα.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n-US" dirty="0"/>
              <a:t></a:t>
            </a:r>
            <a:r>
              <a:rPr lang="el-GR" dirty="0"/>
              <a:t>   Δραματοποίηση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n-US" dirty="0"/>
              <a:t></a:t>
            </a:r>
            <a:r>
              <a:rPr lang="el-GR" dirty="0"/>
              <a:t>   Υλικά (πούλια, ….)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n-US" dirty="0"/>
              <a:t></a:t>
            </a:r>
            <a:r>
              <a:rPr lang="el-GR" dirty="0"/>
              <a:t>   Ζωγραφική και τρόποι έκφρασης και αναπαράστασης ιδεών</a:t>
            </a:r>
          </a:p>
        </p:txBody>
      </p:sp>
    </p:spTree>
    <p:extLst>
      <p:ext uri="{BB962C8B-B14F-4D97-AF65-F5344CB8AC3E}">
        <p14:creationId xmlns:p14="http://schemas.microsoft.com/office/powerpoint/2010/main" val="41474402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Πώς;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l-GR" sz="2800" dirty="0"/>
              <a:t>Ξεκινάμε από τα είδη των προβλημάτων που είναι πιο εύκολα για τα παιδιά, αλλά δεν περιοριζόμαστε σε αυτά</a:t>
            </a:r>
          </a:p>
          <a:p>
            <a:pPr marL="0" indent="0">
              <a:buNone/>
            </a:pPr>
            <a:r>
              <a:rPr lang="el-GR" sz="2800" dirty="0"/>
              <a:t> </a:t>
            </a:r>
          </a:p>
          <a:p>
            <a:pPr marL="0" indent="0">
              <a:buNone/>
            </a:pPr>
            <a:r>
              <a:rPr lang="en-US" sz="2800" dirty="0"/>
              <a:t></a:t>
            </a:r>
            <a:r>
              <a:rPr lang="el-GR" sz="2800" dirty="0"/>
              <a:t>Δεν κατηγοριοποιούμε τα προβλήματα με βάση την πράξη – αφήνουμε τα παιδιά να δουλέψουν με τη βοήθεια των μοντέλων και δημιουργούμε όπου αυτό είναι εφικτό μικρές ιστορίες και προβλήματα μαζί με τα παιδιά</a:t>
            </a:r>
          </a:p>
          <a:p>
            <a:pPr marL="0" indent="0">
              <a:buNone/>
            </a:pPr>
            <a:r>
              <a:rPr lang="el-GR" sz="2800" dirty="0"/>
              <a:t> </a:t>
            </a:r>
          </a:p>
          <a:p>
            <a:pPr marL="0" indent="0">
              <a:buNone/>
            </a:pPr>
            <a:r>
              <a:rPr lang="en-US" sz="2800" dirty="0"/>
              <a:t> </a:t>
            </a:r>
            <a:r>
              <a:rPr lang="el-GR" sz="2800" dirty="0"/>
              <a:t>Ξεκινάμε να δουλεύουμε με μικρούς αριθμούς και προχωράμε μαζί με τα παιδιά σε μεγαλύτερους.</a:t>
            </a:r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4200462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Aπα</a:t>
            </a:r>
            <a:r>
              <a:rPr lang="en-US" dirty="0" err="1"/>
              <a:t>ρίθμηση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/>
              <a:t>Μια ακολουθία λέξεων</a:t>
            </a:r>
          </a:p>
          <a:p>
            <a:r>
              <a:rPr lang="en-US" dirty="0"/>
              <a:t></a:t>
            </a:r>
            <a:r>
              <a:rPr lang="el-GR" dirty="0"/>
              <a:t>     </a:t>
            </a:r>
            <a:r>
              <a:rPr lang="el-GR" i="1" dirty="0"/>
              <a:t>Ένα, δύο, τρία, τέσσερα,….</a:t>
            </a:r>
            <a:endParaRPr lang="el-GR" dirty="0"/>
          </a:p>
          <a:p>
            <a:endParaRPr lang="sv-SE" dirty="0"/>
          </a:p>
          <a:p>
            <a:r>
              <a:rPr lang="el-GR" dirty="0"/>
              <a:t>Η αντιστοίχηση κάθε μίας λέξης με ένα στοιχείο ενός συνόλου</a:t>
            </a:r>
          </a:p>
          <a:p>
            <a:r>
              <a:rPr lang="en-US" dirty="0"/>
              <a:t></a:t>
            </a:r>
            <a:r>
              <a:rPr lang="el-GR" dirty="0"/>
              <a:t>     Με συγκεκριμένους κανόνες. Ποιους;</a:t>
            </a:r>
          </a:p>
          <a:p>
            <a:r>
              <a:rPr lang="en-US" dirty="0"/>
              <a:t></a:t>
            </a:r>
            <a:r>
              <a:rPr lang="el-GR" dirty="0"/>
              <a:t>   </a:t>
            </a:r>
            <a:r>
              <a:rPr lang="sv-SE" dirty="0"/>
              <a:t>  </a:t>
            </a:r>
            <a:r>
              <a:rPr lang="el-GR" dirty="0"/>
              <a:t>Το αποτέλεσμα: Το πλήθος των στοιχείων του συνόλου</a:t>
            </a:r>
          </a:p>
          <a:p>
            <a:r>
              <a:rPr lang="en-US" dirty="0"/>
              <a:t></a:t>
            </a:r>
            <a:r>
              <a:rPr lang="el-GR" dirty="0"/>
              <a:t>     Η τελευταία αριθμολέξη εκφράζει το πλήθος των στοιχείων</a:t>
            </a:r>
          </a:p>
          <a:p>
            <a:r>
              <a:rPr lang="el-GR" dirty="0"/>
              <a:t> </a:t>
            </a:r>
          </a:p>
          <a:p>
            <a:endParaRPr lang="sv-SE" dirty="0"/>
          </a:p>
          <a:p>
            <a:r>
              <a:rPr lang="el-GR" dirty="0"/>
              <a:t>Κανένα από τα παραπάνω δεν είναι αυτονόητο για τα μικρά παιδιά. Η εισαγωγή αριθμητικών συμβόλων είναι μια πρόσθετη δυσκολία.</a:t>
            </a:r>
          </a:p>
          <a:p>
            <a:r>
              <a:rPr lang="el-GR" dirty="0"/>
              <a:t> </a:t>
            </a:r>
          </a:p>
          <a:p>
            <a:r>
              <a:rPr lang="el-GR" dirty="0"/>
              <a:t>Υπόψη: Το πλήθος έχει σημασία – όταν είναι μικρό (το πολύ μέχρι 4) τα παιδιά μπορούν και να το εκτιμήσουν άμεσα.</a:t>
            </a:r>
          </a:p>
          <a:p>
            <a:br>
              <a:rPr lang="el-GR" dirty="0"/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318451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599456"/>
          </a:xfrm>
        </p:spPr>
        <p:txBody>
          <a:bodyPr>
            <a:normAutofit/>
          </a:bodyPr>
          <a:lstStyle/>
          <a:p>
            <a:r>
              <a:rPr lang="el-GR" sz="4400" dirty="0"/>
              <a:t>Πολλαπλασιασμός-διαίρεση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08920"/>
            <a:ext cx="8229600" cy="3768080"/>
          </a:xfrm>
        </p:spPr>
        <p:txBody>
          <a:bodyPr/>
          <a:lstStyle/>
          <a:p>
            <a:r>
              <a:rPr lang="el-GR" dirty="0"/>
              <a:t>Πως </a:t>
            </a:r>
            <a:r>
              <a:rPr lang="el-GR" dirty="0" err="1"/>
              <a:t>εσε</a:t>
            </a:r>
            <a:r>
              <a:rPr lang="sv-SE" dirty="0" err="1"/>
              <a:t>ί</a:t>
            </a:r>
            <a:r>
              <a:rPr lang="el-GR" dirty="0"/>
              <a:t>ς γνωρίζετε αυτές οι έννοιες;</a:t>
            </a:r>
          </a:p>
          <a:p>
            <a:endParaRPr lang="el-GR" dirty="0"/>
          </a:p>
          <a:p>
            <a:r>
              <a:rPr lang="el-GR" dirty="0"/>
              <a:t>Σύνδεση με την καθημερινή ζωή;</a:t>
            </a:r>
          </a:p>
          <a:p>
            <a:endParaRPr lang="el-GR" dirty="0"/>
          </a:p>
          <a:p>
            <a:r>
              <a:rPr lang="el-GR" dirty="0"/>
              <a:t>Δείτε υλικό στο Διδάσκοντας Μαθηματικά.</a:t>
            </a:r>
          </a:p>
        </p:txBody>
      </p:sp>
    </p:spTree>
    <p:extLst>
      <p:ext uri="{BB962C8B-B14F-4D97-AF65-F5344CB8AC3E}">
        <p14:creationId xmlns:p14="http://schemas.microsoft.com/office/powerpoint/2010/main" val="21718074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Πολλαπλασιασμός - διαίρεση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2800" dirty="0"/>
              <a:t>Σαγιονάρες στην πισίνα (με εικόνα)</a:t>
            </a:r>
          </a:p>
          <a:p>
            <a:pPr marL="0" indent="0">
              <a:buNone/>
            </a:pPr>
            <a:r>
              <a:rPr lang="el-GR" sz="2800" dirty="0"/>
              <a:t> </a:t>
            </a:r>
          </a:p>
          <a:p>
            <a:pPr marL="0" indent="0">
              <a:buNone/>
            </a:pPr>
            <a:r>
              <a:rPr lang="en-US" sz="2800" dirty="0"/>
              <a:t> </a:t>
            </a:r>
            <a:r>
              <a:rPr lang="el-GR" sz="2800" dirty="0"/>
              <a:t>	Στην πισίνα βρίσκονται 3 παιδιά. Πόσες 	σαγιονάρες βρίσκονται απέξω;</a:t>
            </a:r>
          </a:p>
          <a:p>
            <a:pPr marL="0" indent="0">
              <a:buNone/>
            </a:pPr>
            <a:r>
              <a:rPr lang="el-GR" sz="2800" dirty="0"/>
              <a:t> </a:t>
            </a:r>
          </a:p>
          <a:p>
            <a:pPr marL="0" indent="0">
              <a:buNone/>
            </a:pPr>
            <a:r>
              <a:rPr lang="en-US" sz="2800" dirty="0"/>
              <a:t> </a:t>
            </a:r>
            <a:r>
              <a:rPr lang="el-GR" sz="2800" dirty="0"/>
              <a:t>	Απέξω βρίσκονται 6 σαγιονάρες. Πόσα 	παιδιά βρίσκονται στην πισίνα;</a:t>
            </a:r>
          </a:p>
          <a:p>
            <a:pPr marL="0" indent="0">
              <a:buNone/>
            </a:pPr>
            <a:br>
              <a:rPr lang="el-GR" dirty="0"/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713816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815480"/>
          </a:xfrm>
        </p:spPr>
        <p:txBody>
          <a:bodyPr>
            <a:normAutofit/>
          </a:bodyPr>
          <a:lstStyle/>
          <a:p>
            <a:r>
              <a:rPr lang="el-GR" sz="4400" dirty="0"/>
              <a:t>Καταστάσεις «μοιρασιάς»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84008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l-GR" sz="3200" dirty="0"/>
              <a:t>Χωρίς και με υπόλοιπο</a:t>
            </a:r>
          </a:p>
          <a:p>
            <a:pPr marL="0" indent="0">
              <a:buNone/>
            </a:pPr>
            <a:r>
              <a:rPr lang="el-GR" sz="3200" dirty="0"/>
              <a:t>Πότε μια πράξη μοιρασιάς αφήνει υπόλοιπο; Και πότε όχι;</a:t>
            </a:r>
          </a:p>
          <a:p>
            <a:pPr marL="0" indent="0">
              <a:buNone/>
            </a:pPr>
            <a:endParaRPr lang="el-GR" sz="3200" dirty="0"/>
          </a:p>
          <a:p>
            <a:pPr marL="0" indent="0">
              <a:buNone/>
            </a:pPr>
            <a:r>
              <a:rPr lang="el-GR" sz="3200" dirty="0"/>
              <a:t>Σκεφτείτε δικά σας παραδείγματα.</a:t>
            </a:r>
          </a:p>
          <a:p>
            <a:pPr marL="0" indent="0">
              <a:buNone/>
            </a:pPr>
            <a:r>
              <a:rPr lang="el-GR" sz="3200" dirty="0"/>
              <a:t>Δημιουργείστε μικρές ιστορίες/προβλήματα για τα παιδιά.</a:t>
            </a:r>
          </a:p>
          <a:p>
            <a:pPr marL="0" indent="0">
              <a:buNone/>
            </a:pPr>
            <a:endParaRPr lang="el-GR" sz="3200" dirty="0"/>
          </a:p>
          <a:p>
            <a:pPr marL="0" indent="0">
              <a:buNone/>
            </a:pPr>
            <a:r>
              <a:rPr lang="el-GR" sz="3200" dirty="0"/>
              <a:t>Δείτε υλικό στο Διδάσκοντας Μαθηματικά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04792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Κατασκευή της ακολουθίας των αριθμολέξεων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dirty="0">
                <a:solidFill>
                  <a:srgbClr val="0070C0"/>
                </a:solidFill>
              </a:rPr>
              <a:t>Επίπεδα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l-GR" dirty="0">
                <a:solidFill>
                  <a:srgbClr val="C00000"/>
                </a:solidFill>
              </a:rPr>
              <a:t>1ο : </a:t>
            </a:r>
            <a:r>
              <a:rPr lang="el-GR" dirty="0"/>
              <a:t>Απαγγελία των αριθμολέξεων (π.χ. 1-20)</a:t>
            </a:r>
            <a:r>
              <a:rPr lang="sv-SE" dirty="0"/>
              <a:t> </a:t>
            </a:r>
            <a:r>
              <a:rPr lang="el-GR" dirty="0"/>
              <a:t>ξεκινώντας πάντα από το </a:t>
            </a:r>
            <a:r>
              <a:rPr lang="el-GR" i="1" dirty="0"/>
              <a:t>ένα</a:t>
            </a:r>
            <a:r>
              <a:rPr lang="el-GR" dirty="0"/>
              <a:t>. Δοθείσης μιας αριθμολέξης, δεν υπάρχει η δυνατότητα εύρεσης της επόμενης.</a:t>
            </a:r>
          </a:p>
          <a:p>
            <a:pPr marL="0" indent="0">
              <a:buNone/>
            </a:pPr>
            <a:r>
              <a:rPr lang="el-GR" dirty="0"/>
              <a:t>   </a:t>
            </a:r>
            <a:r>
              <a:rPr lang="en-US" dirty="0"/>
              <a:t>	</a:t>
            </a:r>
          </a:p>
          <a:p>
            <a:pPr marL="0" indent="0">
              <a:buNone/>
            </a:pPr>
            <a:r>
              <a:rPr lang="el-GR" dirty="0">
                <a:solidFill>
                  <a:srgbClr val="C00000"/>
                </a:solidFill>
              </a:rPr>
              <a:t>2ο : </a:t>
            </a:r>
            <a:r>
              <a:rPr lang="el-GR" dirty="0"/>
              <a:t>Δυνατότητα εύρεσης της επόμενης αριθμολέξης,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l-GR" dirty="0"/>
              <a:t>ξεκινώντας πάλι από το </a:t>
            </a:r>
            <a:r>
              <a:rPr lang="el-GR" i="1" dirty="0"/>
              <a:t>ένα </a:t>
            </a:r>
            <a:r>
              <a:rPr lang="el-GR" dirty="0"/>
              <a:t>(1-10).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l-GR" dirty="0">
                <a:solidFill>
                  <a:srgbClr val="C00000"/>
                </a:solidFill>
              </a:rPr>
              <a:t>3ο : </a:t>
            </a:r>
            <a:r>
              <a:rPr lang="el-GR" dirty="0"/>
              <a:t>Άμεση εύρεση της επόμενης αριθμολέξης (1-10)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l-GR" dirty="0">
                <a:solidFill>
                  <a:srgbClr val="C00000"/>
                </a:solidFill>
              </a:rPr>
              <a:t>Επόμενα επίπεδα </a:t>
            </a:r>
            <a:r>
              <a:rPr lang="el-GR" dirty="0"/>
              <a:t>:Επέκταση της δυνατότητας αυτής σε </a:t>
            </a:r>
            <a:r>
              <a:rPr lang="en-US" dirty="0"/>
              <a:t>	</a:t>
            </a:r>
            <a:r>
              <a:rPr lang="el-GR" dirty="0"/>
              <a:t>μεγαλύτερο εύρος αριθμών / απαγγελία σε ευθεία ή αντίστροφη σειρά/ αξιοποίηση της ακολουθίας των αριθμολέξεων σε προβλήματα πρόσθεσης ή αφαίρεσης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l-GR" dirty="0"/>
              <a:t>(Καφούση &amp; Σκουμπουδή, 2007)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98632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Πώς προσεγγίζουμε διδακτικά την ακολουθία των αριθμολέξεων;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l-GR" dirty="0"/>
              <a:t>Καταρχήν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l-GR" dirty="0"/>
              <a:t>Είναι σημαντικό να μάθουν τα παιδιά την ακολουθία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l-GR" dirty="0"/>
              <a:t>Είναι επίσης σημαντικό να ξέρουμε ότι αυτή η γνώση (από μόνη της) είναι διαδικαστική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Δραστηριότητες- παιχνίδια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l-GR" dirty="0"/>
              <a:t>Π.χ. το παιχνίδι με τις καρέκλες</a:t>
            </a:r>
            <a:r>
              <a:rPr lang="sv-SE" dirty="0"/>
              <a:t> – </a:t>
            </a:r>
            <a:r>
              <a:rPr lang="el-GR" dirty="0"/>
              <a:t>παιδιά με καρέκλες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Μπορείτε να σκεφτείτε αντίστοιχες δραστηριότητες ή παιχνίδια;</a:t>
            </a:r>
            <a:endParaRPr lang="sv-SE" dirty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br>
              <a:rPr lang="el-GR" dirty="0"/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05052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Συνδέσεις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n-US" dirty="0"/>
              <a:t></a:t>
            </a:r>
            <a:r>
              <a:rPr lang="el-GR" dirty="0"/>
              <a:t>   Τα περισσότερα νήπια αναγνωρίζουν ότι</a:t>
            </a:r>
            <a:r>
              <a:rPr lang="en-US" dirty="0"/>
              <a:t> </a:t>
            </a:r>
            <a:r>
              <a:rPr lang="el-GR" dirty="0"/>
              <a:t>η απαγγελία των </a:t>
            </a:r>
            <a:r>
              <a:rPr lang="el-GR" dirty="0" err="1"/>
              <a:t>αριθμολέξεων</a:t>
            </a:r>
            <a:r>
              <a:rPr lang="el-GR" dirty="0"/>
              <a:t> κατά την αρίθμηση ακολουθεί κανόνες. Ο τελευταίος αριθμός στη σειρά εκφράζει το πλήθος των στοιχείων του συνόλου.</a:t>
            </a:r>
          </a:p>
          <a:p>
            <a:pPr marL="0" indent="0">
              <a:buNone/>
            </a:pPr>
            <a:r>
              <a:rPr lang="en-US" dirty="0"/>
              <a:t></a:t>
            </a:r>
            <a:r>
              <a:rPr lang="el-GR" dirty="0"/>
              <a:t>  </a:t>
            </a:r>
            <a:r>
              <a:rPr lang="el-GR" dirty="0" err="1"/>
              <a:t>Ωστόσο</a:t>
            </a:r>
            <a:r>
              <a:rPr lang="el-GR" dirty="0"/>
              <a:t>, αυτό είναι κάτι που οφείλουμε να ελέγξουμε.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n-US" dirty="0"/>
              <a:t></a:t>
            </a:r>
            <a:r>
              <a:rPr lang="el-GR" dirty="0"/>
              <a:t> Θυμηθείτε το παιχνίδι «Βρες το λάθος»</a:t>
            </a:r>
          </a:p>
          <a:p>
            <a:pPr marL="0" indent="0">
              <a:buNone/>
            </a:pPr>
            <a:r>
              <a:rPr lang="el-GR" dirty="0"/>
              <a:t>Ζητάμε αρίθμηση («Μέτρα…») και στη συνέχεια το πλήθος («Πόσα είναι;»). 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Επίσης, «Βάλε τόσα …όσα …(το προηγούμενο πλήθος)»</a:t>
            </a:r>
          </a:p>
          <a:p>
            <a:pPr marL="0" indent="0">
              <a:buNone/>
            </a:pPr>
            <a:r>
              <a:rPr lang="el-GR" dirty="0"/>
              <a:t> </a:t>
            </a:r>
          </a:p>
          <a:p>
            <a:pPr marL="0" indent="0">
              <a:buNone/>
            </a:pPr>
            <a:r>
              <a:rPr lang="el-GR" dirty="0"/>
              <a:t>Δημιουργούμε ευκαιρίες: Πόσα παιδιά είμαστε στην τάξη; </a:t>
            </a:r>
            <a:r>
              <a:rPr lang="en-US" dirty="0" err="1"/>
              <a:t>Πόσες</a:t>
            </a:r>
            <a:r>
              <a:rPr lang="en-US" dirty="0"/>
              <a:t> κα</a:t>
            </a:r>
            <a:r>
              <a:rPr lang="en-US" dirty="0" err="1"/>
              <a:t>ρέκλες</a:t>
            </a:r>
            <a:r>
              <a:rPr lang="en-US" dirty="0"/>
              <a:t> θα </a:t>
            </a:r>
            <a:r>
              <a:rPr lang="en-US" dirty="0" err="1"/>
              <a:t>χρει</a:t>
            </a:r>
            <a:r>
              <a:rPr lang="en-US" dirty="0"/>
              <a:t>αστούμε;</a:t>
            </a: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Και παρατηρούμε: Πώς απαντούν τα παιδιά; Τι είδους απόκριση περιμένουμε αν το παιδί έχει κάνει τις συνδέσεις;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880035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Δρ</a:t>
            </a:r>
            <a:r>
              <a:rPr lang="en-US" dirty="0"/>
              <a:t>αστηριότητες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>
                <a:solidFill>
                  <a:srgbClr val="0070C0"/>
                </a:solidFill>
              </a:rPr>
              <a:t>Ζάρια και πούλια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   «Παίρνω τόσα πούλια, όσα δείχνει το ζάρι»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Σε τι πλαίσιο μπορεί να γίνει ενδιαφέρον αυτό για τα παιδιά;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   Μετρώ από ένα σημείο και μετά</a:t>
            </a:r>
          </a:p>
          <a:p>
            <a:pPr marL="0" indent="0">
              <a:buNone/>
            </a:pPr>
            <a:r>
              <a:rPr lang="el-GR" dirty="0"/>
              <a:t>   Θυμηθείτε τα κουτιά του </a:t>
            </a:r>
            <a:r>
              <a:rPr lang="el-GR" dirty="0" err="1"/>
              <a:t>Hughes</a:t>
            </a:r>
            <a:endParaRPr lang="el-GR" dirty="0"/>
          </a:p>
          <a:p>
            <a:pPr marL="0" indent="0">
              <a:buNone/>
            </a:pPr>
            <a:r>
              <a:rPr lang="el-GR" dirty="0"/>
              <a:t>   Κρύβω 3 και έχω και τέσσερα έξω. Πόσα είναι όλα μαζί;</a:t>
            </a:r>
          </a:p>
          <a:p>
            <a:pPr marL="0" indent="0">
              <a:buNone/>
            </a:pPr>
            <a:r>
              <a:rPr lang="el-GR" dirty="0"/>
              <a:t>   Τρία, τέσσερα πέντε έξι εφτά.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880927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5487888"/>
          </a:xfrm>
        </p:spPr>
        <p:txBody>
          <a:bodyPr>
            <a:normAutofit/>
          </a:bodyPr>
          <a:lstStyle/>
          <a:p>
            <a:r>
              <a:rPr lang="el-GR" sz="3600" dirty="0"/>
              <a:t>σχέσεις μεταξύ των αριθμών</a:t>
            </a:r>
            <a:br>
              <a:rPr lang="el-GR" sz="3600" dirty="0"/>
            </a:br>
            <a:r>
              <a:rPr lang="el-GR" sz="3600" dirty="0"/>
              <a:t>	1 μέχρι 10</a:t>
            </a:r>
            <a:br>
              <a:rPr lang="el-GR" sz="3600" dirty="0"/>
            </a:br>
            <a:r>
              <a:rPr lang="el-GR" sz="3600" dirty="0"/>
              <a:t>	πάνω από τη δεκάδα</a:t>
            </a:r>
            <a:br>
              <a:rPr lang="el-GR" sz="3600" dirty="0"/>
            </a:br>
            <a:r>
              <a:rPr lang="el-GR" sz="3600" dirty="0"/>
              <a:t>	μέχρι 100, 1000, …..</a:t>
            </a:r>
            <a:br>
              <a:rPr lang="el-GR" sz="3600" dirty="0"/>
            </a:br>
            <a:br>
              <a:rPr lang="el-GR" sz="3600" dirty="0"/>
            </a:br>
            <a:r>
              <a:rPr lang="el-GR" sz="3600" dirty="0"/>
              <a:t>προσθετική σύνθεση</a:t>
            </a:r>
            <a:br>
              <a:rPr lang="el-GR" sz="3600" dirty="0"/>
            </a:b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15766302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«</a:t>
            </a:r>
            <a:r>
              <a:rPr lang="en-US" dirty="0" err="1"/>
              <a:t>Χωρικές</a:t>
            </a:r>
            <a:r>
              <a:rPr lang="en-US" dirty="0"/>
              <a:t>» </a:t>
            </a:r>
            <a:r>
              <a:rPr lang="en-US" dirty="0" err="1"/>
              <a:t>σχέσεις</a:t>
            </a:r>
            <a:r>
              <a:rPr lang="en-US" dirty="0"/>
              <a:t> (</a:t>
            </a:r>
            <a:r>
              <a:rPr lang="en-US" dirty="0" err="1"/>
              <a:t>μοντέλ</a:t>
            </a:r>
            <a:r>
              <a:rPr lang="en-US" dirty="0"/>
              <a:t>α)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«Πιάτα» με κουκκίδες</a:t>
            </a:r>
          </a:p>
          <a:p>
            <a:pPr marL="0" indent="0">
              <a:buNone/>
            </a:pPr>
            <a:r>
              <a:rPr lang="el-GR" dirty="0"/>
              <a:t> Ντόμινο</a:t>
            </a:r>
          </a:p>
        </p:txBody>
      </p:sp>
      <p:sp>
        <p:nvSpPr>
          <p:cNvPr id="4" name="Oval 3"/>
          <p:cNvSpPr/>
          <p:nvPr/>
        </p:nvSpPr>
        <p:spPr>
          <a:xfrm>
            <a:off x="2555776" y="2852936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Oval 5"/>
          <p:cNvSpPr/>
          <p:nvPr/>
        </p:nvSpPr>
        <p:spPr>
          <a:xfrm>
            <a:off x="4283968" y="2852936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Oval 6"/>
          <p:cNvSpPr/>
          <p:nvPr/>
        </p:nvSpPr>
        <p:spPr>
          <a:xfrm>
            <a:off x="3491880" y="3789040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Oval 7"/>
          <p:cNvSpPr/>
          <p:nvPr/>
        </p:nvSpPr>
        <p:spPr>
          <a:xfrm>
            <a:off x="2699792" y="4653136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Oval 8"/>
          <p:cNvSpPr/>
          <p:nvPr/>
        </p:nvSpPr>
        <p:spPr>
          <a:xfrm>
            <a:off x="4427984" y="4653136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683276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774</TotalTime>
  <Words>1613</Words>
  <Application>Microsoft Macintosh PowerPoint</Application>
  <PresentationFormat>On-screen Show (4:3)</PresentationFormat>
  <Paragraphs>283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4" baseType="lpstr">
      <vt:lpstr>Arial</vt:lpstr>
      <vt:lpstr>Clarity</vt:lpstr>
      <vt:lpstr>Aναπτύσσοντας την έννοια του αριθμού βλ. Διδάσκοντας Μαθηματικά, Van de Walle</vt:lpstr>
      <vt:lpstr>«Πριν» την απαρίθμηση</vt:lpstr>
      <vt:lpstr>Aπαρίθμηση</vt:lpstr>
      <vt:lpstr>Κατασκευή της ακολουθίας των αριθμολέξεων</vt:lpstr>
      <vt:lpstr>Πώς προσεγγίζουμε διδακτικά την ακολουθία των αριθμολέξεων;</vt:lpstr>
      <vt:lpstr>Συνδέσεις</vt:lpstr>
      <vt:lpstr>Δραστηριότητες</vt:lpstr>
      <vt:lpstr>σχέσεις μεταξύ των αριθμών  1 μέχρι 10  πάνω από τη δεκάδα  μέχρι 100, 1000, …..  προσθετική σύνθεση </vt:lpstr>
      <vt:lpstr>«Χωρικές» σχέσεις (μοντέλα)</vt:lpstr>
      <vt:lpstr>Ένα/Δύο Περισσότερα/Λιγότερα</vt:lpstr>
      <vt:lpstr>Σχέση με το 5 και το 10</vt:lpstr>
      <vt:lpstr>Μέρος-Μέρος-Όλο</vt:lpstr>
      <vt:lpstr>5 = … + …</vt:lpstr>
      <vt:lpstr>X + … = 5</vt:lpstr>
      <vt:lpstr>Κι άλλα υλικά</vt:lpstr>
      <vt:lpstr>Τι θέλουμε να ξέρουν τα παιδιά π.χ για τον αριθμό 7 φεύγοντας από το νηπιαγωγείο; </vt:lpstr>
      <vt:lpstr>Μέχρι πού μπορούμε να φτάσουμε με το συμβολισμό;</vt:lpstr>
      <vt:lpstr>Αναπτύσσοντας την έννοια των πράξεων </vt:lpstr>
      <vt:lpstr>Πρόσθεση-Αφαίρεση</vt:lpstr>
      <vt:lpstr>Προβλήματα σύζευξης</vt:lpstr>
      <vt:lpstr>Προβλήματα διαχωρισμού</vt:lpstr>
      <vt:lpstr>Προβλήματα μέρους-μέρους-όλου</vt:lpstr>
      <vt:lpstr>Προβλήματα σύγκρισης (Ι)</vt:lpstr>
      <vt:lpstr>Προβλήματα σύγκρισης (ΙΙ)</vt:lpstr>
      <vt:lpstr>Προβλήματα σύγκρισης (ΙΙΙ)</vt:lpstr>
      <vt:lpstr>Προβλήματα σύγκρισης (ΙΙΙ)</vt:lpstr>
      <vt:lpstr>Η παραπάνω κατηγοριοποίηση είναι για μας</vt:lpstr>
      <vt:lpstr>Στο επίπεδο του Νηπιαγωγείου μας ενδιαφέρει…</vt:lpstr>
      <vt:lpstr>Πώς;</vt:lpstr>
      <vt:lpstr>Πολλαπλασιασμός-διαίρεση</vt:lpstr>
      <vt:lpstr>Πολλαπλασιασμός - διαίρεση</vt:lpstr>
      <vt:lpstr>Καταστάσεις «μοιρασιάς»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Aναπτύσσοντας την έννοια του αριθμού</dc:title>
  <dc:creator>chronaki</dc:creator>
  <cp:lastModifiedBy>Anna Chronaki</cp:lastModifiedBy>
  <cp:revision>9</cp:revision>
  <dcterms:created xsi:type="dcterms:W3CDTF">2014-03-24T07:44:19Z</dcterms:created>
  <dcterms:modified xsi:type="dcterms:W3CDTF">2020-10-29T08:46:34Z</dcterms:modified>
</cp:coreProperties>
</file>