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312" r:id="rId3"/>
    <p:sldId id="356" r:id="rId4"/>
    <p:sldId id="328" r:id="rId5"/>
    <p:sldId id="336" r:id="rId6"/>
    <p:sldId id="338" r:id="rId7"/>
    <p:sldId id="337" r:id="rId8"/>
    <p:sldId id="339" r:id="rId9"/>
    <p:sldId id="353" r:id="rId10"/>
    <p:sldId id="354" r:id="rId11"/>
    <p:sldId id="314" r:id="rId12"/>
    <p:sldId id="355" r:id="rId13"/>
    <p:sldId id="315" r:id="rId14"/>
    <p:sldId id="316" r:id="rId15"/>
    <p:sldId id="340" r:id="rId16"/>
    <p:sldId id="341" r:id="rId17"/>
    <p:sldId id="342" r:id="rId18"/>
    <p:sldId id="343" r:id="rId19"/>
    <p:sldId id="329" r:id="rId20"/>
    <p:sldId id="344" r:id="rId21"/>
    <p:sldId id="345" r:id="rId22"/>
    <p:sldId id="346" r:id="rId23"/>
    <p:sldId id="347" r:id="rId24"/>
    <p:sldId id="348" r:id="rId25"/>
    <p:sldId id="349" r:id="rId26"/>
    <p:sldId id="350" r:id="rId27"/>
    <p:sldId id="351" r:id="rId28"/>
    <p:sldId id="352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Προεπιλεγμένη ενότητα" id="{60022A2F-B8D7-4A20-A6E4-CC3925F5B88D}">
          <p14:sldIdLst>
            <p14:sldId id="256"/>
            <p14:sldId id="312"/>
            <p14:sldId id="356"/>
            <p14:sldId id="328"/>
            <p14:sldId id="336"/>
            <p14:sldId id="338"/>
            <p14:sldId id="337"/>
            <p14:sldId id="339"/>
            <p14:sldId id="353"/>
            <p14:sldId id="354"/>
            <p14:sldId id="314"/>
            <p14:sldId id="355"/>
            <p14:sldId id="315"/>
            <p14:sldId id="316"/>
            <p14:sldId id="340"/>
            <p14:sldId id="341"/>
            <p14:sldId id="342"/>
            <p14:sldId id="343"/>
            <p14:sldId id="329"/>
            <p14:sldId id="344"/>
            <p14:sldId id="345"/>
            <p14:sldId id="346"/>
            <p14:sldId id="347"/>
            <p14:sldId id="348"/>
            <p14:sldId id="349"/>
            <p14:sldId id="350"/>
            <p14:sldId id="351"/>
            <p14:sldId id="35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6F01"/>
    <a:srgbClr val="E6A320"/>
    <a:srgbClr val="94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8D230F3-CF80-4859-8CE7-A43EE81993B5}" styleName="Φωτεινό στυλ 1 - Έμφαση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15" autoAdjust="0"/>
    <p:restoredTop sz="93370" autoAdjust="0"/>
  </p:normalViewPr>
  <p:slideViewPr>
    <p:cSldViewPr snapToGrid="0">
      <p:cViewPr varScale="1">
        <p:scale>
          <a:sx n="84" d="100"/>
          <a:sy n="84" d="100"/>
        </p:scale>
        <p:origin x="10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>
            <a:extLst>
              <a:ext uri="{FF2B5EF4-FFF2-40B4-BE49-F238E27FC236}">
                <a16:creationId xmlns:a16="http://schemas.microsoft.com/office/drawing/2014/main" id="{D71FE0BF-9565-4DE4-B226-0517B0A032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67A960F4-B8AD-45CD-B4F9-E4ADC8C1CF5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EC10BB-1741-402B-B456-F553B09D3525}" type="datetimeFigureOut">
              <a:rPr lang="el-GR" smtClean="0"/>
              <a:t>29/3/2024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2936B3CF-C919-44FB-988F-65CE46BB1A1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l-GR"/>
              <a:t>Χατζής Μανώλης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F8A84E4D-90B9-4ADC-BCE3-2EE55CB8D2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D1377C-4624-4CBB-A301-3A09A492F83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62872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CBF24D-8D1C-43B6-BE05-BDB05CA22692}" type="datetimeFigureOut">
              <a:rPr lang="el-GR" smtClean="0"/>
              <a:t>29/3/2024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l-GR"/>
              <a:t>Χατζής Μανώλης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BDB5EC-BC14-434F-9FD1-41876FF045C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5157462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4C43FEA-BFE5-4EBA-AA66-0F2E8520C43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</p:spTree>
    <p:extLst>
      <p:ext uri="{BB962C8B-B14F-4D97-AF65-F5344CB8AC3E}">
        <p14:creationId xmlns:p14="http://schemas.microsoft.com/office/powerpoint/2010/main" val="702273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Η αζωθαιμία είναι περισσότερο εργαστηριακός όρος. Η ουραιμία υποδηλώνει την αύξηση </a:t>
            </a:r>
            <a:r>
              <a:rPr lang="en-US" dirty="0"/>
              <a:t>BUN &amp; CREA </a:t>
            </a:r>
            <a:r>
              <a:rPr lang="el-GR" dirty="0"/>
              <a:t>που συνοδεύεται από συμπτώματα όπως εμετοί, ανορεξία, λήθαργος και κατάπτωση.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13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E7CD0CD-EFD6-45DF-931A-C726C25B78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</p:spTree>
    <p:extLst>
      <p:ext uri="{BB962C8B-B14F-4D97-AF65-F5344CB8AC3E}">
        <p14:creationId xmlns:p14="http://schemas.microsoft.com/office/powerpoint/2010/main" val="30113827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14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A5756A4-0D46-423A-9AEE-AAB1A9E6782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</p:spTree>
    <p:extLst>
      <p:ext uri="{BB962C8B-B14F-4D97-AF65-F5344CB8AC3E}">
        <p14:creationId xmlns:p14="http://schemas.microsoft.com/office/powerpoint/2010/main" val="32424778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15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A5756A4-0D46-423A-9AEE-AAB1A9E6782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</p:spTree>
    <p:extLst>
      <p:ext uri="{BB962C8B-B14F-4D97-AF65-F5344CB8AC3E}">
        <p14:creationId xmlns:p14="http://schemas.microsoft.com/office/powerpoint/2010/main" val="21018518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16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A5756A4-0D46-423A-9AEE-AAB1A9E6782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</p:spTree>
    <p:extLst>
      <p:ext uri="{BB962C8B-B14F-4D97-AF65-F5344CB8AC3E}">
        <p14:creationId xmlns:p14="http://schemas.microsoft.com/office/powerpoint/2010/main" val="42455649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17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A5756A4-0D46-423A-9AEE-AAB1A9E6782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</p:spTree>
    <p:extLst>
      <p:ext uri="{BB962C8B-B14F-4D97-AF65-F5344CB8AC3E}">
        <p14:creationId xmlns:p14="http://schemas.microsoft.com/office/powerpoint/2010/main" val="4302752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18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A5756A4-0D46-423A-9AEE-AAB1A9E6782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</p:spTree>
    <p:extLst>
      <p:ext uri="{BB962C8B-B14F-4D97-AF65-F5344CB8AC3E}">
        <p14:creationId xmlns:p14="http://schemas.microsoft.com/office/powerpoint/2010/main" val="25029873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A5756A4-0D46-423A-9AEE-AAB1A9E6782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</p:spTree>
    <p:extLst>
      <p:ext uri="{BB962C8B-B14F-4D97-AF65-F5344CB8AC3E}">
        <p14:creationId xmlns:p14="http://schemas.microsoft.com/office/powerpoint/2010/main" val="18014262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A5756A4-0D46-423A-9AEE-AAB1A9E6782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</p:spTree>
    <p:extLst>
      <p:ext uri="{BB962C8B-B14F-4D97-AF65-F5344CB8AC3E}">
        <p14:creationId xmlns:p14="http://schemas.microsoft.com/office/powerpoint/2010/main" val="19351108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A5756A4-0D46-423A-9AEE-AAB1A9E6782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</p:spTree>
    <p:extLst>
      <p:ext uri="{BB962C8B-B14F-4D97-AF65-F5344CB8AC3E}">
        <p14:creationId xmlns:p14="http://schemas.microsoft.com/office/powerpoint/2010/main" val="17027745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A5756A4-0D46-423A-9AEE-AAB1A9E6782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</p:spTree>
    <p:extLst>
      <p:ext uri="{BB962C8B-B14F-4D97-AF65-F5344CB8AC3E}">
        <p14:creationId xmlns:p14="http://schemas.microsoft.com/office/powerpoint/2010/main" val="41871856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4C43FEA-BFE5-4EBA-AA66-0F2E8520C43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</p:spTree>
    <p:extLst>
      <p:ext uri="{BB962C8B-B14F-4D97-AF65-F5344CB8AC3E}">
        <p14:creationId xmlns:p14="http://schemas.microsoft.com/office/powerpoint/2010/main" val="17287218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A5756A4-0D46-423A-9AEE-AAB1A9E6782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</p:spTree>
    <p:extLst>
      <p:ext uri="{BB962C8B-B14F-4D97-AF65-F5344CB8AC3E}">
        <p14:creationId xmlns:p14="http://schemas.microsoft.com/office/powerpoint/2010/main" val="19719582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A5756A4-0D46-423A-9AEE-AAB1A9E6782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</p:spTree>
    <p:extLst>
      <p:ext uri="{BB962C8B-B14F-4D97-AF65-F5344CB8AC3E}">
        <p14:creationId xmlns:p14="http://schemas.microsoft.com/office/powerpoint/2010/main" val="8308710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A5756A4-0D46-423A-9AEE-AAB1A9E6782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</p:spTree>
    <p:extLst>
      <p:ext uri="{BB962C8B-B14F-4D97-AF65-F5344CB8AC3E}">
        <p14:creationId xmlns:p14="http://schemas.microsoft.com/office/powerpoint/2010/main" val="3619877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A5756A4-0D46-423A-9AEE-AAB1A9E6782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</p:spTree>
    <p:extLst>
      <p:ext uri="{BB962C8B-B14F-4D97-AF65-F5344CB8AC3E}">
        <p14:creationId xmlns:p14="http://schemas.microsoft.com/office/powerpoint/2010/main" val="41060945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27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A5756A4-0D46-423A-9AEE-AAB1A9E6782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</p:spTree>
    <p:extLst>
      <p:ext uri="{BB962C8B-B14F-4D97-AF65-F5344CB8AC3E}">
        <p14:creationId xmlns:p14="http://schemas.microsoft.com/office/powerpoint/2010/main" val="16810839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28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A5756A4-0D46-423A-9AEE-AAB1A9E6782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</p:spTree>
    <p:extLst>
      <p:ext uri="{BB962C8B-B14F-4D97-AF65-F5344CB8AC3E}">
        <p14:creationId xmlns:p14="http://schemas.microsoft.com/office/powerpoint/2010/main" val="3649173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4C43FEA-BFE5-4EBA-AA66-0F2E8520C43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</p:spTree>
    <p:extLst>
      <p:ext uri="{BB962C8B-B14F-4D97-AF65-F5344CB8AC3E}">
        <p14:creationId xmlns:p14="http://schemas.microsoft.com/office/powerpoint/2010/main" val="11957292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Για τους παραπάνω λόγους, η μέτρηση της συγκέντρωσης του </a:t>
            </a:r>
            <a:r>
              <a:rPr lang="en-US" dirty="0"/>
              <a:t>BUN </a:t>
            </a:r>
            <a:r>
              <a:rPr lang="el-GR" dirty="0"/>
              <a:t>θα πρέπει να γίνεται εφόσον έχει προηγηθεί νηστεία 8-12 ωρών και επιπλέον ιδανικά η μείωση συγκέντρωσης του </a:t>
            </a:r>
            <a:r>
              <a:rPr lang="en-US" dirty="0"/>
              <a:t>BUN </a:t>
            </a:r>
            <a:r>
              <a:rPr lang="el-GR" dirty="0"/>
              <a:t>θα πρέπει να συνοδεύεται από εξετάσεις για τον έλεγχο της ηπατικής λειτουργίας.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4C43FEA-BFE5-4EBA-AA66-0F2E8520C43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</p:spTree>
    <p:extLst>
      <p:ext uri="{BB962C8B-B14F-4D97-AF65-F5344CB8AC3E}">
        <p14:creationId xmlns:p14="http://schemas.microsoft.com/office/powerpoint/2010/main" val="561978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7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4C43FEA-BFE5-4EBA-AA66-0F2E8520C43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</p:spTree>
    <p:extLst>
      <p:ext uri="{BB962C8B-B14F-4D97-AF65-F5344CB8AC3E}">
        <p14:creationId xmlns:p14="http://schemas.microsoft.com/office/powerpoint/2010/main" val="566027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8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4C43FEA-BFE5-4EBA-AA66-0F2E8520C43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</p:spTree>
    <p:extLst>
      <p:ext uri="{BB962C8B-B14F-4D97-AF65-F5344CB8AC3E}">
        <p14:creationId xmlns:p14="http://schemas.microsoft.com/office/powerpoint/2010/main" val="952669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4C43FEA-BFE5-4EBA-AA66-0F2E8520C43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</p:spTree>
    <p:extLst>
      <p:ext uri="{BB962C8B-B14F-4D97-AF65-F5344CB8AC3E}">
        <p14:creationId xmlns:p14="http://schemas.microsoft.com/office/powerpoint/2010/main" val="27581530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10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4C43FEA-BFE5-4EBA-AA66-0F2E8520C43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</p:spTree>
    <p:extLst>
      <p:ext uri="{BB962C8B-B14F-4D97-AF65-F5344CB8AC3E}">
        <p14:creationId xmlns:p14="http://schemas.microsoft.com/office/powerpoint/2010/main" val="36893268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DB5EC-BC14-434F-9FD1-41876FF045C0}" type="slidenum">
              <a:rPr lang="el-GR" smtClean="0"/>
              <a:t>11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56702EE-3755-4C47-B9D0-A4A913E0DF7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l-GR"/>
              <a:t>Χατζής Μανώλης</a:t>
            </a:r>
          </a:p>
        </p:txBody>
      </p:sp>
    </p:spTree>
    <p:extLst>
      <p:ext uri="{BB962C8B-B14F-4D97-AF65-F5344CB8AC3E}">
        <p14:creationId xmlns:p14="http://schemas.microsoft.com/office/powerpoint/2010/main" val="2008467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C341CB1-00BC-4595-8CEE-C01B3B2478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9740" y="2137733"/>
            <a:ext cx="9448800" cy="2422553"/>
          </a:xfrm>
        </p:spPr>
        <p:txBody>
          <a:bodyPr>
            <a:normAutofit fontScale="90000"/>
          </a:bodyPr>
          <a:lstStyle/>
          <a:p>
            <a:pPr algn="r"/>
            <a:r>
              <a:rPr lang="el-GR" cap="none" dirty="0"/>
              <a:t>Ιεράρχηση παθολογικών και μη ευρημάτων των βιοχημικών εξετάσεων 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57AB1B6A-8DF1-4723-BA6C-87BC81DC0B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9740" y="4891154"/>
            <a:ext cx="9448800" cy="1721677"/>
          </a:xfrm>
        </p:spPr>
        <p:txBody>
          <a:bodyPr>
            <a:noAutofit/>
          </a:bodyPr>
          <a:lstStyle/>
          <a:p>
            <a:pPr algn="r"/>
            <a:r>
              <a:rPr lang="el-GR" sz="2300" dirty="0">
                <a:latin typeface="Arial" panose="020B0604020202020204" pitchFamily="34" charset="0"/>
                <a:cs typeface="Arial" panose="020B0604020202020204" pitchFamily="34" charset="0"/>
              </a:rPr>
              <a:t>Μανώλης Κ. Χατζής, 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DVM, PhD </a:t>
            </a:r>
          </a:p>
          <a:p>
            <a:pPr algn="r"/>
            <a:r>
              <a:rPr lang="el-GR" sz="2300" dirty="0">
                <a:latin typeface="Arial" panose="020B0604020202020204" pitchFamily="34" charset="0"/>
                <a:cs typeface="Arial" panose="020B0604020202020204" pitchFamily="34" charset="0"/>
              </a:rPr>
              <a:t>Παθολογική Κλινική, Τμήμα Κτηνιατρικής </a:t>
            </a:r>
          </a:p>
          <a:p>
            <a:pPr algn="r"/>
            <a:r>
              <a:rPr lang="el-GR" sz="2300" dirty="0">
                <a:latin typeface="Arial" panose="020B0604020202020204" pitchFamily="34" charset="0"/>
                <a:cs typeface="Arial" panose="020B0604020202020204" pitchFamily="34" charset="0"/>
              </a:rPr>
              <a:t>Πανεπιστήμιο Θεσσαλίας</a:t>
            </a:r>
          </a:p>
          <a:p>
            <a:pPr algn="r"/>
            <a:r>
              <a:rPr lang="el-GR" sz="2300" dirty="0">
                <a:latin typeface="Arial" panose="020B0604020202020204" pitchFamily="34" charset="0"/>
                <a:cs typeface="Arial" panose="020B0604020202020204" pitchFamily="34" charset="0"/>
              </a:rPr>
              <a:t>Μάρτιος 2019 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BB0CFAFD-19BB-49BA-8BBF-F6176039B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6863" y="416056"/>
            <a:ext cx="1721677" cy="172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688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6597" y="764373"/>
            <a:ext cx="9719603" cy="1293028"/>
          </a:xfrm>
        </p:spPr>
        <p:txBody>
          <a:bodyPr>
            <a:normAutofit fontScale="90000"/>
          </a:bodyPr>
          <a:lstStyle/>
          <a:p>
            <a:r>
              <a:rPr lang="el-GR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Συμμετρική </a:t>
            </a:r>
            <a:r>
              <a:rPr lang="el-GR" sz="4400" cap="none" dirty="0" err="1">
                <a:solidFill>
                  <a:srgbClr val="94FFFF"/>
                </a:solidFill>
                <a:cs typeface="Arial" panose="020B0604020202020204" pitchFamily="34" charset="0"/>
              </a:rPr>
              <a:t>διμεθυλο-αργινίνη</a:t>
            </a:r>
            <a:r>
              <a:rPr lang="el-GR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 (</a:t>
            </a:r>
            <a:r>
              <a:rPr lang="en-US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SDMA)</a:t>
            </a:r>
            <a:endParaRPr lang="el-GR" sz="4400" cap="none" dirty="0">
              <a:solidFill>
                <a:srgbClr val="94FFFF"/>
              </a:solidFill>
              <a:cs typeface="Arial" panose="020B0604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6DB1B9-3CBC-435F-9CE1-3E5B2254C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426523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2800" dirty="0">
                <a:solidFill>
                  <a:srgbClr val="FFFF00"/>
                </a:solidFill>
              </a:rPr>
              <a:t>Μέχρι σήμερα 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Θεωρείται πιο ευαίσθητος δείκτης νεφρικής λειτουργίας (σε σχέση με την κρεατινίνη)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Αύξηση της συγκέντρωσης </a:t>
            </a:r>
            <a:r>
              <a:rPr lang="en-US" sz="2500" dirty="0"/>
              <a:t>SDMA </a:t>
            </a:r>
            <a:r>
              <a:rPr lang="el-GR" sz="2500" dirty="0"/>
              <a:t>πριν την αύξηση της </a:t>
            </a:r>
            <a:r>
              <a:rPr lang="el-GR" sz="2500" dirty="0" err="1"/>
              <a:t>κρεατινίνης</a:t>
            </a:r>
            <a:r>
              <a:rPr lang="el-GR" sz="2500" dirty="0"/>
              <a:t> όταν μειωθεί ο </a:t>
            </a:r>
            <a:r>
              <a:rPr lang="en-US" sz="2500" dirty="0"/>
              <a:t>GFR </a:t>
            </a:r>
            <a:r>
              <a:rPr lang="el-GR" sz="2500" dirty="0">
                <a:solidFill>
                  <a:srgbClr val="DF6F01"/>
                </a:solidFill>
              </a:rPr>
              <a:t>κατά 40% </a:t>
            </a:r>
            <a:endParaRPr lang="en-US" sz="2500" dirty="0">
              <a:solidFill>
                <a:srgbClr val="DF6F0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l-GR" sz="2500" dirty="0"/>
              <a:t>Για την αύξηση της </a:t>
            </a:r>
            <a:r>
              <a:rPr lang="el-GR" sz="2500" dirty="0" err="1"/>
              <a:t>κρεατινίνης</a:t>
            </a:r>
            <a:r>
              <a:rPr lang="el-GR" sz="2500" dirty="0"/>
              <a:t> απαιτείται μείωση του </a:t>
            </a:r>
            <a:r>
              <a:rPr lang="en-US" sz="2500" dirty="0"/>
              <a:t>GFR </a:t>
            </a:r>
            <a:r>
              <a:rPr lang="el-GR" sz="2500" dirty="0">
                <a:solidFill>
                  <a:srgbClr val="DF6F01"/>
                </a:solidFill>
              </a:rPr>
              <a:t>κατά 75% 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4C592787-9218-423A-BCAB-913D2A466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690" y="5828140"/>
            <a:ext cx="930862" cy="93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75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338" y="764373"/>
            <a:ext cx="8972862" cy="1293028"/>
          </a:xfrm>
        </p:spPr>
        <p:txBody>
          <a:bodyPr>
            <a:normAutofit/>
          </a:bodyPr>
          <a:lstStyle/>
          <a:p>
            <a:r>
              <a:rPr lang="el-GR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Ουρία / Κρεατινίνη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6DB1B9-3CBC-435F-9CE1-3E5B2254C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93086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2800" dirty="0">
                <a:solidFill>
                  <a:srgbClr val="FFFF00"/>
                </a:solidFill>
              </a:rPr>
              <a:t>Τιμές αναφοράς (</a:t>
            </a:r>
            <a:r>
              <a:rPr lang="en-US" sz="2800" dirty="0">
                <a:solidFill>
                  <a:srgbClr val="FFFF00"/>
                </a:solidFill>
              </a:rPr>
              <a:t>mg/dl)</a:t>
            </a:r>
            <a:r>
              <a:rPr lang="el-GR" sz="2800" dirty="0">
                <a:solidFill>
                  <a:srgbClr val="FFFF00"/>
                </a:solidFill>
              </a:rPr>
              <a:t> </a:t>
            </a:r>
            <a:endParaRPr lang="el-GR" dirty="0">
              <a:solidFill>
                <a:srgbClr val="FFFF00"/>
              </a:solidFill>
            </a:endParaRPr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CEE0D6CA-BB26-4C78-93A4-5589EC7911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428432"/>
              </p:ext>
            </p:extLst>
          </p:nvPr>
        </p:nvGraphicFramePr>
        <p:xfrm>
          <a:off x="928475" y="3429000"/>
          <a:ext cx="10335050" cy="282728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3718476">
                  <a:extLst>
                    <a:ext uri="{9D8B030D-6E8A-4147-A177-3AD203B41FA5}">
                      <a16:colId xmlns:a16="http://schemas.microsoft.com/office/drawing/2014/main" val="4193150380"/>
                    </a:ext>
                  </a:extLst>
                </a:gridCol>
                <a:gridCol w="3312826">
                  <a:extLst>
                    <a:ext uri="{9D8B030D-6E8A-4147-A177-3AD203B41FA5}">
                      <a16:colId xmlns:a16="http://schemas.microsoft.com/office/drawing/2014/main" val="1547951136"/>
                    </a:ext>
                  </a:extLst>
                </a:gridCol>
                <a:gridCol w="3303748">
                  <a:extLst>
                    <a:ext uri="{9D8B030D-6E8A-4147-A177-3AD203B41FA5}">
                      <a16:colId xmlns:a16="http://schemas.microsoft.com/office/drawing/2014/main" val="3305214095"/>
                    </a:ext>
                  </a:extLst>
                </a:gridCol>
              </a:tblGrid>
              <a:tr h="47153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l-GR" sz="2300" b="0" dirty="0"/>
                    </a:p>
                  </a:txBody>
                  <a:tcPr marL="116269" marR="116269" marT="58135" marB="581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l-GR" sz="2300" b="0" dirty="0"/>
                        <a:t>Σκύλος </a:t>
                      </a:r>
                    </a:p>
                  </a:txBody>
                  <a:tcPr marL="116269" marR="116269" marT="58135" marB="581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l-GR" sz="2300" b="0" dirty="0"/>
                        <a:t>Γάτα </a:t>
                      </a:r>
                    </a:p>
                  </a:txBody>
                  <a:tcPr marL="116269" marR="116269" marT="58135" marB="58135"/>
                </a:tc>
                <a:extLst>
                  <a:ext uri="{0D108BD9-81ED-4DB2-BD59-A6C34878D82A}">
                    <a16:rowId xmlns:a16="http://schemas.microsoft.com/office/drawing/2014/main" val="215897227"/>
                  </a:ext>
                </a:extLst>
              </a:tr>
              <a:tr h="47153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l-GR" sz="2300" dirty="0"/>
                        <a:t>Ουρία (</a:t>
                      </a:r>
                      <a:r>
                        <a:rPr lang="en-US" sz="2300" dirty="0"/>
                        <a:t>BUN) </a:t>
                      </a:r>
                      <a:endParaRPr lang="el-GR" sz="2300" dirty="0"/>
                    </a:p>
                  </a:txBody>
                  <a:tcPr marL="116269" marR="116269" marT="58135" marB="581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300" dirty="0">
                          <a:solidFill>
                            <a:srgbClr val="E6A320"/>
                          </a:solidFill>
                        </a:rPr>
                        <a:t>8-25</a:t>
                      </a:r>
                    </a:p>
                  </a:txBody>
                  <a:tcPr marL="116269" marR="116269" marT="58135" marB="581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300" dirty="0">
                          <a:solidFill>
                            <a:srgbClr val="E6A320"/>
                          </a:solidFill>
                        </a:rPr>
                        <a:t>15-35</a:t>
                      </a:r>
                      <a:endParaRPr lang="el-GR" sz="2300" dirty="0">
                        <a:solidFill>
                          <a:srgbClr val="E6A320"/>
                        </a:solidFill>
                      </a:endParaRPr>
                    </a:p>
                  </a:txBody>
                  <a:tcPr marL="116269" marR="116269" marT="58135" marB="58135"/>
                </a:tc>
                <a:extLst>
                  <a:ext uri="{0D108BD9-81ED-4DB2-BD59-A6C34878D82A}">
                    <a16:rowId xmlns:a16="http://schemas.microsoft.com/office/drawing/2014/main" val="1705776713"/>
                  </a:ext>
                </a:extLst>
              </a:tr>
              <a:tr h="47153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l-GR" sz="2300" dirty="0"/>
                        <a:t>Κρεατινίνη </a:t>
                      </a:r>
                      <a:r>
                        <a:rPr lang="en-US" sz="2300" dirty="0"/>
                        <a:t>(CREA)</a:t>
                      </a:r>
                      <a:endParaRPr lang="el-GR" sz="2300" dirty="0"/>
                    </a:p>
                  </a:txBody>
                  <a:tcPr marL="116269" marR="116269" marT="58135" marB="581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l-GR" sz="2300" dirty="0">
                          <a:solidFill>
                            <a:srgbClr val="E6A320"/>
                          </a:solidFill>
                        </a:rPr>
                        <a:t>0,3-1,4</a:t>
                      </a:r>
                    </a:p>
                  </a:txBody>
                  <a:tcPr marL="116269" marR="116269" marT="58135" marB="581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l-GR" sz="2300" dirty="0">
                          <a:solidFill>
                            <a:srgbClr val="E6A320"/>
                          </a:solidFill>
                        </a:rPr>
                        <a:t>0,8-1,</a:t>
                      </a:r>
                      <a:r>
                        <a:rPr lang="en-US" sz="2300" dirty="0">
                          <a:solidFill>
                            <a:srgbClr val="E6A320"/>
                          </a:solidFill>
                        </a:rPr>
                        <a:t>6</a:t>
                      </a:r>
                      <a:endParaRPr lang="el-GR" sz="2300" dirty="0">
                        <a:solidFill>
                          <a:srgbClr val="E6A320"/>
                        </a:solidFill>
                      </a:endParaRPr>
                    </a:p>
                  </a:txBody>
                  <a:tcPr marL="116269" marR="116269" marT="58135" marB="58135"/>
                </a:tc>
                <a:extLst>
                  <a:ext uri="{0D108BD9-81ED-4DB2-BD59-A6C34878D82A}">
                    <a16:rowId xmlns:a16="http://schemas.microsoft.com/office/drawing/2014/main" val="2367342089"/>
                  </a:ext>
                </a:extLst>
              </a:tr>
              <a:tr h="47153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300" dirty="0"/>
                        <a:t>SDMA </a:t>
                      </a:r>
                      <a:endParaRPr lang="el-GR" sz="2300" dirty="0"/>
                    </a:p>
                  </a:txBody>
                  <a:tcPr marL="116269" marR="116269" marT="58135" marB="581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l-GR" sz="2300" dirty="0">
                          <a:solidFill>
                            <a:srgbClr val="E6A320"/>
                          </a:solidFill>
                        </a:rPr>
                        <a:t>Δεν έχουν ακόμα </a:t>
                      </a:r>
                      <a:r>
                        <a:rPr lang="el-GR" sz="2300" dirty="0" err="1">
                          <a:solidFill>
                            <a:srgbClr val="E6A320"/>
                          </a:solidFill>
                        </a:rPr>
                        <a:t>οριοθετηθεί</a:t>
                      </a:r>
                      <a:r>
                        <a:rPr lang="el-GR" sz="2300" dirty="0">
                          <a:solidFill>
                            <a:srgbClr val="E6A320"/>
                          </a:solidFill>
                        </a:rPr>
                        <a:t> </a:t>
                      </a:r>
                    </a:p>
                  </a:txBody>
                  <a:tcPr marL="116269" marR="116269" marT="58135" marB="58135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300" dirty="0">
                          <a:solidFill>
                            <a:srgbClr val="E6A320"/>
                          </a:solidFill>
                        </a:rPr>
                        <a:t>Δεν έχουν ακόμα </a:t>
                      </a:r>
                      <a:r>
                        <a:rPr lang="el-GR" sz="2300" dirty="0" err="1">
                          <a:solidFill>
                            <a:srgbClr val="E6A320"/>
                          </a:solidFill>
                        </a:rPr>
                        <a:t>οριοθετηθεί</a:t>
                      </a:r>
                      <a:r>
                        <a:rPr lang="el-GR" sz="2300" dirty="0">
                          <a:solidFill>
                            <a:srgbClr val="E6A320"/>
                          </a:solidFill>
                        </a:rPr>
                        <a:t> </a:t>
                      </a:r>
                    </a:p>
                  </a:txBody>
                  <a:tcPr marL="116269" marR="116269" marT="58135" marB="58135"/>
                </a:tc>
                <a:extLst>
                  <a:ext uri="{0D108BD9-81ED-4DB2-BD59-A6C34878D82A}">
                    <a16:rowId xmlns:a16="http://schemas.microsoft.com/office/drawing/2014/main" val="2306554080"/>
                  </a:ext>
                </a:extLst>
              </a:tr>
            </a:tbl>
          </a:graphicData>
        </a:graphic>
      </p:graphicFrame>
      <p:pic>
        <p:nvPicPr>
          <p:cNvPr id="6" name="Εικόνα 5">
            <a:extLst>
              <a:ext uri="{FF2B5EF4-FFF2-40B4-BE49-F238E27FC236}">
                <a16:creationId xmlns:a16="http://schemas.microsoft.com/office/drawing/2014/main" id="{ACB97C1C-BDBC-4F45-83DF-691DC4C5B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690" y="5828140"/>
            <a:ext cx="930862" cy="93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601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A056F-6249-49A5-DDFF-7F4E6F455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8820" y="764373"/>
            <a:ext cx="9517380" cy="1293028"/>
          </a:xfrm>
        </p:spPr>
        <p:txBody>
          <a:bodyPr/>
          <a:lstStyle/>
          <a:p>
            <a:r>
              <a:rPr lang="el-GR" sz="4000" cap="none" dirty="0">
                <a:solidFill>
                  <a:srgbClr val="94FFFF"/>
                </a:solidFill>
                <a:cs typeface="Arial" panose="020B0604020202020204" pitchFamily="34" charset="0"/>
              </a:rPr>
              <a:t>Συμμετρική </a:t>
            </a:r>
            <a:r>
              <a:rPr lang="el-GR" sz="4000" cap="none" dirty="0" err="1">
                <a:solidFill>
                  <a:srgbClr val="94FFFF"/>
                </a:solidFill>
                <a:cs typeface="Arial" panose="020B0604020202020204" pitchFamily="34" charset="0"/>
              </a:rPr>
              <a:t>διμεθυλο-αργινίνη</a:t>
            </a:r>
            <a:r>
              <a:rPr lang="el-GR" sz="4000" cap="none" dirty="0">
                <a:solidFill>
                  <a:srgbClr val="94FFFF"/>
                </a:solidFill>
                <a:cs typeface="Arial" panose="020B0604020202020204" pitchFamily="34" charset="0"/>
              </a:rPr>
              <a:t> (</a:t>
            </a:r>
            <a:r>
              <a:rPr lang="en-US" sz="4000" cap="none" dirty="0">
                <a:solidFill>
                  <a:srgbClr val="94FFFF"/>
                </a:solidFill>
                <a:cs typeface="Arial" panose="020B0604020202020204" pitchFamily="34" charset="0"/>
              </a:rPr>
              <a:t>SDMA)</a:t>
            </a: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FCA9F-D044-6C45-72BE-07FAFABEEC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l-GR" sz="2500" dirty="0"/>
              <a:t>Είναι ακόμα </a:t>
            </a:r>
            <a:r>
              <a:rPr lang="el-GR" sz="2500" dirty="0" err="1"/>
              <a:t>πατενταρισμένη</a:t>
            </a:r>
            <a:r>
              <a:rPr lang="el-GR" sz="2500" dirty="0"/>
              <a:t> μέθοδος (</a:t>
            </a:r>
            <a:r>
              <a:rPr lang="en-US" sz="2500" dirty="0" err="1"/>
              <a:t>idexx</a:t>
            </a:r>
            <a:r>
              <a:rPr lang="en-US" sz="2500" dirty="0"/>
              <a:t>)</a:t>
            </a:r>
          </a:p>
          <a:p>
            <a:r>
              <a:rPr lang="el-GR" sz="2500" dirty="0"/>
              <a:t>Η εταιρία προτείνει ως ανώτερο φυσιολογικό όριο και για το σκύλο και τη γάτα τα 1</a:t>
            </a:r>
            <a:r>
              <a:rPr lang="en-US" sz="2500" dirty="0"/>
              <a:t>4</a:t>
            </a:r>
            <a:r>
              <a:rPr lang="el-GR" sz="2500" dirty="0"/>
              <a:t> μ</a:t>
            </a:r>
            <a:r>
              <a:rPr lang="en-US" sz="2500" dirty="0"/>
              <a:t>g/dL (16 </a:t>
            </a:r>
            <a:r>
              <a:rPr lang="el-GR" sz="2500" dirty="0"/>
              <a:t>για κουτάβια και γατάκια)</a:t>
            </a:r>
          </a:p>
          <a:p>
            <a:r>
              <a:rPr lang="el-GR" sz="2500" dirty="0"/>
              <a:t>Θεωρεί διαγνωστικές (για ↓ </a:t>
            </a:r>
            <a:r>
              <a:rPr lang="en-US" sz="2500" dirty="0"/>
              <a:t>GFR) </a:t>
            </a:r>
            <a:r>
              <a:rPr lang="el-GR" sz="2500" dirty="0"/>
              <a:t>τιμές &gt;20 μ</a:t>
            </a:r>
            <a:r>
              <a:rPr lang="en-US" sz="2500" dirty="0"/>
              <a:t>gr/dL</a:t>
            </a:r>
            <a:endParaRPr lang="el-GR" sz="2500" dirty="0"/>
          </a:p>
          <a:p>
            <a:r>
              <a:rPr lang="el-GR" sz="2500" dirty="0"/>
              <a:t>Αναγνωρίζει ως «γκρίζα ζώνη» τιμές 15-19 και προτείνει περεταίρω διερεύνηση της νεφρικής λειτουργίας ± επανέλεγχο σε 2-4 εβδομάδες</a:t>
            </a:r>
          </a:p>
        </p:txBody>
      </p:sp>
    </p:spTree>
    <p:extLst>
      <p:ext uri="{BB962C8B-B14F-4D97-AF65-F5344CB8AC3E}">
        <p14:creationId xmlns:p14="http://schemas.microsoft.com/office/powerpoint/2010/main" val="1760271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Ουρία / Κρεατινίνη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6DB1B9-3CBC-435F-9CE1-3E5B2254C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786255"/>
            <a:ext cx="10820400" cy="342565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2800" dirty="0">
                <a:solidFill>
                  <a:srgbClr val="FFFF00"/>
                </a:solidFill>
              </a:rPr>
              <a:t>Η συγκέντρωσή τους συνήθως αυξάνεται ταυτόχρονα σε μείωση του ρυθμού </a:t>
            </a:r>
            <a:r>
              <a:rPr lang="el-GR" sz="2800" dirty="0" err="1">
                <a:solidFill>
                  <a:srgbClr val="FFFF00"/>
                </a:solidFill>
              </a:rPr>
              <a:t>σπειραματικής</a:t>
            </a:r>
            <a:r>
              <a:rPr lang="el-GR" sz="2800" dirty="0">
                <a:solidFill>
                  <a:srgbClr val="FFFF00"/>
                </a:solidFill>
              </a:rPr>
              <a:t> διήθησης 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Οξεία νεφρική νόσος 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Χρόνια νεφρική ανεπάρκεια</a:t>
            </a:r>
          </a:p>
          <a:p>
            <a:pPr algn="just">
              <a:lnSpc>
                <a:spcPct val="150000"/>
              </a:lnSpc>
            </a:pPr>
            <a:r>
              <a:rPr lang="el-GR" sz="2500" dirty="0" err="1"/>
              <a:t>Νεφροτοξικές</a:t>
            </a:r>
            <a:r>
              <a:rPr lang="el-GR" sz="2500" dirty="0"/>
              <a:t> ουσίες 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Σταθερά υψηλές συγκεντρώσεις σε καταστροφή ≥ 75% των </a:t>
            </a:r>
            <a:r>
              <a:rPr lang="el-GR" sz="2500" dirty="0" err="1"/>
              <a:t>νεφρώνων</a:t>
            </a:r>
            <a:endParaRPr lang="el-GR" sz="2500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2FBAE525-2675-4377-A2A4-A949D97AED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690" y="5828140"/>
            <a:ext cx="930862" cy="930862"/>
          </a:xfrm>
          <a:prstGeom prst="rect">
            <a:avLst/>
          </a:prstGeom>
        </p:spPr>
      </p:pic>
      <p:sp>
        <p:nvSpPr>
          <p:cNvPr id="6" name="Down Arrow 11">
            <a:extLst>
              <a:ext uri="{FF2B5EF4-FFF2-40B4-BE49-F238E27FC236}">
                <a16:creationId xmlns:a16="http://schemas.microsoft.com/office/drawing/2014/main" id="{A9365D07-5F7E-4AB1-B1E4-62CF80C6B9EC}"/>
              </a:ext>
            </a:extLst>
          </p:cNvPr>
          <p:cNvSpPr/>
          <p:nvPr/>
        </p:nvSpPr>
        <p:spPr>
          <a:xfrm>
            <a:off x="5865888" y="5355620"/>
            <a:ext cx="460221" cy="787564"/>
          </a:xfrm>
          <a:prstGeom prst="downArrow">
            <a:avLst/>
          </a:prstGeom>
          <a:solidFill>
            <a:srgbClr val="21FF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>
              <a:solidFill>
                <a:srgbClr val="21FFFA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38236C-AE75-4E50-B4E8-A5D2F462D316}"/>
              </a:ext>
            </a:extLst>
          </p:cNvPr>
          <p:cNvSpPr txBox="1"/>
          <p:nvPr/>
        </p:nvSpPr>
        <p:spPr>
          <a:xfrm>
            <a:off x="5128458" y="6143184"/>
            <a:ext cx="193508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Αζωθαιμία</a:t>
            </a:r>
          </a:p>
        </p:txBody>
      </p:sp>
    </p:spTree>
    <p:extLst>
      <p:ext uri="{BB962C8B-B14F-4D97-AF65-F5344CB8AC3E}">
        <p14:creationId xmlns:p14="http://schemas.microsoft.com/office/powerpoint/2010/main" val="4172092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Ουρία / Κρεατινίνη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6DB1B9-3CBC-435F-9CE1-3E5B2254C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442926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2800" dirty="0">
                <a:solidFill>
                  <a:srgbClr val="FFFF00"/>
                </a:solidFill>
              </a:rPr>
              <a:t>Ταξινόμηση </a:t>
            </a:r>
            <a:r>
              <a:rPr lang="el-GR" sz="2800" dirty="0" err="1">
                <a:solidFill>
                  <a:srgbClr val="FFFF00"/>
                </a:solidFill>
              </a:rPr>
              <a:t>αζωθαιμίας</a:t>
            </a:r>
            <a:r>
              <a:rPr lang="el-GR" sz="2800" dirty="0">
                <a:solidFill>
                  <a:srgbClr val="FFFF00"/>
                </a:solidFill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Δεν είναι πάντα εύκολος ο διαχωρισμός </a:t>
            </a:r>
          </a:p>
          <a:p>
            <a:pPr algn="just">
              <a:lnSpc>
                <a:spcPct val="150000"/>
              </a:lnSpc>
            </a:pPr>
            <a:r>
              <a:rPr lang="el-GR" sz="2500" dirty="0" err="1"/>
              <a:t>Προνεφρική</a:t>
            </a:r>
            <a:r>
              <a:rPr lang="el-GR" sz="2500" dirty="0"/>
              <a:t> αζωθαιμία 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Νεφρική αζωθαιμία </a:t>
            </a:r>
          </a:p>
          <a:p>
            <a:pPr algn="just">
              <a:lnSpc>
                <a:spcPct val="150000"/>
              </a:lnSpc>
            </a:pPr>
            <a:r>
              <a:rPr lang="el-GR" sz="2500" dirty="0" err="1"/>
              <a:t>Μετανεφρική</a:t>
            </a:r>
            <a:r>
              <a:rPr lang="el-GR" sz="2500" dirty="0"/>
              <a:t> αζωθαιμία </a:t>
            </a:r>
            <a:endParaRPr lang="el-GR" sz="2300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DC148B69-B4C0-477A-AA3E-BBE931FE2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690" y="5828140"/>
            <a:ext cx="930862" cy="93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8469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580377"/>
            <a:ext cx="8610600" cy="1293028"/>
          </a:xfrm>
        </p:spPr>
        <p:txBody>
          <a:bodyPr>
            <a:normAutofit/>
          </a:bodyPr>
          <a:lstStyle/>
          <a:p>
            <a:r>
              <a:rPr lang="el-GR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Ουρία / Κρεατινίνη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6DB1B9-3CBC-435F-9CE1-3E5B2254C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873405"/>
            <a:ext cx="10820400" cy="452739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2800" dirty="0" err="1">
                <a:solidFill>
                  <a:srgbClr val="FFFF00"/>
                </a:solidFill>
              </a:rPr>
              <a:t>Προνεφρική</a:t>
            </a:r>
            <a:r>
              <a:rPr lang="el-GR" sz="2800" dirty="0">
                <a:solidFill>
                  <a:srgbClr val="FFFF00"/>
                </a:solidFill>
              </a:rPr>
              <a:t> αζωθαιμία 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Μείωση νεφρικής διήθησης και αιμάτωσης 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Σοβαρού βαθμού αφυδάτωση, κυκλοφορική καταπληξία (</a:t>
            </a:r>
            <a:r>
              <a:rPr lang="en-US" sz="2500"/>
              <a:t>shock)</a:t>
            </a:r>
            <a:endParaRPr lang="el-GR" sz="2500" dirty="0"/>
          </a:p>
          <a:p>
            <a:pPr algn="just">
              <a:lnSpc>
                <a:spcPct val="150000"/>
              </a:lnSpc>
            </a:pPr>
            <a:r>
              <a:rPr lang="el-GR" sz="2500" dirty="0"/>
              <a:t>Ειδικό βάρος ούρων &gt; 1030 </a:t>
            </a:r>
          </a:p>
          <a:p>
            <a:pPr algn="just">
              <a:lnSpc>
                <a:spcPct val="150000"/>
              </a:lnSpc>
            </a:pPr>
            <a:endParaRPr lang="el-GR" sz="2500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DC148B69-B4C0-477A-AA3E-BBE931FE2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690" y="5828140"/>
            <a:ext cx="930862" cy="93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7661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42342"/>
            <a:ext cx="8610600" cy="1036293"/>
          </a:xfrm>
        </p:spPr>
        <p:txBody>
          <a:bodyPr>
            <a:normAutofit/>
          </a:bodyPr>
          <a:lstStyle/>
          <a:p>
            <a:r>
              <a:rPr lang="el-GR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Ουρία / Κρεατινίνη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6DB1B9-3CBC-435F-9CE1-3E5B2254C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80160"/>
            <a:ext cx="10820400" cy="534366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3000" dirty="0">
                <a:solidFill>
                  <a:srgbClr val="FFFF00"/>
                </a:solidFill>
              </a:rPr>
              <a:t>Νεφρική αζωθαιμία </a:t>
            </a:r>
          </a:p>
          <a:p>
            <a:pPr algn="just">
              <a:lnSpc>
                <a:spcPct val="150000"/>
              </a:lnSpc>
            </a:pPr>
            <a:r>
              <a:rPr lang="el-GR" sz="2700" dirty="0"/>
              <a:t>Παρεγχυματική νεφρική νόσος </a:t>
            </a:r>
          </a:p>
          <a:p>
            <a:pPr lvl="1" algn="just">
              <a:lnSpc>
                <a:spcPct val="150000"/>
              </a:lnSpc>
            </a:pPr>
            <a:r>
              <a:rPr lang="el-GR" sz="2500" dirty="0" err="1">
                <a:solidFill>
                  <a:srgbClr val="DF6F01"/>
                </a:solidFill>
              </a:rPr>
              <a:t>Σπειραματονεφρίτιδα</a:t>
            </a:r>
            <a:r>
              <a:rPr lang="el-GR" sz="2500" dirty="0"/>
              <a:t> </a:t>
            </a:r>
            <a:r>
              <a:rPr lang="el-GR" sz="2500" dirty="0">
                <a:solidFill>
                  <a:srgbClr val="DF6F01"/>
                </a:solidFill>
              </a:rPr>
              <a:t>(π.χ. λόγω λεϊσμανίωσης)</a:t>
            </a:r>
          </a:p>
          <a:p>
            <a:pPr lvl="1" algn="just">
              <a:lnSpc>
                <a:spcPct val="150000"/>
              </a:lnSpc>
            </a:pPr>
            <a:r>
              <a:rPr lang="el-GR" sz="2500" dirty="0" err="1">
                <a:solidFill>
                  <a:srgbClr val="DF6F01"/>
                </a:solidFill>
              </a:rPr>
              <a:t>Πυελονεφρίτιδα</a:t>
            </a:r>
            <a:r>
              <a:rPr lang="el-GR" sz="2500" dirty="0">
                <a:solidFill>
                  <a:srgbClr val="DF6F01"/>
                </a:solidFill>
              </a:rPr>
              <a:t> (π.χ. λόγω </a:t>
            </a:r>
            <a:r>
              <a:rPr lang="el-GR" sz="2500" dirty="0" err="1">
                <a:solidFill>
                  <a:srgbClr val="DF6F01"/>
                </a:solidFill>
              </a:rPr>
              <a:t>λεπτοσπείρωσης</a:t>
            </a:r>
            <a:r>
              <a:rPr lang="el-GR" sz="2500" dirty="0">
                <a:solidFill>
                  <a:srgbClr val="DF6F01"/>
                </a:solidFill>
              </a:rPr>
              <a:t>, χρόνιας ουρολοίμωξης) </a:t>
            </a:r>
          </a:p>
          <a:p>
            <a:pPr lvl="1" algn="just">
              <a:lnSpc>
                <a:spcPct val="150000"/>
              </a:lnSpc>
            </a:pPr>
            <a:r>
              <a:rPr lang="el-GR" sz="2500" dirty="0" err="1">
                <a:solidFill>
                  <a:srgbClr val="DF6F01"/>
                </a:solidFill>
              </a:rPr>
              <a:t>Αμυλοείδωση</a:t>
            </a:r>
            <a:r>
              <a:rPr lang="el-GR" sz="2500" dirty="0">
                <a:solidFill>
                  <a:srgbClr val="DF6F01"/>
                </a:solidFill>
              </a:rPr>
              <a:t> νεφρού </a:t>
            </a:r>
          </a:p>
          <a:p>
            <a:pPr algn="just">
              <a:lnSpc>
                <a:spcPct val="150000"/>
              </a:lnSpc>
            </a:pPr>
            <a:r>
              <a:rPr lang="el-GR" sz="2700" dirty="0" err="1"/>
              <a:t>Νεφροτοξικές</a:t>
            </a:r>
            <a:r>
              <a:rPr lang="el-GR" sz="2700" dirty="0"/>
              <a:t> ουσίες </a:t>
            </a:r>
          </a:p>
          <a:p>
            <a:pPr algn="just">
              <a:lnSpc>
                <a:spcPct val="150000"/>
              </a:lnSpc>
            </a:pPr>
            <a:r>
              <a:rPr lang="el-GR" sz="2700" dirty="0"/>
              <a:t>Ειδικό βάρος των ούρων </a:t>
            </a:r>
          </a:p>
          <a:p>
            <a:pPr lvl="1" algn="just">
              <a:lnSpc>
                <a:spcPct val="150000"/>
              </a:lnSpc>
            </a:pPr>
            <a:r>
              <a:rPr lang="el-GR" sz="2300" dirty="0">
                <a:solidFill>
                  <a:srgbClr val="DF6F01"/>
                </a:solidFill>
              </a:rPr>
              <a:t>Συνήθως μεταξύ 1008 και 1030</a:t>
            </a:r>
          </a:p>
          <a:p>
            <a:pPr lvl="1" algn="just">
              <a:lnSpc>
                <a:spcPct val="150000"/>
              </a:lnSpc>
            </a:pPr>
            <a:r>
              <a:rPr lang="el-GR" sz="2300" dirty="0">
                <a:solidFill>
                  <a:srgbClr val="DF6F01"/>
                </a:solidFill>
              </a:rPr>
              <a:t>Μπορεί πολυουρία, </a:t>
            </a:r>
            <a:r>
              <a:rPr lang="el-GR" sz="2300" dirty="0" err="1">
                <a:solidFill>
                  <a:srgbClr val="DF6F01"/>
                </a:solidFill>
              </a:rPr>
              <a:t>ολιγουρία</a:t>
            </a:r>
            <a:r>
              <a:rPr lang="el-GR" sz="2300" dirty="0">
                <a:solidFill>
                  <a:srgbClr val="DF6F01"/>
                </a:solidFill>
              </a:rPr>
              <a:t> ή </a:t>
            </a:r>
            <a:r>
              <a:rPr lang="el-GR" sz="2300" dirty="0" err="1">
                <a:solidFill>
                  <a:srgbClr val="DF6F01"/>
                </a:solidFill>
              </a:rPr>
              <a:t>ανουρία</a:t>
            </a:r>
            <a:r>
              <a:rPr lang="el-GR" sz="2300" dirty="0">
                <a:solidFill>
                  <a:srgbClr val="DF6F01"/>
                </a:solidFill>
              </a:rPr>
              <a:t> 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DC148B69-B4C0-477A-AA3E-BBE931FE2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690" y="5828140"/>
            <a:ext cx="930862" cy="93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2229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Ουρία / Κρεατινίνη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6DB1B9-3CBC-435F-9CE1-3E5B2254C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913206"/>
            <a:ext cx="10820400" cy="471061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2800" dirty="0" err="1">
                <a:solidFill>
                  <a:srgbClr val="FFFF00"/>
                </a:solidFill>
              </a:rPr>
              <a:t>Νεφροτοξικές</a:t>
            </a:r>
            <a:r>
              <a:rPr lang="el-GR" sz="2800" dirty="0">
                <a:solidFill>
                  <a:srgbClr val="FFFF00"/>
                </a:solidFill>
              </a:rPr>
              <a:t> ουσίες 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Φάρμακα </a:t>
            </a:r>
          </a:p>
          <a:p>
            <a:pPr lvl="1" algn="just">
              <a:lnSpc>
                <a:spcPct val="150000"/>
              </a:lnSpc>
            </a:pPr>
            <a:r>
              <a:rPr lang="el-GR" sz="2300" dirty="0" err="1">
                <a:solidFill>
                  <a:srgbClr val="DF6F01"/>
                </a:solidFill>
              </a:rPr>
              <a:t>Αμφοτερικίνη</a:t>
            </a:r>
            <a:r>
              <a:rPr lang="el-GR" sz="2300" dirty="0">
                <a:solidFill>
                  <a:srgbClr val="DF6F01"/>
                </a:solidFill>
              </a:rPr>
              <a:t> Β, </a:t>
            </a:r>
          </a:p>
          <a:p>
            <a:pPr lvl="1" algn="just">
              <a:lnSpc>
                <a:spcPct val="150000"/>
              </a:lnSpc>
            </a:pPr>
            <a:r>
              <a:rPr lang="el-GR" sz="2300" dirty="0" err="1">
                <a:solidFill>
                  <a:srgbClr val="DF6F01"/>
                </a:solidFill>
              </a:rPr>
              <a:t>Αμινογλυκοσιδικά</a:t>
            </a:r>
            <a:r>
              <a:rPr lang="el-GR" sz="2300" dirty="0">
                <a:solidFill>
                  <a:srgbClr val="DF6F01"/>
                </a:solidFill>
              </a:rPr>
              <a:t> αντιβιοτικά (</a:t>
            </a:r>
            <a:r>
              <a:rPr lang="el-GR" sz="2300" dirty="0" err="1">
                <a:solidFill>
                  <a:srgbClr val="DF6F01"/>
                </a:solidFill>
              </a:rPr>
              <a:t>γενταμυκίνη</a:t>
            </a:r>
            <a:r>
              <a:rPr lang="el-GR" sz="2300" dirty="0">
                <a:solidFill>
                  <a:srgbClr val="DF6F01"/>
                </a:solidFill>
              </a:rPr>
              <a:t>, </a:t>
            </a:r>
            <a:r>
              <a:rPr lang="el-GR" sz="2300" dirty="0" err="1">
                <a:solidFill>
                  <a:srgbClr val="DF6F01"/>
                </a:solidFill>
              </a:rPr>
              <a:t>αμικασίνη</a:t>
            </a:r>
            <a:r>
              <a:rPr lang="el-GR" sz="2300" dirty="0">
                <a:solidFill>
                  <a:srgbClr val="DF6F01"/>
                </a:solidFill>
              </a:rPr>
              <a:t>), </a:t>
            </a:r>
            <a:r>
              <a:rPr lang="el-GR" sz="2300" dirty="0" err="1">
                <a:solidFill>
                  <a:srgbClr val="DF6F01"/>
                </a:solidFill>
              </a:rPr>
              <a:t>ριφαμπικίνη</a:t>
            </a:r>
            <a:r>
              <a:rPr lang="el-GR" sz="2300" dirty="0">
                <a:solidFill>
                  <a:srgbClr val="DF6F01"/>
                </a:solidFill>
              </a:rPr>
              <a:t> </a:t>
            </a:r>
          </a:p>
          <a:p>
            <a:pPr lvl="1" algn="just">
              <a:lnSpc>
                <a:spcPct val="150000"/>
              </a:lnSpc>
            </a:pPr>
            <a:r>
              <a:rPr lang="el-GR" sz="2300" dirty="0" err="1">
                <a:solidFill>
                  <a:srgbClr val="DF6F01"/>
                </a:solidFill>
              </a:rPr>
              <a:t>Αντινεοπλασματικά</a:t>
            </a:r>
            <a:r>
              <a:rPr lang="el-GR" sz="2300" dirty="0">
                <a:solidFill>
                  <a:srgbClr val="DF6F01"/>
                </a:solidFill>
              </a:rPr>
              <a:t> (</a:t>
            </a:r>
            <a:r>
              <a:rPr lang="el-GR" sz="2300" dirty="0" err="1">
                <a:solidFill>
                  <a:srgbClr val="DF6F01"/>
                </a:solidFill>
              </a:rPr>
              <a:t>δοξορουβικίνη</a:t>
            </a:r>
            <a:r>
              <a:rPr lang="el-GR" sz="2300" dirty="0">
                <a:solidFill>
                  <a:srgbClr val="DF6F01"/>
                </a:solidFill>
              </a:rPr>
              <a:t>) </a:t>
            </a:r>
          </a:p>
          <a:p>
            <a:pPr algn="just">
              <a:lnSpc>
                <a:spcPct val="150000"/>
              </a:lnSpc>
            </a:pPr>
            <a:r>
              <a:rPr lang="el-GR" sz="2500" dirty="0" err="1"/>
              <a:t>Αιθυλενική</a:t>
            </a:r>
            <a:r>
              <a:rPr lang="el-GR" sz="2500" dirty="0"/>
              <a:t> </a:t>
            </a:r>
            <a:r>
              <a:rPr lang="el-GR" sz="2500" dirty="0" err="1"/>
              <a:t>γλυκόλη</a:t>
            </a:r>
            <a:endParaRPr lang="el-GR" sz="2500" dirty="0"/>
          </a:p>
          <a:p>
            <a:pPr algn="just">
              <a:lnSpc>
                <a:spcPct val="150000"/>
              </a:lnSpc>
            </a:pPr>
            <a:r>
              <a:rPr lang="el-GR" sz="2500" dirty="0"/>
              <a:t>Τροφές ανθρώπινης κατανάλωσης, διάφορα φυτά</a:t>
            </a:r>
            <a:r>
              <a:rPr lang="en-US" sz="2500" dirty="0"/>
              <a:t>-Lilly plants </a:t>
            </a:r>
            <a:r>
              <a:rPr lang="el-GR" sz="2500" dirty="0"/>
              <a:t>(Γ), σταφύλια/σταφίδες (Σ) 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DC148B69-B4C0-477A-AA3E-BBE931FE2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690" y="5828140"/>
            <a:ext cx="930862" cy="93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9849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Lilium spp.</a:t>
            </a:r>
            <a:endParaRPr lang="el-GR" sz="4400" cap="none" dirty="0">
              <a:solidFill>
                <a:srgbClr val="94FFFF"/>
              </a:solidFill>
              <a:cs typeface="Arial" panose="020B0604020202020204" pitchFamily="34" charset="0"/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DC148B69-B4C0-477A-AA3E-BBE931FE2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690" y="5828140"/>
            <a:ext cx="930862" cy="930862"/>
          </a:xfrm>
          <a:prstGeom prst="rect">
            <a:avLst/>
          </a:prstGeom>
        </p:spPr>
      </p:pic>
      <p:pic>
        <p:nvPicPr>
          <p:cNvPr id="7" name="Picture 4" descr="Image result for lilium">
            <a:extLst>
              <a:ext uri="{FF2B5EF4-FFF2-40B4-BE49-F238E27FC236}">
                <a16:creationId xmlns:a16="http://schemas.microsoft.com/office/drawing/2014/main" id="{E646EBA5-7625-4E35-9E49-24B7230C6B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21" y="3120899"/>
            <a:ext cx="4048125" cy="320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CAB34664-49F4-4AF1-BDC4-14C929028C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5444" y="2747840"/>
            <a:ext cx="4478730" cy="3582984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E61F2FBA-F2A9-4BF1-BE9C-F00D44EC17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7981" y="1178556"/>
            <a:ext cx="3787463" cy="351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1344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Ουρία / Κρεατινίνη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6DB1B9-3CBC-435F-9CE1-3E5B2254C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4429264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2800" dirty="0" err="1">
                <a:solidFill>
                  <a:srgbClr val="FFFF00"/>
                </a:solidFill>
              </a:rPr>
              <a:t>Μετανεφρική</a:t>
            </a:r>
            <a:r>
              <a:rPr lang="el-GR" sz="2800" dirty="0">
                <a:solidFill>
                  <a:srgbClr val="FFFF00"/>
                </a:solidFill>
              </a:rPr>
              <a:t> αζωθαιμία </a:t>
            </a:r>
            <a:endParaRPr lang="el-GR" dirty="0">
              <a:solidFill>
                <a:srgbClr val="FFFF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l-GR" sz="2500" dirty="0"/>
              <a:t>Έμφραξη ουροφόρου οδού </a:t>
            </a:r>
          </a:p>
          <a:p>
            <a:pPr lvl="1" algn="just">
              <a:lnSpc>
                <a:spcPct val="150000"/>
              </a:lnSpc>
            </a:pPr>
            <a:r>
              <a:rPr lang="el-GR" sz="2300" dirty="0">
                <a:solidFill>
                  <a:srgbClr val="DF6F01"/>
                </a:solidFill>
              </a:rPr>
              <a:t>Έμφραξη ουρήθρας 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Ρήξη ουροδόχου κύστης </a:t>
            </a:r>
          </a:p>
          <a:p>
            <a:pPr lvl="1" algn="just">
              <a:lnSpc>
                <a:spcPct val="150000"/>
              </a:lnSpc>
            </a:pPr>
            <a:r>
              <a:rPr lang="el-GR" sz="2300" dirty="0" err="1">
                <a:solidFill>
                  <a:srgbClr val="DF6F01"/>
                </a:solidFill>
              </a:rPr>
              <a:t>Ουροπεριτόναιο</a:t>
            </a:r>
            <a:endParaRPr lang="el-GR" sz="2300" dirty="0">
              <a:solidFill>
                <a:srgbClr val="DF6F01"/>
              </a:solidFill>
            </a:endParaRPr>
          </a:p>
          <a:p>
            <a:pPr lvl="0" algn="just">
              <a:lnSpc>
                <a:spcPct val="150000"/>
              </a:lnSpc>
            </a:pPr>
            <a:r>
              <a:rPr lang="el-GR" sz="2500" dirty="0">
                <a:solidFill>
                  <a:prstClr val="white"/>
                </a:solidFill>
              </a:rPr>
              <a:t>Ειδικό βάρος των ούρων </a:t>
            </a:r>
          </a:p>
          <a:p>
            <a:pPr lvl="1" algn="just">
              <a:lnSpc>
                <a:spcPct val="150000"/>
              </a:lnSpc>
            </a:pPr>
            <a:r>
              <a:rPr lang="el-GR" sz="2300" dirty="0">
                <a:solidFill>
                  <a:srgbClr val="DF6F01"/>
                </a:solidFill>
              </a:rPr>
              <a:t>Ποικίλλει</a:t>
            </a:r>
            <a:r>
              <a:rPr lang="el-GR" sz="2300" dirty="0">
                <a:solidFill>
                  <a:prstClr val="white"/>
                </a:solidFill>
              </a:rPr>
              <a:t> </a:t>
            </a:r>
          </a:p>
          <a:p>
            <a:pPr lvl="1" algn="just">
              <a:lnSpc>
                <a:spcPct val="150000"/>
              </a:lnSpc>
            </a:pPr>
            <a:endParaRPr lang="el-GR" sz="2300" dirty="0">
              <a:solidFill>
                <a:srgbClr val="DF6F01"/>
              </a:solidFill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A5C58986-7F64-464D-8042-7682316737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690" y="5828140"/>
            <a:ext cx="930862" cy="93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610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453" y="764373"/>
            <a:ext cx="9186747" cy="1293028"/>
          </a:xfrm>
        </p:spPr>
        <p:txBody>
          <a:bodyPr>
            <a:normAutofit/>
          </a:bodyPr>
          <a:lstStyle/>
          <a:p>
            <a:r>
              <a:rPr lang="el-GR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Νεφρική λειτουργία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6DB1B9-3CBC-435F-9CE1-3E5B2254C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426523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2800" dirty="0">
                <a:solidFill>
                  <a:srgbClr val="FFFF00"/>
                </a:solidFill>
              </a:rPr>
              <a:t>Έλεγχος νεφρικής λειτουργίας 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Μέτρηση συγκέντρωσης ουρίας (</a:t>
            </a:r>
            <a:r>
              <a:rPr lang="en-US" sz="2500" dirty="0"/>
              <a:t>BUN) </a:t>
            </a:r>
            <a:endParaRPr lang="el-GR" sz="2500" dirty="0"/>
          </a:p>
          <a:p>
            <a:pPr algn="just">
              <a:lnSpc>
                <a:spcPct val="150000"/>
              </a:lnSpc>
            </a:pPr>
            <a:r>
              <a:rPr lang="el-GR" sz="2500" dirty="0"/>
              <a:t>Μέτρηση συγκέντρωσης </a:t>
            </a:r>
            <a:r>
              <a:rPr lang="el-GR" sz="2500" dirty="0" err="1"/>
              <a:t>κρεατινίνης</a:t>
            </a:r>
            <a:r>
              <a:rPr lang="el-GR" sz="2500" dirty="0"/>
              <a:t> (</a:t>
            </a:r>
            <a:r>
              <a:rPr lang="en-US" sz="2500" dirty="0"/>
              <a:t>CREA)</a:t>
            </a:r>
            <a:endParaRPr lang="el-GR" sz="2500" dirty="0"/>
          </a:p>
          <a:p>
            <a:pPr algn="just">
              <a:lnSpc>
                <a:spcPct val="150000"/>
              </a:lnSpc>
            </a:pPr>
            <a:r>
              <a:rPr lang="el-GR" sz="2500" dirty="0"/>
              <a:t>Μέτρηση συγκέντρωσης συμμετρικής </a:t>
            </a:r>
            <a:r>
              <a:rPr lang="el-GR" sz="2500" dirty="0" err="1"/>
              <a:t>διμεθυλο-αργινίνης</a:t>
            </a:r>
            <a:r>
              <a:rPr lang="el-GR" sz="2500" dirty="0"/>
              <a:t> </a:t>
            </a:r>
            <a:r>
              <a:rPr lang="en-US" sz="2500" dirty="0"/>
              <a:t>(SDMA) </a:t>
            </a:r>
            <a:endParaRPr lang="el-GR" sz="2300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9837C7F8-CDA6-4C00-BCE2-E6B1175902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690" y="5828140"/>
            <a:ext cx="930862" cy="93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5551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Ουρία / Κρεατινίνη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6DB1B9-3CBC-435F-9CE1-3E5B2254C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422" y="2194560"/>
            <a:ext cx="11648049" cy="442926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2800" dirty="0">
                <a:solidFill>
                  <a:srgbClr val="FFFF00"/>
                </a:solidFill>
              </a:rPr>
              <a:t>Μέτρηση συγκέντρωσης στο υγρό της περιτοναϊκής κοιλότητας </a:t>
            </a:r>
          </a:p>
          <a:p>
            <a:pPr algn="just">
              <a:lnSpc>
                <a:spcPct val="150000"/>
              </a:lnSpc>
            </a:pPr>
            <a:r>
              <a:rPr lang="el-GR" sz="2500" dirty="0" err="1"/>
              <a:t>Ουροπεριτόναιο</a:t>
            </a:r>
            <a:r>
              <a:rPr lang="el-GR" sz="2500" dirty="0"/>
              <a:t> </a:t>
            </a:r>
          </a:p>
          <a:p>
            <a:pPr lvl="1" algn="just">
              <a:lnSpc>
                <a:spcPct val="150000"/>
              </a:lnSpc>
            </a:pPr>
            <a:r>
              <a:rPr lang="el-GR" sz="2300" dirty="0">
                <a:solidFill>
                  <a:srgbClr val="DF6F01"/>
                </a:solidFill>
              </a:rPr>
              <a:t>Μεγαλύτερη συγκέντρωση ουρίας</a:t>
            </a:r>
            <a:r>
              <a:rPr lang="en-US" sz="2300" dirty="0">
                <a:solidFill>
                  <a:srgbClr val="DF6F01"/>
                </a:solidFill>
              </a:rPr>
              <a:t> </a:t>
            </a:r>
            <a:r>
              <a:rPr lang="el-GR" sz="2300" dirty="0"/>
              <a:t>κατά 2 φορές </a:t>
            </a:r>
            <a:r>
              <a:rPr lang="el-GR" sz="2300" dirty="0">
                <a:solidFill>
                  <a:srgbClr val="DF6F01"/>
                </a:solidFill>
              </a:rPr>
              <a:t>στο υγρό της περιτοναϊκής κοιλότητας σε σχέση με το περιφερικό αίμα  </a:t>
            </a:r>
          </a:p>
          <a:p>
            <a:pPr lvl="1" algn="just">
              <a:lnSpc>
                <a:spcPct val="150000"/>
              </a:lnSpc>
            </a:pPr>
            <a:r>
              <a:rPr lang="el-GR" sz="2300" dirty="0">
                <a:solidFill>
                  <a:srgbClr val="DF6F01"/>
                </a:solidFill>
              </a:rPr>
              <a:t>Μεγαλύτερη συγκέντρωση </a:t>
            </a:r>
            <a:r>
              <a:rPr lang="el-GR" sz="2300" dirty="0" err="1">
                <a:solidFill>
                  <a:srgbClr val="DF6F01"/>
                </a:solidFill>
              </a:rPr>
              <a:t>κρεατινίνης</a:t>
            </a:r>
            <a:r>
              <a:rPr lang="el-GR" sz="2300" dirty="0">
                <a:solidFill>
                  <a:srgbClr val="DF6F01"/>
                </a:solidFill>
              </a:rPr>
              <a:t> στο υγρό της περιτοναϊκής κοιλότητας σε σχέση με το περιφερικό αίμα 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A5C58986-7F64-464D-8042-7682316737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690" y="5828140"/>
            <a:ext cx="930862" cy="93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1248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Ουρία / Κρεατινίνη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6DB1B9-3CBC-435F-9CE1-3E5B2254C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422" y="2194560"/>
            <a:ext cx="11648049" cy="442926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2800" dirty="0">
                <a:solidFill>
                  <a:srgbClr val="FFFF00"/>
                </a:solidFill>
              </a:rPr>
              <a:t>Κλινικές ενδείξεις μέτρησης των συγκεντρώσεων </a:t>
            </a:r>
            <a:r>
              <a:rPr lang="en-US" sz="2800" dirty="0">
                <a:solidFill>
                  <a:srgbClr val="FFFF00"/>
                </a:solidFill>
              </a:rPr>
              <a:t>BUN </a:t>
            </a:r>
            <a:r>
              <a:rPr lang="el-GR" sz="2800" dirty="0">
                <a:solidFill>
                  <a:srgbClr val="FFFF00"/>
                </a:solidFill>
              </a:rPr>
              <a:t>και </a:t>
            </a:r>
            <a:r>
              <a:rPr lang="en-US" sz="2800" dirty="0">
                <a:solidFill>
                  <a:srgbClr val="FFFF00"/>
                </a:solidFill>
              </a:rPr>
              <a:t>CREA </a:t>
            </a:r>
            <a:r>
              <a:rPr lang="el-GR" sz="2800" dirty="0">
                <a:solidFill>
                  <a:srgbClr val="FFFF00"/>
                </a:solidFill>
              </a:rPr>
              <a:t>στον ορό αίματος 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Έλεγχος ρουτίνας (ειδικά για την τιμή της </a:t>
            </a:r>
            <a:r>
              <a:rPr lang="el-GR" sz="2500" dirty="0" err="1"/>
              <a:t>κρεατινίνης</a:t>
            </a:r>
            <a:r>
              <a:rPr lang="el-GR" sz="2500" dirty="0"/>
              <a:t>) 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Απώλεια σωματικού βάρους, εμετοί, ανορεξία, αφυδάτωση  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Πολυουρία-πολυδιψία (υποψία </a:t>
            </a:r>
            <a:r>
              <a:rPr lang="el-GR" sz="2500" dirty="0" err="1"/>
              <a:t>ολιγουρίας</a:t>
            </a:r>
            <a:r>
              <a:rPr lang="el-GR" sz="2500" dirty="0"/>
              <a:t> ή </a:t>
            </a:r>
            <a:r>
              <a:rPr lang="el-GR" sz="2500" dirty="0" err="1"/>
              <a:t>ανουρίας</a:t>
            </a:r>
            <a:r>
              <a:rPr lang="el-GR" sz="2500" dirty="0"/>
              <a:t>)  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Ουρολοιμώξεις  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A5C58986-7F64-464D-8042-7682316737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690" y="5828140"/>
            <a:ext cx="930862" cy="93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98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Ουρία / Κρεατινίνη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6DB1B9-3CBC-435F-9CE1-3E5B2254C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166" y="2194560"/>
            <a:ext cx="11380763" cy="442926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2800" dirty="0">
                <a:solidFill>
                  <a:srgbClr val="FFFF00"/>
                </a:solidFill>
              </a:rPr>
              <a:t>Εργαστηριακές ενδείξεις μέτρησης των συγκεντρώσεων </a:t>
            </a:r>
            <a:r>
              <a:rPr lang="en-US" sz="2800" dirty="0">
                <a:solidFill>
                  <a:srgbClr val="FFFF00"/>
                </a:solidFill>
              </a:rPr>
              <a:t>BUN </a:t>
            </a:r>
            <a:r>
              <a:rPr lang="el-GR" sz="2800" dirty="0">
                <a:solidFill>
                  <a:srgbClr val="FFFF00"/>
                </a:solidFill>
              </a:rPr>
              <a:t>και </a:t>
            </a:r>
            <a:r>
              <a:rPr lang="en-US" sz="2800" dirty="0">
                <a:solidFill>
                  <a:srgbClr val="FFFF00"/>
                </a:solidFill>
              </a:rPr>
              <a:t>CREA</a:t>
            </a:r>
            <a:r>
              <a:rPr lang="el-GR" sz="2800" dirty="0">
                <a:solidFill>
                  <a:srgbClr val="FFFF00"/>
                </a:solidFill>
              </a:rPr>
              <a:t>  </a:t>
            </a:r>
          </a:p>
          <a:p>
            <a:pPr algn="just">
              <a:lnSpc>
                <a:spcPct val="150000"/>
              </a:lnSpc>
            </a:pPr>
            <a:r>
              <a:rPr lang="el-GR" sz="2500" dirty="0" err="1"/>
              <a:t>Πρωτεϊνουρία</a:t>
            </a:r>
            <a:r>
              <a:rPr lang="el-GR" sz="2500" dirty="0"/>
              <a:t> 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Μη αναγεννητική αναιμία </a:t>
            </a:r>
          </a:p>
          <a:p>
            <a:pPr algn="just">
              <a:lnSpc>
                <a:spcPct val="150000"/>
              </a:lnSpc>
            </a:pPr>
            <a:r>
              <a:rPr lang="el-GR" sz="2500" dirty="0" err="1"/>
              <a:t>Υπερφωσφαταιμία</a:t>
            </a:r>
            <a:r>
              <a:rPr lang="el-GR" sz="2500" dirty="0"/>
              <a:t> 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Παρουσία κυλίνδρων στο ούρο 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A5C58986-7F64-464D-8042-7682316737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690" y="5828140"/>
            <a:ext cx="930862" cy="93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822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0" y="2916731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el-GR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Κλινικό παράδειγμα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A5C58986-7F64-464D-8042-7682316737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690" y="5828140"/>
            <a:ext cx="930862" cy="93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2799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Στοιχεία ταυτότητας – Ιστορικό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6DB1B9-3CBC-435F-9CE1-3E5B2254C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057402"/>
            <a:ext cx="10820400" cy="456642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2800" dirty="0">
                <a:solidFill>
                  <a:srgbClr val="FFFF00"/>
                </a:solidFill>
              </a:rPr>
              <a:t>Αρσενικός γάτος, ηλικίας 3 ετών </a:t>
            </a:r>
          </a:p>
          <a:p>
            <a:pPr algn="just">
              <a:lnSpc>
                <a:spcPct val="150000"/>
              </a:lnSpc>
            </a:pPr>
            <a:r>
              <a:rPr lang="el-GR" sz="2400" dirty="0"/>
              <a:t>Ηλικίας 3 ετών, κοινής ευρωπαϊκής φυλής </a:t>
            </a:r>
            <a:r>
              <a:rPr lang="en-US" sz="2400" dirty="0"/>
              <a:t>(DSH) </a:t>
            </a:r>
            <a:r>
              <a:rPr lang="el-GR" sz="2400" dirty="0"/>
              <a:t> </a:t>
            </a:r>
          </a:p>
          <a:p>
            <a:pPr algn="just">
              <a:lnSpc>
                <a:spcPct val="150000"/>
              </a:lnSpc>
            </a:pPr>
            <a:r>
              <a:rPr lang="el-GR" sz="2400" dirty="0"/>
              <a:t>Πλήρως εμβολιασμένος</a:t>
            </a:r>
          </a:p>
          <a:p>
            <a:pPr algn="just">
              <a:lnSpc>
                <a:spcPct val="150000"/>
              </a:lnSpc>
            </a:pPr>
            <a:r>
              <a:rPr lang="el-GR" sz="2400" dirty="0"/>
              <a:t>Πλήρης αντιπαρασιτική αγωγή (</a:t>
            </a:r>
            <a:r>
              <a:rPr lang="el-GR" sz="2400" dirty="0" err="1"/>
              <a:t>ένδο</a:t>
            </a:r>
            <a:r>
              <a:rPr lang="el-GR" sz="2400" dirty="0"/>
              <a:t> και έξω-παράσιτα)  </a:t>
            </a:r>
          </a:p>
          <a:p>
            <a:pPr algn="just">
              <a:lnSpc>
                <a:spcPct val="150000"/>
              </a:lnSpc>
            </a:pPr>
            <a:r>
              <a:rPr lang="el-GR" sz="2400" dirty="0">
                <a:solidFill>
                  <a:srgbClr val="FFFF00"/>
                </a:solidFill>
              </a:rPr>
              <a:t>Ιστορικό</a:t>
            </a:r>
            <a:r>
              <a:rPr lang="el-GR" sz="2300" dirty="0"/>
              <a:t> </a:t>
            </a:r>
          </a:p>
          <a:p>
            <a:pPr lvl="1" algn="just">
              <a:lnSpc>
                <a:spcPct val="150000"/>
              </a:lnSpc>
            </a:pPr>
            <a:r>
              <a:rPr lang="el-GR" sz="2300" dirty="0">
                <a:solidFill>
                  <a:srgbClr val="DF6F01"/>
                </a:solidFill>
              </a:rPr>
              <a:t>Ανορεξία και εμετοί εδώ και 4 ημέρες </a:t>
            </a:r>
          </a:p>
          <a:p>
            <a:pPr lvl="1" algn="just">
              <a:lnSpc>
                <a:spcPct val="150000"/>
              </a:lnSpc>
            </a:pPr>
            <a:r>
              <a:rPr lang="el-GR" sz="2300" dirty="0">
                <a:solidFill>
                  <a:srgbClr val="DF6F01"/>
                </a:solidFill>
              </a:rPr>
              <a:t>Έντονη κατάπτωση εδώ και μια ημέρα 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DC148B69-B4C0-477A-AA3E-BBE931FE2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690" y="5828140"/>
            <a:ext cx="930862" cy="93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6186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Κλινική εξέταση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6DB1B9-3CBC-435F-9CE1-3E5B2254C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057402"/>
            <a:ext cx="10820400" cy="4566422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2800" dirty="0">
                <a:solidFill>
                  <a:srgbClr val="FFFF00"/>
                </a:solidFill>
              </a:rPr>
              <a:t>Ευρήματα κλινικής εξέτασης </a:t>
            </a:r>
          </a:p>
          <a:p>
            <a:pPr algn="just">
              <a:lnSpc>
                <a:spcPct val="150000"/>
              </a:lnSpc>
            </a:pPr>
            <a:r>
              <a:rPr lang="el-GR" sz="2400" dirty="0"/>
              <a:t>Θερμοκρασία: </a:t>
            </a:r>
            <a:r>
              <a:rPr lang="el-GR" sz="2400" dirty="0">
                <a:solidFill>
                  <a:srgbClr val="DF6F01"/>
                </a:solidFill>
              </a:rPr>
              <a:t>37°</a:t>
            </a:r>
            <a:r>
              <a:rPr lang="en-US" sz="2400" dirty="0">
                <a:solidFill>
                  <a:srgbClr val="DF6F01"/>
                </a:solidFill>
              </a:rPr>
              <a:t>C</a:t>
            </a:r>
            <a:r>
              <a:rPr lang="en-US" sz="2400" dirty="0"/>
              <a:t> </a:t>
            </a:r>
            <a:r>
              <a:rPr lang="el-GR" sz="2400" dirty="0"/>
              <a:t> και </a:t>
            </a:r>
            <a:r>
              <a:rPr lang="el-GR" sz="2400" dirty="0">
                <a:solidFill>
                  <a:srgbClr val="DF6F01"/>
                </a:solidFill>
              </a:rPr>
              <a:t>7% αφυδάτωση </a:t>
            </a:r>
          </a:p>
          <a:p>
            <a:pPr algn="just">
              <a:lnSpc>
                <a:spcPct val="150000"/>
              </a:lnSpc>
            </a:pPr>
            <a:r>
              <a:rPr lang="el-GR" sz="2400" dirty="0"/>
              <a:t>Συχνότητα αναπνοών: </a:t>
            </a:r>
            <a:r>
              <a:rPr lang="el-GR" sz="2400" dirty="0">
                <a:solidFill>
                  <a:srgbClr val="DF6F01"/>
                </a:solidFill>
              </a:rPr>
              <a:t>15 / λεπτό </a:t>
            </a:r>
          </a:p>
          <a:p>
            <a:pPr algn="just">
              <a:lnSpc>
                <a:spcPct val="150000"/>
              </a:lnSpc>
            </a:pPr>
            <a:r>
              <a:rPr lang="el-GR" sz="2400" dirty="0"/>
              <a:t>Καρδιακή συχνότητα: </a:t>
            </a:r>
            <a:r>
              <a:rPr lang="el-GR" sz="2400" dirty="0">
                <a:solidFill>
                  <a:srgbClr val="DF6F01"/>
                </a:solidFill>
              </a:rPr>
              <a:t>90 / λεπτό   </a:t>
            </a:r>
          </a:p>
          <a:p>
            <a:pPr algn="just">
              <a:lnSpc>
                <a:spcPct val="150000"/>
              </a:lnSpc>
            </a:pPr>
            <a:r>
              <a:rPr lang="el-GR" sz="2400" dirty="0"/>
              <a:t>Καρδιακός ρυθμός: </a:t>
            </a:r>
            <a:r>
              <a:rPr lang="el-GR" sz="2400" dirty="0" err="1">
                <a:solidFill>
                  <a:srgbClr val="DF6F01"/>
                </a:solidFill>
              </a:rPr>
              <a:t>φλεβοκομβικός</a:t>
            </a:r>
            <a:r>
              <a:rPr lang="el-GR" sz="2400" dirty="0"/>
              <a:t> </a:t>
            </a:r>
          </a:p>
          <a:p>
            <a:pPr algn="just">
              <a:lnSpc>
                <a:spcPct val="150000"/>
              </a:lnSpc>
            </a:pPr>
            <a:r>
              <a:rPr lang="el-GR" sz="2400" dirty="0"/>
              <a:t>Πόνος κατά τη ψηλάφηση της κοιλιάς </a:t>
            </a:r>
          </a:p>
          <a:p>
            <a:pPr algn="just">
              <a:lnSpc>
                <a:spcPct val="150000"/>
              </a:lnSpc>
            </a:pPr>
            <a:r>
              <a:rPr lang="el-GR" sz="2400" dirty="0"/>
              <a:t>Ήπια διόγκωση της ουροδόχου κύστης 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DC148B69-B4C0-477A-AA3E-BBE931FE2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690" y="5828140"/>
            <a:ext cx="930862" cy="93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588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70477"/>
            <a:ext cx="8610600" cy="1293028"/>
          </a:xfrm>
        </p:spPr>
        <p:txBody>
          <a:bodyPr>
            <a:normAutofit/>
          </a:bodyPr>
          <a:lstStyle/>
          <a:p>
            <a:r>
              <a:rPr lang="el-GR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Αιματολογική εξέταση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DC148B69-B4C0-477A-AA3E-BBE931FE2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690" y="5828140"/>
            <a:ext cx="930862" cy="930862"/>
          </a:xfrm>
          <a:prstGeom prst="rect">
            <a:avLst/>
          </a:prstGeom>
        </p:spPr>
      </p:pic>
      <p:graphicFrame>
        <p:nvGraphicFramePr>
          <p:cNvPr id="4" name="Πίνακας 3">
            <a:extLst>
              <a:ext uri="{FF2B5EF4-FFF2-40B4-BE49-F238E27FC236}">
                <a16:creationId xmlns:a16="http://schemas.microsoft.com/office/drawing/2014/main" id="{3AE6B3D1-84EA-44C8-B2E4-5747186628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1937773"/>
              </p:ext>
            </p:extLst>
          </p:nvPr>
        </p:nvGraphicFramePr>
        <p:xfrm>
          <a:off x="1790700" y="1435351"/>
          <a:ext cx="8610600" cy="5052680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4570403">
                  <a:extLst>
                    <a:ext uri="{9D8B030D-6E8A-4147-A177-3AD203B41FA5}">
                      <a16:colId xmlns:a16="http://schemas.microsoft.com/office/drawing/2014/main" val="3019596003"/>
                    </a:ext>
                  </a:extLst>
                </a:gridCol>
                <a:gridCol w="4040197">
                  <a:extLst>
                    <a:ext uri="{9D8B030D-6E8A-4147-A177-3AD203B41FA5}">
                      <a16:colId xmlns:a16="http://schemas.microsoft.com/office/drawing/2014/main" val="88501904"/>
                    </a:ext>
                  </a:extLst>
                </a:gridCol>
              </a:tblGrid>
              <a:tr h="39368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</a:rPr>
                        <a:t>PCV</a:t>
                      </a:r>
                      <a:endParaRPr lang="el-GR" sz="2400" b="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0480" marR="1204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</a:rPr>
                        <a:t>30%</a:t>
                      </a:r>
                      <a:endParaRPr lang="el-GR" sz="2400" b="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0480" marR="120480" marT="0" marB="0"/>
                </a:tc>
                <a:extLst>
                  <a:ext uri="{0D108BD9-81ED-4DB2-BD59-A6C34878D82A}">
                    <a16:rowId xmlns:a16="http://schemas.microsoft.com/office/drawing/2014/main" val="4255688410"/>
                  </a:ext>
                </a:extLst>
              </a:tr>
              <a:tr h="3939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</a:rPr>
                        <a:t>Hb</a:t>
                      </a:r>
                      <a:endParaRPr lang="el-GR" sz="2400" b="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0480" marR="1204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</a:rPr>
                        <a:t>11g/dl </a:t>
                      </a:r>
                      <a:endParaRPr lang="el-GR" sz="2400" b="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0480" marR="120480" marT="0" marB="0"/>
                </a:tc>
                <a:extLst>
                  <a:ext uri="{0D108BD9-81ED-4DB2-BD59-A6C34878D82A}">
                    <a16:rowId xmlns:a16="http://schemas.microsoft.com/office/drawing/2014/main" val="3647867780"/>
                  </a:ext>
                </a:extLst>
              </a:tr>
              <a:tr h="3939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</a:rPr>
                        <a:t>WBC</a:t>
                      </a:r>
                      <a:endParaRPr lang="el-GR" sz="2400" b="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0480" marR="1204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</a:rPr>
                        <a:t>14</a:t>
                      </a:r>
                      <a:r>
                        <a:rPr lang="el-GR" sz="2400" b="0" dirty="0">
                          <a:effectLst/>
                        </a:rPr>
                        <a:t>.</a:t>
                      </a:r>
                      <a:r>
                        <a:rPr lang="en-US" sz="2400" b="0" dirty="0">
                          <a:effectLst/>
                        </a:rPr>
                        <a:t>000/</a:t>
                      </a:r>
                      <a:r>
                        <a:rPr lang="el-GR" sz="2400" b="0" dirty="0">
                          <a:effectLst/>
                        </a:rPr>
                        <a:t>μ</a:t>
                      </a:r>
                      <a:r>
                        <a:rPr lang="en-US" sz="2400" b="0" dirty="0">
                          <a:effectLst/>
                        </a:rPr>
                        <a:t>l</a:t>
                      </a:r>
                      <a:endParaRPr lang="el-GR" sz="2400" b="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0480" marR="120480" marT="0" marB="0"/>
                </a:tc>
                <a:extLst>
                  <a:ext uri="{0D108BD9-81ED-4DB2-BD59-A6C34878D82A}">
                    <a16:rowId xmlns:a16="http://schemas.microsoft.com/office/drawing/2014/main" val="1458733026"/>
                  </a:ext>
                </a:extLst>
              </a:tr>
              <a:tr h="3939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>
                          <a:effectLst/>
                        </a:rPr>
                        <a:t>PLT</a:t>
                      </a:r>
                      <a:endParaRPr lang="el-GR" sz="2400" b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0480" marR="1204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</a:rPr>
                        <a:t>357</a:t>
                      </a:r>
                      <a:r>
                        <a:rPr lang="el-GR" sz="2400" b="0" dirty="0">
                          <a:effectLst/>
                        </a:rPr>
                        <a:t>.</a:t>
                      </a:r>
                      <a:r>
                        <a:rPr lang="en-US" sz="2400" b="0" dirty="0">
                          <a:effectLst/>
                        </a:rPr>
                        <a:t>000/</a:t>
                      </a:r>
                      <a:r>
                        <a:rPr lang="el-GR" sz="2400" b="0" dirty="0">
                          <a:effectLst/>
                        </a:rPr>
                        <a:t>μ</a:t>
                      </a:r>
                      <a:r>
                        <a:rPr lang="en-US" sz="2400" b="0" dirty="0">
                          <a:effectLst/>
                        </a:rPr>
                        <a:t>l</a:t>
                      </a:r>
                      <a:endParaRPr lang="el-GR" sz="2400" b="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0480" marR="120480" marT="0" marB="0"/>
                </a:tc>
                <a:extLst>
                  <a:ext uri="{0D108BD9-81ED-4DB2-BD59-A6C34878D82A}">
                    <a16:rowId xmlns:a16="http://schemas.microsoft.com/office/drawing/2014/main" val="1358249922"/>
                  </a:ext>
                </a:extLst>
              </a:tr>
              <a:tr h="39368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2400" b="0" dirty="0">
                          <a:effectLst/>
                        </a:rPr>
                        <a:t>Λευκοκυτταρικός τύπος</a:t>
                      </a:r>
                      <a:endParaRPr lang="el-GR" sz="2400" b="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60640" marR="160640" marT="80320" marB="8032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8111024"/>
                  </a:ext>
                </a:extLst>
              </a:tr>
              <a:tr h="3939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400" b="0">
                          <a:effectLst/>
                        </a:rPr>
                        <a:t>Ουδετερόφιλα</a:t>
                      </a:r>
                      <a:endParaRPr lang="el-GR" sz="2400" b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0480" marR="1204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2400" b="0" dirty="0">
                          <a:effectLst/>
                        </a:rPr>
                        <a:t>65% (9,100/μ</a:t>
                      </a:r>
                      <a:r>
                        <a:rPr lang="en-US" sz="2400" b="0" dirty="0">
                          <a:effectLst/>
                        </a:rPr>
                        <a:t>l)</a:t>
                      </a:r>
                      <a:endParaRPr lang="el-GR" sz="2400" b="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0480" marR="120480" marT="0" marB="0"/>
                </a:tc>
                <a:extLst>
                  <a:ext uri="{0D108BD9-81ED-4DB2-BD59-A6C34878D82A}">
                    <a16:rowId xmlns:a16="http://schemas.microsoft.com/office/drawing/2014/main" val="1341455050"/>
                  </a:ext>
                </a:extLst>
              </a:tr>
              <a:tr h="3939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400" b="0">
                          <a:effectLst/>
                        </a:rPr>
                        <a:t>Άωρα ουδετερόφιλα</a:t>
                      </a:r>
                      <a:endParaRPr lang="el-GR" sz="2400" b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0480" marR="1204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</a:rPr>
                        <a:t>2% (280/</a:t>
                      </a:r>
                      <a:r>
                        <a:rPr lang="el-GR" sz="2400" b="0" dirty="0">
                          <a:effectLst/>
                        </a:rPr>
                        <a:t>μ</a:t>
                      </a:r>
                      <a:r>
                        <a:rPr lang="en-US" sz="2400" b="0" dirty="0">
                          <a:effectLst/>
                        </a:rPr>
                        <a:t>l)</a:t>
                      </a:r>
                      <a:endParaRPr lang="el-GR" sz="2400" b="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0480" marR="120480" marT="0" marB="0"/>
                </a:tc>
                <a:extLst>
                  <a:ext uri="{0D108BD9-81ED-4DB2-BD59-A6C34878D82A}">
                    <a16:rowId xmlns:a16="http://schemas.microsoft.com/office/drawing/2014/main" val="1506664447"/>
                  </a:ext>
                </a:extLst>
              </a:tr>
              <a:tr h="3939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400" b="0">
                          <a:effectLst/>
                        </a:rPr>
                        <a:t>Λεμφοκύτταρα </a:t>
                      </a:r>
                      <a:endParaRPr lang="el-GR" sz="2400" b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0480" marR="1204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</a:rPr>
                        <a:t>29% (4,060/</a:t>
                      </a:r>
                      <a:r>
                        <a:rPr lang="el-GR" sz="2400" b="0" dirty="0">
                          <a:effectLst/>
                        </a:rPr>
                        <a:t>μ</a:t>
                      </a:r>
                      <a:r>
                        <a:rPr lang="en-US" sz="2400" b="0" dirty="0">
                          <a:effectLst/>
                        </a:rPr>
                        <a:t>l)</a:t>
                      </a:r>
                      <a:endParaRPr lang="el-GR" sz="2400" b="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0480" marR="120480" marT="0" marB="0"/>
                </a:tc>
                <a:extLst>
                  <a:ext uri="{0D108BD9-81ED-4DB2-BD59-A6C34878D82A}">
                    <a16:rowId xmlns:a16="http://schemas.microsoft.com/office/drawing/2014/main" val="3463499868"/>
                  </a:ext>
                </a:extLst>
              </a:tr>
              <a:tr h="3939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400" b="0">
                          <a:effectLst/>
                        </a:rPr>
                        <a:t>Μονοπύρηνα </a:t>
                      </a:r>
                      <a:endParaRPr lang="el-GR" sz="2400" b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0480" marR="1204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</a:rPr>
                        <a:t>2% (280/</a:t>
                      </a:r>
                      <a:r>
                        <a:rPr lang="el-GR" sz="2400" b="0" dirty="0">
                          <a:effectLst/>
                        </a:rPr>
                        <a:t>μ</a:t>
                      </a:r>
                      <a:r>
                        <a:rPr lang="en-US" sz="2400" b="0" dirty="0">
                          <a:effectLst/>
                        </a:rPr>
                        <a:t>l)</a:t>
                      </a:r>
                      <a:endParaRPr lang="el-GR" sz="2400" b="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0480" marR="120480" marT="0" marB="0"/>
                </a:tc>
                <a:extLst>
                  <a:ext uri="{0D108BD9-81ED-4DB2-BD59-A6C34878D82A}">
                    <a16:rowId xmlns:a16="http://schemas.microsoft.com/office/drawing/2014/main" val="2377281447"/>
                  </a:ext>
                </a:extLst>
              </a:tr>
              <a:tr h="3939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400" b="0" dirty="0" err="1">
                          <a:effectLst/>
                        </a:rPr>
                        <a:t>Εωσινόφιλα</a:t>
                      </a:r>
                      <a:r>
                        <a:rPr lang="el-GR" sz="2400" b="0" dirty="0">
                          <a:effectLst/>
                        </a:rPr>
                        <a:t> </a:t>
                      </a:r>
                      <a:endParaRPr lang="el-GR" sz="2400" b="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0480" marR="1204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</a:rPr>
                        <a:t>2% (280/</a:t>
                      </a:r>
                      <a:r>
                        <a:rPr lang="el-GR" sz="2400" b="0" dirty="0">
                          <a:effectLst/>
                        </a:rPr>
                        <a:t>μ</a:t>
                      </a:r>
                      <a:r>
                        <a:rPr lang="en-US" sz="2400" b="0" dirty="0">
                          <a:effectLst/>
                        </a:rPr>
                        <a:t>l)</a:t>
                      </a:r>
                      <a:endParaRPr lang="el-GR" sz="2400" b="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0480" marR="120480" marT="0" marB="0"/>
                </a:tc>
                <a:extLst>
                  <a:ext uri="{0D108BD9-81ED-4DB2-BD59-A6C34878D82A}">
                    <a16:rowId xmlns:a16="http://schemas.microsoft.com/office/drawing/2014/main" val="6987824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59025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70477"/>
            <a:ext cx="8610600" cy="1293028"/>
          </a:xfrm>
        </p:spPr>
        <p:txBody>
          <a:bodyPr>
            <a:normAutofit/>
          </a:bodyPr>
          <a:lstStyle/>
          <a:p>
            <a:r>
              <a:rPr lang="el-GR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Βιοχημικές εξετάσεις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DC148B69-B4C0-477A-AA3E-BBE931FE2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690" y="5828140"/>
            <a:ext cx="930862" cy="930862"/>
          </a:xfrm>
          <a:prstGeom prst="rect">
            <a:avLst/>
          </a:prstGeom>
        </p:spPr>
      </p:pic>
      <p:graphicFrame>
        <p:nvGraphicFramePr>
          <p:cNvPr id="3" name="Πίνακας 2">
            <a:extLst>
              <a:ext uri="{FF2B5EF4-FFF2-40B4-BE49-F238E27FC236}">
                <a16:creationId xmlns:a16="http://schemas.microsoft.com/office/drawing/2014/main" id="{D1854062-F536-4DED-BA87-9D8F948EB6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1020426"/>
              </p:ext>
            </p:extLst>
          </p:nvPr>
        </p:nvGraphicFramePr>
        <p:xfrm>
          <a:off x="470311" y="2152357"/>
          <a:ext cx="5852933" cy="3336060"/>
        </p:xfrm>
        <a:graphic>
          <a:graphicData uri="http://schemas.openxmlformats.org/drawingml/2006/table">
            <a:tbl>
              <a:tblPr firstRow="1" firstCol="1" bandRow="1">
                <a:tableStyleId>{68D230F3-CF80-4859-8CE7-A43EE81993B5}</a:tableStyleId>
              </a:tblPr>
              <a:tblGrid>
                <a:gridCol w="2628767">
                  <a:extLst>
                    <a:ext uri="{9D8B030D-6E8A-4147-A177-3AD203B41FA5}">
                      <a16:colId xmlns:a16="http://schemas.microsoft.com/office/drawing/2014/main" val="419585452"/>
                    </a:ext>
                  </a:extLst>
                </a:gridCol>
                <a:gridCol w="3224166">
                  <a:extLst>
                    <a:ext uri="{9D8B030D-6E8A-4147-A177-3AD203B41FA5}">
                      <a16:colId xmlns:a16="http://schemas.microsoft.com/office/drawing/2014/main" val="530378150"/>
                    </a:ext>
                  </a:extLst>
                </a:gridCol>
              </a:tblGrid>
              <a:tr h="55601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700" b="0">
                          <a:effectLst/>
                        </a:rPr>
                        <a:t>TS</a:t>
                      </a:r>
                      <a:endParaRPr lang="el-GR" sz="27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7892" marR="167892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700" b="0" dirty="0">
                          <a:effectLst/>
                        </a:rPr>
                        <a:t>7g/dl</a:t>
                      </a:r>
                      <a:endParaRPr lang="el-GR" sz="2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7892" marR="1678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65744977"/>
                  </a:ext>
                </a:extLst>
              </a:tr>
              <a:tr h="55601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700" b="0" dirty="0">
                          <a:effectLst/>
                        </a:rPr>
                        <a:t>ALB</a:t>
                      </a:r>
                      <a:endParaRPr lang="el-GR" sz="2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7892" marR="167892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700" b="0" dirty="0">
                          <a:effectLst/>
                        </a:rPr>
                        <a:t>2,6g/dl</a:t>
                      </a:r>
                      <a:endParaRPr lang="el-GR" sz="2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7892" marR="1678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59953246"/>
                  </a:ext>
                </a:extLst>
              </a:tr>
              <a:tr h="55601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700" b="0">
                          <a:effectLst/>
                        </a:rPr>
                        <a:t>BUN</a:t>
                      </a:r>
                      <a:endParaRPr lang="el-GR" sz="27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7892" marR="167892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700" b="0" dirty="0">
                          <a:effectLst/>
                        </a:rPr>
                        <a:t>49 mg/dl</a:t>
                      </a:r>
                      <a:endParaRPr lang="el-GR" sz="2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7892" marR="1678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57214485"/>
                  </a:ext>
                </a:extLst>
              </a:tr>
              <a:tr h="55601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700" b="0">
                          <a:effectLst/>
                        </a:rPr>
                        <a:t>CREA</a:t>
                      </a:r>
                      <a:endParaRPr lang="el-GR" sz="27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7892" marR="167892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700" b="0" dirty="0">
                          <a:effectLst/>
                        </a:rPr>
                        <a:t>2,8 mg/dl </a:t>
                      </a:r>
                      <a:endParaRPr lang="el-GR" sz="2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7892" marR="1678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897421017"/>
                  </a:ext>
                </a:extLst>
              </a:tr>
              <a:tr h="55601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700" b="0">
                          <a:effectLst/>
                        </a:rPr>
                        <a:t>ALP</a:t>
                      </a:r>
                      <a:endParaRPr lang="el-GR" sz="27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7892" marR="167892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700" b="0" dirty="0">
                          <a:effectLst/>
                        </a:rPr>
                        <a:t>44 U/L</a:t>
                      </a:r>
                      <a:endParaRPr lang="el-GR" sz="2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7892" marR="1678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64582787"/>
                  </a:ext>
                </a:extLst>
              </a:tr>
              <a:tr h="55601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700" b="0" dirty="0">
                          <a:effectLst/>
                        </a:rPr>
                        <a:t>ALT</a:t>
                      </a:r>
                      <a:endParaRPr lang="el-GR" sz="2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7892" marR="167892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700" b="0" dirty="0">
                          <a:effectLst/>
                        </a:rPr>
                        <a:t>10 U/L</a:t>
                      </a:r>
                      <a:endParaRPr lang="el-GR" sz="2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7892" marR="1678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44823370"/>
                  </a:ext>
                </a:extLst>
              </a:tr>
            </a:tbl>
          </a:graphicData>
        </a:graphic>
      </p:graphicFrame>
      <p:graphicFrame>
        <p:nvGraphicFramePr>
          <p:cNvPr id="6" name="Πίνακας 5">
            <a:extLst>
              <a:ext uri="{FF2B5EF4-FFF2-40B4-BE49-F238E27FC236}">
                <a16:creationId xmlns:a16="http://schemas.microsoft.com/office/drawing/2014/main" id="{E334A076-12EE-4B54-8F8E-CE57CEBD0C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6151926"/>
              </p:ext>
            </p:extLst>
          </p:nvPr>
        </p:nvGraphicFramePr>
        <p:xfrm>
          <a:off x="6541476" y="2152357"/>
          <a:ext cx="5365263" cy="3336057"/>
        </p:xfrm>
        <a:graphic>
          <a:graphicData uri="http://schemas.openxmlformats.org/drawingml/2006/table">
            <a:tbl>
              <a:tblPr firstRow="1" firstCol="1" bandRow="1">
                <a:tableStyleId>{68D230F3-CF80-4859-8CE7-A43EE81993B5}</a:tableStyleId>
              </a:tblPr>
              <a:tblGrid>
                <a:gridCol w="2658794">
                  <a:extLst>
                    <a:ext uri="{9D8B030D-6E8A-4147-A177-3AD203B41FA5}">
                      <a16:colId xmlns:a16="http://schemas.microsoft.com/office/drawing/2014/main" val="3680556579"/>
                    </a:ext>
                  </a:extLst>
                </a:gridCol>
                <a:gridCol w="2706469">
                  <a:extLst>
                    <a:ext uri="{9D8B030D-6E8A-4147-A177-3AD203B41FA5}">
                      <a16:colId xmlns:a16="http://schemas.microsoft.com/office/drawing/2014/main" val="2345652345"/>
                    </a:ext>
                  </a:extLst>
                </a:gridCol>
              </a:tblGrid>
              <a:tr h="555747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2700" b="0" kern="1200" dirty="0">
                          <a:effectLst/>
                        </a:rPr>
                        <a:t>γ-</a:t>
                      </a:r>
                      <a:r>
                        <a:rPr lang="en-US" sz="2700" b="0" kern="1200" dirty="0">
                          <a:effectLst/>
                        </a:rPr>
                        <a:t>GT</a:t>
                      </a:r>
                      <a:endParaRPr lang="el-GR" sz="27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0079" marR="17007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700" b="0" kern="1200">
                          <a:effectLst/>
                        </a:rPr>
                        <a:t>0 U/L</a:t>
                      </a:r>
                      <a:endParaRPr lang="el-GR" sz="27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0079" marR="170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07400659"/>
                  </a:ext>
                </a:extLst>
              </a:tr>
              <a:tr h="556062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700" b="0" kern="1200">
                          <a:effectLst/>
                        </a:rPr>
                        <a:t>Ca</a:t>
                      </a:r>
                      <a:endParaRPr lang="el-GR" sz="27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0079" marR="17007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2700" b="0" kern="1200" dirty="0">
                          <a:effectLst/>
                        </a:rPr>
                        <a:t>9</a:t>
                      </a:r>
                      <a:r>
                        <a:rPr lang="en-US" sz="2700" b="0" kern="1200" dirty="0">
                          <a:effectLst/>
                        </a:rPr>
                        <a:t>mg/dl</a:t>
                      </a:r>
                      <a:endParaRPr lang="el-GR" sz="27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0079" marR="170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284775712"/>
                  </a:ext>
                </a:extLst>
              </a:tr>
              <a:tr h="556062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700" b="0" kern="1200" dirty="0">
                          <a:effectLst/>
                        </a:rPr>
                        <a:t>P</a:t>
                      </a:r>
                      <a:endParaRPr lang="el-GR" sz="27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0079" marR="17007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700" b="0" kern="1200">
                          <a:effectLst/>
                        </a:rPr>
                        <a:t>6mg/dl </a:t>
                      </a:r>
                      <a:endParaRPr lang="el-GR" sz="27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0079" marR="170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90479035"/>
                  </a:ext>
                </a:extLst>
              </a:tr>
              <a:tr h="556062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700" b="0" kern="1200" dirty="0">
                          <a:effectLst/>
                        </a:rPr>
                        <a:t>K</a:t>
                      </a:r>
                      <a:endParaRPr lang="el-GR" sz="27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0079" marR="17007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700" b="0" kern="1200">
                          <a:effectLst/>
                        </a:rPr>
                        <a:t>5,8 mmol/L</a:t>
                      </a:r>
                      <a:endParaRPr lang="el-GR" sz="27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0079" marR="170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2436414"/>
                  </a:ext>
                </a:extLst>
              </a:tr>
              <a:tr h="556062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700" b="0" kern="1200">
                          <a:effectLst/>
                        </a:rPr>
                        <a:t>Na</a:t>
                      </a:r>
                      <a:endParaRPr lang="el-GR" sz="27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0079" marR="17007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700" b="0" kern="1200">
                          <a:effectLst/>
                        </a:rPr>
                        <a:t>150 mmol/L</a:t>
                      </a:r>
                      <a:endParaRPr lang="el-GR" sz="27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0079" marR="170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92926311"/>
                  </a:ext>
                </a:extLst>
              </a:tr>
              <a:tr h="556062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700" b="0" kern="1200">
                          <a:effectLst/>
                        </a:rPr>
                        <a:t>Cl</a:t>
                      </a:r>
                      <a:endParaRPr lang="el-GR" sz="27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0079" marR="17007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700" b="0" kern="1200" dirty="0">
                          <a:effectLst/>
                        </a:rPr>
                        <a:t>110 </a:t>
                      </a:r>
                      <a:r>
                        <a:rPr lang="el-GR" sz="2700" b="0" kern="1200" dirty="0" err="1">
                          <a:effectLst/>
                        </a:rPr>
                        <a:t>mmol</a:t>
                      </a:r>
                      <a:r>
                        <a:rPr lang="el-GR" sz="2700" b="0" kern="1200" dirty="0">
                          <a:effectLst/>
                        </a:rPr>
                        <a:t>/L</a:t>
                      </a:r>
                      <a:endParaRPr lang="el-GR" sz="27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0079" marR="170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7477649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84440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272003"/>
            <a:ext cx="8610600" cy="1293028"/>
          </a:xfrm>
        </p:spPr>
        <p:txBody>
          <a:bodyPr>
            <a:normAutofit/>
          </a:bodyPr>
          <a:lstStyle/>
          <a:p>
            <a:r>
              <a:rPr lang="el-GR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Ανάλυση των ούρων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DC148B69-B4C0-477A-AA3E-BBE931FE2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690" y="5828140"/>
            <a:ext cx="930862" cy="930862"/>
          </a:xfrm>
          <a:prstGeom prst="rect">
            <a:avLst/>
          </a:prstGeom>
        </p:spPr>
      </p:pic>
      <p:graphicFrame>
        <p:nvGraphicFramePr>
          <p:cNvPr id="4" name="Πίνακας 3">
            <a:extLst>
              <a:ext uri="{FF2B5EF4-FFF2-40B4-BE49-F238E27FC236}">
                <a16:creationId xmlns:a16="http://schemas.microsoft.com/office/drawing/2014/main" id="{361562DC-4919-4974-BE75-04F37FB1F6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6836980"/>
              </p:ext>
            </p:extLst>
          </p:nvPr>
        </p:nvGraphicFramePr>
        <p:xfrm>
          <a:off x="1341120" y="1604531"/>
          <a:ext cx="9509760" cy="4882992"/>
        </p:xfrm>
        <a:graphic>
          <a:graphicData uri="http://schemas.openxmlformats.org/drawingml/2006/table">
            <a:tbl>
              <a:tblPr firstRow="1" firstCol="1" bandRow="1">
                <a:tableStyleId>{68D230F3-CF80-4859-8CE7-A43EE81993B5}</a:tableStyleId>
              </a:tblPr>
              <a:tblGrid>
                <a:gridCol w="5047665">
                  <a:extLst>
                    <a:ext uri="{9D8B030D-6E8A-4147-A177-3AD203B41FA5}">
                      <a16:colId xmlns:a16="http://schemas.microsoft.com/office/drawing/2014/main" val="127227631"/>
                    </a:ext>
                  </a:extLst>
                </a:gridCol>
                <a:gridCol w="4462095">
                  <a:extLst>
                    <a:ext uri="{9D8B030D-6E8A-4147-A177-3AD203B41FA5}">
                      <a16:colId xmlns:a16="http://schemas.microsoft.com/office/drawing/2014/main" val="4215389129"/>
                    </a:ext>
                  </a:extLst>
                </a:gridCol>
              </a:tblGrid>
              <a:tr h="840573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27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Μέθοδος λήψης των ούρων: </a:t>
                      </a:r>
                      <a:r>
                        <a:rPr lang="el-GR" sz="2700" b="0" kern="1200" dirty="0" err="1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κυστοκέντηση</a:t>
                      </a:r>
                      <a:endParaRPr lang="el-GR" sz="2700" b="0" kern="1200" dirty="0">
                        <a:solidFill>
                          <a:srgbClr val="FFFF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5876" marR="115876" marT="57938" marB="57938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9578566"/>
                  </a:ext>
                </a:extLst>
              </a:tr>
              <a:tr h="60515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7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Φυσικές ιδιότητες </a:t>
                      </a:r>
                    </a:p>
                  </a:txBody>
                  <a:tcPr marL="185094" marR="185094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27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κίτρινο θολερό </a:t>
                      </a:r>
                    </a:p>
                  </a:txBody>
                  <a:tcPr marL="185094" marR="1850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794719907"/>
                  </a:ext>
                </a:extLst>
              </a:tr>
              <a:tr h="60515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7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Ειδικό βάρος </a:t>
                      </a:r>
                    </a:p>
                  </a:txBody>
                  <a:tcPr marL="185094" marR="185094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27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1040</a:t>
                      </a:r>
                    </a:p>
                  </a:txBody>
                  <a:tcPr marL="185094" marR="1850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600171733"/>
                  </a:ext>
                </a:extLst>
              </a:tr>
              <a:tr h="94312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7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Stick </a:t>
                      </a:r>
                      <a:r>
                        <a:rPr lang="el-GR" sz="27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ανάλυσης ούρων</a:t>
                      </a:r>
                    </a:p>
                  </a:txBody>
                  <a:tcPr marL="185094" marR="185094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7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pH=7, </a:t>
                      </a:r>
                      <a:r>
                        <a:rPr lang="el-GR" sz="27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αίμα +1</a:t>
                      </a:r>
                    </a:p>
                  </a:txBody>
                  <a:tcPr marL="185094" marR="1850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544798576"/>
                  </a:ext>
                </a:extLst>
              </a:tr>
              <a:tr h="60515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7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Heller kai </a:t>
                      </a:r>
                      <a:r>
                        <a:rPr lang="en-US" sz="27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Gmellin</a:t>
                      </a:r>
                      <a:r>
                        <a:rPr lang="en-US" sz="27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l-GR" sz="27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5094" marR="185094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27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ΚΦ</a:t>
                      </a:r>
                    </a:p>
                  </a:txBody>
                  <a:tcPr marL="185094" marR="1850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39475796"/>
                  </a:ext>
                </a:extLst>
              </a:tr>
              <a:tr h="128383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7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Νωπό ίζημα ούρων</a:t>
                      </a:r>
                    </a:p>
                  </a:txBody>
                  <a:tcPr marL="185094" marR="185094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27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Υποψία βακτηρίων</a:t>
                      </a:r>
                    </a:p>
                  </a:txBody>
                  <a:tcPr marL="185094" marR="1850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268360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9064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E6EE3-4BE3-7137-34B0-A1D46D5AE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cap="none" dirty="0">
                <a:solidFill>
                  <a:srgbClr val="94FFFF"/>
                </a:solidFill>
                <a:cs typeface="Arial" panose="020B0604020202020204" pitchFamily="34" charset="0"/>
              </a:rPr>
              <a:t>Νεφρική λειτουργία</a:t>
            </a: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F696F9-C098-8541-F747-FAC089F7F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400" dirty="0">
                <a:solidFill>
                  <a:srgbClr val="FFFF00"/>
                </a:solidFill>
              </a:rPr>
              <a:t>Έλεγχος νεφρικής λειτουργίας</a:t>
            </a:r>
            <a:endParaRPr lang="en-US" sz="2400" dirty="0">
              <a:solidFill>
                <a:srgbClr val="FFFF00"/>
              </a:solidFill>
            </a:endParaRPr>
          </a:p>
          <a:p>
            <a:r>
              <a:rPr lang="el-GR" sz="2400" dirty="0"/>
              <a:t>Πρόκειται για ουσίες οι οποίες παράγονται διαρκώς και αποβάλλονται φυσιολογικά από το νεφρό με το ούρο</a:t>
            </a:r>
            <a:endParaRPr lang="en-US" sz="2400" dirty="0"/>
          </a:p>
          <a:p>
            <a:r>
              <a:rPr lang="el-GR" sz="2400" dirty="0" err="1"/>
              <a:t>Κρεατινίνη</a:t>
            </a:r>
            <a:r>
              <a:rPr lang="el-GR" sz="2400" dirty="0"/>
              <a:t> και </a:t>
            </a:r>
            <a:r>
              <a:rPr lang="en-US" sz="2400" dirty="0"/>
              <a:t>SDMA </a:t>
            </a:r>
            <a:r>
              <a:rPr lang="el-GR" sz="2400" dirty="0"/>
              <a:t>έχουν σχετικά σταθερή παραγωγή</a:t>
            </a:r>
          </a:p>
          <a:p>
            <a:r>
              <a:rPr lang="el-GR" sz="2400" dirty="0"/>
              <a:t>Όταν αρχίζουν να συσσωρεύονται στο αίμα είναι ένδειξη μειωμένης </a:t>
            </a:r>
            <a:r>
              <a:rPr lang="el-GR" sz="2400" dirty="0" err="1"/>
              <a:t>σπειραματικής</a:t>
            </a:r>
            <a:r>
              <a:rPr lang="el-GR" sz="2400" dirty="0"/>
              <a:t> διήθησης (</a:t>
            </a:r>
            <a:r>
              <a:rPr lang="en-US" sz="2400" dirty="0"/>
              <a:t>Glomerular Filtration Rate, GFR) </a:t>
            </a:r>
            <a:r>
              <a:rPr lang="el-GR" sz="2400" dirty="0"/>
              <a:t>άρα και προβληματικής νεφρικής λειτουργίας</a:t>
            </a:r>
          </a:p>
          <a:p>
            <a:r>
              <a:rPr lang="el-GR" sz="2400" dirty="0"/>
              <a:t>(παραγωγή/πρόσληψη ↔ αποβολή/καταστροφή ↔ ενυδάτωση)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14027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453" y="764373"/>
            <a:ext cx="9186747" cy="1293028"/>
          </a:xfrm>
        </p:spPr>
        <p:txBody>
          <a:bodyPr>
            <a:normAutofit/>
          </a:bodyPr>
          <a:lstStyle/>
          <a:p>
            <a:r>
              <a:rPr lang="el-GR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Ουρία (</a:t>
            </a:r>
            <a:r>
              <a:rPr lang="en-US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BUN)</a:t>
            </a:r>
            <a:endParaRPr lang="el-GR" sz="4400" cap="none" dirty="0">
              <a:solidFill>
                <a:srgbClr val="94FFFF"/>
              </a:solidFill>
              <a:cs typeface="Arial" panose="020B0604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6DB1B9-3CBC-435F-9CE1-3E5B2254C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426523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2800" dirty="0">
                <a:solidFill>
                  <a:srgbClr val="FFFF00"/>
                </a:solidFill>
              </a:rPr>
              <a:t>Γενικά στοιχεία 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Συντίθεται στο ήπαρ </a:t>
            </a:r>
          </a:p>
          <a:p>
            <a:pPr lvl="1" algn="just">
              <a:lnSpc>
                <a:spcPct val="150000"/>
              </a:lnSpc>
            </a:pPr>
            <a:r>
              <a:rPr lang="el-GR" sz="2300" dirty="0">
                <a:solidFill>
                  <a:srgbClr val="DF6F01"/>
                </a:solidFill>
              </a:rPr>
              <a:t>Καταβολισμός των αμινοξέων ενδογενών και εξωγενών πρωτεϊνών</a:t>
            </a:r>
          </a:p>
          <a:p>
            <a:pPr lvl="1" algn="just">
              <a:lnSpc>
                <a:spcPct val="150000"/>
              </a:lnSpc>
            </a:pPr>
            <a:r>
              <a:rPr lang="el-GR" sz="2300" dirty="0">
                <a:solidFill>
                  <a:srgbClr val="DF6F01"/>
                </a:solidFill>
              </a:rPr>
              <a:t>Η παραγωγή της ουρίας εξαρτάται από την ηπατική λειτουργία και την παραγωγή αμμωνίας  </a:t>
            </a:r>
          </a:p>
          <a:p>
            <a:pPr lvl="1" algn="just">
              <a:lnSpc>
                <a:spcPct val="150000"/>
              </a:lnSpc>
            </a:pPr>
            <a:r>
              <a:rPr lang="el-GR" sz="2300" dirty="0">
                <a:solidFill>
                  <a:srgbClr val="DF6F01"/>
                </a:solidFill>
              </a:rPr>
              <a:t>Η συγκέντρωσή της επηρεάζεται από εξωγενείς παράγοντες (πχ διατροφή πλούσια σε πρωτεΐνες) 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4C592787-9218-423A-BCAB-913D2A466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690" y="5828140"/>
            <a:ext cx="930862" cy="93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938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453" y="764373"/>
            <a:ext cx="9186747" cy="1293028"/>
          </a:xfrm>
        </p:spPr>
        <p:txBody>
          <a:bodyPr>
            <a:normAutofit/>
          </a:bodyPr>
          <a:lstStyle/>
          <a:p>
            <a:r>
              <a:rPr lang="el-GR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Ουρία (</a:t>
            </a:r>
            <a:r>
              <a:rPr lang="en-US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BUN)</a:t>
            </a:r>
            <a:endParaRPr lang="el-GR" sz="4400" cap="none" dirty="0">
              <a:solidFill>
                <a:srgbClr val="94FFFF"/>
              </a:solidFill>
              <a:cs typeface="Arial" panose="020B0604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6DB1B9-3CBC-435F-9CE1-3E5B2254C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426523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2800" dirty="0">
                <a:solidFill>
                  <a:srgbClr val="FFFF00"/>
                </a:solidFill>
              </a:rPr>
              <a:t>Αίτια αυξημένης συγκέντρωσης</a:t>
            </a:r>
            <a:r>
              <a:rPr lang="en-US" sz="2800" dirty="0">
                <a:solidFill>
                  <a:srgbClr val="FFFF00"/>
                </a:solidFill>
              </a:rPr>
              <a:t> BUN</a:t>
            </a:r>
            <a:endParaRPr lang="el-GR" sz="2800" dirty="0">
              <a:solidFill>
                <a:srgbClr val="FFFF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l-GR" sz="2500" dirty="0"/>
              <a:t>Σοβαρές αιμορραγίες από το γαστρεντερικό </a:t>
            </a:r>
            <a:r>
              <a:rPr lang="en-US" sz="2500" dirty="0"/>
              <a:t>(</a:t>
            </a:r>
            <a:r>
              <a:rPr lang="el-GR" sz="2500" dirty="0"/>
              <a:t>πέψη πρωτεϊνών αίματος)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Έντονος καταβολισμός πρωτεϊνών   </a:t>
            </a:r>
          </a:p>
          <a:p>
            <a:pPr lvl="1" algn="just">
              <a:lnSpc>
                <a:spcPct val="150000"/>
              </a:lnSpc>
            </a:pPr>
            <a:r>
              <a:rPr lang="el-GR" sz="2300" dirty="0">
                <a:solidFill>
                  <a:srgbClr val="DF6F01"/>
                </a:solidFill>
              </a:rPr>
              <a:t>Ασιτία, πυρετός, λοιμώξεις </a:t>
            </a:r>
          </a:p>
          <a:p>
            <a:pPr lvl="0" algn="just">
              <a:lnSpc>
                <a:spcPct val="150000"/>
              </a:lnSpc>
            </a:pPr>
            <a:r>
              <a:rPr lang="el-GR" sz="2500" dirty="0">
                <a:solidFill>
                  <a:prstClr val="white"/>
                </a:solidFill>
              </a:rPr>
              <a:t>Διατροφή με υψηλή περιεκτικότητα πρωτεϊνών </a:t>
            </a:r>
            <a:endParaRPr lang="el-GR" sz="2300" dirty="0">
              <a:solidFill>
                <a:srgbClr val="DF6F01"/>
              </a:solidFill>
            </a:endParaRP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4C592787-9218-423A-BCAB-913D2A466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690" y="5828140"/>
            <a:ext cx="930862" cy="93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812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453" y="764373"/>
            <a:ext cx="9186747" cy="1293028"/>
          </a:xfrm>
        </p:spPr>
        <p:txBody>
          <a:bodyPr>
            <a:normAutofit/>
          </a:bodyPr>
          <a:lstStyle/>
          <a:p>
            <a:r>
              <a:rPr lang="el-GR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Ουρία (</a:t>
            </a:r>
            <a:r>
              <a:rPr lang="en-US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BUN)</a:t>
            </a:r>
            <a:endParaRPr lang="el-GR" sz="4400" cap="none" dirty="0">
              <a:solidFill>
                <a:srgbClr val="94FFFF"/>
              </a:solidFill>
              <a:cs typeface="Arial" panose="020B0604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6DB1B9-3CBC-435F-9CE1-3E5B2254C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426523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2800" dirty="0">
                <a:solidFill>
                  <a:srgbClr val="FFFF00"/>
                </a:solidFill>
              </a:rPr>
              <a:t>Αίτια μειωμένης συγκέντρωσης</a:t>
            </a:r>
            <a:r>
              <a:rPr lang="en-US" sz="2800" dirty="0">
                <a:solidFill>
                  <a:srgbClr val="FFFF00"/>
                </a:solidFill>
              </a:rPr>
              <a:t> BUN</a:t>
            </a:r>
            <a:endParaRPr lang="el-GR" sz="2800" dirty="0">
              <a:solidFill>
                <a:srgbClr val="FFFF00"/>
              </a:solidFill>
            </a:endParaRPr>
          </a:p>
          <a:p>
            <a:pPr lvl="0" algn="just">
              <a:lnSpc>
                <a:spcPct val="150000"/>
              </a:lnSpc>
            </a:pPr>
            <a:r>
              <a:rPr lang="el-GR" sz="2500" dirty="0">
                <a:solidFill>
                  <a:prstClr val="white"/>
                </a:solidFill>
              </a:rPr>
              <a:t>Διατροφή με χαμηλή περιεκτικότητα πρωτεϊνών </a:t>
            </a:r>
            <a:endParaRPr lang="el-GR" sz="2300" dirty="0">
              <a:solidFill>
                <a:srgbClr val="DF6F0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l-GR" sz="2500" dirty="0"/>
              <a:t>Ηπατική ανεπάρκεια </a:t>
            </a:r>
          </a:p>
          <a:p>
            <a:pPr lvl="1" algn="just">
              <a:lnSpc>
                <a:spcPct val="150000"/>
              </a:lnSpc>
            </a:pPr>
            <a:r>
              <a:rPr lang="el-GR" sz="2300" dirty="0">
                <a:solidFill>
                  <a:srgbClr val="DF6F01"/>
                </a:solidFill>
              </a:rPr>
              <a:t>Μειωμένη σύνθεση ουρίας   </a:t>
            </a:r>
          </a:p>
          <a:p>
            <a:pPr lvl="0" algn="just">
              <a:lnSpc>
                <a:spcPct val="150000"/>
              </a:lnSpc>
            </a:pPr>
            <a:r>
              <a:rPr lang="el-GR" sz="2500" dirty="0">
                <a:solidFill>
                  <a:prstClr val="white"/>
                </a:solidFill>
              </a:rPr>
              <a:t>Αναστομώσεις πυλαίας φλέβας του ήπατος (↑</a:t>
            </a:r>
            <a:r>
              <a:rPr lang="en-US" sz="2500" dirty="0">
                <a:solidFill>
                  <a:prstClr val="white"/>
                </a:solidFill>
              </a:rPr>
              <a:t>NH</a:t>
            </a:r>
            <a:r>
              <a:rPr lang="en-US" sz="2500" baseline="-25000" dirty="0">
                <a:solidFill>
                  <a:prstClr val="white"/>
                </a:solidFill>
              </a:rPr>
              <a:t>3</a:t>
            </a:r>
            <a:r>
              <a:rPr lang="en-US" sz="2500" dirty="0">
                <a:solidFill>
                  <a:prstClr val="white"/>
                </a:solidFill>
              </a:rPr>
              <a:t>)</a:t>
            </a:r>
            <a:r>
              <a:rPr lang="el-GR" sz="2500" dirty="0">
                <a:solidFill>
                  <a:prstClr val="white"/>
                </a:solidFill>
              </a:rPr>
              <a:t> </a:t>
            </a:r>
            <a:endParaRPr lang="el-GR" sz="2300" dirty="0">
              <a:solidFill>
                <a:srgbClr val="DF6F01"/>
              </a:solidFill>
            </a:endParaRP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4C592787-9218-423A-BCAB-913D2A466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690" y="5828140"/>
            <a:ext cx="930862" cy="93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978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453" y="764373"/>
            <a:ext cx="9186747" cy="1293028"/>
          </a:xfrm>
        </p:spPr>
        <p:txBody>
          <a:bodyPr>
            <a:normAutofit/>
          </a:bodyPr>
          <a:lstStyle/>
          <a:p>
            <a:r>
              <a:rPr lang="el-GR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Κρεατινίνη (</a:t>
            </a:r>
            <a:r>
              <a:rPr lang="en-US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CREA)</a:t>
            </a:r>
            <a:endParaRPr lang="el-GR" sz="4400" cap="none" dirty="0">
              <a:solidFill>
                <a:srgbClr val="94FFFF"/>
              </a:solidFill>
              <a:cs typeface="Arial" panose="020B0604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6DB1B9-3CBC-435F-9CE1-3E5B2254C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426523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2800" dirty="0">
                <a:solidFill>
                  <a:srgbClr val="FFFF00"/>
                </a:solidFill>
              </a:rPr>
              <a:t>Γενικά στοιχεία 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Προϊόν διάσπασης της </a:t>
            </a:r>
            <a:r>
              <a:rPr lang="el-GR" sz="2500" dirty="0" err="1"/>
              <a:t>φωσφοκρεατίνης</a:t>
            </a:r>
            <a:r>
              <a:rPr lang="el-GR" sz="2500" dirty="0"/>
              <a:t> των μυών 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Παραγωγή ανάλογα με την μυϊκή μάζα </a:t>
            </a:r>
          </a:p>
          <a:p>
            <a:pPr lvl="1" algn="just">
              <a:lnSpc>
                <a:spcPct val="150000"/>
              </a:lnSpc>
            </a:pPr>
            <a:r>
              <a:rPr lang="el-GR" sz="2300" dirty="0">
                <a:solidFill>
                  <a:srgbClr val="DF6F01"/>
                </a:solidFill>
              </a:rPr>
              <a:t>Φυσιολογικά υψηλότερη συγκέντρωση σε αρσενικά με μεγάλη μυϊκή μάζα </a:t>
            </a:r>
          </a:p>
          <a:p>
            <a:pPr lvl="1" algn="just">
              <a:lnSpc>
                <a:spcPct val="150000"/>
              </a:lnSpc>
            </a:pPr>
            <a:r>
              <a:rPr lang="el-GR" sz="2300" dirty="0">
                <a:solidFill>
                  <a:srgbClr val="DF6F01"/>
                </a:solidFill>
              </a:rPr>
              <a:t>Υψηλότερη συγκέντρωση σε μεγαλόσωμες φυλές σκύλων και αθλητές</a:t>
            </a:r>
          </a:p>
          <a:p>
            <a:pPr lvl="1" algn="just">
              <a:lnSpc>
                <a:spcPct val="150000"/>
              </a:lnSpc>
            </a:pPr>
            <a:endParaRPr lang="el-GR" sz="2300" dirty="0">
              <a:solidFill>
                <a:srgbClr val="DF6F01"/>
              </a:solidFill>
            </a:endParaRP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4C592787-9218-423A-BCAB-913D2A466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690" y="5828140"/>
            <a:ext cx="930862" cy="93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913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453" y="764373"/>
            <a:ext cx="9186747" cy="1293028"/>
          </a:xfrm>
        </p:spPr>
        <p:txBody>
          <a:bodyPr>
            <a:normAutofit/>
          </a:bodyPr>
          <a:lstStyle/>
          <a:p>
            <a:r>
              <a:rPr lang="el-GR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Κρεατινίνη (</a:t>
            </a:r>
            <a:r>
              <a:rPr lang="en-US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CREA)</a:t>
            </a:r>
            <a:endParaRPr lang="el-GR" sz="4400" cap="none" dirty="0">
              <a:solidFill>
                <a:srgbClr val="94FFFF"/>
              </a:solidFill>
              <a:cs typeface="Arial" panose="020B0604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6DB1B9-3CBC-435F-9CE1-3E5B2254C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426523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2800" dirty="0">
                <a:solidFill>
                  <a:srgbClr val="FFFF00"/>
                </a:solidFill>
              </a:rPr>
              <a:t>Αίτια μειωμένης συγκέντρωσης της </a:t>
            </a:r>
            <a:r>
              <a:rPr lang="el-GR" sz="2800" dirty="0" err="1">
                <a:solidFill>
                  <a:srgbClr val="FFFF00"/>
                </a:solidFill>
              </a:rPr>
              <a:t>κρεατινίνης</a:t>
            </a:r>
            <a:r>
              <a:rPr lang="el-GR" sz="2800" dirty="0">
                <a:solidFill>
                  <a:srgbClr val="FFFF00"/>
                </a:solidFill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Κουταβάκια ηλικίας &lt; 16 μηνών (0,4-0,5</a:t>
            </a:r>
            <a:r>
              <a:rPr lang="en-US" sz="2500" dirty="0"/>
              <a:t>mg/dl) </a:t>
            </a:r>
            <a:endParaRPr lang="el-GR" sz="2500" dirty="0"/>
          </a:p>
          <a:p>
            <a:pPr algn="just">
              <a:lnSpc>
                <a:spcPct val="150000"/>
              </a:lnSpc>
            </a:pPr>
            <a:r>
              <a:rPr lang="el-GR" sz="2500" dirty="0"/>
              <a:t>Καχεκτικά ζώα </a:t>
            </a:r>
          </a:p>
          <a:p>
            <a:pPr lvl="1" algn="just">
              <a:lnSpc>
                <a:spcPct val="150000"/>
              </a:lnSpc>
            </a:pPr>
            <a:r>
              <a:rPr lang="el-GR" sz="2300" dirty="0">
                <a:solidFill>
                  <a:srgbClr val="DF6F01"/>
                </a:solidFill>
              </a:rPr>
              <a:t>Σημαντική απώλεια μυϊκής μάζας 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el-GR" sz="2800" dirty="0">
                <a:solidFill>
                  <a:srgbClr val="FFFF00"/>
                </a:solidFill>
              </a:rPr>
              <a:t>Αίτια αυξημένης συγκέντρωσης της </a:t>
            </a:r>
            <a:r>
              <a:rPr lang="el-GR" sz="2800" dirty="0" err="1">
                <a:solidFill>
                  <a:srgbClr val="FFFF00"/>
                </a:solidFill>
              </a:rPr>
              <a:t>κρεατινίνης</a:t>
            </a:r>
            <a:r>
              <a:rPr lang="el-GR" sz="2800" dirty="0">
                <a:solidFill>
                  <a:srgbClr val="FFFF00"/>
                </a:solidFill>
              </a:rPr>
              <a:t> </a:t>
            </a:r>
          </a:p>
          <a:p>
            <a:pPr lvl="0" algn="just">
              <a:lnSpc>
                <a:spcPct val="150000"/>
              </a:lnSpc>
            </a:pPr>
            <a:r>
              <a:rPr lang="el-GR" sz="2500" dirty="0">
                <a:solidFill>
                  <a:prstClr val="white"/>
                </a:solidFill>
              </a:rPr>
              <a:t>Οξεία </a:t>
            </a:r>
            <a:r>
              <a:rPr lang="el-GR" sz="2500" dirty="0" err="1">
                <a:solidFill>
                  <a:prstClr val="white"/>
                </a:solidFill>
              </a:rPr>
              <a:t>μυοσίτιδα</a:t>
            </a:r>
            <a:r>
              <a:rPr lang="el-GR" sz="2500" dirty="0">
                <a:solidFill>
                  <a:prstClr val="white"/>
                </a:solidFill>
              </a:rPr>
              <a:t>, τραυματισμοί των μυών </a:t>
            </a:r>
            <a:endParaRPr lang="el-GR" sz="2300" dirty="0">
              <a:solidFill>
                <a:srgbClr val="DF6F01"/>
              </a:solidFill>
            </a:endParaRP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4C592787-9218-423A-BCAB-913D2A466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690" y="5828140"/>
            <a:ext cx="930862" cy="93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14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DF2C89-9313-4EA8-AF3A-781F5C7EC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6597" y="764373"/>
            <a:ext cx="9719603" cy="1293028"/>
          </a:xfrm>
        </p:spPr>
        <p:txBody>
          <a:bodyPr>
            <a:normAutofit fontScale="90000"/>
          </a:bodyPr>
          <a:lstStyle/>
          <a:p>
            <a:r>
              <a:rPr lang="el-GR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Συμμετρική </a:t>
            </a:r>
            <a:r>
              <a:rPr lang="el-GR" sz="4400" cap="none" dirty="0" err="1">
                <a:solidFill>
                  <a:srgbClr val="94FFFF"/>
                </a:solidFill>
                <a:cs typeface="Arial" panose="020B0604020202020204" pitchFamily="34" charset="0"/>
              </a:rPr>
              <a:t>διμεθυλο-αργινίνη</a:t>
            </a:r>
            <a:r>
              <a:rPr lang="el-GR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 (</a:t>
            </a:r>
            <a:r>
              <a:rPr lang="en-US" sz="4400" cap="none" dirty="0">
                <a:solidFill>
                  <a:srgbClr val="94FFFF"/>
                </a:solidFill>
                <a:cs typeface="Arial" panose="020B0604020202020204" pitchFamily="34" charset="0"/>
              </a:rPr>
              <a:t>SDMA)</a:t>
            </a:r>
            <a:endParaRPr lang="el-GR" sz="4400" cap="none" dirty="0">
              <a:solidFill>
                <a:srgbClr val="94FFFF"/>
              </a:solidFill>
              <a:cs typeface="Arial" panose="020B0604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6DB1B9-3CBC-435F-9CE1-3E5B2254C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426523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2800" dirty="0" err="1">
                <a:solidFill>
                  <a:srgbClr val="FFFF00"/>
                </a:solidFill>
              </a:rPr>
              <a:t>Μεθυλαργινίνες</a:t>
            </a:r>
            <a:r>
              <a:rPr lang="el-GR" sz="2800" dirty="0">
                <a:solidFill>
                  <a:srgbClr val="FFFF00"/>
                </a:solidFill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Αμινοξέα </a:t>
            </a:r>
            <a:r>
              <a:rPr lang="en-US" sz="2500" dirty="0"/>
              <a:t> </a:t>
            </a:r>
            <a:endParaRPr lang="el-GR" sz="2500" dirty="0"/>
          </a:p>
          <a:p>
            <a:pPr algn="just">
              <a:lnSpc>
                <a:spcPct val="150000"/>
              </a:lnSpc>
            </a:pPr>
            <a:r>
              <a:rPr lang="el-GR" sz="2500" dirty="0"/>
              <a:t>Συντίθενται από υπολείμματα πρωτεϊνών 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Δεν </a:t>
            </a:r>
            <a:r>
              <a:rPr lang="el-GR" sz="2500" dirty="0" err="1"/>
              <a:t>μεταβολίζονται</a:t>
            </a:r>
            <a:r>
              <a:rPr lang="el-GR" sz="2500" dirty="0"/>
              <a:t> </a:t>
            </a:r>
          </a:p>
          <a:p>
            <a:pPr algn="just">
              <a:lnSpc>
                <a:spcPct val="150000"/>
              </a:lnSpc>
            </a:pPr>
            <a:r>
              <a:rPr lang="el-GR" sz="2500" dirty="0"/>
              <a:t>Κυκλοφορούν στο πλάσμα αίματος </a:t>
            </a:r>
            <a:endParaRPr lang="el-GR" sz="2300" dirty="0"/>
          </a:p>
          <a:p>
            <a:pPr algn="just">
              <a:lnSpc>
                <a:spcPct val="150000"/>
              </a:lnSpc>
            </a:pPr>
            <a:r>
              <a:rPr lang="el-GR" sz="2500" dirty="0"/>
              <a:t>Απεκκρίνονται στο ούρο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4C592787-9218-423A-BCAB-913D2A466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690" y="5828140"/>
            <a:ext cx="930862" cy="93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374548"/>
      </p:ext>
    </p:extLst>
  </p:cSld>
  <p:clrMapOvr>
    <a:masterClrMapping/>
  </p:clrMapOvr>
</p:sld>
</file>

<file path=ppt/theme/theme1.xml><?xml version="1.0" encoding="utf-8"?>
<a:theme xmlns:a="http://schemas.openxmlformats.org/drawingml/2006/main" name="ΙΧΝΟΣ ΑΤΜΟΥ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TM04033937[[fn=Ίχνος ατμού]]</Template>
  <TotalTime>1719</TotalTime>
  <Words>1146</Words>
  <Application>Microsoft Office PowerPoint</Application>
  <PresentationFormat>Widescreen</PresentationFormat>
  <Paragraphs>266</Paragraphs>
  <Slides>28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Century Gothic</vt:lpstr>
      <vt:lpstr>ΙΧΝΟΣ ΑΤΜΟΥ</vt:lpstr>
      <vt:lpstr>Ιεράρχηση παθολογικών και μη ευρημάτων των βιοχημικών εξετάσεων </vt:lpstr>
      <vt:lpstr>Νεφρική λειτουργία</vt:lpstr>
      <vt:lpstr>Νεφρική λειτουργία</vt:lpstr>
      <vt:lpstr>Ουρία (BUN)</vt:lpstr>
      <vt:lpstr>Ουρία (BUN)</vt:lpstr>
      <vt:lpstr>Ουρία (BUN)</vt:lpstr>
      <vt:lpstr>Κρεατινίνη (CREA)</vt:lpstr>
      <vt:lpstr>Κρεατινίνη (CREA)</vt:lpstr>
      <vt:lpstr>Συμμετρική διμεθυλο-αργινίνη (SDMA)</vt:lpstr>
      <vt:lpstr>Συμμετρική διμεθυλο-αργινίνη (SDMA)</vt:lpstr>
      <vt:lpstr>Ουρία / Κρεατινίνη</vt:lpstr>
      <vt:lpstr>Συμμετρική διμεθυλο-αργινίνη (SDMA)</vt:lpstr>
      <vt:lpstr>Ουρία / Κρεατινίνη</vt:lpstr>
      <vt:lpstr>Ουρία / Κρεατινίνη</vt:lpstr>
      <vt:lpstr>Ουρία / Κρεατινίνη</vt:lpstr>
      <vt:lpstr>Ουρία / Κρεατινίνη</vt:lpstr>
      <vt:lpstr>Ουρία / Κρεατινίνη</vt:lpstr>
      <vt:lpstr>Lilium spp.</vt:lpstr>
      <vt:lpstr>Ουρία / Κρεατινίνη</vt:lpstr>
      <vt:lpstr>Ουρία / Κρεατινίνη</vt:lpstr>
      <vt:lpstr>Ουρία / Κρεατινίνη</vt:lpstr>
      <vt:lpstr>Ουρία / Κρεατινίνη</vt:lpstr>
      <vt:lpstr>Κλινικό παράδειγμα</vt:lpstr>
      <vt:lpstr>Στοιχεία ταυτότητας – Ιστορικό </vt:lpstr>
      <vt:lpstr>Κλινική εξέταση</vt:lpstr>
      <vt:lpstr>Αιματολογική εξέταση</vt:lpstr>
      <vt:lpstr>Βιοχημικές εξετάσεις</vt:lpstr>
      <vt:lpstr>Ανάλυση των ούρων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Ιερ</dc:title>
  <dc:creator>Μανώλης Χατζής</dc:creator>
  <cp:lastModifiedBy>Babis Kostakis</cp:lastModifiedBy>
  <cp:revision>174</cp:revision>
  <cp:lastPrinted>2019-03-14T18:16:03Z</cp:lastPrinted>
  <dcterms:created xsi:type="dcterms:W3CDTF">2019-02-20T17:53:37Z</dcterms:created>
  <dcterms:modified xsi:type="dcterms:W3CDTF">2024-03-29T09:21:45Z</dcterms:modified>
</cp:coreProperties>
</file>