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12" r:id="rId3"/>
    <p:sldId id="356" r:id="rId4"/>
    <p:sldId id="328" r:id="rId5"/>
    <p:sldId id="336" r:id="rId6"/>
    <p:sldId id="338" r:id="rId7"/>
    <p:sldId id="337" r:id="rId8"/>
    <p:sldId id="339" r:id="rId9"/>
    <p:sldId id="353" r:id="rId10"/>
    <p:sldId id="354" r:id="rId11"/>
    <p:sldId id="314" r:id="rId12"/>
    <p:sldId id="355" r:id="rId13"/>
    <p:sldId id="315" r:id="rId14"/>
    <p:sldId id="316" r:id="rId15"/>
    <p:sldId id="340" r:id="rId16"/>
    <p:sldId id="341" r:id="rId17"/>
    <p:sldId id="342" r:id="rId18"/>
    <p:sldId id="343" r:id="rId19"/>
    <p:sldId id="329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60022A2F-B8D7-4A20-A6E4-CC3925F5B88D}">
          <p14:sldIdLst>
            <p14:sldId id="256"/>
            <p14:sldId id="312"/>
            <p14:sldId id="356"/>
            <p14:sldId id="328"/>
            <p14:sldId id="336"/>
            <p14:sldId id="338"/>
            <p14:sldId id="337"/>
            <p14:sldId id="339"/>
            <p14:sldId id="353"/>
            <p14:sldId id="354"/>
            <p14:sldId id="314"/>
            <p14:sldId id="355"/>
            <p14:sldId id="315"/>
            <p14:sldId id="316"/>
            <p14:sldId id="340"/>
            <p14:sldId id="341"/>
            <p14:sldId id="342"/>
            <p14:sldId id="343"/>
            <p14:sldId id="329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F01"/>
    <a:srgbClr val="E6A320"/>
    <a:srgbClr val="94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Φωτεινό στυλ 1 - Έμφαση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3370" autoAdjust="0"/>
  </p:normalViewPr>
  <p:slideViewPr>
    <p:cSldViewPr snapToGrid="0">
      <p:cViewPr varScale="1">
        <p:scale>
          <a:sx n="84" d="100"/>
          <a:sy n="84" d="100"/>
        </p:scale>
        <p:origin x="10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D71FE0BF-9565-4DE4-B226-0517B0A032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7A960F4-B8AD-45CD-B4F9-E4ADC8C1CF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C10BB-1741-402B-B456-F553B09D3525}" type="datetimeFigureOut">
              <a:rPr lang="el-GR" smtClean="0"/>
              <a:t>29/3/2024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936B3CF-C919-44FB-988F-65CE46BB1A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l-GR"/>
              <a:t>Χατζής Μανώλης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8A84E4D-90B9-4ADC-BCE3-2EE55CB8D2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1377C-4624-4CBB-A301-3A09A492F83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62872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BF24D-8D1C-43B6-BE05-BDB05CA22692}" type="datetimeFigureOut">
              <a:rPr lang="el-GR" smtClean="0"/>
              <a:t>29/3/2024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l-GR"/>
              <a:t>Χατζής Μανώλης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DB5EC-BC14-434F-9FD1-41876FF045C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15746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70227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αζωθαιμία είναι περισσότερο εργαστηριακός όρος. Η ουραιμία υποδηλώνει την αύξηση </a:t>
            </a:r>
            <a:r>
              <a:rPr lang="en-US" dirty="0"/>
              <a:t>BUN &amp; CREA </a:t>
            </a:r>
            <a:r>
              <a:rPr lang="el-GR" dirty="0"/>
              <a:t>που συνοδεύεται από συμπτώματα όπως εμετοί, ανορεξία, λήθαργος και κατάπτωση. 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E7CD0CD-EFD6-45DF-931A-C726C25B78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3011382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3242477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2101851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4245564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17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430275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2502987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1801426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1935110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1702774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418718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1728721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1971958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830871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361987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4106094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27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1681083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28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5756A4-0D46-423A-9AEE-AAB1A9E678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364917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1195729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Για τους παραπάνω λόγους, η μέτρηση της συγκέντρωσης του </a:t>
            </a:r>
            <a:r>
              <a:rPr lang="en-US" dirty="0"/>
              <a:t>BUN </a:t>
            </a:r>
            <a:r>
              <a:rPr lang="el-GR" dirty="0"/>
              <a:t>θα πρέπει να γίνεται εφόσον έχει προηγηθεί νηστεία 8-12 ωρών και επιπλέον ιδανικά η μείωση συγκέντρωσης του </a:t>
            </a:r>
            <a:r>
              <a:rPr lang="en-US" dirty="0"/>
              <a:t>BUN </a:t>
            </a:r>
            <a:r>
              <a:rPr lang="el-GR" dirty="0"/>
              <a:t>θα πρέπει να συνοδεύεται από εξετάσεις για τον έλεγχο της ηπατικής λειτουργίας.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6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56197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7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56602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952669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275815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4C43FEA-BFE5-4EBA-AA66-0F2E8520C4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3689326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DB5EC-BC14-434F-9FD1-41876FF045C0}" type="slidenum">
              <a:rPr lang="el-GR" smtClean="0"/>
              <a:t>11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56702EE-3755-4C47-B9D0-A4A913E0DF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l-GR"/>
              <a:t>Χατζής Μανώλης</a:t>
            </a:r>
          </a:p>
        </p:txBody>
      </p:sp>
    </p:spTree>
    <p:extLst>
      <p:ext uri="{BB962C8B-B14F-4D97-AF65-F5344CB8AC3E}">
        <p14:creationId xmlns:p14="http://schemas.microsoft.com/office/powerpoint/2010/main" val="200846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341CB1-00BC-4595-8CEE-C01B3B247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9740" y="2137733"/>
            <a:ext cx="9448800" cy="2422553"/>
          </a:xfrm>
        </p:spPr>
        <p:txBody>
          <a:bodyPr>
            <a:normAutofit fontScale="90000"/>
          </a:bodyPr>
          <a:lstStyle/>
          <a:p>
            <a:pPr algn="r"/>
            <a:r>
              <a:rPr lang="el-GR" cap="none" dirty="0"/>
              <a:t>Ιεράρχηση παθολογικών και μη ευρημάτων των βιοχημικών εξετάσεων 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7AB1B6A-8DF1-4723-BA6C-87BC81DC0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9740" y="4891154"/>
            <a:ext cx="9448800" cy="1721677"/>
          </a:xfrm>
        </p:spPr>
        <p:txBody>
          <a:bodyPr>
            <a:noAutofit/>
          </a:bodyPr>
          <a:lstStyle/>
          <a:p>
            <a:pPr algn="r"/>
            <a:r>
              <a:rPr lang="el-GR" sz="2300" dirty="0">
                <a:latin typeface="Arial" panose="020B0604020202020204" pitchFamily="34" charset="0"/>
                <a:cs typeface="Arial" panose="020B0604020202020204" pitchFamily="34" charset="0"/>
              </a:rPr>
              <a:t>Μανώλης Κ. Χατζής, 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DVM, PhD </a:t>
            </a:r>
          </a:p>
          <a:p>
            <a:pPr algn="r"/>
            <a:r>
              <a:rPr lang="el-GR" sz="2300" dirty="0">
                <a:latin typeface="Arial" panose="020B0604020202020204" pitchFamily="34" charset="0"/>
                <a:cs typeface="Arial" panose="020B0604020202020204" pitchFamily="34" charset="0"/>
              </a:rPr>
              <a:t>Παθολογική Κλινική, Τμήμα Κτηνιατρικής </a:t>
            </a:r>
          </a:p>
          <a:p>
            <a:pPr algn="r"/>
            <a:r>
              <a:rPr lang="el-GR" sz="2300" dirty="0">
                <a:latin typeface="Arial" panose="020B0604020202020204" pitchFamily="34" charset="0"/>
                <a:cs typeface="Arial" panose="020B0604020202020204" pitchFamily="34" charset="0"/>
              </a:rPr>
              <a:t>Πανεπιστήμιο Θεσσαλίας</a:t>
            </a:r>
          </a:p>
          <a:p>
            <a:pPr algn="r"/>
            <a:r>
              <a:rPr lang="el-GR" sz="2300" dirty="0">
                <a:latin typeface="Arial" panose="020B0604020202020204" pitchFamily="34" charset="0"/>
                <a:cs typeface="Arial" panose="020B0604020202020204" pitchFamily="34" charset="0"/>
              </a:rPr>
              <a:t>Μάρτιος 2019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B0CFAFD-19BB-49BA-8BBF-F6176039B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863" y="416056"/>
            <a:ext cx="1721677" cy="17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597" y="764373"/>
            <a:ext cx="9719603" cy="1293028"/>
          </a:xfrm>
        </p:spPr>
        <p:txBody>
          <a:bodyPr>
            <a:normAutofit fontScale="90000"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Συμμετρική </a:t>
            </a:r>
            <a:r>
              <a:rPr lang="el-GR" sz="4400" cap="none" dirty="0" err="1">
                <a:solidFill>
                  <a:srgbClr val="94FFFF"/>
                </a:solidFill>
                <a:cs typeface="Arial" panose="020B0604020202020204" pitchFamily="34" charset="0"/>
              </a:rPr>
              <a:t>διμεθυλο-αργινίνη</a:t>
            </a:r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 (</a:t>
            </a:r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SDMA)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Μέχρι σήμερα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Θεωρείται πιο ευαίσθητος δείκτης νεφρικής λειτουργίας (σε σχέση με την κρεατινίνη)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Αύξηση της συγκέντρωσης </a:t>
            </a:r>
            <a:r>
              <a:rPr lang="en-US" sz="2500" dirty="0"/>
              <a:t>SDMA </a:t>
            </a:r>
            <a:r>
              <a:rPr lang="el-GR" sz="2500" dirty="0"/>
              <a:t>πριν την αύξηση της </a:t>
            </a:r>
            <a:r>
              <a:rPr lang="el-GR" sz="2500" dirty="0" err="1"/>
              <a:t>κρεατινίνης</a:t>
            </a:r>
            <a:r>
              <a:rPr lang="el-GR" sz="2500" dirty="0"/>
              <a:t> όταν μειωθεί ο </a:t>
            </a:r>
            <a:r>
              <a:rPr lang="en-US" sz="2500" dirty="0"/>
              <a:t>GFR </a:t>
            </a:r>
            <a:r>
              <a:rPr lang="el-GR" sz="2500" dirty="0">
                <a:solidFill>
                  <a:srgbClr val="DF6F01"/>
                </a:solidFill>
              </a:rPr>
              <a:t>κατά 40% </a:t>
            </a:r>
            <a:endParaRPr lang="en-US" sz="2500" dirty="0">
              <a:solidFill>
                <a:srgbClr val="DF6F0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l-GR" sz="2500" dirty="0"/>
              <a:t>Για την αύξηση της </a:t>
            </a:r>
            <a:r>
              <a:rPr lang="el-GR" sz="2500" dirty="0" err="1"/>
              <a:t>κρεατινίνης</a:t>
            </a:r>
            <a:r>
              <a:rPr lang="el-GR" sz="2500" dirty="0"/>
              <a:t> απαιτείται μείωση του </a:t>
            </a:r>
            <a:r>
              <a:rPr lang="en-US" sz="2500" dirty="0"/>
              <a:t>GFR </a:t>
            </a:r>
            <a:r>
              <a:rPr lang="el-GR" sz="2500" dirty="0">
                <a:solidFill>
                  <a:srgbClr val="DF6F01"/>
                </a:solidFill>
              </a:rPr>
              <a:t>κατά 75%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92787-9218-423A-BCAB-913D2A46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338" y="764373"/>
            <a:ext cx="8972862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93086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Τιμές αναφοράς (</a:t>
            </a:r>
            <a:r>
              <a:rPr lang="en-US" sz="2800" dirty="0">
                <a:solidFill>
                  <a:srgbClr val="FFFF00"/>
                </a:solidFill>
              </a:rPr>
              <a:t>mg/dl)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  <a:endParaRPr lang="el-GR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CEE0D6CA-BB26-4C78-93A4-5589EC7911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428432"/>
              </p:ext>
            </p:extLst>
          </p:nvPr>
        </p:nvGraphicFramePr>
        <p:xfrm>
          <a:off x="928475" y="3429000"/>
          <a:ext cx="10335050" cy="28272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718476">
                  <a:extLst>
                    <a:ext uri="{9D8B030D-6E8A-4147-A177-3AD203B41FA5}">
                      <a16:colId xmlns:a16="http://schemas.microsoft.com/office/drawing/2014/main" val="4193150380"/>
                    </a:ext>
                  </a:extLst>
                </a:gridCol>
                <a:gridCol w="3312826">
                  <a:extLst>
                    <a:ext uri="{9D8B030D-6E8A-4147-A177-3AD203B41FA5}">
                      <a16:colId xmlns:a16="http://schemas.microsoft.com/office/drawing/2014/main" val="1547951136"/>
                    </a:ext>
                  </a:extLst>
                </a:gridCol>
                <a:gridCol w="3303748">
                  <a:extLst>
                    <a:ext uri="{9D8B030D-6E8A-4147-A177-3AD203B41FA5}">
                      <a16:colId xmlns:a16="http://schemas.microsoft.com/office/drawing/2014/main" val="3305214095"/>
                    </a:ext>
                  </a:extLst>
                </a:gridCol>
              </a:tblGrid>
              <a:tr h="4715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l-GR" sz="2300" b="0" dirty="0"/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300" b="0" dirty="0"/>
                        <a:t>Σκύλος </a:t>
                      </a:r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300" b="0" dirty="0"/>
                        <a:t>Γάτα </a:t>
                      </a:r>
                    </a:p>
                  </a:txBody>
                  <a:tcPr marL="116269" marR="116269" marT="58135" marB="58135"/>
                </a:tc>
                <a:extLst>
                  <a:ext uri="{0D108BD9-81ED-4DB2-BD59-A6C34878D82A}">
                    <a16:rowId xmlns:a16="http://schemas.microsoft.com/office/drawing/2014/main" val="215897227"/>
                  </a:ext>
                </a:extLst>
              </a:tr>
              <a:tr h="4715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300" dirty="0"/>
                        <a:t>Ουρία (</a:t>
                      </a:r>
                      <a:r>
                        <a:rPr lang="en-US" sz="2300" dirty="0"/>
                        <a:t>BUN) </a:t>
                      </a:r>
                      <a:endParaRPr lang="el-GR" sz="2300" dirty="0"/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dirty="0">
                          <a:solidFill>
                            <a:srgbClr val="E6A320"/>
                          </a:solidFill>
                        </a:rPr>
                        <a:t>8-25</a:t>
                      </a:r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dirty="0">
                          <a:solidFill>
                            <a:srgbClr val="E6A320"/>
                          </a:solidFill>
                        </a:rPr>
                        <a:t>15-35</a:t>
                      </a:r>
                      <a:endParaRPr lang="el-GR" sz="2300" dirty="0">
                        <a:solidFill>
                          <a:srgbClr val="E6A320"/>
                        </a:solidFill>
                      </a:endParaRPr>
                    </a:p>
                  </a:txBody>
                  <a:tcPr marL="116269" marR="116269" marT="58135" marB="58135"/>
                </a:tc>
                <a:extLst>
                  <a:ext uri="{0D108BD9-81ED-4DB2-BD59-A6C34878D82A}">
                    <a16:rowId xmlns:a16="http://schemas.microsoft.com/office/drawing/2014/main" val="1705776713"/>
                  </a:ext>
                </a:extLst>
              </a:tr>
              <a:tr h="4715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l-GR" sz="2300" dirty="0"/>
                        <a:t>Κρεατινίνη </a:t>
                      </a:r>
                      <a:r>
                        <a:rPr lang="en-US" sz="2300" dirty="0"/>
                        <a:t>(CREA)</a:t>
                      </a:r>
                      <a:endParaRPr lang="el-GR" sz="2300" dirty="0"/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300" dirty="0">
                          <a:solidFill>
                            <a:srgbClr val="E6A320"/>
                          </a:solidFill>
                        </a:rPr>
                        <a:t>0,3-1,4</a:t>
                      </a:r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300" dirty="0">
                          <a:solidFill>
                            <a:srgbClr val="E6A320"/>
                          </a:solidFill>
                        </a:rPr>
                        <a:t>0,8-1,</a:t>
                      </a:r>
                      <a:r>
                        <a:rPr lang="en-US" sz="2300" dirty="0">
                          <a:solidFill>
                            <a:srgbClr val="E6A320"/>
                          </a:solidFill>
                        </a:rPr>
                        <a:t>6</a:t>
                      </a:r>
                      <a:endParaRPr lang="el-GR" sz="2300" dirty="0">
                        <a:solidFill>
                          <a:srgbClr val="E6A320"/>
                        </a:solidFill>
                      </a:endParaRPr>
                    </a:p>
                  </a:txBody>
                  <a:tcPr marL="116269" marR="116269" marT="58135" marB="58135"/>
                </a:tc>
                <a:extLst>
                  <a:ext uri="{0D108BD9-81ED-4DB2-BD59-A6C34878D82A}">
                    <a16:rowId xmlns:a16="http://schemas.microsoft.com/office/drawing/2014/main" val="2367342089"/>
                  </a:ext>
                </a:extLst>
              </a:tr>
              <a:tr h="4715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300" dirty="0"/>
                        <a:t>SDMA </a:t>
                      </a:r>
                      <a:endParaRPr lang="el-GR" sz="2300" dirty="0"/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l-GR" sz="2300" dirty="0">
                          <a:solidFill>
                            <a:srgbClr val="E6A320"/>
                          </a:solidFill>
                        </a:rPr>
                        <a:t>Δεν έχουν ακόμα </a:t>
                      </a:r>
                      <a:r>
                        <a:rPr lang="el-GR" sz="2300" dirty="0" err="1">
                          <a:solidFill>
                            <a:srgbClr val="E6A320"/>
                          </a:solidFill>
                        </a:rPr>
                        <a:t>οριοθετηθεί</a:t>
                      </a:r>
                      <a:r>
                        <a:rPr lang="el-GR" sz="2300" dirty="0">
                          <a:solidFill>
                            <a:srgbClr val="E6A320"/>
                          </a:solidFill>
                        </a:rPr>
                        <a:t> </a:t>
                      </a:r>
                    </a:p>
                  </a:txBody>
                  <a:tcPr marL="116269" marR="116269" marT="58135" marB="5813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300" dirty="0">
                          <a:solidFill>
                            <a:srgbClr val="E6A320"/>
                          </a:solidFill>
                        </a:rPr>
                        <a:t>Δεν έχουν ακόμα </a:t>
                      </a:r>
                      <a:r>
                        <a:rPr lang="el-GR" sz="2300" dirty="0" err="1">
                          <a:solidFill>
                            <a:srgbClr val="E6A320"/>
                          </a:solidFill>
                        </a:rPr>
                        <a:t>οριοθετηθεί</a:t>
                      </a:r>
                      <a:r>
                        <a:rPr lang="el-GR" sz="2300" dirty="0">
                          <a:solidFill>
                            <a:srgbClr val="E6A320"/>
                          </a:solidFill>
                        </a:rPr>
                        <a:t> </a:t>
                      </a:r>
                    </a:p>
                  </a:txBody>
                  <a:tcPr marL="116269" marR="116269" marT="58135" marB="58135"/>
                </a:tc>
                <a:extLst>
                  <a:ext uri="{0D108BD9-81ED-4DB2-BD59-A6C34878D82A}">
                    <a16:rowId xmlns:a16="http://schemas.microsoft.com/office/drawing/2014/main" val="2306554080"/>
                  </a:ext>
                </a:extLst>
              </a:tr>
            </a:tbl>
          </a:graphicData>
        </a:graphic>
      </p:graphicFrame>
      <p:pic>
        <p:nvPicPr>
          <p:cNvPr id="6" name="Εικόνα 5">
            <a:extLst>
              <a:ext uri="{FF2B5EF4-FFF2-40B4-BE49-F238E27FC236}">
                <a16:creationId xmlns:a16="http://schemas.microsoft.com/office/drawing/2014/main" id="{ACB97C1C-BDBC-4F45-83DF-691DC4C5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01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056F-6249-49A5-DDFF-7F4E6F45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20" y="764373"/>
            <a:ext cx="9517380" cy="1293028"/>
          </a:xfrm>
        </p:spPr>
        <p:txBody>
          <a:bodyPr/>
          <a:lstStyle/>
          <a:p>
            <a:r>
              <a:rPr lang="el-GR" sz="4000" cap="none" dirty="0">
                <a:solidFill>
                  <a:srgbClr val="94FFFF"/>
                </a:solidFill>
                <a:cs typeface="Arial" panose="020B0604020202020204" pitchFamily="34" charset="0"/>
              </a:rPr>
              <a:t>Συμμετρική </a:t>
            </a:r>
            <a:r>
              <a:rPr lang="el-GR" sz="4000" cap="none" dirty="0" err="1">
                <a:solidFill>
                  <a:srgbClr val="94FFFF"/>
                </a:solidFill>
                <a:cs typeface="Arial" panose="020B0604020202020204" pitchFamily="34" charset="0"/>
              </a:rPr>
              <a:t>διμεθυλο-αργινίνη</a:t>
            </a:r>
            <a:r>
              <a:rPr lang="el-GR" sz="4000" cap="none" dirty="0">
                <a:solidFill>
                  <a:srgbClr val="94FFFF"/>
                </a:solidFill>
                <a:cs typeface="Arial" panose="020B0604020202020204" pitchFamily="34" charset="0"/>
              </a:rPr>
              <a:t> (</a:t>
            </a:r>
            <a:r>
              <a:rPr lang="en-US" sz="4000" cap="none" dirty="0">
                <a:solidFill>
                  <a:srgbClr val="94FFFF"/>
                </a:solidFill>
                <a:cs typeface="Arial" panose="020B0604020202020204" pitchFamily="34" charset="0"/>
              </a:rPr>
              <a:t>SDMA)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FCA9F-D044-6C45-72BE-07FAFABEE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l-GR" sz="2500" dirty="0"/>
              <a:t>Είναι ακόμα </a:t>
            </a:r>
            <a:r>
              <a:rPr lang="el-GR" sz="2500" dirty="0" err="1"/>
              <a:t>πατενταρισμένη</a:t>
            </a:r>
            <a:r>
              <a:rPr lang="el-GR" sz="2500" dirty="0"/>
              <a:t> μέθοδος (</a:t>
            </a:r>
            <a:r>
              <a:rPr lang="en-US" sz="2500" dirty="0" err="1"/>
              <a:t>idexx</a:t>
            </a:r>
            <a:r>
              <a:rPr lang="en-US" sz="2500" dirty="0"/>
              <a:t>)</a:t>
            </a:r>
          </a:p>
          <a:p>
            <a:r>
              <a:rPr lang="el-GR" sz="2500" dirty="0"/>
              <a:t>Η εταιρία προτείνει ως ανώτερο φυσιολογικό όριο και για το σκύλο και τη γάτα τα 1</a:t>
            </a:r>
            <a:r>
              <a:rPr lang="en-US" sz="2500" dirty="0"/>
              <a:t>4</a:t>
            </a:r>
            <a:r>
              <a:rPr lang="el-GR" sz="2500" dirty="0"/>
              <a:t> μ</a:t>
            </a:r>
            <a:r>
              <a:rPr lang="en-US" sz="2500" dirty="0"/>
              <a:t>g/dL (16 </a:t>
            </a:r>
            <a:r>
              <a:rPr lang="el-GR" sz="2500" dirty="0"/>
              <a:t>για κουτάβια και γατάκια)</a:t>
            </a:r>
          </a:p>
          <a:p>
            <a:r>
              <a:rPr lang="el-GR" sz="2500" dirty="0"/>
              <a:t>Θεωρεί διαγνωστικές (για ↓ </a:t>
            </a:r>
            <a:r>
              <a:rPr lang="en-US" sz="2500" dirty="0"/>
              <a:t>GFR) </a:t>
            </a:r>
            <a:r>
              <a:rPr lang="el-GR" sz="2500" dirty="0"/>
              <a:t>τιμές &gt;20 μ</a:t>
            </a:r>
            <a:r>
              <a:rPr lang="en-US" sz="2500" dirty="0"/>
              <a:t>gr/dL</a:t>
            </a:r>
            <a:endParaRPr lang="el-GR" sz="2500" dirty="0"/>
          </a:p>
          <a:p>
            <a:r>
              <a:rPr lang="el-GR" sz="2500" dirty="0"/>
              <a:t>Αναγνωρίζει ως «γκρίζα ζώνη» τιμές 15-19 και προτείνει περεταίρω διερεύνηση της νεφρικής λειτουργίας ± επανέλεγχο σε 2-4 εβδομάδες</a:t>
            </a:r>
          </a:p>
        </p:txBody>
      </p:sp>
    </p:spTree>
    <p:extLst>
      <p:ext uri="{BB962C8B-B14F-4D97-AF65-F5344CB8AC3E}">
        <p14:creationId xmlns:p14="http://schemas.microsoft.com/office/powerpoint/2010/main" val="176027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86255"/>
            <a:ext cx="10820400" cy="342565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Η συγκέντρωσή τους συνήθως αυξάνεται ταυτόχρονα σε μείωση του ρυθμού </a:t>
            </a:r>
            <a:r>
              <a:rPr lang="el-GR" sz="2800" dirty="0" err="1">
                <a:solidFill>
                  <a:srgbClr val="FFFF00"/>
                </a:solidFill>
              </a:rPr>
              <a:t>σπειραματικής</a:t>
            </a:r>
            <a:r>
              <a:rPr lang="el-GR" sz="2800" dirty="0">
                <a:solidFill>
                  <a:srgbClr val="FFFF00"/>
                </a:solidFill>
              </a:rPr>
              <a:t> διήθησης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Οξεία νεφρική νόσος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Χρόνια νεφρική ανεπάρκεια</a:t>
            </a:r>
          </a:p>
          <a:p>
            <a:pPr algn="just">
              <a:lnSpc>
                <a:spcPct val="150000"/>
              </a:lnSpc>
            </a:pPr>
            <a:r>
              <a:rPr lang="el-GR" sz="2500" dirty="0" err="1"/>
              <a:t>Νεφροτοξικές</a:t>
            </a:r>
            <a:r>
              <a:rPr lang="el-GR" sz="2500" dirty="0"/>
              <a:t> ουσίες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Σταθερά υψηλές συγκεντρώσεις σε καταστροφή ≥ 75% των </a:t>
            </a:r>
            <a:r>
              <a:rPr lang="el-GR" sz="2500" dirty="0" err="1"/>
              <a:t>νεφρώνων</a:t>
            </a:r>
            <a:endParaRPr lang="el-GR" sz="25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BAE525-2675-4377-A2A4-A949D97AE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  <p:sp>
        <p:nvSpPr>
          <p:cNvPr id="6" name="Down Arrow 11">
            <a:extLst>
              <a:ext uri="{FF2B5EF4-FFF2-40B4-BE49-F238E27FC236}">
                <a16:creationId xmlns:a16="http://schemas.microsoft.com/office/drawing/2014/main" id="{A9365D07-5F7E-4AB1-B1E4-62CF80C6B9EC}"/>
              </a:ext>
            </a:extLst>
          </p:cNvPr>
          <p:cNvSpPr/>
          <p:nvPr/>
        </p:nvSpPr>
        <p:spPr>
          <a:xfrm>
            <a:off x="5865888" y="5355620"/>
            <a:ext cx="460221" cy="787564"/>
          </a:xfrm>
          <a:prstGeom prst="downArrow">
            <a:avLst/>
          </a:prstGeom>
          <a:solidFill>
            <a:srgbClr val="21F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solidFill>
                <a:srgbClr val="21FFFA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8236C-AE75-4E50-B4E8-A5D2F462D316}"/>
              </a:ext>
            </a:extLst>
          </p:cNvPr>
          <p:cNvSpPr txBox="1"/>
          <p:nvPr/>
        </p:nvSpPr>
        <p:spPr>
          <a:xfrm>
            <a:off x="5128458" y="6143184"/>
            <a:ext cx="19350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Αζωθαιμία</a:t>
            </a:r>
          </a:p>
        </p:txBody>
      </p:sp>
    </p:spTree>
    <p:extLst>
      <p:ext uri="{BB962C8B-B14F-4D97-AF65-F5344CB8AC3E}">
        <p14:creationId xmlns:p14="http://schemas.microsoft.com/office/powerpoint/2010/main" val="41720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292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Ταξινόμηση </a:t>
            </a:r>
            <a:r>
              <a:rPr lang="el-GR" sz="2800" dirty="0" err="1">
                <a:solidFill>
                  <a:srgbClr val="FFFF00"/>
                </a:solidFill>
              </a:rPr>
              <a:t>αζωθαιμίας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Δεν είναι πάντα εύκολος ο διαχωρισμός </a:t>
            </a:r>
          </a:p>
          <a:p>
            <a:pPr algn="just">
              <a:lnSpc>
                <a:spcPct val="150000"/>
              </a:lnSpc>
            </a:pPr>
            <a:r>
              <a:rPr lang="el-GR" sz="2500" dirty="0" err="1"/>
              <a:t>Προνεφρική</a:t>
            </a:r>
            <a:r>
              <a:rPr lang="el-GR" sz="2500" dirty="0"/>
              <a:t> αζωθαιμία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Νεφρική αζωθαιμία </a:t>
            </a:r>
          </a:p>
          <a:p>
            <a:pPr algn="just">
              <a:lnSpc>
                <a:spcPct val="150000"/>
              </a:lnSpc>
            </a:pPr>
            <a:r>
              <a:rPr lang="el-GR" sz="2500" dirty="0" err="1"/>
              <a:t>Μετανεφρική</a:t>
            </a:r>
            <a:r>
              <a:rPr lang="el-GR" sz="2500" dirty="0"/>
              <a:t> αζωθαιμία </a:t>
            </a:r>
            <a:endParaRPr lang="el-GR" sz="23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46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80377"/>
            <a:ext cx="8610600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73405"/>
            <a:ext cx="10820400" cy="452739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 err="1">
                <a:solidFill>
                  <a:srgbClr val="FFFF00"/>
                </a:solidFill>
              </a:rPr>
              <a:t>Προνεφρική</a:t>
            </a:r>
            <a:r>
              <a:rPr lang="el-GR" sz="2800" dirty="0">
                <a:solidFill>
                  <a:srgbClr val="FFFF00"/>
                </a:solidFill>
              </a:rPr>
              <a:t> αζωθαιμία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Μείωση νεφρικής διήθησης και αιμάτωσης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Σοβαρού βαθμού αφυδάτωση, κυκλοφορική καταπληξία (</a:t>
            </a:r>
            <a:r>
              <a:rPr lang="en-US" sz="2500"/>
              <a:t>shock)</a:t>
            </a:r>
            <a:endParaRPr lang="el-GR" sz="2500" dirty="0"/>
          </a:p>
          <a:p>
            <a:pPr algn="just">
              <a:lnSpc>
                <a:spcPct val="150000"/>
              </a:lnSpc>
            </a:pPr>
            <a:r>
              <a:rPr lang="el-GR" sz="2500" dirty="0"/>
              <a:t>Ειδικό βάρος ούρων &gt; 1030 </a:t>
            </a:r>
          </a:p>
          <a:p>
            <a:pPr algn="just">
              <a:lnSpc>
                <a:spcPct val="150000"/>
              </a:lnSpc>
            </a:pPr>
            <a:endParaRPr lang="el-GR" sz="25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6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42342"/>
            <a:ext cx="8610600" cy="1036293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80160"/>
            <a:ext cx="10820400" cy="534366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3000" dirty="0">
                <a:solidFill>
                  <a:srgbClr val="FFFF00"/>
                </a:solidFill>
              </a:rPr>
              <a:t>Νεφρική αζωθαιμία </a:t>
            </a:r>
          </a:p>
          <a:p>
            <a:pPr algn="just">
              <a:lnSpc>
                <a:spcPct val="150000"/>
              </a:lnSpc>
            </a:pPr>
            <a:r>
              <a:rPr lang="el-GR" sz="2700" dirty="0"/>
              <a:t>Παρεγχυματική νεφρική νόσος </a:t>
            </a:r>
          </a:p>
          <a:p>
            <a:pPr lvl="1" algn="just">
              <a:lnSpc>
                <a:spcPct val="150000"/>
              </a:lnSpc>
            </a:pPr>
            <a:r>
              <a:rPr lang="el-GR" sz="2500" dirty="0" err="1">
                <a:solidFill>
                  <a:srgbClr val="DF6F01"/>
                </a:solidFill>
              </a:rPr>
              <a:t>Σπειραματονεφρίτιδα</a:t>
            </a:r>
            <a:r>
              <a:rPr lang="el-GR" sz="2500" dirty="0"/>
              <a:t> </a:t>
            </a:r>
            <a:r>
              <a:rPr lang="el-GR" sz="2500" dirty="0">
                <a:solidFill>
                  <a:srgbClr val="DF6F01"/>
                </a:solidFill>
              </a:rPr>
              <a:t>(π.χ. λόγω λεϊσμανίωσης)</a:t>
            </a:r>
          </a:p>
          <a:p>
            <a:pPr lvl="1" algn="just">
              <a:lnSpc>
                <a:spcPct val="150000"/>
              </a:lnSpc>
            </a:pPr>
            <a:r>
              <a:rPr lang="el-GR" sz="2500" dirty="0" err="1">
                <a:solidFill>
                  <a:srgbClr val="DF6F01"/>
                </a:solidFill>
              </a:rPr>
              <a:t>Πυελονεφρίτιδα</a:t>
            </a:r>
            <a:r>
              <a:rPr lang="el-GR" sz="2500" dirty="0">
                <a:solidFill>
                  <a:srgbClr val="DF6F01"/>
                </a:solidFill>
              </a:rPr>
              <a:t> (π.χ. λόγω </a:t>
            </a:r>
            <a:r>
              <a:rPr lang="el-GR" sz="2500" dirty="0" err="1">
                <a:solidFill>
                  <a:srgbClr val="DF6F01"/>
                </a:solidFill>
              </a:rPr>
              <a:t>λεπτοσπείρωσης</a:t>
            </a:r>
            <a:r>
              <a:rPr lang="el-GR" sz="2500" dirty="0">
                <a:solidFill>
                  <a:srgbClr val="DF6F01"/>
                </a:solidFill>
              </a:rPr>
              <a:t>, χρόνιας ουρολοίμωξης) </a:t>
            </a:r>
          </a:p>
          <a:p>
            <a:pPr lvl="1" algn="just">
              <a:lnSpc>
                <a:spcPct val="150000"/>
              </a:lnSpc>
            </a:pPr>
            <a:r>
              <a:rPr lang="el-GR" sz="2500" dirty="0" err="1">
                <a:solidFill>
                  <a:srgbClr val="DF6F01"/>
                </a:solidFill>
              </a:rPr>
              <a:t>Αμυλοείδωση</a:t>
            </a:r>
            <a:r>
              <a:rPr lang="el-GR" sz="2500" dirty="0">
                <a:solidFill>
                  <a:srgbClr val="DF6F01"/>
                </a:solidFill>
              </a:rPr>
              <a:t> νεφρού </a:t>
            </a:r>
          </a:p>
          <a:p>
            <a:pPr algn="just">
              <a:lnSpc>
                <a:spcPct val="150000"/>
              </a:lnSpc>
            </a:pPr>
            <a:r>
              <a:rPr lang="el-GR" sz="2700" dirty="0" err="1"/>
              <a:t>Νεφροτοξικές</a:t>
            </a:r>
            <a:r>
              <a:rPr lang="el-GR" sz="2700" dirty="0"/>
              <a:t> ουσίες </a:t>
            </a:r>
          </a:p>
          <a:p>
            <a:pPr algn="just">
              <a:lnSpc>
                <a:spcPct val="150000"/>
              </a:lnSpc>
            </a:pPr>
            <a:r>
              <a:rPr lang="el-GR" sz="2700" dirty="0"/>
              <a:t>Ειδικό βάρος των ούρων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Συνήθως μεταξύ 1008 και 1030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Μπορεί πολυουρία, </a:t>
            </a:r>
            <a:r>
              <a:rPr lang="el-GR" sz="2300" dirty="0" err="1">
                <a:solidFill>
                  <a:srgbClr val="DF6F01"/>
                </a:solidFill>
              </a:rPr>
              <a:t>ολιγουρία</a:t>
            </a:r>
            <a:r>
              <a:rPr lang="el-GR" sz="2300" dirty="0">
                <a:solidFill>
                  <a:srgbClr val="DF6F01"/>
                </a:solidFill>
              </a:rPr>
              <a:t> ή </a:t>
            </a:r>
            <a:r>
              <a:rPr lang="el-GR" sz="2300" dirty="0" err="1">
                <a:solidFill>
                  <a:srgbClr val="DF6F01"/>
                </a:solidFill>
              </a:rPr>
              <a:t>ανουρία</a:t>
            </a:r>
            <a:r>
              <a:rPr lang="el-GR" sz="2300" dirty="0">
                <a:solidFill>
                  <a:srgbClr val="DF6F01"/>
                </a:solidFill>
              </a:rPr>
              <a:t>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22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13206"/>
            <a:ext cx="10820400" cy="471061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 err="1">
                <a:solidFill>
                  <a:srgbClr val="FFFF00"/>
                </a:solidFill>
              </a:rPr>
              <a:t>Νεφροτοξικές</a:t>
            </a:r>
            <a:r>
              <a:rPr lang="el-GR" sz="2800" dirty="0">
                <a:solidFill>
                  <a:srgbClr val="FFFF00"/>
                </a:solidFill>
              </a:rPr>
              <a:t> ουσίες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Φάρμακα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 err="1">
                <a:solidFill>
                  <a:srgbClr val="DF6F01"/>
                </a:solidFill>
              </a:rPr>
              <a:t>Αμφοτερικίνη</a:t>
            </a:r>
            <a:r>
              <a:rPr lang="el-GR" sz="2300" dirty="0">
                <a:solidFill>
                  <a:srgbClr val="DF6F01"/>
                </a:solidFill>
              </a:rPr>
              <a:t> Β,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 err="1">
                <a:solidFill>
                  <a:srgbClr val="DF6F01"/>
                </a:solidFill>
              </a:rPr>
              <a:t>Αμινογλυκοσιδικά</a:t>
            </a:r>
            <a:r>
              <a:rPr lang="el-GR" sz="2300" dirty="0">
                <a:solidFill>
                  <a:srgbClr val="DF6F01"/>
                </a:solidFill>
              </a:rPr>
              <a:t> αντιβιοτικά (</a:t>
            </a:r>
            <a:r>
              <a:rPr lang="el-GR" sz="2300" dirty="0" err="1">
                <a:solidFill>
                  <a:srgbClr val="DF6F01"/>
                </a:solidFill>
              </a:rPr>
              <a:t>γενταμυκίνη</a:t>
            </a:r>
            <a:r>
              <a:rPr lang="el-GR" sz="2300" dirty="0">
                <a:solidFill>
                  <a:srgbClr val="DF6F01"/>
                </a:solidFill>
              </a:rPr>
              <a:t>, </a:t>
            </a:r>
            <a:r>
              <a:rPr lang="el-GR" sz="2300" dirty="0" err="1">
                <a:solidFill>
                  <a:srgbClr val="DF6F01"/>
                </a:solidFill>
              </a:rPr>
              <a:t>αμικασίνη</a:t>
            </a:r>
            <a:r>
              <a:rPr lang="el-GR" sz="2300" dirty="0">
                <a:solidFill>
                  <a:srgbClr val="DF6F01"/>
                </a:solidFill>
              </a:rPr>
              <a:t>), </a:t>
            </a:r>
            <a:r>
              <a:rPr lang="el-GR" sz="2300" dirty="0" err="1">
                <a:solidFill>
                  <a:srgbClr val="DF6F01"/>
                </a:solidFill>
              </a:rPr>
              <a:t>ριφαμπικίνη</a:t>
            </a:r>
            <a:r>
              <a:rPr lang="el-GR" sz="2300" dirty="0">
                <a:solidFill>
                  <a:srgbClr val="DF6F01"/>
                </a:solidFill>
              </a:rPr>
              <a:t>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 err="1">
                <a:solidFill>
                  <a:srgbClr val="DF6F01"/>
                </a:solidFill>
              </a:rPr>
              <a:t>Αντινεοπλασματικά</a:t>
            </a:r>
            <a:r>
              <a:rPr lang="el-GR" sz="2300" dirty="0">
                <a:solidFill>
                  <a:srgbClr val="DF6F01"/>
                </a:solidFill>
              </a:rPr>
              <a:t> (</a:t>
            </a:r>
            <a:r>
              <a:rPr lang="el-GR" sz="2300" dirty="0" err="1">
                <a:solidFill>
                  <a:srgbClr val="DF6F01"/>
                </a:solidFill>
              </a:rPr>
              <a:t>δοξορουβικίνη</a:t>
            </a:r>
            <a:r>
              <a:rPr lang="el-GR" sz="2300" dirty="0">
                <a:solidFill>
                  <a:srgbClr val="DF6F01"/>
                </a:solidFill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l-GR" sz="2500" dirty="0" err="1"/>
              <a:t>Αιθυλενική</a:t>
            </a:r>
            <a:r>
              <a:rPr lang="el-GR" sz="2500" dirty="0"/>
              <a:t> </a:t>
            </a:r>
            <a:r>
              <a:rPr lang="el-GR" sz="2500" dirty="0" err="1"/>
              <a:t>γλυκόλη</a:t>
            </a:r>
            <a:endParaRPr lang="el-GR" sz="2500" dirty="0"/>
          </a:p>
          <a:p>
            <a:pPr algn="just">
              <a:lnSpc>
                <a:spcPct val="150000"/>
              </a:lnSpc>
            </a:pPr>
            <a:r>
              <a:rPr lang="el-GR" sz="2500" dirty="0"/>
              <a:t>Τροφές ανθρώπινης κατανάλωσης, διάφορα φυτά</a:t>
            </a:r>
            <a:r>
              <a:rPr lang="en-US" sz="2500" dirty="0"/>
              <a:t>-Lilly plants </a:t>
            </a:r>
            <a:r>
              <a:rPr lang="el-GR" sz="2500" dirty="0"/>
              <a:t>(Γ), σταφύλια/σταφίδες (Σ)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8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Lilium spp.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  <p:pic>
        <p:nvPicPr>
          <p:cNvPr id="7" name="Picture 4" descr="Image result for lilium">
            <a:extLst>
              <a:ext uri="{FF2B5EF4-FFF2-40B4-BE49-F238E27FC236}">
                <a16:creationId xmlns:a16="http://schemas.microsoft.com/office/drawing/2014/main" id="{E646EBA5-7625-4E35-9E49-24B7230C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1" y="3120899"/>
            <a:ext cx="40481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AB34664-49F4-4AF1-BDC4-14C929028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444" y="2747840"/>
            <a:ext cx="4478730" cy="358298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61F2FBA-F2A9-4BF1-BE9C-F00D44EC17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981" y="1178556"/>
            <a:ext cx="3787463" cy="35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34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2926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 err="1">
                <a:solidFill>
                  <a:srgbClr val="FFFF00"/>
                </a:solidFill>
              </a:rPr>
              <a:t>Μετανεφρική</a:t>
            </a:r>
            <a:r>
              <a:rPr lang="el-GR" sz="2800" dirty="0">
                <a:solidFill>
                  <a:srgbClr val="FFFF00"/>
                </a:solidFill>
              </a:rPr>
              <a:t> αζωθαιμία </a:t>
            </a:r>
            <a:endParaRPr lang="el-GR" dirty="0">
              <a:solidFill>
                <a:srgbClr val="FFFF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l-GR" sz="2500" dirty="0"/>
              <a:t>Έμφραξη ουροφόρου οδού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Έμφραξη ουρήθρας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Ρήξη ουροδόχου κύστης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 err="1">
                <a:solidFill>
                  <a:srgbClr val="DF6F01"/>
                </a:solidFill>
              </a:rPr>
              <a:t>Ουροπεριτόναιο</a:t>
            </a:r>
            <a:endParaRPr lang="el-GR" sz="2300" dirty="0">
              <a:solidFill>
                <a:srgbClr val="DF6F01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l-GR" sz="2500" dirty="0">
                <a:solidFill>
                  <a:prstClr val="white"/>
                </a:solidFill>
              </a:rPr>
              <a:t>Ειδικό βάρος των ούρων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Ποικίλλει</a:t>
            </a:r>
            <a:r>
              <a:rPr lang="el-GR" sz="2300" dirty="0">
                <a:solidFill>
                  <a:prstClr val="white"/>
                </a:solidFill>
              </a:rPr>
              <a:t> </a:t>
            </a:r>
          </a:p>
          <a:p>
            <a:pPr lvl="1" algn="just">
              <a:lnSpc>
                <a:spcPct val="150000"/>
              </a:lnSpc>
            </a:pPr>
            <a:endParaRPr lang="el-GR" sz="2300" dirty="0">
              <a:solidFill>
                <a:srgbClr val="DF6F0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C58986-7F64-464D-8042-76823167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10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53" y="764373"/>
            <a:ext cx="9186747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Νεφρική λειτουργία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Έλεγχος νεφρικής λειτουργίας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Μέτρηση συγκέντρωσης ουρίας (</a:t>
            </a:r>
            <a:r>
              <a:rPr lang="en-US" sz="2500" dirty="0"/>
              <a:t>BUN) </a:t>
            </a:r>
            <a:endParaRPr lang="el-GR" sz="2500" dirty="0"/>
          </a:p>
          <a:p>
            <a:pPr algn="just">
              <a:lnSpc>
                <a:spcPct val="150000"/>
              </a:lnSpc>
            </a:pPr>
            <a:r>
              <a:rPr lang="el-GR" sz="2500" dirty="0"/>
              <a:t>Μέτρηση συγκέντρωσης </a:t>
            </a:r>
            <a:r>
              <a:rPr lang="el-GR" sz="2500" dirty="0" err="1"/>
              <a:t>κρεατινίνης</a:t>
            </a:r>
            <a:r>
              <a:rPr lang="el-GR" sz="2500" dirty="0"/>
              <a:t> (</a:t>
            </a:r>
            <a:r>
              <a:rPr lang="en-US" sz="2500" dirty="0"/>
              <a:t>CREA)</a:t>
            </a:r>
            <a:endParaRPr lang="el-GR" sz="2500" dirty="0"/>
          </a:p>
          <a:p>
            <a:pPr algn="just">
              <a:lnSpc>
                <a:spcPct val="150000"/>
              </a:lnSpc>
            </a:pPr>
            <a:r>
              <a:rPr lang="el-GR" sz="2500" dirty="0"/>
              <a:t>Μέτρηση συγκέντρωσης συμμετρικής </a:t>
            </a:r>
            <a:r>
              <a:rPr lang="el-GR" sz="2500" dirty="0" err="1"/>
              <a:t>διμεθυλο-αργινίνης</a:t>
            </a:r>
            <a:r>
              <a:rPr lang="el-GR" sz="2500" dirty="0"/>
              <a:t> </a:t>
            </a:r>
            <a:r>
              <a:rPr lang="en-US" sz="2500" dirty="0"/>
              <a:t>(SDMA) </a:t>
            </a:r>
            <a:endParaRPr lang="el-GR" sz="23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837C7F8-CDA6-4C00-BCE2-E6B117590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55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2194560"/>
            <a:ext cx="11648049" cy="44292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Μέτρηση συγκέντρωσης στο υγρό της περιτοναϊκής κοιλότητας </a:t>
            </a:r>
          </a:p>
          <a:p>
            <a:pPr algn="just">
              <a:lnSpc>
                <a:spcPct val="150000"/>
              </a:lnSpc>
            </a:pPr>
            <a:r>
              <a:rPr lang="el-GR" sz="2500" dirty="0" err="1"/>
              <a:t>Ουροπεριτόναιο</a:t>
            </a:r>
            <a:r>
              <a:rPr lang="el-GR" sz="2500" dirty="0"/>
              <a:t>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Μεγαλύτερη συγκέντρωση ουρίας</a:t>
            </a:r>
            <a:r>
              <a:rPr lang="en-US" sz="2300" dirty="0">
                <a:solidFill>
                  <a:srgbClr val="DF6F01"/>
                </a:solidFill>
              </a:rPr>
              <a:t> </a:t>
            </a:r>
            <a:r>
              <a:rPr lang="el-GR" sz="2300" dirty="0"/>
              <a:t>κατά 2 φορές </a:t>
            </a:r>
            <a:r>
              <a:rPr lang="el-GR" sz="2300" dirty="0">
                <a:solidFill>
                  <a:srgbClr val="DF6F01"/>
                </a:solidFill>
              </a:rPr>
              <a:t>στο υγρό της περιτοναϊκής κοιλότητας σε σχέση με το περιφερικό αίμα 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Μεγαλύτερη συγκέντρωση </a:t>
            </a:r>
            <a:r>
              <a:rPr lang="el-GR" sz="2300" dirty="0" err="1">
                <a:solidFill>
                  <a:srgbClr val="DF6F01"/>
                </a:solidFill>
              </a:rPr>
              <a:t>κρεατινίνης</a:t>
            </a:r>
            <a:r>
              <a:rPr lang="el-GR" sz="2300" dirty="0">
                <a:solidFill>
                  <a:srgbClr val="DF6F01"/>
                </a:solidFill>
              </a:rPr>
              <a:t> στο υγρό της περιτοναϊκής κοιλότητας σε σχέση με το περιφερικό αίμα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C58986-7F64-464D-8042-76823167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24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22" y="2194560"/>
            <a:ext cx="11648049" cy="44292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Κλινικές ενδείξεις μέτρησης των συγκεντρώσεων </a:t>
            </a:r>
            <a:r>
              <a:rPr lang="en-US" sz="2800" dirty="0">
                <a:solidFill>
                  <a:srgbClr val="FFFF00"/>
                </a:solidFill>
              </a:rPr>
              <a:t>BUN </a:t>
            </a:r>
            <a:r>
              <a:rPr lang="el-GR" sz="2800" dirty="0">
                <a:solidFill>
                  <a:srgbClr val="FFFF00"/>
                </a:solidFill>
              </a:rPr>
              <a:t>και </a:t>
            </a:r>
            <a:r>
              <a:rPr lang="en-US" sz="2800" dirty="0">
                <a:solidFill>
                  <a:srgbClr val="FFFF00"/>
                </a:solidFill>
              </a:rPr>
              <a:t>CREA </a:t>
            </a:r>
            <a:r>
              <a:rPr lang="el-GR" sz="2800" dirty="0">
                <a:solidFill>
                  <a:srgbClr val="FFFF00"/>
                </a:solidFill>
              </a:rPr>
              <a:t>στον ορό αίματος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Έλεγχος ρουτίνας (ειδικά για την τιμή της </a:t>
            </a:r>
            <a:r>
              <a:rPr lang="el-GR" sz="2500" dirty="0" err="1"/>
              <a:t>κρεατινίνης</a:t>
            </a:r>
            <a:r>
              <a:rPr lang="el-GR" sz="2500" dirty="0"/>
              <a:t>)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Απώλεια σωματικού βάρους, εμετοί, ανορεξία, αφυδάτωση 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Πολυουρία-πολυδιψία (υποψία </a:t>
            </a:r>
            <a:r>
              <a:rPr lang="el-GR" sz="2500" dirty="0" err="1"/>
              <a:t>ολιγουρίας</a:t>
            </a:r>
            <a:r>
              <a:rPr lang="el-GR" sz="2500" dirty="0"/>
              <a:t> ή </a:t>
            </a:r>
            <a:r>
              <a:rPr lang="el-GR" sz="2500" dirty="0" err="1"/>
              <a:t>ανουρίας</a:t>
            </a:r>
            <a:r>
              <a:rPr lang="el-GR" sz="2500" dirty="0"/>
              <a:t>) 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Ουρολοιμώξεις 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C58986-7F64-464D-8042-76823167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/ Κρεατινίνη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2194560"/>
            <a:ext cx="11380763" cy="44292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Εργαστηριακές ενδείξεις μέτρησης των συγκεντρώσεων </a:t>
            </a:r>
            <a:r>
              <a:rPr lang="en-US" sz="2800" dirty="0">
                <a:solidFill>
                  <a:srgbClr val="FFFF00"/>
                </a:solidFill>
              </a:rPr>
              <a:t>BUN </a:t>
            </a:r>
            <a:r>
              <a:rPr lang="el-GR" sz="2800" dirty="0">
                <a:solidFill>
                  <a:srgbClr val="FFFF00"/>
                </a:solidFill>
              </a:rPr>
              <a:t>και </a:t>
            </a:r>
            <a:r>
              <a:rPr lang="en-US" sz="2800" dirty="0">
                <a:solidFill>
                  <a:srgbClr val="FFFF00"/>
                </a:solidFill>
              </a:rPr>
              <a:t>CREA</a:t>
            </a:r>
            <a:r>
              <a:rPr lang="el-GR" sz="2800" dirty="0">
                <a:solidFill>
                  <a:srgbClr val="FFFF00"/>
                </a:solidFill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l-GR" sz="2500" dirty="0" err="1"/>
              <a:t>Πρωτεϊνουρία</a:t>
            </a:r>
            <a:r>
              <a:rPr lang="el-GR" sz="25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Μη αναγεννητική αναιμία </a:t>
            </a:r>
          </a:p>
          <a:p>
            <a:pPr algn="just">
              <a:lnSpc>
                <a:spcPct val="150000"/>
              </a:lnSpc>
            </a:pPr>
            <a:r>
              <a:rPr lang="el-GR" sz="2500" dirty="0" err="1"/>
              <a:t>Υπερφωσφαταιμία</a:t>
            </a:r>
            <a:r>
              <a:rPr lang="el-GR" sz="25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Παρουσία κυλίνδρων στο ούρο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C58986-7F64-464D-8042-76823167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916731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Κλινικό παράδειγμα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5C58986-7F64-464D-8042-768231673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79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Στοιχεία ταυτότητας – Ιστορικό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2"/>
            <a:ext cx="10820400" cy="45664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Αρσενικός γάτος, ηλικίας 3 ετών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Ηλικίας 3 ετών, κοινής ευρωπαϊκής φυλής </a:t>
            </a:r>
            <a:r>
              <a:rPr lang="en-US" sz="2400" dirty="0"/>
              <a:t>(DSH) </a:t>
            </a:r>
            <a:r>
              <a:rPr lang="el-GR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Πλήρως εμβολιασμένος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Πλήρης αντιπαρασιτική αγωγή (</a:t>
            </a:r>
            <a:r>
              <a:rPr lang="el-GR" sz="2400" dirty="0" err="1"/>
              <a:t>ένδο</a:t>
            </a:r>
            <a:r>
              <a:rPr lang="el-GR" sz="2400" dirty="0"/>
              <a:t> και έξω-παράσιτα)  </a:t>
            </a:r>
          </a:p>
          <a:p>
            <a:pPr algn="just">
              <a:lnSpc>
                <a:spcPct val="150000"/>
              </a:lnSpc>
            </a:pPr>
            <a:r>
              <a:rPr lang="el-GR" sz="2400" dirty="0">
                <a:solidFill>
                  <a:srgbClr val="FFFF00"/>
                </a:solidFill>
              </a:rPr>
              <a:t>Ιστορικό</a:t>
            </a:r>
            <a:r>
              <a:rPr lang="el-GR" sz="2300" dirty="0"/>
              <a:t>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Ανορεξία και εμετοί εδώ και 4 ημέρες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Έντονη κατάπτωση εδώ και μια ημέρα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18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Κλινική εξέταση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2"/>
            <a:ext cx="10820400" cy="456642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Ευρήματα κλινικής εξέτασης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Θερμοκρασία: </a:t>
            </a:r>
            <a:r>
              <a:rPr lang="el-GR" sz="2400" dirty="0">
                <a:solidFill>
                  <a:srgbClr val="DF6F01"/>
                </a:solidFill>
              </a:rPr>
              <a:t>37°</a:t>
            </a:r>
            <a:r>
              <a:rPr lang="en-US" sz="2400" dirty="0">
                <a:solidFill>
                  <a:srgbClr val="DF6F01"/>
                </a:solidFill>
              </a:rPr>
              <a:t>C</a:t>
            </a:r>
            <a:r>
              <a:rPr lang="en-US" sz="2400" dirty="0"/>
              <a:t> </a:t>
            </a:r>
            <a:r>
              <a:rPr lang="el-GR" sz="2400" dirty="0"/>
              <a:t> και </a:t>
            </a:r>
            <a:r>
              <a:rPr lang="el-GR" sz="2400" dirty="0">
                <a:solidFill>
                  <a:srgbClr val="DF6F01"/>
                </a:solidFill>
              </a:rPr>
              <a:t>7% αφυδάτωση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Συχνότητα αναπνοών: </a:t>
            </a:r>
            <a:r>
              <a:rPr lang="el-GR" sz="2400" dirty="0">
                <a:solidFill>
                  <a:srgbClr val="DF6F01"/>
                </a:solidFill>
              </a:rPr>
              <a:t>15 / λεπτό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Καρδιακή συχνότητα: </a:t>
            </a:r>
            <a:r>
              <a:rPr lang="el-GR" sz="2400" dirty="0">
                <a:solidFill>
                  <a:srgbClr val="DF6F01"/>
                </a:solidFill>
              </a:rPr>
              <a:t>90 / λεπτό  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Καρδιακός ρυθμός: </a:t>
            </a:r>
            <a:r>
              <a:rPr lang="el-GR" sz="2400" dirty="0" err="1">
                <a:solidFill>
                  <a:srgbClr val="DF6F01"/>
                </a:solidFill>
              </a:rPr>
              <a:t>φλεβοκομβικός</a:t>
            </a:r>
            <a:r>
              <a:rPr lang="el-GR" sz="24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Πόνος κατά τη ψηλάφηση της κοιλιάς </a:t>
            </a:r>
          </a:p>
          <a:p>
            <a:pPr algn="just">
              <a:lnSpc>
                <a:spcPct val="150000"/>
              </a:lnSpc>
            </a:pPr>
            <a:r>
              <a:rPr lang="el-GR" sz="2400" dirty="0"/>
              <a:t>Ήπια διόγκωση της ουροδόχου κύστης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70477"/>
            <a:ext cx="8610600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Αιματολογική εξέταση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3AE6B3D1-84EA-44C8-B2E4-574718662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937773"/>
              </p:ext>
            </p:extLst>
          </p:nvPr>
        </p:nvGraphicFramePr>
        <p:xfrm>
          <a:off x="1790700" y="1435351"/>
          <a:ext cx="8610600" cy="505268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570403">
                  <a:extLst>
                    <a:ext uri="{9D8B030D-6E8A-4147-A177-3AD203B41FA5}">
                      <a16:colId xmlns:a16="http://schemas.microsoft.com/office/drawing/2014/main" val="3019596003"/>
                    </a:ext>
                  </a:extLst>
                </a:gridCol>
                <a:gridCol w="4040197">
                  <a:extLst>
                    <a:ext uri="{9D8B030D-6E8A-4147-A177-3AD203B41FA5}">
                      <a16:colId xmlns:a16="http://schemas.microsoft.com/office/drawing/2014/main" val="88501904"/>
                    </a:ext>
                  </a:extLst>
                </a:gridCol>
              </a:tblGrid>
              <a:tr h="3936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PCV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30%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4255688410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Hb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11g/dl 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3647867780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WBC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14</a:t>
                      </a:r>
                      <a:r>
                        <a:rPr lang="el-GR" sz="2400" b="0" dirty="0">
                          <a:effectLst/>
                        </a:rPr>
                        <a:t>.</a:t>
                      </a:r>
                      <a:r>
                        <a:rPr lang="en-US" sz="2400" b="0" dirty="0">
                          <a:effectLst/>
                        </a:rPr>
                        <a:t>000/</a:t>
                      </a:r>
                      <a:r>
                        <a:rPr lang="el-GR" sz="2400" b="0" dirty="0">
                          <a:effectLst/>
                        </a:rPr>
                        <a:t>μ</a:t>
                      </a:r>
                      <a:r>
                        <a:rPr lang="en-US" sz="2400" b="0" dirty="0">
                          <a:effectLst/>
                        </a:rPr>
                        <a:t>l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1458733026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effectLst/>
                        </a:rPr>
                        <a:t>PLT</a:t>
                      </a:r>
                      <a:endParaRPr lang="el-GR" sz="2400" b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357</a:t>
                      </a:r>
                      <a:r>
                        <a:rPr lang="el-GR" sz="2400" b="0" dirty="0">
                          <a:effectLst/>
                        </a:rPr>
                        <a:t>.</a:t>
                      </a:r>
                      <a:r>
                        <a:rPr lang="en-US" sz="2400" b="0" dirty="0">
                          <a:effectLst/>
                        </a:rPr>
                        <a:t>000/</a:t>
                      </a:r>
                      <a:r>
                        <a:rPr lang="el-GR" sz="2400" b="0" dirty="0">
                          <a:effectLst/>
                        </a:rPr>
                        <a:t>μ</a:t>
                      </a:r>
                      <a:r>
                        <a:rPr lang="en-US" sz="2400" b="0" dirty="0">
                          <a:effectLst/>
                        </a:rPr>
                        <a:t>l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1358249922"/>
                  </a:ext>
                </a:extLst>
              </a:tr>
              <a:tr h="39368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b="0" dirty="0">
                          <a:effectLst/>
                        </a:rPr>
                        <a:t>Λευκοκυτταρικός τύπος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0640" marR="160640" marT="80320" marB="8032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111024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400" b="0">
                          <a:effectLst/>
                        </a:rPr>
                        <a:t>Ουδετερόφιλα</a:t>
                      </a:r>
                      <a:endParaRPr lang="el-GR" sz="2400" b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b="0" dirty="0">
                          <a:effectLst/>
                        </a:rPr>
                        <a:t>65% (9,100/μ</a:t>
                      </a:r>
                      <a:r>
                        <a:rPr lang="en-US" sz="2400" b="0" dirty="0">
                          <a:effectLst/>
                        </a:rPr>
                        <a:t>l)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1341455050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400" b="0">
                          <a:effectLst/>
                        </a:rPr>
                        <a:t>Άωρα ουδετερόφιλα</a:t>
                      </a:r>
                      <a:endParaRPr lang="el-GR" sz="2400" b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2% (280/</a:t>
                      </a:r>
                      <a:r>
                        <a:rPr lang="el-GR" sz="2400" b="0" dirty="0">
                          <a:effectLst/>
                        </a:rPr>
                        <a:t>μ</a:t>
                      </a:r>
                      <a:r>
                        <a:rPr lang="en-US" sz="2400" b="0" dirty="0">
                          <a:effectLst/>
                        </a:rPr>
                        <a:t>l)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1506664447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400" b="0">
                          <a:effectLst/>
                        </a:rPr>
                        <a:t>Λεμφοκύτταρα </a:t>
                      </a:r>
                      <a:endParaRPr lang="el-GR" sz="2400" b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29% (4,060/</a:t>
                      </a:r>
                      <a:r>
                        <a:rPr lang="el-GR" sz="2400" b="0" dirty="0">
                          <a:effectLst/>
                        </a:rPr>
                        <a:t>μ</a:t>
                      </a:r>
                      <a:r>
                        <a:rPr lang="en-US" sz="2400" b="0" dirty="0">
                          <a:effectLst/>
                        </a:rPr>
                        <a:t>l)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3463499868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400" b="0">
                          <a:effectLst/>
                        </a:rPr>
                        <a:t>Μονοπύρηνα </a:t>
                      </a:r>
                      <a:endParaRPr lang="el-GR" sz="2400" b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2% (280/</a:t>
                      </a:r>
                      <a:r>
                        <a:rPr lang="el-GR" sz="2400" b="0" dirty="0">
                          <a:effectLst/>
                        </a:rPr>
                        <a:t>μ</a:t>
                      </a:r>
                      <a:r>
                        <a:rPr lang="en-US" sz="2400" b="0" dirty="0">
                          <a:effectLst/>
                        </a:rPr>
                        <a:t>l)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2377281447"/>
                  </a:ext>
                </a:extLst>
              </a:tr>
              <a:tr h="3939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400" b="0" dirty="0" err="1">
                          <a:effectLst/>
                        </a:rPr>
                        <a:t>Εωσινόφιλα</a:t>
                      </a:r>
                      <a:r>
                        <a:rPr lang="el-GR" sz="2400" b="0" dirty="0">
                          <a:effectLst/>
                        </a:rPr>
                        <a:t> 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2% (280/</a:t>
                      </a:r>
                      <a:r>
                        <a:rPr lang="el-GR" sz="2400" b="0" dirty="0">
                          <a:effectLst/>
                        </a:rPr>
                        <a:t>μ</a:t>
                      </a:r>
                      <a:r>
                        <a:rPr lang="en-US" sz="2400" b="0" dirty="0">
                          <a:effectLst/>
                        </a:rPr>
                        <a:t>l)</a:t>
                      </a:r>
                      <a:endParaRPr lang="el-GR" sz="2400" b="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0480" marR="120480" marT="0" marB="0"/>
                </a:tc>
                <a:extLst>
                  <a:ext uri="{0D108BD9-81ED-4DB2-BD59-A6C34878D82A}">
                    <a16:rowId xmlns:a16="http://schemas.microsoft.com/office/drawing/2014/main" val="698782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902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70477"/>
            <a:ext cx="8610600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Βιοχημικές εξετάσεις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D1854062-F536-4DED-BA87-9D8F948EB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020426"/>
              </p:ext>
            </p:extLst>
          </p:nvPr>
        </p:nvGraphicFramePr>
        <p:xfrm>
          <a:off x="470311" y="2152357"/>
          <a:ext cx="5852933" cy="333606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628767">
                  <a:extLst>
                    <a:ext uri="{9D8B030D-6E8A-4147-A177-3AD203B41FA5}">
                      <a16:colId xmlns:a16="http://schemas.microsoft.com/office/drawing/2014/main" val="419585452"/>
                    </a:ext>
                  </a:extLst>
                </a:gridCol>
                <a:gridCol w="3224166">
                  <a:extLst>
                    <a:ext uri="{9D8B030D-6E8A-4147-A177-3AD203B41FA5}">
                      <a16:colId xmlns:a16="http://schemas.microsoft.com/office/drawing/2014/main" val="530378150"/>
                    </a:ext>
                  </a:extLst>
                </a:gridCol>
              </a:tblGrid>
              <a:tr h="556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>
                          <a:effectLst/>
                        </a:rPr>
                        <a:t>TS</a:t>
                      </a:r>
                      <a:endParaRPr lang="el-GR" sz="27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7g/dl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65744977"/>
                  </a:ext>
                </a:extLst>
              </a:tr>
              <a:tr h="556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ALB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2,6g/dl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59953246"/>
                  </a:ext>
                </a:extLst>
              </a:tr>
              <a:tr h="556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>
                          <a:effectLst/>
                        </a:rPr>
                        <a:t>BUN</a:t>
                      </a:r>
                      <a:endParaRPr lang="el-GR" sz="27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49 mg/dl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57214485"/>
                  </a:ext>
                </a:extLst>
              </a:tr>
              <a:tr h="556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>
                          <a:effectLst/>
                        </a:rPr>
                        <a:t>CREA</a:t>
                      </a:r>
                      <a:endParaRPr lang="el-GR" sz="27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2,8 mg/dl 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97421017"/>
                  </a:ext>
                </a:extLst>
              </a:tr>
              <a:tr h="556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>
                          <a:effectLst/>
                        </a:rPr>
                        <a:t>ALP</a:t>
                      </a:r>
                      <a:endParaRPr lang="el-GR" sz="27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44 U/L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64582787"/>
                  </a:ext>
                </a:extLst>
              </a:tr>
              <a:tr h="55601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ALT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dirty="0">
                          <a:effectLst/>
                        </a:rPr>
                        <a:t>10 U/L</a:t>
                      </a:r>
                      <a:endParaRPr lang="el-GR" sz="27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892" marR="1678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44823370"/>
                  </a:ext>
                </a:extLst>
              </a:tr>
            </a:tbl>
          </a:graphicData>
        </a:graphic>
      </p:graphicFrame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E334A076-12EE-4B54-8F8E-CE57CEBD0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151926"/>
              </p:ext>
            </p:extLst>
          </p:nvPr>
        </p:nvGraphicFramePr>
        <p:xfrm>
          <a:off x="6541476" y="2152357"/>
          <a:ext cx="5365263" cy="333605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658794">
                  <a:extLst>
                    <a:ext uri="{9D8B030D-6E8A-4147-A177-3AD203B41FA5}">
                      <a16:colId xmlns:a16="http://schemas.microsoft.com/office/drawing/2014/main" val="3680556579"/>
                    </a:ext>
                  </a:extLst>
                </a:gridCol>
                <a:gridCol w="2706469">
                  <a:extLst>
                    <a:ext uri="{9D8B030D-6E8A-4147-A177-3AD203B41FA5}">
                      <a16:colId xmlns:a16="http://schemas.microsoft.com/office/drawing/2014/main" val="2345652345"/>
                    </a:ext>
                  </a:extLst>
                </a:gridCol>
              </a:tblGrid>
              <a:tr h="55574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effectLst/>
                        </a:rPr>
                        <a:t>γ-</a:t>
                      </a:r>
                      <a:r>
                        <a:rPr lang="en-US" sz="2700" b="0" kern="1200" dirty="0">
                          <a:effectLst/>
                        </a:rPr>
                        <a:t>GT</a:t>
                      </a:r>
                      <a:endParaRPr lang="el-GR" sz="2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>
                          <a:effectLst/>
                        </a:rPr>
                        <a:t>0 U/L</a:t>
                      </a:r>
                      <a:endParaRPr lang="el-GR" sz="27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07400659"/>
                  </a:ext>
                </a:extLst>
              </a:tr>
              <a:tr h="55606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>
                          <a:effectLst/>
                        </a:rPr>
                        <a:t>Ca</a:t>
                      </a:r>
                      <a:endParaRPr lang="el-GR" sz="27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effectLst/>
                        </a:rPr>
                        <a:t>9</a:t>
                      </a:r>
                      <a:r>
                        <a:rPr lang="en-US" sz="2700" b="0" kern="1200" dirty="0">
                          <a:effectLst/>
                        </a:rPr>
                        <a:t>mg/dl</a:t>
                      </a:r>
                      <a:endParaRPr lang="el-GR" sz="2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84775712"/>
                  </a:ext>
                </a:extLst>
              </a:tr>
              <a:tr h="55606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 dirty="0">
                          <a:effectLst/>
                        </a:rPr>
                        <a:t>P</a:t>
                      </a:r>
                      <a:endParaRPr lang="el-GR" sz="2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>
                          <a:effectLst/>
                        </a:rPr>
                        <a:t>6mg/dl </a:t>
                      </a:r>
                      <a:endParaRPr lang="el-GR" sz="27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90479035"/>
                  </a:ext>
                </a:extLst>
              </a:tr>
              <a:tr h="55606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 dirty="0">
                          <a:effectLst/>
                        </a:rPr>
                        <a:t>K</a:t>
                      </a:r>
                      <a:endParaRPr lang="el-GR" sz="2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>
                          <a:effectLst/>
                        </a:rPr>
                        <a:t>5,8 mmol/L</a:t>
                      </a:r>
                      <a:endParaRPr lang="el-GR" sz="27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436414"/>
                  </a:ext>
                </a:extLst>
              </a:tr>
              <a:tr h="55606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>
                          <a:effectLst/>
                        </a:rPr>
                        <a:t>Na</a:t>
                      </a:r>
                      <a:endParaRPr lang="el-GR" sz="27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>
                          <a:effectLst/>
                        </a:rPr>
                        <a:t>150 mmol/L</a:t>
                      </a:r>
                      <a:endParaRPr lang="el-GR" sz="27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92926311"/>
                  </a:ext>
                </a:extLst>
              </a:tr>
              <a:tr h="556062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>
                          <a:effectLst/>
                        </a:rPr>
                        <a:t>Cl</a:t>
                      </a:r>
                      <a:endParaRPr lang="el-GR" sz="27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 dirty="0">
                          <a:effectLst/>
                        </a:rPr>
                        <a:t>110 </a:t>
                      </a:r>
                      <a:r>
                        <a:rPr lang="el-GR" sz="2700" b="0" kern="1200" dirty="0" err="1">
                          <a:effectLst/>
                        </a:rPr>
                        <a:t>mmol</a:t>
                      </a:r>
                      <a:r>
                        <a:rPr lang="el-GR" sz="2700" b="0" kern="1200" dirty="0">
                          <a:effectLst/>
                        </a:rPr>
                        <a:t>/L</a:t>
                      </a:r>
                      <a:endParaRPr lang="el-GR" sz="2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9" marR="1700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47764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8444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72003"/>
            <a:ext cx="8610600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Ανάλυση των ούρων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C148B69-B4C0-477A-AA3E-BBE931FE2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361562DC-4919-4974-BE75-04F37FB1F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836980"/>
              </p:ext>
            </p:extLst>
          </p:nvPr>
        </p:nvGraphicFramePr>
        <p:xfrm>
          <a:off x="1341120" y="1604531"/>
          <a:ext cx="9509760" cy="488299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5047665">
                  <a:extLst>
                    <a:ext uri="{9D8B030D-6E8A-4147-A177-3AD203B41FA5}">
                      <a16:colId xmlns:a16="http://schemas.microsoft.com/office/drawing/2014/main" val="127227631"/>
                    </a:ext>
                  </a:extLst>
                </a:gridCol>
                <a:gridCol w="4462095">
                  <a:extLst>
                    <a:ext uri="{9D8B030D-6E8A-4147-A177-3AD203B41FA5}">
                      <a16:colId xmlns:a16="http://schemas.microsoft.com/office/drawing/2014/main" val="4215389129"/>
                    </a:ext>
                  </a:extLst>
                </a:gridCol>
              </a:tblGrid>
              <a:tr h="84057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Μέθοδος λήψης των ούρων: </a:t>
                      </a:r>
                      <a:r>
                        <a:rPr lang="el-GR" sz="2700" b="0" kern="1200" dirty="0" err="1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κυστοκέντηση</a:t>
                      </a:r>
                      <a:endParaRPr lang="el-GR" sz="2700" b="0" kern="1200" dirty="0">
                        <a:solidFill>
                          <a:srgbClr val="FFF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876" marR="115876" marT="57938" marB="57938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578566"/>
                  </a:ext>
                </a:extLst>
              </a:tr>
              <a:tr h="6051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Φυσικές ιδιότητες </a:t>
                      </a:r>
                    </a:p>
                  </a:txBody>
                  <a:tcPr marL="185094" marR="18509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κίτρινο θολερό </a:t>
                      </a:r>
                    </a:p>
                  </a:txBody>
                  <a:tcPr marL="185094" marR="1850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94719907"/>
                  </a:ext>
                </a:extLst>
              </a:tr>
              <a:tr h="6051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Ειδικό βάρος </a:t>
                      </a:r>
                    </a:p>
                  </a:txBody>
                  <a:tcPr marL="185094" marR="18509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1040</a:t>
                      </a:r>
                    </a:p>
                  </a:txBody>
                  <a:tcPr marL="185094" marR="1850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00171733"/>
                  </a:ext>
                </a:extLst>
              </a:tr>
              <a:tr h="9431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Stick </a:t>
                      </a: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ανάλυσης ούρων</a:t>
                      </a:r>
                    </a:p>
                  </a:txBody>
                  <a:tcPr marL="185094" marR="18509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pH=7, </a:t>
                      </a: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αίμα +1</a:t>
                      </a:r>
                    </a:p>
                  </a:txBody>
                  <a:tcPr marL="185094" marR="1850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44798576"/>
                  </a:ext>
                </a:extLst>
              </a:tr>
              <a:tr h="60515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Heller kai </a:t>
                      </a:r>
                      <a:r>
                        <a:rPr lang="en-US" sz="27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Gmellin</a:t>
                      </a:r>
                      <a:r>
                        <a:rPr lang="en-US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GR" sz="2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5094" marR="18509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ΚΦ</a:t>
                      </a:r>
                    </a:p>
                  </a:txBody>
                  <a:tcPr marL="185094" marR="1850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39475796"/>
                  </a:ext>
                </a:extLst>
              </a:tr>
              <a:tr h="1283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Νωπό ίζημα ούρων</a:t>
                      </a:r>
                    </a:p>
                  </a:txBody>
                  <a:tcPr marL="185094" marR="18509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Υποψία βακτηρίων</a:t>
                      </a:r>
                    </a:p>
                  </a:txBody>
                  <a:tcPr marL="185094" marR="18509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6836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06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6EE3-4BE3-7137-34B0-A1D46D5AE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cap="none" dirty="0">
                <a:solidFill>
                  <a:srgbClr val="94FFFF"/>
                </a:solidFill>
                <a:cs typeface="Arial" panose="020B0604020202020204" pitchFamily="34" charset="0"/>
              </a:rPr>
              <a:t>Νεφρική λειτουργία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696F9-C098-8541-F747-FAC089F7F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>
                <a:solidFill>
                  <a:srgbClr val="FFFF00"/>
                </a:solidFill>
              </a:rPr>
              <a:t>Έλεγχος νεφρικής λειτουργίας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l-GR" sz="2400" dirty="0"/>
              <a:t>Πρόκειται για ουσίες οι οποίες παράγονται διαρκώς και αποβάλλονται φυσιολογικά από το νεφρό με το ούρο</a:t>
            </a:r>
            <a:endParaRPr lang="en-US" sz="2400" dirty="0"/>
          </a:p>
          <a:p>
            <a:r>
              <a:rPr lang="el-GR" sz="2400" dirty="0" err="1"/>
              <a:t>Κρεατινίνη</a:t>
            </a:r>
            <a:r>
              <a:rPr lang="el-GR" sz="2400" dirty="0"/>
              <a:t> και </a:t>
            </a:r>
            <a:r>
              <a:rPr lang="en-US" sz="2400" dirty="0"/>
              <a:t>SDMA </a:t>
            </a:r>
            <a:r>
              <a:rPr lang="el-GR" sz="2400" dirty="0"/>
              <a:t>έχουν σχετικά σταθερή παραγωγή</a:t>
            </a:r>
          </a:p>
          <a:p>
            <a:r>
              <a:rPr lang="el-GR" sz="2400" dirty="0"/>
              <a:t>Όταν αρχίζουν να συσσωρεύονται στο αίμα είναι ένδειξη μειωμένης </a:t>
            </a:r>
            <a:r>
              <a:rPr lang="el-GR" sz="2400" dirty="0" err="1"/>
              <a:t>σπειραματικής</a:t>
            </a:r>
            <a:r>
              <a:rPr lang="el-GR" sz="2400" dirty="0"/>
              <a:t> διήθησης (</a:t>
            </a:r>
            <a:r>
              <a:rPr lang="en-US" sz="2400" dirty="0"/>
              <a:t>Glomerular Filtration Rate, GFR) </a:t>
            </a:r>
            <a:r>
              <a:rPr lang="el-GR" sz="2400" dirty="0"/>
              <a:t>άρα και προβληματικής νεφρικής λειτουργίας</a:t>
            </a:r>
          </a:p>
          <a:p>
            <a:r>
              <a:rPr lang="el-GR" sz="2400" dirty="0"/>
              <a:t>(παραγωγή/πρόσληψη ↔ αποβολή/καταστροφή ↔ ενυδάτωση)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4027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53" y="764373"/>
            <a:ext cx="9186747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(</a:t>
            </a:r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BUN)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Γενικά στοιχεία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Συντίθεται στο ήπαρ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Καταβολισμός των αμινοξέων ενδογενών και εξωγενών πρωτεϊνών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Η παραγωγή της ουρίας εξαρτάται από την ηπατική λειτουργία και την παραγωγή αμμωνίας 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Η συγκέντρωσή της επηρεάζεται από εξωγενείς παράγοντες (πχ διατροφή πλούσια σε πρωτεΐνες)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92787-9218-423A-BCAB-913D2A46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3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53" y="764373"/>
            <a:ext cx="9186747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(</a:t>
            </a:r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BUN)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Αίτια αυξημένης συγκέντρωσης</a:t>
            </a:r>
            <a:r>
              <a:rPr lang="en-US" sz="2800" dirty="0">
                <a:solidFill>
                  <a:srgbClr val="FFFF00"/>
                </a:solidFill>
              </a:rPr>
              <a:t> BUN</a:t>
            </a:r>
            <a:endParaRPr lang="el-GR" sz="2800" dirty="0">
              <a:solidFill>
                <a:srgbClr val="FFFF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l-GR" sz="2500" dirty="0"/>
              <a:t>Σοβαρές αιμορραγίες από το γαστρεντερικό </a:t>
            </a:r>
            <a:r>
              <a:rPr lang="en-US" sz="2500" dirty="0"/>
              <a:t>(</a:t>
            </a:r>
            <a:r>
              <a:rPr lang="el-GR" sz="2500" dirty="0"/>
              <a:t>πέψη πρωτεϊνών αίματος)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Έντονος καταβολισμός πρωτεϊνών  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Ασιτία, πυρετός, λοιμώξεις </a:t>
            </a:r>
          </a:p>
          <a:p>
            <a:pPr lvl="0" algn="just">
              <a:lnSpc>
                <a:spcPct val="150000"/>
              </a:lnSpc>
            </a:pPr>
            <a:r>
              <a:rPr lang="el-GR" sz="2500" dirty="0">
                <a:solidFill>
                  <a:prstClr val="white"/>
                </a:solidFill>
              </a:rPr>
              <a:t>Διατροφή με υψηλή περιεκτικότητα πρωτεϊνών </a:t>
            </a:r>
            <a:endParaRPr lang="el-GR" sz="2300" dirty="0">
              <a:solidFill>
                <a:srgbClr val="DF6F01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92787-9218-423A-BCAB-913D2A46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1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53" y="764373"/>
            <a:ext cx="9186747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Ουρία (</a:t>
            </a:r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BUN)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Αίτια μειωμένης συγκέντρωσης</a:t>
            </a:r>
            <a:r>
              <a:rPr lang="en-US" sz="2800" dirty="0">
                <a:solidFill>
                  <a:srgbClr val="FFFF00"/>
                </a:solidFill>
              </a:rPr>
              <a:t> BUN</a:t>
            </a:r>
            <a:endParaRPr lang="el-GR" sz="2800" dirty="0">
              <a:solidFill>
                <a:srgbClr val="FFFF00"/>
              </a:solidFill>
            </a:endParaRPr>
          </a:p>
          <a:p>
            <a:pPr lvl="0" algn="just">
              <a:lnSpc>
                <a:spcPct val="150000"/>
              </a:lnSpc>
            </a:pPr>
            <a:r>
              <a:rPr lang="el-GR" sz="2500" dirty="0">
                <a:solidFill>
                  <a:prstClr val="white"/>
                </a:solidFill>
              </a:rPr>
              <a:t>Διατροφή με χαμηλή περιεκτικότητα πρωτεϊνών </a:t>
            </a:r>
            <a:endParaRPr lang="el-GR" sz="2300" dirty="0">
              <a:solidFill>
                <a:srgbClr val="DF6F0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l-GR" sz="2500" dirty="0"/>
              <a:t>Ηπατική ανεπάρκεια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Μειωμένη σύνθεση ουρίας   </a:t>
            </a:r>
          </a:p>
          <a:p>
            <a:pPr lvl="0" algn="just">
              <a:lnSpc>
                <a:spcPct val="150000"/>
              </a:lnSpc>
            </a:pPr>
            <a:r>
              <a:rPr lang="el-GR" sz="2500" dirty="0">
                <a:solidFill>
                  <a:prstClr val="white"/>
                </a:solidFill>
              </a:rPr>
              <a:t>Αναστομώσεις πυλαίας φλέβας του ήπατος (↑</a:t>
            </a:r>
            <a:r>
              <a:rPr lang="en-US" sz="2500" dirty="0">
                <a:solidFill>
                  <a:prstClr val="white"/>
                </a:solidFill>
              </a:rPr>
              <a:t>NH</a:t>
            </a:r>
            <a:r>
              <a:rPr lang="en-US" sz="2500" baseline="-25000" dirty="0">
                <a:solidFill>
                  <a:prstClr val="white"/>
                </a:solidFill>
              </a:rPr>
              <a:t>3</a:t>
            </a:r>
            <a:r>
              <a:rPr lang="en-US" sz="2500" dirty="0">
                <a:solidFill>
                  <a:prstClr val="white"/>
                </a:solidFill>
              </a:rPr>
              <a:t>)</a:t>
            </a:r>
            <a:r>
              <a:rPr lang="el-GR" sz="2500" dirty="0">
                <a:solidFill>
                  <a:prstClr val="white"/>
                </a:solidFill>
              </a:rPr>
              <a:t> </a:t>
            </a:r>
            <a:endParaRPr lang="el-GR" sz="2300" dirty="0">
              <a:solidFill>
                <a:srgbClr val="DF6F01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92787-9218-423A-BCAB-913D2A46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7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53" y="764373"/>
            <a:ext cx="9186747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Κρεατινίνη (</a:t>
            </a:r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CREA)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Γενικά στοιχεία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Προϊόν διάσπασης της </a:t>
            </a:r>
            <a:r>
              <a:rPr lang="el-GR" sz="2500" dirty="0" err="1"/>
              <a:t>φωσφοκρεατίνης</a:t>
            </a:r>
            <a:r>
              <a:rPr lang="el-GR" sz="2500" dirty="0"/>
              <a:t> των μυών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Παραγωγή ανάλογα με την μυϊκή μάζα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Φυσιολογικά υψηλότερη συγκέντρωση σε αρσενικά με μεγάλη μυϊκή μάζα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Υψηλότερη συγκέντρωση σε μεγαλόσωμες φυλές σκύλων και αθλητές</a:t>
            </a:r>
          </a:p>
          <a:p>
            <a:pPr lvl="1" algn="just">
              <a:lnSpc>
                <a:spcPct val="150000"/>
              </a:lnSpc>
            </a:pPr>
            <a:endParaRPr lang="el-GR" sz="2300" dirty="0">
              <a:solidFill>
                <a:srgbClr val="DF6F01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92787-9218-423A-BCAB-913D2A46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1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53" y="764373"/>
            <a:ext cx="9186747" cy="1293028"/>
          </a:xfrm>
        </p:spPr>
        <p:txBody>
          <a:bodyPr>
            <a:normAutofit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Κρεατινίνη (</a:t>
            </a:r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CREA)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Αίτια μειωμένης συγκέντρωσης της </a:t>
            </a:r>
            <a:r>
              <a:rPr lang="el-GR" sz="2800" dirty="0" err="1">
                <a:solidFill>
                  <a:srgbClr val="FFFF00"/>
                </a:solidFill>
              </a:rPr>
              <a:t>κρεατινίνης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Κουταβάκια ηλικίας &lt; 16 μηνών (0,4-0,5</a:t>
            </a:r>
            <a:r>
              <a:rPr lang="en-US" sz="2500" dirty="0"/>
              <a:t>mg/dl) </a:t>
            </a:r>
            <a:endParaRPr lang="el-GR" sz="2500" dirty="0"/>
          </a:p>
          <a:p>
            <a:pPr algn="just">
              <a:lnSpc>
                <a:spcPct val="150000"/>
              </a:lnSpc>
            </a:pPr>
            <a:r>
              <a:rPr lang="el-GR" sz="2500" dirty="0"/>
              <a:t>Καχεκτικά ζώα </a:t>
            </a:r>
          </a:p>
          <a:p>
            <a:pPr lvl="1" algn="just">
              <a:lnSpc>
                <a:spcPct val="150000"/>
              </a:lnSpc>
            </a:pPr>
            <a:r>
              <a:rPr lang="el-GR" sz="2300" dirty="0">
                <a:solidFill>
                  <a:srgbClr val="DF6F01"/>
                </a:solidFill>
              </a:rPr>
              <a:t>Σημαντική απώλεια μυϊκής μάζας </a:t>
            </a:r>
          </a:p>
          <a:p>
            <a:pPr marL="0" lvl="0" indent="0" algn="just">
              <a:lnSpc>
                <a:spcPct val="150000"/>
              </a:lnSpc>
              <a:buNone/>
            </a:pPr>
            <a:r>
              <a:rPr lang="el-GR" sz="2800" dirty="0">
                <a:solidFill>
                  <a:srgbClr val="FFFF00"/>
                </a:solidFill>
              </a:rPr>
              <a:t>Αίτια αυξημένης συγκέντρωσης της </a:t>
            </a:r>
            <a:r>
              <a:rPr lang="el-GR" sz="2800" dirty="0" err="1">
                <a:solidFill>
                  <a:srgbClr val="FFFF00"/>
                </a:solidFill>
              </a:rPr>
              <a:t>κρεατινίνης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</a:p>
          <a:p>
            <a:pPr lvl="0" algn="just">
              <a:lnSpc>
                <a:spcPct val="150000"/>
              </a:lnSpc>
            </a:pPr>
            <a:r>
              <a:rPr lang="el-GR" sz="2500" dirty="0">
                <a:solidFill>
                  <a:prstClr val="white"/>
                </a:solidFill>
              </a:rPr>
              <a:t>Οξεία </a:t>
            </a:r>
            <a:r>
              <a:rPr lang="el-GR" sz="2500" dirty="0" err="1">
                <a:solidFill>
                  <a:prstClr val="white"/>
                </a:solidFill>
              </a:rPr>
              <a:t>μυοσίτιδα</a:t>
            </a:r>
            <a:r>
              <a:rPr lang="el-GR" sz="2500" dirty="0">
                <a:solidFill>
                  <a:prstClr val="white"/>
                </a:solidFill>
              </a:rPr>
              <a:t>, τραυματισμοί των μυών </a:t>
            </a:r>
            <a:endParaRPr lang="el-GR" sz="2300" dirty="0">
              <a:solidFill>
                <a:srgbClr val="DF6F01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92787-9218-423A-BCAB-913D2A46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4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DF2C89-9313-4EA8-AF3A-781F5C7EC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6597" y="764373"/>
            <a:ext cx="9719603" cy="1293028"/>
          </a:xfrm>
        </p:spPr>
        <p:txBody>
          <a:bodyPr>
            <a:normAutofit fontScale="90000"/>
          </a:bodyPr>
          <a:lstStyle/>
          <a:p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Συμμετρική </a:t>
            </a:r>
            <a:r>
              <a:rPr lang="el-GR" sz="4400" cap="none" dirty="0" err="1">
                <a:solidFill>
                  <a:srgbClr val="94FFFF"/>
                </a:solidFill>
                <a:cs typeface="Arial" panose="020B0604020202020204" pitchFamily="34" charset="0"/>
              </a:rPr>
              <a:t>διμεθυλο-αργινίνη</a:t>
            </a:r>
            <a:r>
              <a:rPr lang="el-GR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 (</a:t>
            </a:r>
            <a:r>
              <a:rPr lang="en-US" sz="4400" cap="none" dirty="0">
                <a:solidFill>
                  <a:srgbClr val="94FFFF"/>
                </a:solidFill>
                <a:cs typeface="Arial" panose="020B0604020202020204" pitchFamily="34" charset="0"/>
              </a:rPr>
              <a:t>SDMA)</a:t>
            </a:r>
            <a:endParaRPr lang="el-GR" sz="4400" cap="none" dirty="0">
              <a:solidFill>
                <a:srgbClr val="94FFFF"/>
              </a:solidFill>
              <a:cs typeface="Arial" panose="020B0604020202020204" pitchFamily="34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46DB1B9-3CBC-435F-9CE1-3E5B2254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52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l-GR" sz="2800" dirty="0" err="1">
                <a:solidFill>
                  <a:srgbClr val="FFFF00"/>
                </a:solidFill>
              </a:rPr>
              <a:t>Μεθυλαργινίνες</a:t>
            </a:r>
            <a:r>
              <a:rPr lang="el-GR" sz="2800" dirty="0">
                <a:solidFill>
                  <a:srgbClr val="FFFF00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Αμινοξέα </a:t>
            </a:r>
            <a:r>
              <a:rPr lang="en-US" sz="2500" dirty="0"/>
              <a:t> </a:t>
            </a:r>
            <a:endParaRPr lang="el-GR" sz="2500" dirty="0"/>
          </a:p>
          <a:p>
            <a:pPr algn="just">
              <a:lnSpc>
                <a:spcPct val="150000"/>
              </a:lnSpc>
            </a:pPr>
            <a:r>
              <a:rPr lang="el-GR" sz="2500" dirty="0"/>
              <a:t>Συντίθενται από υπολείμματα πρωτεϊνών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Δεν </a:t>
            </a:r>
            <a:r>
              <a:rPr lang="el-GR" sz="2500" dirty="0" err="1"/>
              <a:t>μεταβολίζονται</a:t>
            </a:r>
            <a:r>
              <a:rPr lang="el-GR" sz="2500" dirty="0"/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500" dirty="0"/>
              <a:t>Κυκλοφορούν στο πλάσμα αίματος </a:t>
            </a:r>
            <a:endParaRPr lang="el-GR" sz="2300" dirty="0"/>
          </a:p>
          <a:p>
            <a:pPr algn="just">
              <a:lnSpc>
                <a:spcPct val="150000"/>
              </a:lnSpc>
            </a:pPr>
            <a:r>
              <a:rPr lang="el-GR" sz="2500" dirty="0"/>
              <a:t>Απεκκρίνονται στο ούρο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592787-9218-423A-BCAB-913D2A46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690" y="5828140"/>
            <a:ext cx="930862" cy="9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74548"/>
      </p:ext>
    </p:extLst>
  </p:cSld>
  <p:clrMapOvr>
    <a:masterClrMapping/>
  </p:clrMapOvr>
</p:sld>
</file>

<file path=ppt/theme/theme1.xml><?xml version="1.0" encoding="utf-8"?>
<a:theme xmlns:a="http://schemas.openxmlformats.org/drawingml/2006/main" name="ΙΧΝΟΣ ΑΤΜΟΥ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TM04033937[[fn=Ίχνος ατμού]]</Template>
  <TotalTime>1719</TotalTime>
  <Words>1146</Words>
  <Application>Microsoft Office PowerPoint</Application>
  <PresentationFormat>Widescreen</PresentationFormat>
  <Paragraphs>266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Century Gothic</vt:lpstr>
      <vt:lpstr>ΙΧΝΟΣ ΑΤΜΟΥ</vt:lpstr>
      <vt:lpstr>Ιεράρχηση παθολογικών και μη ευρημάτων των βιοχημικών εξετάσεων </vt:lpstr>
      <vt:lpstr>Νεφρική λειτουργία</vt:lpstr>
      <vt:lpstr>Νεφρική λειτουργία</vt:lpstr>
      <vt:lpstr>Ουρία (BUN)</vt:lpstr>
      <vt:lpstr>Ουρία (BUN)</vt:lpstr>
      <vt:lpstr>Ουρία (BUN)</vt:lpstr>
      <vt:lpstr>Κρεατινίνη (CREA)</vt:lpstr>
      <vt:lpstr>Κρεατινίνη (CREA)</vt:lpstr>
      <vt:lpstr>Συμμετρική διμεθυλο-αργινίνη (SDMA)</vt:lpstr>
      <vt:lpstr>Συμμετρική διμεθυλο-αργινίνη (SDMA)</vt:lpstr>
      <vt:lpstr>Ουρία / Κρεατινίνη</vt:lpstr>
      <vt:lpstr>Συμμετρική διμεθυλο-αργινίνη (SDMA)</vt:lpstr>
      <vt:lpstr>Ουρία / Κρεατινίνη</vt:lpstr>
      <vt:lpstr>Ουρία / Κρεατινίνη</vt:lpstr>
      <vt:lpstr>Ουρία / Κρεατινίνη</vt:lpstr>
      <vt:lpstr>Ουρία / Κρεατινίνη</vt:lpstr>
      <vt:lpstr>Ουρία / Κρεατινίνη</vt:lpstr>
      <vt:lpstr>Lilium spp.</vt:lpstr>
      <vt:lpstr>Ουρία / Κρεατινίνη</vt:lpstr>
      <vt:lpstr>Ουρία / Κρεατινίνη</vt:lpstr>
      <vt:lpstr>Ουρία / Κρεατινίνη</vt:lpstr>
      <vt:lpstr>Ουρία / Κρεατινίνη</vt:lpstr>
      <vt:lpstr>Κλινικό παράδειγμα</vt:lpstr>
      <vt:lpstr>Στοιχεία ταυτότητας – Ιστορικό </vt:lpstr>
      <vt:lpstr>Κλινική εξέταση</vt:lpstr>
      <vt:lpstr>Αιματολογική εξέταση</vt:lpstr>
      <vt:lpstr>Βιοχημικές εξετάσεις</vt:lpstr>
      <vt:lpstr>Ανάλυση των ούρων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Ιερ</dc:title>
  <dc:creator>Μανώλης Χατζής</dc:creator>
  <cp:lastModifiedBy>Babis Kostakis</cp:lastModifiedBy>
  <cp:revision>174</cp:revision>
  <cp:lastPrinted>2019-03-14T18:16:03Z</cp:lastPrinted>
  <dcterms:created xsi:type="dcterms:W3CDTF">2019-02-20T17:53:37Z</dcterms:created>
  <dcterms:modified xsi:type="dcterms:W3CDTF">2024-03-29T09:21:45Z</dcterms:modified>
</cp:coreProperties>
</file>