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947275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24/3/2021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Τίτλο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2" name="Υπότιτλο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20" name="Θέση υποσέλιδου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Έλλειψη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Έλλειψη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Ορθογώνιο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Έλλειψη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Έλλειψη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Ορθογώνιο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Ορθογώνιο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Διάγραμμα ροής: Διεργασία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Διάγραμμα ροής: Διεργασία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Πίτα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Έλλειψη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Κουλούρα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Ορθογώνιο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4000" dirty="0" smtClean="0">
                <a:latin typeface="Arial" pitchFamily="34" charset="0"/>
                <a:cs typeface="Arial" pitchFamily="34" charset="0"/>
              </a:rPr>
              <a:t>ΕΙΔΙΚΟ [ΕΘΝΙΚΟ] ΧΩΡΟΤΑΞΙΚΟ ΠΛΑΙΣΙΟ ΓΙΑ ΤΙΣ ΑΝΑ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l-GR" sz="4000" smtClean="0">
                <a:latin typeface="Arial" pitchFamily="34" charset="0"/>
                <a:cs typeface="Arial" pitchFamily="34" charset="0"/>
              </a:rPr>
              <a:t>ΕΩΣΙΜΕΣ </a:t>
            </a:r>
            <a:r>
              <a:rPr lang="el-GR" sz="4000" dirty="0" smtClean="0">
                <a:latin typeface="Arial" pitchFamily="34" charset="0"/>
                <a:cs typeface="Arial" pitchFamily="34" charset="0"/>
              </a:rPr>
              <a:t>ΠΗΓΕΣ ΕΝΕΡΓΕΙΑΣ 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Επίκουρος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/>
          <a:lstStyle/>
          <a:p>
            <a:pPr algn="ctr" eaLnBrk="1" hangingPunct="1"/>
            <a:r>
              <a:rPr lang="el-GR" alt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Α. ΔΟΜΗ ΤΟΥ ΕΙΔΙΚΟΥ [ΕΘΝΙΚΟΥ] ΠΛΑΙΣΙΟΥ ΓΙΑ ΤΙΣ Α.Π.Ε.</a:t>
            </a:r>
            <a:endParaRPr lang="en-US" altLang="el-G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229600" cy="41910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500" dirty="0" smtClean="0">
                <a:cs typeface="Arial" panose="020B0604020202020204" pitchFamily="34" charset="0"/>
              </a:rPr>
              <a:t>    </a:t>
            </a:r>
            <a:r>
              <a:rPr lang="en-US" sz="1500" dirty="0" smtClean="0"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1.  Κεφάλαιο Α : α. Γενικές διατάξεις, β. Σκοπός, γ. Ορισμοί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    2.  Κεφάλαιο </a:t>
            </a:r>
            <a:r>
              <a:rPr lang="el-GR" sz="1600" dirty="0">
                <a:cs typeface="Arial" panose="020B0604020202020204" pitchFamily="34" charset="0"/>
              </a:rPr>
              <a:t>Β : Κανόνες χωροθέτησης αιολικών εγκαταστάσεων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>
                <a:cs typeface="Arial" panose="020B0604020202020204" pitchFamily="34" charset="0"/>
              </a:rPr>
              <a:t>       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     3. Κεφάλαιο Γ : Κανόνες για τη χωροθέτηση μικρών υδροηλεκτρικών έργων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600" dirty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     4. Κεφάλαιο Δ : Κανόνες χωροθέτησης λοιπών εγκαταστάσεων παραγωγής ενέργειας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                             από Α.Π.Ε. (από ηλιακή ενέργεια, βιομάζα, βιοαέριο, γεωθερμία)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      5.  Κεφάλαιο Ε : Κατευθύνσεις για τον υποκείμενο σχεδιασμό (χωροταξικό και πολεοδομικό)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       6. Κεφάλαιο ΣΤ : Πρόγραμμα δράσης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5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5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5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447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l-GR" altLang="el-GR" sz="4000" dirty="0" smtClean="0"/>
              <a:t>Β. ΒΑΣΙΚΕΣ ΡΥΘΜΙΣΕΙΣ ΓΙΑ ΤΙΣ ΑΙΟΛΙΚΕΣ ΕΓΚΑΤΑΣΤΑΣΕΙΣ</a:t>
            </a:r>
            <a:endParaRPr lang="en-US" altLang="el-GR" sz="40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267200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Διαμοίραση του εθνικού χώρου σε τέσσερις κατηγορίες</a:t>
            </a:r>
          </a:p>
          <a:p>
            <a:pPr marL="0" indent="0" eaLnBrk="1" hangingPunct="1"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      </a:t>
            </a:r>
            <a:r>
              <a:rPr lang="el-GR" altLang="el-GR" sz="1600" dirty="0" smtClean="0">
                <a:cs typeface="Arial" panose="020B0604020202020204" pitchFamily="34" charset="0"/>
              </a:rPr>
              <a:t>α. Ηπειρωτική χώρα (συν Εύβοια)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     β. Νησιά Ιονίου, Αιγαίου, Κρήτη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     γ. Υπεράκτιος θαλάσσιος χώρος, ακατοίκητες νησίδες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     δ. Αττική (ως ιδιαίτερη κατηγορία ηπειρωτικού χώρου) </a:t>
            </a: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  <a:p>
            <a:pPr marL="0" indent="0" eaLnBrk="1" hangingPunct="1"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  Διαμοίραση του ελληνικού χώρου (μ</a:t>
            </a:r>
            <a:r>
              <a:rPr lang="el-GR" altLang="el-GR" sz="2000" dirty="0" smtClean="0">
                <a:cs typeface="Arial" panose="020B0604020202020204" pitchFamily="34" charset="0"/>
              </a:rPr>
              <a:t>ε</a:t>
            </a: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κριτήριο το αιολικό </a:t>
            </a:r>
          </a:p>
          <a:p>
            <a:pPr marL="0" indent="0" eaLnBrk="1" hangingPunct="1"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    </a:t>
            </a: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δυναμικό)  </a:t>
            </a:r>
          </a:p>
          <a:p>
            <a:pPr marL="0" indent="0" eaLnBrk="1" hangingPunct="1"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    </a:t>
            </a:r>
            <a:r>
              <a:rPr lang="el-GR" altLang="el-GR" sz="1600" dirty="0" smtClean="0">
                <a:cs typeface="Arial" panose="020B0604020202020204" pitchFamily="34" charset="0"/>
              </a:rPr>
              <a:t>α. Περιοχές αιολικής προτεραιότητας (Π.Α.Π.). – Πρόκειται για συγκεκριμένες  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   περιοχές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   β. Περιοχές αιολικής καταλληλότητας (Π.Α.Κ.). – Οι υπόλοιπες περιοχές που  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   κρίνονται ως ενεργειακά αποδοτικές (πρακτικώς όλη η υπόλοιπη Ελλάδα)</a:t>
            </a:r>
          </a:p>
          <a:p>
            <a:pPr marL="0" indent="0" eaLnBrk="1" hangingPunct="1">
              <a:buNone/>
            </a:pPr>
            <a:endParaRPr lang="el-GR" altLang="el-GR" sz="1600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496327" y="1447800"/>
            <a:ext cx="537689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228600"/>
            <a:ext cx="8305800" cy="1447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Γ. ΑΛΛΕΣ ΣΗΜΑΝΤΙΚΕΣ ΡΥΘΜΙΣΕΙΣ ΓΙΑ ΤΙΣ ΑΙΟΛΙΚΕΣ ΕΓΚΑΤΑΣΤΑΣΕΙΣ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8001000" cy="3962400"/>
          </a:xfrm>
        </p:spPr>
        <p:txBody>
          <a:bodyPr>
            <a:normAutofit/>
          </a:bodyPr>
          <a:lstStyle/>
          <a:p>
            <a:pPr marL="360000" indent="-360000" algn="just" eaLnBrk="1" hangingPunct="1">
              <a:spcBef>
                <a:spcPts val="0"/>
              </a:spcBef>
              <a:buFont typeface="Calibri" pitchFamily="34" charset="0"/>
              <a:buAutoNum type="arabicPeriod"/>
            </a:pPr>
            <a:r>
              <a:rPr lang="el-GR" altLang="el-GR" sz="2000" dirty="0" smtClean="0">
                <a:cs typeface="Arial" panose="020B0604020202020204" pitchFamily="34" charset="0"/>
              </a:rPr>
              <a:t>Καθορισμός περιοχών αποκλεισμού και ζωνών ασυμβατότητας </a:t>
            </a:r>
            <a:r>
              <a:rPr lang="el-GR" sz="2000" dirty="0" smtClean="0">
                <a:cs typeface="Arial" panose="020B0604020202020204" pitchFamily="34" charset="0"/>
              </a:rPr>
              <a:t>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sz="2000" dirty="0" smtClean="0">
                <a:cs typeface="Arial" panose="020B0604020202020204" pitchFamily="34" charset="0"/>
              </a:rPr>
              <a:t>     </a:t>
            </a:r>
            <a:r>
              <a:rPr lang="el-GR" sz="1600" dirty="0" smtClean="0">
                <a:cs typeface="Arial" panose="020B0604020202020204" pitchFamily="34" charset="0"/>
              </a:rPr>
              <a:t>(λ.χ.  α) Κηρυγμένα διατηρητέα μνημεία της παγκόσμιας πολιτιστικής κληρονομιάς</a:t>
            </a:r>
            <a:r>
              <a:rPr lang="el-GR" sz="2000" dirty="0" smtClean="0">
                <a:cs typeface="Arial" panose="020B0604020202020204" pitchFamily="34" charset="0"/>
              </a:rPr>
              <a:t>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       </a:t>
            </a:r>
            <a:r>
              <a:rPr lang="el-GR" sz="1600" dirty="0" smtClean="0">
                <a:cs typeface="Arial" panose="020B0604020202020204" pitchFamily="34" charset="0"/>
              </a:rPr>
              <a:t>β) Περιοχές απόλυτης προστασίας του ν. 1650/1986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sz="1600" dirty="0"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              γ) Πυρήνες εθνικών δρυμών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sz="1600" dirty="0"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              δ) Οικότοποι προτεραιότητας Οδηγίας 92/43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sz="1600" dirty="0"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              ε) Εντός σχεδίων πόλεων, ΠΟΤΑ, όπου απαγορεύεται από τοπικές διατάξεις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sz="1600" dirty="0"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                  χρήσεων γης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sz="1600" dirty="0"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                (βλ. περισσότερα αναλυτικά στο άρθρο 6 του Χωροταξικού Πλαισίου και στο 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sz="1600" dirty="0">
                <a:cs typeface="Arial" panose="020B0604020202020204" pitchFamily="34" charset="0"/>
              </a:rPr>
              <a:t> </a:t>
            </a:r>
            <a:r>
              <a:rPr lang="el-GR" sz="1600" dirty="0" smtClean="0">
                <a:cs typeface="Arial" panose="020B0604020202020204" pitchFamily="34" charset="0"/>
              </a:rPr>
              <a:t>                 Παράρτημα ΙΙ)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sz="1600" dirty="0" smtClean="0">
                <a:cs typeface="Arial" panose="020B0604020202020204" pitchFamily="34" charset="0"/>
              </a:rPr>
              <a:t> 2.  </a:t>
            </a:r>
            <a:r>
              <a:rPr lang="el-GR" altLang="el-GR" sz="2000" dirty="0" smtClean="0">
                <a:cs typeface="Arial" panose="020B0604020202020204" pitchFamily="34" charset="0"/>
              </a:rPr>
              <a:t>Καθορισμός μέγιστων επιτρεπόμενων εγκαταστάσεων</a:t>
            </a:r>
            <a:r>
              <a:rPr lang="el-GR" altLang="el-GR" dirty="0" smtClean="0">
                <a:cs typeface="Arial" panose="020B0604020202020204" pitchFamily="34" charset="0"/>
              </a:rPr>
              <a:t> </a:t>
            </a: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 algn="just" eaLnBrk="1" hangingPunct="1">
              <a:buNone/>
            </a:pPr>
            <a:r>
              <a:rPr lang="el-GR" alt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α) Για τις Π.Α.Π : επιτρεπόμενο ποσό εδαφικής κάλυψης 8 % της έκτασης του Ο.Τ.Α.</a:t>
            </a:r>
          </a:p>
          <a:p>
            <a:pPr marL="514350" indent="-514350" algn="just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             β) Για τις Π.Α.Κ. : επιτρεπόμενο ποσό κάλυψης 5% της έκτασης του Ο.Τ.Α.</a:t>
            </a:r>
          </a:p>
          <a:p>
            <a:pPr marL="514350" indent="-514350" algn="just" eaLnBrk="1" hangingPunct="1"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(βλ. περισσότερα αναλυτικά στο άρθρο 7 του Χωροταξικού Πλαισίου)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1219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Η ΝΟΜΙΜΟΤΗΤΑ ΤΟΥ ΧΩΡΟΤΑΞΙΚΟΥ ΠΛΑΙΣΙΟΥ ΓΙΑ ΤΙΣ Α.Π.Ε. – ΘΕΜΑΤΑ ΠΟΥ ΤΕΘΗΚΑΝ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001000" cy="4267200"/>
          </a:xfrm>
        </p:spPr>
        <p:txBody>
          <a:bodyPr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ΥΠ’ ΑΡΙΘ.: 1421/2013, 1422/2013 και 4190/2014 αποφάσεις του Συμβουλίου της Επικρατείας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l-G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Υποχρέωση εκπόνησης Στρατηγικής Μελέτης Περιβαλλοντικών Επιπτώσεων (Σ.Μ.Π.Ε.) – Πληρότητα Σ.Μ.Π.Ε. – Τρόπος έγκρισής της – Εναλλακτικές λύσεις ως προς την διάρθρωση του σχεδίου</a:t>
            </a:r>
            <a:endParaRPr lang="el-GR" sz="1700" dirty="0">
              <a:cs typeface="Arial" panose="020B0604020202020204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2. Παραβίαση του άρθρου 24 (παρ. 2) του Συντάγματος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Το κρίσιμο θέμα: Ο νομικός χαρακτήρας του Περιφερειακού Πλαισίου για τις Α</a:t>
            </a:r>
            <a:r>
              <a:rPr lang="en-US" sz="1600" dirty="0" smtClean="0">
                <a:cs typeface="Arial" panose="020B0604020202020204" pitchFamily="34" charset="0"/>
              </a:rPr>
              <a:t>.</a:t>
            </a:r>
            <a:r>
              <a:rPr lang="el-GR" sz="1600" dirty="0" smtClean="0">
                <a:cs typeface="Arial" panose="020B0604020202020204" pitchFamily="34" charset="0"/>
              </a:rPr>
              <a:t>Π</a:t>
            </a:r>
            <a:r>
              <a:rPr lang="en-US" sz="1600" dirty="0" smtClean="0">
                <a:cs typeface="Arial" panose="020B0604020202020204" pitchFamily="34" charset="0"/>
              </a:rPr>
              <a:t>.</a:t>
            </a:r>
            <a:r>
              <a:rPr lang="el-GR" sz="1600" dirty="0" smtClean="0">
                <a:cs typeface="Arial" panose="020B0604020202020204" pitchFamily="34" charset="0"/>
              </a:rPr>
              <a:t>Ε</a:t>
            </a:r>
            <a:r>
              <a:rPr lang="en-US" sz="1600" dirty="0" smtClean="0">
                <a:cs typeface="Arial" panose="020B0604020202020204" pitchFamily="34" charset="0"/>
              </a:rPr>
              <a:t>.</a:t>
            </a:r>
            <a:endParaRPr lang="el-GR" sz="1600" dirty="0" smtClean="0">
              <a:cs typeface="Arial" panose="020B0604020202020204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και η νομική σχέση του με τα υποκείμενα επίπεδα σχεδιασμού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α) Διατάξεις απολύτως κανονιστικές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/>
              <a:t>β) Διατάξεις που αναπτύσσουν νομική δεσμευτικότητα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/>
              <a:t>γ) Η θέση ότι το άρθρο 24 παρ. 2 δεν διαμορφώνει / διαρθρώνει ένα συγκεκριμένο σύστημα σχεδιασμού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 Αιολικές εγκαταστάσεις σε δάση – δασικές εκτάσεις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Αιολικές εγκαταστάσεις σε Ζώνες Ειδικής Προστασίας (άρθρο 6 παρ. 3 Χωροταξικού Πλαισίου)   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 ΕΙΔΙΚΟ [ΕΘΝΙΚΟ] ΧΩΡΟΤΑΞΙΚΟ ΠΛΑΙΣΙΟ ΓΙΑ ΤΙΣ ΑΝΑΕΩΣΙΜΕΣ ΠΗΓΕΣ ΕΝΕΡΓΕΙΑΣ 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Α. ΔΟΜΗ ΤΟΥ ΕΙΔΙΚΟΥ [ΕΘΝΙΚΟΥ] ΠΛΑΙΣΙΟΥ ΓΙΑ ΤΙΣ Α.Π.Ε.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Β. ΒΑΣΙΚΕΣ ΡΥΘΜΙΣΕΙΣ ΓΙΑ ΤΙΣ ΑΙΟΛΙΚΕΣ ΕΓΚΑΤΑΣΤΑΣΕΙΣ&amp;quot;&quot;/&gt;&lt;property id=&quot;20307&quot; value=&quot;258&quot;/&gt;&lt;/object&gt;&lt;object type=&quot;3&quot; unique_id=&quot;10007&quot;&gt;&lt;property id=&quot;20148&quot; value=&quot;5&quot;/&gt;&lt;property id=&quot;20300&quot; value=&quot;Slide 5 - &amp;quot;Γ. ΑΛΛΕΣ ΣΗΜΑΝΤΙΚΕΣ ΡΥΘΜΙΣΕΙΣ ΓΙΑ ΤΙΣ ΑΙΟΛΙΚΕΣ ΕΓΚΑΤΑΣΤΑΣΕΙΣ &amp;quot;&quot;/&gt;&lt;property id=&quot;20307&quot; value=&quot;259&quot;/&gt;&lt;/object&gt;&lt;object type=&quot;3&quot; unique_id=&quot;10008&quot;&gt;&lt;property id=&quot;20148&quot; value=&quot;5&quot;/&gt;&lt;property id=&quot;20300&quot; value=&quot;Slide 6 - &amp;quot;Δ. Η ΝΟΜΙΜΟΤΗΤΑ ΤΟΥ ΧΩΡΟΤΑΞΙΚΟΥ ΠΛΑΙΣΙΟΥ ΓΙΑ ΤΙΣ Α.Π.Ε. – ΘΕΜΑΤΑ ΠΟΥ ΤΕΘΗΚΑΝ&amp;quot;&quot;/&gt;&lt;property id=&quot;20307&quot; value=&quot;260&quot;/&gt;&lt;/object&gt;&lt;object type=&quot;3&quot; unique_id=&quot;10037&quot;&gt;&lt;property id=&quot;20148&quot; value=&quot;5&quot;/&gt;&lt;property id=&quot;20300&quot; value=&quot;Slide 4&quot;/&gt;&lt;property id=&quot;20307&quot; value=&quot;261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844</TotalTime>
  <Words>537</Words>
  <Application>Microsoft Office PowerPoint</Application>
  <PresentationFormat>Προβολή στην οθόνη (4:3)</PresentationFormat>
  <Paragraphs>57</Paragraphs>
  <Slides>6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Ηλιοστάσιο</vt:lpstr>
      <vt:lpstr> ΕΙΔΙΚΟ [ΕΘΝΙΚΟ] ΧΩΡΟΤΑΞΙΚΟ ΠΛΑΙΣΙΟ ΓΙΑ ΤΙΣ ΑΝΑNΕΩΣΙΜΕΣ ΠΗΓΕΣ ΕΝΕΡΓΕΙΑΣ </vt:lpstr>
      <vt:lpstr>Α. ΔΟΜΗ ΤΟΥ ΕΙΔΙΚΟΥ [ΕΘΝΙΚΟΥ] ΠΛΑΙΣΙΟΥ ΓΙΑ ΤΙΣ Α.Π.Ε.</vt:lpstr>
      <vt:lpstr>Β. ΒΑΣΙΚΕΣ ΡΥΘΜΙΣΕΙΣ ΓΙΑ ΤΙΣ ΑΙΟΛΙΚΕΣ ΕΓΚΑΤΑΣΤΑΣΕΙΣ</vt:lpstr>
      <vt:lpstr>Παρουσίαση του PowerPoint</vt:lpstr>
      <vt:lpstr>Γ. ΑΛΛΕΣ ΣΗΜΑΝΤΙΚΕΣ ΡΥΘΜΙΣΕΙΣ ΓΙΑ ΤΙΣ ΑΙΟΛΙΚΕΣ ΕΓΚΑΤΑΣΤΑΣΕΙΣ </vt:lpstr>
      <vt:lpstr>Δ. Η ΝΟΜΙΜΟΤΗΤΑ ΤΟΥ ΧΩΡΟΤΑΞΙΚΟΥ ΠΛΑΙΣΙΟΥ ΓΙΑ ΤΙΣ Α.Π.Ε. – ΘΕΜΑΤΑ ΠΟΥ ΤΕΘΗΚΑΝ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Haidarlis</cp:lastModifiedBy>
  <cp:revision>92</cp:revision>
  <cp:lastPrinted>2015-02-20T10:55:46Z</cp:lastPrinted>
  <dcterms:created xsi:type="dcterms:W3CDTF">2006-08-16T00:00:00Z</dcterms:created>
  <dcterms:modified xsi:type="dcterms:W3CDTF">2021-03-24T15:41:59Z</dcterms:modified>
</cp:coreProperties>
</file>