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5/12/2023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15154"/>
            <a:ext cx="5486400" cy="4466988"/>
          </a:xfrm>
          <a:prstGeom prst="rect">
            <a:avLst/>
          </a:prstGeom>
        </p:spPr>
        <p:txBody>
          <a:bodyPr vert="horz" lIns="94631" tIns="47316" rIns="94631" bIns="47316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Ορθογώνιο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12" name="Θέση αριθμού διαφάνειας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12/5/2023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itchFamily="34" charset="0"/>
                <a:cs typeface="Arial" pitchFamily="34" charset="0"/>
              </a:rPr>
              <a:t>ΔΙΚΑΙΟ ΤΗΣ ΦΥΣΗΣ</a:t>
            </a:r>
            <a:br>
              <a:rPr lang="el-GR" sz="3200" dirty="0" smtClean="0">
                <a:latin typeface="Arial" pitchFamily="34" charset="0"/>
                <a:cs typeface="Arial" pitchFamily="34" charset="0"/>
              </a:rPr>
            </a:br>
            <a:r>
              <a:rPr lang="el-GR" sz="3200" dirty="0" smtClean="0">
                <a:latin typeface="Arial" pitchFamily="34" charset="0"/>
                <a:cs typeface="Arial" pitchFamily="34" charset="0"/>
              </a:rPr>
              <a:t>[Ν. 1650/1986, Ν. 3937/2001, Ν. 4685/2020]</a:t>
            </a:r>
            <a:br>
              <a:rPr lang="el-GR" sz="3200" dirty="0" smtClean="0">
                <a:latin typeface="Arial" pitchFamily="34" charset="0"/>
                <a:cs typeface="Arial" pitchFamily="34" charset="0"/>
              </a:rPr>
            </a:br>
            <a:r>
              <a:rPr lang="el-GR" sz="3200" dirty="0" smtClean="0">
                <a:latin typeface="Arial" pitchFamily="34" charset="0"/>
                <a:cs typeface="Arial" pitchFamily="34" charset="0"/>
              </a:rPr>
              <a:t>[ΟΔΗΓΙΑ 92/43 - «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NATURA 2000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Αναπληρωτής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1981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Α. </a:t>
            </a:r>
            <a:r>
              <a:rPr lang="el-GR" altLang="el-GR" sz="3600" dirty="0" smtClean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ΝΟΜΟΘΕΣΙΑ ΠΡΟΣΤΑΣΙΑΣ ΤΟΥ ΦΥΣΙΚΟΥ ΠΕΡΙΒΑΛΛΟΝΤΟΣ</a:t>
            </a:r>
            <a:br>
              <a:rPr lang="el-GR" altLang="el-GR" sz="3600" dirty="0" smtClean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 smtClean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ΑΝΑΔΡΟΜΗ -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362200"/>
            <a:ext cx="8229600" cy="3886200"/>
          </a:xfrm>
        </p:spPr>
        <p:txBody>
          <a:bodyPr>
            <a:normAutofit fontScale="625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Ιστορική αναδρομή: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</a:t>
            </a:r>
            <a:r>
              <a:rPr lang="el-GR" dirty="0" smtClean="0">
                <a:cs typeface="Arial" panose="020B0604020202020204" pitchFamily="34" charset="0"/>
              </a:rPr>
              <a:t>α) Ρομαντική / αισθητική περίοδος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</a:t>
            </a:r>
            <a:r>
              <a:rPr lang="el-GR" sz="1900" dirty="0" smtClean="0">
                <a:cs typeface="Arial" panose="020B0604020202020204" pitchFamily="34" charset="0"/>
              </a:rPr>
              <a:t>(δασική νομοθεσία, νομοθεσία περί εθνικών δρυμών, τοπίων ιδιαίτερου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900" dirty="0">
                <a:cs typeface="Arial" panose="020B0604020202020204" pitchFamily="34" charset="0"/>
              </a:rPr>
              <a:t> </a:t>
            </a:r>
            <a:r>
              <a:rPr lang="el-GR" sz="1900" dirty="0" smtClean="0">
                <a:cs typeface="Arial" panose="020B0604020202020204" pitchFamily="34" charset="0"/>
              </a:rPr>
              <a:t>      φυσικού κάλλους κ.λπ.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9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>
                <a:cs typeface="Arial" panose="020B0604020202020204" pitchFamily="34" charset="0"/>
              </a:rPr>
              <a:t>     β) Επιστημονική / αντικειμενική περίοδος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(</a:t>
            </a:r>
            <a:r>
              <a:rPr lang="el-GR" sz="1900" dirty="0" smtClean="0">
                <a:cs typeface="Arial" panose="020B0604020202020204" pitchFamily="34" charset="0"/>
              </a:rPr>
              <a:t>ν. 1650/1986 «για την προστασία του περιβάλλοντος» και μια σειρά διεθνών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900" dirty="0">
                <a:cs typeface="Arial" panose="020B0604020202020204" pitchFamily="34" charset="0"/>
              </a:rPr>
              <a:t> </a:t>
            </a:r>
            <a:r>
              <a:rPr lang="el-GR" sz="1900" dirty="0" smtClean="0">
                <a:cs typeface="Arial" panose="020B0604020202020204" pitchFamily="34" charset="0"/>
              </a:rPr>
              <a:t>    πρώιμων διεθνών συμβάσεων [Βέρνης, Βόννης, Ραμσάρ κ.λπ.])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900" dirty="0" smtClean="0">
                <a:cs typeface="Arial" panose="020B0604020202020204" pitchFamily="34" charset="0"/>
              </a:rPr>
              <a:t>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100" dirty="0" smtClean="0">
                <a:cs typeface="Arial" panose="020B0604020202020204" pitchFamily="34" charset="0"/>
              </a:rPr>
              <a:t>     </a:t>
            </a:r>
            <a:r>
              <a:rPr lang="el-GR" sz="2300" dirty="0" smtClean="0">
                <a:cs typeface="Arial" panose="020B0604020202020204" pitchFamily="34" charset="0"/>
              </a:rPr>
              <a:t>γ) Οικοσυστημική περίοδος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100" dirty="0">
                <a:cs typeface="Arial" panose="020B0604020202020204" pitchFamily="34" charset="0"/>
              </a:rPr>
              <a:t> </a:t>
            </a:r>
            <a:r>
              <a:rPr lang="el-GR" sz="2100" dirty="0" smtClean="0">
                <a:cs typeface="Arial" panose="020B0604020202020204" pitchFamily="34" charset="0"/>
              </a:rPr>
              <a:t>    (Οδηγία «</a:t>
            </a:r>
            <a:r>
              <a:rPr lang="en-US" sz="2100" dirty="0" smtClean="0">
                <a:cs typeface="Arial" panose="020B0604020202020204" pitchFamily="34" charset="0"/>
              </a:rPr>
              <a:t>Natura 2000</a:t>
            </a:r>
            <a:r>
              <a:rPr lang="el-GR" sz="2100" dirty="0" smtClean="0">
                <a:cs typeface="Arial" panose="020B0604020202020204" pitchFamily="34" charset="0"/>
              </a:rPr>
              <a:t>», διεθνής σύμβαση για τη βιοποικιλότητα και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100" dirty="0">
                <a:cs typeface="Arial" panose="020B0604020202020204" pitchFamily="34" charset="0"/>
              </a:rPr>
              <a:t> </a:t>
            </a:r>
            <a:r>
              <a:rPr lang="el-GR" sz="2100" dirty="0" smtClean="0">
                <a:cs typeface="Arial" panose="020B0604020202020204" pitchFamily="34" charset="0"/>
              </a:rPr>
              <a:t>    τα σχετικά πρωτόκολλα για τη βιοποικιλότητα – </a:t>
            </a:r>
            <a:r>
              <a:rPr lang="el-GR" sz="2100" smtClean="0">
                <a:cs typeface="Arial" panose="020B0604020202020204" pitchFamily="34" charset="0"/>
              </a:rPr>
              <a:t>γενετική βιοποικιλότητα </a:t>
            </a:r>
            <a:r>
              <a:rPr lang="el-GR" sz="2100" dirty="0" smtClean="0">
                <a:cs typeface="Arial" panose="020B0604020202020204" pitchFamily="34" charset="0"/>
              </a:rPr>
              <a:t>κ.λπ.)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600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altLang="el-GR" sz="3200" dirty="0" smtClean="0"/>
              <a:t>Β. ΘΕΜΕΛΙΩΔΗΣ </a:t>
            </a:r>
            <a:r>
              <a:rPr lang="el-GR" altLang="el-GR" sz="3200" dirty="0"/>
              <a:t>ΕΘΝΙΚΗ ΝΟΜΟΘΕΣΙΑ</a:t>
            </a:r>
            <a:br>
              <a:rPr lang="el-GR" altLang="el-GR" sz="3200" dirty="0"/>
            </a:br>
            <a:r>
              <a:rPr lang="el-GR" altLang="el-GR" sz="3200" dirty="0" smtClean="0"/>
              <a:t>[Ν. 1650/1986, Ν. 3937/2011 και Ν. 4685/2020]</a:t>
            </a: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514600"/>
            <a:ext cx="8077200" cy="40386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l-GR" altLang="el-GR" sz="1900" b="1" dirty="0">
                <a:cs typeface="Arial" panose="020B0604020202020204" pitchFamily="34" charset="0"/>
              </a:rPr>
              <a:t>Ν</a:t>
            </a:r>
            <a:r>
              <a:rPr lang="el-GR" altLang="el-GR" sz="1900" b="1" dirty="0" smtClean="0">
                <a:cs typeface="Arial" panose="020B0604020202020204" pitchFamily="34" charset="0"/>
              </a:rPr>
              <a:t>. 1650/1986</a:t>
            </a:r>
            <a:r>
              <a:rPr lang="en-US" altLang="el-GR" sz="1900" b="1" dirty="0" smtClean="0">
                <a:cs typeface="Arial" panose="020B0604020202020204" pitchFamily="34" charset="0"/>
              </a:rPr>
              <a:t> </a:t>
            </a:r>
            <a:r>
              <a:rPr lang="el-GR" altLang="el-GR" sz="1900" b="1" dirty="0" smtClean="0">
                <a:cs typeface="Arial" panose="020B0604020202020204" pitchFamily="34" charset="0"/>
              </a:rPr>
              <a:t>(άρθρο 19: «Χαρακτηρισμοί και ζώνες προστασίας περιοχών»), όπως τροποποιήθηκε από τον Ν. 3937/2011</a:t>
            </a:r>
            <a:r>
              <a:rPr lang="en-US" altLang="el-GR" sz="1900" dirty="0" smtClean="0">
                <a:cs typeface="Arial" panose="020B0604020202020204" pitchFamily="34" charset="0"/>
              </a:rPr>
              <a:t> </a:t>
            </a:r>
            <a:r>
              <a:rPr lang="el-GR" altLang="el-GR" sz="1900" dirty="0" smtClean="0">
                <a:cs typeface="Arial" panose="020B0604020202020204" pitchFamily="34" charset="0"/>
              </a:rPr>
              <a:t>[</a:t>
            </a:r>
          </a:p>
          <a:p>
            <a:pPr marL="0" indent="0" eaLnBrk="1" hangingPunct="1">
              <a:buNone/>
            </a:pPr>
            <a:r>
              <a:rPr lang="el-GR" altLang="el-GR" sz="1900" u="sng" dirty="0">
                <a:cs typeface="Arial" panose="020B0604020202020204" pitchFamily="34" charset="0"/>
              </a:rPr>
              <a:t>[</a:t>
            </a:r>
            <a:r>
              <a:rPr lang="el-GR" altLang="el-GR" sz="1800" u="sng" dirty="0" smtClean="0">
                <a:cs typeface="Arial" panose="020B0604020202020204" pitchFamily="34" charset="0"/>
              </a:rPr>
              <a:t>Βασικές κατηγορίες προστασίας / διαχείρισης]</a:t>
            </a:r>
            <a:endParaRPr lang="el-GR" altLang="el-GR" u="sng" dirty="0" smtClean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1.</a:t>
            </a:r>
            <a:r>
              <a:rPr lang="el-GR" altLang="el-GR" sz="1400" dirty="0" smtClean="0">
                <a:cs typeface="Arial" panose="020B0604020202020204" pitchFamily="34" charset="0"/>
              </a:rPr>
              <a:t> Περιοχές απόλυτης προστασίας της φύσης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2.</a:t>
            </a:r>
            <a:r>
              <a:rPr lang="el-GR" altLang="el-GR" sz="1400" dirty="0" smtClean="0">
                <a:cs typeface="Arial" panose="020B0604020202020204" pitchFamily="34" charset="0"/>
              </a:rPr>
              <a:t> Περιοχές προστασίας της φύσης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3. </a:t>
            </a:r>
            <a:r>
              <a:rPr lang="el-GR" altLang="el-GR" sz="1400" dirty="0" smtClean="0">
                <a:cs typeface="Arial" panose="020B0604020202020204" pitchFamily="34" charset="0"/>
              </a:rPr>
              <a:t>Φυσικά πάρκα: α) εθνικά, β) περιφερειακά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4.</a:t>
            </a:r>
            <a:r>
              <a:rPr lang="el-GR" altLang="el-GR" sz="1400" dirty="0" smtClean="0">
                <a:cs typeface="Arial" panose="020B0604020202020204" pitchFamily="34" charset="0"/>
              </a:rPr>
              <a:t> Περιοχές προστασίας  οικοτόπων και ειδών : </a:t>
            </a:r>
            <a:r>
              <a:rPr lang="el-GR" altLang="el-GR" sz="1400" b="1" dirty="0" smtClean="0">
                <a:cs typeface="Arial" panose="020B0604020202020204" pitchFamily="34" charset="0"/>
              </a:rPr>
              <a:t>α) </a:t>
            </a:r>
            <a:r>
              <a:rPr lang="el-GR" altLang="el-GR" sz="1400" dirty="0" smtClean="0">
                <a:cs typeface="Arial" panose="020B0604020202020204" pitchFamily="34" charset="0"/>
              </a:rPr>
              <a:t>ειδικές ζώνες διατήρησης,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β) </a:t>
            </a:r>
            <a:r>
              <a:rPr lang="el-GR" altLang="el-GR" sz="1400" dirty="0" smtClean="0">
                <a:cs typeface="Arial" panose="020B0604020202020204" pitchFamily="34" charset="0"/>
              </a:rPr>
              <a:t>ζώνες ειδικής προστασίας, </a:t>
            </a:r>
            <a:r>
              <a:rPr lang="el-GR" altLang="el-GR" sz="1400" b="1" dirty="0" smtClean="0">
                <a:cs typeface="Arial" panose="020B0604020202020204" pitchFamily="34" charset="0"/>
              </a:rPr>
              <a:t>γ)</a:t>
            </a:r>
            <a:r>
              <a:rPr lang="el-GR" altLang="el-GR" sz="1400" dirty="0" smtClean="0">
                <a:cs typeface="Arial" panose="020B0604020202020204" pitchFamily="34" charset="0"/>
              </a:rPr>
              <a:t> καταφύγια άγριας ζωής (ή συνδυασμός αυτών)  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5.</a:t>
            </a:r>
            <a:r>
              <a:rPr lang="el-GR" altLang="el-GR" sz="1400" dirty="0" smtClean="0">
                <a:cs typeface="Arial" panose="020B0604020202020204" pitchFamily="34" charset="0"/>
              </a:rPr>
              <a:t> Προστατευόμενα τοπία και στοιχεία του τοπίου ή προστατευόμενοι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φυσικοί σχηματισμοί   </a:t>
            </a:r>
          </a:p>
          <a:p>
            <a:pPr marL="0" indent="0" algn="just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  </a:t>
            </a:r>
            <a:r>
              <a:rPr lang="el-GR" altLang="el-GR" sz="1400" b="1" dirty="0" smtClean="0">
                <a:cs typeface="Arial" panose="020B0604020202020204" pitchFamily="34" charset="0"/>
              </a:rPr>
              <a:t>και στη συνέχεια από το άρθρο 46 του Ν</a:t>
            </a:r>
            <a:r>
              <a:rPr lang="el-GR" altLang="el-GR" sz="1400" b="1" dirty="0">
                <a:cs typeface="Arial" panose="020B0604020202020204" pitchFamily="34" charset="0"/>
              </a:rPr>
              <a:t>. </a:t>
            </a:r>
            <a:r>
              <a:rPr lang="el-GR" altLang="el-GR" sz="1400" b="1" dirty="0" smtClean="0">
                <a:cs typeface="Arial" panose="020B0604020202020204" pitchFamily="34" charset="0"/>
              </a:rPr>
              <a:t>4685/2020 (δηλαδή, όπως  ισχύει σήμερα)</a:t>
            </a:r>
            <a:endParaRPr lang="el-GR" altLang="el-GR" sz="1400" b="1" dirty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sz="1400" b="1" dirty="0" smtClean="0">
                <a:cs typeface="Arial" panose="020B0604020202020204" pitchFamily="34" charset="0"/>
              </a:rPr>
              <a:t>   </a:t>
            </a: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Περιοχές προστασίας της βιοποικιλότητας</a:t>
            </a:r>
            <a:endParaRPr lang="el-GR" altLang="el-GR" sz="17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2.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Εθνικά Πάρκα</a:t>
            </a:r>
          </a:p>
          <a:p>
            <a:pPr marL="0" indent="0" algn="just" eaLnBrk="1" hangingPunct="1">
              <a:buNone/>
            </a:pPr>
            <a:r>
              <a:rPr lang="el-GR" altLang="el-GR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3.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Καταφύγια άγριας ζωής και</a:t>
            </a:r>
          </a:p>
          <a:p>
            <a:pPr marL="0" indent="0" algn="just" eaLnBrk="1" hangingPunct="1">
              <a:buNone/>
            </a:pPr>
            <a:r>
              <a:rPr lang="el-GR" altLang="el-GR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4.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Προστατευόμενα τοπία και προστατευόμενοι φυσικοί σχηματισμοί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228600"/>
            <a:ext cx="8305800" cy="1752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Η ΟΔΗΓΙΑ 92/43 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«ΟΔΗΓΙΑ ΦΥΣΗ 2000»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0668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dirty="0" smtClean="0">
                <a:cs typeface="Arial" panose="020B0604020202020204" pitchFamily="34" charset="0"/>
              </a:rPr>
              <a:t>  </a:t>
            </a:r>
            <a:r>
              <a:rPr lang="el-GR" altLang="el-GR" u="sng" dirty="0" smtClean="0">
                <a:cs typeface="Arial" panose="020B0604020202020204" pitchFamily="34" charset="0"/>
              </a:rPr>
              <a:t>Βασικά στοιχεία της Οδηγίας: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α)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Στόχος της Οδηγίας:  διαφύλαξη της ευρωπαϊκής φυσικής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κληρονομιάς (κρίσιμη έννοια: «ικανοποιητική κατάσταση διατήρησης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οικοτόπων και ειδών»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β)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Δημιουργία Οικολογικού Δικτύου – 10 % του ευρωπαϊκού χώρου,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25% περίπου  του ελληνικού χώρου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γ)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Εναρμόνιση προς την Οδηγία με την Κ.Υ.Α. 33318/3028/1988 (ΦΕΚ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Β’ 1289/1998)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l-GR" altLang="el-GR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Η σπουδαιότητα της διάταξης του άρθρου 6 της Οδηγίας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η συμβατική / κανονιστική μέθοδος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Π.Δ. ή Κ.Υ.Α. ή άλλο μέσο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Φορείς διαχείρισης (η επιλογή του ν.π.ι.δ.)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Σύγκρουση ιδιοκτησιακών δικαιωμάτων με το δικαίωμα στο περιβάλλον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περιβάλλοντος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- Κρίσιμος νομική κατηγορία / νομικός χαρακτηρισμός της Οδηγίας: </a:t>
            </a:r>
            <a:r>
              <a:rPr lang="el-GR" altLang="el-GR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ΕΙΔΙΚΗ ΖΩΝΗ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ΔΙΑΤΗΡΗΣΗΣ</a:t>
            </a:r>
            <a:endParaRPr lang="el-GR" altLang="el-GR" sz="16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Προσωρινό καθεστώς προστασίας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ε)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Ο ρόλος των Εθνικών Στόχων Διατήρησης που εγκρίθηκαν για τις περιοχές του Δικτύου «Φύση 2000» (βλ. άρθρο 8 παρ. 1 ν. 3937/2011) </a:t>
            </a:r>
            <a:r>
              <a:rPr lang="el-GR" alt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και την Υ.Α.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ΥΠΕΝ/ΔΔΦΠΒ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/ 30339/982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(ΦΕΚ Β 1375/7.4.2021)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«Καθορισμός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εθνικών στόχων διατήρησης φυσικών τύπων οικοτόπων και ειδών ενωσιακού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ενδιαφέροντος». </a:t>
            </a:r>
            <a:endParaRPr lang="el-GR" altLang="el-GR" sz="1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152400"/>
            <a:ext cx="8305800" cy="1371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Δ.  ΣΥΣΧΕΤΙΣΗ ΖΩΝΩΝ ΠΡΟΣΤΑΣΙΑΣ ΠΡΟΣΤΑΤΕΥΟΜΕΝΩΝ ΠΕΡΙΟΧΩΝ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ΜΕ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ΤΙΣ ΚΑΤΗΓΟΡΙΕΣ ΧΡΗΣΕΩΝ ΓΗΣ ΤΗΣ ΠΟΛΕΟΔΟΜΙΚΗΣ ΝΟΜΟΘΕΣΙΑΣ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828800"/>
            <a:ext cx="8001000" cy="5181600"/>
          </a:xfrm>
        </p:spPr>
        <p:txBody>
          <a:bodyPr>
            <a:normAutofit/>
          </a:bodyPr>
          <a:lstStyle/>
          <a:p>
            <a:pPr marL="6858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ΖΩΝΕΣ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ΕΝΤΟΣ ΠΡΟΣΤΑΤΕΥΟΜΕΝΩΝ ΠΕΡΙΟΧΩΝ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44 παρ. 1 ν. 4685/2020 </a:t>
            </a:r>
            <a:endParaRPr lang="en-US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Τροποποίηση του π.δ.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59/2018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1.α. Το πρώτο εδάφιο του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άρθρου 1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του π.δ.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59/2018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Α` 114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) αντικαθίσταται ως εξής: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«Οι χρήσεις γης που ρυθμίζονται από τον ρυθμιστικό (πολεοδομικό) σχεδιασμό και περιλαμβάνονται στις ειδικές περιβαλλοντικές μελέτες της παραγράφου 2 του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άρθρου 21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του ν.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1650/1986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Α` 160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) καθορίζονται σύμφωνα με τη γενική και ειδική χωρική τους λειτουργία ως ακολούθως.»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β. Στο τέλος της περίπτωσης Ι του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άρθρου 1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του π.δ.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59/2018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προστίθενται οι ακόλουθες γενικές κατηγορίες χρήσεων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απόλυτης προστασίας της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φύσης, β)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προστασίας της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φύσης,</a:t>
            </a:r>
            <a:endParaRPr lang="en-US" sz="14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γ)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διαχείρισης οικοτόπων και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ειδών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και δ)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Ζώνη βιώσιμης διαχείρισης φυσικών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πόρων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4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Άρθρο 19 παρ. 4 ν. 1650/1986 (όπως ισχύει σήμερα)</a:t>
            </a:r>
            <a:endParaRPr lang="el-GR" altLang="el-GR" sz="16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Στις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περιοχές των παραγράφων 1 και 2 του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παρόντος [βλ. τις περιοχές αυτές στη Β. Διαφάνεια] 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ορίζονται, με το προεδρικό διάταγμα της παραγράφου 4 του άρθρου 21, μία ή περισσότερες ζώνες προστασίας και διαχείρισης από τις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παρακάτω (ήτοι οι προαναφερόμενες ζώνες: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απόλυτης προστασίας της φύσης,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προστασίας της φύσης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γ)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διαχείρισης οικοτόπων και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ειδών και δ)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Ζώνη βιώσιμης διαχείρισης φυσικών πόρων </a:t>
            </a:r>
            <a:endParaRPr lang="en-US" sz="14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l-GR" altLang="el-GR" sz="1800" b="1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l-GR" altLang="el-G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1575</TotalTime>
  <Words>524</Words>
  <Application>Microsoft Office PowerPoint</Application>
  <PresentationFormat>Προβολή στην οθόνη (4:3)</PresentationFormat>
  <Paragraphs>72</Paragraphs>
  <Slides>5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Διάμεσος</vt:lpstr>
      <vt:lpstr>ΔΙΚΑΙΟ ΤΗΣ ΦΥΣΗΣ [Ν. 1650/1986, Ν. 3937/2001, Ν. 4685/2020] [ΟΔΗΓΙΑ 92/43 - «NATURA 2000»]  </vt:lpstr>
      <vt:lpstr> Α. ΝΟΜΟΘΕΣΙΑ ΠΡΟΣΤΑΣΙΑΣ ΤΟΥ ΦΥΣΙΚΟΥ ΠΕΡΙΒΑΛΛΟΝΤΟΣ - ΑΝΑΔΡΟΜΗ -</vt:lpstr>
      <vt:lpstr>Β. ΘΕΜΕΛΙΩΔΗΣ ΕΘΝΙΚΗ ΝΟΜΟΘΕΣΙΑ [Ν. 1650/1986, Ν. 3937/2011 και Ν. 4685/2020]</vt:lpstr>
      <vt:lpstr>Γ.  Η ΟΔΗΓΙΑ 92/43  «ΟΔΗΓΙΑ ΦΥΣΗ 2000»  </vt:lpstr>
      <vt:lpstr>Δ.  ΣΥΣΧΕΤΙΣΗ ΖΩΝΩΝ ΠΡΟΣΤΑΣΙΑΣ ΠΡΟΣΤΑΤΕΥΟΜΕΝΩΝ ΠΕΡΙΟΧΩΝ ΜΕ ΤΙΣ ΚΑΤΗΓΟΡΙΕΣ ΧΡΗΣΕΩΝ ΓΗΣ ΤΗΣ ΠΟΛΕΟΔΟΜΙΚΗΣ ΝΟΜΟΘΕΣΙΑΣ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132</cp:revision>
  <cp:lastPrinted>2023-12-05T15:02:04Z</cp:lastPrinted>
  <dcterms:created xsi:type="dcterms:W3CDTF">2006-08-16T00:00:00Z</dcterms:created>
  <dcterms:modified xsi:type="dcterms:W3CDTF">2023-12-05T18:27:57Z</dcterms:modified>
</cp:coreProperties>
</file>