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0"/>
  </p:notesMasterIdLst>
  <p:sldIdLst>
    <p:sldId id="293" r:id="rId2"/>
    <p:sldId id="294" r:id="rId3"/>
    <p:sldId id="295" r:id="rId4"/>
    <p:sldId id="296" r:id="rId5"/>
    <p:sldId id="340" r:id="rId6"/>
    <p:sldId id="339" r:id="rId7"/>
    <p:sldId id="327" r:id="rId8"/>
    <p:sldId id="373" r:id="rId9"/>
    <p:sldId id="370" r:id="rId10"/>
    <p:sldId id="371" r:id="rId11"/>
    <p:sldId id="372" r:id="rId12"/>
    <p:sldId id="374" r:id="rId13"/>
    <p:sldId id="368" r:id="rId14"/>
    <p:sldId id="303" r:id="rId15"/>
    <p:sldId id="302" r:id="rId16"/>
    <p:sldId id="342" r:id="rId17"/>
    <p:sldId id="316" r:id="rId18"/>
    <p:sldId id="317" r:id="rId19"/>
    <p:sldId id="332" r:id="rId20"/>
    <p:sldId id="318" r:id="rId21"/>
    <p:sldId id="333" r:id="rId22"/>
    <p:sldId id="320" r:id="rId23"/>
    <p:sldId id="334" r:id="rId24"/>
    <p:sldId id="321" r:id="rId25"/>
    <p:sldId id="343" r:id="rId26"/>
    <p:sldId id="322" r:id="rId27"/>
    <p:sldId id="344" r:id="rId28"/>
    <p:sldId id="364" r:id="rId29"/>
    <p:sldId id="365" r:id="rId30"/>
    <p:sldId id="369" r:id="rId31"/>
    <p:sldId id="363" r:id="rId32"/>
    <p:sldId id="375" r:id="rId33"/>
    <p:sldId id="352" r:id="rId34"/>
    <p:sldId id="362" r:id="rId35"/>
    <p:sldId id="349" r:id="rId36"/>
    <p:sldId id="350" r:id="rId37"/>
    <p:sldId id="355" r:id="rId38"/>
    <p:sldId id="376" r:id="rId39"/>
    <p:sldId id="358" r:id="rId40"/>
    <p:sldId id="359" r:id="rId41"/>
    <p:sldId id="366" r:id="rId42"/>
    <p:sldId id="356" r:id="rId43"/>
    <p:sldId id="357" r:id="rId44"/>
    <p:sldId id="354" r:id="rId45"/>
    <p:sldId id="347" r:id="rId46"/>
    <p:sldId id="346" r:id="rId47"/>
    <p:sldId id="348" r:id="rId48"/>
    <p:sldId id="345" r:id="rId49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0000"/>
    <a:srgbClr val="8FB65A"/>
    <a:srgbClr val="A8E2A8"/>
    <a:srgbClr val="06FA1D"/>
    <a:srgbClr val="7E6000"/>
    <a:srgbClr val="FFCC00"/>
    <a:srgbClr val="0078A2"/>
    <a:srgbClr val="9933FF"/>
    <a:srgbClr val="FFFF00"/>
    <a:srgbClr val="CC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Μεσαίο στυλ 3 - Έμφαση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Μεσαίο στυλ 1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344D84-9AFB-497E-A393-DC336BA19D2E}" styleName="Μεσαίο στυλ 3 - Έμφαση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Μεσαίο στυλ 1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8551" autoAdjust="0"/>
  </p:normalViewPr>
  <p:slideViewPr>
    <p:cSldViewPr>
      <p:cViewPr>
        <p:scale>
          <a:sx n="75" d="100"/>
          <a:sy n="75" d="100"/>
        </p:scale>
        <p:origin x="-924" y="-6"/>
      </p:cViewPr>
      <p:guideLst>
        <p:guide orient="horz" pos="2160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80746B-66D3-4221-85B5-F5F2F7B4CB7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19730FD-E294-4EA3-A381-7624B7511F7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Εξημέρωση</a:t>
          </a:r>
        </a:p>
      </dgm:t>
    </dgm:pt>
    <dgm:pt modelId="{861C2559-8754-4DC4-AA26-F65E0192B72E}" type="parTrans" cxnId="{E0373FC6-AB71-4D48-B858-FDB15AA16FCB}">
      <dgm:prSet/>
      <dgm:spPr/>
      <dgm:t>
        <a:bodyPr/>
        <a:lstStyle/>
        <a:p>
          <a:endParaRPr lang="el-GR"/>
        </a:p>
      </dgm:t>
    </dgm:pt>
    <dgm:pt modelId="{C5836752-AA31-4F85-B92E-6790FB4D3F15}" type="sibTrans" cxnId="{E0373FC6-AB71-4D48-B858-FDB15AA16FCB}">
      <dgm:prSet/>
      <dgm:spPr/>
      <dgm:t>
        <a:bodyPr/>
        <a:lstStyle/>
        <a:p>
          <a:endParaRPr lang="el-GR"/>
        </a:p>
      </dgm:t>
    </dgm:pt>
    <dgm:pt modelId="{EEBF656B-849B-4416-AEDD-B59044D8E83B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Αιχμαλωσία</a:t>
          </a:r>
        </a:p>
      </dgm:t>
    </dgm:pt>
    <dgm:pt modelId="{C195032B-6678-4F76-AD15-A725F922E8C1}" type="parTrans" cxnId="{B223D31F-EF92-42E9-94A0-0B38BE22E239}">
      <dgm:prSet/>
      <dgm:spPr/>
      <dgm:t>
        <a:bodyPr/>
        <a:lstStyle/>
        <a:p>
          <a:endParaRPr lang="el-GR"/>
        </a:p>
      </dgm:t>
    </dgm:pt>
    <dgm:pt modelId="{7917091C-C815-43B1-BF85-9CF3F6DD195C}" type="sibTrans" cxnId="{B223D31F-EF92-42E9-94A0-0B38BE22E239}">
      <dgm:prSet/>
      <dgm:spPr/>
      <dgm:t>
        <a:bodyPr/>
        <a:lstStyle/>
        <a:p>
          <a:endParaRPr lang="el-GR"/>
        </a:p>
      </dgm:t>
    </dgm:pt>
    <dgm:pt modelId="{E10CDA2B-FCCD-414B-AFDC-EB6F640C8F1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Άγρια φύση</a:t>
          </a:r>
        </a:p>
      </dgm:t>
    </dgm:pt>
    <dgm:pt modelId="{77C9D13F-1839-4B55-9CDF-217E7545E840}" type="parTrans" cxnId="{56ED2B56-0A93-4716-8FAD-B9ECB83E1FE9}">
      <dgm:prSet/>
      <dgm:spPr/>
      <dgm:t>
        <a:bodyPr/>
        <a:lstStyle/>
        <a:p>
          <a:endParaRPr lang="el-GR"/>
        </a:p>
      </dgm:t>
    </dgm:pt>
    <dgm:pt modelId="{40D9D572-1DB2-459E-9936-705B681EF8BB}" type="sibTrans" cxnId="{56ED2B56-0A93-4716-8FAD-B9ECB83E1FE9}">
      <dgm:prSet/>
      <dgm:spPr/>
      <dgm:t>
        <a:bodyPr/>
        <a:lstStyle/>
        <a:p>
          <a:endParaRPr lang="el-GR"/>
        </a:p>
      </dgm:t>
    </dgm:pt>
    <dgm:pt modelId="{B659BE94-29ED-43DC-80B0-CA61444825E5}" type="pres">
      <dgm:prSet presAssocID="{2680746B-66D3-4221-85B5-F5F2F7B4CB71}" presName="Name0" presStyleCnt="0">
        <dgm:presLayoutVars>
          <dgm:dir/>
          <dgm:animLvl val="lvl"/>
          <dgm:resizeHandles val="exact"/>
        </dgm:presLayoutVars>
      </dgm:prSet>
      <dgm:spPr/>
    </dgm:pt>
    <dgm:pt modelId="{2337FE1A-2E60-4D01-9985-39872C5E01B5}" type="pres">
      <dgm:prSet presAssocID="{C19730FD-E294-4EA3-A381-7624B7511F74}" presName="Name8" presStyleCnt="0"/>
      <dgm:spPr/>
    </dgm:pt>
    <dgm:pt modelId="{101A729C-64E1-4AE7-9952-BF23C54510A9}" type="pres">
      <dgm:prSet presAssocID="{C19730FD-E294-4EA3-A381-7624B7511F74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436FE1-C85A-44AC-9B9D-EE7F1422BC57}" type="pres">
      <dgm:prSet presAssocID="{C19730FD-E294-4EA3-A381-7624B7511F7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636C197-4C85-4A41-9CF3-3933157D732C}" type="pres">
      <dgm:prSet presAssocID="{EEBF656B-849B-4416-AEDD-B59044D8E83B}" presName="Name8" presStyleCnt="0"/>
      <dgm:spPr/>
    </dgm:pt>
    <dgm:pt modelId="{91FCE96B-A5FE-43F3-BF3C-3B99F293C798}" type="pres">
      <dgm:prSet presAssocID="{EEBF656B-849B-4416-AEDD-B59044D8E83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4C3C98E-2E07-4E73-BFAB-2A2BFBBF2A5A}" type="pres">
      <dgm:prSet presAssocID="{EEBF656B-849B-4416-AEDD-B59044D8E83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961C2D6-181D-479A-A411-7911E0DFBDF3}" type="pres">
      <dgm:prSet presAssocID="{E10CDA2B-FCCD-414B-AFDC-EB6F640C8F16}" presName="Name8" presStyleCnt="0"/>
      <dgm:spPr/>
    </dgm:pt>
    <dgm:pt modelId="{22CD30AC-BE88-4545-9434-6AC6E744C14F}" type="pres">
      <dgm:prSet presAssocID="{E10CDA2B-FCCD-414B-AFDC-EB6F640C8F1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BE8608E-A92B-4713-88D9-8964BF596F64}" type="pres">
      <dgm:prSet presAssocID="{E10CDA2B-FCCD-414B-AFDC-EB6F640C8F1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6ED2B56-0A93-4716-8FAD-B9ECB83E1FE9}" srcId="{2680746B-66D3-4221-85B5-F5F2F7B4CB71}" destId="{E10CDA2B-FCCD-414B-AFDC-EB6F640C8F16}" srcOrd="2" destOrd="0" parTransId="{77C9D13F-1839-4B55-9CDF-217E7545E840}" sibTransId="{40D9D572-1DB2-459E-9936-705B681EF8BB}"/>
    <dgm:cxn modelId="{AA2327E1-AA8E-4701-A7AE-69577B301508}" type="presOf" srcId="{C19730FD-E294-4EA3-A381-7624B7511F74}" destId="{101A729C-64E1-4AE7-9952-BF23C54510A9}" srcOrd="0" destOrd="0" presId="urn:microsoft.com/office/officeart/2005/8/layout/pyramid1"/>
    <dgm:cxn modelId="{21108BA4-AAC5-478F-90B7-6FBC1EF9C5F7}" type="presOf" srcId="{2680746B-66D3-4221-85B5-F5F2F7B4CB71}" destId="{B659BE94-29ED-43DC-80B0-CA61444825E5}" srcOrd="0" destOrd="0" presId="urn:microsoft.com/office/officeart/2005/8/layout/pyramid1"/>
    <dgm:cxn modelId="{E0373FC6-AB71-4D48-B858-FDB15AA16FCB}" srcId="{2680746B-66D3-4221-85B5-F5F2F7B4CB71}" destId="{C19730FD-E294-4EA3-A381-7624B7511F74}" srcOrd="0" destOrd="0" parTransId="{861C2559-8754-4DC4-AA26-F65E0192B72E}" sibTransId="{C5836752-AA31-4F85-B92E-6790FB4D3F15}"/>
    <dgm:cxn modelId="{172AE2AB-8497-4605-9494-FCF29B073D36}" type="presOf" srcId="{E10CDA2B-FCCD-414B-AFDC-EB6F640C8F16}" destId="{7BE8608E-A92B-4713-88D9-8964BF596F64}" srcOrd="1" destOrd="0" presId="urn:microsoft.com/office/officeart/2005/8/layout/pyramid1"/>
    <dgm:cxn modelId="{B58CC88B-CEAC-4221-A3A6-09B9C718ADC4}" type="presOf" srcId="{E10CDA2B-FCCD-414B-AFDC-EB6F640C8F16}" destId="{22CD30AC-BE88-4545-9434-6AC6E744C14F}" srcOrd="0" destOrd="0" presId="urn:microsoft.com/office/officeart/2005/8/layout/pyramid1"/>
    <dgm:cxn modelId="{794A30BB-2CA0-43FF-A3B3-38ADBE3A407D}" type="presOf" srcId="{EEBF656B-849B-4416-AEDD-B59044D8E83B}" destId="{91FCE96B-A5FE-43F3-BF3C-3B99F293C798}" srcOrd="0" destOrd="0" presId="urn:microsoft.com/office/officeart/2005/8/layout/pyramid1"/>
    <dgm:cxn modelId="{B223D31F-EF92-42E9-94A0-0B38BE22E239}" srcId="{2680746B-66D3-4221-85B5-F5F2F7B4CB71}" destId="{EEBF656B-849B-4416-AEDD-B59044D8E83B}" srcOrd="1" destOrd="0" parTransId="{C195032B-6678-4F76-AD15-A725F922E8C1}" sibTransId="{7917091C-C815-43B1-BF85-9CF3F6DD195C}"/>
    <dgm:cxn modelId="{13AE77E4-C4A7-4A70-AAE1-2C5D1AE6559C}" type="presOf" srcId="{C19730FD-E294-4EA3-A381-7624B7511F74}" destId="{09436FE1-C85A-44AC-9B9D-EE7F1422BC57}" srcOrd="1" destOrd="0" presId="urn:microsoft.com/office/officeart/2005/8/layout/pyramid1"/>
    <dgm:cxn modelId="{E2DF8053-0DD5-46D6-BEA3-9B23B28603E1}" type="presOf" srcId="{EEBF656B-849B-4416-AEDD-B59044D8E83B}" destId="{A4C3C98E-2E07-4E73-BFAB-2A2BFBBF2A5A}" srcOrd="1" destOrd="0" presId="urn:microsoft.com/office/officeart/2005/8/layout/pyramid1"/>
    <dgm:cxn modelId="{4F93BED3-35C2-4464-B17C-90C55333F5C0}" type="presParOf" srcId="{B659BE94-29ED-43DC-80B0-CA61444825E5}" destId="{2337FE1A-2E60-4D01-9985-39872C5E01B5}" srcOrd="0" destOrd="0" presId="urn:microsoft.com/office/officeart/2005/8/layout/pyramid1"/>
    <dgm:cxn modelId="{6649321D-CB92-4B23-8B85-6195A385E51C}" type="presParOf" srcId="{2337FE1A-2E60-4D01-9985-39872C5E01B5}" destId="{101A729C-64E1-4AE7-9952-BF23C54510A9}" srcOrd="0" destOrd="0" presId="urn:microsoft.com/office/officeart/2005/8/layout/pyramid1"/>
    <dgm:cxn modelId="{AA83D430-3DC4-437E-BB39-0EC9DDAF0F36}" type="presParOf" srcId="{2337FE1A-2E60-4D01-9985-39872C5E01B5}" destId="{09436FE1-C85A-44AC-9B9D-EE7F1422BC57}" srcOrd="1" destOrd="0" presId="urn:microsoft.com/office/officeart/2005/8/layout/pyramid1"/>
    <dgm:cxn modelId="{82E762C9-C42A-499A-B92E-4280A6AE6658}" type="presParOf" srcId="{B659BE94-29ED-43DC-80B0-CA61444825E5}" destId="{1636C197-4C85-4A41-9CF3-3933157D732C}" srcOrd="1" destOrd="0" presId="urn:microsoft.com/office/officeart/2005/8/layout/pyramid1"/>
    <dgm:cxn modelId="{31378070-1481-429C-9F74-6E597F6D0C6A}" type="presParOf" srcId="{1636C197-4C85-4A41-9CF3-3933157D732C}" destId="{91FCE96B-A5FE-43F3-BF3C-3B99F293C798}" srcOrd="0" destOrd="0" presId="urn:microsoft.com/office/officeart/2005/8/layout/pyramid1"/>
    <dgm:cxn modelId="{163E13E2-51C7-4195-AEBC-96D654E2B97B}" type="presParOf" srcId="{1636C197-4C85-4A41-9CF3-3933157D732C}" destId="{A4C3C98E-2E07-4E73-BFAB-2A2BFBBF2A5A}" srcOrd="1" destOrd="0" presId="urn:microsoft.com/office/officeart/2005/8/layout/pyramid1"/>
    <dgm:cxn modelId="{28341426-0388-4CB7-BFB0-533BDB4EC296}" type="presParOf" srcId="{B659BE94-29ED-43DC-80B0-CA61444825E5}" destId="{7961C2D6-181D-479A-A411-7911E0DFBDF3}" srcOrd="2" destOrd="0" presId="urn:microsoft.com/office/officeart/2005/8/layout/pyramid1"/>
    <dgm:cxn modelId="{65B0888C-4F08-4C10-B580-F48CA0CEC036}" type="presParOf" srcId="{7961C2D6-181D-479A-A411-7911E0DFBDF3}" destId="{22CD30AC-BE88-4545-9434-6AC6E744C14F}" srcOrd="0" destOrd="0" presId="urn:microsoft.com/office/officeart/2005/8/layout/pyramid1"/>
    <dgm:cxn modelId="{CE8FFAFD-3185-42A8-981E-DE6587528CDB}" type="presParOf" srcId="{7961C2D6-181D-479A-A411-7911E0DFBDF3}" destId="{7BE8608E-A92B-4713-88D9-8964BF596F64}" srcOrd="1" destOrd="0" presId="urn:microsoft.com/office/officeart/2005/8/layout/pyramid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17DCE7-8099-404E-B48E-14AE22061D6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F21E81C-60AA-47E2-AD60-25418EA1CD2F}">
      <dgm:prSet/>
      <dgm:spPr>
        <a:solidFill>
          <a:srgbClr val="8FB65A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Επιλογή</a:t>
          </a:r>
        </a:p>
      </dgm:t>
    </dgm:pt>
    <dgm:pt modelId="{04FF4F5B-38EB-4305-A452-2C73641C908A}" type="parTrans" cxnId="{F62A1825-67E8-4359-BA2A-A806604488B2}">
      <dgm:prSet/>
      <dgm:spPr/>
      <dgm:t>
        <a:bodyPr/>
        <a:lstStyle/>
        <a:p>
          <a:endParaRPr lang="el-GR"/>
        </a:p>
      </dgm:t>
    </dgm:pt>
    <dgm:pt modelId="{BFF43E2B-279D-4570-8329-8C6E42C66F27}" type="sibTrans" cxnId="{F62A1825-67E8-4359-BA2A-A806604488B2}">
      <dgm:prSet/>
      <dgm:spPr/>
      <dgm:t>
        <a:bodyPr/>
        <a:lstStyle/>
        <a:p>
          <a:endParaRPr lang="el-GR"/>
        </a:p>
      </dgm:t>
    </dgm:pt>
    <dgm:pt modelId="{B5A3FD18-E2EE-4E06-9C52-B783A4F29BCD}">
      <dgm:prSet/>
      <dgm:spPr>
        <a:solidFill>
          <a:srgbClr val="A8E2A8">
            <a:alpha val="49804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Ομομιξία</a:t>
          </a:r>
          <a:endParaRPr kumimoji="0" lang="el-GR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endParaRPr>
        </a:p>
      </dgm:t>
    </dgm:pt>
    <dgm:pt modelId="{5F7EFD81-7E3E-430E-96D7-D159F8087EF3}" type="parTrans" cxnId="{2E006A56-A8FE-42AF-98F2-580C2675BDB8}">
      <dgm:prSet/>
      <dgm:spPr/>
      <dgm:t>
        <a:bodyPr/>
        <a:lstStyle/>
        <a:p>
          <a:endParaRPr lang="el-GR"/>
        </a:p>
      </dgm:t>
    </dgm:pt>
    <dgm:pt modelId="{6D2BFC2F-23B1-4718-AB30-06762422DF89}" type="sibTrans" cxnId="{2E006A56-A8FE-42AF-98F2-580C2675BDB8}">
      <dgm:prSet/>
      <dgm:spPr/>
      <dgm:t>
        <a:bodyPr/>
        <a:lstStyle/>
        <a:p>
          <a:endParaRPr lang="el-GR"/>
        </a:p>
      </dgm:t>
    </dgm:pt>
    <dgm:pt modelId="{1993E2AB-CDF3-449B-BEA2-8CCFDD769B47}">
      <dgm:prSet/>
      <dgm:spPr>
        <a:solidFill>
          <a:srgbClr val="06FA1D">
            <a:alpha val="49804"/>
          </a:srgb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l-G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rPr>
            <a:t>Γενετική Παρέκκλιση</a:t>
          </a:r>
        </a:p>
      </dgm:t>
    </dgm:pt>
    <dgm:pt modelId="{89712019-F368-441C-8AC3-F97192D30D51}" type="parTrans" cxnId="{15D708D8-4FAF-4525-BE87-57DA87A3FBA7}">
      <dgm:prSet/>
      <dgm:spPr/>
      <dgm:t>
        <a:bodyPr/>
        <a:lstStyle/>
        <a:p>
          <a:endParaRPr lang="el-GR"/>
        </a:p>
      </dgm:t>
    </dgm:pt>
    <dgm:pt modelId="{B9E1B6F9-A72D-4F2E-A04C-928624689AEC}" type="sibTrans" cxnId="{15D708D8-4FAF-4525-BE87-57DA87A3FBA7}">
      <dgm:prSet/>
      <dgm:spPr/>
      <dgm:t>
        <a:bodyPr/>
        <a:lstStyle/>
        <a:p>
          <a:endParaRPr lang="el-GR"/>
        </a:p>
      </dgm:t>
    </dgm:pt>
    <dgm:pt modelId="{AE94B589-DDFF-4133-B0E6-844CFF65453A}" type="pres">
      <dgm:prSet presAssocID="{8F17DCE7-8099-404E-B48E-14AE22061D6B}" presName="compositeShape" presStyleCnt="0">
        <dgm:presLayoutVars>
          <dgm:chMax val="7"/>
          <dgm:dir/>
          <dgm:resizeHandles val="exact"/>
        </dgm:presLayoutVars>
      </dgm:prSet>
      <dgm:spPr/>
    </dgm:pt>
    <dgm:pt modelId="{4FFFF901-EB26-43A1-9AD0-A0B75C497305}" type="pres">
      <dgm:prSet presAssocID="{AF21E81C-60AA-47E2-AD60-25418EA1CD2F}" presName="circ1" presStyleLbl="vennNode1" presStyleIdx="0" presStyleCnt="3"/>
      <dgm:spPr/>
      <dgm:t>
        <a:bodyPr/>
        <a:lstStyle/>
        <a:p>
          <a:endParaRPr lang="el-GR"/>
        </a:p>
      </dgm:t>
    </dgm:pt>
    <dgm:pt modelId="{F79200E0-A276-44BA-B30F-24B20942E611}" type="pres">
      <dgm:prSet presAssocID="{AF21E81C-60AA-47E2-AD60-25418EA1CD2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7CD3DAE-9E5D-4DB1-8AC4-AAB614917C80}" type="pres">
      <dgm:prSet presAssocID="{B5A3FD18-E2EE-4E06-9C52-B783A4F29BCD}" presName="circ2" presStyleLbl="vennNode1" presStyleIdx="1" presStyleCnt="3"/>
      <dgm:spPr/>
      <dgm:t>
        <a:bodyPr/>
        <a:lstStyle/>
        <a:p>
          <a:endParaRPr lang="el-GR"/>
        </a:p>
      </dgm:t>
    </dgm:pt>
    <dgm:pt modelId="{748245FE-5202-4FED-84AD-AB5DF8209834}" type="pres">
      <dgm:prSet presAssocID="{B5A3FD18-E2EE-4E06-9C52-B783A4F29B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EDABDE-5117-4B1B-B28A-E5CBF2B07BBB}" type="pres">
      <dgm:prSet presAssocID="{1993E2AB-CDF3-449B-BEA2-8CCFDD769B47}" presName="circ3" presStyleLbl="vennNode1" presStyleIdx="2" presStyleCnt="3"/>
      <dgm:spPr/>
      <dgm:t>
        <a:bodyPr/>
        <a:lstStyle/>
        <a:p>
          <a:endParaRPr lang="el-GR"/>
        </a:p>
      </dgm:t>
    </dgm:pt>
    <dgm:pt modelId="{40E4D454-DA6E-4F2A-B7E8-9C2CCF6907D2}" type="pres">
      <dgm:prSet presAssocID="{1993E2AB-CDF3-449B-BEA2-8CCFDD769B4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71E200D-C6E9-402F-97E1-83EF87EB32B5}" type="presOf" srcId="{B5A3FD18-E2EE-4E06-9C52-B783A4F29BCD}" destId="{07CD3DAE-9E5D-4DB1-8AC4-AAB614917C80}" srcOrd="0" destOrd="0" presId="urn:microsoft.com/office/officeart/2005/8/layout/venn1"/>
    <dgm:cxn modelId="{E9D2F4C6-B1E1-43FA-B77C-D7BDD83EA091}" type="presOf" srcId="{8F17DCE7-8099-404E-B48E-14AE22061D6B}" destId="{AE94B589-DDFF-4133-B0E6-844CFF65453A}" srcOrd="0" destOrd="0" presId="urn:microsoft.com/office/officeart/2005/8/layout/venn1"/>
    <dgm:cxn modelId="{6962464E-5D35-4115-8AA0-A4F052EED7CD}" type="presOf" srcId="{1993E2AB-CDF3-449B-BEA2-8CCFDD769B47}" destId="{40E4D454-DA6E-4F2A-B7E8-9C2CCF6907D2}" srcOrd="1" destOrd="0" presId="urn:microsoft.com/office/officeart/2005/8/layout/venn1"/>
    <dgm:cxn modelId="{15D708D8-4FAF-4525-BE87-57DA87A3FBA7}" srcId="{8F17DCE7-8099-404E-B48E-14AE22061D6B}" destId="{1993E2AB-CDF3-449B-BEA2-8CCFDD769B47}" srcOrd="2" destOrd="0" parTransId="{89712019-F368-441C-8AC3-F97192D30D51}" sibTransId="{B9E1B6F9-A72D-4F2E-A04C-928624689AEC}"/>
    <dgm:cxn modelId="{5E210D36-0AD5-4806-924E-9C6F22EA5906}" type="presOf" srcId="{AF21E81C-60AA-47E2-AD60-25418EA1CD2F}" destId="{F79200E0-A276-44BA-B30F-24B20942E611}" srcOrd="1" destOrd="0" presId="urn:microsoft.com/office/officeart/2005/8/layout/venn1"/>
    <dgm:cxn modelId="{C7982BDF-CF57-4039-9F47-DD76FBCEA1DF}" type="presOf" srcId="{B5A3FD18-E2EE-4E06-9C52-B783A4F29BCD}" destId="{748245FE-5202-4FED-84AD-AB5DF8209834}" srcOrd="1" destOrd="0" presId="urn:microsoft.com/office/officeart/2005/8/layout/venn1"/>
    <dgm:cxn modelId="{2E006A56-A8FE-42AF-98F2-580C2675BDB8}" srcId="{8F17DCE7-8099-404E-B48E-14AE22061D6B}" destId="{B5A3FD18-E2EE-4E06-9C52-B783A4F29BCD}" srcOrd="1" destOrd="0" parTransId="{5F7EFD81-7E3E-430E-96D7-D159F8087EF3}" sibTransId="{6D2BFC2F-23B1-4718-AB30-06762422DF89}"/>
    <dgm:cxn modelId="{7E5B78D9-CD70-4FED-BC46-25B8F6E740BE}" type="presOf" srcId="{1993E2AB-CDF3-449B-BEA2-8CCFDD769B47}" destId="{EDEDABDE-5117-4B1B-B28A-E5CBF2B07BBB}" srcOrd="0" destOrd="0" presId="urn:microsoft.com/office/officeart/2005/8/layout/venn1"/>
    <dgm:cxn modelId="{BD45663F-ADCD-4D61-9E56-75057145274B}" type="presOf" srcId="{AF21E81C-60AA-47E2-AD60-25418EA1CD2F}" destId="{4FFFF901-EB26-43A1-9AD0-A0B75C497305}" srcOrd="0" destOrd="0" presId="urn:microsoft.com/office/officeart/2005/8/layout/venn1"/>
    <dgm:cxn modelId="{F62A1825-67E8-4359-BA2A-A806604488B2}" srcId="{8F17DCE7-8099-404E-B48E-14AE22061D6B}" destId="{AF21E81C-60AA-47E2-AD60-25418EA1CD2F}" srcOrd="0" destOrd="0" parTransId="{04FF4F5B-38EB-4305-A452-2C73641C908A}" sibTransId="{BFF43E2B-279D-4570-8329-8C6E42C66F27}"/>
    <dgm:cxn modelId="{7C2E06BC-0488-4293-BE9B-424E62F3F919}" type="presParOf" srcId="{AE94B589-DDFF-4133-B0E6-844CFF65453A}" destId="{4FFFF901-EB26-43A1-9AD0-A0B75C497305}" srcOrd="0" destOrd="0" presId="urn:microsoft.com/office/officeart/2005/8/layout/venn1"/>
    <dgm:cxn modelId="{49512044-5656-4796-B92F-CEA61DA50621}" type="presParOf" srcId="{AE94B589-DDFF-4133-B0E6-844CFF65453A}" destId="{F79200E0-A276-44BA-B30F-24B20942E611}" srcOrd="1" destOrd="0" presId="urn:microsoft.com/office/officeart/2005/8/layout/venn1"/>
    <dgm:cxn modelId="{BB0F6C8E-A391-4CA9-A505-829D501ACA45}" type="presParOf" srcId="{AE94B589-DDFF-4133-B0E6-844CFF65453A}" destId="{07CD3DAE-9E5D-4DB1-8AC4-AAB614917C80}" srcOrd="2" destOrd="0" presId="urn:microsoft.com/office/officeart/2005/8/layout/venn1"/>
    <dgm:cxn modelId="{09C5EFD9-8928-4F75-A09A-7A46CCFED43C}" type="presParOf" srcId="{AE94B589-DDFF-4133-B0E6-844CFF65453A}" destId="{748245FE-5202-4FED-84AD-AB5DF8209834}" srcOrd="3" destOrd="0" presId="urn:microsoft.com/office/officeart/2005/8/layout/venn1"/>
    <dgm:cxn modelId="{B469A0F1-28B7-43D0-87A8-682FC7561C24}" type="presParOf" srcId="{AE94B589-DDFF-4133-B0E6-844CFF65453A}" destId="{EDEDABDE-5117-4B1B-B28A-E5CBF2B07BBB}" srcOrd="4" destOrd="0" presId="urn:microsoft.com/office/officeart/2005/8/layout/venn1"/>
    <dgm:cxn modelId="{4609108F-1A52-4301-BC1F-A789356A2930}" type="presParOf" srcId="{AE94B589-DDFF-4133-B0E6-844CFF65453A}" destId="{40E4D454-DA6E-4F2A-B7E8-9C2CCF6907D2}" srcOrd="5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l-G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8F4602F-C16C-4613-9F8F-EEED7C038DCF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Altamira</a:t>
            </a:r>
            <a:r>
              <a:rPr lang="en-US" baseline="0" dirty="0" smtClean="0"/>
              <a:t> 35000 BP</a:t>
            </a:r>
          </a:p>
          <a:p>
            <a:r>
              <a:rPr lang="en-US" baseline="0" dirty="0" err="1" smtClean="0"/>
              <a:t>Chauvet</a:t>
            </a:r>
            <a:r>
              <a:rPr lang="en-US" baseline="0" dirty="0" smtClean="0"/>
              <a:t> 37000BP</a:t>
            </a:r>
          </a:p>
          <a:p>
            <a:r>
              <a:rPr lang="en-US" baseline="0" dirty="0" smtClean="0"/>
              <a:t>Lascaux   21000BP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FBC94B-2DC2-4959-96F2-F55096153E33}" type="slidenum">
              <a:rPr lang="el-GR"/>
              <a:pPr/>
              <a:t>14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4A2A3-3096-4974-A29C-0BACB02E2C6E}" type="slidenum">
              <a:rPr lang="el-GR"/>
              <a:pPr/>
              <a:t>15</a:t>
            </a:fld>
            <a:endParaRPr lang="el-G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Πώς εξηγείται ότι σε όλα τα είδη που </a:t>
            </a:r>
            <a:r>
              <a:rPr lang="el-GR" dirty="0" smtClean="0"/>
              <a:t>εξημερώθηκαν παρατηρούνται </a:t>
            </a:r>
            <a:r>
              <a:rPr lang="el-GR" dirty="0"/>
              <a:t>παρόμοιες μορφολογικές αλλαγές και παρόμοιες αλλαγές στη συμπεριφορά/ φυσιολογία τους σε σχέση με τους άγριους προγόνους τους</a:t>
            </a:r>
            <a:r>
              <a:rPr lang="el-GR" dirty="0" smtClean="0"/>
              <a:t>;</a:t>
            </a:r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A6A7-9FC6-4461-AC7A-B374237DD85B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9D085-8411-493D-BAC6-353B20E784EA}" type="slidenum">
              <a:rPr lang="el-GR"/>
              <a:pPr/>
              <a:t>17</a:t>
            </a:fld>
            <a:endParaRPr lang="el-G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n-US" dirty="0" err="1" smtClean="0"/>
              <a:t>Belyaev</a:t>
            </a:r>
            <a:r>
              <a:rPr lang="el-GR" dirty="0" smtClean="0"/>
              <a:t> (</a:t>
            </a:r>
            <a:r>
              <a:rPr lang="el-GR" dirty="0" err="1" smtClean="0"/>
              <a:t>Μπελγιάεφ</a:t>
            </a:r>
            <a:r>
              <a:rPr lang="el-GR" dirty="0" smtClean="0"/>
              <a:t>) </a:t>
            </a:r>
            <a:r>
              <a:rPr lang="en-US" dirty="0" smtClean="0"/>
              <a:t> </a:t>
            </a:r>
            <a:r>
              <a:rPr lang="el-GR" dirty="0"/>
              <a:t>υπέθεσε ότι κατά τη διαδικασία της εξημέρωσης, </a:t>
            </a:r>
            <a:r>
              <a:rPr lang="el-GR" dirty="0" smtClean="0"/>
              <a:t>η </a:t>
            </a:r>
            <a:r>
              <a:rPr lang="el-GR" dirty="0"/>
              <a:t>σημαντικότερη πίεση επιλογής στα ζώα ασκείται από το νέο τους κοινωνικό περιβάλλον, δηλαδή το ανθρώπινο περιβάλλον.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Θεωρούσε </a:t>
            </a:r>
            <a:r>
              <a:rPr lang="el-GR" dirty="0"/>
              <a:t>ότι η ανεκτικότητα – πραότητα – φιλικότητα προς τον άνθρωπο </a:t>
            </a:r>
            <a:r>
              <a:rPr lang="el-GR" dirty="0" smtClean="0"/>
              <a:t>υποδήλωνε</a:t>
            </a:r>
            <a:r>
              <a:rPr lang="el-GR" baseline="0" dirty="0" smtClean="0"/>
              <a:t> αυξημένη αντοχή </a:t>
            </a:r>
            <a:r>
              <a:rPr lang="el-GR" dirty="0" smtClean="0"/>
              <a:t>στο </a:t>
            </a:r>
            <a:r>
              <a:rPr lang="el-GR" dirty="0"/>
              <a:t>στρες </a:t>
            </a:r>
            <a:r>
              <a:rPr lang="el-GR" dirty="0" smtClean="0"/>
              <a:t>και ότι αυτή (η αντοχή στο στρες) αποτέλεσε </a:t>
            </a:r>
            <a:r>
              <a:rPr lang="el-GR" dirty="0"/>
              <a:t>τον κύριο στόχο των επιλεκτικών </a:t>
            </a:r>
            <a:r>
              <a:rPr lang="el-GR" dirty="0" smtClean="0"/>
              <a:t>πιέσεων (εξελικτική συνιστώσα). Συνέδεσε την εξελικτική με την οντογενετική συνιστώσα κάνοντας </a:t>
            </a:r>
            <a:r>
              <a:rPr lang="el-GR" baseline="0" dirty="0" smtClean="0"/>
              <a:t>την υπόθεση ότι </a:t>
            </a:r>
            <a:r>
              <a:rPr lang="el-GR" dirty="0" smtClean="0"/>
              <a:t>τα </a:t>
            </a:r>
            <a:r>
              <a:rPr lang="el-GR" dirty="0"/>
              <a:t>γονίδια που ευθύνονται για την </a:t>
            </a:r>
            <a:r>
              <a:rPr lang="el-GR" dirty="0" smtClean="0"/>
              <a:t>ποικιλομορφία</a:t>
            </a:r>
            <a:r>
              <a:rPr lang="el-GR" baseline="0" dirty="0" smtClean="0"/>
              <a:t> </a:t>
            </a:r>
            <a:r>
              <a:rPr lang="el-GR" dirty="0" smtClean="0"/>
              <a:t>της </a:t>
            </a:r>
            <a:r>
              <a:rPr lang="el-GR" dirty="0"/>
              <a:t>συμπεριφοράς </a:t>
            </a:r>
            <a:r>
              <a:rPr lang="el-GR" dirty="0" smtClean="0"/>
              <a:t>ταυτίζονται ή συνδέονται στενά με τα γονίδια που ελέγχουν τα στάδια </a:t>
            </a:r>
            <a:r>
              <a:rPr lang="el-GR" baseline="0" dirty="0" smtClean="0"/>
              <a:t>ανάπτυξης του οργανισμού </a:t>
            </a:r>
            <a:r>
              <a:rPr lang="el-GR" dirty="0" smtClean="0"/>
              <a:t>(οντογενετική συνιστώσα). Είναι γονίδια </a:t>
            </a:r>
            <a:r>
              <a:rPr lang="el-GR" dirty="0" err="1" smtClean="0"/>
              <a:t>δλδ</a:t>
            </a:r>
            <a:r>
              <a:rPr lang="el-GR" dirty="0" smtClean="0"/>
              <a:t> που είτε δρουν </a:t>
            </a:r>
            <a:r>
              <a:rPr lang="el-GR" dirty="0" err="1" smtClean="0"/>
              <a:t>πλειοτροπικά</a:t>
            </a:r>
            <a:r>
              <a:rPr lang="el-GR" dirty="0" smtClean="0"/>
              <a:t> είτε είναι στενά συνδεδεμένα μεταξύ τους.</a:t>
            </a:r>
          </a:p>
          <a:p>
            <a:endParaRPr lang="el-GR" dirty="0"/>
          </a:p>
          <a:p>
            <a:r>
              <a:rPr lang="el-GR" dirty="0"/>
              <a:t>Προκειμένου να το ελέγξει αυτό επέλεξε την αργυρόχρωμη αλεπού για 2 </a:t>
            </a:r>
            <a:r>
              <a:rPr lang="el-GR" dirty="0" smtClean="0"/>
              <a:t>λόγους: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dirty="0"/>
              <a:t>1) λόγω της συγγένειας με τον σκύλο </a:t>
            </a:r>
            <a:r>
              <a:rPr lang="el-GR" dirty="0" smtClean="0"/>
              <a:t>(και τα δύο είδη ανήκουν στην οικογένεια </a:t>
            </a:r>
            <a:r>
              <a:rPr lang="en-US" dirty="0" err="1" smtClean="0"/>
              <a:t>Canidae</a:t>
            </a:r>
            <a:r>
              <a:rPr lang="en-US" dirty="0" smtClean="0"/>
              <a:t>, </a:t>
            </a:r>
            <a:r>
              <a:rPr lang="el-GR" dirty="0" smtClean="0"/>
              <a:t>όπως επίσης ο λύκος, το τσακάλι</a:t>
            </a:r>
            <a:r>
              <a:rPr lang="el-GR" baseline="0" dirty="0" smtClean="0"/>
              <a:t> και τα κογιότ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</a:p>
          <a:p>
            <a:pPr>
              <a:buFont typeface="Arial" pitchFamily="34" charset="0"/>
              <a:buChar char="•"/>
            </a:pPr>
            <a:r>
              <a:rPr lang="el-GR" dirty="0" smtClean="0"/>
              <a:t>2</a:t>
            </a:r>
            <a:r>
              <a:rPr lang="el-GR" dirty="0"/>
              <a:t>) αλεπούδες σε αιχμαλωσία υπήρχαν ήδη σε εκτροφές από τις αρχές του 20</a:t>
            </a:r>
            <a:r>
              <a:rPr lang="el-GR" baseline="30000" dirty="0"/>
              <a:t>ου</a:t>
            </a:r>
            <a:r>
              <a:rPr lang="el-GR" dirty="0"/>
              <a:t> αι. και άρα είχαν ήδη υποβληθεί σε ισχυρή επιλεκτική πίεση προκειμένου να </a:t>
            </a:r>
            <a:r>
              <a:rPr lang="el-GR" dirty="0" smtClean="0"/>
              <a:t>επιβιώνουν και να αναπαράγονται υπό αιχμαλωσία (δείτε</a:t>
            </a:r>
            <a:r>
              <a:rPr lang="el-GR" baseline="0" dirty="0" smtClean="0"/>
              <a:t> πάλι την διαφάνεια 6 – η αιχμαλωσία είναι το ακριβώς προηγούμενο στάδιο από αυτό της εξημέρωσης).</a:t>
            </a:r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D7C32A-49BC-47A9-A5A0-14A727AC3B23}" type="slidenum">
              <a:rPr lang="el-GR"/>
              <a:pPr/>
              <a:t>18</a:t>
            </a:fld>
            <a:endParaRPr lang="el-GR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latin typeface="Comic Sans MS" pitchFamily="66" charset="0"/>
              </a:rPr>
              <a:t>Τα ζώα που επιλέχθηκαν ως γονείς στην πρώτη γενιά είχαν μειωμένες αντιδράσεις φόβου και επιθετικότητας, όπως αυτό στη φωτογραφία </a:t>
            </a:r>
            <a:r>
              <a:rPr lang="en-US" dirty="0">
                <a:latin typeface="Comic Sans MS" pitchFamily="66" charset="0"/>
              </a:rPr>
              <a:t>C. </a:t>
            </a:r>
            <a:r>
              <a:rPr lang="el-GR" dirty="0">
                <a:latin typeface="Comic Sans MS" pitchFamily="66" charset="0"/>
              </a:rPr>
              <a:t>Περίπου το 10% των ατόμων της εκτροφής είχαν τέτοιου είδους αντιδράσεις.</a:t>
            </a:r>
          </a:p>
          <a:p>
            <a:r>
              <a:rPr lang="el-GR" dirty="0">
                <a:latin typeface="Comic Sans MS" pitchFamily="66" charset="0"/>
              </a:rPr>
              <a:t>Οι απόγονοι των επιλεγμένων 100 θηλυκών και 30 αρσενικών υποβάλλονταν σε </a:t>
            </a:r>
            <a:r>
              <a:rPr lang="el-GR" dirty="0" err="1">
                <a:latin typeface="Comic Sans MS" pitchFamily="66" charset="0"/>
              </a:rPr>
              <a:t>τέστ</a:t>
            </a:r>
            <a:r>
              <a:rPr lang="el-GR" dirty="0">
                <a:latin typeface="Comic Sans MS" pitchFamily="66" charset="0"/>
              </a:rPr>
              <a:t> συμπεριφοράς μέχρι την ηλικία των 2-2.5 μηνών (τάισμα από το χέρι και χάιδεμα). Τα ζώα που έδειχναν επιθετική συμπεριφορά αποκλείονταν ως γεννήτορες για την επόμενη γενιά, ενώ λιγότερο από το 10% των φιλικότερων ζώων διατηρούνταν ως γεννήτορες.</a:t>
            </a:r>
          </a:p>
          <a:p>
            <a:r>
              <a:rPr lang="el-GR" dirty="0">
                <a:latin typeface="Comic Sans MS" pitchFamily="66" charset="0"/>
              </a:rPr>
              <a:t>Ήδη από την </a:t>
            </a:r>
            <a:r>
              <a:rPr lang="en-US" dirty="0">
                <a:latin typeface="Comic Sans MS" pitchFamily="66" charset="0"/>
              </a:rPr>
              <a:t>F4 </a:t>
            </a:r>
            <a:r>
              <a:rPr lang="el-GR" dirty="0">
                <a:latin typeface="Comic Sans MS" pitchFamily="66" charset="0"/>
              </a:rPr>
              <a:t>ορισμένα ζώα κουνούσαν την ουρά τους, όπως οι σκύλοι, στην ανθρώπινη παρουσία ενώ στην </a:t>
            </a:r>
            <a:r>
              <a:rPr lang="en-US" dirty="0">
                <a:latin typeface="Comic Sans MS" pitchFamily="66" charset="0"/>
              </a:rPr>
              <a:t>F6 </a:t>
            </a:r>
            <a:r>
              <a:rPr lang="el-GR" dirty="0">
                <a:latin typeface="Comic Sans MS" pitchFamily="66" charset="0"/>
              </a:rPr>
              <a:t>άρχισαν να αποζητούν την ανθρώπινη παρουσία και επαφή και το εκδήλωναν με κλαψουρίσματα και γλύφοντας τους ανθρώπους όπως τα σκυλιά. Τα ζώα αυτά κατατάσσονταν στην κατηγορία </a:t>
            </a:r>
            <a:r>
              <a:rPr lang="en-US" dirty="0">
                <a:latin typeface="Comic Sans MS" pitchFamily="66" charset="0"/>
              </a:rPr>
              <a:t>elite, </a:t>
            </a:r>
            <a:r>
              <a:rPr lang="el-GR" dirty="0">
                <a:latin typeface="Comic Sans MS" pitchFamily="66" charset="0"/>
              </a:rPr>
              <a:t>τα καλύτερα δηλαδή ζώα ως προς τον επιλεγόμενο χαρακτήρα. Στην </a:t>
            </a:r>
            <a:r>
              <a:rPr lang="en-US" dirty="0">
                <a:latin typeface="Comic Sans MS" pitchFamily="66" charset="0"/>
              </a:rPr>
              <a:t>F6 </a:t>
            </a:r>
            <a:r>
              <a:rPr lang="el-GR" dirty="0">
                <a:latin typeface="Comic Sans MS" pitchFamily="66" charset="0"/>
              </a:rPr>
              <a:t>περίπου 2% των απογόνων ανήκαν στην </a:t>
            </a:r>
            <a:r>
              <a:rPr lang="en-US" dirty="0">
                <a:latin typeface="Comic Sans MS" pitchFamily="66" charset="0"/>
              </a:rPr>
              <a:t>elite. </a:t>
            </a:r>
            <a:r>
              <a:rPr lang="el-GR" dirty="0">
                <a:latin typeface="Comic Sans MS" pitchFamily="66" charset="0"/>
              </a:rPr>
              <a:t>Στην </a:t>
            </a:r>
            <a:r>
              <a:rPr lang="en-US" dirty="0">
                <a:latin typeface="Comic Sans MS" pitchFamily="66" charset="0"/>
              </a:rPr>
              <a:t>F10 </a:t>
            </a:r>
            <a:r>
              <a:rPr lang="el-GR" dirty="0">
                <a:latin typeface="Comic Sans MS" pitchFamily="66" charset="0"/>
              </a:rPr>
              <a:t>το 18% των απογόνων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l-GR" dirty="0">
                <a:latin typeface="Comic Sans MS" pitchFamily="66" charset="0"/>
              </a:rPr>
              <a:t>ανήκαν στην κατηγορία </a:t>
            </a:r>
            <a:r>
              <a:rPr lang="en-US" dirty="0">
                <a:latin typeface="Comic Sans MS" pitchFamily="66" charset="0"/>
              </a:rPr>
              <a:t>elite, </a:t>
            </a:r>
            <a:r>
              <a:rPr lang="el-GR" dirty="0">
                <a:latin typeface="Comic Sans MS" pitchFamily="66" charset="0"/>
              </a:rPr>
              <a:t>στην </a:t>
            </a:r>
            <a:r>
              <a:rPr lang="en-US" dirty="0">
                <a:latin typeface="Comic Sans MS" pitchFamily="66" charset="0"/>
              </a:rPr>
              <a:t>F20 35% </a:t>
            </a:r>
            <a:r>
              <a:rPr lang="el-GR" dirty="0">
                <a:latin typeface="Comic Sans MS" pitchFamily="66" charset="0"/>
              </a:rPr>
              <a:t>και στην </a:t>
            </a:r>
            <a:r>
              <a:rPr lang="en-US" dirty="0">
                <a:latin typeface="Comic Sans MS" pitchFamily="66" charset="0"/>
              </a:rPr>
              <a:t>F</a:t>
            </a:r>
            <a:r>
              <a:rPr lang="el-GR" dirty="0">
                <a:latin typeface="Comic Sans MS" pitchFamily="66" charset="0"/>
              </a:rPr>
              <a:t>40 το 80%.</a:t>
            </a:r>
          </a:p>
          <a:p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n-US" dirty="0" smtClean="0"/>
              <a:t>CRH </a:t>
            </a:r>
            <a:r>
              <a:rPr lang="el-GR" dirty="0" smtClean="0"/>
              <a:t>παράγεται</a:t>
            </a:r>
            <a:r>
              <a:rPr lang="el-GR" baseline="0" dirty="0" smtClean="0"/>
              <a:t> στον υποθάλαμο και προάγει την έκκριση της </a:t>
            </a:r>
            <a:r>
              <a:rPr lang="en-US" baseline="0" dirty="0" smtClean="0"/>
              <a:t>ACTH </a:t>
            </a:r>
            <a:r>
              <a:rPr lang="el-GR" baseline="0" dirty="0" smtClean="0"/>
              <a:t>από την υπόφυση</a:t>
            </a:r>
            <a:r>
              <a:rPr lang="en-US" baseline="0" dirty="0" smtClean="0"/>
              <a:t> </a:t>
            </a:r>
            <a:r>
              <a:rPr lang="el-GR" baseline="0" dirty="0" smtClean="0"/>
              <a:t>κι αυτή με τη σειρά της την έκκριση </a:t>
            </a:r>
            <a:r>
              <a:rPr lang="el-GR" baseline="0" dirty="0" err="1" smtClean="0"/>
              <a:t>κορτιζόλης</a:t>
            </a:r>
            <a:r>
              <a:rPr lang="el-GR" baseline="0" dirty="0" smtClean="0"/>
              <a:t> από τα επινεφρίδια.</a:t>
            </a:r>
          </a:p>
          <a:p>
            <a:r>
              <a:rPr lang="el-GR" baseline="0" dirty="0" smtClean="0"/>
              <a:t>Η </a:t>
            </a:r>
            <a:r>
              <a:rPr lang="en-US" baseline="0" dirty="0" smtClean="0"/>
              <a:t>ACTH </a:t>
            </a:r>
            <a:r>
              <a:rPr lang="el-GR" baseline="0" dirty="0" smtClean="0"/>
              <a:t>είναι ένα από τα πεπτίδια που προκύπτουν από την κοπή της πρωτεΐνης </a:t>
            </a:r>
            <a:r>
              <a:rPr lang="en-US" baseline="0" dirty="0" smtClean="0"/>
              <a:t>POMC</a:t>
            </a:r>
            <a:r>
              <a:rPr lang="el-GR" baseline="0" dirty="0" smtClean="0"/>
              <a:t> που παράγεται στην υπόφυση. Άλλα πεπτίδια που προκύπτουν από την κοπή της πρωτεΐνης </a:t>
            </a:r>
            <a:r>
              <a:rPr lang="en-US" baseline="0" dirty="0" smtClean="0"/>
              <a:t>POMC </a:t>
            </a:r>
            <a:r>
              <a:rPr lang="el-GR" baseline="0" dirty="0" smtClean="0"/>
              <a:t>είναι οι α, β και γ </a:t>
            </a:r>
            <a:r>
              <a:rPr lang="en-US" baseline="0" dirty="0" smtClean="0"/>
              <a:t>MSH</a:t>
            </a:r>
            <a:r>
              <a:rPr lang="fr-FR" baseline="0" dirty="0" smtClean="0"/>
              <a:t> </a:t>
            </a:r>
            <a:r>
              <a:rPr lang="el-GR" baseline="0" dirty="0" smtClean="0"/>
              <a:t>(</a:t>
            </a:r>
            <a:r>
              <a:rPr lang="en-US" baseline="0" dirty="0" err="1" smtClean="0"/>
              <a:t>Melanocyte</a:t>
            </a:r>
            <a:r>
              <a:rPr lang="en-US" baseline="0" dirty="0" smtClean="0"/>
              <a:t> Stimulating Hormone) </a:t>
            </a:r>
            <a:r>
              <a:rPr lang="el-GR" baseline="0" dirty="0" smtClean="0"/>
              <a:t>και οι β-</a:t>
            </a:r>
            <a:r>
              <a:rPr lang="el-GR" baseline="0" dirty="0" err="1" smtClean="0"/>
              <a:t>ενδορφίνη</a:t>
            </a:r>
            <a:r>
              <a:rPr lang="el-GR" baseline="0" dirty="0" smtClean="0"/>
              <a:t> (ενδογενές </a:t>
            </a:r>
            <a:r>
              <a:rPr lang="el-GR" baseline="0" dirty="0" err="1" smtClean="0"/>
              <a:t>οπιοειδές</a:t>
            </a:r>
            <a:r>
              <a:rPr lang="el-GR" baseline="0" dirty="0" smtClean="0"/>
              <a:t>).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MacLean et al. 2019 word supplement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latin typeface="Comic Sans MS" pitchFamily="66" charset="0"/>
              </a:rPr>
              <a:t>Wilkins et al. (2014)</a:t>
            </a:r>
            <a:r>
              <a:rPr lang="el-GR" sz="1200" dirty="0" smtClean="0">
                <a:latin typeface="Comic Sans MS" pitchFamily="66" charset="0"/>
              </a:rPr>
              <a:t>: </a:t>
            </a:r>
            <a:r>
              <a:rPr lang="en-US" sz="1200" dirty="0" smtClean="0">
                <a:latin typeface="Comic Sans MS" pitchFamily="66" charset="0"/>
              </a:rPr>
              <a:t>The “Domestication Syndrome “ in Mammals. A unified</a:t>
            </a:r>
            <a:r>
              <a:rPr lang="el-GR" sz="1200" dirty="0" smtClean="0">
                <a:latin typeface="Comic Sans MS" pitchFamily="66" charset="0"/>
              </a:rPr>
              <a:t> </a:t>
            </a:r>
            <a:r>
              <a:rPr lang="en-US" sz="1200" dirty="0" smtClean="0">
                <a:latin typeface="Comic Sans MS" pitchFamily="66" charset="0"/>
              </a:rPr>
              <a:t>explanation based on neural crest cell behavior and genetics.</a:t>
            </a:r>
          </a:p>
          <a:p>
            <a:r>
              <a:rPr lang="en-US" sz="1200" dirty="0" smtClean="0">
                <a:latin typeface="Comic Sans MS" pitchFamily="66" charset="0"/>
              </a:rPr>
              <a:t>Genetics 197, 795-808</a:t>
            </a:r>
            <a:endParaRPr lang="el-GR" sz="1200" dirty="0" smtClean="0">
              <a:latin typeface="Comic Sans MS" pitchFamily="66" charset="0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30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851D5-2B1D-4D3F-9151-27C3EF414CD4}" type="slidenum">
              <a:rPr lang="el-GR"/>
              <a:pPr/>
              <a:t>3</a:t>
            </a:fld>
            <a:endParaRPr lang="el-G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Αριστερά κρανίο σκύλου, μοιάζει με κρανίο </a:t>
            </a:r>
            <a:r>
              <a:rPr lang="el-GR" dirty="0" err="1"/>
              <a:t>Χάσκυ</a:t>
            </a:r>
            <a:r>
              <a:rPr lang="el-GR" dirty="0"/>
              <a:t>. Δεξιά (α) κρανίο σκύλου του </a:t>
            </a:r>
            <a:r>
              <a:rPr lang="en-US" dirty="0" err="1"/>
              <a:t>Goyet</a:t>
            </a:r>
            <a:r>
              <a:rPr lang="el-GR" dirty="0"/>
              <a:t>, (</a:t>
            </a:r>
            <a:r>
              <a:rPr lang="en-US" dirty="0"/>
              <a:t>b) </a:t>
            </a:r>
            <a:r>
              <a:rPr lang="el-GR" dirty="0"/>
              <a:t>κρανίο σκύλου και (</a:t>
            </a:r>
            <a:r>
              <a:rPr lang="en-US" dirty="0"/>
              <a:t>c) </a:t>
            </a:r>
            <a:r>
              <a:rPr lang="el-GR" dirty="0"/>
              <a:t>κρανίο λύκου. Το κρανίο του σκύλου είναι πλατύτερο με κοντότερη μουσούδα σε σχέση με του λύκου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61E1D-B4AD-4E4B-9F0F-55FC12DF1557}" type="slidenum">
              <a:rPr lang="el-GR"/>
              <a:pPr/>
              <a:t>5</a:t>
            </a:fld>
            <a:endParaRPr lang="el-GR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Μη σαρκοφάγα θηλαστικά με βάρος &gt; 45 κιλών = 148. Εξημερωμένα 14, τα 13 από Ευρώπη και Ασία ενώ 1 μόνο στην Αμερική</a:t>
            </a:r>
          </a:p>
          <a:p>
            <a:r>
              <a:rPr lang="el-GR" dirty="0"/>
              <a:t>Από τα 10000 είδη πτηνών μόνο 10 εξημερώθηκαν. Ενώ για τα ψάρια ο αριθμός περιορίζεται ακόμη περισσότερο.</a:t>
            </a:r>
          </a:p>
          <a:p>
            <a:r>
              <a:rPr lang="el-GR" dirty="0" smtClean="0"/>
              <a:t>Πρώτος </a:t>
            </a:r>
            <a:r>
              <a:rPr lang="el-GR" dirty="0"/>
              <a:t>ο σκύλος (-14000), μετά τα ζώα για τροφή και εργασία (-8000 ως το -10000) με πρώτα τα πρόβατα και τις αίγες. Η εξημέρωση τους ξεκινά από την μικρά Ασία και την Ασία. Γύρω στο -6000 εξημερώνονται τα άλογα, τα γαϊδούρια, τα λάμα και οι βούβαλοι με την εξημέρωση του αλόγου να λαμβάνει χώρα παράλληλα σε ένα μεγάλο εύρος περιοχών της Ευρασίας. Η εξημέρωση των κυριότερων πτηνών ακολουθεί αυτή των θηλαστικών (-5500 ως το 3000) ενώ τα ψάρια αρχίζουν να περιλαμβάνονται στα ζώα παραγωγής από την Ρωμαϊκή εποχή. Κουνέλια, γαλοπούλες τον Μεσαίωνα, ενώ μόλις τα τελευταία 150 χρόνια αναφέρεται η εξημέρωση αλεπούδων και </a:t>
            </a:r>
            <a:r>
              <a:rPr lang="el-GR" dirty="0" err="1"/>
              <a:t>μινκ</a:t>
            </a:r>
            <a:r>
              <a:rPr lang="el-GR" dirty="0"/>
              <a:t> (για την γούνα τους) ή του </a:t>
            </a:r>
            <a:r>
              <a:rPr lang="el-GR" dirty="0" err="1"/>
              <a:t>σολωμού</a:t>
            </a:r>
            <a:r>
              <a:rPr lang="el-GR" dirty="0"/>
              <a:t> και της στρουθοκαμήλου (για τροφή).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5B9A28-0EB0-45DB-B5BC-2D22380741DF}" type="slidenum">
              <a:rPr lang="el-GR"/>
              <a:pPr/>
              <a:t>7</a:t>
            </a:fld>
            <a:endParaRPr lang="el-G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Γιατί τόσο λίγα είδη καταφέραμε να εξημερώσουμε;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9579D1-B4DD-4B4F-B52D-1539242A8284}" type="slidenum">
              <a:rPr lang="el-GR"/>
              <a:pPr/>
              <a:t>8</a:t>
            </a:fld>
            <a:endParaRPr lang="el-G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Δαμάζω: μπορεί </a:t>
            </a:r>
            <a:r>
              <a:rPr lang="el-GR" dirty="0"/>
              <a:t>να αφορά μεμονωμένα άτομα ενός άγριου κατά τα λοιπά είδους ενώ η </a:t>
            </a:r>
            <a:r>
              <a:rPr lang="el-GR" dirty="0" smtClean="0"/>
              <a:t>εξημέρωση </a:t>
            </a:r>
            <a:r>
              <a:rPr lang="el-GR" dirty="0"/>
              <a:t>αφορά το είδος ως σύνολο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B8A068-450D-4C3C-A056-D2805A4365B6}" type="slidenum">
              <a:rPr lang="el-GR"/>
              <a:pPr/>
              <a:t>10</a:t>
            </a:fld>
            <a:endParaRPr lang="el-G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ED5E47-42F8-4CBF-B7FD-B9477955502B}" type="slidenum">
              <a:rPr lang="el-GR"/>
              <a:pPr/>
              <a:t>11</a:t>
            </a:fld>
            <a:endParaRPr lang="el-G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This implies that any additional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selectionmediated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increase in performance of a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productionrelated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trait, without a concurrent increase in resources, must lead to declines in other traits, due to a re-allocation of resources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4602F-C16C-4613-9F8F-EEED7C038DCF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51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1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138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Click to edit Master title style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141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36FDFED-778A-490F-B2E9-81B44349343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77133-4C96-4825-A0CF-ADB1F4914DD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AD6A4-9633-4ACC-94F7-7C3BDA8AED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172D1EE-DE86-4465-A317-D582B9DAB98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0AFA330-7CDD-4B19-885A-BCBB5192E1E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90B315C-7000-4D0F-92B8-AC2B34B0F3C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10A94F8-20C3-4300-8A28-CD2B8428E11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AF77B-F5AA-4E60-84D8-1FF528357DC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D55C7-F01D-433A-95C6-5B53EB573B4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66276-CA6A-4B83-920A-735E4249D894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28219-A987-486D-B679-4675C25901E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85FA7-F757-4590-8404-589359677FE8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9ADF8C-30B3-4AFA-9C27-5F23A744761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C6ED7-FA98-490A-A553-137E72F89F12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5F6DA-6212-4894-B2B1-5164EE0F230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8ACA5-2235-4C3E-B039-B75B8634F55E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l-GR"/>
            </a:p>
          </p:txBody>
        </p:sp>
        <p:sp>
          <p:nvSpPr>
            <p:cNvPr id="4101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2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3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4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5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6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7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411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title style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l-GR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481440-B076-475B-A906-2D3778B521C4}" type="slidenum">
              <a:rPr lang="el-GR"/>
              <a:pPr/>
              <a:t>‹#›</a:t>
            </a:fld>
            <a:endParaRPr lang="el-GR"/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ature08837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hyperlink" Target="https://doi.org/10.1098/rspb.2019.071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doi.org/10.1038/nature08837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cr.2015.147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8/nature1183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hyperlink" Target="https://dx.doi.org/10.1016/j.cub.2021.12.036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ubmed.ncbi.nlm.nih.gov/19197024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molbev/msu070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371/journal.pgen.1002849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hyperlink" Target="https://dx.doi.org/10.1016/j.cub.2017.04.057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x.doi.org/10.1098/rstb.2015.048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vetapps.vet.upenn.edu/cbarq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doi.org/10.1098/rspb.2019.0716" TargetMode="Externa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4000" dirty="0" smtClean="0">
                <a:latin typeface="Comic Sans MS" pitchFamily="66" charset="0"/>
              </a:rPr>
              <a:t>Η ΔΙΑΔΙΚΑΣΙΑ ΤΗΣ ΕΞΗΜΕΡΩΣΗΣ ΤΩΝ ΖΩΩΝ</a:t>
            </a:r>
            <a:endParaRPr lang="el-GR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itchFamily="66" charset="0"/>
              </a:rPr>
              <a:t>Η εξελικτική συνιστώσα της διαδικασίας εξημέρωσης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l-GR" sz="2400" dirty="0">
                <a:latin typeface="Comic Sans MS" pitchFamily="66" charset="0"/>
              </a:rPr>
              <a:t>Επιλογή</a:t>
            </a:r>
          </a:p>
          <a:p>
            <a:pPr lvl="2"/>
            <a:r>
              <a:rPr lang="el-GR" sz="2000" dirty="0">
                <a:latin typeface="Comic Sans MS" pitchFamily="66" charset="0"/>
              </a:rPr>
              <a:t>Αναπαραγόμενες μονάδες (</a:t>
            </a:r>
            <a:r>
              <a:rPr lang="el-GR" sz="2000" dirty="0" err="1">
                <a:latin typeface="Comic Sans MS" pitchFamily="66" charset="0"/>
              </a:rPr>
              <a:t>αλληλόμορφα</a:t>
            </a:r>
            <a:r>
              <a:rPr lang="el-GR" sz="2000" dirty="0">
                <a:latin typeface="Comic Sans MS" pitchFamily="66" charset="0"/>
              </a:rPr>
              <a:t>, γονότυποι, άτομα, πληθυσμοί, είδη) με κάποιες γενετικές διαφορές έχουν διαφορετικές πιθανότητες αντιπροσώπευσής τους στις επόμενες γενιές</a:t>
            </a:r>
          </a:p>
          <a:p>
            <a:pPr lvl="1"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400" dirty="0" err="1" smtClean="0">
                <a:latin typeface="Comic Sans MS" pitchFamily="66" charset="0"/>
              </a:rPr>
              <a:t>Ομομιξία</a:t>
            </a:r>
            <a:endParaRPr lang="el-GR" sz="2400" dirty="0">
              <a:latin typeface="Comic Sans MS" pitchFamily="66" charset="0"/>
            </a:endParaRPr>
          </a:p>
          <a:p>
            <a:pPr lvl="2"/>
            <a:r>
              <a:rPr lang="el-GR" sz="2000" dirty="0">
                <a:latin typeface="Comic Sans MS" pitchFamily="66" charset="0"/>
              </a:rPr>
              <a:t>Συστηματικές συζεύξεις μεταξύ συγγενών</a:t>
            </a:r>
          </a:p>
          <a:p>
            <a:pPr lvl="1"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400" dirty="0">
                <a:latin typeface="Comic Sans MS" pitchFamily="66" charset="0"/>
              </a:rPr>
              <a:t>Γενετική Παρέκκλιση</a:t>
            </a:r>
          </a:p>
          <a:p>
            <a:pPr lvl="2"/>
            <a:r>
              <a:rPr lang="el-GR" sz="2000" dirty="0">
                <a:latin typeface="Comic Sans MS" pitchFamily="66" charset="0"/>
              </a:rPr>
              <a:t>Τυχαίες αλλαγές </a:t>
            </a:r>
            <a:r>
              <a:rPr lang="el-GR" sz="2000" dirty="0" smtClean="0">
                <a:latin typeface="Comic Sans MS" pitchFamily="66" charset="0"/>
              </a:rPr>
              <a:t>στην γενετική σύσταση των πληθυσμών από </a:t>
            </a:r>
            <a:r>
              <a:rPr lang="el-GR" sz="2000" dirty="0">
                <a:latin typeface="Comic Sans MS" pitchFamily="66" charset="0"/>
              </a:rPr>
              <a:t>τη μια γενιά στην άλλη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l-GR" sz="3600" dirty="0">
                <a:latin typeface="Comic Sans MS" pitchFamily="66" charset="0"/>
              </a:rPr>
              <a:t>Επιλογή και </a:t>
            </a:r>
            <a:r>
              <a:rPr lang="el-GR" sz="3600" dirty="0" smtClean="0">
                <a:latin typeface="Comic Sans MS" pitchFamily="66" charset="0"/>
              </a:rPr>
              <a:t>εξημέρωση των ζώων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329642" cy="4929222"/>
          </a:xfrm>
        </p:spPr>
        <p:txBody>
          <a:bodyPr/>
          <a:lstStyle/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ΦΥΣΙΚΗ Επιλογή   </a:t>
            </a:r>
            <a:endParaRPr lang="en-US" sz="2400" dirty="0">
              <a:latin typeface="Comic Sans MS" pitchFamily="66" charset="0"/>
            </a:endParaRPr>
          </a:p>
          <a:p>
            <a:pPr lvl="1" algn="just"/>
            <a:r>
              <a:rPr lang="el-GR" sz="2000" u="sng" dirty="0">
                <a:latin typeface="Comic Sans MS" pitchFamily="66" charset="0"/>
              </a:rPr>
              <a:t>Χαλαρή</a:t>
            </a:r>
            <a:r>
              <a:rPr lang="el-GR" sz="2000" dirty="0">
                <a:latin typeface="Comic Sans MS" pitchFamily="66" charset="0"/>
              </a:rPr>
              <a:t> για χαρακτήρες που δεν είναι σημαντικοί υπό συνθήκες αιχμαλωσίας </a:t>
            </a:r>
            <a:r>
              <a:rPr lang="el-GR" sz="2000" dirty="0">
                <a:latin typeface="Comic Sans MS" pitchFamily="66" charset="0"/>
                <a:sym typeface="Symbol" pitchFamily="18" charset="2"/>
              </a:rPr>
              <a:t>π.χ. ανεύρεση τροφής, ικανότητα αποφυγής θηρευτών, χρώμα τριχώματος  ΕΠΙΒΙΩΣΗ</a:t>
            </a:r>
          </a:p>
          <a:p>
            <a:pPr lvl="1" algn="just"/>
            <a:r>
              <a:rPr lang="el-GR" sz="2000" u="sng" dirty="0">
                <a:latin typeface="Comic Sans MS" pitchFamily="66" charset="0"/>
                <a:sym typeface="Symbol" pitchFamily="18" charset="2"/>
              </a:rPr>
              <a:t>Έντονη</a:t>
            </a:r>
            <a:r>
              <a:rPr lang="el-GR" sz="2000" dirty="0">
                <a:latin typeface="Comic Sans MS" pitchFamily="66" charset="0"/>
                <a:sym typeface="Symbol" pitchFamily="18" charset="2"/>
              </a:rPr>
              <a:t> για χαρακτήρες που επηρεάζουν την ικανότητα αναπαραγωγής υπό αιχμαλωσία  </a:t>
            </a:r>
            <a:r>
              <a:rPr lang="el-GR" sz="2000" dirty="0" smtClean="0">
                <a:latin typeface="Comic Sans MS" pitchFamily="66" charset="0"/>
                <a:sym typeface="Symbol" pitchFamily="18" charset="2"/>
              </a:rPr>
              <a:t>ΓΟΝΙΜΟΤΗΤΑ</a:t>
            </a:r>
          </a:p>
          <a:p>
            <a:pPr lvl="1" algn="just">
              <a:buNone/>
            </a:pPr>
            <a:endParaRPr lang="el-GR" sz="2000" dirty="0" smtClean="0">
              <a:latin typeface="Comic Sans MS" pitchFamily="66" charset="0"/>
              <a:sym typeface="Symbol" pitchFamily="18" charset="2"/>
            </a:endParaRPr>
          </a:p>
          <a:p>
            <a:pPr lvl="1" algn="just">
              <a:buNone/>
            </a:pPr>
            <a:endParaRPr lang="el-GR" sz="2000" dirty="0">
              <a:latin typeface="Comic Sans MS" pitchFamily="66" charset="0"/>
              <a:sym typeface="Symbol" pitchFamily="18" charset="2"/>
            </a:endParaRPr>
          </a:p>
          <a:p>
            <a:r>
              <a:rPr lang="el-GR" sz="2400" dirty="0" smtClean="0">
                <a:latin typeface="Comic Sans MS" pitchFamily="66" charset="0"/>
                <a:sym typeface="Symbol" pitchFamily="18" charset="2"/>
              </a:rPr>
              <a:t>ΤΕΧΝΗΤΗ </a:t>
            </a:r>
            <a:r>
              <a:rPr lang="el-GR" sz="2400" dirty="0">
                <a:latin typeface="Comic Sans MS" pitchFamily="66" charset="0"/>
                <a:sym typeface="Symbol" pitchFamily="18" charset="2"/>
              </a:rPr>
              <a:t>Επιλογή </a:t>
            </a:r>
            <a:endParaRPr lang="en-US" sz="2400" dirty="0">
              <a:latin typeface="Comic Sans MS" pitchFamily="66" charset="0"/>
              <a:sym typeface="Symbol" pitchFamily="18" charset="2"/>
            </a:endParaRPr>
          </a:p>
          <a:p>
            <a:pPr lvl="1" algn="just"/>
            <a:r>
              <a:rPr lang="el-GR" sz="2000" dirty="0">
                <a:latin typeface="Comic Sans MS" pitchFamily="66" charset="0"/>
                <a:sym typeface="Symbol" pitchFamily="18" charset="2"/>
              </a:rPr>
              <a:t>Επιλογή γεννητόρων με σκοπό την </a:t>
            </a:r>
            <a:r>
              <a:rPr lang="el-GR" sz="2000" dirty="0" smtClean="0">
                <a:latin typeface="Comic Sans MS" pitchFamily="66" charset="0"/>
                <a:sym typeface="Symbol" pitchFamily="18" charset="2"/>
              </a:rPr>
              <a:t>βελτίωση παραγωγικών χαρακτήρων</a:t>
            </a:r>
            <a:endParaRPr lang="el-GR" sz="2000" dirty="0">
              <a:latin typeface="Comic Sans MS" pitchFamily="66" charset="0"/>
              <a:sym typeface="Symbol" pitchFamily="18" charset="2"/>
            </a:endParaRPr>
          </a:p>
          <a:p>
            <a:pPr lvl="1">
              <a:buNone/>
            </a:pPr>
            <a:endParaRPr lang="el-GR" sz="2000" dirty="0">
              <a:latin typeface="Comic Sans MS" pitchFamily="66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Θεωρία των αποθεμάτων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algn="just">
              <a:buClr>
                <a:schemeClr val="hlink"/>
              </a:buCl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Υπό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συνθήκες επιλογής, σε ένα ορισμένο περιβάλλον,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ο οργανισμός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κατανέμει με τον βέλτιστο δυνατό τρόπο τους διαθέσιμους πόρους ανάμεσα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σε αναπαραγωγικούς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και παραγωγικούς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χαρακτήρες</a:t>
            </a:r>
          </a:p>
          <a:p>
            <a:pPr marL="342900" lvl="1" indent="-342900" algn="just">
              <a:buClr>
                <a:schemeClr val="hlink"/>
              </a:buClr>
              <a:buNone/>
            </a:pPr>
            <a:endParaRPr lang="el-GR" sz="2200" dirty="0" smtClean="0">
              <a:latin typeface="Comic Sans MS" pitchFamily="66" charset="0"/>
              <a:sym typeface="Symbol" pitchFamily="18" charset="2"/>
            </a:endParaRPr>
          </a:p>
          <a:p>
            <a:pPr marL="342900" lvl="1" indent="-342900" algn="just">
              <a:buClr>
                <a:schemeClr val="hlink"/>
              </a:buClr>
              <a:buFont typeface="Wingdings" pitchFamily="2" charset="2"/>
              <a:buChar char="§"/>
            </a:pP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Περαιτέρω αύξηση της απόδοσης κάποιου παραγωγικού χαρακτήρα μέσω επιλογής, χωρίς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αντίστοιχη αύξηση των διαθέσιμων </a:t>
            </a:r>
            <a:r>
              <a:rPr lang="el-GR" sz="2200" dirty="0" smtClean="0">
                <a:latin typeface="Comic Sans MS" pitchFamily="66" charset="0"/>
                <a:sym typeface="Symbol" pitchFamily="18" charset="2"/>
              </a:rPr>
              <a:t>πόρων, οδηγεί σε μείωση των αποδόσεων άλλων χαρακτήρων λόγω ανακατανομής των πόρων</a:t>
            </a:r>
          </a:p>
          <a:p>
            <a:pPr marL="342900" lvl="1" indent="-342900" algn="just">
              <a:buClr>
                <a:schemeClr val="hlink"/>
              </a:buClr>
              <a:buNone/>
            </a:pPr>
            <a:endParaRPr lang="el-GR" sz="2200" dirty="0" smtClean="0">
              <a:latin typeface="Comic Sans MS" pitchFamily="66" charset="0"/>
              <a:sym typeface="Symbol" pitchFamily="18" charset="2"/>
            </a:endParaRPr>
          </a:p>
          <a:p>
            <a:pPr marL="342900" lvl="1" indent="-342900" algn="just">
              <a:buClr>
                <a:schemeClr val="hlink"/>
              </a:buClr>
              <a:buFont typeface="Wingdings" pitchFamily="2" charset="2"/>
              <a:buChar char="§"/>
            </a:pPr>
            <a:endParaRPr lang="el-GR" sz="2200" dirty="0" smtClean="0">
              <a:latin typeface="Comic Sans MS" pitchFamily="66" charset="0"/>
              <a:sym typeface="Symbol" pitchFamily="18" charset="2"/>
            </a:endParaRP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>
                <a:latin typeface="Comic Sans MS" pitchFamily="66" charset="0"/>
              </a:rPr>
              <a:t>Ερευνητικές μέθοδοι στην μελέτη της εξημέρωσης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2400">
                <a:latin typeface="Comic Sans MS" pitchFamily="66" charset="0"/>
              </a:rPr>
              <a:t>Σύγκριση αγρίων και εξημερωμένων ζώων του ίδιου είδους</a:t>
            </a:r>
          </a:p>
          <a:p>
            <a:r>
              <a:rPr lang="el-GR" sz="2400">
                <a:latin typeface="Comic Sans MS" pitchFamily="66" charset="0"/>
              </a:rPr>
              <a:t>Σύγκριση φυλών του ίδιου είδους που διαφέρουν ως προς την ένταση της επαφής τους με τον άνθρωπο</a:t>
            </a:r>
          </a:p>
          <a:p>
            <a:r>
              <a:rPr lang="el-GR" sz="2400">
                <a:latin typeface="Comic Sans MS" pitchFamily="66" charset="0"/>
              </a:rPr>
              <a:t>Παρατήρηση φαινοτυπικών αλλαγών σε άγρια ζώα που μεγαλώνουν σε συνθήκες αιχμαλωσίας</a:t>
            </a:r>
          </a:p>
          <a:p>
            <a:r>
              <a:rPr lang="el-GR" sz="2400">
                <a:latin typeface="Comic Sans MS" pitchFamily="66" charset="0"/>
              </a:rPr>
              <a:t>Μοριακές μέθοδοι (</a:t>
            </a:r>
            <a:r>
              <a:rPr lang="en-US" sz="2400">
                <a:latin typeface="Comic Sans MS" pitchFamily="66" charset="0"/>
              </a:rPr>
              <a:t>mtDNA, QTL)</a:t>
            </a:r>
            <a:r>
              <a:rPr lang="el-GR" sz="2400">
                <a:latin typeface="Comic Sans MS" pitchFamily="66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l-GR" sz="3200" dirty="0">
                <a:latin typeface="Comic Sans MS" pitchFamily="66" charset="0"/>
              </a:rPr>
              <a:t>Συνήθεις μορφολογικές αλλαγές κατά την διαδικασία </a:t>
            </a:r>
            <a:r>
              <a:rPr lang="el-GR" sz="3200" dirty="0" smtClean="0">
                <a:latin typeface="Comic Sans MS" pitchFamily="66" charset="0"/>
              </a:rPr>
              <a:t>εξημέρωσης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1841502"/>
            <a:ext cx="8686800" cy="1873250"/>
          </a:xfrm>
          <a:noFill/>
          <a:ln/>
        </p:spPr>
      </p:pic>
      <p:pic>
        <p:nvPicPr>
          <p:cNvPr id="8909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5720" y="4599009"/>
            <a:ext cx="7623175" cy="1973263"/>
          </a:xfrm>
          <a:noFill/>
          <a:ln/>
        </p:spPr>
      </p:pic>
      <p:sp>
        <p:nvSpPr>
          <p:cNvPr id="5" name="4 - TextBox"/>
          <p:cNvSpPr txBox="1"/>
          <p:nvPr/>
        </p:nvSpPr>
        <p:spPr>
          <a:xfrm>
            <a:off x="213886" y="1385816"/>
            <a:ext cx="2143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Αποχρωματισμός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14282" y="4029022"/>
            <a:ext cx="1874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Πεσμένα αυτιά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Το «σύνδρομο» της εξημέρωσης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7676" cy="449580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Μορφολογικοί χαρακτήρες</a:t>
            </a:r>
            <a:endParaRPr lang="el-GR" sz="2400" dirty="0">
              <a:latin typeface="Comic Sans MS" pitchFamily="66" charset="0"/>
            </a:endParaRPr>
          </a:p>
          <a:p>
            <a:pPr lvl="1"/>
            <a:r>
              <a:rPr lang="el-GR" sz="2000" dirty="0">
                <a:latin typeface="Comic Sans MS" pitchFamily="66" charset="0"/>
              </a:rPr>
              <a:t>Μέγεθος σώματος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Μέγεθος </a:t>
            </a:r>
            <a:r>
              <a:rPr lang="el-GR" sz="2000" dirty="0" smtClean="0">
                <a:latin typeface="Comic Sans MS" pitchFamily="66" charset="0"/>
              </a:rPr>
              <a:t>κρανίου </a:t>
            </a: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000" dirty="0">
                <a:latin typeface="Comic Sans MS" pitchFamily="66" charset="0"/>
              </a:rPr>
              <a:t>Χρώμα και υφή τριχώματος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Σχήμα ουράς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Αυτιά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Μέγεθος σιαγόνων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Αριθμός και μέγεθος </a:t>
            </a:r>
            <a:r>
              <a:rPr lang="el-GR" sz="2000" dirty="0" smtClean="0">
                <a:latin typeface="Comic Sans MS" pitchFamily="66" charset="0"/>
              </a:rPr>
              <a:t>δοντιών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Κατανομή του υποδόριου λίπους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1600200"/>
            <a:ext cx="4186237" cy="449580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Χαρακτήρες συμπεριφοράς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Παράταση </a:t>
            </a:r>
            <a:r>
              <a:rPr lang="el-GR" sz="2000" dirty="0">
                <a:latin typeface="Comic Sans MS" pitchFamily="66" charset="0"/>
              </a:rPr>
              <a:t>ανωριμότητας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Φιλική </a:t>
            </a:r>
            <a:r>
              <a:rPr lang="el-GR" sz="2000" dirty="0">
                <a:latin typeface="Comic Sans MS" pitchFamily="66" charset="0"/>
              </a:rPr>
              <a:t>συμπεριφορά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Ριψοκίνδυνη </a:t>
            </a:r>
            <a:r>
              <a:rPr lang="el-GR" sz="2000" dirty="0">
                <a:latin typeface="Comic Sans MS" pitchFamily="66" charset="0"/>
              </a:rPr>
              <a:t>συμπεριφορά</a:t>
            </a:r>
          </a:p>
          <a:p>
            <a:pPr lvl="1"/>
            <a:r>
              <a:rPr lang="el-GR" sz="2000" dirty="0">
                <a:latin typeface="Comic Sans MS" pitchFamily="66" charset="0"/>
              </a:rPr>
              <a:t>Διατροφική </a:t>
            </a:r>
            <a:r>
              <a:rPr lang="el-GR" sz="2000" dirty="0" smtClean="0">
                <a:latin typeface="Comic Sans MS" pitchFamily="66" charset="0"/>
              </a:rPr>
              <a:t>συμπεριφορά</a:t>
            </a:r>
          </a:p>
          <a:p>
            <a:pPr lvl="1">
              <a:buNone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Χαρακτήρες φυσιολογίας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Αναπαραγωγικός κύκλος</a:t>
            </a:r>
            <a:endParaRPr lang="el-GR" sz="2000" dirty="0">
              <a:latin typeface="Comic Sans MS" pitchFamily="66" charset="0"/>
            </a:endParaRPr>
          </a:p>
          <a:p>
            <a:pPr lvl="1"/>
            <a:r>
              <a:rPr lang="el-GR" sz="2000" dirty="0" smtClean="0">
                <a:latin typeface="Comic Sans MS" pitchFamily="66" charset="0"/>
              </a:rPr>
              <a:t>Γονιμότητα</a:t>
            </a:r>
          </a:p>
          <a:p>
            <a:pPr lvl="1"/>
            <a:r>
              <a:rPr lang="el-GR" sz="2000" dirty="0" smtClean="0">
                <a:latin typeface="Comic Sans MS" pitchFamily="66" charset="0"/>
              </a:rPr>
              <a:t>Συγκέντρωση ορμονών και νευροδιαβιβαστών </a:t>
            </a:r>
          </a:p>
          <a:p>
            <a:pPr lvl="1">
              <a:buNone/>
            </a:pPr>
            <a:endParaRPr lang="el-GR" sz="2000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5650072"/>
            <a:ext cx="8294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Παρόμοιες μεταβολές σε όλα τα είδη εξημερωμένων ζώων σε σχέση με</a:t>
            </a:r>
          </a:p>
          <a:p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τ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ους άγριους προγόνους τους 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642910" y="6286520"/>
            <a:ext cx="794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chemeClr val="tx2"/>
                </a:solidFill>
                <a:latin typeface="Comic Sans MS" pitchFamily="66" charset="0"/>
              </a:rPr>
              <a:t>Η εξελικτική και η οντογενετική συνιστώσα μπορεί να αλληλεπιδρούν</a:t>
            </a:r>
            <a:endParaRPr lang="el-GR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  <p:bldP spid="87044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υπόθεση </a:t>
            </a:r>
            <a:r>
              <a:rPr lang="en-US" sz="3200" dirty="0" err="1" smtClean="0">
                <a:latin typeface="Comic Sans MS" pitchFamily="66" charset="0"/>
              </a:rPr>
              <a:t>Belyaev</a:t>
            </a:r>
            <a:endParaRPr lang="el-GR" sz="3200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 algn="just"/>
            <a:r>
              <a:rPr lang="el-GR" sz="2000" dirty="0" smtClean="0">
                <a:latin typeface="Comic Sans MS" pitchFamily="66" charset="0"/>
              </a:rPr>
              <a:t>Ο </a:t>
            </a:r>
            <a:r>
              <a:rPr lang="en-US" sz="2000" dirty="0" err="1" smtClean="0">
                <a:latin typeface="Comic Sans MS" pitchFamily="66" charset="0"/>
              </a:rPr>
              <a:t>Belyaev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θεωρούσε ότι καθοριστικό</a:t>
            </a:r>
            <a:r>
              <a:rPr lang="fr-FR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κριτήριο επιλογής του ανθρώπου κατά την εξημέρωση των ζώων ήταν η ανεκτική/φιλική  συμπεριφορά  των ζώων στο ανθρωπογενές περιβάλλον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Η συμπεριφορά όμως έχει ρίζες στη βιολογία, καθώς επηρεάζεται από τα επίπεδα ορμονών και νευροδιαβιβαστών στον οργανισμό</a:t>
            </a:r>
            <a:endParaRPr lang="en-US" sz="20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Επομένως, επιλογή για φιλική συμπεριφορά,  δύναται να επιφέρει αλλαγές στη φυσιολογία του ζώου, αλλαγές δηλαδή  στους μηχανισμούς που ελέγχουν τα επίπεδα ορμονών και νευροδιαβιβαστών του οργανισμού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algn="just"/>
            <a:r>
              <a:rPr lang="el-GR" sz="2000" dirty="0" smtClean="0">
                <a:latin typeface="Comic Sans MS" pitchFamily="66" charset="0"/>
              </a:rPr>
              <a:t>Κι επειδή πίσω από όλα υπάρχουν γονίδια, πίστευε ότι τα γονίδια που ελέγχουν την συμπεριφορά είναι είτε </a:t>
            </a:r>
            <a:r>
              <a:rPr lang="el-GR" sz="2000" dirty="0" err="1" smtClean="0">
                <a:latin typeface="Comic Sans MS" pitchFamily="66" charset="0"/>
              </a:rPr>
              <a:t>πλειοτροπικά</a:t>
            </a:r>
            <a:r>
              <a:rPr lang="el-GR" sz="2000" dirty="0" smtClean="0">
                <a:latin typeface="Comic Sans MS" pitchFamily="66" charset="0"/>
              </a:rPr>
              <a:t> είτε στενά συνδεδεμένα με γονίδια που ελέγχουν τους χαρακτήρες του συνδρόμου της εξημέρωσης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Προσομοίωση του συνδρόμου της εξημέρωσης: το πείραμα </a:t>
            </a:r>
            <a:r>
              <a:rPr lang="en-US" sz="3200" dirty="0" err="1" smtClean="0">
                <a:latin typeface="Comic Sans MS" pitchFamily="66" charset="0"/>
              </a:rPr>
              <a:t>Belyaev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57363"/>
            <a:ext cx="4038600" cy="4700595"/>
          </a:xfrm>
        </p:spPr>
        <p:txBody>
          <a:bodyPr/>
          <a:lstStyle/>
          <a:p>
            <a:r>
              <a:rPr lang="en-US" sz="2400" i="1" dirty="0" err="1" smtClean="0">
                <a:latin typeface="Comic Sans MS" pitchFamily="66" charset="0"/>
              </a:rPr>
              <a:t>Vulpes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i="1" dirty="0" err="1" smtClean="0">
                <a:latin typeface="Comic Sans MS" pitchFamily="66" charset="0"/>
              </a:rPr>
              <a:t>vulpes</a:t>
            </a:r>
            <a:r>
              <a:rPr lang="en-US" sz="2400" i="1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(2N = 34)</a:t>
            </a:r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30 </a:t>
            </a:r>
            <a:r>
              <a:rPr lang="el-GR" sz="2400" dirty="0" smtClean="0">
                <a:latin typeface="Arial"/>
                <a:cs typeface="Arial"/>
              </a:rPr>
              <a:t>♂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fr-FR" sz="2400" dirty="0" smtClean="0">
                <a:latin typeface="Comic Sans MS" pitchFamily="66" charset="0"/>
              </a:rPr>
              <a:t>x</a:t>
            </a:r>
            <a:r>
              <a:rPr lang="el-GR" sz="2400" dirty="0" smtClean="0">
                <a:latin typeface="Comic Sans MS" pitchFamily="66" charset="0"/>
              </a:rPr>
              <a:t> 100 </a:t>
            </a:r>
            <a:r>
              <a:rPr lang="el-GR" sz="2400" dirty="0" smtClean="0">
                <a:latin typeface="Arial"/>
                <a:cs typeface="Arial"/>
              </a:rPr>
              <a:t>♀</a:t>
            </a:r>
            <a:r>
              <a:rPr lang="el-GR" sz="2400" dirty="0" smtClean="0">
                <a:latin typeface="Comic Sans MS" pitchFamily="66" charset="0"/>
              </a:rPr>
              <a:t> σε κάθε γενιά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Επιλογή για φιλικότητα προς τον άνθρωπο</a:t>
            </a:r>
            <a:endParaRPr lang="en-US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Όχι </a:t>
            </a:r>
            <a:r>
              <a:rPr lang="el-GR" sz="2400" dirty="0" err="1" smtClean="0">
                <a:latin typeface="Comic Sans MS" pitchFamily="66" charset="0"/>
              </a:rPr>
              <a:t>ομομιξία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Όχι εκπαίδευση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931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844675"/>
            <a:ext cx="4038600" cy="3435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Μοναδικό κριτήριο επιλογής η συμπεριφορά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9523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773238"/>
            <a:ext cx="2271712" cy="1811337"/>
          </a:xfrm>
          <a:noFill/>
          <a:ln/>
        </p:spPr>
      </p:pic>
      <p:pic>
        <p:nvPicPr>
          <p:cNvPr id="952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924300" y="1774825"/>
            <a:ext cx="1243013" cy="2085975"/>
          </a:xfrm>
          <a:noFill/>
          <a:ln/>
        </p:spPr>
      </p:pic>
      <p:pic>
        <p:nvPicPr>
          <p:cNvPr id="9523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724525" y="1797050"/>
            <a:ext cx="2265363" cy="1703388"/>
          </a:xfrm>
          <a:ln/>
        </p:spPr>
      </p:pic>
      <p:pic>
        <p:nvPicPr>
          <p:cNvPr id="95238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4830763" y="4533921"/>
            <a:ext cx="2478087" cy="1966913"/>
          </a:xfrm>
          <a:noFill/>
          <a:ln/>
        </p:spPr>
      </p:pic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30325" y="4619646"/>
            <a:ext cx="2520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107950" y="2540000"/>
            <a:ext cx="996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1958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09550" y="5132388"/>
            <a:ext cx="6559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Comic Sans MS" pitchFamily="66" charset="0"/>
              </a:rPr>
              <a:t>F</a:t>
            </a:r>
            <a:r>
              <a:rPr lang="en-US" sz="2800" baseline="-25000" dirty="0">
                <a:latin typeface="Comic Sans MS" pitchFamily="66" charset="0"/>
              </a:rPr>
              <a:t>10</a:t>
            </a:r>
            <a:endParaRPr lang="el-GR" sz="2800" baseline="-25000" dirty="0">
              <a:latin typeface="Comic Sans MS" pitchFamily="66" charset="0"/>
            </a:endParaRP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8101013" y="2252662"/>
            <a:ext cx="619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Ελίτ 10</a:t>
            </a:r>
            <a:r>
              <a:rPr lang="el-GR" dirty="0">
                <a:latin typeface="Comic Sans MS" pitchFamily="66" charset="0"/>
              </a:rPr>
              <a:t>%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1285852" y="3643314"/>
            <a:ext cx="1803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επιθετικότητα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4143372" y="3929066"/>
            <a:ext cx="893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φόβος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  <p:bldP spid="95242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Αποτελέσματα του πειράματος</a:t>
            </a:r>
            <a:endParaRPr lang="el-GR" sz="3600" dirty="0">
              <a:latin typeface="Comic Sans MS" pitchFamily="66" charset="0"/>
            </a:endParaRPr>
          </a:p>
        </p:txBody>
      </p:sp>
      <p:graphicFrame>
        <p:nvGraphicFramePr>
          <p:cNvPr id="10" name="9 - Θέση περιεχομένου"/>
          <p:cNvGraphicFramePr>
            <a:graphicFrameLocks noGrp="1"/>
          </p:cNvGraphicFramePr>
          <p:nvPr>
            <p:ph sz="quarter" idx="2"/>
          </p:nvPr>
        </p:nvGraphicFramePr>
        <p:xfrm>
          <a:off x="785786" y="1285860"/>
          <a:ext cx="4039394" cy="1981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000525"/>
                <a:gridCol w="30388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Γενιά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% Ελίτ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18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80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marL="137133" marR="137133"/>
                </a:tc>
              </a:tr>
            </a:tbl>
          </a:graphicData>
        </a:graphic>
      </p:graphicFrame>
      <p:graphicFrame>
        <p:nvGraphicFramePr>
          <p:cNvPr id="11" name="10 - Θέση περιεχομένου"/>
          <p:cNvGraphicFramePr>
            <a:graphicFrameLocks noGrp="1"/>
          </p:cNvGraphicFramePr>
          <p:nvPr>
            <p:ph sz="quarter" idx="3"/>
          </p:nvPr>
        </p:nvGraphicFramePr>
        <p:xfrm>
          <a:off x="785786" y="3429000"/>
          <a:ext cx="8143932" cy="28403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883612"/>
                <a:gridCol w="7260320"/>
              </a:tblGrid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Γενιά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Παρατηρήσεις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Μείωση επιθετικής συμπεριφοράς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4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Κούνημα ουράς, αναζήτηση χαδιών από τους ανθρώπους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6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Φιλικά ζώα, ακολουθούν και γλύφουν τους ανθρώπους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9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πεσμένων αυτιών και αποχρωματισμός τριχώματος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13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γυριστής ουράς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05765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15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Εμφάνιση κοντής ουράς, μείωση σπονδύλων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Παλαιολιθική εποχή</a:t>
            </a:r>
            <a:endParaRPr lang="el-GR" sz="3600" dirty="0">
              <a:latin typeface="Comic Sans MS" pitchFamily="66" charset="0"/>
            </a:endParaRPr>
          </a:p>
        </p:txBody>
      </p:sp>
      <p:pic>
        <p:nvPicPr>
          <p:cNvPr id="23" name="22 - Θέση περιεχομένου" descr="Chauvet France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00100" y="1000108"/>
            <a:ext cx="2857520" cy="2569510"/>
          </a:xfrm>
        </p:spPr>
      </p:pic>
      <p:pic>
        <p:nvPicPr>
          <p:cNvPr id="26" name="25 - Θέση περιεχομένου" descr="Lascaux France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172181" y="1000108"/>
            <a:ext cx="2990637" cy="2171700"/>
          </a:xfrm>
        </p:spPr>
      </p:pic>
      <p:pic>
        <p:nvPicPr>
          <p:cNvPr id="24" name="23 - Θέση περιεχομένου" descr="Altamira Spain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1139379" y="3643314"/>
            <a:ext cx="2674242" cy="2171700"/>
          </a:xfrm>
        </p:spPr>
      </p:pic>
      <p:pic>
        <p:nvPicPr>
          <p:cNvPr id="27" name="26 - Θέση περιεχομένου" descr="Lascaux France.jpg"/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5230345" y="3686192"/>
            <a:ext cx="2874309" cy="2171700"/>
          </a:xfrm>
        </p:spPr>
      </p:pic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35013" y="2684463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l-GR" sz="2800" dirty="0">
              <a:latin typeface="Comic Sans MS" pitchFamily="66" charset="0"/>
            </a:endParaRPr>
          </a:p>
        </p:txBody>
      </p:sp>
      <p:sp>
        <p:nvSpPr>
          <p:cNvPr id="25" name="24 - TextBox"/>
          <p:cNvSpPr txBox="1"/>
          <p:nvPr/>
        </p:nvSpPr>
        <p:spPr>
          <a:xfrm>
            <a:off x="1186279" y="5929330"/>
            <a:ext cx="23855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Altamira, Spain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35.000 BP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5692868" y="6007262"/>
            <a:ext cx="2475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Lascaux, France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21.000 BP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29600" cy="777875"/>
          </a:xfrm>
        </p:spPr>
        <p:txBody>
          <a:bodyPr/>
          <a:lstStyle/>
          <a:p>
            <a:r>
              <a:rPr lang="el-GR" sz="3600">
                <a:latin typeface="Comic Sans MS" pitchFamily="66" charset="0"/>
              </a:rPr>
              <a:t>Μορφολογικές αλλαγές</a:t>
            </a:r>
          </a:p>
        </p:txBody>
      </p:sp>
      <p:pic>
        <p:nvPicPr>
          <p:cNvPr id="972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365250"/>
            <a:ext cx="3024187" cy="1847850"/>
          </a:xfrm>
          <a:noFill/>
          <a:ln/>
        </p:spPr>
      </p:pic>
      <p:pic>
        <p:nvPicPr>
          <p:cNvPr id="972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4005263"/>
            <a:ext cx="3300412" cy="1944687"/>
          </a:xfrm>
          <a:noFill/>
          <a:ln/>
        </p:spPr>
      </p:pic>
      <p:pic>
        <p:nvPicPr>
          <p:cNvPr id="9728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362075"/>
            <a:ext cx="4103687" cy="1851025"/>
          </a:xfrm>
          <a:noFill/>
          <a:ln/>
        </p:spPr>
      </p:pic>
      <p:pic>
        <p:nvPicPr>
          <p:cNvPr id="9728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5148263" y="4075113"/>
            <a:ext cx="3297237" cy="1874837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Σύγκριση </a:t>
            </a:r>
            <a:r>
              <a:rPr lang="el-GR" sz="2400" dirty="0" smtClean="0">
                <a:latin typeface="Comic Sans MS" pitchFamily="66" charset="0"/>
              </a:rPr>
              <a:t>χαρακτήρων μεταξύ </a:t>
            </a:r>
            <a:r>
              <a:rPr lang="el-GR" sz="2400" dirty="0" smtClean="0">
                <a:latin typeface="Comic Sans MS" pitchFamily="66" charset="0"/>
              </a:rPr>
              <a:t>εξημερωμένων αλεπούδων και αλεπούδων εκτροφής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14" name="13 - Θέση περιεχομένου" descr="behavioural chamnges in foxes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928663" y="3798178"/>
            <a:ext cx="7143799" cy="2274028"/>
          </a:xfrm>
        </p:spPr>
      </p:pic>
      <p:graphicFrame>
        <p:nvGraphicFramePr>
          <p:cNvPr id="15" name="14 - Θέση περιεχομένου"/>
          <p:cNvGraphicFramePr>
            <a:graphicFrameLocks noGrp="1"/>
          </p:cNvGraphicFramePr>
          <p:nvPr>
            <p:ph sz="quarter" idx="1"/>
          </p:nvPr>
        </p:nvGraphicFramePr>
        <p:xfrm>
          <a:off x="928662" y="1600200"/>
          <a:ext cx="7072361" cy="197167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1063"/>
                <a:gridCol w="1762366"/>
                <a:gridCol w="1340026"/>
                <a:gridCol w="818906"/>
              </a:tblGrid>
              <a:tr h="394335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Μορφολογικός Χαρακτήρας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Εξημερωμένες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Εκτροφής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Αποχρωματισμός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12,4%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0,71%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</a:t>
                      </a:r>
                      <a:r>
                        <a:rPr lang="el-GR" sz="1800" baseline="0" dirty="0" smtClean="0">
                          <a:latin typeface="Comic Sans MS" pitchFamily="66" charset="0"/>
                        </a:rPr>
                        <a:t>17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Γυριστή ουρά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9,40%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0,80%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12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Κοντή ουρά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0,14%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>
                          <a:latin typeface="Comic Sans MS" pitchFamily="66" charset="0"/>
                        </a:rPr>
                        <a:t>0,02%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94335"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Πεσμένα αυτιά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0,23%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0,02%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>
                          <a:latin typeface="Comic Sans MS" pitchFamily="66" charset="0"/>
                        </a:rPr>
                        <a:t>x </a:t>
                      </a:r>
                      <a:r>
                        <a:rPr lang="el-GR" sz="1800" baseline="0" dirty="0" smtClean="0">
                          <a:latin typeface="Comic Sans MS" pitchFamily="66" charset="0"/>
                        </a:rPr>
                        <a:t>14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36563" y="616585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Trut</a:t>
            </a:r>
            <a:r>
              <a:rPr lang="en-US" dirty="0">
                <a:latin typeface="Comic Sans MS" pitchFamily="66" charset="0"/>
              </a:rPr>
              <a:t> et al. (2009): Animal evolution during domestication: the domesticated </a:t>
            </a:r>
          </a:p>
          <a:p>
            <a:r>
              <a:rPr lang="en-US" dirty="0">
                <a:latin typeface="Comic Sans MS" pitchFamily="66" charset="0"/>
              </a:rPr>
              <a:t>fox as a model. </a:t>
            </a:r>
            <a:r>
              <a:rPr lang="en-US" i="1" dirty="0" err="1">
                <a:latin typeface="Comic Sans MS" pitchFamily="66" charset="0"/>
              </a:rPr>
              <a:t>Bioessays</a:t>
            </a:r>
            <a:r>
              <a:rPr lang="en-US" i="1" dirty="0">
                <a:latin typeface="Comic Sans MS" pitchFamily="66" charset="0"/>
              </a:rPr>
              <a:t> 31: 349-360</a:t>
            </a:r>
            <a:endParaRPr lang="el-GR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36563" y="6165850"/>
            <a:ext cx="831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 pitchFamily="66" charset="0"/>
              </a:rPr>
              <a:t>Trut</a:t>
            </a:r>
            <a:r>
              <a:rPr lang="en-US" dirty="0">
                <a:latin typeface="Comic Sans MS" pitchFamily="66" charset="0"/>
              </a:rPr>
              <a:t> et al. (2009): Animal evolution during domestication: the domesticated </a:t>
            </a:r>
          </a:p>
          <a:p>
            <a:r>
              <a:rPr lang="en-US" dirty="0">
                <a:latin typeface="Comic Sans MS" pitchFamily="66" charset="0"/>
              </a:rPr>
              <a:t>fox as a model. </a:t>
            </a:r>
            <a:r>
              <a:rPr lang="en-US" i="1" dirty="0" err="1">
                <a:latin typeface="Comic Sans MS" pitchFamily="66" charset="0"/>
              </a:rPr>
              <a:t>Bioessays</a:t>
            </a:r>
            <a:r>
              <a:rPr lang="en-US" i="1" dirty="0">
                <a:latin typeface="Comic Sans MS" pitchFamily="66" charset="0"/>
              </a:rPr>
              <a:t> 31: 349-360</a:t>
            </a:r>
            <a:endParaRPr lang="el-GR" i="1" dirty="0">
              <a:latin typeface="Comic Sans MS" pitchFamily="66" charset="0"/>
            </a:endParaRPr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Συζεύξεις εκτός αναπαραγωγικής περιόδου στις εξημερωμένες αλεπούδες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8" name="7 - Θέση περιεχομένου" descr="sexual activity in tamed fox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00200"/>
            <a:ext cx="821537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Ενδοκρινικές αλλαγές 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214810" y="1714488"/>
            <a:ext cx="4643470" cy="4500594"/>
          </a:xfrm>
        </p:spPr>
        <p:txBody>
          <a:bodyPr/>
          <a:lstStyle/>
          <a:p>
            <a:r>
              <a:rPr lang="en-US" sz="2000" b="1" dirty="0" smtClean="0">
                <a:latin typeface="Comic Sans MS" pitchFamily="66" charset="0"/>
              </a:rPr>
              <a:t>CRH </a:t>
            </a:r>
            <a:r>
              <a:rPr lang="el-GR" sz="2000" b="1" dirty="0" err="1" smtClean="0">
                <a:latin typeface="Comic Sans MS" pitchFamily="66" charset="0"/>
              </a:rPr>
              <a:t>κορτικοεκλυτίνη</a:t>
            </a:r>
            <a:endParaRPr lang="el-GR" sz="2000" b="1" dirty="0" smtClean="0">
              <a:latin typeface="Comic Sans MS" pitchFamily="66" charset="0"/>
            </a:endParaRPr>
          </a:p>
          <a:p>
            <a:pPr lvl="1"/>
            <a:r>
              <a:rPr lang="el-GR" sz="1800" dirty="0" smtClean="0">
                <a:latin typeface="Comic Sans MS" pitchFamily="66" charset="0"/>
              </a:rPr>
              <a:t>Ορμόνη και νευροδιαβιβαστής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Εκκρίνεται ως απάντηση στο στρες</a:t>
            </a:r>
          </a:p>
          <a:p>
            <a:r>
              <a:rPr lang="en-US" sz="2000" b="1" dirty="0" smtClean="0">
                <a:latin typeface="Comic Sans MS" pitchFamily="66" charset="0"/>
              </a:rPr>
              <a:t>POMC </a:t>
            </a:r>
            <a:r>
              <a:rPr lang="el-GR" sz="2000" b="1" dirty="0" err="1" smtClean="0">
                <a:latin typeface="Comic Sans MS" pitchFamily="66" charset="0"/>
              </a:rPr>
              <a:t>προοπιομελανοκορτίνη</a:t>
            </a:r>
            <a:endParaRPr lang="el-GR" sz="2000" b="1" dirty="0" smtClean="0">
              <a:latin typeface="Comic Sans MS" pitchFamily="66" charset="0"/>
            </a:endParaRPr>
          </a:p>
          <a:p>
            <a:pPr lvl="1"/>
            <a:r>
              <a:rPr lang="en-US" sz="1800" b="1" dirty="0" smtClean="0">
                <a:latin typeface="Comic Sans MS" pitchFamily="66" charset="0"/>
              </a:rPr>
              <a:t>ACTH </a:t>
            </a:r>
            <a:r>
              <a:rPr lang="el-GR" sz="1800" b="1" dirty="0" err="1" smtClean="0">
                <a:latin typeface="Comic Sans MS" pitchFamily="66" charset="0"/>
              </a:rPr>
              <a:t>αδρενοκορτικοτρόπος</a:t>
            </a:r>
            <a:r>
              <a:rPr lang="el-GR" sz="1800" b="1" dirty="0" smtClean="0">
                <a:latin typeface="Comic Sans MS" pitchFamily="66" charset="0"/>
              </a:rPr>
              <a:t> ορμόνη: απόκριση στο στρες, αντιφλεγμονώδη δράση, ελέγχει τα επίπεδα σακχάρου στο αίμα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α-</a:t>
            </a:r>
            <a:r>
              <a:rPr lang="en-US" sz="1800" dirty="0" smtClean="0">
                <a:latin typeface="Comic Sans MS" pitchFamily="66" charset="0"/>
              </a:rPr>
              <a:t>MSH  MC1R </a:t>
            </a:r>
            <a:r>
              <a:rPr lang="el-GR" sz="1800" dirty="0" smtClean="0">
                <a:latin typeface="Comic Sans MS" pitchFamily="66" charset="0"/>
              </a:rPr>
              <a:t>μελανίνη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β-</a:t>
            </a:r>
            <a:r>
              <a:rPr lang="en-US" sz="1800" dirty="0" smtClean="0">
                <a:latin typeface="Comic Sans MS" pitchFamily="66" charset="0"/>
              </a:rPr>
              <a:t>MSH MC4R </a:t>
            </a:r>
            <a:r>
              <a:rPr lang="el-GR" sz="1800" dirty="0" smtClean="0">
                <a:latin typeface="Comic Sans MS" pitchFamily="66" charset="0"/>
              </a:rPr>
              <a:t>ενεργειακή ισορροπία 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γ-</a:t>
            </a:r>
            <a:r>
              <a:rPr lang="en-US" sz="1800" dirty="0" smtClean="0">
                <a:latin typeface="Comic Sans MS" pitchFamily="66" charset="0"/>
              </a:rPr>
              <a:t>MSH MC3R </a:t>
            </a:r>
            <a:r>
              <a:rPr lang="el-GR" sz="1800" dirty="0" smtClean="0">
                <a:latin typeface="Comic Sans MS" pitchFamily="66" charset="0"/>
              </a:rPr>
              <a:t>αρτηριακή πίεση</a:t>
            </a:r>
          </a:p>
          <a:p>
            <a:pPr lvl="1"/>
            <a:r>
              <a:rPr lang="el-GR" sz="1800" dirty="0" smtClean="0">
                <a:latin typeface="Comic Sans MS" pitchFamily="66" charset="0"/>
              </a:rPr>
              <a:t>β-</a:t>
            </a:r>
            <a:r>
              <a:rPr lang="el-GR" sz="1800" dirty="0" err="1" smtClean="0">
                <a:latin typeface="Comic Sans MS" pitchFamily="66" charset="0"/>
              </a:rPr>
              <a:t>ενδορφίνη</a:t>
            </a:r>
            <a:r>
              <a:rPr lang="el-GR" sz="1800" dirty="0" smtClean="0">
                <a:latin typeface="Comic Sans MS" pitchFamily="66" charset="0"/>
              </a:rPr>
              <a:t>  αναλγητική δράση</a:t>
            </a:r>
          </a:p>
          <a:p>
            <a:r>
              <a:rPr lang="el-GR" sz="2000" b="1" dirty="0" err="1" smtClean="0">
                <a:latin typeface="Comic Sans MS" pitchFamily="66" charset="0"/>
              </a:rPr>
              <a:t>Κορτιζόλη</a:t>
            </a: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δείκτης στρες</a:t>
            </a:r>
          </a:p>
        </p:txBody>
      </p:sp>
      <p:pic>
        <p:nvPicPr>
          <p:cNvPr id="8" name="7 - Θέση περιεχομένου" descr="HPA axis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76449" y="1857364"/>
            <a:ext cx="2695485" cy="3919455"/>
          </a:xfrm>
        </p:spPr>
      </p:pic>
      <p:sp>
        <p:nvSpPr>
          <p:cNvPr id="9" name="8 - TextBox"/>
          <p:cNvSpPr txBox="1"/>
          <p:nvPr/>
        </p:nvSpPr>
        <p:spPr>
          <a:xfrm>
            <a:off x="214282" y="3000372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Υπόφυση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-32" y="457200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Επινεφρίδια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-32" y="2143116"/>
            <a:ext cx="1457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Υποθάλαμος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357158" y="5929330"/>
            <a:ext cx="357190" cy="3571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TextBox"/>
          <p:cNvSpPr txBox="1"/>
          <p:nvPr/>
        </p:nvSpPr>
        <p:spPr>
          <a:xfrm>
            <a:off x="928662" y="5929330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εκτροφής</a:t>
            </a:r>
            <a:endParaRPr lang="el-GR" dirty="0">
              <a:latin typeface="Comic Sans MS" pitchFamily="66" charset="0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357158" y="6357958"/>
            <a:ext cx="357190" cy="357166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928662" y="634581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mic Sans MS" pitchFamily="66" charset="0"/>
              </a:rPr>
              <a:t>εξημερωμένες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συμπεριφορά της φιλικότητας/επιθετικότητας έχει γενετική βάση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100355" name="Line 3"/>
          <p:cNvSpPr>
            <a:spLocks noChangeShapeType="1"/>
          </p:cNvSpPr>
          <p:nvPr/>
        </p:nvSpPr>
        <p:spPr bwMode="auto">
          <a:xfrm>
            <a:off x="1908175" y="19891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79525" y="1725613"/>
            <a:ext cx="6388100" cy="3790950"/>
            <a:chOff x="806" y="1087"/>
            <a:chExt cx="4024" cy="2388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196" y="1117"/>
              <a:ext cx="3634" cy="2358"/>
              <a:chOff x="1196" y="1117"/>
              <a:chExt cx="3634" cy="2358"/>
            </a:xfrm>
          </p:grpSpPr>
          <p:sp>
            <p:nvSpPr>
              <p:cNvPr id="100358" name="Line 6"/>
              <p:cNvSpPr>
                <a:spLocks noChangeShapeType="1"/>
              </p:cNvSpPr>
              <p:nvPr/>
            </p:nvSpPr>
            <p:spPr bwMode="auto">
              <a:xfrm>
                <a:off x="1247" y="3475"/>
                <a:ext cx="35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59" name="Line 7"/>
              <p:cNvSpPr>
                <a:spLocks noChangeShapeType="1"/>
              </p:cNvSpPr>
              <p:nvPr/>
            </p:nvSpPr>
            <p:spPr bwMode="auto">
              <a:xfrm flipV="1">
                <a:off x="1247" y="1117"/>
                <a:ext cx="0" cy="2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0" name="Line 8"/>
              <p:cNvSpPr>
                <a:spLocks noChangeShapeType="1"/>
              </p:cNvSpPr>
              <p:nvPr/>
            </p:nvSpPr>
            <p:spPr bwMode="auto">
              <a:xfrm>
                <a:off x="1202" y="216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1" name="Line 9"/>
              <p:cNvSpPr>
                <a:spLocks noChangeShapeType="1"/>
              </p:cNvSpPr>
              <p:nvPr/>
            </p:nvSpPr>
            <p:spPr bwMode="auto">
              <a:xfrm>
                <a:off x="1202" y="170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2" name="Line 10"/>
              <p:cNvSpPr>
                <a:spLocks noChangeShapeType="1"/>
              </p:cNvSpPr>
              <p:nvPr/>
            </p:nvSpPr>
            <p:spPr bwMode="auto">
              <a:xfrm>
                <a:off x="1202" y="1253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3" name="Line 11"/>
              <p:cNvSpPr>
                <a:spLocks noChangeShapeType="1"/>
              </p:cNvSpPr>
              <p:nvPr/>
            </p:nvSpPr>
            <p:spPr bwMode="auto">
              <a:xfrm>
                <a:off x="1196" y="261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364" name="Line 12"/>
              <p:cNvSpPr>
                <a:spLocks noChangeShapeType="1"/>
              </p:cNvSpPr>
              <p:nvPr/>
            </p:nvSpPr>
            <p:spPr bwMode="auto">
              <a:xfrm>
                <a:off x="1202" y="306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0365" name="Text Box 13"/>
            <p:cNvSpPr txBox="1">
              <a:spLocks noChangeArrowheads="1"/>
            </p:cNvSpPr>
            <p:nvPr/>
          </p:nvSpPr>
          <p:spPr bwMode="auto">
            <a:xfrm>
              <a:off x="872" y="199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0</a:t>
              </a:r>
            </a:p>
          </p:txBody>
        </p:sp>
        <p:sp>
          <p:nvSpPr>
            <p:cNvPr id="100366" name="Text Box 14"/>
            <p:cNvSpPr txBox="1">
              <a:spLocks noChangeArrowheads="1"/>
            </p:cNvSpPr>
            <p:nvPr/>
          </p:nvSpPr>
          <p:spPr bwMode="auto">
            <a:xfrm>
              <a:off x="872" y="1541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0367" name="Text Box 15"/>
            <p:cNvSpPr txBox="1">
              <a:spLocks noChangeArrowheads="1"/>
            </p:cNvSpPr>
            <p:nvPr/>
          </p:nvSpPr>
          <p:spPr bwMode="auto">
            <a:xfrm>
              <a:off x="887" y="1087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4</a:t>
              </a:r>
            </a:p>
          </p:txBody>
        </p:sp>
        <p:sp>
          <p:nvSpPr>
            <p:cNvPr id="100368" name="Text Box 16"/>
            <p:cNvSpPr txBox="1">
              <a:spLocks noChangeArrowheads="1"/>
            </p:cNvSpPr>
            <p:nvPr/>
          </p:nvSpPr>
          <p:spPr bwMode="auto">
            <a:xfrm>
              <a:off x="809" y="2448"/>
              <a:ext cx="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-2</a:t>
              </a:r>
            </a:p>
          </p:txBody>
        </p:sp>
        <p:sp>
          <p:nvSpPr>
            <p:cNvPr id="100369" name="Text Box 17"/>
            <p:cNvSpPr txBox="1">
              <a:spLocks noChangeArrowheads="1"/>
            </p:cNvSpPr>
            <p:nvPr/>
          </p:nvSpPr>
          <p:spPr bwMode="auto">
            <a:xfrm>
              <a:off x="806" y="2947"/>
              <a:ext cx="31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-4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939925" y="2205038"/>
            <a:ext cx="5492750" cy="3903662"/>
            <a:chOff x="1222" y="1389"/>
            <a:chExt cx="3460" cy="2459"/>
          </a:xfrm>
        </p:grpSpPr>
        <p:sp>
          <p:nvSpPr>
            <p:cNvPr id="100371" name="Text Box 19"/>
            <p:cNvSpPr txBox="1">
              <a:spLocks noChangeArrowheads="1"/>
            </p:cNvSpPr>
            <p:nvPr/>
          </p:nvSpPr>
          <p:spPr bwMode="auto">
            <a:xfrm>
              <a:off x="1222" y="353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400">
                  <a:latin typeface="Comic Sans MS" pitchFamily="66" charset="0"/>
                </a:rPr>
                <a:t>Επιθ.</a:t>
              </a:r>
            </a:p>
          </p:txBody>
        </p:sp>
        <p:sp>
          <p:nvSpPr>
            <p:cNvPr id="100372" name="Text Box 20"/>
            <p:cNvSpPr txBox="1">
              <a:spLocks noChangeArrowheads="1"/>
            </p:cNvSpPr>
            <p:nvPr/>
          </p:nvSpPr>
          <p:spPr bwMode="auto">
            <a:xfrm>
              <a:off x="4195" y="3521"/>
              <a:ext cx="48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800">
                  <a:latin typeface="Comic Sans MS" pitchFamily="66" charset="0"/>
                </a:rPr>
                <a:t>Φιλ.</a:t>
              </a:r>
            </a:p>
          </p:txBody>
        </p:sp>
        <p:sp>
          <p:nvSpPr>
            <p:cNvPr id="100373" name="Oval 21"/>
            <p:cNvSpPr>
              <a:spLocks noChangeArrowheads="1"/>
            </p:cNvSpPr>
            <p:nvPr/>
          </p:nvSpPr>
          <p:spPr bwMode="auto">
            <a:xfrm>
              <a:off x="1444" y="2800"/>
              <a:ext cx="136" cy="13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74" name="Oval 22"/>
            <p:cNvSpPr>
              <a:spLocks noChangeArrowheads="1"/>
            </p:cNvSpPr>
            <p:nvPr/>
          </p:nvSpPr>
          <p:spPr bwMode="auto">
            <a:xfrm>
              <a:off x="4291" y="1389"/>
              <a:ext cx="136" cy="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500563" y="3284538"/>
            <a:ext cx="506412" cy="2794000"/>
            <a:chOff x="2835" y="2069"/>
            <a:chExt cx="319" cy="1760"/>
          </a:xfrm>
        </p:grpSpPr>
        <p:sp>
          <p:nvSpPr>
            <p:cNvPr id="100376" name="Oval 24"/>
            <p:cNvSpPr>
              <a:spLocks noChangeArrowheads="1"/>
            </p:cNvSpPr>
            <p:nvPr/>
          </p:nvSpPr>
          <p:spPr bwMode="auto">
            <a:xfrm>
              <a:off x="2880" y="2069"/>
              <a:ext cx="136" cy="13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77" name="Text Box 25"/>
            <p:cNvSpPr txBox="1">
              <a:spLocks noChangeArrowheads="1"/>
            </p:cNvSpPr>
            <p:nvPr/>
          </p:nvSpPr>
          <p:spPr bwMode="auto">
            <a:xfrm>
              <a:off x="2835" y="3541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F1</a:t>
              </a:r>
              <a:endParaRPr lang="el-GR" sz="2400">
                <a:latin typeface="Comic Sans MS" pitchFamily="66" charset="0"/>
              </a:endParaRP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3255963" y="2925763"/>
            <a:ext cx="3138487" cy="3167062"/>
            <a:chOff x="2051" y="1843"/>
            <a:chExt cx="1977" cy="1995"/>
          </a:xfrm>
        </p:grpSpPr>
        <p:sp>
          <p:nvSpPr>
            <p:cNvPr id="100379" name="Text Box 27"/>
            <p:cNvSpPr txBox="1">
              <a:spLocks noChangeArrowheads="1"/>
            </p:cNvSpPr>
            <p:nvPr/>
          </p:nvSpPr>
          <p:spPr bwMode="auto">
            <a:xfrm>
              <a:off x="2051" y="3550"/>
              <a:ext cx="4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BC</a:t>
              </a:r>
              <a:r>
                <a:rPr lang="en-US" sz="2400" baseline="-25000">
                  <a:latin typeface="Comic Sans MS" pitchFamily="66" charset="0"/>
                </a:rPr>
                <a:t>E</a:t>
              </a:r>
              <a:endParaRPr lang="el-GR" sz="2400" baseline="-25000">
                <a:latin typeface="Comic Sans MS" pitchFamily="66" charset="0"/>
              </a:endParaRPr>
            </a:p>
          </p:txBody>
        </p:sp>
        <p:sp>
          <p:nvSpPr>
            <p:cNvPr id="100380" name="Text Box 28"/>
            <p:cNvSpPr txBox="1">
              <a:spLocks noChangeArrowheads="1"/>
            </p:cNvSpPr>
            <p:nvPr/>
          </p:nvSpPr>
          <p:spPr bwMode="auto">
            <a:xfrm>
              <a:off x="3593" y="3537"/>
              <a:ext cx="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Comic Sans MS" pitchFamily="66" charset="0"/>
                </a:rPr>
                <a:t>BC</a:t>
              </a:r>
              <a:r>
                <a:rPr lang="el-GR" sz="2400" baseline="-25000">
                  <a:latin typeface="Comic Sans MS" pitchFamily="66" charset="0"/>
                </a:rPr>
                <a:t>Φ</a:t>
              </a:r>
            </a:p>
          </p:txBody>
        </p:sp>
        <p:sp>
          <p:nvSpPr>
            <p:cNvPr id="100381" name="Oval 29"/>
            <p:cNvSpPr>
              <a:spLocks noChangeArrowheads="1"/>
            </p:cNvSpPr>
            <p:nvPr/>
          </p:nvSpPr>
          <p:spPr bwMode="auto">
            <a:xfrm>
              <a:off x="2154" y="2523"/>
              <a:ext cx="136" cy="136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0382" name="Oval 30"/>
            <p:cNvSpPr>
              <a:spLocks noChangeArrowheads="1"/>
            </p:cNvSpPr>
            <p:nvPr/>
          </p:nvSpPr>
          <p:spPr bwMode="auto">
            <a:xfrm>
              <a:off x="3696" y="1843"/>
              <a:ext cx="136" cy="136"/>
            </a:xfrm>
            <a:prstGeom prst="ellipse">
              <a:avLst/>
            </a:prstGeom>
            <a:solidFill>
              <a:srgbClr val="99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VVU 12</a:t>
            </a:r>
            <a:endParaRPr lang="el-GR" sz="3200" dirty="0"/>
          </a:p>
        </p:txBody>
      </p:sp>
      <p:sp>
        <p:nvSpPr>
          <p:cNvPr id="7" name="6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29196"/>
          </a:xfrm>
        </p:spPr>
        <p:txBody>
          <a:bodyPr/>
          <a:lstStyle/>
          <a:p>
            <a:r>
              <a:rPr lang="el-GR" sz="2000" dirty="0" smtClean="0">
                <a:latin typeface="Comic Sans MS" pitchFamily="66" charset="0"/>
              </a:rPr>
              <a:t>Η ομόλογη περιοχή στο χρωμόσωμα 5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του σκύλου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-</a:t>
            </a:r>
            <a:r>
              <a:rPr lang="en-US" sz="2000" dirty="0" smtClean="0">
                <a:latin typeface="Comic Sans MS" pitchFamily="66" charset="0"/>
              </a:rPr>
              <a:t>CFA 5 - </a:t>
            </a:r>
            <a:r>
              <a:rPr lang="el-GR" sz="2000" dirty="0" smtClean="0">
                <a:latin typeface="Comic Sans MS" pitchFamily="66" charset="0"/>
              </a:rPr>
              <a:t>έχει βρεθεί ότι εμπλέκεται στην εξημέρωση του σκύλου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από τον λύκο </a:t>
            </a:r>
            <a:r>
              <a:rPr lang="en-US" sz="2000" dirty="0" smtClean="0">
                <a:latin typeface="Comic Sans MS" pitchFamily="66" charset="0"/>
              </a:rPr>
              <a:t>(</a:t>
            </a:r>
            <a:r>
              <a:rPr lang="en-US" sz="2000" dirty="0" err="1" smtClean="0">
                <a:latin typeface="Comic Sans MS" pitchFamily="66" charset="0"/>
              </a:rPr>
              <a:t>VonHoldt</a:t>
            </a:r>
            <a:r>
              <a:rPr lang="en-US" sz="2000" dirty="0" smtClean="0">
                <a:latin typeface="Comic Sans MS" pitchFamily="66" charset="0"/>
              </a:rPr>
              <a:t> et al. 2010 </a:t>
            </a:r>
            <a:r>
              <a:rPr lang="en-US" sz="2000" dirty="0" smtClean="0">
                <a:latin typeface="Comic Sans MS" pitchFamily="66" charset="0"/>
                <a:hlinkClick r:id="rId3"/>
              </a:rPr>
              <a:t>https://doi.org/10.1038/nature08837</a:t>
            </a:r>
            <a:r>
              <a:rPr lang="en-US" sz="2000" dirty="0" smtClean="0">
                <a:latin typeface="Comic Sans MS" pitchFamily="66" charset="0"/>
              </a:rPr>
              <a:t> )</a:t>
            </a:r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Στην ίδια περιοχή εδράζει το γονίδιο </a:t>
            </a:r>
            <a:r>
              <a:rPr lang="en-US" sz="2000" dirty="0" smtClean="0">
                <a:latin typeface="Comic Sans MS" pitchFamily="66" charset="0"/>
              </a:rPr>
              <a:t>OPMLC</a:t>
            </a:r>
            <a:r>
              <a:rPr lang="el-GR" sz="2000" dirty="0" smtClean="0">
                <a:latin typeface="Comic Sans MS" pitchFamily="66" charset="0"/>
              </a:rPr>
              <a:t> που συνδέεται με διαφορές στην επιθετική συμπεριφορά ανάμεσα στις φυλές σκύλων  (</a:t>
            </a:r>
            <a:r>
              <a:rPr lang="en-US" sz="2000" dirty="0" smtClean="0">
                <a:latin typeface="Comic Sans MS" pitchFamily="66" charset="0"/>
              </a:rPr>
              <a:t>MacLean et al. 2019 </a:t>
            </a:r>
            <a:r>
              <a:rPr lang="en-US" sz="2000" dirty="0" smtClean="0">
                <a:latin typeface="Comic Sans MS" pitchFamily="66" charset="0"/>
                <a:hlinkClick r:id="rId4"/>
              </a:rPr>
              <a:t>https://doi.org/10.1098/rspb.2019.0716</a:t>
            </a:r>
            <a:r>
              <a:rPr lang="en-US" sz="2000" dirty="0" smtClean="0">
                <a:latin typeface="Comic Sans MS" pitchFamily="66" charset="0"/>
              </a:rPr>
              <a:t> )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</a:t>
            </a:r>
            <a:br>
              <a:rPr lang="fr-FR" sz="2000" dirty="0" smtClean="0"/>
            </a:br>
            <a:endParaRPr lang="en-US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 rot="10800000">
            <a:off x="3786182" y="4357694"/>
            <a:ext cx="857256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76653" y="1785926"/>
            <a:ext cx="2492297" cy="43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Candidate Domestication Regions (CDR) </a:t>
            </a:r>
            <a:r>
              <a:rPr lang="el-GR" sz="3600" dirty="0" smtClean="0">
                <a:latin typeface="Comic Sans MS" pitchFamily="66" charset="0"/>
              </a:rPr>
              <a:t>στην </a:t>
            </a:r>
            <a:r>
              <a:rPr lang="en-US" sz="3600" i="1" dirty="0" err="1" smtClean="0">
                <a:latin typeface="Comic Sans MS" pitchFamily="66" charset="0"/>
              </a:rPr>
              <a:t>Vulpes</a:t>
            </a:r>
            <a:r>
              <a:rPr lang="en-US" sz="3600" i="1" dirty="0" smtClean="0">
                <a:latin typeface="Comic Sans MS" pitchFamily="66" charset="0"/>
              </a:rPr>
              <a:t> </a:t>
            </a:r>
            <a:r>
              <a:rPr lang="en-US" sz="3600" i="1" dirty="0" err="1" smtClean="0">
                <a:latin typeface="Comic Sans MS" pitchFamily="66" charset="0"/>
              </a:rPr>
              <a:t>vulpes</a:t>
            </a:r>
            <a:endParaRPr lang="el-GR" sz="3600" i="1" dirty="0">
              <a:latin typeface="Comic Sans MS" pitchFamily="66" charset="0"/>
            </a:endParaRPr>
          </a:p>
        </p:txBody>
      </p:sp>
      <p:sp>
        <p:nvSpPr>
          <p:cNvPr id="18" name="17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l-GR" sz="22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Έχουν βρεθεί 7 </a:t>
            </a:r>
            <a:r>
              <a:rPr lang="el-GR" sz="2400" dirty="0" err="1" smtClean="0">
                <a:latin typeface="Comic Sans MS" pitchFamily="66" charset="0"/>
              </a:rPr>
              <a:t>χρωμοσωμικές</a:t>
            </a:r>
            <a:r>
              <a:rPr lang="el-GR" sz="2400" dirty="0" smtClean="0">
                <a:latin typeface="Comic Sans MS" pitchFamily="66" charset="0"/>
              </a:rPr>
              <a:t> περιοχές  που επηρεάζουν την συμπεριφορά (φιλικότητα ή επιθετικότητα) των αλεπούδων.</a:t>
            </a:r>
          </a:p>
          <a:p>
            <a:pPr>
              <a:buNone/>
            </a:pPr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Ορισμένα από τα γονίδια που εδράζουν στις περιοχές αυτές έχει βρεθεί ότι στους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 σκύλους </a:t>
            </a:r>
            <a:r>
              <a:rPr lang="el-GR" sz="2400" dirty="0" smtClean="0">
                <a:latin typeface="Comic Sans MS" pitchFamily="66" charset="0"/>
              </a:rPr>
              <a:t>σχετίζονται με: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τον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φόβο στους ξαφνικούς θορύβους</a:t>
            </a:r>
            <a:r>
              <a:rPr lang="en-US" sz="24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και τις απότομες κινήσεις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CACNA1C, CFA27 – VVU8</a:t>
            </a:r>
            <a:r>
              <a:rPr lang="el-GR" sz="2400" dirty="0" smtClean="0">
                <a:latin typeface="Comic Sans MS" pitchFamily="66" charset="0"/>
              </a:rPr>
              <a:t>) 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την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ευέξαπτη ιδιοσυγκρασία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PTPRT, CFA24 – VVU14)</a:t>
            </a:r>
            <a:endParaRPr lang="el-GR" sz="2400" dirty="0" smtClean="0">
              <a:latin typeface="Comic Sans MS" pitchFamily="66" charset="0"/>
            </a:endParaRPr>
          </a:p>
          <a:p>
            <a:pPr algn="just"/>
            <a:r>
              <a:rPr lang="el-GR" sz="2400" dirty="0" smtClean="0">
                <a:latin typeface="Comic Sans MS" pitchFamily="66" charset="0"/>
              </a:rPr>
              <a:t>την </a:t>
            </a:r>
            <a:r>
              <a:rPr lang="el-GR" sz="2400" dirty="0" smtClean="0">
                <a:solidFill>
                  <a:srgbClr val="FFC000"/>
                </a:solidFill>
                <a:latin typeface="Comic Sans MS" pitchFamily="66" charset="0"/>
              </a:rPr>
              <a:t>επιθετικότητα </a:t>
            </a:r>
            <a:r>
              <a:rPr lang="el-GR" sz="2400" dirty="0" smtClean="0">
                <a:latin typeface="Comic Sans MS" pitchFamily="66" charset="0"/>
              </a:rPr>
              <a:t>(</a:t>
            </a:r>
            <a:r>
              <a:rPr lang="en-US" sz="2400" dirty="0" smtClean="0">
                <a:latin typeface="Comic Sans MS" pitchFamily="66" charset="0"/>
              </a:rPr>
              <a:t>OPMLC, CFA5 – VVU12)</a:t>
            </a:r>
            <a:endParaRPr lang="el-GR" sz="2400" dirty="0" smtClean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Συγκρίνοντας τα ευρήματα από τις αλεπούδες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l-GR" sz="3000" dirty="0" smtClean="0">
                <a:latin typeface="Comic Sans MS" pitchFamily="66" charset="0"/>
              </a:rPr>
              <a:t>του </a:t>
            </a:r>
            <a:r>
              <a:rPr lang="en-US" sz="3000" dirty="0" err="1" smtClean="0">
                <a:latin typeface="Comic Sans MS" pitchFamily="66" charset="0"/>
              </a:rPr>
              <a:t>Belyaev</a:t>
            </a:r>
            <a:r>
              <a:rPr lang="el-GR" sz="3000" dirty="0" smtClean="0">
                <a:latin typeface="Comic Sans MS" pitchFamily="66" charset="0"/>
              </a:rPr>
              <a:t> με ευρήματα από άλλα είδη</a:t>
            </a:r>
            <a:endParaRPr lang="el-GR" sz="3000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11858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971 γνωστά γονίδια ανιχνεύθηκαν στις 7 </a:t>
            </a:r>
            <a:r>
              <a:rPr lang="el-GR" sz="2400" dirty="0" err="1" smtClean="0">
                <a:latin typeface="Comic Sans MS" pitchFamily="66" charset="0"/>
              </a:rPr>
              <a:t>χρωμοσωμικές</a:t>
            </a:r>
            <a:r>
              <a:rPr lang="el-GR" sz="2400" dirty="0" smtClean="0">
                <a:latin typeface="Comic Sans MS" pitchFamily="66" charset="0"/>
              </a:rPr>
              <a:t> περιοχές</a:t>
            </a:r>
          </a:p>
          <a:p>
            <a:pPr algn="just"/>
            <a:r>
              <a:rPr lang="el-GR" sz="2400" dirty="0" smtClean="0">
                <a:latin typeface="Comic Sans MS" pitchFamily="66" charset="0"/>
              </a:rPr>
              <a:t>571 εκφράζονται στον εγκέφαλο του ανθρώπου</a:t>
            </a:r>
            <a:endParaRPr lang="el-GR" sz="2400" dirty="0"/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sz="half" idx="2"/>
          </p:nvPr>
        </p:nvGraphicFramePr>
        <p:xfrm>
          <a:off x="457200" y="3034021"/>
          <a:ext cx="8229659" cy="3354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2066646"/>
                <a:gridCol w="3905601"/>
              </a:tblGrid>
              <a:tr h="506534"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Συμπεριφορά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Κοινά γονίδια 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Λειτουργία στο νευρικό σύστημα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</a:tr>
              <a:tr h="785170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Επιθετικότητα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6 ποντίκι 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1 σκύλο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Νευροδιαβιβαστές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Υποδοχείς </a:t>
                      </a:r>
                      <a:r>
                        <a:rPr lang="el-GR" sz="2400" baseline="0" dirty="0" err="1" smtClean="0">
                          <a:latin typeface="Comic Sans MS" pitchFamily="66" charset="0"/>
                        </a:rPr>
                        <a:t>νευροδ</a:t>
                      </a:r>
                      <a:r>
                        <a:rPr lang="el-GR" sz="2400" baseline="0" dirty="0" smtClean="0">
                          <a:latin typeface="Comic Sans MS" pitchFamily="66" charset="0"/>
                        </a:rPr>
                        <a:t>/</a:t>
                      </a:r>
                      <a:r>
                        <a:rPr lang="el-GR" sz="2400" baseline="0" dirty="0" err="1" smtClean="0">
                          <a:latin typeface="Comic Sans MS" pitchFamily="66" charset="0"/>
                        </a:rPr>
                        <a:t>στών</a:t>
                      </a:r>
                      <a:endParaRPr lang="el-GR" sz="2400" baseline="0" dirty="0" smtClean="0">
                        <a:latin typeface="Comic Sans MS" pitchFamily="66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Κυτταρική σηματοδότηση</a:t>
                      </a:r>
                    </a:p>
                    <a:p>
                      <a:pPr algn="l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>
                          <a:latin typeface="Comic Sans MS" pitchFamily="66" charset="0"/>
                        </a:rPr>
                        <a:t> Κυτταρική αλληλεπίδραση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</a:tr>
              <a:tr h="703456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Κοινωνικότητα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29 άνθρωπο</a:t>
                      </a:r>
                    </a:p>
                    <a:p>
                      <a:pPr algn="ctr"/>
                      <a:r>
                        <a:rPr lang="el-GR" sz="2400" baseline="0" dirty="0" smtClean="0">
                          <a:latin typeface="Comic Sans MS" pitchFamily="66" charset="0"/>
                        </a:rPr>
                        <a:t>2 σκύλο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vMerge="1">
                  <a:txBody>
                    <a:bodyPr/>
                    <a:lstStyle/>
                    <a:p>
                      <a:endParaRPr lang="el-GR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1005235">
                <a:tc>
                  <a:txBody>
                    <a:bodyPr/>
                    <a:lstStyle/>
                    <a:p>
                      <a:r>
                        <a:rPr lang="el-GR" sz="2400" baseline="0" dirty="0" smtClean="0">
                          <a:latin typeface="Comic Sans MS" pitchFamily="66" charset="0"/>
                        </a:rPr>
                        <a:t>Φόβος</a:t>
                      </a:r>
                      <a:endParaRPr lang="el-GR" sz="2400" baseline="0" dirty="0">
                        <a:latin typeface="Comic Sans MS" pitchFamily="66" charset="0"/>
                      </a:endParaRPr>
                    </a:p>
                  </a:txBody>
                  <a:tcPr marL="89270" marR="89270" anchor="ctr"/>
                </a:tc>
                <a:tc vMerge="1">
                  <a:txBody>
                    <a:bodyPr/>
                    <a:lstStyle/>
                    <a:p>
                      <a:endParaRPr lang="el-GR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500034" y="142860"/>
            <a:ext cx="8229600" cy="1571628"/>
          </a:xfrm>
        </p:spPr>
        <p:txBody>
          <a:bodyPr/>
          <a:lstStyle/>
          <a:p>
            <a:r>
              <a:rPr lang="el-GR" sz="2800" dirty="0" smtClean="0">
                <a:latin typeface="Comic Sans MS" pitchFamily="66" charset="0"/>
              </a:rPr>
              <a:t>Η υπόθεση της νευρικής ακρολοφίας συνδέει την συμπεριφορά με τα μορφολογικά χαρακτηριστικά  του συνδρόμου της εξημέρωσης</a:t>
            </a:r>
            <a:endParaRPr lang="el-GR" sz="2800" dirty="0">
              <a:latin typeface="Comic Sans MS" pitchFamily="66" charset="0"/>
            </a:endParaRPr>
          </a:p>
        </p:txBody>
      </p:sp>
      <p:pic>
        <p:nvPicPr>
          <p:cNvPr id="11" name="10 - Θέση περιεχομένου" descr="the neural crest hypothesis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7242" y="1928802"/>
            <a:ext cx="8229600" cy="3877167"/>
          </a:xfrm>
        </p:spPr>
      </p:pic>
      <p:sp>
        <p:nvSpPr>
          <p:cNvPr id="6" name="5 - TextBox"/>
          <p:cNvSpPr txBox="1"/>
          <p:nvPr/>
        </p:nvSpPr>
        <p:spPr>
          <a:xfrm>
            <a:off x="71406" y="6000768"/>
            <a:ext cx="9358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Wilkins et al. (2014)</a:t>
            </a:r>
            <a:r>
              <a:rPr lang="el-GR" dirty="0" smtClean="0">
                <a:latin typeface="Comic Sans MS" pitchFamily="66" charset="0"/>
              </a:rPr>
              <a:t>: </a:t>
            </a:r>
            <a:r>
              <a:rPr lang="en-US" dirty="0" smtClean="0">
                <a:latin typeface="Comic Sans MS" pitchFamily="66" charset="0"/>
              </a:rPr>
              <a:t>The “Domestication Syndrome “ in Mammals. A unified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explanation based on neural crest cell behavior and genetics.</a:t>
            </a:r>
            <a:r>
              <a:rPr lang="el-GR" dirty="0" smtClean="0">
                <a:latin typeface="Comic Sans MS" pitchFamily="66" charset="0"/>
              </a:rPr>
              <a:t> </a:t>
            </a:r>
            <a:r>
              <a:rPr lang="en-US" i="1" dirty="0" smtClean="0">
                <a:latin typeface="Comic Sans MS" pitchFamily="66" charset="0"/>
              </a:rPr>
              <a:t>Genetics </a:t>
            </a:r>
            <a:r>
              <a:rPr lang="en-US" dirty="0" smtClean="0">
                <a:latin typeface="Comic Sans MS" pitchFamily="66" charset="0"/>
              </a:rPr>
              <a:t>197, 795-808</a:t>
            </a:r>
            <a:endParaRPr lang="el-GR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Το σύνδρομο της εξημέρωσης αμφισβητείται</a:t>
            </a:r>
            <a:endParaRPr lang="el-GR" sz="3000" dirty="0">
              <a:latin typeface="Comic Sans MS" pitchFamily="66" charset="0"/>
            </a:endParaRPr>
          </a:p>
        </p:txBody>
      </p:sp>
      <p:pic>
        <p:nvPicPr>
          <p:cNvPr id="12" name="11 - Θέση περιεχομένου" descr="domestication syndrome revis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642918"/>
            <a:ext cx="6786610" cy="5454184"/>
          </a:xfrm>
        </p:spPr>
      </p:pic>
      <p:sp>
        <p:nvSpPr>
          <p:cNvPr id="6" name="5 - TextBox"/>
          <p:cNvSpPr txBox="1"/>
          <p:nvPr/>
        </p:nvSpPr>
        <p:spPr>
          <a:xfrm>
            <a:off x="71406" y="6143644"/>
            <a:ext cx="90725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Sanchez-</a:t>
            </a:r>
            <a:r>
              <a:rPr lang="en-US" sz="1600" dirty="0" err="1" smtClean="0">
                <a:latin typeface="Comic Sans MS" pitchFamily="66" charset="0"/>
              </a:rPr>
              <a:t>Villagra</a:t>
            </a:r>
            <a:r>
              <a:rPr lang="en-US" sz="1600" dirty="0" smtClean="0">
                <a:latin typeface="Comic Sans MS" pitchFamily="66" charset="0"/>
              </a:rPr>
              <a:t> et al. (2016)</a:t>
            </a:r>
            <a:r>
              <a:rPr lang="el-GR" sz="16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The taming of the neural crest. A developmental perspective </a:t>
            </a:r>
          </a:p>
          <a:p>
            <a:r>
              <a:rPr lang="en-US" sz="1600" dirty="0" smtClean="0">
                <a:latin typeface="Comic Sans MS" pitchFamily="66" charset="0"/>
              </a:rPr>
              <a:t>on the origins of morphological </a:t>
            </a:r>
            <a:r>
              <a:rPr lang="en-US" sz="1600" dirty="0" err="1" smtClean="0">
                <a:latin typeface="Comic Sans MS" pitchFamily="66" charset="0"/>
              </a:rPr>
              <a:t>covariation</a:t>
            </a:r>
            <a:r>
              <a:rPr lang="en-US" sz="1600" dirty="0" smtClean="0">
                <a:latin typeface="Comic Sans MS" pitchFamily="66" charset="0"/>
              </a:rPr>
              <a:t> in domesticated animals. </a:t>
            </a:r>
            <a:r>
              <a:rPr lang="en-US" sz="1600" i="1" dirty="0" err="1" smtClean="0">
                <a:latin typeface="Comic Sans MS" pitchFamily="66" charset="0"/>
              </a:rPr>
              <a:t>R.Soc</a:t>
            </a:r>
            <a:r>
              <a:rPr lang="en-US" sz="1600" i="1" dirty="0" smtClean="0">
                <a:latin typeface="Comic Sans MS" pitchFamily="66" charset="0"/>
              </a:rPr>
              <a:t>. open sci. </a:t>
            </a: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dirty="0" smtClean="0">
                <a:latin typeface="Comic Sans MS" pitchFamily="66" charset="0"/>
              </a:rPr>
              <a:t>: 160107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>
              <a:latin typeface="Comic Sans MS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7429520" y="2505670"/>
            <a:ext cx="1643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C = </a:t>
            </a:r>
            <a:r>
              <a:rPr lang="el-GR" sz="1600" dirty="0" smtClean="0">
                <a:latin typeface="Comic Sans MS" pitchFamily="66" charset="0"/>
              </a:rPr>
              <a:t>Συμβίωση</a:t>
            </a:r>
          </a:p>
          <a:p>
            <a:r>
              <a:rPr lang="en-US" sz="1600" dirty="0" smtClean="0">
                <a:latin typeface="Comic Sans MS" pitchFamily="66" charset="0"/>
              </a:rPr>
              <a:t>P = </a:t>
            </a:r>
            <a:r>
              <a:rPr lang="el-GR" sz="1600" dirty="0" smtClean="0">
                <a:latin typeface="Comic Sans MS" pitchFamily="66" charset="0"/>
              </a:rPr>
              <a:t>Θήραμα</a:t>
            </a:r>
          </a:p>
          <a:p>
            <a:r>
              <a:rPr lang="en-US" sz="1600" dirty="0" smtClean="0">
                <a:latin typeface="Comic Sans MS" pitchFamily="66" charset="0"/>
              </a:rPr>
              <a:t>D = </a:t>
            </a:r>
            <a:r>
              <a:rPr lang="el-GR" sz="1600" dirty="0" smtClean="0">
                <a:latin typeface="Comic Sans MS" pitchFamily="66" charset="0"/>
              </a:rPr>
              <a:t>Κατεύθυνση</a:t>
            </a:r>
            <a:endParaRPr lang="el-GR" sz="1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Comic Sans MS" pitchFamily="66" charset="0"/>
              </a:rPr>
              <a:t>31.700 </a:t>
            </a:r>
            <a:r>
              <a:rPr lang="el-GR" sz="3200">
                <a:latin typeface="Comic Sans MS" pitchFamily="66" charset="0"/>
              </a:rPr>
              <a:t>χρονών σκελετός σκύλου στο σπήλαιο </a:t>
            </a:r>
            <a:r>
              <a:rPr lang="en-US" sz="3200">
                <a:latin typeface="Comic Sans MS" pitchFamily="66" charset="0"/>
              </a:rPr>
              <a:t>Goyet </a:t>
            </a:r>
            <a:r>
              <a:rPr lang="el-GR" sz="3200">
                <a:latin typeface="Comic Sans MS" pitchFamily="66" charset="0"/>
              </a:rPr>
              <a:t>στο Βέλγιο</a:t>
            </a:r>
          </a:p>
        </p:txBody>
      </p:sp>
      <p:pic>
        <p:nvPicPr>
          <p:cNvPr id="75779" name="Picture 3" descr="dorsal-view-of-a-goyet-dog-b-and-c-wolf-sku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1600200"/>
            <a:ext cx="3502025" cy="4495800"/>
          </a:xfrm>
          <a:noFill/>
          <a:ln/>
        </p:spPr>
      </p:pic>
      <p:pic>
        <p:nvPicPr>
          <p:cNvPr id="75780" name="Picture 4" descr="goyet_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" y="2419350"/>
            <a:ext cx="3810000" cy="2857500"/>
          </a:xfrm>
          <a:noFill/>
          <a:ln/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527175" y="5573713"/>
            <a:ext cx="1054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>
                <a:latin typeface="Comic Sans MS" pitchFamily="66" charset="0"/>
              </a:rPr>
              <a:t>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Η εξημέρωση μπορεί να έχει τα ίδια αποτελέσματα με την νησιωτική απομόνωση</a:t>
            </a:r>
          </a:p>
        </p:txBody>
      </p:sp>
      <p:pic>
        <p:nvPicPr>
          <p:cNvPr id="6" name="5 - Θέση περιεχομένου" descr="Εικόνα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2214554"/>
            <a:ext cx="7945367" cy="2610072"/>
          </a:xfrm>
        </p:spPr>
      </p:pic>
      <p:sp>
        <p:nvSpPr>
          <p:cNvPr id="7" name="6 - Ορθογώνιο"/>
          <p:cNvSpPr/>
          <p:nvPr/>
        </p:nvSpPr>
        <p:spPr>
          <a:xfrm>
            <a:off x="0" y="591605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Sanchez-</a:t>
            </a:r>
            <a:r>
              <a:rPr lang="en-US" sz="1600" dirty="0" err="1" smtClean="0">
                <a:latin typeface="Comic Sans MS" pitchFamily="66" charset="0"/>
              </a:rPr>
              <a:t>Villagra</a:t>
            </a:r>
            <a:r>
              <a:rPr lang="en-US" sz="1600" dirty="0" smtClean="0">
                <a:latin typeface="Comic Sans MS" pitchFamily="66" charset="0"/>
              </a:rPr>
              <a:t> et al. (2016)</a:t>
            </a:r>
            <a:r>
              <a:rPr lang="el-GR" sz="1600" dirty="0" smtClean="0">
                <a:latin typeface="Comic Sans MS" pitchFamily="66" charset="0"/>
              </a:rPr>
              <a:t>: </a:t>
            </a:r>
            <a:r>
              <a:rPr lang="en-US" sz="1600" dirty="0" smtClean="0">
                <a:latin typeface="Comic Sans MS" pitchFamily="66" charset="0"/>
              </a:rPr>
              <a:t>The taming of the neural crest. A developmental perspective  on the origins of morphological </a:t>
            </a:r>
            <a:r>
              <a:rPr lang="en-US" sz="1600" dirty="0" err="1" smtClean="0">
                <a:latin typeface="Comic Sans MS" pitchFamily="66" charset="0"/>
              </a:rPr>
              <a:t>covariation</a:t>
            </a:r>
            <a:r>
              <a:rPr lang="en-US" sz="1600" dirty="0" smtClean="0">
                <a:latin typeface="Comic Sans MS" pitchFamily="66" charset="0"/>
              </a:rPr>
              <a:t> in domesticated animals. </a:t>
            </a:r>
            <a:r>
              <a:rPr lang="en-US" sz="1600" i="1" dirty="0" err="1" smtClean="0">
                <a:latin typeface="Comic Sans MS" pitchFamily="66" charset="0"/>
              </a:rPr>
              <a:t>R.Soc</a:t>
            </a:r>
            <a:r>
              <a:rPr lang="en-US" sz="1600" i="1" dirty="0" smtClean="0">
                <a:latin typeface="Comic Sans MS" pitchFamily="66" charset="0"/>
              </a:rPr>
              <a:t>. open sci. </a:t>
            </a:r>
            <a:r>
              <a:rPr lang="en-US" sz="1600" b="1" dirty="0" smtClean="0">
                <a:latin typeface="Comic Sans MS" pitchFamily="66" charset="0"/>
              </a:rPr>
              <a:t>3</a:t>
            </a:r>
            <a:r>
              <a:rPr lang="en-US" sz="1600" dirty="0" smtClean="0">
                <a:latin typeface="Comic Sans MS" pitchFamily="66" charset="0"/>
              </a:rPr>
              <a:t>:160107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εξημέρωση του σκύλου: Συγκρίνοντας το </a:t>
            </a:r>
            <a:r>
              <a:rPr lang="el-GR" sz="3200" dirty="0" err="1" smtClean="0">
                <a:latin typeface="Comic Sans MS" pitchFamily="66" charset="0"/>
              </a:rPr>
              <a:t>γονιδίωμα</a:t>
            </a:r>
            <a:r>
              <a:rPr lang="el-GR" sz="3200" dirty="0" smtClean="0">
                <a:latin typeface="Comic Sans MS" pitchFamily="66" charset="0"/>
              </a:rPr>
              <a:t> των λύκων και των σκύλων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διαδικασία εξημέρωσης του σκύλου</a:t>
            </a:r>
            <a:endParaRPr lang="el-GR" sz="3200" dirty="0" smtClean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947" y="1357298"/>
            <a:ext cx="812810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TextBox"/>
          <p:cNvSpPr txBox="1"/>
          <p:nvPr/>
        </p:nvSpPr>
        <p:spPr>
          <a:xfrm>
            <a:off x="-32" y="6143644"/>
            <a:ext cx="919495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Comic Sans MS" pitchFamily="66" charset="0"/>
              </a:rPr>
              <a:t>Tancredi</a:t>
            </a:r>
            <a:r>
              <a:rPr lang="en-US" sz="1600" dirty="0" smtClean="0">
                <a:latin typeface="Comic Sans MS" pitchFamily="66" charset="0"/>
              </a:rPr>
              <a:t>, D.; </a:t>
            </a:r>
            <a:r>
              <a:rPr lang="en-US" sz="1600" dirty="0" err="1" smtClean="0">
                <a:latin typeface="Comic Sans MS" pitchFamily="66" charset="0"/>
              </a:rPr>
              <a:t>Cardinali</a:t>
            </a:r>
            <a:r>
              <a:rPr lang="en-US" sz="1600" dirty="0" smtClean="0">
                <a:latin typeface="Comic Sans MS" pitchFamily="66" charset="0"/>
              </a:rPr>
              <a:t>, I. Being a Dog: A Review of the Domestication Process. </a:t>
            </a:r>
            <a:r>
              <a:rPr lang="en-US" sz="1600" i="1" dirty="0" smtClean="0">
                <a:latin typeface="Comic Sans MS" pitchFamily="66" charset="0"/>
              </a:rPr>
              <a:t>Genes </a:t>
            </a:r>
            <a:r>
              <a:rPr lang="en-US" sz="1600" b="1" dirty="0" smtClean="0">
                <a:latin typeface="Comic Sans MS" pitchFamily="66" charset="0"/>
              </a:rPr>
              <a:t>2023</a:t>
            </a:r>
            <a:r>
              <a:rPr lang="en-US" sz="1600" dirty="0" smtClean="0">
                <a:latin typeface="Comic Sans MS" pitchFamily="66" charset="0"/>
              </a:rPr>
              <a:t>, </a:t>
            </a:r>
            <a:r>
              <a:rPr lang="en-US" sz="1600" i="1" dirty="0" smtClean="0">
                <a:latin typeface="Comic Sans MS" pitchFamily="66" charset="0"/>
              </a:rPr>
              <a:t>14</a:t>
            </a:r>
            <a:r>
              <a:rPr lang="en-US" sz="1600" dirty="0" smtClean="0">
                <a:latin typeface="Comic Sans MS" pitchFamily="66" charset="0"/>
              </a:rPr>
              <a:t>, 992</a:t>
            </a:r>
            <a:r>
              <a:rPr lang="en-US" sz="1600" dirty="0" smtClean="0">
                <a:latin typeface="Comic Sans MS" pitchFamily="66" charset="0"/>
              </a:rPr>
              <a:t>. </a:t>
            </a:r>
            <a:r>
              <a:rPr lang="en-US" sz="1600" dirty="0" smtClean="0">
                <a:latin typeface="Comic Sans MS" pitchFamily="66" charset="0"/>
              </a:rPr>
              <a:t>https://doi.org/10.3390/ </a:t>
            </a:r>
            <a:r>
              <a:rPr lang="en-US" sz="1600" dirty="0" smtClean="0">
                <a:latin typeface="Comic Sans MS" pitchFamily="66" charset="0"/>
              </a:rPr>
              <a:t>genes14050992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latin typeface="Comic Sans MS" pitchFamily="66" charset="0"/>
              </a:rPr>
              <a:t>VonHoldt</a:t>
            </a:r>
            <a:r>
              <a:rPr lang="en-US" sz="3200" dirty="0" smtClean="0">
                <a:latin typeface="Comic Sans MS" pitchFamily="66" charset="0"/>
              </a:rPr>
              <a:t> et al. 2010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  <a:hlinkClick r:id="rId2"/>
              </a:rPr>
              <a:t>https://doi.org/10.1038/nature08837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8" name="7 - Θέση περιεχομένου"/>
          <p:cNvSpPr>
            <a:spLocks noGrp="1"/>
          </p:cNvSpPr>
          <p:nvPr>
            <p:ph sz="half" idx="2"/>
          </p:nvPr>
        </p:nvSpPr>
        <p:spPr>
          <a:xfrm>
            <a:off x="5357818" y="1600200"/>
            <a:ext cx="3571900" cy="4900634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48.000 SNP </a:t>
            </a:r>
            <a:r>
              <a:rPr lang="en-US" sz="1400" dirty="0" smtClean="0">
                <a:latin typeface="Comic Sans MS" pitchFamily="66" charset="0"/>
              </a:rPr>
              <a:t>(single nucleotide polymorphism)</a:t>
            </a:r>
          </a:p>
          <a:p>
            <a:r>
              <a:rPr lang="en-US" sz="2400" dirty="0" smtClean="0">
                <a:latin typeface="Comic Sans MS" pitchFamily="66" charset="0"/>
              </a:rPr>
              <a:t>912 </a:t>
            </a:r>
            <a:r>
              <a:rPr lang="el-GR" sz="2400" dirty="0" smtClean="0">
                <a:latin typeface="Comic Sans MS" pitchFamily="66" charset="0"/>
              </a:rPr>
              <a:t>σκύλοι /85 φυλές</a:t>
            </a:r>
          </a:p>
          <a:p>
            <a:r>
              <a:rPr lang="el-GR" sz="2400" dirty="0" smtClean="0">
                <a:latin typeface="Comic Sans MS" pitchFamily="66" charset="0"/>
              </a:rPr>
              <a:t>225 λύκοι / 11 γεωγραφικές περιοχές</a:t>
            </a:r>
          </a:p>
          <a:p>
            <a:pPr>
              <a:buNone/>
            </a:pP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Οι λύκοι της Μέσης Ανατολής έχουν συμβάλει περισσότερο στη γενετική σύσταση των σημερινών σκύλων</a:t>
            </a:r>
          </a:p>
        </p:txBody>
      </p:sp>
      <p:pic>
        <p:nvPicPr>
          <p:cNvPr id="13" name="12 - Θέση περιεχομένου" descr="VonHoldt f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39734"/>
            <a:ext cx="4614866" cy="4589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Wang et al. 2016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</a:rPr>
              <a:t> </a:t>
            </a:r>
            <a:r>
              <a:rPr lang="en-US" sz="3200" dirty="0" smtClean="0">
                <a:latin typeface="Comic Sans MS" pitchFamily="66" charset="0"/>
                <a:hlinkClick r:id="rId3"/>
              </a:rPr>
              <a:t>https://doi.org/10.1038/cr.2015.147</a:t>
            </a:r>
            <a:r>
              <a:rPr lang="en-US" sz="3200" dirty="0" smtClean="0">
                <a:latin typeface="Comic Sans MS" pitchFamily="66" charset="0"/>
              </a:rPr>
              <a:t> </a:t>
            </a:r>
            <a:endParaRPr lang="el-GR" sz="3200" dirty="0" err="1" smtClean="0">
              <a:latin typeface="Comic Sans MS" pitchFamily="66" charset="0"/>
            </a:endParaRP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14552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WGS </a:t>
            </a:r>
            <a:r>
              <a:rPr lang="en-US" sz="1400" dirty="0" smtClean="0">
                <a:latin typeface="Comic Sans MS" pitchFamily="66" charset="0"/>
              </a:rPr>
              <a:t>(Whole Genome Sequence)</a:t>
            </a:r>
            <a:endParaRPr lang="el-GR" sz="1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12 </a:t>
            </a:r>
            <a:r>
              <a:rPr lang="el-GR" sz="2400" dirty="0" smtClean="0">
                <a:latin typeface="Comic Sans MS" pitchFamily="66" charset="0"/>
              </a:rPr>
              <a:t>λύκοι (Ευρασία)</a:t>
            </a:r>
          </a:p>
          <a:p>
            <a:r>
              <a:rPr lang="en-US" sz="2400" dirty="0" smtClean="0">
                <a:latin typeface="Comic Sans MS" pitchFamily="66" charset="0"/>
              </a:rPr>
              <a:t>27 </a:t>
            </a:r>
            <a:r>
              <a:rPr lang="el-GR" sz="2400" dirty="0" smtClean="0">
                <a:latin typeface="Comic Sans MS" pitchFamily="66" charset="0"/>
              </a:rPr>
              <a:t>ιθαγενείς σκύλοι </a:t>
            </a:r>
            <a:r>
              <a:rPr lang="en-US" sz="2400" dirty="0" smtClean="0">
                <a:latin typeface="Comic Sans MS" pitchFamily="66" charset="0"/>
              </a:rPr>
              <a:t>(</a:t>
            </a:r>
            <a:r>
              <a:rPr lang="el-GR" sz="2400" dirty="0" smtClean="0">
                <a:latin typeface="Comic Sans MS" pitchFamily="66" charset="0"/>
              </a:rPr>
              <a:t>Ασία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l-GR" sz="2400" dirty="0" smtClean="0">
                <a:latin typeface="Comic Sans MS" pitchFamily="66" charset="0"/>
              </a:rPr>
              <a:t>Αφρική</a:t>
            </a:r>
            <a:r>
              <a:rPr lang="en-US" sz="2400" dirty="0" smtClean="0">
                <a:latin typeface="Comic Sans MS" pitchFamily="66" charset="0"/>
              </a:rPr>
              <a:t>)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19 σκύλοι φυλής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15" name="14 - Θέση περιεχομένου" descr="SE Asia 1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286381" y="1827841"/>
            <a:ext cx="2714643" cy="2223507"/>
          </a:xfrm>
        </p:spPr>
      </p:pic>
      <p:pic>
        <p:nvPicPr>
          <p:cNvPr id="16" name="15 - Θέση περιεχομένου" descr="SE Asia 2.jpg"/>
          <p:cNvPicPr>
            <a:picLocks noGrp="1" noChangeAspect="1"/>
          </p:cNvPicPr>
          <p:nvPr>
            <p:ph sz="quarter" idx="3"/>
          </p:nvPr>
        </p:nvPicPr>
        <p:blipFill>
          <a:blip r:embed="rId5"/>
          <a:stretch>
            <a:fillRect/>
          </a:stretch>
        </p:blipFill>
        <p:spPr>
          <a:xfrm>
            <a:off x="457200" y="4493626"/>
            <a:ext cx="4038600" cy="2007208"/>
          </a:xfrm>
        </p:spPr>
      </p:pic>
      <p:graphicFrame>
        <p:nvGraphicFramePr>
          <p:cNvPr id="17" name="16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786314" y="4473914"/>
          <a:ext cx="4038600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3833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Λειτουργία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Πλήθος Γονιδίων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Μεταβολισμός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195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Νευρολογικές Διεργασίες και Αντίληψη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49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aseline="0" dirty="0" smtClean="0">
                          <a:latin typeface="Comic Sans MS" pitchFamily="66" charset="0"/>
                        </a:rPr>
                        <a:t>Αναπαραγωγή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aseline="0" dirty="0" smtClean="0">
                          <a:latin typeface="Comic Sans MS" pitchFamily="66" charset="0"/>
                        </a:rPr>
                        <a:t>7</a:t>
                      </a:r>
                      <a:endParaRPr lang="el-GR" sz="18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3200" dirty="0" err="1" smtClean="0">
                <a:latin typeface="Comic Sans MS" pitchFamily="66" charset="0"/>
              </a:rPr>
              <a:t>Axelsson</a:t>
            </a:r>
            <a:r>
              <a:rPr lang="en-US" sz="3200" dirty="0" smtClean="0">
                <a:latin typeface="Comic Sans MS" pitchFamily="66" charset="0"/>
              </a:rPr>
              <a:t> et al. 2013</a:t>
            </a:r>
            <a:br>
              <a:rPr lang="en-US" sz="3200" dirty="0" smtClean="0">
                <a:latin typeface="Comic Sans MS" pitchFamily="66" charset="0"/>
              </a:rPr>
            </a:br>
            <a:r>
              <a:rPr lang="en-US" sz="3200" dirty="0" smtClean="0">
                <a:latin typeface="Comic Sans MS" pitchFamily="66" charset="0"/>
                <a:hlinkClick r:id="rId3"/>
              </a:rPr>
              <a:t>https://doi.org/10.1038/nature11837</a:t>
            </a:r>
            <a:r>
              <a:rPr lang="en-US" sz="3200" dirty="0" smtClean="0">
                <a:latin typeface="Comic Sans MS" pitchFamily="66" charset="0"/>
              </a:rPr>
              <a:t> </a:t>
            </a:r>
            <a:br>
              <a:rPr lang="en-US" sz="3200" dirty="0" smtClean="0">
                <a:latin typeface="Comic Sans MS" pitchFamily="66" charset="0"/>
              </a:rPr>
            </a:br>
            <a:endParaRPr lang="el-GR" sz="3200" dirty="0">
              <a:latin typeface="Comic Sans MS" pitchFamily="66" charset="0"/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1900238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WGS </a:t>
            </a:r>
            <a:r>
              <a:rPr lang="en-US" sz="1400" dirty="0" smtClean="0">
                <a:latin typeface="Comic Sans MS" pitchFamily="66" charset="0"/>
              </a:rPr>
              <a:t>(Whole Genome Sequence)</a:t>
            </a:r>
          </a:p>
          <a:p>
            <a:r>
              <a:rPr lang="en-US" sz="2400" dirty="0" smtClean="0">
                <a:latin typeface="Comic Sans MS" pitchFamily="66" charset="0"/>
              </a:rPr>
              <a:t>60 </a:t>
            </a:r>
            <a:r>
              <a:rPr lang="el-GR" sz="2400" dirty="0" smtClean="0">
                <a:latin typeface="Comic Sans MS" pitchFamily="66" charset="0"/>
              </a:rPr>
              <a:t>σκύλοι / 14 φυλές</a:t>
            </a:r>
          </a:p>
          <a:p>
            <a:r>
              <a:rPr lang="el-GR" sz="2400" dirty="0" smtClean="0">
                <a:latin typeface="Comic Sans MS" pitchFamily="66" charset="0"/>
              </a:rPr>
              <a:t> 12 λύκοι/ Ευρώπη, Ασία, Καναδά, ΗΠΑ</a:t>
            </a:r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11858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36 </a:t>
            </a:r>
            <a:r>
              <a:rPr lang="en-US" sz="2400" dirty="0" smtClean="0">
                <a:latin typeface="Comic Sans MS" pitchFamily="66" charset="0"/>
              </a:rPr>
              <a:t>CDRs</a:t>
            </a:r>
          </a:p>
          <a:p>
            <a:r>
              <a:rPr lang="en-US" sz="2400" dirty="0" smtClean="0">
                <a:latin typeface="Comic Sans MS" pitchFamily="66" charset="0"/>
              </a:rPr>
              <a:t>122 </a:t>
            </a:r>
            <a:r>
              <a:rPr lang="el-GR" sz="2400" dirty="0" smtClean="0">
                <a:latin typeface="Comic Sans MS" pitchFamily="66" charset="0"/>
              </a:rPr>
              <a:t>γονίδια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quarter" idx="3"/>
          </p:nvPr>
        </p:nvSpPr>
        <p:spPr>
          <a:xfrm>
            <a:off x="457200" y="3643314"/>
            <a:ext cx="3543296" cy="2857520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Περιοχές που διαφέρουν πολύ μεταξύ σκύλων και λύκων</a:t>
            </a:r>
          </a:p>
          <a:p>
            <a:r>
              <a:rPr lang="el-GR" sz="2400" dirty="0" smtClean="0">
                <a:latin typeface="Comic Sans MS" pitchFamily="66" charset="0"/>
              </a:rPr>
              <a:t>Περιοχές ίδιες μεταξύ των σκύλων αλλά ποικιλόμορφες στους λύκους</a:t>
            </a:r>
          </a:p>
          <a:p>
            <a:endParaRPr lang="el-GR" dirty="0"/>
          </a:p>
        </p:txBody>
      </p:sp>
      <p:graphicFrame>
        <p:nvGraphicFramePr>
          <p:cNvPr id="16" name="15 - Θέση περιεχομένου"/>
          <p:cNvGraphicFramePr>
            <a:graphicFrameLocks noGrp="1"/>
          </p:cNvGraphicFramePr>
          <p:nvPr>
            <p:ph sz="quarter" idx="4"/>
          </p:nvPr>
        </p:nvGraphicFramePr>
        <p:xfrm>
          <a:off x="4648200" y="2714625"/>
          <a:ext cx="4038600" cy="2792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494"/>
                <a:gridCol w="1357322"/>
                <a:gridCol w="18287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Comic Sans MS" pitchFamily="66" charset="0"/>
                        </a:rPr>
                        <a:t>CDRs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Ν Γονίδια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Λειτουργία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65791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19 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89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Ανάπτυξη  Νευρικού συστήματος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598179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6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10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Πέψη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3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baseline="0" dirty="0" smtClean="0">
                          <a:latin typeface="Comic Sans MS" pitchFamily="66" charset="0"/>
                        </a:rPr>
                        <a:t>Γονιμότητα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latin typeface="Comic Sans MS" pitchFamily="66" charset="0"/>
                        </a:rPr>
                        <a:t>9 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aseline="0" dirty="0" smtClean="0">
                          <a:latin typeface="Comic Sans MS" pitchFamily="66" charset="0"/>
                        </a:rPr>
                        <a:t>20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baseline="0" dirty="0" smtClean="0">
                          <a:latin typeface="Comic Sans MS" pitchFamily="66" charset="0"/>
                        </a:rPr>
                        <a:t>Διάφορα</a:t>
                      </a:r>
                      <a:endParaRPr lang="el-GR" sz="2000" baseline="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- TextBox"/>
          <p:cNvSpPr txBox="1"/>
          <p:nvPr/>
        </p:nvSpPr>
        <p:spPr>
          <a:xfrm>
            <a:off x="4643438" y="6274378"/>
            <a:ext cx="425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CDR= Candidate Domestication Region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build="p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Διατροφική προσαρμογή των σκύλων: Πέψη του αμύλου</a:t>
            </a:r>
            <a:r>
              <a:rPr lang="el-GR" sz="3200" dirty="0" smtClean="0">
                <a:latin typeface="Comic Sans MS" pitchFamily="66" charset="0"/>
              </a:rPr>
              <a:t/>
            </a:r>
            <a:br>
              <a:rPr lang="el-GR" sz="3200" dirty="0" smtClean="0">
                <a:latin typeface="Comic Sans MS" pitchFamily="66" charset="0"/>
              </a:rPr>
            </a:br>
            <a:endParaRPr lang="el-GR" sz="3200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857364"/>
            <a:ext cx="2757478" cy="639762"/>
          </a:xfrm>
        </p:spPr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ΑΜΥ2Β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286380" y="1500174"/>
            <a:ext cx="1785950" cy="639762"/>
          </a:xfrm>
        </p:spPr>
        <p:txBody>
          <a:bodyPr/>
          <a:lstStyle/>
          <a:p>
            <a:pPr algn="ctr"/>
            <a:r>
              <a:rPr lang="en-US" dirty="0" smtClean="0">
                <a:latin typeface="Comic Sans MS" pitchFamily="66" charset="0"/>
              </a:rPr>
              <a:t>MGAM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868" y="2571744"/>
            <a:ext cx="2586857" cy="339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642910" y="1285860"/>
            <a:ext cx="7386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ΑΜΥΛΟ  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  <a:sym typeface="Wingdings" pitchFamily="2" charset="2"/>
              </a:rPr>
              <a:t> 	ΜΑΛΤΟΖΗ   	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l-GR" sz="2000" dirty="0" smtClean="0">
                <a:latin typeface="Comic Sans MS" pitchFamily="66" charset="0"/>
                <a:sym typeface="Wingdings" pitchFamily="2" charset="2"/>
              </a:rPr>
              <a:t>ΓΛΥΚΟΖΗ  ΑΠΟΡΟΦΗΣΗ 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1439487" y="1000108"/>
            <a:ext cx="98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AMY2B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10569"/>
            <a:ext cx="3468417" cy="196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3571868" y="987966"/>
            <a:ext cx="917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MGAM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8857" y="4786322"/>
            <a:ext cx="4953671" cy="18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8 - Θέση κειμένου"/>
          <p:cNvSpPr txBox="1">
            <a:spLocks/>
          </p:cNvSpPr>
          <p:nvPr/>
        </p:nvSpPr>
        <p:spPr bwMode="auto">
          <a:xfrm>
            <a:off x="4714876" y="4217998"/>
            <a:ext cx="300039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SGLT1</a:t>
            </a:r>
            <a:r>
              <a:rPr kumimoji="0" lang="el-G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(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p.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I244V)</a:t>
            </a:r>
            <a:endParaRPr kumimoji="0" lang="el-GR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5297835" y="100010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SGLT1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  <p:bldP spid="12" grpId="0"/>
      <p:bldP spid="13" grpId="0"/>
      <p:bldP spid="15" grpId="0"/>
      <p:bldP spid="17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Μορφολογικά χαρακτηριστικά: </a:t>
            </a:r>
            <a:r>
              <a:rPr lang="el-GR" sz="3000" dirty="0" smtClean="0">
                <a:latin typeface="Comic Sans MS" pitchFamily="66" charset="0"/>
              </a:rPr>
              <a:t>Μ</a:t>
            </a:r>
            <a:r>
              <a:rPr lang="el-GR" sz="3600" dirty="0" smtClean="0">
                <a:latin typeface="Comic Sans MS" pitchFamily="66" charset="0"/>
              </a:rPr>
              <a:t>έγεθος Σώματος</a:t>
            </a:r>
            <a:r>
              <a:rPr lang="en-US" sz="3000" dirty="0" smtClean="0">
                <a:latin typeface="Comic Sans MS" pitchFamily="66" charset="0"/>
              </a:rPr>
              <a:t/>
            </a:r>
            <a:br>
              <a:rPr lang="en-US" sz="3000" dirty="0" smtClean="0">
                <a:latin typeface="Comic Sans MS" pitchFamily="66" charset="0"/>
              </a:rPr>
            </a:br>
            <a:r>
              <a:rPr lang="en-US" sz="3000" dirty="0" smtClean="0">
                <a:latin typeface="Comic Sans MS" pitchFamily="66" charset="0"/>
              </a:rPr>
              <a:t>IgF1-AS</a:t>
            </a:r>
            <a:r>
              <a:rPr lang="el-GR" sz="3000" dirty="0" smtClean="0">
                <a:latin typeface="Comic Sans MS" pitchFamily="66" charset="0"/>
              </a:rPr>
              <a:t> @ </a:t>
            </a:r>
            <a:r>
              <a:rPr lang="en-US" sz="3000" dirty="0" smtClean="0">
                <a:latin typeface="Comic Sans MS" pitchFamily="66" charset="0"/>
              </a:rPr>
              <a:t>CFA18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26" name="25 - Θέση περιεχομένου" descr="IgF1-AS.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8522" y="2361853"/>
            <a:ext cx="3683412" cy="2725949"/>
          </a:xfrm>
        </p:spPr>
      </p:pic>
      <p:sp>
        <p:nvSpPr>
          <p:cNvPr id="29" name="28 - TextBox"/>
          <p:cNvSpPr txBox="1"/>
          <p:nvPr/>
        </p:nvSpPr>
        <p:spPr>
          <a:xfrm>
            <a:off x="2071670" y="6072206"/>
            <a:ext cx="5686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  <a:hlinkClick r:id="rId4"/>
              </a:rPr>
              <a:t>https://dx.doi.org/10.1016/j.cub.2021.12.036</a:t>
            </a:r>
            <a:r>
              <a:rPr lang="en-US" sz="2000" dirty="0" smtClean="0">
                <a:latin typeface="Comic Sans MS" pitchFamily="66" charset="0"/>
              </a:rPr>
              <a:t> </a:t>
            </a:r>
            <a:endParaRPr lang="el-GR" sz="2000" dirty="0"/>
          </a:p>
        </p:txBody>
      </p:sp>
      <p:pic>
        <p:nvPicPr>
          <p:cNvPr id="31" name="30 - Θέση περιεχομένου" descr="IgF1-AS.2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357430"/>
            <a:ext cx="4038600" cy="2683304"/>
          </a:xfrm>
        </p:spPr>
      </p:pic>
      <p:sp>
        <p:nvSpPr>
          <p:cNvPr id="32" name="31 - TextBox"/>
          <p:cNvSpPr txBox="1"/>
          <p:nvPr/>
        </p:nvSpPr>
        <p:spPr>
          <a:xfrm>
            <a:off x="285720" y="5715016"/>
            <a:ext cx="8379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Plassais</a:t>
            </a:r>
            <a:r>
              <a:rPr lang="en-US" sz="2000" dirty="0" smtClean="0">
                <a:latin typeface="Comic Sans MS" pitchFamily="66" charset="0"/>
              </a:rPr>
              <a:t> et al. 2022	1431 </a:t>
            </a:r>
            <a:r>
              <a:rPr lang="el-GR" sz="2000" dirty="0" err="1" smtClean="0">
                <a:latin typeface="Comic Sans MS" pitchFamily="66" charset="0"/>
              </a:rPr>
              <a:t>γονιδιώματα</a:t>
            </a:r>
            <a:r>
              <a:rPr lang="el-GR" sz="2000" dirty="0" smtClean="0">
                <a:latin typeface="Comic Sans MS" pitchFamily="66" charset="0"/>
              </a:rPr>
              <a:t>/ 13 είδη οικογένειας </a:t>
            </a:r>
            <a:r>
              <a:rPr lang="en-US" sz="2000" dirty="0" err="1" smtClean="0">
                <a:latin typeface="Comic Sans MS" pitchFamily="66" charset="0"/>
              </a:rPr>
              <a:t>Canidae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Χρωματισμός τριχώματος στους λύκους της </a:t>
            </a:r>
            <a:r>
              <a:rPr lang="el-GR" sz="3200" dirty="0" err="1" smtClean="0">
                <a:latin typeface="Comic Sans MS" pitchFamily="66" charset="0"/>
              </a:rPr>
              <a:t>Β.Αμερικής</a:t>
            </a:r>
            <a:r>
              <a:rPr lang="el-GR" sz="3200" dirty="0" smtClean="0">
                <a:latin typeface="Comic Sans MS" pitchFamily="66" charset="0"/>
              </a:rPr>
              <a:t> </a:t>
            </a:r>
            <a:endParaRPr lang="el-GR" sz="3200" dirty="0" smtClean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250" y="2047875"/>
            <a:ext cx="4381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1357290" y="5929330"/>
            <a:ext cx="2084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CBD103 	@CFA16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Μορφολογικά χαρακτηριστικά: Χρωματισμός τριχώματος</a:t>
            </a:r>
            <a:endParaRPr lang="el-GR" sz="3200" dirty="0">
              <a:latin typeface="Comic Sans MS" pitchFamily="66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757230"/>
          </a:xfrm>
        </p:spPr>
        <p:txBody>
          <a:bodyPr/>
          <a:lstStyle/>
          <a:p>
            <a:r>
              <a:rPr lang="en-US" sz="2600" dirty="0" smtClean="0">
                <a:latin typeface="Comic Sans MS" pitchFamily="66" charset="0"/>
              </a:rPr>
              <a:t>CBD103 	@CFA16</a:t>
            </a:r>
            <a:r>
              <a:rPr lang="el-GR" sz="2600" dirty="0" smtClean="0">
                <a:latin typeface="Comic Sans MS" pitchFamily="66" charset="0"/>
              </a:rPr>
              <a:t>    Δ</a:t>
            </a:r>
            <a:r>
              <a:rPr lang="en-US" sz="2600" dirty="0" smtClean="0">
                <a:latin typeface="Comic Sans MS" pitchFamily="66" charset="0"/>
              </a:rPr>
              <a:t>G23</a:t>
            </a:r>
            <a:r>
              <a:rPr lang="en-US" sz="2600" dirty="0" smtClean="0">
                <a:latin typeface="Comic Sans MS" pitchFamily="66" charset="0"/>
                <a:sym typeface="Wingdings" pitchFamily="2" charset="2"/>
              </a:rPr>
              <a:t></a:t>
            </a:r>
            <a:r>
              <a:rPr lang="el-GR" sz="2600" dirty="0" smtClean="0">
                <a:latin typeface="Comic Sans MS" pitchFamily="66" charset="0"/>
                <a:sym typeface="Wingdings" pitchFamily="2" charset="2"/>
              </a:rPr>
              <a:t> Μαύρος χρωματισμός</a:t>
            </a:r>
            <a:endParaRPr lang="el-GR" sz="2600" dirty="0">
              <a:latin typeface="Comic Sans MS" pitchFamily="66" charset="0"/>
            </a:endParaRPr>
          </a:p>
        </p:txBody>
      </p:sp>
      <p:pic>
        <p:nvPicPr>
          <p:cNvPr id="10" name="9 - Θέση περιεχομένου" descr="CBD103 origin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786" y="2428868"/>
            <a:ext cx="6834239" cy="3237270"/>
          </a:xfrm>
        </p:spPr>
      </p:pic>
      <p:sp>
        <p:nvSpPr>
          <p:cNvPr id="13" name="12 - TextBox"/>
          <p:cNvSpPr txBox="1"/>
          <p:nvPr/>
        </p:nvSpPr>
        <p:spPr>
          <a:xfrm>
            <a:off x="1643042" y="32861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Y</a:t>
            </a:r>
            <a:endParaRPr lang="el-GR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929190" y="350043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K</a:t>
            </a:r>
            <a:r>
              <a:rPr lang="en-US" b="1" baseline="30000" dirty="0" smtClean="0">
                <a:solidFill>
                  <a:schemeClr val="tx2">
                    <a:lumMod val="10000"/>
                  </a:schemeClr>
                </a:solidFill>
              </a:rPr>
              <a:t>B</a:t>
            </a:r>
            <a:endParaRPr lang="el-GR" b="1" baseline="30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1928794" y="6143644"/>
            <a:ext cx="496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4"/>
              </a:rPr>
              <a:t>https://pubmed.ncbi.nlm.nih.gov/19197024/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Νεολιθική εποχή</a:t>
            </a:r>
            <a:endParaRPr lang="el-GR" sz="3600" dirty="0">
              <a:latin typeface="Comic Sans MS" pitchFamily="66" charset="0"/>
            </a:endParaRPr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Εργασία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6" name="15 - Θέση περιεχομένου" descr="λιβυή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714620"/>
            <a:ext cx="4040188" cy="2867230"/>
          </a:xfrm>
        </p:spPr>
      </p:pic>
      <p:sp>
        <p:nvSpPr>
          <p:cNvPr id="14" name="13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 pitchFamily="66" charset="0"/>
              </a:rPr>
              <a:t>Συντροφιά</a:t>
            </a:r>
            <a:endParaRPr lang="el-GR" dirty="0">
              <a:latin typeface="Comic Sans MS" pitchFamily="66" charset="0"/>
            </a:endParaRPr>
          </a:p>
        </p:txBody>
      </p:sp>
      <p:pic>
        <p:nvPicPr>
          <p:cNvPr id="17" name="16 - Θέση περιεχομένου" descr="ινδία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05589" y="2703763"/>
            <a:ext cx="3920647" cy="2893512"/>
          </a:xfrm>
        </p:spPr>
      </p:pic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1741477" y="5691862"/>
            <a:ext cx="11160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Λιβύη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6036469" y="5643578"/>
            <a:ext cx="10358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Comic Sans MS" pitchFamily="66" charset="0"/>
              </a:rPr>
              <a:t>Ινδία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143372" y="5786454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7.000 BP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dirty="0" smtClean="0">
                <a:latin typeface="Comic Sans MS" pitchFamily="66" charset="0"/>
              </a:rPr>
              <a:t>Περιβαλλοντική προσαρμογή στο υψηλό υψόμετρο</a:t>
            </a:r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471874"/>
          </a:xfrm>
        </p:spPr>
        <p:txBody>
          <a:bodyPr/>
          <a:lstStyle/>
          <a:p>
            <a:r>
              <a:rPr lang="en-US" sz="2400" dirty="0" smtClean="0">
                <a:latin typeface="Comic Sans MS" pitchFamily="66" charset="0"/>
              </a:rPr>
              <a:t>40 Tibetan Mastiff</a:t>
            </a:r>
          </a:p>
          <a:p>
            <a:r>
              <a:rPr lang="en-US" sz="2400" dirty="0" smtClean="0">
                <a:latin typeface="Comic Sans MS" pitchFamily="66" charset="0"/>
              </a:rPr>
              <a:t>20 Chinese Native Dogs</a:t>
            </a:r>
          </a:p>
          <a:p>
            <a:r>
              <a:rPr lang="en-US" sz="2400" dirty="0" smtClean="0">
                <a:latin typeface="Comic Sans MS" pitchFamily="66" charset="0"/>
              </a:rPr>
              <a:t>12 Grey Wolfs</a:t>
            </a:r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EPAS 1 	@CFA10</a:t>
            </a:r>
            <a:endParaRPr lang="el-GR" sz="24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Μεταφορά Ο</a:t>
            </a:r>
            <a:r>
              <a:rPr lang="el-GR" sz="2400" baseline="-25000" dirty="0" smtClean="0">
                <a:latin typeface="Comic Sans MS" pitchFamily="66" charset="0"/>
              </a:rPr>
              <a:t>2</a:t>
            </a:r>
            <a:endParaRPr lang="en-US" sz="2400" baseline="-250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G305S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 smtClean="0">
              <a:latin typeface="Comic Sans MS" pitchFamily="66" charset="0"/>
            </a:endParaRPr>
          </a:p>
          <a:p>
            <a:endParaRPr lang="el-GR" sz="2400" dirty="0">
              <a:latin typeface="Comic Sans MS" pitchFamily="66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1000100" y="5572140"/>
            <a:ext cx="2122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Tibetan Mastiff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13" name="12 - Θέση περιεχομένου" descr="Thibetean mastiff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16404"/>
            <a:ext cx="4038600" cy="2263391"/>
          </a:xfrm>
        </p:spPr>
      </p:pic>
      <p:sp>
        <p:nvSpPr>
          <p:cNvPr id="14" name="13 - TextBox"/>
          <p:cNvSpPr txBox="1"/>
          <p:nvPr/>
        </p:nvSpPr>
        <p:spPr>
          <a:xfrm>
            <a:off x="1643042" y="6072206"/>
            <a:ext cx="6112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Comic Sans MS" pitchFamily="66" charset="0"/>
                <a:hlinkClick r:id="rId3"/>
              </a:rPr>
              <a:t>https://doi.org/10.1093/molbev/msu070</a:t>
            </a:r>
            <a:r>
              <a:rPr lang="fr-FR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Η γενετική βάση της ποικιλομορφίας στις σύγχρονες φυλές σκύλων</a:t>
            </a:r>
            <a:endParaRPr lang="el-GR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Τίτλος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5972188" cy="114300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Μέγεθος Σώματος</a:t>
            </a:r>
            <a:r>
              <a:rPr lang="en-US" sz="3600" dirty="0" smtClean="0">
                <a:latin typeface="Comic Sans MS" pitchFamily="66" charset="0"/>
              </a:rPr>
              <a:t/>
            </a:r>
            <a:br>
              <a:rPr lang="en-US" sz="3600" dirty="0" smtClean="0">
                <a:latin typeface="Comic Sans MS" pitchFamily="66" charset="0"/>
              </a:rPr>
            </a:br>
            <a:r>
              <a:rPr lang="en-US" sz="3600" dirty="0" smtClean="0">
                <a:latin typeface="Comic Sans MS" pitchFamily="66" charset="0"/>
              </a:rPr>
              <a:t>FGF4-L1/L2</a:t>
            </a:r>
            <a:endParaRPr lang="el-GR" sz="3600" dirty="0" smtClean="0">
              <a:latin typeface="Comic Sans MS" pitchFamily="66" charset="0"/>
            </a:endParaRPr>
          </a:p>
        </p:txBody>
      </p:sp>
      <p:pic>
        <p:nvPicPr>
          <p:cNvPr id="7" name="6 - Θέση περιεχομένου" descr="Fgf4L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814563"/>
            <a:ext cx="4038600" cy="1742974"/>
          </a:xfrm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 bwMode="auto">
          <a:xfrm>
            <a:off x="4643438" y="1857364"/>
            <a:ext cx="4038600" cy="165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186258"/>
            <a:ext cx="367279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TextBox"/>
          <p:cNvSpPr txBox="1"/>
          <p:nvPr/>
        </p:nvSpPr>
        <p:spPr>
          <a:xfrm>
            <a:off x="5286380" y="3643314"/>
            <a:ext cx="2258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Brown et al. 2017</a:t>
            </a:r>
            <a:endParaRPr lang="el-GR" sz="2000" dirty="0" smtClean="0">
              <a:latin typeface="Comic Sans MS" pitchFamily="66" charset="0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1199478" y="3714752"/>
            <a:ext cx="2361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Parker et al. 2009</a:t>
            </a:r>
            <a:endParaRPr lang="el-GR" sz="2000" dirty="0">
              <a:latin typeface="Comic Sans MS" pitchFamily="66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3571868" y="6429396"/>
            <a:ext cx="2669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mic Sans MS" pitchFamily="66" charset="0"/>
              </a:rPr>
              <a:t>Bannasch</a:t>
            </a:r>
            <a:r>
              <a:rPr lang="en-US" sz="2000" dirty="0" smtClean="0">
                <a:latin typeface="Comic Sans MS" pitchFamily="66" charset="0"/>
              </a:rPr>
              <a:t> et al. 2022</a:t>
            </a:r>
            <a:endParaRPr lang="el-GR" sz="2000" dirty="0" smtClean="0">
              <a:latin typeface="Comic Sans MS" pitchFamily="66" charset="0"/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6650945" y="3277624"/>
            <a:ext cx="1719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</a:rPr>
              <a:t>Target Site Duplication</a:t>
            </a:r>
            <a:endParaRPr lang="el-GR" sz="1200" dirty="0">
              <a:solidFill>
                <a:schemeClr val="tx2">
                  <a:lumMod val="10000"/>
                </a:schemeClr>
              </a:solidFill>
              <a:latin typeface="Arial" pitchFamily="34" charset="0"/>
            </a:endParaRPr>
          </a:p>
        </p:txBody>
      </p:sp>
      <p:pic>
        <p:nvPicPr>
          <p:cNvPr id="21" name="20 - Εικόνα" descr="Ελβετικος ιχνηλάτης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062" y="4786323"/>
            <a:ext cx="1417769" cy="1071570"/>
          </a:xfrm>
          <a:prstGeom prst="rect">
            <a:avLst/>
          </a:prstGeom>
        </p:spPr>
      </p:pic>
      <p:pic>
        <p:nvPicPr>
          <p:cNvPr id="23" name="22 - Εικόνα" descr="ιχνηλατης των αλπεων 1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4643431"/>
            <a:ext cx="1285885" cy="1285885"/>
          </a:xfrm>
          <a:prstGeom prst="rect">
            <a:avLst/>
          </a:prstGeom>
        </p:spPr>
      </p:pic>
      <p:grpSp>
        <p:nvGrpSpPr>
          <p:cNvPr id="16" name="15 - Ομάδα"/>
          <p:cNvGrpSpPr/>
          <p:nvPr/>
        </p:nvGrpSpPr>
        <p:grpSpPr>
          <a:xfrm>
            <a:off x="4929190" y="285728"/>
            <a:ext cx="3643338" cy="1512340"/>
            <a:chOff x="4929190" y="285728"/>
            <a:chExt cx="3643338" cy="1512340"/>
          </a:xfrm>
        </p:grpSpPr>
        <p:pic>
          <p:nvPicPr>
            <p:cNvPr id="24" name="23 - Εικόνα" descr="βλασης.jfif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58016" y="655175"/>
              <a:ext cx="1714512" cy="1136796"/>
            </a:xfrm>
            <a:prstGeom prst="rect">
              <a:avLst/>
            </a:prstGeom>
          </p:spPr>
        </p:pic>
        <p:sp>
          <p:nvSpPr>
            <p:cNvPr id="25" name="24 - TextBox"/>
            <p:cNvSpPr txBox="1"/>
            <p:nvPr/>
          </p:nvSpPr>
          <p:spPr>
            <a:xfrm>
              <a:off x="7072330" y="285728"/>
              <a:ext cx="997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omic Sans MS" pitchFamily="66" charset="0"/>
                </a:rPr>
                <a:t>NSDTR</a:t>
              </a:r>
              <a:endParaRPr lang="el-GR" dirty="0">
                <a:latin typeface="Comic Sans MS" pitchFamily="66" charset="0"/>
              </a:endParaRPr>
            </a:p>
          </p:txBody>
        </p:sp>
        <p:sp>
          <p:nvSpPr>
            <p:cNvPr id="15" name="14 - TextBox"/>
            <p:cNvSpPr txBox="1"/>
            <p:nvPr/>
          </p:nvSpPr>
          <p:spPr>
            <a:xfrm>
              <a:off x="4929190" y="1428736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err="1" smtClean="0">
                  <a:latin typeface="Comic Sans MS" pitchFamily="66" charset="0"/>
                </a:rPr>
                <a:t>χονδροδυστροφία</a:t>
              </a:r>
              <a:endParaRPr lang="el-GR" dirty="0"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Μορφολογικά Χαρακτηριστικά:</a:t>
            </a:r>
            <a:br>
              <a:rPr lang="el-GR" sz="3600" dirty="0" smtClean="0">
                <a:latin typeface="Comic Sans MS" pitchFamily="66" charset="0"/>
              </a:rPr>
            </a:br>
            <a:r>
              <a:rPr lang="el-GR" sz="3600" dirty="0" smtClean="0">
                <a:latin typeface="Comic Sans MS" pitchFamily="66" charset="0"/>
              </a:rPr>
              <a:t>Μέγεθος Κρανίου</a:t>
            </a:r>
          </a:p>
        </p:txBody>
      </p:sp>
      <p:sp>
        <p:nvSpPr>
          <p:cNvPr id="6" name="5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500174"/>
            <a:ext cx="8229600" cy="2928958"/>
          </a:xfrm>
        </p:spPr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Κατάποση και αναπνοή, προστασία εγκεφάλου, έδρα οπτικής/ακουστικής/οσφρητικής αίσθησης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BMP3 	@CFA 32  </a:t>
            </a:r>
            <a:r>
              <a:rPr lang="el-GR" sz="2400" dirty="0" smtClean="0">
                <a:latin typeface="Comic Sans MS" pitchFamily="66" charset="0"/>
              </a:rPr>
              <a:t>μετάλλαξη </a:t>
            </a:r>
            <a:r>
              <a:rPr lang="en-US" sz="2400" dirty="0" smtClean="0">
                <a:latin typeface="Comic Sans MS" pitchFamily="66" charset="0"/>
              </a:rPr>
              <a:t>F452L </a:t>
            </a:r>
            <a:r>
              <a:rPr lang="en-US" sz="2400" dirty="0" smtClean="0">
                <a:latin typeface="Comic Sans MS" pitchFamily="66" charset="0"/>
                <a:hlinkClick r:id="rId3"/>
              </a:rPr>
              <a:t>https://dx.doi.org/10.1371/journal.pgen.1002849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SMOC2 	@CFA1 </a:t>
            </a:r>
            <a:r>
              <a:rPr lang="en-US" sz="2400" dirty="0" smtClean="0">
                <a:latin typeface="Comic Sans MS" pitchFamily="66" charset="0"/>
                <a:hlinkClick r:id="rId4"/>
              </a:rPr>
              <a:t>https://dx.doi.org/10.1016/j.cub.2017.04.057</a:t>
            </a:r>
            <a:r>
              <a:rPr lang="en-US" sz="2400" dirty="0" smtClean="0">
                <a:latin typeface="Comic Sans MS" pitchFamily="66" charset="0"/>
              </a:rPr>
              <a:t> </a:t>
            </a:r>
            <a:endParaRPr lang="el-GR" sz="2400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47892"/>
            <a:ext cx="8229600" cy="175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Τύπος τριχώματος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47630" y="1071546"/>
            <a:ext cx="6310518" cy="46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428860" y="6143644"/>
            <a:ext cx="4953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4"/>
              </a:rPr>
              <a:t>https://dx.doi.org/10.1098/rstb.2015.0488</a:t>
            </a:r>
            <a:r>
              <a:rPr lang="fr-FR" dirty="0" smtClean="0">
                <a:latin typeface="Comic Sans MS" pitchFamily="66" charset="0"/>
              </a:rPr>
              <a:t> 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252266" y="5857892"/>
            <a:ext cx="2319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Parker et al. 2017</a:t>
            </a:r>
            <a:endParaRPr lang="el-GR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Οι μελέτες συμπεριφοράς στο σκύλο βασίζονται στο ερωτηματολόγιο </a:t>
            </a:r>
            <a:r>
              <a:rPr lang="en-US" sz="3200" dirty="0" smtClean="0">
                <a:latin typeface="Comic Sans MS" pitchFamily="66" charset="0"/>
              </a:rPr>
              <a:t>C-BARQ </a:t>
            </a:r>
            <a:r>
              <a:rPr lang="el-GR" sz="3200" dirty="0" smtClean="0">
                <a:latin typeface="Comic Sans MS" pitchFamily="66" charset="0"/>
              </a:rPr>
              <a:t>του Παν/</a:t>
            </a:r>
            <a:r>
              <a:rPr lang="el-GR" sz="3200" dirty="0" err="1" smtClean="0">
                <a:latin typeface="Comic Sans MS" pitchFamily="66" charset="0"/>
              </a:rPr>
              <a:t>μιου</a:t>
            </a:r>
            <a:r>
              <a:rPr lang="el-GR" sz="3200" dirty="0" smtClean="0">
                <a:latin typeface="Comic Sans MS" pitchFamily="66" charset="0"/>
              </a:rPr>
              <a:t> της </a:t>
            </a:r>
            <a:r>
              <a:rPr lang="el-GR" sz="3200" dirty="0" err="1" smtClean="0">
                <a:latin typeface="Comic Sans MS" pitchFamily="66" charset="0"/>
              </a:rPr>
              <a:t>Πενσυλβάνια</a:t>
            </a:r>
            <a:endParaRPr lang="el-GR" sz="32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00150" y="1719282"/>
            <a:ext cx="6743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TextBox"/>
          <p:cNvSpPr txBox="1"/>
          <p:nvPr/>
        </p:nvSpPr>
        <p:spPr>
          <a:xfrm>
            <a:off x="2357422" y="6286520"/>
            <a:ext cx="432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mic Sans MS" pitchFamily="66" charset="0"/>
                <a:hlinkClick r:id="rId3"/>
              </a:rPr>
              <a:t>https://vetapps.vet.upenn.edu/cbarq/</a:t>
            </a:r>
            <a:r>
              <a:rPr lang="el-GR" dirty="0" smtClean="0">
                <a:latin typeface="Comic Sans MS" pitchFamily="66" charset="0"/>
              </a:rPr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686800" cy="941372"/>
          </a:xfrm>
        </p:spPr>
        <p:txBody>
          <a:bodyPr anchor="t"/>
          <a:lstStyle/>
          <a:p>
            <a:pPr algn="ctr"/>
            <a:r>
              <a:rPr lang="en-US" sz="3000" dirty="0" smtClean="0">
                <a:latin typeface="Comic Sans MS" pitchFamily="66" charset="0"/>
              </a:rPr>
              <a:t>MacLean et al. 2019 </a:t>
            </a:r>
            <a:r>
              <a:rPr lang="fr-FR" sz="2800" dirty="0" smtClean="0">
                <a:latin typeface="Comic Sans MS" pitchFamily="66" charset="0"/>
                <a:hlinkClick r:id="rId2"/>
              </a:rPr>
              <a:t>https://doi.org/10.1098/rspb.2019.0716</a:t>
            </a:r>
            <a:r>
              <a:rPr lang="fr-FR" sz="2800" dirty="0" smtClean="0">
                <a:latin typeface="Comic Sans MS" pitchFamily="66" charset="0"/>
              </a:rPr>
              <a:t> 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14000 σκύλοι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101 φυλές</a:t>
            </a:r>
            <a:endParaRPr lang="en-US" sz="2400" dirty="0" smtClean="0">
              <a:latin typeface="Comic Sans MS" pitchFamily="66" charset="0"/>
            </a:endParaRPr>
          </a:p>
          <a:p>
            <a:endParaRPr lang="en-US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13 χαρακτήρες συμπεριφοράς</a:t>
            </a:r>
          </a:p>
          <a:p>
            <a:endParaRPr lang="el-GR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5697 δείγματα </a:t>
            </a:r>
            <a:r>
              <a:rPr lang="en-US" sz="2400" dirty="0" smtClean="0">
                <a:latin typeface="Comic Sans MS" pitchFamily="66" charset="0"/>
              </a:rPr>
              <a:t>DNA</a:t>
            </a: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</a:rPr>
              <a:t>100.000 </a:t>
            </a:r>
            <a:r>
              <a:rPr lang="el-GR" sz="2400" dirty="0" smtClean="0">
                <a:latin typeface="Comic Sans MS" pitchFamily="66" charset="0"/>
              </a:rPr>
              <a:t>γονίδια / δείγμα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606800" y="1428736"/>
            <a:ext cx="504825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 smtClean="0">
                <a:latin typeface="Comic Sans MS" pitchFamily="66" charset="0"/>
              </a:rPr>
              <a:t>131 γονίδια στον σκύλο εμπλέκονται στις διαφορές συμπεριφοράς μεταξύ φυλών και σχετίζονται με την ανάπτυξη/λειτουργία του εγκεφάλου </a:t>
            </a:r>
            <a:endParaRPr lang="el-GR" sz="2400" dirty="0"/>
          </a:p>
        </p:txBody>
      </p:sp>
      <p:pic>
        <p:nvPicPr>
          <p:cNvPr id="4" name="8 - Θέση περιεχομένου" descr="MacLean fig_201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929486" cy="48622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Ορισμένα από τα 131 γονίδια έχουν αναφερθεί και σε άλλες μελέτες </a:t>
            </a:r>
            <a:endParaRPr lang="el-GR" sz="3200" dirty="0" smtClean="0">
              <a:latin typeface="Comic Sans MS" pitchFamily="66" charset="0"/>
            </a:endParaRPr>
          </a:p>
        </p:txBody>
      </p:sp>
      <p:graphicFrame>
        <p:nvGraphicFramePr>
          <p:cNvPr id="12" name="11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57200" y="2494614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7874"/>
                <a:gridCol w="2471726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Μελέτη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Αριθμός κοινών γονιδίων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Φιλικές/Εχθρικές</a:t>
                      </a:r>
                      <a:r>
                        <a:rPr lang="el-GR" sz="2000" baseline="0" dirty="0" smtClean="0">
                          <a:latin typeface="Comic Sans MS" pitchFamily="66" charset="0"/>
                        </a:rPr>
                        <a:t> Αλεπούδες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75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Μορφολογικά χαρακτηριστικά που συνδέονται με την εξημέρωση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12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Εξημέρωση του σκύλου από</a:t>
                      </a:r>
                      <a:r>
                        <a:rPr lang="el-GR" sz="2000" baseline="0" dirty="0" smtClean="0">
                          <a:latin typeface="Comic Sans MS" pitchFamily="66" charset="0"/>
                        </a:rPr>
                        <a:t> τον</a:t>
                      </a:r>
                      <a:r>
                        <a:rPr lang="el-GR" sz="2000" dirty="0" smtClean="0">
                          <a:latin typeface="Comic Sans MS" pitchFamily="66" charset="0"/>
                        </a:rPr>
                        <a:t> λύκο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12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Γονίδια που επιλέχθηκαν κατά την εξημέρωση του σκύλου και την εξέλιξη του ανθρώπου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4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latin typeface="Comic Sans MS" pitchFamily="66" charset="0"/>
                        </a:rPr>
                        <a:t>Μελέτες συμπεριφοράς σκύλου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>
                          <a:latin typeface="Comic Sans MS" pitchFamily="66" charset="0"/>
                        </a:rPr>
                        <a:t>5</a:t>
                      </a:r>
                      <a:endParaRPr lang="el-GR" sz="2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>
                <a:latin typeface="Comic Sans MS" pitchFamily="66" charset="0"/>
              </a:rPr>
              <a:t>Η εξημέρωση των κυριότερων παραγωγικών ζώων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5876925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latin typeface="Comic Sans MS" pitchFamily="66" charset="0"/>
              </a:rPr>
              <a:t>Mignon-</a:t>
            </a:r>
            <a:r>
              <a:rPr lang="en-US" dirty="0" err="1">
                <a:latin typeface="Comic Sans MS" pitchFamily="66" charset="0"/>
              </a:rPr>
              <a:t>Grasteau</a:t>
            </a:r>
            <a:r>
              <a:rPr lang="en-US" dirty="0">
                <a:latin typeface="Comic Sans MS" pitchFamily="66" charset="0"/>
              </a:rPr>
              <a:t> et al. (2005): Genetics of adaptation and domestication in livestock.</a:t>
            </a:r>
            <a:r>
              <a:rPr lang="el-GR" dirty="0">
                <a:latin typeface="Comic Sans MS" pitchFamily="66" charset="0"/>
              </a:rPr>
              <a:t> </a:t>
            </a:r>
            <a:r>
              <a:rPr lang="en-US" i="1" dirty="0">
                <a:latin typeface="Comic Sans MS" pitchFamily="66" charset="0"/>
              </a:rPr>
              <a:t>Livestock Production Science 93: 3-14</a:t>
            </a:r>
            <a:endParaRPr lang="el-GR" i="1" dirty="0">
              <a:latin typeface="Comic Sans MS" pitchFamily="66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" y="1381125"/>
            <a:ext cx="4038600" cy="4267200"/>
            <a:chOff x="288" y="870"/>
            <a:chExt cx="2544" cy="268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" y="1216"/>
              <a:ext cx="2544" cy="234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373" y="870"/>
              <a:ext cx="10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Comic Sans MS" pitchFamily="66" charset="0"/>
                </a:rPr>
                <a:t>Χρονολόγηση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48200" y="1381125"/>
            <a:ext cx="4171950" cy="4295775"/>
            <a:chOff x="2928" y="870"/>
            <a:chExt cx="2628" cy="270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28" y="1218"/>
              <a:ext cx="2628" cy="2358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003" y="870"/>
              <a:ext cx="89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l-GR" sz="2000" dirty="0">
                  <a:latin typeface="Comic Sans MS" pitchFamily="66" charset="0"/>
                </a:rPr>
                <a:t>Γεωγραφία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>
                <a:latin typeface="Comic Sans MS" pitchFamily="66" charset="0"/>
              </a:rPr>
              <a:t>Εξημέρωση των ζώων</a:t>
            </a:r>
            <a:endParaRPr lang="el-GR" sz="3600" dirty="0">
              <a:latin typeface="Comic Sans MS" pitchFamily="66" charset="0"/>
            </a:endParaRPr>
          </a:p>
        </p:txBody>
      </p:sp>
      <p:graphicFrame>
        <p:nvGraphicFramePr>
          <p:cNvPr id="5" name="4 - Διάγραμμα"/>
          <p:cNvGraphicFramePr/>
          <p:nvPr/>
        </p:nvGraphicFramePr>
        <p:xfrm>
          <a:off x="395288" y="1341438"/>
          <a:ext cx="404018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8856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211638" y="1600200"/>
            <a:ext cx="4475162" cy="4495800"/>
          </a:xfrm>
        </p:spPr>
        <p:txBody>
          <a:bodyPr/>
          <a:lstStyle/>
          <a:p>
            <a:pPr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buNone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Εξημερωμένα </a:t>
            </a:r>
            <a:r>
              <a:rPr lang="el-GR" sz="2400" dirty="0">
                <a:latin typeface="Comic Sans MS" pitchFamily="66" charset="0"/>
              </a:rPr>
              <a:t>ορίζονται αυτά τα είδη των οποίων η εξελικτική διαδικασία έχει επηρεασθεί από τον άνθρωπο προκειμένου να ικανοποιήσει τις ανάγκες του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>
                <a:latin typeface="Comic Sans MS" pitchFamily="66" charset="0"/>
              </a:rPr>
              <a:t>Χαρακτήρες που συνδέονται με την </a:t>
            </a:r>
            <a:r>
              <a:rPr lang="el-GR" sz="2800" dirty="0" smtClean="0">
                <a:latin typeface="Comic Sans MS" pitchFamily="66" charset="0"/>
              </a:rPr>
              <a:t>εξημέρωση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l-GR" sz="2800" dirty="0" smtClean="0">
                <a:latin typeface="Comic Sans MS" pitchFamily="66" charset="0"/>
              </a:rPr>
              <a:t>των παραγωγικών ζώων</a:t>
            </a:r>
            <a:endParaRPr lang="el-GR" sz="2800" dirty="0">
              <a:latin typeface="Comic Sans MS" pitchFamily="66" charset="0"/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Τροφικές απαιτήσεις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Φυτοφάγα ή παμφάγα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Ισχυροί δεσμοί μεταξύ ομοειδών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Κοπάδια, ιεραρχικά δομημένα</a:t>
            </a:r>
          </a:p>
          <a:p>
            <a:pPr marL="990600" lvl="1" indent="-533400">
              <a:lnSpc>
                <a:spcPct val="8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>
                <a:latin typeface="Comic Sans MS" pitchFamily="66" charset="0"/>
              </a:rPr>
              <a:t>Ικανότητα αναπαραγωγής υπό αιχμαλωσία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Κυρίαρχα αρσενικά, ερωτικά καλέσματα συνδέονται με κινήσεις ή στάσεις, πολυγαμικά είδη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Μικρό διάστημα γενεών</a:t>
            </a:r>
          </a:p>
          <a:p>
            <a:pPr marL="609600" indent="-609600">
              <a:lnSpc>
                <a:spcPct val="80000"/>
              </a:lnSpc>
            </a:pPr>
            <a:endParaRPr lang="el-GR" sz="2400" dirty="0" smtClean="0">
              <a:latin typeface="Comic Sans MS" pitchFamily="66" charset="0"/>
            </a:endParaRPr>
          </a:p>
          <a:p>
            <a:pPr marL="609600" indent="-609600">
              <a:lnSpc>
                <a:spcPct val="80000"/>
              </a:lnSpc>
            </a:pPr>
            <a:r>
              <a:rPr lang="el-GR" sz="2400" dirty="0" smtClean="0">
                <a:latin typeface="Comic Sans MS" pitchFamily="66" charset="0"/>
              </a:rPr>
              <a:t>Συμπεριφορά</a:t>
            </a:r>
            <a:endParaRPr lang="el-GR" sz="2400" dirty="0">
              <a:latin typeface="Comic Sans MS" pitchFamily="66" charset="0"/>
            </a:endParaRP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Μικρή απόσταση απομάκρυνσης, μειωμένη αντίδραση στο φόβο</a:t>
            </a:r>
          </a:p>
          <a:p>
            <a:pPr marL="990600" lvl="1" indent="-533400">
              <a:lnSpc>
                <a:spcPct val="80000"/>
              </a:lnSpc>
            </a:pPr>
            <a:r>
              <a:rPr lang="el-GR" sz="2000" dirty="0">
                <a:latin typeface="Comic Sans MS" pitchFamily="66" charset="0"/>
              </a:rPr>
              <a:t>Πλαστικότητα (δυνατότητα προσαρμογής σε μεταβαλλόμενο περιβάλλον)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>
                <a:latin typeface="Comic Sans MS" pitchFamily="66" charset="0"/>
              </a:rPr>
              <a:t>Εξημέρωση </a:t>
            </a:r>
            <a:r>
              <a:rPr lang="el-GR" sz="3200" dirty="0">
                <a:latin typeface="Comic Sans MS" pitchFamily="66" charset="0"/>
              </a:rPr>
              <a:t>των ζώων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9900"/>
                </a:solidFill>
                <a:latin typeface="Comic Sans MS" pitchFamily="66" charset="0"/>
              </a:rPr>
              <a:t>Τι είναι;</a:t>
            </a:r>
          </a:p>
          <a:p>
            <a:pPr>
              <a:lnSpc>
                <a:spcPct val="90000"/>
              </a:lnSpc>
            </a:pP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Η διαδικασία μέσω της οποίας τα ζώα που βρίσκονται σε κατάσταση αιχμαλωσίας προσαρμόζονται στον άνθρωπο και το περιβάλλον που τους παρέχει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l-GR" sz="2000" dirty="0" smtClean="0">
                <a:latin typeface="Comic Sans MS" pitchFamily="66" charset="0"/>
              </a:rPr>
              <a:t>Εξημέρωση </a:t>
            </a:r>
            <a:r>
              <a:rPr lang="el-GR" sz="2000" dirty="0">
                <a:latin typeface="Comic Sans MS" pitchFamily="66" charset="0"/>
              </a:rPr>
              <a:t>≠ </a:t>
            </a:r>
            <a:r>
              <a:rPr lang="el-GR" sz="2000" dirty="0" smtClean="0">
                <a:latin typeface="Comic Sans MS" pitchFamily="66" charset="0"/>
              </a:rPr>
              <a:t>Δαμάζω</a:t>
            </a: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Αναπαραγωγή, συνθήκες </a:t>
            </a:r>
            <a:r>
              <a:rPr lang="el-GR" sz="2000" dirty="0" smtClean="0">
                <a:latin typeface="Comic Sans MS" pitchFamily="66" charset="0"/>
              </a:rPr>
              <a:t>διαβίωσης</a:t>
            </a:r>
            <a:r>
              <a:rPr lang="en-US" sz="2000" dirty="0" smtClean="0">
                <a:latin typeface="Comic Sans MS" pitchFamily="66" charset="0"/>
              </a:rPr>
              <a:t>,</a:t>
            </a:r>
            <a:r>
              <a:rPr lang="el-GR" sz="2000" dirty="0" smtClean="0">
                <a:latin typeface="Comic Sans MS" pitchFamily="66" charset="0"/>
              </a:rPr>
              <a:t> διατροφή</a:t>
            </a:r>
            <a:r>
              <a:rPr lang="el-GR" sz="2000" dirty="0">
                <a:latin typeface="Comic Sans MS" pitchFamily="66" charset="0"/>
              </a:rPr>
              <a:t>, προστασία από τους θηρευτές ελέγχονται από τον άνθρωπο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475775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000" dirty="0">
                <a:solidFill>
                  <a:srgbClr val="FF9900"/>
                </a:solidFill>
                <a:latin typeface="Comic Sans MS" pitchFamily="66" charset="0"/>
              </a:rPr>
              <a:t>Τι περιλαμβάνει;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solidFill>
                <a:srgbClr val="FF9900"/>
              </a:solidFill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Γενετικές αλλαγές στη σύνθεση των πληθυσμών με την πάροδο των γενεών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(</a:t>
            </a:r>
            <a:r>
              <a:rPr lang="el-GR" sz="2000" u="sng" dirty="0">
                <a:latin typeface="Comic Sans MS" pitchFamily="66" charset="0"/>
              </a:rPr>
              <a:t>εξελικτική συνιστώσα</a:t>
            </a:r>
            <a:r>
              <a:rPr lang="el-GR" sz="2000" dirty="0">
                <a:latin typeface="Comic Sans MS" pitchFamily="66" charset="0"/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Αλλαγές στη συμπεριφορά των ζώων λόγω ερεθισμάτων του περιβάλλοντος και των εμπειριών / βιωμάτων τους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000" dirty="0">
                <a:latin typeface="Comic Sans MS" pitchFamily="66" charset="0"/>
              </a:rPr>
              <a:t>	(</a:t>
            </a:r>
            <a:r>
              <a:rPr lang="el-GR" sz="2000" u="sng" dirty="0">
                <a:latin typeface="Comic Sans MS" pitchFamily="66" charset="0"/>
              </a:rPr>
              <a:t>οντογενετική συνιστώσα</a:t>
            </a:r>
            <a:r>
              <a:rPr lang="el-GR" sz="2000" dirty="0" smtClean="0">
                <a:latin typeface="Comic Sans MS" pitchFamily="66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  <p:bldP spid="798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>
                <a:latin typeface="Comic Sans MS" pitchFamily="66" charset="0"/>
              </a:rPr>
              <a:t>Η </a:t>
            </a:r>
            <a:r>
              <a:rPr lang="el-GR" sz="3200" dirty="0" smtClean="0">
                <a:latin typeface="Comic Sans MS" pitchFamily="66" charset="0"/>
              </a:rPr>
              <a:t>εξελικτική συνιστώσα </a:t>
            </a:r>
            <a:r>
              <a:rPr lang="el-GR" sz="3200" dirty="0">
                <a:latin typeface="Comic Sans MS" pitchFamily="66" charset="0"/>
              </a:rPr>
              <a:t>της </a:t>
            </a:r>
            <a:r>
              <a:rPr lang="el-GR" sz="3200" dirty="0" smtClean="0">
                <a:latin typeface="Comic Sans MS" pitchFamily="66" charset="0"/>
              </a:rPr>
              <a:t>εξημέρωσης</a:t>
            </a:r>
            <a:endParaRPr lang="el-GR" sz="3200" dirty="0">
              <a:latin typeface="Comic Sans MS" pitchFamily="66" charset="0"/>
            </a:endParaRP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457200" y="1600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theme/theme1.xml><?xml version="1.0" encoding="utf-8"?>
<a:theme xmlns:a="http://schemas.openxmlformats.org/drawingml/2006/main" name="Teamwork">
  <a:themeElements>
    <a:clrScheme name="Teamwork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13481</TotalTime>
  <Words>2487</Words>
  <Application>Microsoft Office PowerPoint</Application>
  <PresentationFormat>Προβολή στην οθόνη (4:3)</PresentationFormat>
  <Paragraphs>418</Paragraphs>
  <Slides>48</Slides>
  <Notes>26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Teamwork</vt:lpstr>
      <vt:lpstr>Η ΔΙΑΔΙΚΑΣΙΑ ΤΗΣ ΕΞΗΜΕΡΩΣΗΣ ΤΩΝ ΖΩΩΝ</vt:lpstr>
      <vt:lpstr>Παλαιολιθική εποχή</vt:lpstr>
      <vt:lpstr>31.700 χρονών σκελετός σκύλου στο σπήλαιο Goyet στο Βέλγιο</vt:lpstr>
      <vt:lpstr>Νεολιθική εποχή</vt:lpstr>
      <vt:lpstr>Η εξημέρωση των κυριότερων παραγωγικών ζώων</vt:lpstr>
      <vt:lpstr>Εξημέρωση των ζώων</vt:lpstr>
      <vt:lpstr>Χαρακτήρες που συνδέονται με την εξημέρωση των παραγωγικών ζώων</vt:lpstr>
      <vt:lpstr>Εξημέρωση των ζώων</vt:lpstr>
      <vt:lpstr>Η εξελικτική συνιστώσα της εξημέρωσης</vt:lpstr>
      <vt:lpstr>Η εξελικτική συνιστώσα της διαδικασίας εξημέρωσης</vt:lpstr>
      <vt:lpstr>Επιλογή και εξημέρωση των ζώων</vt:lpstr>
      <vt:lpstr>Θεωρία των αποθεμάτων</vt:lpstr>
      <vt:lpstr>Ερευνητικές μέθοδοι στην μελέτη της εξημέρωσης </vt:lpstr>
      <vt:lpstr>Συνήθεις μορφολογικές αλλαγές κατά την διαδικασία εξημέρωσης</vt:lpstr>
      <vt:lpstr>Το «σύνδρομο» της εξημέρωσης</vt:lpstr>
      <vt:lpstr>Η υπόθεση Belyaev</vt:lpstr>
      <vt:lpstr>Προσομοίωση του συνδρόμου της εξημέρωσης: το πείραμα Belyaev</vt:lpstr>
      <vt:lpstr>Μοναδικό κριτήριο επιλογής η συμπεριφορά</vt:lpstr>
      <vt:lpstr>Αποτελέσματα του πειράματος</vt:lpstr>
      <vt:lpstr>Μορφολογικές αλλαγές</vt:lpstr>
      <vt:lpstr>Σύγκριση χαρακτήρων μεταξύ εξημερωμένων αλεπούδων και αλεπούδων εκτροφής</vt:lpstr>
      <vt:lpstr>Συζεύξεις εκτός αναπαραγωγικής περιόδου στις εξημερωμένες αλεπούδες</vt:lpstr>
      <vt:lpstr>Ενδοκρινικές αλλαγές </vt:lpstr>
      <vt:lpstr>Η συμπεριφορά της φιλικότητας/επιθετικότητας έχει γενετική βάση</vt:lpstr>
      <vt:lpstr>VVU 12</vt:lpstr>
      <vt:lpstr>Candidate Domestication Regions (CDR) στην Vulpes vulpes</vt:lpstr>
      <vt:lpstr>Συγκρίνοντας τα ευρήματα από τις αλεπούδες του Belyaev με ευρήματα από άλλα είδη</vt:lpstr>
      <vt:lpstr>Η υπόθεση της νευρικής ακρολοφίας συνδέει την συμπεριφορά με τα μορφολογικά χαρακτηριστικά  του συνδρόμου της εξημέρωσης</vt:lpstr>
      <vt:lpstr>Το σύνδρομο της εξημέρωσης αμφισβητείται</vt:lpstr>
      <vt:lpstr>Η εξημέρωση μπορεί να έχει τα ίδια αποτελέσματα με την νησιωτική απομόνωση</vt:lpstr>
      <vt:lpstr>Η εξημέρωση του σκύλου: Συγκρίνοντας το γονιδίωμα των λύκων και των σκύλων</vt:lpstr>
      <vt:lpstr>Η διαδικασία εξημέρωσης του σκύλου</vt:lpstr>
      <vt:lpstr>VonHoldt et al. 2010 https://doi.org/10.1038/nature08837 </vt:lpstr>
      <vt:lpstr>Wang et al. 2016  https://doi.org/10.1038/cr.2015.147 </vt:lpstr>
      <vt:lpstr>Axelsson et al. 2013 https://doi.org/10.1038/nature11837  </vt:lpstr>
      <vt:lpstr>Διατροφική προσαρμογή των σκύλων: Πέψη του αμύλου </vt:lpstr>
      <vt:lpstr>Μορφολογικά χαρακτηριστικά: Μέγεθος Σώματος IgF1-AS @ CFA18</vt:lpstr>
      <vt:lpstr>Χρωματισμός τριχώματος στους λύκους της Β.Αμερικής </vt:lpstr>
      <vt:lpstr>Μορφολογικά χαρακτηριστικά: Χρωματισμός τριχώματος</vt:lpstr>
      <vt:lpstr>Περιβαλλοντική προσαρμογή στο υψηλό υψόμετρο</vt:lpstr>
      <vt:lpstr>Η γενετική βάση της ποικιλομορφίας στις σύγχρονες φυλές σκύλων</vt:lpstr>
      <vt:lpstr>Μέγεθος Σώματος FGF4-L1/L2</vt:lpstr>
      <vt:lpstr>Μορφολογικά Χαρακτηριστικά: Μέγεθος Κρανίου</vt:lpstr>
      <vt:lpstr>Τύπος τριχώματος</vt:lpstr>
      <vt:lpstr>Οι μελέτες συμπεριφοράς στο σκύλο βασίζονται στο ερωτηματολόγιο C-BARQ του Παν/μιου της Πενσυλβάνια</vt:lpstr>
      <vt:lpstr>MacLean et al. 2019 https://doi.org/10.1098/rspb.2019.0716 </vt:lpstr>
      <vt:lpstr>131 γονίδια στον σκύλο εμπλέκονται στις διαφορές συμπεριφοράς μεταξύ φυλών και σχετίζονται με την ανάπτυξη/λειτουργία του εγκεφάλου </vt:lpstr>
      <vt:lpstr>Ορισμένα από τα 131 γονίδια έχουν αναφερθεί και σε άλλες μελέτες 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ΖΩΟΤΕΧΝΙΑ Ι</dc:title>
  <dc:creator>.</dc:creator>
  <cp:lastModifiedBy>user</cp:lastModifiedBy>
  <cp:revision>35</cp:revision>
  <dcterms:created xsi:type="dcterms:W3CDTF">2015-10-03T17:43:02Z</dcterms:created>
  <dcterms:modified xsi:type="dcterms:W3CDTF">2025-10-31T06:57:00Z</dcterms:modified>
</cp:coreProperties>
</file>