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598EF7-7B31-46E8-9D93-044F2CEC5C5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2F48E82-4125-4F28-8340-955EFC10B8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0A2EC32-9BF8-4521-BAD7-C6D84BA75B9A}"/>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A24B5BAD-EFBD-45D3-B7F1-DBB21EB701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63E8BBC-64E4-4231-952C-1A1B6445439E}"/>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4268150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2ABBFD-2A71-46DD-816C-3DC6CB379B5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5FBD048-0B24-42BB-AA81-35260BBA146F}"/>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0921D5E-6458-446C-BD74-89389D567AAF}"/>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BB8E1047-3EA3-431D-B80E-F867C792F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20ED901-8444-4BE8-A5A2-8EA33B76246C}"/>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1731295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ECA7661-CA2D-4EB1-ADF7-DC54DB45EA1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962F80D-BAB8-4202-BA91-0A38BFA09FE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0E007056-AB92-4499-A601-989E7F2B62E9}"/>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297F9040-14CA-4A51-B2D5-BD6201E1B1F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A6793B-EDD4-4A4A-AE0E-B51FFBE9D514}"/>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3249793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901A01-7DA8-49C7-B285-6552E95400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4E0C2EE-B28E-4D04-A71F-9B71F131F68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D07824A-4B95-4745-BC70-81BF6E4DEC69}"/>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F268468B-1589-4183-B4B5-1D39D46B4C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52913BA-0163-4C7F-941E-129B39883CDE}"/>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46290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E54787-535E-4A7C-925D-46F44678C67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BBD6EC3-1A2C-48CA-B2EF-A8627D8083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2E91B75D-F7B5-49E6-8553-51FA71BDC93A}"/>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0D8857F1-E2DE-4ADF-BD6E-841CA050ACC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3369ADB-8742-490B-BFA3-60EE5D205086}"/>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1439182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EB0A35-AF26-447D-878D-C05CB622187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4B7D42-1266-4456-AF91-5C9ABFDDE4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D33B2D11-D3FE-4BE7-A531-F9A4705E4BC5}"/>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9759E0F2-6EEF-4DBF-8C34-D362CC21F550}"/>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6" name="Θέση υποσέλιδου 5">
            <a:extLst>
              <a:ext uri="{FF2B5EF4-FFF2-40B4-BE49-F238E27FC236}">
                <a16:creationId xmlns:a16="http://schemas.microsoft.com/office/drawing/2014/main" id="{AFA81282-2991-47E4-B74F-AD17E6F7DC3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9C6351-D5CE-49E5-BF87-9E3AC95C09BF}"/>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2816150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07F639-371F-4D99-9ADD-3E985F1A4AF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1E16E63-409A-42CB-9DFE-24FA36B06C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9B71F5D-7E27-4FEC-B15A-DAAC5B14BBBA}"/>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D0FEAA43-0312-4822-AAA5-1B101C7265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53A54734-903D-46DD-AFFA-CBF1189DF3A6}"/>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313B7660-0C25-4369-80CE-8C948CBD4915}"/>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8" name="Θέση υποσέλιδου 7">
            <a:extLst>
              <a:ext uri="{FF2B5EF4-FFF2-40B4-BE49-F238E27FC236}">
                <a16:creationId xmlns:a16="http://schemas.microsoft.com/office/drawing/2014/main" id="{C33F2620-B7B2-43D7-870B-6377C8B0207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D31F9F6-BFAA-493E-8BD4-24CF9EABEC9D}"/>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3168452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83DCB8-9605-433A-952D-1C4D12B556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6FBD961-E828-4252-BEB5-DD12F1DF2642}"/>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4" name="Θέση υποσέλιδου 3">
            <a:extLst>
              <a:ext uri="{FF2B5EF4-FFF2-40B4-BE49-F238E27FC236}">
                <a16:creationId xmlns:a16="http://schemas.microsoft.com/office/drawing/2014/main" id="{B93EE941-F462-4547-8725-E8A89E99B79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FF4FAB6-33C2-498C-B935-70B20BE285C5}"/>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4258889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7F48F1D-564A-45B6-A580-24CFC7482B57}"/>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3" name="Θέση υποσέλιδου 2">
            <a:extLst>
              <a:ext uri="{FF2B5EF4-FFF2-40B4-BE49-F238E27FC236}">
                <a16:creationId xmlns:a16="http://schemas.microsoft.com/office/drawing/2014/main" id="{CE13EA68-8F09-4CBD-9EF4-262E2441705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E94C9B0-59D8-4F72-BF86-9D1ED834ABFE}"/>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263403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003FEB-7A8C-409A-8131-7D00BE1CF27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87185C5-0169-465F-A9DE-6DD28AD124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1ED2E4E0-3F12-44F4-A134-57F56BB18A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74CAB74-B8F4-41C5-B277-836A522F9DF4}"/>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6" name="Θέση υποσέλιδου 5">
            <a:extLst>
              <a:ext uri="{FF2B5EF4-FFF2-40B4-BE49-F238E27FC236}">
                <a16:creationId xmlns:a16="http://schemas.microsoft.com/office/drawing/2014/main" id="{9BC4F400-1B4D-4D7C-AC37-6C84565543E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E6EFF1D-4EED-4121-8F88-69E1092C0F7E}"/>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3926972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F09754-A8FB-4B5A-9589-DE8B28CC863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EE91D88-4509-41A8-99DF-F0C158119A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8A72AD5-B550-4692-A00A-E83323191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B8D7B8A7-839D-47A5-8CF7-8DCAA5B5B48D}"/>
              </a:ext>
            </a:extLst>
          </p:cNvPr>
          <p:cNvSpPr>
            <a:spLocks noGrp="1"/>
          </p:cNvSpPr>
          <p:nvPr>
            <p:ph type="dt" sz="half" idx="10"/>
          </p:nvPr>
        </p:nvSpPr>
        <p:spPr/>
        <p:txBody>
          <a:bodyPr/>
          <a:lstStyle/>
          <a:p>
            <a:fld id="{015C928C-FB93-4C38-B135-D127DC76E68F}" type="datetimeFigureOut">
              <a:rPr lang="el-GR" smtClean="0"/>
              <a:t>30/3/2019</a:t>
            </a:fld>
            <a:endParaRPr lang="el-GR"/>
          </a:p>
        </p:txBody>
      </p:sp>
      <p:sp>
        <p:nvSpPr>
          <p:cNvPr id="6" name="Θέση υποσέλιδου 5">
            <a:extLst>
              <a:ext uri="{FF2B5EF4-FFF2-40B4-BE49-F238E27FC236}">
                <a16:creationId xmlns:a16="http://schemas.microsoft.com/office/drawing/2014/main" id="{C4B88474-2DDC-40C0-9EFB-AB51878C206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BF4C291-609A-4DF1-BD07-E7ADBCA9E004}"/>
              </a:ext>
            </a:extLst>
          </p:cNvPr>
          <p:cNvSpPr>
            <a:spLocks noGrp="1"/>
          </p:cNvSpPr>
          <p:nvPr>
            <p:ph type="sldNum" sz="quarter" idx="12"/>
          </p:nvPr>
        </p:nvSpPr>
        <p:spPr/>
        <p:txBody>
          <a:bodyPr/>
          <a:lstStyle/>
          <a:p>
            <a:fld id="{C8E252E3-C114-4F33-8037-2F9F46A8FAB7}" type="slidenum">
              <a:rPr lang="el-GR" smtClean="0"/>
              <a:t>‹#›</a:t>
            </a:fld>
            <a:endParaRPr lang="el-GR"/>
          </a:p>
        </p:txBody>
      </p:sp>
    </p:spTree>
    <p:extLst>
      <p:ext uri="{BB962C8B-B14F-4D97-AF65-F5344CB8AC3E}">
        <p14:creationId xmlns:p14="http://schemas.microsoft.com/office/powerpoint/2010/main" val="144334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F75B97D-7522-46C2-B428-4459EA1A24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A49FCD6-D09D-4232-8261-58CA833FC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D08345B7-72C6-4E59-A1B7-5A3B94F126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C928C-FB93-4C38-B135-D127DC76E68F}" type="datetimeFigureOut">
              <a:rPr lang="el-GR" smtClean="0"/>
              <a:t>30/3/2019</a:t>
            </a:fld>
            <a:endParaRPr lang="el-GR"/>
          </a:p>
        </p:txBody>
      </p:sp>
      <p:sp>
        <p:nvSpPr>
          <p:cNvPr id="5" name="Θέση υποσέλιδου 4">
            <a:extLst>
              <a:ext uri="{FF2B5EF4-FFF2-40B4-BE49-F238E27FC236}">
                <a16:creationId xmlns:a16="http://schemas.microsoft.com/office/drawing/2014/main" id="{57668BF6-A46B-4EE5-AEEF-4EDD630EC2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4493C8E-E7C7-412F-A73F-84E28AE0AD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E252E3-C114-4F33-8037-2F9F46A8FAB7}" type="slidenum">
              <a:rPr lang="el-GR" smtClean="0"/>
              <a:t>‹#›</a:t>
            </a:fld>
            <a:endParaRPr lang="el-GR"/>
          </a:p>
        </p:txBody>
      </p:sp>
    </p:spTree>
    <p:extLst>
      <p:ext uri="{BB962C8B-B14F-4D97-AF65-F5344CB8AC3E}">
        <p14:creationId xmlns:p14="http://schemas.microsoft.com/office/powerpoint/2010/main" val="2197907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64344E-CCEB-4169-A4DC-53211A5F0C56}"/>
              </a:ext>
            </a:extLst>
          </p:cNvPr>
          <p:cNvSpPr>
            <a:spLocks noGrp="1"/>
          </p:cNvSpPr>
          <p:nvPr>
            <p:ph type="ctrTitle"/>
          </p:nvPr>
        </p:nvSpPr>
        <p:spPr/>
        <p:txBody>
          <a:bodyPr/>
          <a:lstStyle/>
          <a:p>
            <a:r>
              <a:rPr lang="el-GR" dirty="0"/>
              <a:t>Άστεγη Γνώσης Επιθυμία Φροντίδας</a:t>
            </a:r>
          </a:p>
        </p:txBody>
      </p:sp>
      <p:sp>
        <p:nvSpPr>
          <p:cNvPr id="3" name="Υπότιτλος 2">
            <a:extLst>
              <a:ext uri="{FF2B5EF4-FFF2-40B4-BE49-F238E27FC236}">
                <a16:creationId xmlns:a16="http://schemas.microsoft.com/office/drawing/2014/main" id="{8DB731CC-5C6E-4008-AA6B-6B6272279404}"/>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06868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AF79A4-D73E-4671-953E-C2344859469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C2582F7-1049-49B8-9442-F9864DEE7872}"/>
              </a:ext>
            </a:extLst>
          </p:cNvPr>
          <p:cNvSpPr>
            <a:spLocks noGrp="1"/>
          </p:cNvSpPr>
          <p:nvPr>
            <p:ph idx="1"/>
          </p:nvPr>
        </p:nvSpPr>
        <p:spPr/>
        <p:txBody>
          <a:bodyPr>
            <a:normAutofit lnSpcReduction="10000"/>
          </a:bodyPr>
          <a:lstStyle/>
          <a:p>
            <a:pPr algn="just"/>
            <a:r>
              <a:rPr lang="el-GR" dirty="0"/>
              <a:t>Όλοι κάποτε συναντηθήκαμε με το αποτέλεσμα της απειρίας μας ή της άγνοιάς μας.</a:t>
            </a:r>
          </a:p>
          <a:p>
            <a:pPr algn="just"/>
            <a:r>
              <a:rPr lang="el-GR" dirty="0"/>
              <a:t> Αλλά και όλοι ή σχεδόν όλοι συναντηθήκαμε με το αποτέλεσμα ενός λάθους μας. </a:t>
            </a:r>
          </a:p>
          <a:p>
            <a:pPr algn="just"/>
            <a:r>
              <a:rPr lang="el-GR" dirty="0"/>
              <a:t>Και σίγουρα μας απασχόλησε ποικιλοτρόπως τόσο ως επιστήμονες όσο και ως ανθρώπους, χωρίς βέβαια να μπορούμε να αντιληφθούμε ξεκάθαρα αν μας απασχόλησε περισσότερο ως επαγγελματίες ή ως ανθρώπους, μια κι αυτά τα δύο δύσκολα διαχωρίζονται, </a:t>
            </a:r>
          </a:p>
          <a:p>
            <a:pPr algn="just"/>
            <a:r>
              <a:rPr lang="el-GR" dirty="0"/>
              <a:t>γιατί αυτά τα δύο οικοδομούνται ταυτόχρονα τροφοδοτώντας το ένα το άλλο.  </a:t>
            </a:r>
          </a:p>
          <a:p>
            <a:endParaRPr lang="el-GR" dirty="0"/>
          </a:p>
        </p:txBody>
      </p:sp>
    </p:spTree>
    <p:extLst>
      <p:ext uri="{BB962C8B-B14F-4D97-AF65-F5344CB8AC3E}">
        <p14:creationId xmlns:p14="http://schemas.microsoft.com/office/powerpoint/2010/main" val="2209381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2F051B-EA2E-40C3-B393-67413CFE857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DCF2B7B-2F8D-4F1B-B5F9-EB5E44EC20FB}"/>
              </a:ext>
            </a:extLst>
          </p:cNvPr>
          <p:cNvSpPr>
            <a:spLocks noGrp="1"/>
          </p:cNvSpPr>
          <p:nvPr>
            <p:ph idx="1"/>
          </p:nvPr>
        </p:nvSpPr>
        <p:spPr/>
        <p:txBody>
          <a:bodyPr/>
          <a:lstStyle/>
          <a:p>
            <a:pPr algn="just"/>
            <a:r>
              <a:rPr lang="el-GR" dirty="0"/>
              <a:t>Υπάρχει η αναπαράσταση ότι ο έμπειρος επαγγελματίας υγείας απαντάει στο σύμπτωμα γρήγορα κι αλάνθαστα.</a:t>
            </a:r>
          </a:p>
          <a:p>
            <a:pPr algn="just"/>
            <a:r>
              <a:rPr lang="el-GR" dirty="0"/>
              <a:t> Υπάρχει και η αναπαράσταση ότι ο νέος επαγγελματίας </a:t>
            </a:r>
            <a:r>
              <a:rPr lang="el-GR" dirty="0" err="1"/>
              <a:t>υπεραναπληρώνει</a:t>
            </a:r>
            <a:r>
              <a:rPr lang="el-GR" dirty="0"/>
              <a:t> την απειρία του με περισσότερη φροντίδα και έγνοια για τον ασθενή.</a:t>
            </a:r>
          </a:p>
          <a:p>
            <a:pPr algn="just"/>
            <a:r>
              <a:rPr lang="el-GR" dirty="0"/>
              <a:t> Έχουν τις αλήθειες τους και οι δύο θέσεις, αλλά η μεγαλύτερη αλήθεια κρύβεται στη δυναμική της θεραπευτικής ομάδας, όπου όλα προστίθενται για να δοθεί το καλύτερο δυνατό αποτέλεσμα, δημιουργώντας προστατευτικό πλέγμα τόσο για τον ασθενή όσο και για τους ίδιους τους επιστήμονες. </a:t>
            </a:r>
          </a:p>
          <a:p>
            <a:endParaRPr lang="el-GR" dirty="0"/>
          </a:p>
        </p:txBody>
      </p:sp>
    </p:spTree>
    <p:extLst>
      <p:ext uri="{BB962C8B-B14F-4D97-AF65-F5344CB8AC3E}">
        <p14:creationId xmlns:p14="http://schemas.microsoft.com/office/powerpoint/2010/main" val="3530292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CC586F-C0C2-4A5E-83A5-841381369AF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821B46D-2688-4438-9553-FBCD54502D01}"/>
              </a:ext>
            </a:extLst>
          </p:cNvPr>
          <p:cNvSpPr>
            <a:spLocks noGrp="1"/>
          </p:cNvSpPr>
          <p:nvPr>
            <p:ph idx="1"/>
          </p:nvPr>
        </p:nvSpPr>
        <p:spPr/>
        <p:txBody>
          <a:bodyPr/>
          <a:lstStyle/>
          <a:p>
            <a:pPr algn="just"/>
            <a:r>
              <a:rPr lang="el-GR" dirty="0"/>
              <a:t>Σε όλες τις ιστορίες που ακολουθούν η επιθυμία ήταν παρούσα, αλλά ήταν απούσα η γνώση. </a:t>
            </a:r>
          </a:p>
          <a:p>
            <a:pPr algn="just"/>
            <a:r>
              <a:rPr lang="el-GR" dirty="0"/>
              <a:t>Απουσίαζε η γνώση είτε γιατί η εκπαίδευση δεν ήταν αρκετή, είτε γιατί ένα σύστημα υγείας τους εξέθετε ολομόναχους κι άπειρους, είτε γιατί οι ίδιοι τόλμησαν να θεωρήσουν ότι μπορούν, είτε γιατί οι ίδιοι δεν ήξεραν ότι δεν ήξεραν.</a:t>
            </a:r>
          </a:p>
          <a:p>
            <a:pPr algn="just"/>
            <a:r>
              <a:rPr lang="el-GR" dirty="0"/>
              <a:t> Σε κάποιους η ματαίωση εμφανίστηκε άμεσα, ενώ σε κάποιους άλλους πολύ αργότερα. </a:t>
            </a:r>
          </a:p>
        </p:txBody>
      </p:sp>
    </p:spTree>
    <p:extLst>
      <p:ext uri="{BB962C8B-B14F-4D97-AF65-F5344CB8AC3E}">
        <p14:creationId xmlns:p14="http://schemas.microsoft.com/office/powerpoint/2010/main" val="3799796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638B2F-BB04-410F-8185-65F97524D8E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66D2472-3B75-42CE-85F2-1CDB2555A38C}"/>
              </a:ext>
            </a:extLst>
          </p:cNvPr>
          <p:cNvSpPr>
            <a:spLocks noGrp="1"/>
          </p:cNvSpPr>
          <p:nvPr>
            <p:ph idx="1"/>
          </p:nvPr>
        </p:nvSpPr>
        <p:spPr/>
        <p:txBody>
          <a:bodyPr/>
          <a:lstStyle/>
          <a:p>
            <a:pPr algn="just"/>
            <a:r>
              <a:rPr lang="el-GR" dirty="0"/>
              <a:t>Κάποιοι ευθύς εξ αρχής άλλαξαν βηματισμό και κάποιοι άλλοι  επέτρεψαν στον εαυτό τους ένα βήμα πίσω και μια στάση. Στάση για να σκεφτούν αυτό που έπραξαν. </a:t>
            </a:r>
          </a:p>
          <a:p>
            <a:pPr algn="just"/>
            <a:r>
              <a:rPr lang="el-GR" dirty="0"/>
              <a:t>Σχεδόν για όλους όμως αυτό το βίωμα, αυτή η σύγκρουση μεταξύ επιθυμίας και ικανότητας, στάθηκε η αφορμή για αλλαγή στον τρόπο αντιμετώπισης των περιστατικών, η αφορμή για τη συνεχή αναζήτηση της γνώσης, η αφορμή  για μια δεύτερη σκέψη όσον αφορά την παροχή φροντίδας. </a:t>
            </a:r>
          </a:p>
          <a:p>
            <a:endParaRPr lang="el-GR" dirty="0"/>
          </a:p>
        </p:txBody>
      </p:sp>
    </p:spTree>
    <p:extLst>
      <p:ext uri="{BB962C8B-B14F-4D97-AF65-F5344CB8AC3E}">
        <p14:creationId xmlns:p14="http://schemas.microsoft.com/office/powerpoint/2010/main" val="62279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D23613-0CAE-476E-B1BE-49B949B8E54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C7AE214-5902-49DE-9B2C-E98E78B1721C}"/>
              </a:ext>
            </a:extLst>
          </p:cNvPr>
          <p:cNvSpPr>
            <a:spLocks noGrp="1"/>
          </p:cNvSpPr>
          <p:nvPr>
            <p:ph idx="1"/>
          </p:nvPr>
        </p:nvSpPr>
        <p:spPr/>
        <p:txBody>
          <a:bodyPr/>
          <a:lstStyle/>
          <a:p>
            <a:pPr algn="just"/>
            <a:r>
              <a:rPr lang="el-GR" dirty="0"/>
              <a:t>Οι επαγγελματίες υγείας περισσότερο ίσως από οποιονδήποτε άλλον επαγγελματία είναι αναγκαίο να στέκονται με ανοιχτή ματιά στο «ξέρω» και στο «δεν ξέρω», χωρίς να τα ταυτίζουν απαραίτητα με τη γνώση και την άγνοια.</a:t>
            </a:r>
          </a:p>
          <a:p>
            <a:pPr algn="just"/>
            <a:r>
              <a:rPr lang="el-GR" dirty="0"/>
              <a:t> Στην καθημερινή άσκηση της εργασίας τους είναι σημαντικό να αισθάνονται ένα αίσθημα ισορροπίας κι αυτό επιτυγχάνεται μόνο σ’ ένα πλαίσιο με χαρακτηριστικά όχι τη μεταβατικότητα, αλλά τη σταθερότητα, τη δυναμική μιας ομάδας, τη διεπιστημονικότητα, την εποπτεία και πάνω από όλα τη συνεχιζόμενη μάθηση με προγράμματα δια βίου εκπαίδευσης. </a:t>
            </a:r>
          </a:p>
        </p:txBody>
      </p:sp>
    </p:spTree>
    <p:extLst>
      <p:ext uri="{BB962C8B-B14F-4D97-AF65-F5344CB8AC3E}">
        <p14:creationId xmlns:p14="http://schemas.microsoft.com/office/powerpoint/2010/main" val="4051343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7D885A-0696-4BA7-80C6-ACAA52237EF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5C4AEEB-4FCF-4CA8-A425-B019062BC016}"/>
              </a:ext>
            </a:extLst>
          </p:cNvPr>
          <p:cNvSpPr>
            <a:spLocks noGrp="1"/>
          </p:cNvSpPr>
          <p:nvPr>
            <p:ph idx="1"/>
          </p:nvPr>
        </p:nvSpPr>
        <p:spPr/>
        <p:txBody>
          <a:bodyPr/>
          <a:lstStyle/>
          <a:p>
            <a:pPr algn="just"/>
            <a:r>
              <a:rPr lang="el-GR" dirty="0"/>
              <a:t>Αξίζει να τονιστεί η ανάγκη για ποιοτική βασική και μεταπτυχιακή εκπαίδευση των επαγγελματιών υγείας βασισμένη σε θεωρία και κλινική άσκηση, βασισμένη όχι σε στείρα θεωρητική κατάρτιση, αλλά σε μάθηση εστιασμένη στη δημιουργία νοημάτων, σε μάθηση με σκοπό τη μεταφορά των ικανοτήτων και δεξιοτήτων, σε μάθηση βασισμένη στη διαχείριση πραγματικών προβλημάτων. </a:t>
            </a:r>
          </a:p>
          <a:p>
            <a:endParaRPr lang="el-GR" dirty="0"/>
          </a:p>
        </p:txBody>
      </p:sp>
    </p:spTree>
    <p:extLst>
      <p:ext uri="{BB962C8B-B14F-4D97-AF65-F5344CB8AC3E}">
        <p14:creationId xmlns:p14="http://schemas.microsoft.com/office/powerpoint/2010/main" val="12575071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465</Words>
  <Application>Microsoft Office PowerPoint</Application>
  <PresentationFormat>Ευρεία οθόνη</PresentationFormat>
  <Paragraphs>16</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Arial</vt:lpstr>
      <vt:lpstr>Calibri</vt:lpstr>
      <vt:lpstr>Calibri Light</vt:lpstr>
      <vt:lpstr>Θέμα του Office</vt:lpstr>
      <vt:lpstr>Άστεγη Γνώσης Επιθυμία Φροντίδας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Άστεγη Γνώσης Επιθυμία Φροντίδας</dc:title>
  <dc:creator>User</dc:creator>
  <cp:lastModifiedBy>User</cp:lastModifiedBy>
  <cp:revision>1</cp:revision>
  <dcterms:created xsi:type="dcterms:W3CDTF">2019-03-30T21:20:58Z</dcterms:created>
  <dcterms:modified xsi:type="dcterms:W3CDTF">2019-03-30T21:27:54Z</dcterms:modified>
</cp:coreProperties>
</file>