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424" r:id="rId2"/>
    <p:sldId id="362" r:id="rId3"/>
    <p:sldId id="443" r:id="rId4"/>
    <p:sldId id="445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9" r:id="rId13"/>
    <p:sldId id="440" r:id="rId14"/>
    <p:sldId id="441" r:id="rId15"/>
    <p:sldId id="434" r:id="rId16"/>
    <p:sldId id="435" r:id="rId17"/>
    <p:sldId id="436" r:id="rId18"/>
    <p:sldId id="437" r:id="rId19"/>
    <p:sldId id="438" r:id="rId20"/>
    <p:sldId id="44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0" autoAdjust="0"/>
    <p:restoredTop sz="96327" autoAdjust="0"/>
  </p:normalViewPr>
  <p:slideViewPr>
    <p:cSldViewPr showGuides="1">
      <p:cViewPr varScale="1">
        <p:scale>
          <a:sx n="126" d="100"/>
          <a:sy n="126" d="100"/>
        </p:scale>
        <p:origin x="2064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0B2E-0246-1D46-8808-1B353AB8F0EB}" type="datetime1">
              <a:rPr lang="el-GR" smtClean="0"/>
              <a:t>21/10/25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67140-C68B-0B4F-B7D7-CD128750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456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C2F3DB-A307-4A38-996E-C4DFC9E972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4BE5F8-AEAD-42A2-85B7-3676422AB7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126D4A7-74BB-614C-91F2-3C94C39FE3F2}" type="datetime1">
              <a:rPr lang="el-GR" altLang="en-US" smtClean="0"/>
              <a:t>21/10/25</a:t>
            </a:fld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9B757F6-FA1C-47BC-8AE5-34ECFBB053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2F4EC5B-433B-44F8-B3DA-3B3D828948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36F90D9-2A8A-4A6C-AA90-F68B7057DE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616534-8B2D-4F6D-8F68-7BC104427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5A2023C-4366-4B83-B117-BAB0BC550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05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57FB95-3425-45DE-91EA-E30C64313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23890-2D0C-422D-9A02-77FF87BDF4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C8C90A23-95D0-4B2F-AAFB-0AA07F4FB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AA2326D0-4E34-42F0-9683-B77A114E2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4F954A-561C-1CF3-9D1E-799970F4CD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5CA378-15CD-F142-BF60-379A30FCE540}" type="datetime1">
              <a:rPr lang="el-GR" altLang="en-US" smtClean="0"/>
              <a:t>21/10/25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631D27-130D-4AF5-A0D9-EB159907C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1B8F4-91D1-41BE-86B9-79DCFF3920B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A1E76CCB-2FD1-4014-95DB-17008AA72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2FD65F43-F43D-4D83-B9B4-4817DA23F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51ECE44-03B4-1DE3-6DA4-ED06DBA385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99A782-1E17-8A4B-B2B9-348C663BEE0D}" type="datetime1">
              <a:rPr lang="el-GR" altLang="en-US" smtClean="0"/>
              <a:t>21/10/25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E036D36E-E9C6-466F-9600-C43D0118801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17472B96-7284-4AED-96BE-1B3419D25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44502CA0-4BF6-4E5A-A203-D5F2600D48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1.7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71F350F5-F7B4-4548-92D3-6344B84A355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42424BD0-E4A4-4C0F-BBA2-5563CD2ABC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6C84E512-6EAA-480C-801C-CAD407B16A03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FEB7468C-78D7-437E-9E86-905012ED51C7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60A186DA-ADDE-45F3-A8ED-A528CF7D6D16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29C4695F-15BF-4096-8C30-89B35821223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E7AA-488F-4AD7-8B69-1C4FAEFD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8318-8E23-4455-B08A-6F56FB54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D0FC5-B586-4E5D-ADE5-4A9A63E51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1.7- </a:t>
            </a:r>
            <a:fld id="{107F30A3-E1CD-4C50-B71D-2449B028F712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128900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6CD9-F957-45F6-9DBE-652EE86C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CB4F6-D7CA-4BC4-8A2E-3671BCDFC5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12A07-D6AB-4E86-95D3-3E1BEB7D41A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CB0C77-0FC0-4B17-B4E1-45461B84A94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8F0CE-8343-4B85-846A-08F664708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1.7- </a:t>
            </a:r>
            <a:fld id="{26DB15AC-29AC-4F5A-B542-EE99EAB57816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985304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85C61BBD-0672-4B97-9506-1AAB1C0AEC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1.7- </a:t>
            </a:r>
            <a:fld id="{BD554634-9344-4B53-9321-117CCAFE2691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E70A2715-6DE9-4011-A5E7-C62A74F9E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414450A1-8FA7-43E9-B510-29BB8975C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7E8C1AC5-8585-4B05-81BC-A8AB51B876B2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</p:sldLayoutIdLst>
  <p:transition spd="med"/>
  <p:hf hdr="0" ft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6.e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0.w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39.w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3DCA5DB2-7646-4512-819F-E7ECE5DDD01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5400" dirty="0">
                <a:solidFill>
                  <a:schemeClr val="tx1"/>
                </a:solidFill>
              </a:rPr>
              <a:t>Linear Equations</a:t>
            </a:r>
            <a:br>
              <a:rPr lang="en-US" altLang="en-US" sz="5400" dirty="0">
                <a:solidFill>
                  <a:schemeClr val="tx1"/>
                </a:solidFill>
              </a:rPr>
            </a:br>
            <a:r>
              <a:rPr lang="en-US" altLang="en-US" sz="5400" dirty="0">
                <a:solidFill>
                  <a:schemeClr val="tx1"/>
                </a:solidFill>
              </a:rPr>
              <a:t>in Linear Algebra</a:t>
            </a: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1A84DA0A-B057-4670-9724-8DCC5E7F0B3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solidFill>
                  <a:schemeClr val="tx1"/>
                </a:solidFill>
              </a:rPr>
              <a:t>ΓΡΑΜΜΙΚΗ ΑΝΕΞΑΡΤΗΣΙΑ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A00AFDED-9496-46BC-B044-65DA1F8BA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ΕΝΌΣ Ή ΔΎΟ ΔΙΑΝΥΣΜΆΤΩΝ</a:t>
            </a:r>
            <a:endParaRPr lang="en-US" altLang="en-US" dirty="0"/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61CF3F9F-A9D3-4DA3-8CDD-013B6B6F2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/>
              <a:t>Ένα σύνολο δύο διανυσμάτων</a:t>
            </a:r>
            <a:r>
              <a:rPr lang="en-US" altLang="en-US" sz="2800" dirty="0"/>
              <a:t>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} </a:t>
            </a:r>
            <a:r>
              <a:rPr lang="el-GR" altLang="en-US" sz="2800" dirty="0"/>
              <a:t>είναι γραμμικά εξαρτημένο εάν τουλάχιστον ένα από τα διανύσματα είναι πολλαπλάσιο του άλλου.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dirty="0"/>
              <a:t>Το σύνολο είναι γραμμικά ανεξάρτητο ανν κανένα από τα διανύσματα δεν είναι πολλαπλάσιο του άλλου.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C9F3-66E7-4071-A28E-49F6E254C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3602CD67-C63C-4B29-A92F-43FF6327F314}" type="slidenum">
              <a:rPr lang="en-US" altLang="en-US"/>
              <a:pPr/>
              <a:t>10</a:t>
            </a:fld>
            <a:endParaRPr lang="en-CA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CF5F3ED-AF00-48E4-8757-52A1B3D6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D3AAF1C6-C398-4E06-A303-06F933131E50}" type="slidenum">
              <a:rPr lang="en-US" altLang="en-US"/>
              <a:pPr/>
              <a:t>11</a:t>
            </a:fld>
            <a:endParaRPr lang="en-CA" altLang="en-US" dirty="0"/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CC3ED2E5-A431-43FC-91BB-BA5165C8B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FB4AF4C0-2568-4B0C-9391-F9131017A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72000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800" b="1" dirty="0"/>
              <a:t>Θεώρημα</a:t>
            </a:r>
            <a:r>
              <a:rPr lang="en-US" altLang="en-US" sz="2800" b="1" dirty="0"/>
              <a:t> 7: </a:t>
            </a:r>
            <a:r>
              <a:rPr lang="el-GR" altLang="en-US" sz="2800" dirty="0"/>
              <a:t>Χαρακτηρισμός γραμμικά εξαρτημένων συνόλων</a:t>
            </a:r>
            <a:endParaRPr lang="en-US" altLang="en-US" sz="2800" dirty="0"/>
          </a:p>
          <a:p>
            <a:r>
              <a:rPr lang="el-GR" altLang="en-US" sz="2800" dirty="0"/>
              <a:t>Ένα διατεταγμένο σύνολο  </a:t>
            </a:r>
            <a:r>
              <a:rPr lang="en-US" altLang="en-US" sz="2800" dirty="0"/>
              <a:t> </a:t>
            </a:r>
            <a:r>
              <a:rPr lang="el-GR" altLang="en-US" sz="2800" dirty="0"/>
              <a:t>                           δύο ή περισσότερων διανυσμάτων είναι γραμμικά εξαρτημένο εάν και μόνο εάν τουλάχιστον ένα από τα διανύσματα στο </a:t>
            </a:r>
            <a:r>
              <a:rPr lang="en-US" altLang="en-US" sz="2800" dirty="0"/>
              <a:t>S </a:t>
            </a:r>
            <a:r>
              <a:rPr lang="el-GR" altLang="en-US" sz="2800" dirty="0"/>
              <a:t>είναι γραμμικός συνδυασμός των άλλων. </a:t>
            </a:r>
            <a:endParaRPr lang="en-US" altLang="en-US" sz="2800" dirty="0"/>
          </a:p>
          <a:p>
            <a:r>
              <a:rPr lang="el-GR" altLang="en-US" sz="2800" dirty="0"/>
              <a:t>Στην πραγματικότητα, εάν το </a:t>
            </a:r>
            <a:r>
              <a:rPr lang="en-US" altLang="en-US" sz="2800" dirty="0"/>
              <a:t>S </a:t>
            </a:r>
            <a:r>
              <a:rPr lang="el-GR" altLang="en-US" sz="2800" dirty="0"/>
              <a:t>είναι γραμμικά εξαρτημένο και</a:t>
            </a:r>
            <a:r>
              <a:rPr lang="en-US" altLang="en-US" sz="2800" dirty="0"/>
              <a:t>, </a:t>
            </a:r>
            <a:r>
              <a:rPr lang="el-GR" altLang="en-US" sz="2800" dirty="0"/>
              <a:t>            τότε κάποιο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j</a:t>
            </a:r>
            <a:r>
              <a:rPr lang="en-US" altLang="en-US" sz="2800" dirty="0"/>
              <a:t> (</a:t>
            </a:r>
            <a:r>
              <a:rPr lang="el-GR" altLang="en-US" sz="2800" dirty="0"/>
              <a:t>με</a:t>
            </a:r>
            <a:r>
              <a:rPr lang="en-US" altLang="en-US" sz="2800" dirty="0"/>
              <a:t>           ) </a:t>
            </a:r>
            <a:r>
              <a:rPr lang="el-GR" altLang="en-US" sz="2800" dirty="0"/>
              <a:t>είναι γραμμικός συνδυασμός των προηγούμενων διανυσμάτων,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     . </a:t>
            </a:r>
          </a:p>
        </p:txBody>
      </p:sp>
      <p:graphicFrame>
        <p:nvGraphicFramePr>
          <p:cNvPr id="661508" name="Object 4">
            <a:extLst>
              <a:ext uri="{FF2B5EF4-FFF2-40B4-BE49-F238E27FC236}">
                <a16:creationId xmlns:a16="http://schemas.microsoft.com/office/drawing/2014/main" id="{80593736-2D2B-4643-B195-AD2241420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81543"/>
              </p:ext>
            </p:extLst>
          </p:nvPr>
        </p:nvGraphicFramePr>
        <p:xfrm>
          <a:off x="4757994" y="2526507"/>
          <a:ext cx="2273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596900" progId="Equation.3">
                  <p:embed/>
                </p:oleObj>
              </mc:Choice>
              <mc:Fallback>
                <p:oleObj name="Equation" r:id="rId2" imgW="22733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994" y="2526507"/>
                        <a:ext cx="2273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9" name="Object 5">
            <a:extLst>
              <a:ext uri="{FF2B5EF4-FFF2-40B4-BE49-F238E27FC236}">
                <a16:creationId xmlns:a16="http://schemas.microsoft.com/office/drawing/2014/main" id="{76FA1B17-CD19-4CBC-900C-6C4508D5B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55254"/>
              </p:ext>
            </p:extLst>
          </p:nvPr>
        </p:nvGraphicFramePr>
        <p:xfrm>
          <a:off x="3126133" y="4699000"/>
          <a:ext cx="97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558800" progId="Equation.3">
                  <p:embed/>
                </p:oleObj>
              </mc:Choice>
              <mc:Fallback>
                <p:oleObj name="Equation" r:id="rId4" imgW="9779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133" y="4699000"/>
                        <a:ext cx="977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>
            <a:extLst>
              <a:ext uri="{FF2B5EF4-FFF2-40B4-BE49-F238E27FC236}">
                <a16:creationId xmlns:a16="http://schemas.microsoft.com/office/drawing/2014/main" id="{F8B2C337-0C42-4762-8AB2-6CFA7B9CF2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71520" progId="Equation.DSMT4">
                  <p:embed/>
                </p:oleObj>
              </mc:Choice>
              <mc:Fallback>
                <p:oleObj name="Equation" r:id="rId6" imgW="914400" imgH="371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2" name="Object 8">
            <a:extLst>
              <a:ext uri="{FF2B5EF4-FFF2-40B4-BE49-F238E27FC236}">
                <a16:creationId xmlns:a16="http://schemas.microsoft.com/office/drawing/2014/main" id="{0C90860E-F9DF-47B7-AC49-E60E89665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850219"/>
              </p:ext>
            </p:extLst>
          </p:nvPr>
        </p:nvGraphicFramePr>
        <p:xfrm>
          <a:off x="3733800" y="5651500"/>
          <a:ext cx="508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8000" imgH="520700" progId="Equation.3">
                  <p:embed/>
                </p:oleObj>
              </mc:Choice>
              <mc:Fallback>
                <p:oleObj name="Equation" r:id="rId8" imgW="508000" imgH="520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51500"/>
                        <a:ext cx="508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D4DED60C-3E16-C4DD-449B-F177FCB3B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21020"/>
              </p:ext>
            </p:extLst>
          </p:nvPr>
        </p:nvGraphicFramePr>
        <p:xfrm>
          <a:off x="6814930" y="4838700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419040" progId="Equation.DSMT4">
                  <p:embed/>
                </p:oleObj>
              </mc:Choice>
              <mc:Fallback>
                <p:oleObj name="Equation" r:id="rId10" imgW="761760" imgH="419040" progId="Equation.DSMT4">
                  <p:embed/>
                  <p:pic>
                    <p:nvPicPr>
                      <p:cNvPr id="661511" name="Object 7">
                        <a:extLst>
                          <a:ext uri="{FF2B5EF4-FFF2-40B4-BE49-F238E27FC236}">
                            <a16:creationId xmlns:a16="http://schemas.microsoft.com/office/drawing/2014/main" id="{CDDDB3A8-1663-4CD6-8066-E789EA8B6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930" y="4838700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79EC68-1A45-4746-A585-C1AF95BC7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17937041-505B-4D51-8CFC-A5AD1B8FEB56}" type="slidenum">
              <a:rPr lang="en-US" altLang="en-US"/>
              <a:pPr/>
              <a:t>12</a:t>
            </a:fld>
            <a:endParaRPr lang="en-CA" altLang="en-US" dirty="0"/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9C5E428C-DF7B-4CE4-ACC8-2BB20A916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CC34A454-CBF1-43DF-8768-390E5EA2B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0469"/>
            <a:ext cx="8991600" cy="4953000"/>
          </a:xfrm>
        </p:spPr>
        <p:txBody>
          <a:bodyPr/>
          <a:lstStyle/>
          <a:p>
            <a:r>
              <a:rPr lang="el-GR" altLang="en-US" sz="2800" b="1" dirty="0"/>
              <a:t>Απόδειξη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Αν κάποιο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j</a:t>
            </a:r>
            <a:r>
              <a:rPr lang="en-US" altLang="en-US" sz="2800" dirty="0"/>
              <a:t> </a:t>
            </a:r>
            <a:r>
              <a:rPr lang="el-GR" altLang="en-US" sz="2800" dirty="0"/>
              <a:t>στο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ισούται με ένα γραμμικό συνδυασμό των άλλων διανυσμάτων, τότε το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j</a:t>
            </a:r>
            <a:r>
              <a:rPr lang="en-US" altLang="en-US" sz="2800" dirty="0"/>
              <a:t> </a:t>
            </a:r>
            <a:r>
              <a:rPr lang="el-GR" altLang="en-US" sz="2800" dirty="0"/>
              <a:t>μπορεί να αφαιρεθεί και από τις δύο πλευρές της εξίσωσης, παράγοντας μια γραμμική σχέση εξάρτησης με μη μηδενικό βάρος στο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j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[</a:t>
            </a:r>
            <a:r>
              <a:rPr lang="el-GR" altLang="en-US" sz="2800" dirty="0"/>
              <a:t>Για παράδειγμα, αν</a:t>
            </a:r>
            <a:r>
              <a:rPr lang="en-US" altLang="en-US" sz="2800" dirty="0"/>
              <a:t>,                            , </a:t>
            </a:r>
            <a:r>
              <a:rPr lang="el-GR" altLang="en-US" sz="2800" dirty="0"/>
              <a:t>τότε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.]</a:t>
            </a:r>
          </a:p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S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γραμμικά εξαρτημένο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Αντιστρόφως, υποθέστε ότι το </a:t>
            </a:r>
            <a:r>
              <a:rPr lang="en-US" altLang="en-US" sz="2800" dirty="0"/>
              <a:t>S </a:t>
            </a:r>
            <a:r>
              <a:rPr lang="el-GR" altLang="en-US" sz="2800" dirty="0"/>
              <a:t>είναι γραμμικά εξαρτημένο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Αν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μηδέν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είναι ένας (τετριμμένος) γραμμικός συνδυασμός των άλλων διανυσμάτων στο </a:t>
            </a:r>
            <a:r>
              <a:rPr lang="en-US" altLang="en-US" sz="2800" i="1" dirty="0"/>
              <a:t>S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7653" name="Object 5">
            <a:extLst>
              <a:ext uri="{FF2B5EF4-FFF2-40B4-BE49-F238E27FC236}">
                <a16:creationId xmlns:a16="http://schemas.microsoft.com/office/drawing/2014/main" id="{89DFBBDE-6C1A-477C-9DA7-4E8FCE919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96673"/>
              </p:ext>
            </p:extLst>
          </p:nvPr>
        </p:nvGraphicFramePr>
        <p:xfrm>
          <a:off x="4114800" y="3568700"/>
          <a:ext cx="242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558800" progId="Equation.3">
                  <p:embed/>
                </p:oleObj>
              </mc:Choice>
              <mc:Fallback>
                <p:oleObj name="Equation" r:id="rId2" imgW="24257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68700"/>
                        <a:ext cx="2425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4" name="Object 6">
            <a:extLst>
              <a:ext uri="{FF2B5EF4-FFF2-40B4-BE49-F238E27FC236}">
                <a16:creationId xmlns:a16="http://schemas.microsoft.com/office/drawing/2014/main" id="{1E3C8290-7B4C-43B3-8B32-19BFCB3D8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61378"/>
              </p:ext>
            </p:extLst>
          </p:nvPr>
        </p:nvGraphicFramePr>
        <p:xfrm>
          <a:off x="1066800" y="4093369"/>
          <a:ext cx="6235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35700" imgH="596900" progId="Equation.3">
                  <p:embed/>
                </p:oleObj>
              </mc:Choice>
              <mc:Fallback>
                <p:oleObj name="Equation" r:id="rId4" imgW="62357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93369"/>
                        <a:ext cx="6235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D2EDACD-D868-4B4E-BF63-6317CED47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B9E0083F-ACA0-47C1-B953-83D5EBBA38B9}" type="slidenum">
              <a:rPr lang="en-US" altLang="en-US"/>
              <a:pPr/>
              <a:t>13</a:t>
            </a:fld>
            <a:endParaRPr lang="en-CA" altLang="en-US" dirty="0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82F81F8F-2AB4-4D7F-9DE6-22867ACBE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8675" name="Rectangle 3">
            <a:extLst>
              <a:ext uri="{FF2B5EF4-FFF2-40B4-BE49-F238E27FC236}">
                <a16:creationId xmlns:a16="http://schemas.microsoft.com/office/drawing/2014/main" id="{C9B16071-5035-4519-B866-63523DFE5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r>
              <a:rPr lang="el-GR" altLang="en-US" sz="2800" dirty="0"/>
              <a:t>Ειδάλλως</a:t>
            </a:r>
            <a:r>
              <a:rPr lang="en-US" altLang="en-US" sz="2800" dirty="0"/>
              <a:t>,           , </a:t>
            </a:r>
            <a:r>
              <a:rPr lang="el-GR" altLang="en-US" sz="2800" dirty="0"/>
              <a:t>και υπάρχουν βάρη </a:t>
            </a:r>
            <a:r>
              <a:rPr lang="en-US" altLang="en-US" sz="2800" i="1" dirty="0"/>
              <a:t>c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, </a:t>
            </a:r>
            <a:r>
              <a:rPr lang="el-GR" altLang="en-US" sz="2800" dirty="0"/>
              <a:t>όχι όλα μηδενικά, έτσι ώστε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.</a:t>
            </a:r>
          </a:p>
          <a:p>
            <a:endParaRPr lang="en-US" altLang="en-US" sz="2800" dirty="0"/>
          </a:p>
          <a:p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l-GR" altLang="en-US" sz="2800" dirty="0"/>
              <a:t> ότι</a:t>
            </a:r>
            <a:r>
              <a:rPr lang="en-US" altLang="en-US" sz="2800" dirty="0"/>
              <a:t> </a:t>
            </a:r>
            <a:r>
              <a:rPr lang="en-US" altLang="en-US" sz="2800" i="1" dirty="0"/>
              <a:t>j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 μεγαλύτερος δείκτης για τον οποίο έχουμε            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Αν</a:t>
            </a:r>
            <a:r>
              <a:rPr lang="en-US" altLang="en-US" sz="2800" dirty="0"/>
              <a:t>          , </a:t>
            </a:r>
            <a:r>
              <a:rPr lang="el-GR" altLang="en-US" sz="2800" dirty="0"/>
              <a:t>τότε</a:t>
            </a:r>
            <a:r>
              <a:rPr lang="en-US" altLang="en-US" sz="2800" dirty="0"/>
              <a:t>               , </a:t>
            </a:r>
            <a:r>
              <a:rPr lang="el-GR" altLang="en-US" sz="2800" dirty="0"/>
              <a:t>το οποίο είναι αδύνατο διότι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.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8676" name="Object 4">
            <a:extLst>
              <a:ext uri="{FF2B5EF4-FFF2-40B4-BE49-F238E27FC236}">
                <a16:creationId xmlns:a16="http://schemas.microsoft.com/office/drawing/2014/main" id="{182D4FDA-1CF9-4038-BBF8-1D21DFC1A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86431"/>
              </p:ext>
            </p:extLst>
          </p:nvPr>
        </p:nvGraphicFramePr>
        <p:xfrm>
          <a:off x="2278270" y="1524000"/>
          <a:ext cx="97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558800" progId="Equation.3">
                  <p:embed/>
                </p:oleObj>
              </mc:Choice>
              <mc:Fallback>
                <p:oleObj name="Equation" r:id="rId2" imgW="9779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270" y="1524000"/>
                        <a:ext cx="977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7" name="Object 5">
            <a:extLst>
              <a:ext uri="{FF2B5EF4-FFF2-40B4-BE49-F238E27FC236}">
                <a16:creationId xmlns:a16="http://schemas.microsoft.com/office/drawing/2014/main" id="{9A01CDA6-7887-4650-A18B-0A25EF7C4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06089"/>
              </p:ext>
            </p:extLst>
          </p:nvPr>
        </p:nvGraphicFramePr>
        <p:xfrm>
          <a:off x="2597150" y="2463800"/>
          <a:ext cx="4013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3200" imgH="596900" progId="Equation.3">
                  <p:embed/>
                </p:oleObj>
              </mc:Choice>
              <mc:Fallback>
                <p:oleObj name="Equation" r:id="rId4" imgW="40132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2463800"/>
                        <a:ext cx="4013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>
            <a:extLst>
              <a:ext uri="{FF2B5EF4-FFF2-40B4-BE49-F238E27FC236}">
                <a16:creationId xmlns:a16="http://schemas.microsoft.com/office/drawing/2014/main" id="{B973C7E8-8E85-471D-B408-7FF1D3FDC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40807"/>
              </p:ext>
            </p:extLst>
          </p:nvPr>
        </p:nvGraphicFramePr>
        <p:xfrm>
          <a:off x="1828800" y="3970683"/>
          <a:ext cx="95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520560" progId="Equation.DSMT4">
                  <p:embed/>
                </p:oleObj>
              </mc:Choice>
              <mc:Fallback>
                <p:oleObj name="Equation" r:id="rId6" imgW="952200" imgH="520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70683"/>
                        <a:ext cx="952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>
            <a:extLst>
              <a:ext uri="{FF2B5EF4-FFF2-40B4-BE49-F238E27FC236}">
                <a16:creationId xmlns:a16="http://schemas.microsoft.com/office/drawing/2014/main" id="{DD1D3918-CA79-481F-81D3-9901E9408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257290"/>
              </p:ext>
            </p:extLst>
          </p:nvPr>
        </p:nvGraphicFramePr>
        <p:xfrm>
          <a:off x="1136650" y="5028648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419040" progId="Equation.DSMT4">
                  <p:embed/>
                </p:oleObj>
              </mc:Choice>
              <mc:Fallback>
                <p:oleObj name="Equation" r:id="rId8" imgW="7617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5028648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0" name="Object 8">
            <a:extLst>
              <a:ext uri="{FF2B5EF4-FFF2-40B4-BE49-F238E27FC236}">
                <a16:creationId xmlns:a16="http://schemas.microsoft.com/office/drawing/2014/main" id="{ACB6FAF3-3C97-4F36-9D1E-243A50141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364449"/>
              </p:ext>
            </p:extLst>
          </p:nvPr>
        </p:nvGraphicFramePr>
        <p:xfrm>
          <a:off x="2895600" y="4937540"/>
          <a:ext cx="1231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900" imgH="558800" progId="Equation.3">
                  <p:embed/>
                </p:oleObj>
              </mc:Choice>
              <mc:Fallback>
                <p:oleObj name="Equation" r:id="rId10" imgW="12319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37540"/>
                        <a:ext cx="1231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81" name="Object 9">
            <a:extLst>
              <a:ext uri="{FF2B5EF4-FFF2-40B4-BE49-F238E27FC236}">
                <a16:creationId xmlns:a16="http://schemas.microsoft.com/office/drawing/2014/main" id="{A403F23B-E52F-4661-B93B-F5E86320E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28887"/>
              </p:ext>
            </p:extLst>
          </p:nvPr>
        </p:nvGraphicFramePr>
        <p:xfrm>
          <a:off x="850900" y="5530574"/>
          <a:ext cx="97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900" imgH="558800" progId="Equation.3">
                  <p:embed/>
                </p:oleObj>
              </mc:Choice>
              <mc:Fallback>
                <p:oleObj name="Equation" r:id="rId12" imgW="977900" imgH="558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530574"/>
                        <a:ext cx="977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AA68AD-DE8F-4EA7-96F2-87B563E37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9A297EB8-E4BC-478A-B9AC-5520607AC34A}" type="slidenum">
              <a:rPr lang="en-US" altLang="en-US"/>
              <a:pPr/>
              <a:t>14</a:t>
            </a:fld>
            <a:endParaRPr lang="en-CA" altLang="en-US" dirty="0"/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F655806D-82B5-42A6-B727-103C2A5C3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6195F5AD-588A-4D4E-B98A-5B258BA51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686800" cy="4572000"/>
          </a:xfrm>
        </p:spPr>
        <p:txBody>
          <a:bodyPr/>
          <a:lstStyle/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         , </a:t>
            </a:r>
            <a:r>
              <a:rPr lang="el-GR" altLang="en-US" sz="2800" dirty="0"/>
              <a:t>και</a:t>
            </a:r>
            <a:endParaRPr lang="en-US" altLang="en-US" sz="2800" dirty="0"/>
          </a:p>
        </p:txBody>
      </p:sp>
      <p:graphicFrame>
        <p:nvGraphicFramePr>
          <p:cNvPr id="669700" name="Object 4">
            <a:extLst>
              <a:ext uri="{FF2B5EF4-FFF2-40B4-BE49-F238E27FC236}">
                <a16:creationId xmlns:a16="http://schemas.microsoft.com/office/drawing/2014/main" id="{1431B37B-61C3-4056-B36D-6B540756C468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15209939"/>
              </p:ext>
            </p:extLst>
          </p:nvPr>
        </p:nvGraphicFramePr>
        <p:xfrm>
          <a:off x="1211055" y="1656522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19040" progId="Equation.DSMT4">
                  <p:embed/>
                </p:oleObj>
              </mc:Choice>
              <mc:Fallback>
                <p:oleObj name="Equation" r:id="rId2" imgW="7617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055" y="1656522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2" name="Object 6">
            <a:extLst>
              <a:ext uri="{FF2B5EF4-FFF2-40B4-BE49-F238E27FC236}">
                <a16:creationId xmlns:a16="http://schemas.microsoft.com/office/drawing/2014/main" id="{F80CB133-A3C8-4644-A178-EFA99A7ECB1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11619295"/>
              </p:ext>
            </p:extLst>
          </p:nvPr>
        </p:nvGraphicFramePr>
        <p:xfrm>
          <a:off x="809625" y="2209800"/>
          <a:ext cx="65341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29400" imgH="596900" progId="Equation.3">
                  <p:embed/>
                </p:oleObj>
              </mc:Choice>
              <mc:Fallback>
                <p:oleObj name="Equation" r:id="rId4" imgW="66294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209800"/>
                        <a:ext cx="65341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5" name="Object 9">
            <a:extLst>
              <a:ext uri="{FF2B5EF4-FFF2-40B4-BE49-F238E27FC236}">
                <a16:creationId xmlns:a16="http://schemas.microsoft.com/office/drawing/2014/main" id="{7D31CC18-FC0D-42CB-BA6A-1228B3BE0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7103"/>
              </p:ext>
            </p:extLst>
          </p:nvPr>
        </p:nvGraphicFramePr>
        <p:xfrm>
          <a:off x="1939925" y="2930525"/>
          <a:ext cx="44291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87800" imgH="596900" progId="Equation.3">
                  <p:embed/>
                </p:oleObj>
              </mc:Choice>
              <mc:Fallback>
                <p:oleObj name="Equation" r:id="rId6" imgW="3987800" imgH="596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2930525"/>
                        <a:ext cx="44291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6" name="Object 10">
            <a:extLst>
              <a:ext uri="{FF2B5EF4-FFF2-40B4-BE49-F238E27FC236}">
                <a16:creationId xmlns:a16="http://schemas.microsoft.com/office/drawing/2014/main" id="{1E35DBEB-68F5-48DC-9D6F-01445166D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14917"/>
              </p:ext>
            </p:extLst>
          </p:nvPr>
        </p:nvGraphicFramePr>
        <p:xfrm>
          <a:off x="2266950" y="3790950"/>
          <a:ext cx="52197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19700" imgH="1308100" progId="Equation.3">
                  <p:embed/>
                </p:oleObj>
              </mc:Choice>
              <mc:Fallback>
                <p:oleObj name="Equation" r:id="rId8" imgW="5219700" imgH="1308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790950"/>
                        <a:ext cx="52197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AF0CD6-1D64-4285-931C-E1DB384C2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9589BE9A-8CD1-4461-8964-C8B767689DA1}" type="slidenum">
              <a:rPr lang="en-US" altLang="en-US"/>
              <a:pPr/>
              <a:t>15</a:t>
            </a:fld>
            <a:endParaRPr lang="en-CA" altLang="en-US" dirty="0"/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78BFE511-A810-4C0E-91BE-B3E6D26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2531" name="Rectangle 3">
            <a:extLst>
              <a:ext uri="{FF2B5EF4-FFF2-40B4-BE49-F238E27FC236}">
                <a16:creationId xmlns:a16="http://schemas.microsoft.com/office/drawing/2014/main" id="{CFF7E654-BA18-4212-A647-749C2DB71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 dirty="0"/>
              <a:t>Το θεώρημα</a:t>
            </a:r>
            <a:r>
              <a:rPr lang="en-US" altLang="en-US" sz="2800" dirty="0"/>
              <a:t> 7 </a:t>
            </a:r>
            <a:r>
              <a:rPr lang="el-GR" altLang="en-US" sz="2800" i="1" dirty="0"/>
              <a:t>δεν</a:t>
            </a:r>
            <a:r>
              <a:rPr lang="el-GR" altLang="en-US" sz="2800" dirty="0"/>
              <a:t> μας λέει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ό</a:t>
            </a:r>
            <a:r>
              <a:rPr lang="el-GR" altLang="en-US" sz="2800" i="1" dirty="0"/>
              <a:t>τι </a:t>
            </a:r>
            <a:r>
              <a:rPr lang="el-GR" altLang="en-US" sz="2800" dirty="0"/>
              <a:t>κάθε</a:t>
            </a:r>
            <a:r>
              <a:rPr lang="el-GR" altLang="en-US" sz="2800" i="1" dirty="0"/>
              <a:t> </a:t>
            </a:r>
            <a:r>
              <a:rPr lang="el-GR" altLang="en-US" sz="2800" dirty="0"/>
              <a:t>διάνυσμα σε ένα γραμμικά εξαρτημένο σύνολο είναι γραμμικός συνδυασμός των προηγούμενων διανυσμάτων.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l-GR" altLang="en-US" sz="2800" dirty="0"/>
              <a:t>Ένα διάνυσμα σε ένα γραμμικά εξαρτημένο σύνολο μπορεί να μην είναι γραμμικός συνδυασμός των άλλων διανυσμάτων.</a:t>
            </a:r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               and               </a:t>
            </a:r>
            <a:r>
              <a:rPr lang="el-GR" altLang="en-US" sz="2800" dirty="0"/>
              <a:t> </a:t>
            </a:r>
          </a:p>
          <a:p>
            <a:pPr>
              <a:lnSpc>
                <a:spcPct val="80000"/>
              </a:lnSpc>
            </a:pPr>
            <a:endParaRPr lang="el-GR" altLang="en-US" sz="4000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n-US" sz="2800" dirty="0"/>
              <a:t>περιγράψτε το σύνολο που παράγεται από τα </a:t>
            </a:r>
            <a:r>
              <a:rPr lang="en-US" altLang="en-US" sz="2800" dirty="0"/>
              <a:t>u </a:t>
            </a:r>
            <a:r>
              <a:rPr lang="el-GR" altLang="en-US" sz="2800" dirty="0"/>
              <a:t>και </a:t>
            </a:r>
            <a:r>
              <a:rPr lang="en-US" altLang="en-US" sz="2800" dirty="0"/>
              <a:t>v, </a:t>
            </a:r>
            <a:r>
              <a:rPr lang="el-GR" altLang="en-US" sz="2800" dirty="0"/>
              <a:t>και εξηγήστε γιατί ένα διάνυσμα </a:t>
            </a:r>
            <a:r>
              <a:rPr lang="en-US" altLang="en-US" sz="2800" dirty="0"/>
              <a:t>w </a:t>
            </a:r>
            <a:r>
              <a:rPr lang="el-GR" altLang="en-US" sz="2800" dirty="0"/>
              <a:t>ανήκει στο </a:t>
            </a:r>
            <a:r>
              <a:rPr lang="en-US" altLang="en-US" sz="2800" dirty="0"/>
              <a:t>Span{u, v} </a:t>
            </a:r>
            <a:r>
              <a:rPr lang="el-GR" altLang="en-US" sz="2800" dirty="0"/>
              <a:t>ανν τα {</a:t>
            </a:r>
            <a:r>
              <a:rPr lang="en-US" altLang="en-US" sz="2800" dirty="0"/>
              <a:t>u, v, w} </a:t>
            </a:r>
            <a:r>
              <a:rPr lang="el-GR" altLang="en-US" sz="2800" dirty="0"/>
              <a:t>είναι γραμμικά εξαρτημένα. </a:t>
            </a:r>
            <a:endParaRPr lang="en-US" altLang="en-US" sz="2800" dirty="0"/>
          </a:p>
        </p:txBody>
      </p:sp>
      <p:graphicFrame>
        <p:nvGraphicFramePr>
          <p:cNvPr id="662532" name="Object 4">
            <a:extLst>
              <a:ext uri="{FF2B5EF4-FFF2-40B4-BE49-F238E27FC236}">
                <a16:creationId xmlns:a16="http://schemas.microsoft.com/office/drawing/2014/main" id="{D8F457EE-1429-4034-9919-2360137CF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755599"/>
              </p:ext>
            </p:extLst>
          </p:nvPr>
        </p:nvGraphicFramePr>
        <p:xfrm>
          <a:off x="4114800" y="3200400"/>
          <a:ext cx="1333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1917700" progId="Equation.3">
                  <p:embed/>
                </p:oleObj>
              </mc:Choice>
              <mc:Fallback>
                <p:oleObj name="Equation" r:id="rId2" imgW="1333500" imgH="191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13335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3" name="Object 5">
            <a:extLst>
              <a:ext uri="{FF2B5EF4-FFF2-40B4-BE49-F238E27FC236}">
                <a16:creationId xmlns:a16="http://schemas.microsoft.com/office/drawing/2014/main" id="{61EDFC72-1140-4D16-9843-81B512FF9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39137"/>
              </p:ext>
            </p:extLst>
          </p:nvPr>
        </p:nvGraphicFramePr>
        <p:xfrm>
          <a:off x="6115050" y="3276600"/>
          <a:ext cx="1333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1917700" progId="Equation.3">
                  <p:embed/>
                </p:oleObj>
              </mc:Choice>
              <mc:Fallback>
                <p:oleObj name="Equation" r:id="rId4" imgW="1333500" imgH="191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276600"/>
                        <a:ext cx="13335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F70924-E3BD-445B-A4AD-611A4A1B8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B89E7EE1-A5B4-4514-AC20-5E74BF6EA3D0}" type="slidenum">
              <a:rPr lang="en-US" altLang="en-US"/>
              <a:pPr/>
              <a:t>16</a:t>
            </a:fld>
            <a:endParaRPr lang="en-CA" altLang="en-US" dirty="0"/>
          </a:p>
        </p:txBody>
      </p:sp>
      <p:sp>
        <p:nvSpPr>
          <p:cNvPr id="663554" name="Rectangle 2">
            <a:extLst>
              <a:ext uri="{FF2B5EF4-FFF2-40B4-BE49-F238E27FC236}">
                <a16:creationId xmlns:a16="http://schemas.microsoft.com/office/drawing/2014/main" id="{4FB64916-006F-4512-A41F-9F97A06C6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20B5CB80-B5F3-43D9-AB14-AF044B6867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839200" cy="5334000"/>
              </a:xfrm>
            </p:spPr>
            <p:txBody>
              <a:bodyPr/>
              <a:lstStyle/>
              <a:p>
                <a:r>
                  <a:rPr lang="el-GR" altLang="en-US" sz="2800" b="1" dirty="0"/>
                  <a:t>Λύση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Τα διανύσματα </a:t>
                </a:r>
                <a:r>
                  <a:rPr lang="en-US" altLang="en-US" sz="2800" dirty="0"/>
                  <a:t>u </a:t>
                </a:r>
                <a:r>
                  <a:rPr lang="el-GR" altLang="en-US" sz="2800" dirty="0"/>
                  <a:t>και </a:t>
                </a:r>
                <a:r>
                  <a:rPr lang="en-US" altLang="en-US" sz="2800" dirty="0"/>
                  <a:t>v </a:t>
                </a:r>
                <a:r>
                  <a:rPr lang="el-GR" altLang="en-US" sz="2800" dirty="0"/>
                  <a:t>είναι γραμμικά ανεξάρτητα επειδή κανένα διάνυσμα δεν είναι πολλαπλάσιο του άλλου και έτσι καλύπτουν ένα επίπεδο στον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Το </a:t>
                </a:r>
                <a:r>
                  <a:rPr lang="en-US" altLang="en-US" sz="2800" dirty="0"/>
                  <a:t>Span{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το </a:t>
                </a:r>
                <a:r>
                  <a:rPr lang="en-US" altLang="en-US" sz="2800" i="1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i="1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-</a:t>
                </a:r>
                <a:r>
                  <a:rPr lang="el-GR" altLang="en-US" sz="2800" dirty="0"/>
                  <a:t>επίπεδο </a:t>
                </a:r>
                <a:r>
                  <a:rPr lang="en-US" altLang="en-US" sz="2800" dirty="0"/>
                  <a:t> (</a:t>
                </a:r>
                <a:r>
                  <a:rPr lang="el-GR" altLang="en-US" sz="2800" dirty="0"/>
                  <a:t>με</a:t>
                </a:r>
                <a:r>
                  <a:rPr lang="en-US" altLang="en-US" sz="2800" dirty="0"/>
                  <a:t>          ).</a:t>
                </a:r>
              </a:p>
              <a:p>
                <a:r>
                  <a:rPr lang="el-GR" altLang="en-US" sz="2800" dirty="0"/>
                  <a:t>Αν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γραμμικός συνδυασμός των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 το 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</a:t>
                </a:r>
                <a:r>
                  <a:rPr lang="en-US" altLang="en-US" sz="2800" b="1" dirty="0"/>
                  <a:t> v</a:t>
                </a:r>
                <a:r>
                  <a:rPr lang="en-US" altLang="en-US" sz="2800" dirty="0"/>
                  <a:t>,</a:t>
                </a:r>
                <a:r>
                  <a:rPr lang="en-US" altLang="en-US" sz="2800" b="1" dirty="0"/>
                  <a:t> w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γραμμικά εξαρτημένο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λόγω του </a:t>
                </a:r>
                <a:r>
                  <a:rPr lang="el-GR" altLang="en-US" sz="2800" dirty="0" err="1"/>
                  <a:t>θεωρ</a:t>
                </a:r>
                <a:r>
                  <a:rPr lang="el-GR" altLang="en-US" sz="2800" dirty="0"/>
                  <a:t>. </a:t>
                </a:r>
                <a:r>
                  <a:rPr lang="en-US" altLang="en-US" sz="2800" dirty="0"/>
                  <a:t>7.</a:t>
                </a:r>
              </a:p>
              <a:p>
                <a:r>
                  <a:rPr lang="el-GR" altLang="en-US" sz="2800" dirty="0"/>
                  <a:t>Αντιστρόφως, ας υποθέσουμε ότι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γραμμικά εξαρτώμενο.</a:t>
                </a:r>
              </a:p>
              <a:p>
                <a:r>
                  <a:rPr lang="el-GR" altLang="en-US" sz="2800" dirty="0"/>
                  <a:t>Από το </a:t>
                </a:r>
                <a:r>
                  <a:rPr lang="el-GR" altLang="en-US" sz="2800" dirty="0" err="1"/>
                  <a:t>θεώρ</a:t>
                </a:r>
                <a:r>
                  <a:rPr lang="el-GR" altLang="en-US" sz="2800" dirty="0"/>
                  <a:t>. </a:t>
                </a:r>
                <a:r>
                  <a:rPr lang="en-US" altLang="en-US" sz="2800" dirty="0"/>
                  <a:t>7, </a:t>
                </a:r>
                <a:r>
                  <a:rPr lang="el-GR" altLang="en-US" sz="2800" dirty="0"/>
                  <a:t>κάποιο από τα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είναι γραμμικός συνδυασμός των προηγούμενων διανυσμάτων αφού</a:t>
                </a:r>
                <a:r>
                  <a:rPr lang="en-US" altLang="en-US" sz="2800" dirty="0"/>
                  <a:t>           </a:t>
                </a:r>
              </a:p>
              <a:p>
                <a:r>
                  <a:rPr lang="el-GR" altLang="en-US" sz="2800" dirty="0"/>
                  <a:t>Αυτό το διάνυσμα πρέπει να είναι το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επειδή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δεν είναι πολλαπλάσιο του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20B5CB80-B5F3-43D9-AB14-AF044B68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839200" cy="5334000"/>
              </a:xfrm>
              <a:blipFill>
                <a:blip r:embed="rId2"/>
                <a:stretch>
                  <a:fillRect l="-1293" t="-1425" r="-2299" b="-878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3557" name="Object 5">
            <a:extLst>
              <a:ext uri="{FF2B5EF4-FFF2-40B4-BE49-F238E27FC236}">
                <a16:creationId xmlns:a16="http://schemas.microsoft.com/office/drawing/2014/main" id="{5D5B0651-C664-4249-8A2F-43F5D3751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84570"/>
              </p:ext>
            </p:extLst>
          </p:nvPr>
        </p:nvGraphicFramePr>
        <p:xfrm>
          <a:off x="6362700" y="2615406"/>
          <a:ext cx="838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2615406"/>
                        <a:ext cx="8382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>
            <a:extLst>
              <a:ext uri="{FF2B5EF4-FFF2-40B4-BE49-F238E27FC236}">
                <a16:creationId xmlns:a16="http://schemas.microsoft.com/office/drawing/2014/main" id="{7AC448F8-6BD7-45ED-BE96-4BE48EEEE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384402"/>
              </p:ext>
            </p:extLst>
          </p:nvPr>
        </p:nvGraphicFramePr>
        <p:xfrm>
          <a:off x="8144565" y="5438361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600" imgH="342900" progId="Equation.3">
                  <p:embed/>
                </p:oleObj>
              </mc:Choice>
              <mc:Fallback>
                <p:oleObj name="Equation" r:id="rId5" imgW="8636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565" y="5438361"/>
                        <a:ext cx="86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5CCAECF-4032-4DE8-B222-8DF8FE1FE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5A3E0C49-C15F-41B0-8C73-B45AFAFCE299}" type="slidenum">
              <a:rPr lang="en-US" altLang="en-US"/>
              <a:pPr/>
              <a:t>17</a:t>
            </a:fld>
            <a:endParaRPr lang="en-CA" altLang="en-US" dirty="0"/>
          </a:p>
        </p:txBody>
      </p:sp>
      <p:sp>
        <p:nvSpPr>
          <p:cNvPr id="664578" name="Rectangle 2">
            <a:extLst>
              <a:ext uri="{FF2B5EF4-FFF2-40B4-BE49-F238E27FC236}">
                <a16:creationId xmlns:a16="http://schemas.microsoft.com/office/drawing/2014/main" id="{741264DE-C895-426A-A0B1-89843DC3D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4579" name="Rectangle 3">
                <a:extLst>
                  <a:ext uri="{FF2B5EF4-FFF2-40B4-BE49-F238E27FC236}">
                    <a16:creationId xmlns:a16="http://schemas.microsoft.com/office/drawing/2014/main" id="{40A50875-E956-424D-A94C-5A2BAB91722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143000"/>
                <a:ext cx="8915400" cy="5257800"/>
              </a:xfrm>
            </p:spPr>
            <p:txBody>
              <a:bodyPr/>
              <a:lstStyle/>
              <a:p>
                <a:r>
                  <a:rPr lang="en-US" altLang="en-US" sz="2800" dirty="0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το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ανήκει στο </a:t>
                </a:r>
                <a:r>
                  <a:rPr lang="en-US" altLang="en-US" sz="2800" dirty="0"/>
                  <a:t>Span{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}. </a:t>
                </a:r>
                <a:r>
                  <a:rPr lang="el-GR" altLang="en-US" sz="2800" dirty="0"/>
                  <a:t>Δείτε τα σχήματα.</a:t>
                </a:r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r>
                  <a:rPr lang="el-GR" altLang="en-US" sz="2800" dirty="0"/>
                  <a:t>Μπορούμε να γενικεύσουμε το παράδειγμα </a:t>
                </a:r>
                <a:r>
                  <a:rPr lang="en-US" altLang="en-US" sz="2800" dirty="0"/>
                  <a:t>2 </a:t>
                </a:r>
                <a:r>
                  <a:rPr lang="el-GR" altLang="en-US" sz="2800" dirty="0"/>
                  <a:t>για κάθε σύνολο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του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με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γραμμικά ανεξάρτητα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Το σύνολο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,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θα είναι γραμμικά ανεξάρτητα ανν το </a:t>
                </a:r>
                <a:r>
                  <a:rPr lang="en-US" altLang="en-US" sz="2800" b="1" dirty="0"/>
                  <a:t>w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ανήκει στο επίπεδο που παράγουν τα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664579" name="Rectangle 3">
                <a:extLst>
                  <a:ext uri="{FF2B5EF4-FFF2-40B4-BE49-F238E27FC236}">
                    <a16:creationId xmlns:a16="http://schemas.microsoft.com/office/drawing/2014/main" id="{40A50875-E956-424D-A94C-5A2BAB917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143000"/>
                <a:ext cx="8915400" cy="5257800"/>
              </a:xfrm>
              <a:blipFill>
                <a:blip r:embed="rId2"/>
                <a:stretch>
                  <a:fillRect l="-1282" t="-1446" r="-114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4580" name="Object 4">
            <a:extLst>
              <a:ext uri="{FF2B5EF4-FFF2-40B4-BE49-F238E27FC236}">
                <a16:creationId xmlns:a16="http://schemas.microsoft.com/office/drawing/2014/main" id="{B8E5E6A6-8C5F-4E22-A356-089FCAFE6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65704"/>
              </p:ext>
            </p:extLst>
          </p:nvPr>
        </p:nvGraphicFramePr>
        <p:xfrm>
          <a:off x="7956550" y="3658704"/>
          <a:ext cx="44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658704"/>
                        <a:ext cx="444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4582" name="Picture 6">
            <a:extLst>
              <a:ext uri="{FF2B5EF4-FFF2-40B4-BE49-F238E27FC236}">
                <a16:creationId xmlns:a16="http://schemas.microsoft.com/office/drawing/2014/main" id="{6757D097-61AB-4BD5-B017-079F48B0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29904"/>
            <a:ext cx="8153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DC218E-7068-7D91-DCD7-003FB4A2DA29}"/>
              </a:ext>
            </a:extLst>
          </p:cNvPr>
          <p:cNvSpPr/>
          <p:nvPr/>
        </p:nvSpPr>
        <p:spPr bwMode="auto">
          <a:xfrm>
            <a:off x="1219200" y="3810000"/>
            <a:ext cx="1981200" cy="43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98A783-0B29-3231-1EDA-524B92C32444}"/>
              </a:ext>
            </a:extLst>
          </p:cNvPr>
          <p:cNvSpPr/>
          <p:nvPr/>
        </p:nvSpPr>
        <p:spPr bwMode="auto">
          <a:xfrm>
            <a:off x="6172200" y="3836504"/>
            <a:ext cx="2133600" cy="43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640E228-4475-453D-A3BB-A19D459F6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C341C0A2-9130-468A-BA8C-69D4A4A5AB21}" type="slidenum">
              <a:rPr lang="en-US" altLang="en-US"/>
              <a:pPr/>
              <a:t>18</a:t>
            </a:fld>
            <a:endParaRPr lang="en-CA" altLang="en-US" dirty="0"/>
          </a:p>
        </p:txBody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34200B9F-D546-42ED-BF1F-7E4AC2041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>
                <a:extLst>
                  <a:ext uri="{FF2B5EF4-FFF2-40B4-BE49-F238E27FC236}">
                    <a16:creationId xmlns:a16="http://schemas.microsoft.com/office/drawing/2014/main" id="{BB91D06D-6A16-4FC6-BCF9-1AF1578E011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915400" cy="5105400"/>
              </a:xfrm>
            </p:spPr>
            <p:txBody>
              <a:bodyPr/>
              <a:lstStyle/>
              <a:p>
                <a:r>
                  <a:rPr lang="el-GR" altLang="en-US" sz="2800" b="1" dirty="0"/>
                  <a:t>Θεώρημα</a:t>
                </a:r>
                <a:r>
                  <a:rPr lang="en-US" altLang="en-US" sz="2800" b="1" dirty="0"/>
                  <a:t> 8: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Εάν ένα σύνολο περιέχει περισσότερα διανύσματα από όσα είναι τα στοιχεία του κάθε διανύσματος, τότε το σύνολο είναι γραμμικά εξαρτημένο. Δηλαδή, κάθε σύνολο 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του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γραμμικά </a:t>
                </a:r>
                <a:r>
                  <a:rPr lang="el-GR" altLang="en-US" sz="2800" dirty="0" err="1"/>
                  <a:t>εξαρτημέν</a:t>
                </a:r>
                <a:r>
                  <a:rPr lang="en-US" altLang="en-US" sz="2800" dirty="0"/>
                  <a:t>o</a:t>
                </a:r>
                <a:r>
                  <a:rPr lang="el-GR" altLang="en-US" sz="2800" dirty="0"/>
                  <a:t> εάν</a:t>
                </a:r>
                <a:r>
                  <a:rPr lang="en-US" altLang="en-US" sz="2800" dirty="0"/>
                  <a:t>          .</a:t>
                </a:r>
              </a:p>
              <a:p>
                <a:r>
                  <a:rPr lang="el-GR" altLang="en-US" sz="2800" b="1" dirty="0"/>
                  <a:t>Απόδειξη</a:t>
                </a:r>
                <a:r>
                  <a:rPr lang="en-US" altLang="en-US" sz="2800" b="1" dirty="0"/>
                  <a:t>: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                            .  </a:t>
                </a:r>
              </a:p>
              <a:p>
                <a:r>
                  <a:rPr lang="el-GR" altLang="en-US" sz="2800" dirty="0"/>
                  <a:t>Τότε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</a:t>
                </a:r>
                <a:r>
                  <a:rPr lang="en-US" altLang="en-US" sz="2800" dirty="0"/>
                  <a:t>          , </a:t>
                </a:r>
                <a:r>
                  <a:rPr lang="el-GR" altLang="en-US" sz="2800" dirty="0"/>
                  <a:t>και η εξίσωση                αντιστοιχεί σε ένα σύστημα </a:t>
                </a:r>
                <a:r>
                  <a:rPr lang="en-GB" altLang="en-US" sz="2800" dirty="0"/>
                  <a:t>n </a:t>
                </a:r>
                <a:r>
                  <a:rPr lang="el-GR" altLang="en-US" sz="2800" dirty="0"/>
                  <a:t>εξισώσεων με </a:t>
                </a:r>
                <a:r>
                  <a:rPr lang="en-GB" altLang="en-US" sz="2800" dirty="0"/>
                  <a:t>p </a:t>
                </a:r>
                <a:r>
                  <a:rPr lang="el-GR" altLang="en-US" sz="2800" dirty="0"/>
                  <a:t>αγνώστους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Αν</a:t>
                </a:r>
                <a:r>
                  <a:rPr lang="en-US" altLang="en-US" sz="2800" dirty="0"/>
                  <a:t>           , </a:t>
                </a:r>
                <a:r>
                  <a:rPr lang="el-GR" altLang="en-US" sz="2800" dirty="0"/>
                  <a:t>οι μεταβλητές είναι περισσότερες από τις εξισώσεις, άρα πρέπει να υπάρχει μια ελεύθερη μεταβλητή</a:t>
                </a:r>
                <a:r>
                  <a:rPr lang="en-US" altLang="en-US" sz="2800" dirty="0"/>
                  <a:t>.</a:t>
                </a:r>
                <a:endParaRPr lang="en-US" altLang="en-US" sz="2800" b="1" dirty="0"/>
              </a:p>
            </p:txBody>
          </p:sp>
        </mc:Choice>
        <mc:Fallback xmlns="">
          <p:sp>
            <p:nvSpPr>
              <p:cNvPr id="665603" name="Rectangle 3">
                <a:extLst>
                  <a:ext uri="{FF2B5EF4-FFF2-40B4-BE49-F238E27FC236}">
                    <a16:creationId xmlns:a16="http://schemas.microsoft.com/office/drawing/2014/main" id="{BB91D06D-6A16-4FC6-BCF9-1AF1578E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915400" cy="5105400"/>
              </a:xfrm>
              <a:blipFill>
                <a:blip r:embed="rId2"/>
                <a:stretch>
                  <a:fillRect l="-1282" t="-1489" r="-712" b="-198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05" name="Object 5">
            <a:extLst>
              <a:ext uri="{FF2B5EF4-FFF2-40B4-BE49-F238E27FC236}">
                <a16:creationId xmlns:a16="http://schemas.microsoft.com/office/drawing/2014/main" id="{7986D866-4417-4105-AD3C-9397A26C3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11559"/>
              </p:ext>
            </p:extLst>
          </p:nvPr>
        </p:nvGraphicFramePr>
        <p:xfrm>
          <a:off x="2908300" y="315457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342720" progId="Equation.DSMT4">
                  <p:embed/>
                </p:oleObj>
              </mc:Choice>
              <mc:Fallback>
                <p:oleObj name="Equation" r:id="rId3" imgW="9014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154570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6" name="Object 6">
            <a:extLst>
              <a:ext uri="{FF2B5EF4-FFF2-40B4-BE49-F238E27FC236}">
                <a16:creationId xmlns:a16="http://schemas.microsoft.com/office/drawing/2014/main" id="{95D64996-DD31-4F35-A89B-504CFFAC0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9747"/>
              </p:ext>
            </p:extLst>
          </p:nvPr>
        </p:nvGraphicFramePr>
        <p:xfrm>
          <a:off x="3207578" y="3539435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5700" imgH="685800" progId="Equation.3">
                  <p:embed/>
                </p:oleObj>
              </mc:Choice>
              <mc:Fallback>
                <p:oleObj name="Equation" r:id="rId5" imgW="242570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578" y="3539435"/>
                        <a:ext cx="2425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>
            <a:extLst>
              <a:ext uri="{FF2B5EF4-FFF2-40B4-BE49-F238E27FC236}">
                <a16:creationId xmlns:a16="http://schemas.microsoft.com/office/drawing/2014/main" id="{31B864B2-247A-4457-9B13-FFFCFBA46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49600"/>
              </p:ext>
            </p:extLst>
          </p:nvPr>
        </p:nvGraphicFramePr>
        <p:xfrm>
          <a:off x="2693505" y="4242628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330120" progId="Equation.DSMT4">
                  <p:embed/>
                </p:oleObj>
              </mc:Choice>
              <mc:Fallback>
                <p:oleObj name="Equation" r:id="rId7" imgW="82548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505" y="4242628"/>
                        <a:ext cx="82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8" name="Object 8">
            <a:extLst>
              <a:ext uri="{FF2B5EF4-FFF2-40B4-BE49-F238E27FC236}">
                <a16:creationId xmlns:a16="http://schemas.microsoft.com/office/drawing/2014/main" id="{6EA982D2-6FAA-4779-A440-BF970845F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05705"/>
              </p:ext>
            </p:extLst>
          </p:nvPr>
        </p:nvGraphicFramePr>
        <p:xfrm>
          <a:off x="5932833" y="4225235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300" imgH="342900" progId="Equation.3">
                  <p:embed/>
                </p:oleObj>
              </mc:Choice>
              <mc:Fallback>
                <p:oleObj name="Equation" r:id="rId9" imgW="11303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833" y="4225235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9" name="Object 9">
            <a:extLst>
              <a:ext uri="{FF2B5EF4-FFF2-40B4-BE49-F238E27FC236}">
                <a16:creationId xmlns:a16="http://schemas.microsoft.com/office/drawing/2014/main" id="{7B0EA702-B57D-46B4-90F8-E46025BF8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45332"/>
              </p:ext>
            </p:extLst>
          </p:nvPr>
        </p:nvGraphicFramePr>
        <p:xfrm>
          <a:off x="1143000" y="5160065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342720" progId="Equation.DSMT4">
                  <p:embed/>
                </p:oleObj>
              </mc:Choice>
              <mc:Fallback>
                <p:oleObj name="Equation" r:id="rId11" imgW="90144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60065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15AF1E5-B0A3-4CDC-B098-B96EEE7A3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6713FB49-C721-4378-97A5-5F961CD58184}" type="slidenum">
              <a:rPr lang="en-US" altLang="en-US"/>
              <a:pPr/>
              <a:t>19</a:t>
            </a:fld>
            <a:endParaRPr lang="en-CA" altLang="en-US" dirty="0"/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FEA887B0-980C-458A-AC3F-FCE66AD03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6557108F-CBC0-4CC4-8978-1AD76D8F9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10600" cy="5334000"/>
          </a:xfrm>
        </p:spPr>
        <p:txBody>
          <a:bodyPr/>
          <a:lstStyle/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το              έχει μη τετριμμένη λύση και οι στήλες του Α εξαρτώνται γραμμικά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Δείτε το παρακάτω σχήμα για μια εκδοχή αυτού του θεωρήματος σε μορφή πίνακα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l-GR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r>
              <a:rPr lang="el-GR" altLang="en-US" sz="2800" dirty="0"/>
              <a:t>Το θεώρημα</a:t>
            </a:r>
            <a:r>
              <a:rPr lang="en-US" altLang="en-US" sz="2800" dirty="0"/>
              <a:t> 8 </a:t>
            </a:r>
            <a:r>
              <a:rPr lang="el-GR" altLang="en-US" sz="2800" dirty="0"/>
              <a:t>δεν λέει τίποτα για την περίπτωση στην οποία ο αριθμός των διανυσμάτων στο σύνολο δεν υπερβαίνει τον αριθμό των στοιχείων σε κάθε διάνυσμα. </a:t>
            </a:r>
            <a:endParaRPr lang="en-US" altLang="en-US" sz="2800" dirty="0"/>
          </a:p>
        </p:txBody>
      </p:sp>
      <p:graphicFrame>
        <p:nvGraphicFramePr>
          <p:cNvPr id="666628" name="Object 4">
            <a:extLst>
              <a:ext uri="{FF2B5EF4-FFF2-40B4-BE49-F238E27FC236}">
                <a16:creationId xmlns:a16="http://schemas.microsoft.com/office/drawing/2014/main" id="{6700668C-5A97-4E33-AF4D-D5A366453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81717"/>
              </p:ext>
            </p:extLst>
          </p:nvPr>
        </p:nvGraphicFramePr>
        <p:xfrm>
          <a:off x="1905000" y="1319696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342900" progId="Equation.3">
                  <p:embed/>
                </p:oleObj>
              </mc:Choice>
              <mc:Fallback>
                <p:oleObj name="Equation" r:id="rId2" imgW="11303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19696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631" name="Picture 7">
            <a:extLst>
              <a:ext uri="{FF2B5EF4-FFF2-40B4-BE49-F238E27FC236}">
                <a16:creationId xmlns:a16="http://schemas.microsoft.com/office/drawing/2014/main" id="{EE8F7380-4250-4A38-9434-81C4BCA1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6" b="41714"/>
          <a:stretch/>
        </p:blipFill>
        <p:spPr bwMode="auto">
          <a:xfrm>
            <a:off x="3505200" y="3040063"/>
            <a:ext cx="4410075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E9D1BE-F289-49B1-AAF5-59DEECE82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AF9C096C-9E23-4AE8-9091-9A77660FBF8D}" type="slidenum">
              <a:rPr lang="en-US" altLang="en-US"/>
              <a:pPr/>
              <a:t>2</a:t>
            </a:fld>
            <a:endParaRPr lang="en-CA" altLang="en-US" dirty="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FF20AECB-2A7F-4F20-BA1F-FB9D7F301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E90906AA-0D33-41E9-90D6-FD76D910BDF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87630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altLang="en-US" sz="2800" b="1" dirty="0"/>
                  <a:t>Ορισμός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Λέμε ότι ένα διατεταγμένο σύνολο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διανυσμάτων</a:t>
                </a:r>
                <a:r>
                  <a:rPr lang="en-US" altLang="en-US" sz="2800" dirty="0"/>
                  <a:t> {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}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altLang="en-US" sz="28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en-US" sz="2800" dirty="0"/>
                  <a:t>  </a:t>
                </a:r>
                <a:r>
                  <a:rPr lang="el-GR" altLang="en-US" sz="2800" dirty="0"/>
                  <a:t>είναι </a:t>
                </a:r>
                <a:r>
                  <a:rPr lang="el-GR" altLang="en-US" sz="2800" b="1" dirty="0"/>
                  <a:t>γραμμικά ανεξάρτητο </a:t>
                </a:r>
                <a:r>
                  <a:rPr lang="el-GR" altLang="en-US" sz="2800" dirty="0"/>
                  <a:t>εάν η διανυσματική εξίσωση</a:t>
                </a:r>
                <a:endParaRPr lang="en-US" altLang="en-US" sz="2800" dirty="0"/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  <a:p>
                <a:pPr>
                  <a:buNone/>
                </a:pP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μόνον την τετριμμένη λύση</a:t>
                </a:r>
                <a:r>
                  <a:rPr lang="en-US" altLang="en-US" sz="2800" dirty="0"/>
                  <a:t>. </a:t>
                </a:r>
              </a:p>
              <a:p>
                <a:pPr>
                  <a:buNone/>
                </a:pPr>
                <a:endParaRPr lang="en-US" altLang="en-US" sz="2800" dirty="0"/>
              </a:p>
              <a:p>
                <a:pPr>
                  <a:buNone/>
                </a:pPr>
                <a:r>
                  <a:rPr lang="el-GR" altLang="en-US" sz="2800" dirty="0"/>
                  <a:t>Το σύνολο</a:t>
                </a:r>
                <a:r>
                  <a:rPr lang="en-US" altLang="en-US" sz="2800" dirty="0"/>
                  <a:t>{</a:t>
                </a:r>
                <a:r>
                  <a:rPr lang="en-US" altLang="en-US" sz="2800" b="1" dirty="0"/>
                  <a:t>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b="1" dirty="0" err="1"/>
                  <a:t>v</a:t>
                </a:r>
                <a:r>
                  <a:rPr lang="en-US" altLang="en-US" sz="2800" i="1" baseline="-25000" dirty="0" err="1"/>
                  <a:t>p</a:t>
                </a:r>
                <a:r>
                  <a:rPr lang="en-US" altLang="en-US" sz="2800" dirty="0"/>
                  <a:t>} </a:t>
                </a:r>
                <a:r>
                  <a:rPr lang="el-GR" altLang="en-US" sz="2800" dirty="0"/>
                  <a:t>λέγεται </a:t>
                </a:r>
                <a:r>
                  <a:rPr lang="el-GR" altLang="en-US" sz="2800" b="1" dirty="0"/>
                  <a:t>γραμμικά εξαρτημένο </a:t>
                </a:r>
                <a:r>
                  <a:rPr lang="el-GR" altLang="en-US" sz="2800" dirty="0"/>
                  <a:t>εάν υπάρχουν βάρη</a:t>
                </a:r>
                <a:r>
                  <a:rPr lang="el-GR" altLang="en-US" sz="2800" b="1" dirty="0"/>
                  <a:t> </a:t>
                </a:r>
                <a:r>
                  <a:rPr lang="en-US" altLang="en-US" sz="2800" i="1" dirty="0"/>
                  <a:t>c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…, </a:t>
                </a:r>
                <a:r>
                  <a:rPr lang="en-US" altLang="en-US" sz="2800" i="1" dirty="0"/>
                  <a:t>c</a:t>
                </a:r>
                <a:r>
                  <a:rPr lang="en-US" altLang="en-US" sz="2800" i="1" baseline="-25000" dirty="0"/>
                  <a:t>p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που δεν είναι όλα μηδέν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τέτοια ώστε</a:t>
                </a:r>
                <a:endParaRPr lang="en-US" altLang="en-US" sz="28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                      ----(1)</a:t>
                </a: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E90906AA-0D33-41E9-90D6-FD76D910B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8763000" cy="5029200"/>
              </a:xfrm>
              <a:blipFill>
                <a:blip r:embed="rId3"/>
                <a:stretch>
                  <a:fillRect l="-1592" t="-151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6433" name="Object 17">
            <a:extLst>
              <a:ext uri="{FF2B5EF4-FFF2-40B4-BE49-F238E27FC236}">
                <a16:creationId xmlns:a16="http://schemas.microsoft.com/office/drawing/2014/main" id="{97D93E02-CF34-4932-A934-A739A6414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811463"/>
              </p:ext>
            </p:extLst>
          </p:nvPr>
        </p:nvGraphicFramePr>
        <p:xfrm>
          <a:off x="2743200" y="2832100"/>
          <a:ext cx="4089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89400" imgH="596900" progId="Equation.3">
                  <p:embed/>
                </p:oleObj>
              </mc:Choice>
              <mc:Fallback>
                <p:oleObj name="Equation" r:id="rId4" imgW="4089400" imgH="596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32100"/>
                        <a:ext cx="4089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4" name="Object 18">
            <a:extLst>
              <a:ext uri="{FF2B5EF4-FFF2-40B4-BE49-F238E27FC236}">
                <a16:creationId xmlns:a16="http://schemas.microsoft.com/office/drawing/2014/main" id="{4F180F3E-483A-4532-8880-6FD456FDA3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81808"/>
              </p:ext>
            </p:extLst>
          </p:nvPr>
        </p:nvGraphicFramePr>
        <p:xfrm>
          <a:off x="2565400" y="5931004"/>
          <a:ext cx="4013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13200" imgH="596900" progId="Equation.3">
                  <p:embed/>
                </p:oleObj>
              </mc:Choice>
              <mc:Fallback>
                <p:oleObj name="Equation" r:id="rId6" imgW="4013200" imgH="5969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5931004"/>
                        <a:ext cx="4013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34DC0B6-E1E2-4B8E-A5B6-1CC51F543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B18377DA-8EE5-460C-BF41-73ED361280E7}" type="slidenum">
              <a:rPr lang="en-US" altLang="en-US"/>
              <a:pPr/>
              <a:t>20</a:t>
            </a:fld>
            <a:endParaRPr lang="en-CA" altLang="en-US" dirty="0"/>
          </a:p>
        </p:txBody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8C44B481-C4F6-46C4-B92E-AF603013C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ΔΎΟ Ή ΠΕΡΙΣΣΌΤΕΡΩΝ ΔΙΑΝΥΣΜΆΤΩΝ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2771" name="Rectangle 3">
                <a:extLst>
                  <a:ext uri="{FF2B5EF4-FFF2-40B4-BE49-F238E27FC236}">
                    <a16:creationId xmlns:a16="http://schemas.microsoft.com/office/drawing/2014/main" id="{1B2DD607-0679-4713-BD1D-093C47192B9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altLang="en-US" sz="2800" b="1" dirty="0"/>
                  <a:t>Θεώρημα</a:t>
                </a:r>
                <a:r>
                  <a:rPr lang="en-US" altLang="en-US" sz="2800" b="1" dirty="0"/>
                  <a:t> 9: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 ένα σύνολο                           του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altLang="en-US" sz="2800" dirty="0"/>
                  <a:t>       περιέχει το μηδενικό διάνυσμα, τότε το σύνολο είναι γραμμικά εξαρτημένο</a:t>
                </a:r>
                <a:r>
                  <a:rPr lang="en-US" altLang="en-US" sz="2800" dirty="0"/>
                  <a:t>.</a:t>
                </a:r>
                <a:endParaRPr lang="en-US" altLang="en-US" sz="2800" b="1" dirty="0"/>
              </a:p>
              <a:p>
                <a:r>
                  <a:rPr lang="el-GR" altLang="en-US" sz="2800" b="1" dirty="0"/>
                  <a:t>Απόδειξη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Με νέα αρίθμηση των διανυσμάτων, μπορούμε να υποθέσουμε ότι               </a:t>
                </a:r>
                <a:r>
                  <a:rPr lang="en-US" altLang="en-US" sz="2800" dirty="0"/>
                  <a:t>. </a:t>
                </a:r>
              </a:p>
              <a:p>
                <a:r>
                  <a:rPr lang="el-GR" altLang="en-US" sz="2800" dirty="0"/>
                  <a:t>Τότε η </a:t>
                </a:r>
                <a:r>
                  <a:rPr lang="el-GR" altLang="en-US" sz="2800"/>
                  <a:t>1</a:t>
                </a:r>
                <a:r>
                  <a:rPr lang="el-GR" altLang="en-US" sz="2800" baseline="30000"/>
                  <a:t>η</a:t>
                </a:r>
                <a:r>
                  <a:rPr lang="el-GR" altLang="en-US" sz="2800"/>
                  <a:t> εξίσωση                                           </a:t>
                </a:r>
                <a:r>
                  <a:rPr lang="el-GR" altLang="en-US" sz="2800" dirty="0"/>
                  <a:t>δείχνει ότι το </a:t>
                </a:r>
                <a:r>
                  <a:rPr lang="en-GB" altLang="en-US" sz="2800" dirty="0"/>
                  <a:t>S </a:t>
                </a:r>
                <a:r>
                  <a:rPr lang="el-GR" altLang="en-US" sz="2800" dirty="0"/>
                  <a:t>είναι γραμμικά εξαρτημένο.</a:t>
                </a:r>
                <a:endParaRPr lang="en-US" altLang="en-US" sz="2800" dirty="0"/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672771" name="Rectangle 3">
                <a:extLst>
                  <a:ext uri="{FF2B5EF4-FFF2-40B4-BE49-F238E27FC236}">
                    <a16:creationId xmlns:a16="http://schemas.microsoft.com/office/drawing/2014/main" id="{1B2DD607-0679-4713-BD1D-093C47192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662" r="-30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2772" name="Object 4">
            <a:extLst>
              <a:ext uri="{FF2B5EF4-FFF2-40B4-BE49-F238E27FC236}">
                <a16:creationId xmlns:a16="http://schemas.microsoft.com/office/drawing/2014/main" id="{99D82416-8834-4DCC-B367-0AD326EDB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24728"/>
              </p:ext>
            </p:extLst>
          </p:nvPr>
        </p:nvGraphicFramePr>
        <p:xfrm>
          <a:off x="5004322" y="1600200"/>
          <a:ext cx="2273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300" imgH="596900" progId="Equation.3">
                  <p:embed/>
                </p:oleObj>
              </mc:Choice>
              <mc:Fallback>
                <p:oleObj name="Equation" r:id="rId3" imgW="22733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322" y="1600200"/>
                        <a:ext cx="2273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4" name="Object 6">
            <a:extLst>
              <a:ext uri="{FF2B5EF4-FFF2-40B4-BE49-F238E27FC236}">
                <a16:creationId xmlns:a16="http://schemas.microsoft.com/office/drawing/2014/main" id="{C2EAEEF7-D3B6-4658-83E5-A43EA802D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37920"/>
              </p:ext>
            </p:extLst>
          </p:nvPr>
        </p:nvGraphicFramePr>
        <p:xfrm>
          <a:off x="5334000" y="3365500"/>
          <a:ext cx="97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558800" progId="Equation.3">
                  <p:embed/>
                </p:oleObj>
              </mc:Choice>
              <mc:Fallback>
                <p:oleObj name="Equation" r:id="rId5" imgW="9779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65500"/>
                        <a:ext cx="977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5" name="Object 7">
            <a:extLst>
              <a:ext uri="{FF2B5EF4-FFF2-40B4-BE49-F238E27FC236}">
                <a16:creationId xmlns:a16="http://schemas.microsoft.com/office/drawing/2014/main" id="{EB5793BA-24A2-4AD2-B0CC-392E18BDC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25025"/>
              </p:ext>
            </p:extLst>
          </p:nvPr>
        </p:nvGraphicFramePr>
        <p:xfrm>
          <a:off x="3682970" y="3950252"/>
          <a:ext cx="358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81280" imgH="520560" progId="Equation.DSMT4">
                  <p:embed/>
                </p:oleObj>
              </mc:Choice>
              <mc:Fallback>
                <p:oleObj name="Equation" r:id="rId7" imgW="358128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970" y="3950252"/>
                        <a:ext cx="358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8B01C5C-D806-4B24-B9BB-BC9862D36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7B83B6AD-0C8E-41EB-8181-91AE4ABAA28A}" type="slidenum">
              <a:rPr lang="en-US" altLang="en-US"/>
              <a:pPr/>
              <a:t>3</a:t>
            </a:fld>
            <a:endParaRPr lang="en-CA" altLang="en-US" dirty="0"/>
          </a:p>
        </p:txBody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8E83A0C9-B0D0-45D6-AFAB-866E0D52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369FA7E4-ED76-4C24-98B4-933D6674A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0847"/>
            <a:ext cx="8458200" cy="4572000"/>
          </a:xfrm>
        </p:spPr>
        <p:txBody>
          <a:bodyPr/>
          <a:lstStyle/>
          <a:p>
            <a:r>
              <a:rPr lang="el-GR" altLang="en-US" sz="2800" dirty="0"/>
              <a:t>Η εξίσωση</a:t>
            </a:r>
            <a:r>
              <a:rPr lang="en-US" altLang="en-US" sz="2800" dirty="0"/>
              <a:t> (1) </a:t>
            </a:r>
            <a:r>
              <a:rPr lang="el-GR" altLang="en-US" sz="2800" dirty="0"/>
              <a:t>ονομάζετε μια </a:t>
            </a:r>
            <a:r>
              <a:rPr lang="el-GR" altLang="en-US" sz="2800" b="1" dirty="0"/>
              <a:t>σχέση γραμμικής εξάρτησης </a:t>
            </a:r>
            <a:r>
              <a:rPr lang="el-GR" altLang="en-US" sz="2800" dirty="0"/>
              <a:t>μεταξύ των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i="1" baseline="-25000" dirty="0"/>
              <a:t> </a:t>
            </a:r>
            <a:r>
              <a:rPr lang="el-GR" altLang="en-US" sz="2800" dirty="0"/>
              <a:t>όταν τα βάρη δεν είναι όλα μηδενικά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Ένα διατεταγμένο σύνολο είναι γραμμικά εξαρτημένο εάν και μόνο εάν δεν είναι γραμμικά ανεξάρτητο.</a:t>
            </a:r>
            <a:endParaRPr lang="en-US" altLang="en-US" sz="2800" b="1" dirty="0"/>
          </a:p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endParaRPr lang="el-GR" altLang="en-US" sz="2800" dirty="0"/>
          </a:p>
          <a:p>
            <a:endParaRPr lang="el-GR" altLang="en-US" sz="3600" dirty="0"/>
          </a:p>
          <a:p>
            <a:pPr marL="400050" lvl="1" indent="0">
              <a:buNone/>
            </a:pPr>
            <a:r>
              <a:rPr lang="en-US" altLang="en-US" sz="2400" dirty="0" err="1"/>
              <a:t>Έ</a:t>
            </a:r>
            <a:r>
              <a:rPr lang="el-GR" altLang="en-US" sz="2400" dirty="0" err="1"/>
              <a:t>στω</a:t>
            </a:r>
            <a:r>
              <a:rPr lang="el-GR" altLang="en-US" sz="2400" dirty="0"/>
              <a:t>     </a:t>
            </a:r>
            <a:r>
              <a:rPr lang="en-US" altLang="en-US" sz="2400" dirty="0"/>
              <a:t>                 ,</a:t>
            </a:r>
            <a:r>
              <a:rPr lang="el-GR" altLang="en-US" sz="2400" dirty="0"/>
              <a:t>   </a:t>
            </a:r>
            <a:r>
              <a:rPr lang="en-US" altLang="en-US" sz="2400" dirty="0"/>
              <a:t>                  , </a:t>
            </a:r>
            <a:r>
              <a:rPr lang="el-GR" altLang="en-US" sz="2400" dirty="0"/>
              <a:t>και    </a:t>
            </a:r>
            <a:r>
              <a:rPr lang="en-US" altLang="en-US" sz="2400" dirty="0"/>
              <a:t>                  .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674820" name="Object 4">
            <a:extLst>
              <a:ext uri="{FF2B5EF4-FFF2-40B4-BE49-F238E27FC236}">
                <a16:creationId xmlns:a16="http://schemas.microsoft.com/office/drawing/2014/main" id="{DE0287D6-B990-4A42-9ECE-29379A770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143305"/>
              </p:ext>
            </p:extLst>
          </p:nvPr>
        </p:nvGraphicFramePr>
        <p:xfrm>
          <a:off x="1828800" y="4254500"/>
          <a:ext cx="1460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1917700" progId="Equation.3">
                  <p:embed/>
                </p:oleObj>
              </mc:Choice>
              <mc:Fallback>
                <p:oleObj name="Equation" r:id="rId2" imgW="1460500" imgH="191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54500"/>
                        <a:ext cx="14605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1" name="Object 5">
            <a:extLst>
              <a:ext uri="{FF2B5EF4-FFF2-40B4-BE49-F238E27FC236}">
                <a16:creationId xmlns:a16="http://schemas.microsoft.com/office/drawing/2014/main" id="{193E4D49-7812-4B35-85E1-885CC2C41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68639"/>
              </p:ext>
            </p:extLst>
          </p:nvPr>
        </p:nvGraphicFramePr>
        <p:xfrm>
          <a:off x="3505200" y="4254500"/>
          <a:ext cx="14986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1917700" progId="Equation.3">
                  <p:embed/>
                </p:oleObj>
              </mc:Choice>
              <mc:Fallback>
                <p:oleObj name="Equation" r:id="rId4" imgW="1498600" imgH="191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54500"/>
                        <a:ext cx="14986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2" name="Object 6">
            <a:extLst>
              <a:ext uri="{FF2B5EF4-FFF2-40B4-BE49-F238E27FC236}">
                <a16:creationId xmlns:a16="http://schemas.microsoft.com/office/drawing/2014/main" id="{3F19E2E1-7929-41DA-9359-6E8D6616D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20320"/>
              </p:ext>
            </p:extLst>
          </p:nvPr>
        </p:nvGraphicFramePr>
        <p:xfrm>
          <a:off x="5715000" y="4191000"/>
          <a:ext cx="14859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1917700" progId="Equation.3">
                  <p:embed/>
                </p:oleObj>
              </mc:Choice>
              <mc:Fallback>
                <p:oleObj name="Equation" r:id="rId6" imgW="1485900" imgH="191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14859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38F20C-C7C7-46B1-BB29-DDD4B5810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BBFA511B-619A-43AB-9DC7-FF9358D60AF7}" type="slidenum">
              <a:rPr lang="en-US" altLang="en-US"/>
              <a:pPr/>
              <a:t>4</a:t>
            </a:fld>
            <a:endParaRPr lang="en-CA" altLang="en-US" dirty="0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6521C81F-362D-4C43-A438-46F8332EE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0D5E4172-4B95-4DC8-990F-9ABDFCE5B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Καθορίστε αν το σύνολο</a:t>
            </a:r>
            <a:r>
              <a:rPr lang="en-US" altLang="en-US" sz="2800" dirty="0"/>
              <a:t>{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} </a:t>
            </a:r>
            <a:r>
              <a:rPr lang="el-GR" altLang="en-US" sz="2800" dirty="0"/>
              <a:t>είναι γραμμικά ανεξάρτητο</a:t>
            </a:r>
            <a:r>
              <a:rPr lang="en-US" altLang="en-US" sz="2800" dirty="0"/>
              <a:t>.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Εάν είναι δυνατόν, βρείτε μια γραμμική σχέση εξάρτησης μεταξύ  των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609600" indent="-609600"/>
            <a:r>
              <a:rPr lang="el-GR" altLang="en-US" sz="2800" b="1" dirty="0"/>
              <a:t>Λύση 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Πρέπει να προσδιορίσουμε αν υπάρχει μη τετριμμένη λύση της ακόλουθης εξίσωσης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76868" name="Object 4">
            <a:extLst>
              <a:ext uri="{FF2B5EF4-FFF2-40B4-BE49-F238E27FC236}">
                <a16:creationId xmlns:a16="http://schemas.microsoft.com/office/drawing/2014/main" id="{0DEF735E-A883-4C34-9C79-FFDDAE75F5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724400"/>
          <a:ext cx="4521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1777680" progId="Equation.DSMT4">
                  <p:embed/>
                </p:oleObj>
              </mc:Choice>
              <mc:Fallback>
                <p:oleObj name="Equation" r:id="rId2" imgW="452088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521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BFBF178-85B2-46A4-AE13-A1C49EFA7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6182B0B3-5135-4BB0-BB69-25EABF6DC39B}" type="slidenum">
              <a:rPr lang="en-US" altLang="en-US"/>
              <a:pPr/>
              <a:t>5</a:t>
            </a:fld>
            <a:endParaRPr lang="en-CA" altLang="en-US" dirty="0"/>
          </a:p>
        </p:txBody>
      </p:sp>
      <p:sp>
        <p:nvSpPr>
          <p:cNvPr id="655362" name="Rectangle 2">
            <a:extLst>
              <a:ext uri="{FF2B5EF4-FFF2-40B4-BE49-F238E27FC236}">
                <a16:creationId xmlns:a16="http://schemas.microsoft.com/office/drawing/2014/main" id="{E645DD30-841B-437E-BFBE-7D7F55B53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p:sp>
        <p:nvSpPr>
          <p:cNvPr id="655363" name="Rectangle 3">
            <a:extLst>
              <a:ext uri="{FF2B5EF4-FFF2-40B4-BE49-F238E27FC236}">
                <a16:creationId xmlns:a16="http://schemas.microsoft.com/office/drawing/2014/main" id="{5F155FFE-BA19-42CB-9F39-1F3040EB3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5334000"/>
          </a:xfrm>
        </p:spPr>
        <p:txBody>
          <a:bodyPr/>
          <a:lstStyle/>
          <a:p>
            <a:r>
              <a:rPr lang="el-GR" altLang="en-US" sz="2800" dirty="0"/>
              <a:t>Οι πράξεις γραμμών στον σχετικό επαυξημένο πίνακα δείχνουν ότι 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i="1" dirty="0"/>
              <a:t>Οι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βασικές μεταβλητές, και η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ελεύθερη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Κάθε μη μηδενική τιμή του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καθορίζει μια μη τετριμμένη λύση της (1).</a:t>
            </a:r>
          </a:p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,</a:t>
            </a:r>
            <a:r>
              <a:rPr lang="el-GR" altLang="en-US" sz="2800" dirty="0"/>
              <a:t> τα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γραμμικά εξαρτημένες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</p:txBody>
      </p:sp>
      <p:graphicFrame>
        <p:nvGraphicFramePr>
          <p:cNvPr id="655364" name="Object 4">
            <a:extLst>
              <a:ext uri="{FF2B5EF4-FFF2-40B4-BE49-F238E27FC236}">
                <a16:creationId xmlns:a16="http://schemas.microsoft.com/office/drawing/2014/main" id="{CAA989ED-56DC-4C99-9C45-D26C7E20B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2209800"/>
          <a:ext cx="5473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1777680" progId="Equation.DSMT4">
                  <p:embed/>
                </p:oleObj>
              </mc:Choice>
              <mc:Fallback>
                <p:oleObj name="Equation" r:id="rId2" imgW="547344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09800"/>
                        <a:ext cx="5473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1C6A0C0-507D-42BB-888C-01CF5D16F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505CB5AE-E9BF-4D8D-B08C-E6854EC3D778}" type="slidenum">
              <a:rPr lang="en-US" altLang="en-US"/>
              <a:pPr/>
              <a:t>6</a:t>
            </a:fld>
            <a:endParaRPr lang="en-CA" altLang="en-US" dirty="0"/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3E79CD65-EA2A-42BF-9486-1D8850C74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E33EA9E3-1958-4002-BDC2-16ED74EF8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334000"/>
          </a:xfrm>
        </p:spPr>
        <p:txBody>
          <a:bodyPr/>
          <a:lstStyle/>
          <a:p>
            <a:pPr marL="1371600" lvl="2" indent="-457200">
              <a:buFont typeface="Wingdings" panose="05000000000000000000" pitchFamily="2" charset="2"/>
              <a:buAutoNum type="alphaLcPeriod" startAt="2"/>
            </a:pPr>
            <a:r>
              <a:rPr lang="el-GR" altLang="en-US" sz="2800" dirty="0"/>
              <a:t>Για να βρεθεί μια γραμμική σχέση εξάρτησης μεταξύ των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and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, </a:t>
            </a:r>
            <a:r>
              <a:rPr lang="el-GR" altLang="en-US" sz="2800" dirty="0"/>
              <a:t>μειώστε τις γραμμές του επαυξημένου πίνακα και γράψτε το νέο σύστημα</a:t>
            </a:r>
            <a:r>
              <a:rPr lang="en-US" altLang="en-US" sz="2800" dirty="0"/>
              <a:t>:</a:t>
            </a:r>
          </a:p>
          <a:p>
            <a:pPr marL="1371600" lvl="2" indent="-457200">
              <a:buFont typeface="Wingdings" panose="05000000000000000000" pitchFamily="2" charset="2"/>
              <a:buAutoNum type="alphaLcPeriod" startAt="2"/>
            </a:pP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AutoNum type="alphaLcPeriod" startAt="2"/>
            </a:pP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AutoNum type="alphaLcPeriod" startAt="2"/>
            </a:pP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AutoNum type="alphaLcPeriod" startAt="2"/>
            </a:pPr>
            <a:endParaRPr lang="en-US" altLang="en-US" sz="2800" dirty="0"/>
          </a:p>
          <a:p>
            <a:pPr marL="609600" indent="-609600"/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,</a:t>
            </a:r>
            <a:r>
              <a:rPr lang="el-GR" altLang="en-US" sz="2800" dirty="0"/>
              <a:t>  </a:t>
            </a:r>
            <a:r>
              <a:rPr lang="en-US" altLang="en-US" sz="2800" dirty="0"/>
              <a:t>            ,             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</a:t>
            </a:r>
            <a:r>
              <a:rPr lang="el-GR" altLang="en-US" sz="2800" dirty="0"/>
              <a:t>ελεύθερη μεταβλητή</a:t>
            </a:r>
            <a:r>
              <a:rPr lang="en-US" altLang="en-US" sz="2800" dirty="0"/>
              <a:t>.</a:t>
            </a:r>
          </a:p>
          <a:p>
            <a:pPr marL="609600" indent="-609600"/>
            <a:r>
              <a:rPr lang="el-GR" altLang="en-US" sz="2800" dirty="0"/>
              <a:t>Επιλέξτε οποιαδήποτε μη μηδενική τιμή για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3</a:t>
            </a:r>
            <a:r>
              <a:rPr lang="el-GR" altLang="en-US" sz="2800" dirty="0">
                <a:cs typeface="Times New Roman" panose="02020603050405020304" pitchFamily="18" charset="0"/>
              </a:rPr>
              <a:t> – ας πούμε</a:t>
            </a:r>
            <a:r>
              <a:rPr lang="en-US" altLang="en-US" sz="2800" dirty="0"/>
              <a:t>,          . </a:t>
            </a:r>
          </a:p>
          <a:p>
            <a:pPr marL="609600" indent="-609600"/>
            <a:r>
              <a:rPr lang="el-GR" altLang="en-US" sz="2800" dirty="0"/>
              <a:t>Τότε</a:t>
            </a:r>
            <a:r>
              <a:rPr lang="en-US" altLang="en-US" sz="2800" dirty="0"/>
              <a:t>  </a:t>
            </a:r>
            <a:r>
              <a:rPr lang="el-GR" altLang="en-US" sz="2800" dirty="0"/>
              <a:t>   </a:t>
            </a:r>
            <a:r>
              <a:rPr lang="en-US" altLang="en-US" sz="2800" dirty="0"/>
              <a:t>           </a:t>
            </a:r>
            <a:r>
              <a:rPr lang="el-GR" altLang="en-US" sz="2800" dirty="0"/>
              <a:t> και</a:t>
            </a:r>
            <a:r>
              <a:rPr lang="en-US" altLang="en-US" sz="2800" dirty="0"/>
              <a:t>              .</a:t>
            </a:r>
          </a:p>
        </p:txBody>
      </p:sp>
      <p:graphicFrame>
        <p:nvGraphicFramePr>
          <p:cNvPr id="656388" name="Object 4">
            <a:extLst>
              <a:ext uri="{FF2B5EF4-FFF2-40B4-BE49-F238E27FC236}">
                <a16:creationId xmlns:a16="http://schemas.microsoft.com/office/drawing/2014/main" id="{DB2E5D15-464B-4B61-9A30-C0422B2C0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667000"/>
          <a:ext cx="2552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1777680" progId="Equation.DSMT4">
                  <p:embed/>
                </p:oleObj>
              </mc:Choice>
              <mc:Fallback>
                <p:oleObj name="Equation" r:id="rId2" imgW="25524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552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89" name="Object 5">
            <a:extLst>
              <a:ext uri="{FF2B5EF4-FFF2-40B4-BE49-F238E27FC236}">
                <a16:creationId xmlns:a16="http://schemas.microsoft.com/office/drawing/2014/main" id="{9475EB1C-6C54-4B41-8C29-703016FCC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743200"/>
          <a:ext cx="1828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1625400" progId="Equation.DSMT4">
                  <p:embed/>
                </p:oleObj>
              </mc:Choice>
              <mc:Fallback>
                <p:oleObj name="Equation" r:id="rId4" imgW="1828800" imgH="162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18288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0" name="Object 6">
            <a:extLst>
              <a:ext uri="{FF2B5EF4-FFF2-40B4-BE49-F238E27FC236}">
                <a16:creationId xmlns:a16="http://schemas.microsoft.com/office/drawing/2014/main" id="{70EF28D3-8144-4F07-A06B-654E5A8D4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30895"/>
              </p:ext>
            </p:extLst>
          </p:nvPr>
        </p:nvGraphicFramePr>
        <p:xfrm>
          <a:off x="1676400" y="4632187"/>
          <a:ext cx="1066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482400" progId="Equation.DSMT4">
                  <p:embed/>
                </p:oleObj>
              </mc:Choice>
              <mc:Fallback>
                <p:oleObj name="Equation" r:id="rId6" imgW="12315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32187"/>
                        <a:ext cx="1066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1" name="Object 7">
            <a:extLst>
              <a:ext uri="{FF2B5EF4-FFF2-40B4-BE49-F238E27FC236}">
                <a16:creationId xmlns:a16="http://schemas.microsoft.com/office/drawing/2014/main" id="{53188045-D8AC-4FDC-8440-EC29FF329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89206"/>
              </p:ext>
            </p:extLst>
          </p:nvPr>
        </p:nvGraphicFramePr>
        <p:xfrm>
          <a:off x="2943829" y="4598265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482400" progId="Equation.DSMT4">
                  <p:embed/>
                </p:oleObj>
              </mc:Choice>
              <mc:Fallback>
                <p:oleObj name="Equation" r:id="rId8" imgW="12952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829" y="4598265"/>
                        <a:ext cx="1143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2" name="Object 8">
            <a:extLst>
              <a:ext uri="{FF2B5EF4-FFF2-40B4-BE49-F238E27FC236}">
                <a16:creationId xmlns:a16="http://schemas.microsoft.com/office/drawing/2014/main" id="{CF854519-DEE1-4E7D-A3BE-38C86C060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9336"/>
              </p:ext>
            </p:extLst>
          </p:nvPr>
        </p:nvGraphicFramePr>
        <p:xfrm>
          <a:off x="2209800" y="5578576"/>
          <a:ext cx="838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78576"/>
                        <a:ext cx="838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3" name="Object 9">
            <a:extLst>
              <a:ext uri="{FF2B5EF4-FFF2-40B4-BE49-F238E27FC236}">
                <a16:creationId xmlns:a16="http://schemas.microsoft.com/office/drawing/2014/main" id="{06FA5809-A732-47CB-A996-244243F77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91042"/>
              </p:ext>
            </p:extLst>
          </p:nvPr>
        </p:nvGraphicFramePr>
        <p:xfrm>
          <a:off x="1968966" y="6053932"/>
          <a:ext cx="990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82400" progId="Equation.DSMT4">
                  <p:embed/>
                </p:oleObj>
              </mc:Choice>
              <mc:Fallback>
                <p:oleObj name="Equation" r:id="rId12" imgW="109188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966" y="6053932"/>
                        <a:ext cx="990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4" name="Object 10">
            <a:extLst>
              <a:ext uri="{FF2B5EF4-FFF2-40B4-BE49-F238E27FC236}">
                <a16:creationId xmlns:a16="http://schemas.microsoft.com/office/drawing/2014/main" id="{1AFA842F-5F31-4C5B-B806-9847164D1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86408"/>
              </p:ext>
            </p:extLst>
          </p:nvPr>
        </p:nvGraphicFramePr>
        <p:xfrm>
          <a:off x="3598003" y="6011076"/>
          <a:ext cx="1143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482400" progId="Equation.DSMT4">
                  <p:embed/>
                </p:oleObj>
              </mc:Choice>
              <mc:Fallback>
                <p:oleObj name="Equation" r:id="rId14" imgW="11937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003" y="6011076"/>
                        <a:ext cx="1143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C3F1BE1-BF88-437D-B1D1-50C2D22AC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E4878F7E-9922-48AD-9FE4-4AA8930D4070}" type="slidenum">
              <a:rPr lang="en-US" altLang="en-US"/>
              <a:pPr/>
              <a:t>7</a:t>
            </a:fld>
            <a:endParaRPr lang="en-CA" altLang="en-US" dirty="0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77D77D50-9D0C-4A5D-AD28-E1B09967B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endParaRPr lang="en-US" altLang="en-US" dirty="0"/>
          </a:p>
        </p:txBody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538080E1-06E0-439F-AE60-93A82746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/>
              <a:t>Αντικαταστήστε αυτές τις τιμές στην εξίσωση (1) και λάβετε την παρακάτω εξίσωση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dirty="0"/>
              <a:t>Αυτή είναι μία (από τις άπειρες) πιθανές γραμμικές σχέσεις εξάρτησης μεταξύ των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57412" name="Object 4">
            <a:extLst>
              <a:ext uri="{FF2B5EF4-FFF2-40B4-BE49-F238E27FC236}">
                <a16:creationId xmlns:a16="http://schemas.microsoft.com/office/drawing/2014/main" id="{9FB3749B-C892-455C-B05E-A6E7C421A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83960"/>
              </p:ext>
            </p:extLst>
          </p:nvPr>
        </p:nvGraphicFramePr>
        <p:xfrm>
          <a:off x="3111500" y="2705100"/>
          <a:ext cx="3187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558800" progId="Equation.3">
                  <p:embed/>
                </p:oleObj>
              </mc:Choice>
              <mc:Fallback>
                <p:oleObj name="Equation" r:id="rId2" imgW="31877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705100"/>
                        <a:ext cx="3187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76A7282-91DB-4ED4-901F-96AA18A97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57F307E7-3735-4A15-B512-FF1CAC8C3C18}" type="slidenum">
              <a:rPr lang="en-US" altLang="en-US"/>
              <a:pPr/>
              <a:t>8</a:t>
            </a:fld>
            <a:endParaRPr lang="en-CA" altLang="en-US" dirty="0"/>
          </a:p>
        </p:txBody>
      </p:sp>
      <p:sp>
        <p:nvSpPr>
          <p:cNvPr id="658434" name="Rectangle 2">
            <a:extLst>
              <a:ext uri="{FF2B5EF4-FFF2-40B4-BE49-F238E27FC236}">
                <a16:creationId xmlns:a16="http://schemas.microsoft.com/office/drawing/2014/main" id="{106C65C1-B99B-439F-8D5C-EDBD537C1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ΓΡΑΜΜΙΚΗ ΑΝΕΞΑΡΤΗΣΙΑ</a:t>
            </a:r>
            <a:r>
              <a:rPr lang="en-US" altLang="en-US" dirty="0"/>
              <a:t> </a:t>
            </a:r>
            <a:r>
              <a:rPr lang="el-GR" altLang="en-US" dirty="0"/>
              <a:t>ΣΤΗΛΩΝ ΠΙΝΑΚΑ</a:t>
            </a:r>
            <a:endParaRPr lang="en-US" altLang="en-US" dirty="0"/>
          </a:p>
        </p:txBody>
      </p:sp>
      <p:sp>
        <p:nvSpPr>
          <p:cNvPr id="658435" name="Rectangle 3">
            <a:extLst>
              <a:ext uri="{FF2B5EF4-FFF2-40B4-BE49-F238E27FC236}">
                <a16:creationId xmlns:a16="http://schemas.microsoft.com/office/drawing/2014/main" id="{A3525F1D-9660-4A7A-A76A-00916966F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Ας υποθέσουμε ότι ξεκινάμε αντί με ένα </a:t>
            </a:r>
            <a:r>
              <a:rPr lang="el-GR" altLang="en-US" sz="2800" dirty="0" err="1"/>
              <a:t>συνόλο</a:t>
            </a:r>
            <a:r>
              <a:rPr lang="el-GR" altLang="en-US" sz="2800" dirty="0"/>
              <a:t> διανυσμάτων με έναν πίνακα</a:t>
            </a:r>
            <a:r>
              <a:rPr lang="en-US" altLang="en-US" sz="2800" dirty="0"/>
              <a:t>                           </a:t>
            </a:r>
            <a:r>
              <a:rPr lang="el-GR" altLang="en-US" sz="2800" dirty="0"/>
              <a:t>  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Η εξίσωση πίνακα</a:t>
            </a:r>
            <a:r>
              <a:rPr lang="en-US" altLang="en-US" sz="2800" dirty="0"/>
              <a:t> </a:t>
            </a:r>
            <a:r>
              <a:rPr lang="el-GR" altLang="en-US" sz="2800" dirty="0"/>
              <a:t>             μπορεί να γραφτεί ως εξής</a:t>
            </a: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i="1" dirty="0"/>
              <a:t>Κάθε γραμμική σχέση εξάρτησης μεταξύ των στηλών του Α αντιστοιχεί σε μια μη τετριμμένη λύση του               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Έτσι, οι στήλες του πίνακα Α είναι γραμμικά ανεξάρτητες ανν η εξίσωση</a:t>
            </a:r>
            <a:r>
              <a:rPr lang="en-US" altLang="en-US" sz="2800" dirty="0"/>
              <a:t> </a:t>
            </a:r>
            <a:r>
              <a:rPr lang="el-GR" altLang="en-US" sz="2800" dirty="0"/>
              <a:t>              έχει µόνο την </a:t>
            </a:r>
            <a:r>
              <a:rPr lang="el-GR" altLang="en-US" sz="2800" dirty="0" err="1"/>
              <a:t>τετρι</a:t>
            </a:r>
            <a:r>
              <a:rPr lang="el-GR" altLang="en-US" sz="2800" dirty="0"/>
              <a:t>µµ</a:t>
            </a:r>
            <a:r>
              <a:rPr lang="el-GR" altLang="en-US" sz="2800" dirty="0" err="1"/>
              <a:t>ένη</a:t>
            </a:r>
            <a:r>
              <a:rPr lang="el-GR" altLang="en-US" sz="2800" dirty="0"/>
              <a:t> λύση</a:t>
            </a:r>
            <a:r>
              <a:rPr lang="en-US" altLang="en-US" sz="2800" dirty="0"/>
              <a:t>. </a:t>
            </a:r>
          </a:p>
        </p:txBody>
      </p:sp>
      <p:graphicFrame>
        <p:nvGraphicFramePr>
          <p:cNvPr id="658436" name="Object 4">
            <a:extLst>
              <a:ext uri="{FF2B5EF4-FFF2-40B4-BE49-F238E27FC236}">
                <a16:creationId xmlns:a16="http://schemas.microsoft.com/office/drawing/2014/main" id="{AD97E5B1-E3A2-40E1-A7E2-D9B61B948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07807"/>
              </p:ext>
            </p:extLst>
          </p:nvPr>
        </p:nvGraphicFramePr>
        <p:xfrm>
          <a:off x="5213350" y="1592168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500" imgH="635000" progId="Equation.3">
                  <p:embed/>
                </p:oleObj>
              </mc:Choice>
              <mc:Fallback>
                <p:oleObj name="Equation" r:id="rId2" imgW="23495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592168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>
            <a:extLst>
              <a:ext uri="{FF2B5EF4-FFF2-40B4-BE49-F238E27FC236}">
                <a16:creationId xmlns:a16="http://schemas.microsoft.com/office/drawing/2014/main" id="{AAAE2CA4-34FB-47C6-8852-CD27FACF1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57789"/>
              </p:ext>
            </p:extLst>
          </p:nvPr>
        </p:nvGraphicFramePr>
        <p:xfrm>
          <a:off x="3594100" y="2543922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300" imgH="342900" progId="Equation.3">
                  <p:embed/>
                </p:oleObj>
              </mc:Choice>
              <mc:Fallback>
                <p:oleObj name="Equation" r:id="rId4" imgW="11303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543922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8" name="Object 6">
            <a:extLst>
              <a:ext uri="{FF2B5EF4-FFF2-40B4-BE49-F238E27FC236}">
                <a16:creationId xmlns:a16="http://schemas.microsoft.com/office/drawing/2014/main" id="{6694BC4C-44D7-409A-92D6-FC48C56F2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93465"/>
              </p:ext>
            </p:extLst>
          </p:nvPr>
        </p:nvGraphicFramePr>
        <p:xfrm>
          <a:off x="2743200" y="3091424"/>
          <a:ext cx="3962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400" imgH="558800" progId="Equation.3">
                  <p:embed/>
                </p:oleObj>
              </mc:Choice>
              <mc:Fallback>
                <p:oleObj name="Equation" r:id="rId6" imgW="39624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91424"/>
                        <a:ext cx="3962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9" name="Object 7">
            <a:extLst>
              <a:ext uri="{FF2B5EF4-FFF2-40B4-BE49-F238E27FC236}">
                <a16:creationId xmlns:a16="http://schemas.microsoft.com/office/drawing/2014/main" id="{1FA0F61E-7C01-4389-B05B-A161C0D84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89060"/>
              </p:ext>
            </p:extLst>
          </p:nvPr>
        </p:nvGraphicFramePr>
        <p:xfrm>
          <a:off x="7169150" y="4287131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300" imgH="342900" progId="Equation.3">
                  <p:embed/>
                </p:oleObj>
              </mc:Choice>
              <mc:Fallback>
                <p:oleObj name="Equation" r:id="rId8" imgW="11303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4287131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0" name="Object 8">
            <a:extLst>
              <a:ext uri="{FF2B5EF4-FFF2-40B4-BE49-F238E27FC236}">
                <a16:creationId xmlns:a16="http://schemas.microsoft.com/office/drawing/2014/main" id="{31F7B4C5-10D6-4834-A117-F35310F26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29570"/>
              </p:ext>
            </p:extLst>
          </p:nvPr>
        </p:nvGraphicFramePr>
        <p:xfrm>
          <a:off x="4953000" y="56388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300" imgH="342900" progId="Equation.3">
                  <p:embed/>
                </p:oleObj>
              </mc:Choice>
              <mc:Fallback>
                <p:oleObj name="Equation" r:id="rId10" imgW="11303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388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5B23744-E43E-46E1-B41C-A84B96081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1.7- </a:t>
            </a:r>
            <a:fld id="{23CE81F2-47CB-43A8-8CE5-72CEFEE64C39}" type="slidenum">
              <a:rPr lang="en-US" altLang="en-US"/>
              <a:pPr/>
              <a:t>9</a:t>
            </a:fld>
            <a:endParaRPr lang="en-CA" altLang="en-US" dirty="0"/>
          </a:p>
        </p:txBody>
      </p:sp>
      <p:sp>
        <p:nvSpPr>
          <p:cNvPr id="659458" name="Rectangle 2">
            <a:extLst>
              <a:ext uri="{FF2B5EF4-FFF2-40B4-BE49-F238E27FC236}">
                <a16:creationId xmlns:a16="http://schemas.microsoft.com/office/drawing/2014/main" id="{4D71B5A6-00CD-46FF-924C-1A6BFF20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ΣΎΝΟΛΑ ΕΝΌΣ Ή ΔΎΟ ΔΙΑΝΥΣΜΆΤΩΝ</a:t>
            </a:r>
            <a:endParaRPr lang="en-US" alt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36C3DF41-3148-4DD4-8579-706F0B3C2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/>
              <a:t>Ένα σύνολο που περιέχει μόνο ένα διάνυσμα - ας πούμε</a:t>
            </a:r>
            <a:r>
              <a:rPr lang="en-US" altLang="en-US" sz="2800" dirty="0"/>
              <a:t>, </a:t>
            </a:r>
            <a:r>
              <a:rPr lang="el-GR" altLang="en-US" sz="2800" dirty="0"/>
              <a:t>το </a:t>
            </a:r>
            <a:r>
              <a:rPr lang="en-US" altLang="en-US" sz="2800" b="1" dirty="0"/>
              <a:t>v</a:t>
            </a:r>
            <a:r>
              <a:rPr lang="en-US" altLang="en-US" sz="2800" dirty="0"/>
              <a:t> – </a:t>
            </a:r>
            <a:r>
              <a:rPr lang="el-GR" altLang="en-US" sz="2800" dirty="0"/>
              <a:t>είναι γραμμικά ανεξάρτητο ανν το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δεν είναι το μηδενικό διάνυσμα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Αυτό συμβαίνει επειδή η διανυσματική εξίσωση     έχει μόνο την τετριμμένη λύση όταν           .</a:t>
            </a:r>
            <a:endParaRPr lang="en-US" altLang="en-US" sz="2800" dirty="0"/>
          </a:p>
          <a:p>
            <a:r>
              <a:rPr lang="el-GR" altLang="en-US" sz="2800" dirty="0"/>
              <a:t>Το μηδενικό διάνυσμα είναι γραμμικά εξαρτημένο επειδή έχει πολλές μη τετριμμένες λύσεις                .</a:t>
            </a:r>
          </a:p>
        </p:txBody>
      </p:sp>
      <p:graphicFrame>
        <p:nvGraphicFramePr>
          <p:cNvPr id="659460" name="Object 4">
            <a:extLst>
              <a:ext uri="{FF2B5EF4-FFF2-40B4-BE49-F238E27FC236}">
                <a16:creationId xmlns:a16="http://schemas.microsoft.com/office/drawing/2014/main" id="{7B4D8EFE-7A84-486D-9737-DC36D7DA7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10853"/>
              </p:ext>
            </p:extLst>
          </p:nvPr>
        </p:nvGraphicFramePr>
        <p:xfrm>
          <a:off x="7848600" y="2977322"/>
          <a:ext cx="114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558800" progId="Equation.3">
                  <p:embed/>
                </p:oleObj>
              </mc:Choice>
              <mc:Fallback>
                <p:oleObj name="Equation" r:id="rId2" imgW="11430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77322"/>
                        <a:ext cx="1143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1" name="Object 5">
            <a:extLst>
              <a:ext uri="{FF2B5EF4-FFF2-40B4-BE49-F238E27FC236}">
                <a16:creationId xmlns:a16="http://schemas.microsoft.com/office/drawing/2014/main" id="{65289F99-93D3-4886-B027-FDE4A47B1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6555"/>
              </p:ext>
            </p:extLst>
          </p:nvPr>
        </p:nvGraphicFramePr>
        <p:xfrm>
          <a:off x="6096000" y="3448878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600" imgH="342900" progId="Equation.3">
                  <p:embed/>
                </p:oleObj>
              </mc:Choice>
              <mc:Fallback>
                <p:oleObj name="Equation" r:id="rId4" imgW="8636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48878"/>
                        <a:ext cx="86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2" name="Object 6">
            <a:extLst>
              <a:ext uri="{FF2B5EF4-FFF2-40B4-BE49-F238E27FC236}">
                <a16:creationId xmlns:a16="http://schemas.microsoft.com/office/drawing/2014/main" id="{B2949525-A0CC-4020-8602-73F4338FF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29918"/>
              </p:ext>
            </p:extLst>
          </p:nvPr>
        </p:nvGraphicFramePr>
        <p:xfrm>
          <a:off x="6989417" y="4295361"/>
          <a:ext cx="115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558800" progId="Equation.3">
                  <p:embed/>
                </p:oleObj>
              </mc:Choice>
              <mc:Fallback>
                <p:oleObj name="Equation" r:id="rId6" imgW="11557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417" y="4295361"/>
                        <a:ext cx="1155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12145</TotalTime>
  <Words>1235</Words>
  <Application>Microsoft Macintosh PowerPoint</Application>
  <PresentationFormat>On-screen Show (4:3)</PresentationFormat>
  <Paragraphs>145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Linear Equations in Linear Algebra</vt:lpstr>
      <vt:lpstr>ΓΡΑΜΜΙΚΗ ΑΝΕΞΑΡΤΗΣΙΑ</vt:lpstr>
      <vt:lpstr>ΓΡΑΜΜΙΚΗ ΑΝΕΞΑΡΤΗΣΙΑ</vt:lpstr>
      <vt:lpstr>ΓΡΑΜΜΙΚΗ ΑΝΕΞΑΡΤΗΣΙΑ</vt:lpstr>
      <vt:lpstr>ΓΡΑΜΜΙΚΗ ΑΝΕΞΑΡΤΗΣΙΑ</vt:lpstr>
      <vt:lpstr>ΓΡΑΜΜΙΚΗ ΑΝΕΞΑΡΤΗΣΙΑ</vt:lpstr>
      <vt:lpstr>ΓΡΑΜΜΙΚΗ ΑΝΕΞΑΡΤΗΣΙΑ</vt:lpstr>
      <vt:lpstr>ΓΡΑΜΜΙΚΗ ΑΝΕΞΑΡΤΗΣΙΑ ΣΤΗΛΩΝ ΠΙΝΑΚΑ</vt:lpstr>
      <vt:lpstr>ΣΎΝΟΛΑ ΕΝΌΣ Ή ΔΎΟ ΔΙΑΝΥΣΜΆΤΩΝ</vt:lpstr>
      <vt:lpstr>ΣΎΝΟΛΑ ΕΝΌΣ Ή ΔΎΟ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  <vt:lpstr>ΣΎΝΟΛΑ ΔΎΟ Ή ΠΕΡΙΣΣΌΤΕΡΩΝ ΔΙΑΝΥΣΜΆΤΩΝ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849</cp:revision>
  <dcterms:created xsi:type="dcterms:W3CDTF">2005-10-22T18:34:54Z</dcterms:created>
  <dcterms:modified xsi:type="dcterms:W3CDTF">2025-10-21T09:16:10Z</dcterms:modified>
</cp:coreProperties>
</file>