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12" r:id="rId3"/>
    <p:sldId id="358" r:id="rId4"/>
    <p:sldId id="360" r:id="rId5"/>
    <p:sldId id="318" r:id="rId6"/>
    <p:sldId id="287" r:id="rId7"/>
    <p:sldId id="260" r:id="rId8"/>
    <p:sldId id="321" r:id="rId9"/>
    <p:sldId id="361" r:id="rId10"/>
    <p:sldId id="362" r:id="rId11"/>
    <p:sldId id="363" r:id="rId12"/>
    <p:sldId id="364" r:id="rId13"/>
    <p:sldId id="365" r:id="rId14"/>
    <p:sldId id="367" r:id="rId15"/>
    <p:sldId id="322" r:id="rId16"/>
    <p:sldId id="368" r:id="rId17"/>
    <p:sldId id="374" r:id="rId18"/>
    <p:sldId id="370" r:id="rId19"/>
    <p:sldId id="373" r:id="rId20"/>
    <p:sldId id="371" r:id="rId21"/>
    <p:sldId id="375" r:id="rId22"/>
    <p:sldId id="372" r:id="rId23"/>
    <p:sldId id="376" r:id="rId24"/>
    <p:sldId id="377" r:id="rId25"/>
    <p:sldId id="378" r:id="rId26"/>
    <p:sldId id="380" r:id="rId27"/>
    <p:sldId id="379" r:id="rId28"/>
    <p:sldId id="381" r:id="rId29"/>
    <p:sldId id="382" r:id="rId30"/>
    <p:sldId id="348" r:id="rId31"/>
    <p:sldId id="303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A"/>
    <a:srgbClr val="0070C0"/>
    <a:srgbClr val="FF0000"/>
    <a:srgbClr val="000000"/>
    <a:srgbClr val="F3F6FC"/>
    <a:srgbClr val="F3F6FB"/>
    <a:srgbClr val="FFFF66"/>
    <a:srgbClr val="66FF99"/>
    <a:srgbClr val="D6F6E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4A12-95C1-4646-BDA8-05465C287780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73B7-FAD7-4FE6-AF60-73E2496FAE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7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97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90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78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67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71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74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9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42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8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4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4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3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5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2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8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8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2D2C-4701-4854-B735-4BDCC7717A1F}" type="datetimeFigureOut">
              <a:rPr lang="el-GR" smtClean="0"/>
              <a:t>24/Οκτ/2025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2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ctical-devsecops.com/threat-modeling-using-attack-trees/" TargetMode="External"/><Relationship Id="rId3" Type="http://schemas.openxmlformats.org/officeDocument/2006/relationships/hyperlink" Target="https://attack.mitre.org/" TargetMode="External"/><Relationship Id="rId7" Type="http://schemas.openxmlformats.org/officeDocument/2006/relationships/hyperlink" Target="https://csrc.nist.gov/publications/detail/sp/800-30/rev-1/final" TargetMode="External"/><Relationship Id="rId2" Type="http://schemas.openxmlformats.org/officeDocument/2006/relationships/hyperlink" Target="https://learn.microsoft.com/en-us/azure/security/develop/threat-modeling-tool-threa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cb.com/en/whitepaper/risk-assessment-with-octave" TargetMode="External"/><Relationship Id="rId5" Type="http://schemas.openxmlformats.org/officeDocument/2006/relationships/hyperlink" Target="https://www.practical-devsecops.com/dread-threat-modeling/" TargetMode="External"/><Relationship Id="rId4" Type="http://schemas.openxmlformats.org/officeDocument/2006/relationships/hyperlink" Target="https://drata.com/grc-central/risk/pasta-threat-model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cidchart.com/" TargetMode="External"/><Relationship Id="rId3" Type="http://schemas.openxmlformats.org/officeDocument/2006/relationships/hyperlink" Target="https://owasp.org/www-project-threat-dragon/" TargetMode="External"/><Relationship Id="rId7" Type="http://schemas.openxmlformats.org/officeDocument/2006/relationships/hyperlink" Target="https://app.diagrams.net/" TargetMode="External"/><Relationship Id="rId2" Type="http://schemas.openxmlformats.org/officeDocument/2006/relationships/hyperlink" Target="https://learn.microsoft.com/en-us/azure/security/develop/threat-modeling-too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iris.org/" TargetMode="External"/><Relationship Id="rId5" Type="http://schemas.openxmlformats.org/officeDocument/2006/relationships/hyperlink" Target="https://threatmodeler.com/" TargetMode="External"/><Relationship Id="rId4" Type="http://schemas.openxmlformats.org/officeDocument/2006/relationships/hyperlink" Target="https://www.iriusrisk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org/" TargetMode="External"/><Relationship Id="rId7" Type="http://schemas.openxmlformats.org/officeDocument/2006/relationships/hyperlink" Target="https://www.anylogic.com/" TargetMode="External"/><Relationship Id="rId2" Type="http://schemas.openxmlformats.org/officeDocument/2006/relationships/hyperlink" Target="https://networkx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cl.northwestern.edu/netlogo/" TargetMode="External"/><Relationship Id="rId5" Type="http://schemas.openxmlformats.org/officeDocument/2006/relationships/hyperlink" Target="https://cytoscape.org/" TargetMode="External"/><Relationship Id="rId4" Type="http://schemas.openxmlformats.org/officeDocument/2006/relationships/hyperlink" Target="https://gephi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p-project.org/" TargetMode="External"/><Relationship Id="rId3" Type="http://schemas.openxmlformats.org/officeDocument/2006/relationships/hyperlink" Target="https://www.tenable.com/products/nessus" TargetMode="External"/><Relationship Id="rId7" Type="http://schemas.openxmlformats.org/officeDocument/2006/relationships/hyperlink" Target="https://www.elastic.co/what-is/elk-stack" TargetMode="External"/><Relationship Id="rId2" Type="http://schemas.openxmlformats.org/officeDocument/2006/relationships/hyperlink" Target="https://www.openva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lunk.com/" TargetMode="External"/><Relationship Id="rId5" Type="http://schemas.openxmlformats.org/officeDocument/2006/relationships/hyperlink" Target="https://owasp.org/www-project-software-component-verification-standard/" TargetMode="External"/><Relationship Id="rId10" Type="http://schemas.openxmlformats.org/officeDocument/2006/relationships/hyperlink" Target="https://www.cisa.gov/" TargetMode="External"/><Relationship Id="rId4" Type="http://schemas.openxmlformats.org/officeDocument/2006/relationships/hyperlink" Target="https://apiiro.com/glossary/configuration-management-database/" TargetMode="External"/><Relationship Id="rId9" Type="http://schemas.openxmlformats.org/officeDocument/2006/relationships/hyperlink" Target="https://otx.alienvaul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co.com/c/en/us/products/security/cyber-threat-trends-report.html?utm_matchtype=p&amp;_bt=717467668027&amp;_bk=cybersecurity%20threats&amp;_bm=p&amp;_bn=g&amp;_bg=166647649383&amp;gad_campaignid=21752187769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Ασφάλεια Συστημάτων &amp; Δικτύων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483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Διάλεξη 0</a:t>
            </a:r>
            <a:r>
              <a:rPr lang="en-US" sz="4000" dirty="0" smtClean="0"/>
              <a:t>3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57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Example: </a:t>
            </a:r>
            <a:r>
              <a:rPr lang="en-US" sz="2800" b="1" dirty="0" err="1" smtClean="0"/>
              <a:t>Phising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030705"/>
            <a:ext cx="3655521" cy="2665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079" y="1431626"/>
            <a:ext cx="6018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Attacker</a:t>
            </a:r>
            <a:r>
              <a:rPr lang="en-US" sz="2800" dirty="0"/>
              <a:t>: outsider, moderate skill, financially </a:t>
            </a:r>
            <a:r>
              <a:rPr lang="en-US" sz="2800" dirty="0" smtClean="0"/>
              <a:t>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Vector</a:t>
            </a:r>
            <a:r>
              <a:rPr lang="en-US" sz="2800" dirty="0"/>
              <a:t>: email, social </a:t>
            </a:r>
            <a:r>
              <a:rPr lang="en-US" sz="2800" dirty="0" smtClean="0"/>
              <a:t>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Target </a:t>
            </a:r>
            <a:r>
              <a:rPr lang="en-US" sz="2800" b="1" dirty="0"/>
              <a:t>Asset</a:t>
            </a:r>
            <a:r>
              <a:rPr lang="en-US" sz="2800" dirty="0"/>
              <a:t>: user </a:t>
            </a:r>
            <a:r>
              <a:rPr lang="en-US" sz="2800" dirty="0" smtClean="0"/>
              <a:t>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Goal</a:t>
            </a:r>
            <a:r>
              <a:rPr lang="en-US" sz="2800" dirty="0"/>
              <a:t>: steal login info </a:t>
            </a:r>
            <a:r>
              <a:rPr lang="en-US" sz="2800" dirty="0" smtClean="0"/>
              <a:t>- gain </a:t>
            </a:r>
            <a:r>
              <a:rPr lang="en-US" sz="2800" dirty="0"/>
              <a:t>unauthorized </a:t>
            </a:r>
            <a:r>
              <a:rPr lang="en-US" sz="2800" dirty="0" smtClean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Impact</a:t>
            </a:r>
            <a:r>
              <a:rPr lang="en-US" sz="2800" dirty="0"/>
              <a:t>: confidentiality breach &amp;</a:t>
            </a:r>
            <a:r>
              <a:rPr lang="en-US" sz="2800" dirty="0" smtClean="0"/>
              <a:t> </a:t>
            </a:r>
            <a:r>
              <a:rPr lang="en-US" sz="2800" dirty="0"/>
              <a:t>potential downstream </a:t>
            </a:r>
            <a:r>
              <a:rPr lang="en-US" sz="2800" dirty="0" smtClean="0"/>
              <a:t>compromise (clients)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000875" y="4971056"/>
            <a:ext cx="4769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</a:rPr>
              <a:t>Phishing is a type of cyberattack that </a:t>
            </a:r>
            <a:r>
              <a:rPr lang="en-US" sz="1400" b="1" dirty="0">
                <a:latin typeface="Arial" panose="020B0604020202020204" pitchFamily="34" charset="0"/>
              </a:rPr>
              <a:t>uses fraudulent emails, text messages, phone calls or websites</a:t>
            </a:r>
            <a:r>
              <a:rPr lang="en-US" sz="1400" dirty="0">
                <a:latin typeface="Arial" panose="020B0604020202020204" pitchFamily="34" charset="0"/>
              </a:rPr>
              <a:t> to trick people into sharing sensitive data.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769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Example: Man-in-the-Middle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86903" y="1039133"/>
            <a:ext cx="4989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Attacker</a:t>
            </a:r>
            <a:r>
              <a:rPr lang="en-US" sz="2800" dirty="0"/>
              <a:t>: outsider, skilled, </a:t>
            </a:r>
            <a:r>
              <a:rPr lang="en-US" sz="2800" dirty="0" smtClean="0"/>
              <a:t>motivated </a:t>
            </a:r>
            <a:r>
              <a:rPr lang="en-US" sz="2800" dirty="0"/>
              <a:t>to intercept </a:t>
            </a:r>
            <a:r>
              <a:rPr lang="en-US" sz="2800" dirty="0" smtClean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Vector</a:t>
            </a:r>
            <a:r>
              <a:rPr lang="en-US" sz="2800" dirty="0"/>
              <a:t>: network traffic </a:t>
            </a:r>
            <a:r>
              <a:rPr lang="en-US" sz="2800" dirty="0" smtClean="0"/>
              <a:t>interception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Target </a:t>
            </a:r>
            <a:r>
              <a:rPr lang="en-US" sz="2800" b="1" dirty="0"/>
              <a:t>Asset</a:t>
            </a:r>
            <a:r>
              <a:rPr lang="en-US" sz="2800" dirty="0"/>
              <a:t>: data in </a:t>
            </a:r>
            <a:r>
              <a:rPr lang="en-US" sz="2800" dirty="0" smtClean="0"/>
              <a:t>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Goal</a:t>
            </a:r>
            <a:r>
              <a:rPr lang="en-US" sz="2800" dirty="0"/>
              <a:t>: eavesdrop </a:t>
            </a:r>
            <a:r>
              <a:rPr lang="en-US" sz="2800" dirty="0" smtClean="0"/>
              <a:t>or even </a:t>
            </a:r>
            <a:r>
              <a:rPr lang="en-US" sz="2800" dirty="0"/>
              <a:t>modify </a:t>
            </a:r>
            <a:r>
              <a:rPr lang="en-US" sz="2800" dirty="0" smtClean="0"/>
              <a:t>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Impact</a:t>
            </a:r>
            <a:r>
              <a:rPr lang="en-US" sz="2800" dirty="0"/>
              <a:t>: confidentiality and integrity breach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1825" y="4409081"/>
            <a:ext cx="4769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</a:rPr>
              <a:t>A man-in-the-middle (MITM) attack is a cyberattack in which a hacker </a:t>
            </a:r>
            <a:r>
              <a:rPr lang="en-US" sz="1400" b="1" dirty="0">
                <a:latin typeface="Arial" panose="020B0604020202020204" pitchFamily="34" charset="0"/>
              </a:rPr>
              <a:t>steals sensitive information by eavesdropping on communications </a:t>
            </a:r>
            <a:r>
              <a:rPr lang="en-US" sz="1400" dirty="0">
                <a:latin typeface="Arial" panose="020B0604020202020204" pitchFamily="34" charset="0"/>
              </a:rPr>
              <a:t>between two online targets.</a:t>
            </a:r>
            <a:endParaRPr lang="el-G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92" y="1501375"/>
            <a:ext cx="4116858" cy="27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 Taxonomy (1)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552700" y="1628775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Attacker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3025" y="1628774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Vector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6675" y="1628773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Asset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6674" y="2972450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Goal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6361" y="2972449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Impact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700" y="2972448"/>
            <a:ext cx="1628775" cy="7334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Attack Type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10075" y="1857375"/>
            <a:ext cx="504825" cy="266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981825" y="1857375"/>
            <a:ext cx="504825" cy="266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 rot="5400000">
            <a:off x="8248648" y="2524449"/>
            <a:ext cx="504825" cy="266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 rot="10800000">
            <a:off x="4410075" y="3201053"/>
            <a:ext cx="504825" cy="266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10800000">
            <a:off x="6981825" y="3201053"/>
            <a:ext cx="504825" cy="2667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1128712" y="4468526"/>
            <a:ext cx="993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An </a:t>
            </a:r>
            <a:r>
              <a:rPr lang="en-US" b="1" dirty="0">
                <a:solidFill>
                  <a:srgbClr val="002060"/>
                </a:solidFill>
              </a:rPr>
              <a:t>attack model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is a structured </a:t>
            </a:r>
            <a:r>
              <a:rPr lang="en-US" b="1" dirty="0">
                <a:solidFill>
                  <a:srgbClr val="002060"/>
                </a:solidFill>
              </a:rPr>
              <a:t>framework</a:t>
            </a:r>
            <a:r>
              <a:rPr lang="en-US" dirty="0"/>
              <a:t> for understanding and analyzing cyberattacks. It breaks down an attack into key </a:t>
            </a:r>
            <a:r>
              <a:rPr lang="en-US" dirty="0">
                <a:solidFill>
                  <a:srgbClr val="002060"/>
                </a:solidFill>
              </a:rPr>
              <a:t>components</a:t>
            </a:r>
            <a:r>
              <a:rPr lang="en-US" dirty="0"/>
              <a:t> </a:t>
            </a:r>
            <a:r>
              <a:rPr lang="en-US" dirty="0" smtClean="0"/>
              <a:t>e.g., attacker</a:t>
            </a:r>
            <a:r>
              <a:rPr lang="en-US" dirty="0"/>
              <a:t>, vector, asset, goal, </a:t>
            </a:r>
            <a:r>
              <a:rPr lang="en-US" dirty="0" smtClean="0"/>
              <a:t>impact </a:t>
            </a:r>
            <a:r>
              <a:rPr lang="en-US" dirty="0"/>
              <a:t>and attack type </a:t>
            </a:r>
            <a:r>
              <a:rPr lang="en-US" dirty="0" smtClean="0"/>
              <a:t>and </a:t>
            </a:r>
            <a:r>
              <a:rPr lang="en-US" dirty="0"/>
              <a:t>shows how they </a:t>
            </a:r>
            <a:r>
              <a:rPr lang="en-US" b="1" dirty="0">
                <a:solidFill>
                  <a:srgbClr val="002060"/>
                </a:solidFill>
              </a:rPr>
              <a:t>relate</a:t>
            </a:r>
            <a:r>
              <a:rPr lang="en-US" dirty="0"/>
              <a:t>. This framework helps us </a:t>
            </a:r>
            <a:r>
              <a:rPr lang="en-US" b="1" dirty="0">
                <a:solidFill>
                  <a:srgbClr val="002060"/>
                </a:solidFill>
              </a:rPr>
              <a:t>reason systematically </a:t>
            </a:r>
            <a:r>
              <a:rPr lang="en-US" dirty="0"/>
              <a:t>about threats, anticipate consequences, and design effective defenses.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35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 Taxonomy (2)</a:t>
            </a:r>
            <a:endParaRPr lang="el-G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60" y="619125"/>
            <a:ext cx="4974590" cy="3267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3868" y="3886854"/>
            <a:ext cx="51114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Mawonde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Kudakwashe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et al. "A survey on vehicle security systems: Approaches and technologies."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IECON 2018-44th Annual Conference of the IEEE Industrial Electronics Society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. IEEE, 2018.</a:t>
            </a:r>
            <a:endParaRPr lang="el-GR" sz="10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" y="2538745"/>
            <a:ext cx="5466522" cy="36774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9014" y="6320135"/>
            <a:ext cx="4847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Sommer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Florian, Jürgen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Dürrwang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and Reiner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Kriesten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"Survey and classification of automotive security attacks."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Information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 10.4 (2019): 148.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104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Live Hack Demo: Setup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603847" y="1882489"/>
            <a:ext cx="263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Attacker</a:t>
            </a:r>
            <a:r>
              <a:rPr lang="en-US" sz="2800" dirty="0"/>
              <a:t>: </a:t>
            </a:r>
            <a:r>
              <a:rPr lang="en-US" sz="2800" dirty="0" smtClean="0"/>
              <a:t>?</a:t>
            </a:r>
          </a:p>
          <a:p>
            <a:r>
              <a:rPr lang="en-US" sz="2800" b="1" dirty="0" smtClean="0"/>
              <a:t>Vector</a:t>
            </a:r>
            <a:r>
              <a:rPr lang="en-US" sz="2800" dirty="0"/>
              <a:t>: 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Target Asset</a:t>
            </a:r>
            <a:r>
              <a:rPr lang="en-US" sz="2800" dirty="0"/>
              <a:t>: 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Goal</a:t>
            </a:r>
            <a:r>
              <a:rPr lang="en-US" sz="2800" dirty="0"/>
              <a:t>: 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Impact</a:t>
            </a:r>
            <a:r>
              <a:rPr lang="en-US" sz="2800" dirty="0"/>
              <a:t>: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098" y="1409522"/>
            <a:ext cx="49680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 public page: http://&lt;host&gt;:</a:t>
            </a:r>
            <a:r>
              <a:rPr lang="en-US" sz="2400" dirty="0" smtClean="0"/>
              <a:t>8000/index.html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 </a:t>
            </a:r>
            <a:r>
              <a:rPr lang="en-US" sz="2400" dirty="0"/>
              <a:t>admin page: http://&lt;host&gt;:</a:t>
            </a:r>
            <a:r>
              <a:rPr lang="en-US" sz="2400" dirty="0" smtClean="0"/>
              <a:t>8000/admin.html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Login </a:t>
            </a:r>
            <a:r>
              <a:rPr lang="en-US" sz="2400" dirty="0"/>
              <a:t>with provided demo </a:t>
            </a:r>
            <a:r>
              <a:rPr lang="en-US" sz="2400" dirty="0" smtClean="0"/>
              <a:t>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Change </a:t>
            </a:r>
            <a:r>
              <a:rPr lang="en-US" sz="2400" dirty="0"/>
              <a:t>the banner text </a:t>
            </a:r>
            <a:r>
              <a:rPr lang="en-US" sz="2400" dirty="0" smtClean="0"/>
              <a:t>and </a:t>
            </a:r>
            <a:r>
              <a:rPr lang="en-US" sz="2400" dirty="0"/>
              <a:t>click Apply.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Reload </a:t>
            </a:r>
            <a:r>
              <a:rPr lang="en-US" sz="2400" dirty="0"/>
              <a:t>the public page and confirm the banner updated.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22066" y="2465408"/>
            <a:ext cx="2013995" cy="1203767"/>
          </a:xfrm>
          <a:prstGeom prst="rightArrow">
            <a:avLst/>
          </a:prstGeom>
          <a:solidFill>
            <a:srgbClr val="F3F6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2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Live Hack Demo: Attack Modelling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74246" y="1095411"/>
            <a:ext cx="110152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Attacker</a:t>
            </a:r>
            <a:r>
              <a:rPr lang="en-US" sz="2800" dirty="0"/>
              <a:t>: opportunistic outsider, low–moderate skill</a:t>
            </a:r>
            <a:br>
              <a:rPr lang="en-US" sz="2800" dirty="0"/>
            </a:br>
            <a:r>
              <a:rPr lang="en-US" sz="2800" b="1" dirty="0">
                <a:solidFill>
                  <a:srgbClr val="002060"/>
                </a:solidFill>
              </a:rPr>
              <a:t>Vector</a:t>
            </a:r>
            <a:r>
              <a:rPr lang="en-US" sz="2800" dirty="0"/>
              <a:t>: admin login page (weak/default credentials)</a:t>
            </a:r>
            <a:br>
              <a:rPr lang="en-US" sz="2800" dirty="0"/>
            </a:br>
            <a:r>
              <a:rPr lang="en-US" sz="2800" b="1" dirty="0">
                <a:solidFill>
                  <a:srgbClr val="002060"/>
                </a:solidFill>
              </a:rPr>
              <a:t>Target Asset</a:t>
            </a:r>
            <a:r>
              <a:rPr lang="en-US" sz="2800" dirty="0"/>
              <a:t>: public web content (site banner / site integrity)</a:t>
            </a:r>
            <a:br>
              <a:rPr lang="en-US" sz="2800" dirty="0"/>
            </a:br>
            <a:r>
              <a:rPr lang="en-US" sz="2800" b="1" dirty="0">
                <a:solidFill>
                  <a:srgbClr val="002060"/>
                </a:solidFill>
              </a:rPr>
              <a:t>Goal</a:t>
            </a:r>
            <a:r>
              <a:rPr lang="en-US" sz="2800" dirty="0"/>
              <a:t>: defacement / misinformation — modify visible content</a:t>
            </a:r>
            <a:br>
              <a:rPr lang="en-US" sz="2800" dirty="0"/>
            </a:br>
            <a:r>
              <a:rPr lang="en-US" sz="2800" b="1" dirty="0">
                <a:solidFill>
                  <a:srgbClr val="002060"/>
                </a:solidFill>
              </a:rPr>
              <a:t>Impact</a:t>
            </a:r>
            <a:r>
              <a:rPr lang="en-US" sz="2800" dirty="0"/>
              <a:t>: integrity breach; reputational harm &amp; potential social‑engineering </a:t>
            </a:r>
            <a:r>
              <a:rPr lang="en-US" sz="2800" dirty="0" smtClean="0"/>
              <a:t>follow‑on</a:t>
            </a:r>
          </a:p>
          <a:p>
            <a:r>
              <a:rPr lang="en-US" sz="2800" b="1" u="sng" dirty="0">
                <a:solidFill>
                  <a:srgbClr val="002060"/>
                </a:solidFill>
              </a:rPr>
              <a:t>Detection</a:t>
            </a:r>
            <a:r>
              <a:rPr lang="en-US" sz="2800" b="1" dirty="0"/>
              <a:t>:</a:t>
            </a:r>
            <a:r>
              <a:rPr lang="en-US" sz="2800" dirty="0"/>
              <a:t> monitor admin login events and unusual IPs/times; alert on content changes or admin actions.</a:t>
            </a:r>
          </a:p>
          <a:p>
            <a:r>
              <a:rPr lang="en-US" sz="2800" b="1" u="sng" dirty="0" smtClean="0">
                <a:solidFill>
                  <a:srgbClr val="002060"/>
                </a:solidFill>
              </a:rPr>
              <a:t>Mitigations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force password change on first login; enforce strong passwords &amp; 2FA; server‑side </a:t>
            </a:r>
            <a:r>
              <a:rPr lang="en-US" sz="2800" dirty="0" err="1"/>
              <a:t>auth</a:t>
            </a:r>
            <a:r>
              <a:rPr lang="en-US" sz="2800" dirty="0"/>
              <a:t> + audit logging.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Modelling: Frameworks &amp; Methodologies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0073" y="690297"/>
            <a:ext cx="109342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Purpose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Conceptual </a:t>
            </a:r>
            <a:r>
              <a:rPr lang="en-US" sz="2000" dirty="0">
                <a:solidFill>
                  <a:srgbClr val="002060"/>
                </a:solidFill>
              </a:rPr>
              <a:t>blueprints for discovering and classifying threats, defining attacker </a:t>
            </a:r>
            <a:r>
              <a:rPr lang="en-US" sz="2000" dirty="0" smtClean="0">
                <a:solidFill>
                  <a:srgbClr val="002060"/>
                </a:solidFill>
              </a:rPr>
              <a:t>goals </a:t>
            </a:r>
            <a:r>
              <a:rPr lang="en-US" sz="2000" dirty="0">
                <a:solidFill>
                  <a:srgbClr val="002060"/>
                </a:solidFill>
              </a:rPr>
              <a:t>and structuring risk assessment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Process-oriented tools - hey define how you think, not how you compute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69506"/>
              </p:ext>
            </p:extLst>
          </p:nvPr>
        </p:nvGraphicFramePr>
        <p:xfrm>
          <a:off x="342236" y="2238375"/>
          <a:ext cx="11336078" cy="418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1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499096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378868">
                  <a:extLst>
                    <a:ext uri="{9D8B030D-6E8A-4147-A177-3AD203B41FA5}">
                      <a16:colId xmlns:a16="http://schemas.microsoft.com/office/drawing/2014/main" val="632623443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r>
                        <a:rPr lang="en-US" sz="1400" b="1" dirty="0"/>
                        <a:t>Framework / Methodology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Focus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Reference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1400" b="1" dirty="0"/>
                        <a:t>STRIDE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Taxonomy for identifying threats (Spoofing, Tampering, Repudiation, Information disclosure, Denial, Elevation).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https://learn.microsoft.com/en-us/azure/security/develop/threat-modeling-tool-threats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 dirty="0"/>
                        <a:t>MITRE ATT&amp;CK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Knowledge base of adversary tactics, </a:t>
                      </a:r>
                      <a:r>
                        <a:rPr lang="en-US" sz="1400" dirty="0" smtClean="0"/>
                        <a:t>techniques </a:t>
                      </a:r>
                      <a:r>
                        <a:rPr lang="en-US" sz="1400" dirty="0"/>
                        <a:t>and procedures (TTPs).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https://attack.mitre.org/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PASTA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Process-driven risk analysis and attack simulation model.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https://drata.com/grc-central/risk/pasta-threat-modeling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DREAD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Historical model for qualitative risk scoring (Damage, Reproducibility, Exploitability, Affected users, Discoverability).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/>
                        </a:rPr>
                        <a:t>https://www.practical-devsecops.com/dread-threat-modeling/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OCTAVE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Organizational risk management framework (governance &amp; policy oriented).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/>
                        </a:rPr>
                        <a:t>https://pecb.com/en/whitepaper/risk-assessment-with-octave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NIST SP 800-30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Standard methodology for risk assessment and management.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https://csrc.nist.gov/publications/detail/sp/800-30/rev-1/final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88494">
                <a:tc>
                  <a:txBody>
                    <a:bodyPr/>
                    <a:lstStyle/>
                    <a:p>
                      <a:r>
                        <a:rPr lang="en-US" sz="1400" b="1"/>
                        <a:t>Attack Trees / Misuse Cases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Visual representation of attacker goals and sub-goals.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8"/>
                        </a:rPr>
                        <a:t>https://www.practical-devsecops.com/threat-modeling-using-attack-trees/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9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Modelling: MITRE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0" t="22445" r="11084" b="6890"/>
          <a:stretch/>
        </p:blipFill>
        <p:spPr>
          <a:xfrm>
            <a:off x="320040" y="1089812"/>
            <a:ext cx="11109960" cy="50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r>
              <a:rPr lang="en-US" sz="2800" b="1" dirty="0"/>
              <a:t>: Threat-Modelling &amp; Diagram Tools (Software)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0073" y="690297"/>
            <a:ext cx="10934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Purpose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Visual and structured tools to represent systems, data </a:t>
            </a:r>
            <a:r>
              <a:rPr lang="en-US" sz="2000" dirty="0" smtClean="0">
                <a:solidFill>
                  <a:srgbClr val="002060"/>
                </a:solidFill>
              </a:rPr>
              <a:t>flows </a:t>
            </a:r>
            <a:r>
              <a:rPr lang="en-US" sz="2000" dirty="0">
                <a:solidFill>
                  <a:srgbClr val="002060"/>
                </a:solidFill>
              </a:rPr>
              <a:t>and boundaries. They help teams document threats and track mitigations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6787"/>
              </p:ext>
            </p:extLst>
          </p:nvPr>
        </p:nvGraphicFramePr>
        <p:xfrm>
          <a:off x="361286" y="2013736"/>
          <a:ext cx="11336078" cy="321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1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499096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378868">
                  <a:extLst>
                    <a:ext uri="{9D8B030D-6E8A-4147-A177-3AD203B41FA5}">
                      <a16:colId xmlns:a16="http://schemas.microsoft.com/office/drawing/2014/main" val="632623443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r>
                        <a:rPr lang="en-US" sz="1400" b="1" dirty="0"/>
                        <a:t>Tool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Strength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/>
                        <a:t>Microsoft Threat Modeling Tool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Implements STRIDE; auto-generates threats from data flow diagrams.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https://learn.microsoft.com/en-us/azure/security/develop/threat-modeling-tool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387833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1400" b="1"/>
                        <a:t>OWASP Threat Dragon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Free, browser-based threat-modelling tool. Ideal for education.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https://owasp.org/www-project-threat-dragon/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IriusRisk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Enterprise platform for collaborative threat modelling and risk tracking.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https://www.iriusrisk.com/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ThreatModeler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Cloud-based collaborative environment for complex architectures.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https://threatmodeler.com/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CAIRIS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Models socio-technical security, usability, and privacy aspects.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https://cairis.org/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 dirty="0"/>
                        <a:t>draw.io (diagrams.net)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Generic diagramming tool for quick data-flow and attack-tree sketches.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/>
                        </a:rPr>
                        <a:t>https://app.diagrams.net/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88494">
                <a:tc>
                  <a:txBody>
                    <a:bodyPr/>
                    <a:lstStyle/>
                    <a:p>
                      <a:r>
                        <a:rPr lang="en-US" sz="1400" b="1"/>
                        <a:t>Lucidchart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Commercial visual modelling and documentation platform.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https://www.lucidchart.com/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r>
              <a:rPr lang="en-US" sz="2800" b="1" dirty="0"/>
              <a:t>: </a:t>
            </a:r>
            <a:r>
              <a:rPr lang="en-US" sz="2800" b="1" dirty="0" smtClean="0"/>
              <a:t>Threat Dragon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48" t="10968" r="7308" b="7208"/>
          <a:stretch/>
        </p:blipFill>
        <p:spPr>
          <a:xfrm>
            <a:off x="984740" y="1213439"/>
            <a:ext cx="9566030" cy="49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r>
              <a:rPr lang="en-US" sz="2800" b="1" dirty="0"/>
              <a:t>: </a:t>
            </a:r>
            <a:r>
              <a:rPr lang="en-US" sz="2800" b="1" dirty="0" smtClean="0"/>
              <a:t>Simulation &amp; Analysis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0073" y="690297"/>
            <a:ext cx="10934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Purpose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Quantitative exploration of attacks, dependencies, and cascade effects using graph or agent-based models.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17139"/>
              </p:ext>
            </p:extLst>
          </p:nvPr>
        </p:nvGraphicFramePr>
        <p:xfrm>
          <a:off x="361286" y="2013736"/>
          <a:ext cx="1133607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1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499096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378868">
                  <a:extLst>
                    <a:ext uri="{9D8B030D-6E8A-4147-A177-3AD203B41FA5}">
                      <a16:colId xmlns:a16="http://schemas.microsoft.com/office/drawing/2014/main" val="632623443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r>
                        <a:rPr lang="en-US" b="1"/>
                        <a:t>Tool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Analysis </a:t>
                      </a:r>
                      <a:r>
                        <a:rPr lang="en-US" b="1" dirty="0"/>
                        <a:t>Focus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Reference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b="1"/>
                        <a:t>Python + NetworkX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Build and simulate attack graphs or cascading propagation models.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https://networkx.org/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387833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b="1"/>
                        <a:t>Jupyter Notebooks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Interactive environment for running simulations and visualizations.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/>
                        </a:rPr>
                        <a:t>https://jupyter.org/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/>
                        <a:t>Gephi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Visualize and analyze large network graphs (centrality, clustering, diffusion).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https://gephi.org/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/>
                        <a:t>Cytoscape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Similar to Gephi; supports dependency and topology visualizations.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https://cytoscape.org/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/>
                        <a:t>NetLogo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Agent-based modelling for system behaviour and propagation studies.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https://ccl.northwestern.edu/netlogo/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/>
                        <a:t>AnyLogic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Professional-grade platform for hybrid simulation (agent + event + system dynamics).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https://www.anylogic.com/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r>
              <a:rPr lang="en-US" sz="2800" b="1" dirty="0"/>
              <a:t>: </a:t>
            </a:r>
            <a:r>
              <a:rPr lang="en-US" sz="2800" b="1" dirty="0" err="1" smtClean="0"/>
              <a:t>AnyLogic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371" b="20222"/>
          <a:stretch/>
        </p:blipFill>
        <p:spPr>
          <a:xfrm>
            <a:off x="777240" y="1447800"/>
            <a:ext cx="11064240" cy="3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r>
              <a:rPr lang="en-US" sz="2800" b="1" dirty="0"/>
              <a:t>: Supporting Tooling &amp; Data Sources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70073" y="690297"/>
            <a:ext cx="10934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Purpose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Provide empirical input to threat models </a:t>
            </a:r>
            <a:r>
              <a:rPr lang="en-US" sz="2000" dirty="0" smtClean="0">
                <a:solidFill>
                  <a:srgbClr val="002060"/>
                </a:solidFill>
              </a:rPr>
              <a:t>i.e., </a:t>
            </a:r>
            <a:r>
              <a:rPr lang="en-US" sz="2000" dirty="0">
                <a:solidFill>
                  <a:srgbClr val="002060"/>
                </a:solidFill>
              </a:rPr>
              <a:t>vulnerabilities, </a:t>
            </a:r>
            <a:r>
              <a:rPr lang="en-US" sz="2000" dirty="0" smtClean="0">
                <a:solidFill>
                  <a:srgbClr val="002060"/>
                </a:solidFill>
              </a:rPr>
              <a:t>assets </a:t>
            </a:r>
            <a:r>
              <a:rPr lang="en-US" sz="2000" dirty="0">
                <a:solidFill>
                  <a:srgbClr val="002060"/>
                </a:solidFill>
              </a:rPr>
              <a:t>and incidents that inform likelihood and impact.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73595"/>
              </p:ext>
            </p:extLst>
          </p:nvPr>
        </p:nvGraphicFramePr>
        <p:xfrm>
          <a:off x="361286" y="2013736"/>
          <a:ext cx="11336078" cy="437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93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648739">
                  <a:extLst>
                    <a:ext uri="{9D8B030D-6E8A-4147-A177-3AD203B41FA5}">
                      <a16:colId xmlns:a16="http://schemas.microsoft.com/office/drawing/2014/main" val="632623443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Resource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Functionality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Reference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/>
                        <a:t>OpenVAS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Open-source vulnerability scanner; input for vulnerability discovery.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https://www.openvas.org/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2258614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/>
                        <a:t>Nessus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Commercial vulnerability assessment and compliance scanner.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https://www.tenable.com/products/nessus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61653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 dirty="0"/>
                        <a:t>CMDB (Configuration Management Database)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Maintains asset inventory and configuration baseline.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https://apiiro.com/glossary/configuration-management-database/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119155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/>
                        <a:t>OWASP Software Component Verification Standard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Guides on verifying component origin and security.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https://owasp.org/www-project-software-component-verification-standard/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485461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1400" b="1"/>
                        <a:t>Splunk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SIEM platform for analyzing logs and detecting anomalies.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https://www.splunk.com/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387833"/>
                  </a:ext>
                </a:extLst>
              </a:tr>
              <a:tr h="546584">
                <a:tc>
                  <a:txBody>
                    <a:bodyPr/>
                    <a:lstStyle/>
                    <a:p>
                      <a:r>
                        <a:rPr lang="en-US" sz="1400" b="1"/>
                        <a:t>ELK Stack (Elasticsearch, Logstash, Kibana)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Open-source log management and visualization suite.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https://www.elastic.co/what-is/elk-stack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MISP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Open-source threat intelligence sharing platform.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https://www.misp-project.org/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AlienVault OTX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Public community-based threat intelligence feed.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https://otx.alienvault.com/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CISA Feeds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Government cyber threat advisories and alerts.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0"/>
                        </a:rPr>
                        <a:t>https://www.cisa.gov/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 dirty="0"/>
                        <a:t>Likelihood × Impact Matrices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Simple spreadsheet-based quantitative risk estimation.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Trees (1)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05398" y="885647"/>
            <a:ext cx="56334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Hierarchical </a:t>
            </a:r>
            <a:r>
              <a:rPr lang="en-US" b="1" dirty="0" smtClean="0"/>
              <a:t>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root </a:t>
            </a:r>
            <a:r>
              <a:rPr lang="en-US" dirty="0"/>
              <a:t>= attacker </a:t>
            </a:r>
            <a:r>
              <a:rPr lang="en-US" dirty="0" smtClean="0"/>
              <a:t>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branches </a:t>
            </a:r>
            <a:r>
              <a:rPr lang="en-US" dirty="0"/>
              <a:t>= alternative or combined attack paths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AND/OR </a:t>
            </a:r>
            <a:r>
              <a:rPr lang="en-US" b="1" dirty="0"/>
              <a:t>logic </a:t>
            </a:r>
            <a:r>
              <a:rPr lang="en-US" dirty="0"/>
              <a:t>to represent step composition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= all steps required, OR = any step </a:t>
            </a:r>
            <a:r>
              <a:rPr lang="en-US" dirty="0" smtClean="0"/>
              <a:t>suffices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Node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Likelihood </a:t>
            </a:r>
            <a:r>
              <a:rPr lang="en-US" dirty="0"/>
              <a:t>(</a:t>
            </a:r>
            <a:r>
              <a:rPr lang="en-US" dirty="0" smtClean="0"/>
              <a:t>probability)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</a:t>
            </a:r>
            <a:r>
              <a:rPr lang="en-US" dirty="0"/>
              <a:t>(</a:t>
            </a:r>
            <a:r>
              <a:rPr lang="en-US" dirty="0" smtClean="0"/>
              <a:t>severity)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Mitigations.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Visualize </a:t>
            </a:r>
            <a:r>
              <a:rPr lang="en-US" dirty="0"/>
              <a:t>how complex attacks unfold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Prioritise</a:t>
            </a:r>
            <a:r>
              <a:rPr lang="en-US" dirty="0" smtClean="0"/>
              <a:t> </a:t>
            </a:r>
            <a:r>
              <a:rPr lang="en-US" dirty="0"/>
              <a:t>defenses by Risk = Likelihood × Impact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</a:t>
            </a:r>
            <a:r>
              <a:rPr lang="en-US" dirty="0"/>
              <a:t>mitigations to the exact node(s) they affect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 </a:t>
            </a:r>
            <a:r>
              <a:rPr lang="en-US" dirty="0"/>
              <a:t>into simulations, or convert to quantitative models for cascade/graph analysis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ADTool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Threat Dragon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draw.io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8" b="13111"/>
          <a:stretch/>
        </p:blipFill>
        <p:spPr>
          <a:xfrm>
            <a:off x="5838825" y="672346"/>
            <a:ext cx="6234545" cy="3086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2823" y="4969013"/>
            <a:ext cx="4047903" cy="369332"/>
          </a:xfrm>
          <a:prstGeom prst="rect">
            <a:avLst/>
          </a:prstGeom>
          <a:solidFill>
            <a:srgbClr val="EFF3FA"/>
          </a:solidFill>
        </p:spPr>
        <p:txBody>
          <a:bodyPr wrap="none">
            <a:spAutoFit/>
          </a:bodyPr>
          <a:lstStyle/>
          <a:p>
            <a:r>
              <a:rPr lang="en-US" dirty="0"/>
              <a:t>P(x OR y OR z)=1−(1−P(x))(1−P(y))(1−P(z))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876397" y="5482709"/>
            <a:ext cx="3220753" cy="369332"/>
          </a:xfrm>
          <a:prstGeom prst="rect">
            <a:avLst/>
          </a:prstGeom>
          <a:solidFill>
            <a:srgbClr val="EFF3FA"/>
          </a:solidFill>
        </p:spPr>
        <p:txBody>
          <a:bodyPr wrap="none">
            <a:spAutoFit/>
          </a:bodyPr>
          <a:lstStyle/>
          <a:p>
            <a:r>
              <a:rPr lang="en-US" dirty="0"/>
              <a:t>P(x AND y AND z)=P(x)×P(y)×P(z)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2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Trees (2)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5398" y="885647"/>
                <a:ext cx="6890726" cy="574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Likelihood (L), Impact (I)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Risk per leaf (R=</a:t>
                </a:r>
                <a:r>
                  <a:rPr lang="en-US" sz="2800" dirty="0" err="1" smtClean="0"/>
                  <a:t>LxI</a:t>
                </a:r>
                <a:r>
                  <a:rPr lang="en-US" sz="2800" dirty="0" smtClean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err="1" smtClean="0"/>
                  <a:t>Phising</a:t>
                </a:r>
                <a:r>
                  <a:rPr lang="en-US" sz="2800" dirty="0" smtClean="0"/>
                  <a:t> R=0.21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Pass R=0.3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SQL R=0.09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Total Risk (assuming independent)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Root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∏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L=1-(1-0.3)(1-0.5)(1-0.1)=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0.685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Total impact I=max=0.9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Root R=Root L x Root I=0.685 x 0.9=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0.62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srgbClr val="000000"/>
                    </a:solidFill>
                  </a:rPr>
                  <a:t>For AND nodes multiply probabilities (all steps must happen: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𝑅𝑜𝑜𝑡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𝐴𝑁𝐷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8" y="885647"/>
                <a:ext cx="6890726" cy="5740931"/>
              </a:xfrm>
              <a:prstGeom prst="rect">
                <a:avLst/>
              </a:prstGeom>
              <a:blipFill>
                <a:blip r:embed="rId3"/>
                <a:stretch>
                  <a:fillRect l="-1593"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648699" y="1038225"/>
            <a:ext cx="1514475" cy="5810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Gain Admin Access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0425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Phising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0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Default password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5575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SQL Injection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10" name="Elbow Connector 9"/>
          <p:cNvCxnSpPr>
            <a:stCxn id="2" idx="2"/>
            <a:endCxn id="6" idx="0"/>
          </p:cNvCxnSpPr>
          <p:nvPr/>
        </p:nvCxnSpPr>
        <p:spPr>
          <a:xfrm rot="5400000">
            <a:off x="8286750" y="1185863"/>
            <a:ext cx="685800" cy="1552574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" idx="2"/>
            <a:endCxn id="8" idx="0"/>
          </p:cNvCxnSpPr>
          <p:nvPr/>
        </p:nvCxnSpPr>
        <p:spPr>
          <a:xfrm rot="16200000" flipH="1">
            <a:off x="9063037" y="1962149"/>
            <a:ext cx="68580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" idx="2"/>
            <a:endCxn id="9" idx="0"/>
          </p:cNvCxnSpPr>
          <p:nvPr/>
        </p:nvCxnSpPr>
        <p:spPr>
          <a:xfrm rot="16200000" flipH="1">
            <a:off x="9839325" y="1185862"/>
            <a:ext cx="685800" cy="1552576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906790" y="1619248"/>
            <a:ext cx="547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0424" y="2895600"/>
            <a:ext cx="1285875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L=0.3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0424" y="3219450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I=0.7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62998" y="2895600"/>
            <a:ext cx="1285875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L=0.5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2998" y="3219450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I=0.6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15571" y="2886075"/>
            <a:ext cx="1285875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L=0.1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15571" y="3209925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I=0.9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Trees (3)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67626" y="1200150"/>
            <a:ext cx="58426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mitigations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smtClean="0"/>
              <a:t>anti-phishing measures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Phishing L from 0.30 → </a:t>
            </a:r>
            <a:r>
              <a:rPr lang="en-US" dirty="0" smtClean="0"/>
              <a:t>0.05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Force </a:t>
            </a:r>
            <a:r>
              <a:rPr lang="en-US" dirty="0"/>
              <a:t>change of defaults &amp; strong password </a:t>
            </a:r>
            <a:r>
              <a:rPr lang="en-US" dirty="0" smtClean="0"/>
              <a:t>policy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/>
              <a:t>Default-password L 0.50 → </a:t>
            </a:r>
            <a:r>
              <a:rPr lang="en-US" dirty="0" smtClean="0"/>
              <a:t>0.05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validation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</a:t>
            </a:r>
            <a:r>
              <a:rPr lang="en-US" dirty="0" err="1"/>
              <a:t>SQLi</a:t>
            </a:r>
            <a:r>
              <a:rPr lang="en-US" dirty="0"/>
              <a:t> L 0.10 → 0.02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Recalculate…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Root risk after mitigations = </a:t>
            </a:r>
            <a:r>
              <a:rPr lang="en-US" b="1" dirty="0" smtClean="0">
                <a:solidFill>
                  <a:srgbClr val="FF0000"/>
                </a:solidFill>
              </a:rPr>
              <a:t>0.10 (84% reduction)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8648699" y="1038225"/>
            <a:ext cx="1514475" cy="581025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Gain Admin Access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0425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Phising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0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Default password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15575" y="2305050"/>
            <a:ext cx="1285875" cy="590550"/>
          </a:xfrm>
          <a:prstGeom prst="rect">
            <a:avLst/>
          </a:prstGeom>
          <a:solidFill>
            <a:srgbClr val="F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SQL Injection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10" name="Elbow Connector 9"/>
          <p:cNvCxnSpPr>
            <a:stCxn id="2" idx="2"/>
            <a:endCxn id="6" idx="0"/>
          </p:cNvCxnSpPr>
          <p:nvPr/>
        </p:nvCxnSpPr>
        <p:spPr>
          <a:xfrm rot="5400000">
            <a:off x="8286750" y="1185863"/>
            <a:ext cx="685800" cy="1552574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" idx="2"/>
            <a:endCxn id="8" idx="0"/>
          </p:cNvCxnSpPr>
          <p:nvPr/>
        </p:nvCxnSpPr>
        <p:spPr>
          <a:xfrm rot="16200000" flipH="1">
            <a:off x="9063037" y="1962149"/>
            <a:ext cx="68580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" idx="2"/>
            <a:endCxn id="9" idx="0"/>
          </p:cNvCxnSpPr>
          <p:nvPr/>
        </p:nvCxnSpPr>
        <p:spPr>
          <a:xfrm rot="16200000" flipH="1">
            <a:off x="9839325" y="1185862"/>
            <a:ext cx="685800" cy="1552576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906790" y="1619248"/>
            <a:ext cx="547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0424" y="2895600"/>
            <a:ext cx="1285875" cy="323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L=0.05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0424" y="3219450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I=0.7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62998" y="2895600"/>
            <a:ext cx="1285875" cy="323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L=0.05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2998" y="3219450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I=0.6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15571" y="2886075"/>
            <a:ext cx="1285875" cy="323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L=0.02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15571" y="3209925"/>
            <a:ext cx="1285875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I=0.9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175" y="4462402"/>
            <a:ext cx="971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Attack trees let us see where to act: here, reducing phishing and fixing defaults gave the biggest risk drop. </a:t>
            </a:r>
            <a:r>
              <a:rPr lang="en-US" b="1" u="sng" dirty="0">
                <a:solidFill>
                  <a:srgbClr val="000000"/>
                </a:solidFill>
              </a:rPr>
              <a:t>The arithmetic is simple but </a:t>
            </a:r>
            <a:r>
              <a:rPr lang="en-US" b="1" u="sng" dirty="0" smtClean="0">
                <a:solidFill>
                  <a:srgbClr val="000000"/>
                </a:solidFill>
              </a:rPr>
              <a:t>powerful;</a:t>
            </a:r>
            <a:r>
              <a:rPr lang="en-US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>
                <a:solidFill>
                  <a:srgbClr val="000000"/>
                </a:solidFill>
              </a:rPr>
              <a:t>it converts intuition into </a:t>
            </a:r>
            <a:r>
              <a:rPr lang="en-US" b="1" u="sng" dirty="0" err="1">
                <a:solidFill>
                  <a:srgbClr val="000000"/>
                </a:solidFill>
              </a:rPr>
              <a:t>prioritised</a:t>
            </a:r>
            <a:r>
              <a:rPr lang="en-US" b="1" u="sng" dirty="0">
                <a:solidFill>
                  <a:srgbClr val="000000"/>
                </a:solidFill>
              </a:rPr>
              <a:t> actions</a:t>
            </a:r>
            <a:endParaRPr lang="el-GR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Live Demo: Attack on </a:t>
            </a:r>
            <a:r>
              <a:rPr lang="en-US" sz="2800" b="1" dirty="0" err="1" smtClean="0"/>
              <a:t>eClass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1426" y="657225"/>
            <a:ext cx="570932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Your university operates a central web portal </a:t>
            </a:r>
            <a:r>
              <a:rPr lang="en-US" sz="1100" dirty="0" smtClean="0">
                <a:solidFill>
                  <a:srgbClr val="000000"/>
                </a:solidFill>
              </a:rPr>
              <a:t>where </a:t>
            </a:r>
            <a:r>
              <a:rPr lang="en-US" sz="1100" dirty="0">
                <a:solidFill>
                  <a:srgbClr val="000000"/>
                </a:solidFill>
              </a:rPr>
              <a:t>students log in to</a:t>
            </a:r>
            <a:r>
              <a:rPr lang="en-US" sz="1100" dirty="0" smtClean="0">
                <a:solidFill>
                  <a:srgbClr val="000000"/>
                </a:solidFill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Check grades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Submit coursework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Access </a:t>
            </a:r>
            <a:r>
              <a:rPr lang="en-US" sz="1100" dirty="0">
                <a:solidFill>
                  <a:srgbClr val="000000"/>
                </a:solidFill>
              </a:rPr>
              <a:t>email and </a:t>
            </a:r>
            <a:r>
              <a:rPr lang="en-US" sz="1100" dirty="0" smtClean="0">
                <a:solidFill>
                  <a:srgbClr val="000000"/>
                </a:solidFill>
              </a:rPr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Each </a:t>
            </a:r>
            <a:r>
              <a:rPr lang="en-US" sz="1100" dirty="0">
                <a:solidFill>
                  <a:srgbClr val="000000"/>
                </a:solidFill>
              </a:rPr>
              <a:t>student logs in with their university ID and password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Baseline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System</a:t>
            </a:r>
            <a:r>
              <a:rPr lang="en-US" sz="1100" dirty="0" smtClean="0">
                <a:solidFill>
                  <a:srgbClr val="000000"/>
                </a:solidFill>
              </a:rPr>
              <a:t>: Web </a:t>
            </a:r>
            <a:r>
              <a:rPr lang="en-US" sz="1100" dirty="0">
                <a:solidFill>
                  <a:srgbClr val="000000"/>
                </a:solidFill>
              </a:rPr>
              <a:t>login + backend database (student records</a:t>
            </a:r>
            <a:r>
              <a:rPr lang="en-US" sz="11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Assets</a:t>
            </a:r>
            <a:r>
              <a:rPr lang="en-US" sz="1100" dirty="0" smtClean="0">
                <a:solidFill>
                  <a:srgbClr val="000000"/>
                </a:solidFill>
              </a:rPr>
              <a:t>: Credentials</a:t>
            </a:r>
            <a:r>
              <a:rPr lang="en-US" sz="1100" dirty="0">
                <a:solidFill>
                  <a:srgbClr val="000000"/>
                </a:solidFill>
              </a:rPr>
              <a:t>, personal data, </a:t>
            </a:r>
            <a:r>
              <a:rPr lang="en-US" sz="1100" dirty="0" smtClean="0">
                <a:solidFill>
                  <a:srgbClr val="000000"/>
                </a:solidFill>
              </a:rPr>
              <a:t>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Users</a:t>
            </a:r>
            <a:r>
              <a:rPr lang="en-US" sz="1100" dirty="0" smtClean="0">
                <a:solidFill>
                  <a:srgbClr val="000000"/>
                </a:solidFill>
              </a:rPr>
              <a:t>: Students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smtClean="0">
                <a:solidFill>
                  <a:srgbClr val="000000"/>
                </a:solidFill>
              </a:rPr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Attacker</a:t>
            </a:r>
            <a:r>
              <a:rPr lang="en-US" sz="1100" dirty="0" smtClean="0">
                <a:solidFill>
                  <a:srgbClr val="000000"/>
                </a:solidFill>
              </a:rPr>
              <a:t>: Outsider </a:t>
            </a:r>
            <a:r>
              <a:rPr lang="en-US" sz="1100" dirty="0">
                <a:solidFill>
                  <a:srgbClr val="000000"/>
                </a:solidFill>
              </a:rPr>
              <a:t>(or malicious student) with basic technical </a:t>
            </a:r>
            <a:r>
              <a:rPr lang="en-US" sz="1100" dirty="0" smtClean="0">
                <a:solidFill>
                  <a:srgbClr val="000000"/>
                </a:solidFill>
              </a:rPr>
              <a:t>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Goal</a:t>
            </a:r>
            <a:r>
              <a:rPr lang="en-US" sz="1100" dirty="0" smtClean="0">
                <a:solidFill>
                  <a:srgbClr val="000000"/>
                </a:solidFill>
              </a:rPr>
              <a:t>: Gain </a:t>
            </a:r>
            <a:r>
              <a:rPr lang="en-US" sz="1100" dirty="0">
                <a:solidFill>
                  <a:srgbClr val="000000"/>
                </a:solidFill>
              </a:rPr>
              <a:t>unauthorized access to another student’s account or modify grades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0" y="657225"/>
            <a:ext cx="5709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Task per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Build an at least </a:t>
            </a:r>
            <a:r>
              <a:rPr lang="en-US" sz="1200" dirty="0">
                <a:solidFill>
                  <a:srgbClr val="000000"/>
                </a:solidFill>
              </a:rPr>
              <a:t>3-step attack tree that leads to “Gain unauthorized </a:t>
            </a:r>
            <a:r>
              <a:rPr lang="en-US" sz="1200" dirty="0" smtClean="0">
                <a:solidFill>
                  <a:srgbClr val="000000"/>
                </a:solidFill>
              </a:rPr>
              <a:t>access”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Include </a:t>
            </a:r>
            <a:r>
              <a:rPr lang="en-US" sz="1200" dirty="0">
                <a:solidFill>
                  <a:srgbClr val="000000"/>
                </a:solidFill>
              </a:rPr>
              <a:t>logical structure (AND/OR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Assign </a:t>
            </a:r>
            <a:r>
              <a:rPr lang="en-US" sz="1200" dirty="0">
                <a:solidFill>
                  <a:srgbClr val="000000"/>
                </a:solidFill>
              </a:rPr>
              <a:t>Likelihood (0–1) and Impact (0–1) per node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Compute </a:t>
            </a:r>
            <a:r>
              <a:rPr lang="en-US" sz="1200" u="sng" dirty="0">
                <a:solidFill>
                  <a:srgbClr val="000000"/>
                </a:solidFill>
              </a:rPr>
              <a:t>Risk = L × I </a:t>
            </a:r>
            <a:r>
              <a:rPr lang="en-US" sz="1200" dirty="0">
                <a:solidFill>
                  <a:srgbClr val="000000"/>
                </a:solidFill>
              </a:rPr>
              <a:t>for each leaf and aggregate to root (approximate</a:t>
            </a:r>
            <a:r>
              <a:rPr lang="en-US" sz="1200" dirty="0" smtClean="0">
                <a:solidFill>
                  <a:srgbClr val="000000"/>
                </a:solidFill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Suggest </a:t>
            </a:r>
            <a:r>
              <a:rPr lang="en-US" sz="1200" dirty="0">
                <a:solidFill>
                  <a:srgbClr val="000000"/>
                </a:solidFill>
              </a:rPr>
              <a:t>2 mitigations and show how they reduce </a:t>
            </a:r>
            <a:r>
              <a:rPr lang="en-US" sz="1200" dirty="0" smtClean="0">
                <a:solidFill>
                  <a:srgbClr val="000000"/>
                </a:solidFill>
              </a:rPr>
              <a:t>risk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18154" y="1934497"/>
            <a:ext cx="5709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Team focus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Group A</a:t>
            </a:r>
            <a:r>
              <a:rPr lang="en-US" sz="1200" dirty="0" smtClean="0">
                <a:solidFill>
                  <a:srgbClr val="000000"/>
                </a:solidFill>
              </a:rPr>
              <a:t>: Social Engineering (</a:t>
            </a:r>
            <a:r>
              <a:rPr lang="en-US" sz="1200" dirty="0" err="1" smtClean="0">
                <a:solidFill>
                  <a:srgbClr val="000000"/>
                </a:solidFill>
              </a:rPr>
              <a:t>phising</a:t>
            </a:r>
            <a:r>
              <a:rPr lang="en-US" sz="1200" dirty="0" smtClean="0">
                <a:solidFill>
                  <a:srgbClr val="000000"/>
                </a:solidFill>
              </a:rPr>
              <a:t>, credentials reuse,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Group B</a:t>
            </a:r>
            <a:r>
              <a:rPr lang="en-US" sz="1200" dirty="0" smtClean="0">
                <a:solidFill>
                  <a:srgbClr val="000000"/>
                </a:solidFill>
              </a:rPr>
              <a:t>: Technical exploit (Brute force, SQL injection)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Group C</a:t>
            </a:r>
            <a:r>
              <a:rPr lang="en-US" sz="1200" dirty="0" smtClean="0">
                <a:solidFill>
                  <a:srgbClr val="000000"/>
                </a:solidFill>
              </a:rPr>
              <a:t>: Inside job (shared passwords, unattended sessions, remote desktop, shoulder surfing)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2536" y="3234998"/>
            <a:ext cx="3408218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Gain </a:t>
            </a:r>
            <a:r>
              <a:rPr lang="en-US" sz="1400" b="1" dirty="0" err="1" smtClean="0">
                <a:solidFill>
                  <a:schemeClr val="tx1"/>
                </a:solidFill>
              </a:rPr>
              <a:t>unauth</a:t>
            </a:r>
            <a:r>
              <a:rPr lang="en-US" sz="1400" b="1" dirty="0" smtClean="0">
                <a:solidFill>
                  <a:schemeClr val="tx1"/>
                </a:solidFill>
              </a:rPr>
              <a:t> access Team A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2378" y="3218215"/>
            <a:ext cx="3417454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Gain </a:t>
            </a:r>
            <a:r>
              <a:rPr lang="en-US" sz="1400" b="1" dirty="0" err="1" smtClean="0">
                <a:solidFill>
                  <a:schemeClr val="tx1"/>
                </a:solidFill>
              </a:rPr>
              <a:t>unauth</a:t>
            </a:r>
            <a:r>
              <a:rPr lang="en-US" sz="1400" b="1" dirty="0" smtClean="0">
                <a:solidFill>
                  <a:schemeClr val="tx1"/>
                </a:solidFill>
              </a:rPr>
              <a:t> access Team B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59" y="4619873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Phising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8331" y="4619873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Fake Website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4731" y="4619872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Mail Spam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5477" y="3749307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SQL hack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8749" y="3749307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Brute Force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5149" y="3749306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Eavesdrop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059" y="5007799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L=0.45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058" y="5395726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I=0.20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8330" y="5007799"/>
            <a:ext cx="1403927" cy="3879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L=0.4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8329" y="5395726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I=0.8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40896" y="5007799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L=0.35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0895" y="5395726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I=0.3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8894" y="4137233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L=0.05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8893" y="4525160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I=0.8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22165" y="4137233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L=0.1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2164" y="4525160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I=0.8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4731" y="4137233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L=0.3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14730" y="4525160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I=0.4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4" name="Elbow Connector 3"/>
          <p:cNvCxnSpPr>
            <a:stCxn id="10" idx="0"/>
            <a:endCxn id="9" idx="0"/>
          </p:cNvCxnSpPr>
          <p:nvPr/>
        </p:nvCxnSpPr>
        <p:spPr>
          <a:xfrm rot="16200000" flipV="1">
            <a:off x="2153659" y="3823237"/>
            <a:ext cx="12700" cy="1593272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" idx="2"/>
            <a:endCxn id="40" idx="0"/>
          </p:cNvCxnSpPr>
          <p:nvPr/>
        </p:nvCxnSpPr>
        <p:spPr>
          <a:xfrm rot="5400000">
            <a:off x="2361211" y="3421723"/>
            <a:ext cx="394233" cy="796636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" idx="3"/>
            <a:endCxn id="11" idx="0"/>
          </p:cNvCxnSpPr>
          <p:nvPr/>
        </p:nvCxnSpPr>
        <p:spPr>
          <a:xfrm flipH="1">
            <a:off x="4626695" y="3428962"/>
            <a:ext cx="34059" cy="1190910"/>
          </a:xfrm>
          <a:prstGeom prst="bentConnector4">
            <a:avLst>
              <a:gd name="adj1" fmla="val -671188"/>
              <a:gd name="adj2" fmla="val 58143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58045" y="4017158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1641" y="5783652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R=0.09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28747" y="5777302"/>
            <a:ext cx="1403927" cy="3879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R=0.48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40895" y="5788228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R=0.105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25476" y="4940341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R=0.04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18746" y="4913086"/>
            <a:ext cx="1403927" cy="38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R=0.08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695149" y="4936379"/>
            <a:ext cx="1403927" cy="3879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R=0.12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54681" y="2864056"/>
            <a:ext cx="1403927" cy="3879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R=0.303030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28747" y="6171579"/>
            <a:ext cx="1403927" cy="3879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R=0.32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Cascade Effects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317288" y="809623"/>
            <a:ext cx="9557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Cascade/Contagion</a:t>
            </a:r>
            <a:r>
              <a:rPr lang="en-US" dirty="0">
                <a:solidFill>
                  <a:srgbClr val="000000"/>
                </a:solidFill>
              </a:rPr>
              <a:t>: propagation of </a:t>
            </a:r>
            <a:r>
              <a:rPr lang="en-US" dirty="0" smtClean="0">
                <a:solidFill>
                  <a:srgbClr val="000000"/>
                </a:solidFill>
              </a:rPr>
              <a:t>failures and compromise </a:t>
            </a:r>
            <a:r>
              <a:rPr lang="en-US" dirty="0">
                <a:solidFill>
                  <a:srgbClr val="000000"/>
                </a:solidFill>
              </a:rPr>
              <a:t>across connected components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Percolation </a:t>
            </a:r>
            <a:r>
              <a:rPr lang="en-US" b="1" dirty="0">
                <a:solidFill>
                  <a:srgbClr val="000000"/>
                </a:solidFill>
              </a:rPr>
              <a:t>threshold</a:t>
            </a:r>
            <a:r>
              <a:rPr lang="en-US" dirty="0">
                <a:solidFill>
                  <a:srgbClr val="000000"/>
                </a:solidFill>
              </a:rPr>
              <a:t>: the point at which small perturbations cause large-scale spread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Seeding</a:t>
            </a:r>
            <a:r>
              <a:rPr lang="en-US" dirty="0">
                <a:solidFill>
                  <a:srgbClr val="000000"/>
                </a:solidFill>
              </a:rPr>
              <a:t>: initial set of compromised nodes that start the cascade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Propagation </a:t>
            </a:r>
            <a:r>
              <a:rPr lang="en-US" b="1" dirty="0">
                <a:solidFill>
                  <a:srgbClr val="000000"/>
                </a:solidFill>
              </a:rPr>
              <a:t>model</a:t>
            </a:r>
            <a:r>
              <a:rPr lang="en-US" dirty="0">
                <a:solidFill>
                  <a:srgbClr val="000000"/>
                </a:solidFill>
              </a:rPr>
              <a:t>: rules that govern spread (probabilistic infection, threshold rules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Interdependent </a:t>
            </a:r>
            <a:r>
              <a:rPr lang="en-US" b="1" dirty="0">
                <a:solidFill>
                  <a:srgbClr val="000000"/>
                </a:solidFill>
              </a:rPr>
              <a:t>systems</a:t>
            </a:r>
            <a:r>
              <a:rPr lang="en-US" dirty="0">
                <a:solidFill>
                  <a:srgbClr val="000000"/>
                </a:solidFill>
              </a:rPr>
              <a:t>: cascades can jump across layers (device → gateway → cloud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Hubs </a:t>
            </a:r>
            <a:r>
              <a:rPr lang="en-US" b="1" dirty="0">
                <a:solidFill>
                  <a:srgbClr val="000000"/>
                </a:solidFill>
              </a:rPr>
              <a:t>vs leaves</a:t>
            </a:r>
            <a:r>
              <a:rPr lang="en-US" dirty="0">
                <a:solidFill>
                  <a:srgbClr val="000000"/>
                </a:solidFill>
              </a:rPr>
              <a:t>: high-degree nodes (hubs) amplify spread; leaves have limited reach.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1785937" y="2888454"/>
            <a:ext cx="8319335" cy="377904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62300" y="3638550"/>
            <a:ext cx="1609725" cy="12192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7105650" y="3638550"/>
            <a:ext cx="1609725" cy="12192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Graph models &amp; algorithms for cascade analysis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6688" y="1109759"/>
            <a:ext cx="1104224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Graph models:</a:t>
            </a:r>
            <a:endParaRPr kumimoji="0" lang="el-GR" altLang="el-G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andom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graphs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(Erdős–Rényi)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uniform connectivity.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Scale‑free / Barabási–Albert 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hubs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+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long tails 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(realistic for many networks).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Small‑world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clustering +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short paths 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(social / IoT overlays).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Propagation models:</a:t>
            </a:r>
            <a:endParaRPr kumimoji="0" lang="el-GR" altLang="el-G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Independent Cascade (IC)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each infected neighbor infects with prob. β.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Threshold models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node activates when ≥ fraction/number of neighbors compromised.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SIR/SIS family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epidemiological models for recovery/rewiring.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Key algorithms &amp; metrics:</a:t>
            </a:r>
            <a:endParaRPr kumimoji="0" lang="el-GR" altLang="el-G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Breadth‑First Search (BFS) — reachability &amp; component discovery.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Centrality measures — degree, betweenness, eigenvector (identify hubs/critical nodes).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Percolation analysis — compute giant component / cascade size vs parameter.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Influence maximization / targeted seeding — find nodes whose compromise maximizes spread.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03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SotA</a:t>
            </a:r>
            <a:r>
              <a:rPr lang="en-US" sz="2800" b="1" dirty="0" smtClean="0"/>
              <a:t> &amp; Beyond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66725" y="905024"/>
            <a:ext cx="10248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State-of-the-Art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AI/ML-driven modeling:</a:t>
            </a:r>
            <a:r>
              <a:rPr lang="en-US" dirty="0"/>
              <a:t> Predict attacks using machine learning and graph analysis.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Continuous threat modeling:</a:t>
            </a:r>
            <a:r>
              <a:rPr lang="en-US" dirty="0"/>
              <a:t> Models update automatically with system changes (</a:t>
            </a:r>
            <a:r>
              <a:rPr lang="en-US" dirty="0" err="1"/>
              <a:t>DevSecOps</a:t>
            </a:r>
            <a:r>
              <a:rPr lang="en-US" dirty="0"/>
              <a:t> integration).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Multi-agent &amp; autonomous system threats:</a:t>
            </a:r>
            <a:r>
              <a:rPr lang="en-US" dirty="0"/>
              <a:t> Modeling emergent behavior in AI/complex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Tool-supported automation &amp; visualization:</a:t>
            </a:r>
            <a:r>
              <a:rPr lang="en-US" dirty="0"/>
              <a:t> Automate threat generation</a:t>
            </a:r>
            <a:r>
              <a:rPr lang="en-US"/>
              <a:t>, </a:t>
            </a:r>
            <a:r>
              <a:rPr lang="en-US" smtClean="0"/>
              <a:t>mapping </a:t>
            </a:r>
            <a:r>
              <a:rPr lang="en-US" dirty="0"/>
              <a:t>and attack path visualization.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Business-aligned risk modeling:</a:t>
            </a:r>
            <a:r>
              <a:rPr lang="en-US" dirty="0"/>
              <a:t> Focus on real-world impact and attacker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Future </a:t>
            </a:r>
            <a:r>
              <a:rPr lang="en-US" b="1" dirty="0"/>
              <a:t>Directions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AI/LLM threat modeling:</a:t>
            </a:r>
            <a:r>
              <a:rPr lang="en-US" dirty="0"/>
              <a:t> Account for risks from autonomous agents and AI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Context-aware, continuous models:</a:t>
            </a:r>
            <a:r>
              <a:rPr lang="en-US" dirty="0"/>
              <a:t> Automatically adapt as systems evolve.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Scalable, hierarchical models:</a:t>
            </a:r>
            <a:r>
              <a:rPr lang="en-US" dirty="0"/>
              <a:t> Handle large, complex architectures efficiently.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Explainable and interpretable models:</a:t>
            </a:r>
            <a:r>
              <a:rPr lang="en-US" dirty="0"/>
              <a:t> Make automated threat insights human-understandable.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Predictive simulation &amp; red teaming:</a:t>
            </a:r>
            <a:r>
              <a:rPr lang="en-US" dirty="0"/>
              <a:t> Test “what-if” scenarios proactively.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Socio-technical threats:</a:t>
            </a:r>
            <a:r>
              <a:rPr lang="en-US" dirty="0"/>
              <a:t> Include human, regulatory, and supply chain risks.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Quantum/post-quantum threats:</a:t>
            </a:r>
            <a:r>
              <a:rPr lang="en-US" dirty="0"/>
              <a:t> Model cryptographic and long-term security risks.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Adversarial AI modeling:</a:t>
            </a:r>
            <a:r>
              <a:rPr lang="en-US" dirty="0"/>
              <a:t> Anticipate attackers using AI/ML themselves.</a:t>
            </a:r>
          </a:p>
        </p:txBody>
      </p:sp>
    </p:spTree>
    <p:extLst>
      <p:ext uri="{BB962C8B-B14F-4D97-AF65-F5344CB8AC3E}">
        <p14:creationId xmlns:p14="http://schemas.microsoft.com/office/powerpoint/2010/main" val="3690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1403857"/>
            <a:ext cx="6748462" cy="5116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5069" y="178644"/>
            <a:ext cx="6169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Let’s play a game…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16832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6326" y="641612"/>
            <a:ext cx="108989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222222"/>
                </a:solidFill>
              </a:rPr>
              <a:t>Santos</a:t>
            </a:r>
            <a:r>
              <a:rPr lang="en-US" sz="1600" i="1" dirty="0">
                <a:solidFill>
                  <a:srgbClr val="222222"/>
                </a:solidFill>
              </a:rPr>
              <a:t>, Paulo Roberto da Paz </a:t>
            </a:r>
            <a:r>
              <a:rPr lang="en-US" sz="1600" i="1" dirty="0" err="1">
                <a:solidFill>
                  <a:srgbClr val="222222"/>
                </a:solidFill>
              </a:rPr>
              <a:t>Ferraz</a:t>
            </a:r>
            <a:r>
              <a:rPr lang="en-US" sz="1600" i="1" dirty="0">
                <a:solidFill>
                  <a:srgbClr val="222222"/>
                </a:solidFill>
              </a:rPr>
              <a:t>, et al. "Towards robust cyber attack </a:t>
            </a:r>
            <a:r>
              <a:rPr lang="en-US" sz="1600" b="1" i="1" dirty="0">
                <a:solidFill>
                  <a:srgbClr val="222222"/>
                </a:solidFill>
              </a:rPr>
              <a:t>taxonomies</a:t>
            </a:r>
            <a:r>
              <a:rPr lang="en-US" sz="1600" i="1" dirty="0">
                <a:solidFill>
                  <a:srgbClr val="222222"/>
                </a:solidFill>
              </a:rPr>
              <a:t>: A survey with requirements, structures, and assessment." ACM Computing Surveys 57.8 (2025): 1-36</a:t>
            </a:r>
            <a:r>
              <a:rPr lang="en-US" sz="1600" i="1" dirty="0" smtClean="0">
                <a:solidFill>
                  <a:srgbClr val="222222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Konsta</a:t>
            </a:r>
            <a:r>
              <a:rPr lang="en-US" sz="1600" i="1" dirty="0"/>
              <a:t>, </a:t>
            </a:r>
            <a:r>
              <a:rPr lang="en-US" sz="1600" i="1" dirty="0" err="1"/>
              <a:t>Alyzia</a:t>
            </a:r>
            <a:r>
              <a:rPr lang="en-US" sz="1600" i="1" dirty="0"/>
              <a:t>-Maria, et al. "Survey: automatic generation of </a:t>
            </a:r>
            <a:r>
              <a:rPr lang="en-US" sz="1600" b="1" i="1" dirty="0"/>
              <a:t>attack trees </a:t>
            </a:r>
            <a:r>
              <a:rPr lang="en-US" sz="1600" i="1" dirty="0"/>
              <a:t>and attack graphs." Computers &amp; Security 137 (2024): 103602</a:t>
            </a:r>
            <a:r>
              <a:rPr lang="en-US" sz="16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Chockalingam</a:t>
            </a:r>
            <a:r>
              <a:rPr lang="en-US" sz="1600" i="1" dirty="0"/>
              <a:t>, </a:t>
            </a:r>
            <a:r>
              <a:rPr lang="en-US" sz="1600" i="1" dirty="0" err="1"/>
              <a:t>Sabarathinam</a:t>
            </a:r>
            <a:r>
              <a:rPr lang="en-US" sz="1600" i="1" dirty="0"/>
              <a:t>, and Clara </a:t>
            </a:r>
            <a:r>
              <a:rPr lang="en-US" sz="1600" i="1" dirty="0" err="1"/>
              <a:t>Maathuis</a:t>
            </a:r>
            <a:r>
              <a:rPr lang="en-US" sz="1600" i="1" dirty="0"/>
              <a:t>. "Assessing </a:t>
            </a:r>
            <a:r>
              <a:rPr lang="en-US" sz="1600" b="1" i="1" dirty="0"/>
              <a:t>cascading</a:t>
            </a:r>
            <a:r>
              <a:rPr lang="en-US" sz="1600" i="1" dirty="0"/>
              <a:t> effects of cyber-attacks in interconnected critical infrastructures." Proceedings of the 32nd European Safety and Reliability Conference (ESREL 2022). 2022</a:t>
            </a:r>
            <a:r>
              <a:rPr lang="en-US" sz="16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Xiong</a:t>
            </a:r>
            <a:r>
              <a:rPr lang="en-US" sz="1600" i="1" dirty="0"/>
              <a:t>, </a:t>
            </a:r>
            <a:r>
              <a:rPr lang="en-US" sz="1600" i="1" dirty="0" err="1"/>
              <a:t>Wenjun</a:t>
            </a:r>
            <a:r>
              <a:rPr lang="en-US" sz="1600" i="1" dirty="0"/>
              <a:t>, et al. "Cyber security threat modeling based on the </a:t>
            </a:r>
            <a:r>
              <a:rPr lang="en-US" sz="1600" b="1" i="1" dirty="0"/>
              <a:t>MITRE</a:t>
            </a:r>
            <a:r>
              <a:rPr lang="en-US" sz="1600" i="1" dirty="0"/>
              <a:t> Enterprise ATT&amp;CK Matrix." Software and Systems Modeling 21.1 (2022): 157-177</a:t>
            </a:r>
            <a:r>
              <a:rPr lang="en-US" sz="16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Palacin</a:t>
            </a:r>
            <a:r>
              <a:rPr lang="en-US" sz="1600" i="1" dirty="0"/>
              <a:t>, Valentina. Practical Threat Intelligence and Data-Driven Threat Hunting: </a:t>
            </a:r>
            <a:r>
              <a:rPr lang="en-US" sz="1600" b="1" i="1" dirty="0"/>
              <a:t>A Hands-On Guide to Threat </a:t>
            </a:r>
            <a:r>
              <a:rPr lang="en-US" sz="1600" i="1" dirty="0"/>
              <a:t>Hunting with the ATT&amp;CK (tm) Framework and Open Source Tools. </a:t>
            </a:r>
            <a:r>
              <a:rPr lang="en-US" sz="1600" i="1" dirty="0" err="1"/>
              <a:t>Packt</a:t>
            </a:r>
            <a:r>
              <a:rPr lang="en-US" sz="1600" i="1" dirty="0"/>
              <a:t> Publishing, Limited, 2021.</a:t>
            </a:r>
            <a:endParaRPr lang="en-US" sz="16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/>
              <a:t>CISCO Threat Report: </a:t>
            </a:r>
            <a:r>
              <a:rPr lang="en-US" sz="1600" i="1" dirty="0">
                <a:hlinkClick r:id="rId2"/>
              </a:rPr>
              <a:t>https://www.cisco.com/c/en/us/products/security/cyber-threat-trends-report.html?utm_matchtype=p&amp;_bt=717467668027&amp;_bk=cybersecurity%20threats&amp;_bm=p&amp;_bn=g&amp;_</a:t>
            </a:r>
            <a:r>
              <a:rPr lang="en-US" sz="1600" i="1" dirty="0" smtClean="0">
                <a:hlinkClick r:id="rId2"/>
              </a:rPr>
              <a:t>bg=166647649383&amp;gad_campaignid=21752187769</a:t>
            </a:r>
            <a:endParaRPr lang="en-US" sz="16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Jaber</a:t>
            </a:r>
            <a:r>
              <a:rPr lang="en-US" sz="1600" i="1" dirty="0"/>
              <a:t>, Aws, and </a:t>
            </a:r>
            <a:r>
              <a:rPr lang="en-US" sz="1600" i="1" dirty="0" err="1"/>
              <a:t>Lothar</a:t>
            </a:r>
            <a:r>
              <a:rPr lang="en-US" sz="1600" i="1" dirty="0"/>
              <a:t> Fritsch. "Towards </a:t>
            </a:r>
            <a:r>
              <a:rPr lang="en-US" sz="1600" b="1" i="1" dirty="0" err="1"/>
              <a:t>ai</a:t>
            </a:r>
            <a:r>
              <a:rPr lang="en-US" sz="1600" b="1" i="1" dirty="0"/>
              <a:t>-powered cybersecurity attack modeling </a:t>
            </a:r>
            <a:r>
              <a:rPr lang="en-US" sz="1600" i="1" dirty="0"/>
              <a:t>with simulation tools: Review of attack simulators." International Conference on P2P, Parallel, Grid, Cloud and Internet Computing. Cham: Springer International Publishing, 2022</a:t>
            </a:r>
            <a:r>
              <a:rPr lang="en-US" sz="16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i="1" dirty="0" err="1"/>
              <a:t>Lyvas</a:t>
            </a:r>
            <a:r>
              <a:rPr lang="en-US" sz="1600" i="1" dirty="0"/>
              <a:t>, Christos, et al. "A hybrid dynamic </a:t>
            </a:r>
            <a:r>
              <a:rPr lang="en-US" sz="1600" b="1" i="1" dirty="0"/>
              <a:t>risk analysis methodology for cyber-physical systems</a:t>
            </a:r>
            <a:r>
              <a:rPr lang="en-US" sz="1600" i="1" dirty="0"/>
              <a:t>." European Symposium on Research in Computer Security. Cham: Springer International Publishing, 2022.</a:t>
            </a:r>
            <a:endParaRPr lang="el-GR" sz="16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600" b="1" i="1" dirty="0">
              <a:solidFill>
                <a:srgbClr val="2F5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 panose="020F0502020204030204"/>
              </a:rPr>
              <a:t>Questions and 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57" y="4114799"/>
            <a:ext cx="2559049" cy="19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4129085"/>
            <a:ext cx="1890713" cy="1890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7665" y="6105524"/>
            <a:ext cx="24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Konstantinos </a:t>
            </a:r>
            <a:r>
              <a:rPr lang="en-US" dirty="0" err="1" smtClean="0"/>
              <a:t>Daskalakis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084634" y="6105524"/>
            <a:ext cx="231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Christos Papadimitriou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75" y="255281"/>
            <a:ext cx="5120640" cy="2862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3" y="4119862"/>
            <a:ext cx="1413502" cy="198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8178" y="610552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Nash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5124450" y="1133475"/>
            <a:ext cx="6629400" cy="752867"/>
          </a:xfrm>
          <a:prstGeom prst="rect">
            <a:avLst/>
          </a:prstGeom>
          <a:solidFill>
            <a:srgbClr val="66FF9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960171" y="685603"/>
            <a:ext cx="923925" cy="2771972"/>
          </a:xfrm>
          <a:prstGeom prst="rect">
            <a:avLst/>
          </a:prstGeom>
          <a:solidFill>
            <a:srgbClr val="FFFF66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223721" y="606396"/>
            <a:ext cx="163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Nash Equilibrium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5925" y="2967324"/>
            <a:ext cx="96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Optimal?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725414">
            <a:off x="95223" y="940487"/>
            <a:ext cx="4480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Game Theory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238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Filmography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91" y="1047750"/>
            <a:ext cx="3094294" cy="459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4" y="1047750"/>
            <a:ext cx="3068955" cy="46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780" y="2746689"/>
            <a:ext cx="4887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4400" dirty="0" smtClean="0">
                <a:solidFill>
                  <a:prstClr val="black"/>
                </a:solidFill>
              </a:rPr>
              <a:t>Μοντέλα Επιθέσεων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5345" y="1111026"/>
            <a:ext cx="7241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dirty="0" smtClean="0">
                <a:solidFill>
                  <a:prstClr val="black"/>
                </a:solidFill>
              </a:rPr>
              <a:t>Attack or threat </a:t>
            </a:r>
            <a:r>
              <a:rPr lang="en-US" dirty="0">
                <a:solidFill>
                  <a:prstClr val="black"/>
                </a:solidFill>
              </a:rPr>
              <a:t>modeling is the </a:t>
            </a:r>
            <a:r>
              <a:rPr lang="en-US" b="1" dirty="0">
                <a:solidFill>
                  <a:srgbClr val="002060"/>
                </a:solidFill>
              </a:rPr>
              <a:t>structured process </a:t>
            </a:r>
            <a:r>
              <a:rPr lang="en-US" dirty="0">
                <a:solidFill>
                  <a:prstClr val="black"/>
                </a:solidFill>
              </a:rPr>
              <a:t>of </a:t>
            </a:r>
            <a:r>
              <a:rPr lang="en-US" b="1" dirty="0">
                <a:solidFill>
                  <a:srgbClr val="002060"/>
                </a:solidFill>
              </a:rPr>
              <a:t>identifying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analyzing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prioritizing</a:t>
            </a:r>
            <a:r>
              <a:rPr lang="en-US" dirty="0">
                <a:solidFill>
                  <a:prstClr val="black"/>
                </a:solidFill>
              </a:rPr>
              <a:t> potential threats to a system before they manifest as real-world attacks. It begins with a </a:t>
            </a:r>
            <a:r>
              <a:rPr lang="en-US" b="1" dirty="0">
                <a:solidFill>
                  <a:srgbClr val="002060"/>
                </a:solidFill>
              </a:rPr>
              <a:t>deep understanding of the system </a:t>
            </a:r>
            <a:r>
              <a:rPr lang="en-US" dirty="0">
                <a:solidFill>
                  <a:prstClr val="black"/>
                </a:solidFill>
              </a:rPr>
              <a:t>architecture, user roles, data </a:t>
            </a:r>
            <a:r>
              <a:rPr lang="en-US" dirty="0" smtClean="0">
                <a:solidFill>
                  <a:prstClr val="black"/>
                </a:solidFill>
              </a:rPr>
              <a:t>flows </a:t>
            </a:r>
            <a:r>
              <a:rPr lang="en-US" dirty="0">
                <a:solidFill>
                  <a:prstClr val="black"/>
                </a:solidFill>
              </a:rPr>
              <a:t>and trust boundaries. Threat modeling then uses this context to </a:t>
            </a:r>
            <a:r>
              <a:rPr lang="en-US" b="1" dirty="0">
                <a:solidFill>
                  <a:srgbClr val="002060"/>
                </a:solidFill>
              </a:rPr>
              <a:t>anticipate</a:t>
            </a:r>
            <a:r>
              <a:rPr lang="en-US" dirty="0">
                <a:solidFill>
                  <a:prstClr val="black"/>
                </a:solidFill>
              </a:rPr>
              <a:t> how adversaries might exploit design weaknesses or misconfigurations.</a:t>
            </a:r>
            <a:endParaRPr lang="en-US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3676650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are we developing?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250" y="3676650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can go wrong?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086350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are we going to do about it?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1250" y="5086350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How well are we doing?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Modelling Components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09847"/>
              </p:ext>
            </p:extLst>
          </p:nvPr>
        </p:nvGraphicFramePr>
        <p:xfrm>
          <a:off x="236797" y="692151"/>
          <a:ext cx="11336078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78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9334500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r>
                        <a:rPr lang="en-US" sz="2000"/>
                        <a:t>Component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Definition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2000" b="1" dirty="0"/>
                        <a:t>Attacker </a:t>
                      </a:r>
                      <a:r>
                        <a:rPr lang="en-US" sz="2000" b="1" dirty="0" smtClean="0"/>
                        <a:t>(Threat Actor)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entity attempting to compromise the system. Could be insider, outsider, hacker, organized group, or script/bot. Determines motivation and capabilities.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2000" b="1"/>
                        <a:t>Threat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potential source of harm to the system. Can be intentional (attacker) or accidental (human error, natural disaster).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2000" b="1"/>
                        <a:t>Attack Vector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method, channel, or pathway used to carry out the attack. Examples: network, application, email, social engineering, physical access.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2000" b="1"/>
                        <a:t>Vulnerability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Weakness or flaw in the system that could be exploited. Examples: unpatched software, weak passwords, misconfigurations.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2000" b="1"/>
                        <a:t>Target Asset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system, resource, or data the attacker aims to compromise. Examples: databases, credentials, network services, IoT devices.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2000" b="1" dirty="0"/>
                        <a:t>Goal </a:t>
                      </a:r>
                      <a:r>
                        <a:rPr lang="en-US" sz="2000" b="1" dirty="0" smtClean="0"/>
                        <a:t>(Intent)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attacker’s purpose. Examples: data theft, service disruption, privilege escalation, reputational damage.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88494">
                <a:tc>
                  <a:txBody>
                    <a:bodyPr/>
                    <a:lstStyle/>
                    <a:p>
                      <a:r>
                        <a:rPr lang="en-US" sz="2000" b="1" dirty="0"/>
                        <a:t>Impact </a:t>
                      </a:r>
                      <a:r>
                        <a:rPr lang="en-US" sz="2000" b="1" dirty="0" smtClean="0"/>
                        <a:t>(Risk)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potential consequence of a successful attack. Often framed in terms of confidentiality, integrity, availability, financial loss, or reputational damage. Risk is often quantified as Likelihood × Impact.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  <a:tr h="194127">
                <a:tc>
                  <a:txBody>
                    <a:bodyPr/>
                    <a:lstStyle/>
                    <a:p>
                      <a:r>
                        <a:rPr lang="en-US" sz="2000" b="1"/>
                        <a:t>Attack Type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Categorization of attacks based on method and </a:t>
                      </a:r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969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4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Attack Types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44080" y="1431626"/>
            <a:ext cx="51328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Passive </a:t>
            </a:r>
            <a:r>
              <a:rPr lang="en-US" sz="2000" b="1" dirty="0" smtClean="0"/>
              <a:t>Attacks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Observe </a:t>
            </a:r>
            <a:r>
              <a:rPr lang="en-US" sz="2000" dirty="0"/>
              <a:t>without affecting </a:t>
            </a:r>
            <a:r>
              <a:rPr lang="en-US" sz="2000" dirty="0" smtClean="0"/>
              <a:t>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Eavesdropping</a:t>
            </a:r>
            <a:r>
              <a:rPr lang="en-US" sz="2000" dirty="0"/>
              <a:t>, traffic </a:t>
            </a:r>
            <a:r>
              <a:rPr lang="en-US" sz="2000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Active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Directly affect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modification, </a:t>
            </a:r>
            <a:r>
              <a:rPr lang="en-US" sz="2000" dirty="0" err="1"/>
              <a:t>DoS</a:t>
            </a:r>
            <a:r>
              <a:rPr lang="en-US" sz="2000" dirty="0"/>
              <a:t>, credential </a:t>
            </a:r>
            <a:r>
              <a:rPr lang="en-US" sz="2000" dirty="0" smtClean="0"/>
              <a:t>theft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Targeted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lanned</a:t>
            </a:r>
            <a:r>
              <a:rPr lang="en-US" sz="2000" dirty="0"/>
              <a:t>, high-value targets, advanced </a:t>
            </a:r>
            <a:r>
              <a:rPr lang="en-US" sz="2000" dirty="0" smtClean="0"/>
              <a:t>tactics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Opportunistic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Random</a:t>
            </a:r>
            <a:r>
              <a:rPr lang="en-US" sz="2000" dirty="0"/>
              <a:t>, automated, low sophistication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54464"/>
              </p:ext>
            </p:extLst>
          </p:nvPr>
        </p:nvGraphicFramePr>
        <p:xfrm>
          <a:off x="6610349" y="2075188"/>
          <a:ext cx="50673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71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885270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2288311">
                  <a:extLst>
                    <a:ext uri="{9D8B030D-6E8A-4147-A177-3AD203B41FA5}">
                      <a16:colId xmlns:a16="http://schemas.microsoft.com/office/drawing/2014/main" val="3727690312"/>
                    </a:ext>
                  </a:extLst>
                </a:gridCol>
              </a:tblGrid>
              <a:tr h="1941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Targeted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Opportunistic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Passive</a:t>
                      </a:r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spy on specific database traffic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random packet sniffing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Active</a:t>
                      </a:r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 injection on bank login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 malware spam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2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2437</Words>
  <Application>Microsoft Office PowerPoint</Application>
  <PresentationFormat>Widescreen</PresentationFormat>
  <Paragraphs>383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332</cp:revision>
  <dcterms:created xsi:type="dcterms:W3CDTF">2025-09-25T14:53:19Z</dcterms:created>
  <dcterms:modified xsi:type="dcterms:W3CDTF">2025-10-24T09:58:55Z</dcterms:modified>
</cp:coreProperties>
</file>