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  <p:sldMasterId id="2147483660" r:id="rId2"/>
    <p:sldMasterId id="2147483662" r:id="rId3"/>
  </p:sldMasterIdLst>
  <p:notesMasterIdLst>
    <p:notesMasterId r:id="rId28"/>
  </p:notesMasterIdLst>
  <p:handoutMasterIdLst>
    <p:handoutMasterId r:id="rId29"/>
  </p:handoutMasterIdLst>
  <p:sldIdLst>
    <p:sldId id="256" r:id="rId4"/>
    <p:sldId id="478" r:id="rId5"/>
    <p:sldId id="482" r:id="rId6"/>
    <p:sldId id="484" r:id="rId7"/>
    <p:sldId id="485" r:id="rId8"/>
    <p:sldId id="533" r:id="rId9"/>
    <p:sldId id="534" r:id="rId10"/>
    <p:sldId id="489" r:id="rId11"/>
    <p:sldId id="537" r:id="rId12"/>
    <p:sldId id="514" r:id="rId13"/>
    <p:sldId id="546" r:id="rId14"/>
    <p:sldId id="523" r:id="rId15"/>
    <p:sldId id="524" r:id="rId16"/>
    <p:sldId id="525" r:id="rId17"/>
    <p:sldId id="547" r:id="rId18"/>
    <p:sldId id="550" r:id="rId19"/>
    <p:sldId id="528" r:id="rId20"/>
    <p:sldId id="529" r:id="rId21"/>
    <p:sldId id="530" r:id="rId22"/>
    <p:sldId id="531" r:id="rId23"/>
    <p:sldId id="532" r:id="rId24"/>
    <p:sldId id="527" r:id="rId25"/>
    <p:sldId id="486" r:id="rId26"/>
    <p:sldId id="487" r:id="rId27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50021"/>
    <a:srgbClr val="6666FF"/>
    <a:srgbClr val="FF9900"/>
    <a:srgbClr val="FFFF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89" autoAdjust="0"/>
  </p:normalViewPr>
  <p:slideViewPr>
    <p:cSldViewPr>
      <p:cViewPr varScale="1">
        <p:scale>
          <a:sx n="109" d="100"/>
          <a:sy n="109" d="100"/>
        </p:scale>
        <p:origin x="167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00" tIns="48200" rIns="96400" bIns="48200" numCol="1" anchor="t" anchorCtr="0" compatLnSpc="1">
            <a:prstTxWarp prst="textNoShape">
              <a:avLst/>
            </a:prstTxWarp>
          </a:bodyPr>
          <a:lstStyle>
            <a:lvl1pPr algn="l"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00" tIns="48200" rIns="96400" bIns="48200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00" tIns="48200" rIns="96400" bIns="48200" numCol="1" anchor="b" anchorCtr="0" compatLnSpc="1">
            <a:prstTxWarp prst="textNoShape">
              <a:avLst/>
            </a:prstTxWarp>
          </a:bodyPr>
          <a:lstStyle>
            <a:lvl1pPr algn="l"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00" tIns="48200" rIns="96400" bIns="4820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fld id="{748DD8CB-ECA8-430A-9071-6578BF5F7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01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00" tIns="48200" rIns="96400" bIns="48200" numCol="1" anchor="t" anchorCtr="0" compatLnSpc="1">
            <a:prstTxWarp prst="textNoShape">
              <a:avLst/>
            </a:prstTxWarp>
          </a:bodyPr>
          <a:lstStyle>
            <a:lvl1pPr algn="l"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00" tIns="48200" rIns="96400" bIns="48200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0475" y="720725"/>
            <a:ext cx="4799013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00" tIns="48200" rIns="96400" bIns="482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00" tIns="48200" rIns="96400" bIns="48200" numCol="1" anchor="b" anchorCtr="0" compatLnSpc="1">
            <a:prstTxWarp prst="textNoShape">
              <a:avLst/>
            </a:prstTxWarp>
          </a:bodyPr>
          <a:lstStyle>
            <a:lvl1pPr algn="l"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00" tIns="48200" rIns="96400" bIns="4820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fld id="{44411989-BE8F-4850-A2CF-ECE83C18F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560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411989-BE8F-4850-A2CF-ECE83C18FC5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53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D462-F955-4A33-8372-FD03C45B1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1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FFFD2-99DA-4B0A-A3FF-B6AEA1533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70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B0F1-76E6-43B1-97B6-3BA0ABD6F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33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u="sng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5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" name="AutoShape 6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latin typeface="AvantGarde" pitchFamily="34" charset="0"/>
            </a:endParaRPr>
          </a:p>
        </p:txBody>
      </p:sp>
      <p:sp>
        <p:nvSpPr>
          <p:cNvPr id="441353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13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DF85A-9123-4BFF-AA4E-AEDE5AB5B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578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92A01-9EFC-4154-99B6-A9CC4A074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61814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053B9-5B5C-45B8-B843-E8B3CE959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38780"/>
      </p:ext>
    </p:extLst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D3365-D0B7-4318-94FD-9320A0AAE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71888"/>
      </p:ext>
    </p:extLst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255BB-4608-4AB4-A56C-792314D9D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60658"/>
      </p:ext>
    </p:extLst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3941C-EB1F-48A2-948C-BAB43A8E9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302637"/>
      </p:ext>
    </p:extLst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153CE-6BFE-40EE-A198-B31EC8731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58223"/>
      </p:ext>
    </p:extLst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455D9-CD76-482D-86B7-D7F24261C3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31902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50151-5A8B-4E75-88DC-462692F18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60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F8390-471C-4D3D-B6DA-8F084A212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86162"/>
      </p:ext>
    </p:extLst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E3E84-BED4-4825-B32D-1AEA0CBDE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99515"/>
      </p:ext>
    </p:extLst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053A0-0C28-4324-89BC-C8AD421DC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3977"/>
      </p:ext>
    </p:extLst>
  </p:cSld>
  <p:clrMapOvr>
    <a:masterClrMapping/>
  </p:clrMapOvr>
  <p:transition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u="sng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5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" name="AutoShape 6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latin typeface="AvantGarde" pitchFamily="34" charset="0"/>
            </a:endParaRPr>
          </a:p>
        </p:txBody>
      </p:sp>
      <p:sp>
        <p:nvSpPr>
          <p:cNvPr id="494601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9460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A4CD9-905F-4D99-8B20-0E43BDE8F6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492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FBEFF-96D1-4488-9C44-019A83A9B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81489"/>
      </p:ext>
    </p:extLst>
  </p:cSld>
  <p:clrMapOvr>
    <a:masterClrMapping/>
  </p:clrMapOvr>
  <p:transition>
    <p:cu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7C1FD-30D7-4CC0-9563-6742280A8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09735"/>
      </p:ext>
    </p:extLst>
  </p:cSld>
  <p:clrMapOvr>
    <a:masterClrMapping/>
  </p:clrMapOvr>
  <p:transition>
    <p:cut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52B11-B39A-4124-968B-04EC4F103B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67564"/>
      </p:ext>
    </p:extLst>
  </p:cSld>
  <p:clrMapOvr>
    <a:masterClrMapping/>
  </p:clrMapOvr>
  <p:transition>
    <p:cut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CDEC3-3F3E-4BFF-BD54-234051AB85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490577"/>
      </p:ext>
    </p:extLst>
  </p:cSld>
  <p:clrMapOvr>
    <a:masterClrMapping/>
  </p:clrMapOvr>
  <p:transition>
    <p:cut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0D039-8629-47A4-B6D5-030AC6499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39419"/>
      </p:ext>
    </p:extLst>
  </p:cSld>
  <p:clrMapOvr>
    <a:masterClrMapping/>
  </p:clrMapOvr>
  <p:transition>
    <p:cu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5481D-8941-4C85-80C1-8A4762305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132579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D519E-F8CE-4F4B-8CCA-7561EABEF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832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7D068-33F0-4E14-9916-E6239E23F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42990"/>
      </p:ext>
    </p:extLst>
  </p:cSld>
  <p:clrMapOvr>
    <a:masterClrMapping/>
  </p:clrMapOvr>
  <p:transition>
    <p:cu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9E38F-2CA1-4956-BC51-8A4C5A8B8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0129"/>
      </p:ext>
    </p:extLst>
  </p:cSld>
  <p:clrMapOvr>
    <a:masterClrMapping/>
  </p:clrMapOvr>
  <p:transition>
    <p:cu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DF0E0-E809-44E6-9305-1A8AE722B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28286"/>
      </p:ext>
    </p:extLst>
  </p:cSld>
  <p:clrMapOvr>
    <a:masterClrMapping/>
  </p:clrMapOvr>
  <p:transition>
    <p:cut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C04F3-763A-4CB1-85CD-38AB3F9DB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4109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023B2-4E3E-41C9-8BB5-AAFE133CF3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61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B0CCF-A029-4094-8F22-139F13536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48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0E41C-BEFB-406F-AB9F-7E7AA578A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9D100-7471-4C08-8EC4-AD9C16E5F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81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580F7-2652-4A25-9A42-167944A63F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4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56A7B-5A0C-4F92-9EBB-FA2196FCC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l-G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4D4AB429-FF33-43BC-878C-917CF8C97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403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cs typeface="Times New Roman" pitchFamily="18" charset="0"/>
              </a:defRPr>
            </a:lvl1pPr>
          </a:lstStyle>
          <a:p>
            <a:pPr>
              <a:defRPr/>
            </a:pPr>
            <a:fld id="{01C71092-3EA9-4775-A7EE-0221AC633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357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cs typeface="Times New Roman" pitchFamily="18" charset="0"/>
              </a:defRPr>
            </a:lvl1pPr>
          </a:lstStyle>
          <a:p>
            <a:pPr>
              <a:defRPr/>
            </a:pPr>
            <a:fld id="{F461AB7E-D246-44D2-BF59-ABFC2DA45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447800"/>
            <a:ext cx="7772400" cy="1143000"/>
          </a:xfrm>
        </p:spPr>
        <p:txBody>
          <a:bodyPr/>
          <a:lstStyle/>
          <a:p>
            <a:pPr algn="ctr"/>
            <a:r>
              <a:rPr lang="el-GR" dirty="0" err="1" smtClean="0"/>
              <a:t>Αντ</a:t>
            </a:r>
            <a:r>
              <a:rPr lang="el-GR" dirty="0" smtClean="0"/>
              <a:t>/</a:t>
            </a:r>
            <a:r>
              <a:rPr lang="el-GR" dirty="0" err="1" smtClean="0"/>
              <a:t>φής</a:t>
            </a:r>
            <a:r>
              <a:rPr lang="el-GR" dirty="0" smtClean="0"/>
              <a:t> </a:t>
            </a:r>
            <a:r>
              <a:rPr lang="el-GR" dirty="0" err="1" smtClean="0"/>
              <a:t>Προγρ</a:t>
            </a:r>
            <a:r>
              <a:rPr lang="el-GR" dirty="0" smtClean="0"/>
              <a:t>/</a:t>
            </a:r>
            <a:r>
              <a:rPr lang="el-GR" dirty="0" err="1" smtClean="0"/>
              <a:t>σμός</a:t>
            </a:r>
            <a:r>
              <a:rPr lang="el-GR" dirty="0" smtClean="0"/>
              <a:t> ΙΙ – </a:t>
            </a:r>
            <a:r>
              <a:rPr lang="en-US" smtClean="0"/>
              <a:t>C#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438400"/>
            <a:ext cx="6400800" cy="3962400"/>
          </a:xfrm>
        </p:spPr>
        <p:txBody>
          <a:bodyPr/>
          <a:lstStyle/>
          <a:p>
            <a:endParaRPr lang="en-US" sz="1200" dirty="0" smtClean="0"/>
          </a:p>
          <a:p>
            <a:r>
              <a:rPr lang="el-GR" sz="2400" dirty="0" smtClean="0"/>
              <a:t>Διάλεξη</a:t>
            </a:r>
            <a:r>
              <a:rPr lang="en-US" sz="2400" dirty="0" smtClean="0"/>
              <a:t> #5</a:t>
            </a:r>
          </a:p>
          <a:p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l-GR" sz="3600" b="1" dirty="0" smtClean="0"/>
              <a:t>Συνθήκες και Λογικές Πράξεις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 smtClean="0"/>
          </a:p>
          <a:p>
            <a:r>
              <a:rPr lang="el-GR" sz="2000" dirty="0" smtClean="0"/>
              <a:t>Δρ. Νικόλαος Θ. Λιόλιος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l-GR" sz="1400" dirty="0" smtClean="0"/>
              <a:t>Τμήμα Μηχανικών Πληροφορικής</a:t>
            </a:r>
            <a:endParaRPr lang="en-US" sz="1400" dirty="0" smtClean="0"/>
          </a:p>
          <a:p>
            <a:r>
              <a:rPr lang="el-GR" sz="1400" dirty="0" smtClean="0"/>
              <a:t>Τ.Ε.Ι. Θεσσαλίας</a:t>
            </a:r>
            <a:endParaRPr lang="en-US" sz="1400" dirty="0" smtClean="0"/>
          </a:p>
          <a:p>
            <a:r>
              <a:rPr lang="en-US" sz="1400" dirty="0" smtClean="0"/>
              <a:t>e-mail: nliolios@uth.gr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BBC9EA0-762D-46C9-B328-B6BD8E627E34}" type="slidenum">
              <a:rPr lang="en-US" sz="1200" smtClean="0">
                <a:latin typeface="Tahoma" pitchFamily="34" charset="0"/>
              </a:rPr>
              <a:pPr/>
              <a:t>10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>
                <a:latin typeface="Courier New" pitchFamily="49" charset="0"/>
              </a:rPr>
              <a:t>Η εντολή </a:t>
            </a:r>
            <a:r>
              <a:rPr lang="en-US" smtClean="0">
                <a:latin typeface="Courier New" pitchFamily="49" charset="0"/>
              </a:rPr>
              <a:t>if</a:t>
            </a:r>
            <a:r>
              <a:rPr lang="el-GR" smtClean="0">
                <a:latin typeface="Courier New" pitchFamily="49" charset="0"/>
              </a:rPr>
              <a:t> </a:t>
            </a:r>
            <a:endParaRPr lang="en-US" smtClean="0"/>
          </a:p>
        </p:txBody>
      </p:sp>
      <p:grpSp>
        <p:nvGrpSpPr>
          <p:cNvPr id="17412" name="Group 3"/>
          <p:cNvGrpSpPr>
            <a:grpSpLocks/>
          </p:cNvGrpSpPr>
          <p:nvPr/>
        </p:nvGrpSpPr>
        <p:grpSpPr bwMode="auto">
          <a:xfrm>
            <a:off x="601663" y="1638300"/>
            <a:ext cx="4740275" cy="2286000"/>
            <a:chOff x="1248" y="1152"/>
            <a:chExt cx="2986" cy="1440"/>
          </a:xfrm>
        </p:grpSpPr>
        <p:grpSp>
          <p:nvGrpSpPr>
            <p:cNvPr id="17414" name="Group 4"/>
            <p:cNvGrpSpPr>
              <a:grpSpLocks/>
            </p:cNvGrpSpPr>
            <p:nvPr/>
          </p:nvGrpSpPr>
          <p:grpSpPr bwMode="auto">
            <a:xfrm>
              <a:off x="1248" y="1152"/>
              <a:ext cx="2986" cy="1440"/>
              <a:chOff x="1056" y="912"/>
              <a:chExt cx="2986" cy="1440"/>
            </a:xfrm>
          </p:grpSpPr>
          <p:sp>
            <p:nvSpPr>
              <p:cNvPr id="17417" name="Text Box 5"/>
              <p:cNvSpPr txBox="1">
                <a:spLocks noChangeArrowheads="1"/>
              </p:cNvSpPr>
              <p:nvPr/>
            </p:nvSpPr>
            <p:spPr bwMode="auto">
              <a:xfrm>
                <a:off x="2832" y="1488"/>
                <a:ext cx="1210" cy="228"/>
              </a:xfrm>
              <a:prstGeom prst="rect">
                <a:avLst/>
              </a:prstGeom>
              <a:solidFill>
                <a:srgbClr val="CCE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sz="1600">
                    <a:solidFill>
                      <a:schemeClr val="tx2"/>
                    </a:solidFill>
                    <a:latin typeface="Courier New" pitchFamily="49" charset="0"/>
                  </a:rPr>
                  <a:t>print “Passed”</a:t>
                </a:r>
              </a:p>
            </p:txBody>
          </p:sp>
          <p:grpSp>
            <p:nvGrpSpPr>
              <p:cNvPr id="17418" name="Group 6"/>
              <p:cNvGrpSpPr>
                <a:grpSpLocks/>
              </p:cNvGrpSpPr>
              <p:nvPr/>
            </p:nvGrpSpPr>
            <p:grpSpPr bwMode="auto">
              <a:xfrm>
                <a:off x="1056" y="1248"/>
                <a:ext cx="1505" cy="674"/>
                <a:chOff x="1104" y="912"/>
                <a:chExt cx="1505" cy="674"/>
              </a:xfrm>
            </p:grpSpPr>
            <p:grpSp>
              <p:nvGrpSpPr>
                <p:cNvPr id="17426" name="Group 7"/>
                <p:cNvGrpSpPr>
                  <a:grpSpLocks/>
                </p:cNvGrpSpPr>
                <p:nvPr/>
              </p:nvGrpSpPr>
              <p:grpSpPr bwMode="auto">
                <a:xfrm>
                  <a:off x="1104" y="912"/>
                  <a:ext cx="1505" cy="674"/>
                  <a:chOff x="1104" y="912"/>
                  <a:chExt cx="1505" cy="674"/>
                </a:xfrm>
              </p:grpSpPr>
              <p:sp>
                <p:nvSpPr>
                  <p:cNvPr id="17428" name="Freeform 8"/>
                  <p:cNvSpPr>
                    <a:spLocks/>
                  </p:cNvSpPr>
                  <p:nvPr/>
                </p:nvSpPr>
                <p:spPr bwMode="auto">
                  <a:xfrm>
                    <a:off x="1104" y="912"/>
                    <a:ext cx="1505" cy="674"/>
                  </a:xfrm>
                  <a:custGeom>
                    <a:avLst/>
                    <a:gdLst>
                      <a:gd name="T0" fmla="*/ 752 w 1505"/>
                      <a:gd name="T1" fmla="*/ 0 h 674"/>
                      <a:gd name="T2" fmla="*/ 0 w 1505"/>
                      <a:gd name="T3" fmla="*/ 345 h 674"/>
                      <a:gd name="T4" fmla="*/ 752 w 1505"/>
                      <a:gd name="T5" fmla="*/ 674 h 674"/>
                      <a:gd name="T6" fmla="*/ 1505 w 1505"/>
                      <a:gd name="T7" fmla="*/ 345 h 674"/>
                      <a:gd name="T8" fmla="*/ 752 w 1505"/>
                      <a:gd name="T9" fmla="*/ 0 h 67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505"/>
                      <a:gd name="T16" fmla="*/ 0 h 674"/>
                      <a:gd name="T17" fmla="*/ 1505 w 1505"/>
                      <a:gd name="T18" fmla="*/ 674 h 67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505" h="674">
                        <a:moveTo>
                          <a:pt x="752" y="0"/>
                        </a:moveTo>
                        <a:lnTo>
                          <a:pt x="0" y="345"/>
                        </a:lnTo>
                        <a:lnTo>
                          <a:pt x="752" y="674"/>
                        </a:lnTo>
                        <a:lnTo>
                          <a:pt x="1505" y="345"/>
                        </a:lnTo>
                        <a:lnTo>
                          <a:pt x="752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l-GR"/>
                  </a:p>
                </p:txBody>
              </p:sp>
              <p:sp>
                <p:nvSpPr>
                  <p:cNvPr id="17429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872" y="912"/>
                    <a:ext cx="720" cy="3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l-GR"/>
                  </a:p>
                </p:txBody>
              </p:sp>
              <p:sp>
                <p:nvSpPr>
                  <p:cNvPr id="17430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912"/>
                    <a:ext cx="768" cy="3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l-GR"/>
                  </a:p>
                </p:txBody>
              </p:sp>
              <p:sp>
                <p:nvSpPr>
                  <p:cNvPr id="1743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1248"/>
                    <a:ext cx="768" cy="3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l-GR"/>
                  </a:p>
                </p:txBody>
              </p:sp>
              <p:sp>
                <p:nvSpPr>
                  <p:cNvPr id="17432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72" y="1248"/>
                    <a:ext cx="720" cy="3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l-GR"/>
                  </a:p>
                </p:txBody>
              </p:sp>
            </p:grpSp>
            <p:sp>
              <p:nvSpPr>
                <p:cNvPr id="1742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427" y="1152"/>
                  <a:ext cx="894" cy="2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sz="1600">
                      <a:solidFill>
                        <a:schemeClr val="tx2"/>
                      </a:solidFill>
                      <a:latin typeface="Courier New" pitchFamily="49" charset="0"/>
                    </a:rPr>
                    <a:t>Grade &gt;= 5</a:t>
                  </a:r>
                </a:p>
              </p:txBody>
            </p:sp>
          </p:grpSp>
          <p:sp>
            <p:nvSpPr>
              <p:cNvPr id="17419" name="Line 14"/>
              <p:cNvSpPr>
                <a:spLocks noChangeShapeType="1"/>
              </p:cNvSpPr>
              <p:nvPr/>
            </p:nvSpPr>
            <p:spPr bwMode="auto">
              <a:xfrm>
                <a:off x="1824" y="1008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  <p:sp>
            <p:nvSpPr>
              <p:cNvPr id="17420" name="Oval 15"/>
              <p:cNvSpPr>
                <a:spLocks noChangeArrowheads="1"/>
              </p:cNvSpPr>
              <p:nvPr/>
            </p:nvSpPr>
            <p:spPr bwMode="auto">
              <a:xfrm>
                <a:off x="1776" y="912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17421" name="Oval 16"/>
              <p:cNvSpPr>
                <a:spLocks noChangeArrowheads="1"/>
              </p:cNvSpPr>
              <p:nvPr/>
            </p:nvSpPr>
            <p:spPr bwMode="auto">
              <a:xfrm>
                <a:off x="1776" y="2256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17422" name="Line 17"/>
              <p:cNvSpPr>
                <a:spLocks noChangeShapeType="1"/>
              </p:cNvSpPr>
              <p:nvPr/>
            </p:nvSpPr>
            <p:spPr bwMode="auto">
              <a:xfrm>
                <a:off x="1824" y="1920"/>
                <a:ext cx="0" cy="3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  <p:sp>
            <p:nvSpPr>
              <p:cNvPr id="17423" name="Line 18"/>
              <p:cNvSpPr>
                <a:spLocks noChangeShapeType="1"/>
              </p:cNvSpPr>
              <p:nvPr/>
            </p:nvSpPr>
            <p:spPr bwMode="auto">
              <a:xfrm>
                <a:off x="2544" y="158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  <p:sp>
            <p:nvSpPr>
              <p:cNvPr id="17424" name="Line 19"/>
              <p:cNvSpPr>
                <a:spLocks noChangeShapeType="1"/>
              </p:cNvSpPr>
              <p:nvPr/>
            </p:nvSpPr>
            <p:spPr bwMode="auto">
              <a:xfrm flipH="1">
                <a:off x="1824" y="2112"/>
                <a:ext cx="15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  <p:sp>
            <p:nvSpPr>
              <p:cNvPr id="17425" name="Line 20"/>
              <p:cNvSpPr>
                <a:spLocks noChangeShapeType="1"/>
              </p:cNvSpPr>
              <p:nvPr/>
            </p:nvSpPr>
            <p:spPr bwMode="auto">
              <a:xfrm flipV="1">
                <a:off x="3408" y="1728"/>
                <a:ext cx="0" cy="38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</p:grpSp>
        <p:sp>
          <p:nvSpPr>
            <p:cNvPr id="17415" name="Text Box 21"/>
            <p:cNvSpPr txBox="1">
              <a:spLocks noChangeArrowheads="1"/>
            </p:cNvSpPr>
            <p:nvPr/>
          </p:nvSpPr>
          <p:spPr bwMode="auto">
            <a:xfrm>
              <a:off x="2688" y="1536"/>
              <a:ext cx="3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chemeClr val="tx2"/>
                  </a:solidFill>
                </a:rPr>
                <a:t>true</a:t>
              </a:r>
            </a:p>
          </p:txBody>
        </p:sp>
        <p:sp>
          <p:nvSpPr>
            <p:cNvPr id="17416" name="Text Box 22"/>
            <p:cNvSpPr txBox="1">
              <a:spLocks noChangeArrowheads="1"/>
            </p:cNvSpPr>
            <p:nvPr/>
          </p:nvSpPr>
          <p:spPr bwMode="auto">
            <a:xfrm>
              <a:off x="1584" y="2160"/>
              <a:ext cx="3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chemeClr val="tx2"/>
                  </a:solidFill>
                </a:rPr>
                <a:t>false</a:t>
              </a:r>
            </a:p>
          </p:txBody>
        </p:sp>
      </p:grpSp>
      <p:sp>
        <p:nvSpPr>
          <p:cNvPr id="17413" name="Text Box 23"/>
          <p:cNvSpPr txBox="1">
            <a:spLocks noChangeArrowheads="1"/>
          </p:cNvSpPr>
          <p:nvPr/>
        </p:nvSpPr>
        <p:spPr bwMode="auto">
          <a:xfrm>
            <a:off x="4114800" y="4191000"/>
            <a:ext cx="4495800" cy="1323439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 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(Grade </a:t>
            </a: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&gt;= 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5)</a:t>
            </a:r>
          </a:p>
          <a:p>
            <a:pPr algn="l"/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  </a:t>
            </a:r>
            <a:r>
              <a:rPr lang="en-US" sz="1600" dirty="0" err="1" smtClean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600" dirty="0" err="1" smtClean="0">
                <a:solidFill>
                  <a:prstClr val="black"/>
                </a:solidFill>
                <a:latin typeface="Consolas"/>
              </a:rPr>
              <a:t>.WriteLine</a:t>
            </a:r>
            <a:r>
              <a:rPr lang="en-US" sz="1600" dirty="0" smtClean="0">
                <a:solidFill>
                  <a:prstClr val="black"/>
                </a:solidFill>
                <a:latin typeface="Consolas"/>
              </a:rPr>
              <a:t> (</a:t>
            </a:r>
            <a:r>
              <a:rPr lang="en-US" sz="1600" dirty="0" smtClean="0">
                <a:solidFill>
                  <a:srgbClr val="A31515"/>
                </a:solidFill>
                <a:latin typeface="Consolas"/>
              </a:rPr>
              <a:t>"Passed"</a:t>
            </a:r>
            <a:r>
              <a:rPr lang="en-US" sz="1600" dirty="0" smtClean="0">
                <a:solidFill>
                  <a:prstClr val="black"/>
                </a:solidFill>
                <a:latin typeface="Consolas"/>
              </a:rPr>
              <a:t>);</a:t>
            </a:r>
          </a:p>
          <a:p>
            <a:pPr algn="l" eaLnBrk="1" hangingPunct="1">
              <a:spcBef>
                <a:spcPct val="50000"/>
              </a:spcBef>
            </a:pPr>
            <a:endParaRPr lang="en-US" sz="1600" b="1" dirty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92D050"/>
                </a:solidFill>
                <a:latin typeface="Courier New" pitchFamily="49" charset="0"/>
                <a:cs typeface="Times New Roman" pitchFamily="18" charset="0"/>
              </a:rPr>
              <a:t>// </a:t>
            </a:r>
            <a:r>
              <a:rPr lang="el-GR" sz="1600" b="1" dirty="0">
                <a:solidFill>
                  <a:srgbClr val="92D050"/>
                </a:solidFill>
                <a:latin typeface="Courier New" pitchFamily="49" charset="0"/>
                <a:cs typeface="Times New Roman" pitchFamily="18" charset="0"/>
              </a:rPr>
              <a:t>Αρχή της επόμενης εντολής</a:t>
            </a:r>
            <a:endParaRPr lang="en-US" sz="1600" b="1" dirty="0">
              <a:solidFill>
                <a:srgbClr val="92D050"/>
              </a:solidFill>
              <a:latin typeface="Courier New" pitchFamily="49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81BC93-756E-4EE5-AC29-DF7F201AE607}" type="slidenum">
              <a:rPr lang="en-US" sz="1200" smtClean="0">
                <a:latin typeface="Tahoma" pitchFamily="34" charset="0"/>
              </a:rPr>
              <a:pPr/>
              <a:t>11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Boolean Expressions: </a:t>
            </a:r>
            <a:r>
              <a:rPr lang="el-GR" smtClean="0"/>
              <a:t>Τα βασικά</a:t>
            </a:r>
            <a:endParaRPr 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l-GR" smtClean="0"/>
              <a:t>Μια συνθήκη συνήθως χρησιμοποιεί έναν από του τελεστές ελέγχου ισότητας</a:t>
            </a:r>
            <a:r>
              <a:rPr lang="en-US" i="1" smtClean="0"/>
              <a:t> (==, !=) </a:t>
            </a:r>
            <a:r>
              <a:rPr lang="el-GR" i="1" smtClean="0"/>
              <a:t>ή του σχεσιακούς τελεστές</a:t>
            </a:r>
            <a:r>
              <a:rPr lang="en-US" i="1" smtClean="0"/>
              <a:t> (&lt;, &gt;, &lt;=, &gt;=)</a:t>
            </a:r>
            <a:r>
              <a:rPr lang="en-US" smtClean="0"/>
              <a:t>, </a:t>
            </a:r>
            <a:r>
              <a:rPr lang="el-GR" smtClean="0"/>
              <a:t>οι οποίοι επιστρέφουν </a:t>
            </a:r>
            <a:r>
              <a:rPr lang="en-US" smtClean="0"/>
              <a:t>boolean </a:t>
            </a:r>
            <a:r>
              <a:rPr lang="el-GR" smtClean="0"/>
              <a:t>αποτέλεσμα</a:t>
            </a:r>
            <a:r>
              <a:rPr lang="en-US" smtClean="0"/>
              <a:t>:</a:t>
            </a:r>
          </a:p>
          <a:p>
            <a:pPr lvl="3">
              <a:buFontTx/>
              <a:buNone/>
            </a:pPr>
            <a:r>
              <a:rPr lang="en-US" sz="2400" smtClean="0">
                <a:latin typeface="Courier New" pitchFamily="49" charset="0"/>
              </a:rPr>
              <a:t>==</a:t>
            </a:r>
            <a:r>
              <a:rPr lang="en-US" sz="2400" smtClean="0"/>
              <a:t>		equal to</a:t>
            </a:r>
          </a:p>
          <a:p>
            <a:pPr lvl="3">
              <a:buFontTx/>
              <a:buNone/>
            </a:pPr>
            <a:r>
              <a:rPr lang="en-US" sz="2400" smtClean="0">
                <a:latin typeface="Courier New" pitchFamily="49" charset="0"/>
              </a:rPr>
              <a:t>!=</a:t>
            </a:r>
            <a:r>
              <a:rPr lang="en-US" sz="2400" smtClean="0"/>
              <a:t>		not equal to</a:t>
            </a:r>
          </a:p>
          <a:p>
            <a:pPr lvl="3">
              <a:buFontTx/>
              <a:buNone/>
            </a:pPr>
            <a:r>
              <a:rPr lang="en-US" sz="2400" smtClean="0">
                <a:latin typeface="Courier New" pitchFamily="49" charset="0"/>
              </a:rPr>
              <a:t>&lt;</a:t>
            </a:r>
            <a:r>
              <a:rPr lang="en-US" sz="2400" smtClean="0"/>
              <a:t>			less than</a:t>
            </a:r>
          </a:p>
          <a:p>
            <a:pPr lvl="3">
              <a:buFontTx/>
              <a:buNone/>
            </a:pPr>
            <a:r>
              <a:rPr lang="en-US" sz="2400" smtClean="0">
                <a:latin typeface="Courier New" pitchFamily="49" charset="0"/>
              </a:rPr>
              <a:t>&gt;</a:t>
            </a:r>
            <a:r>
              <a:rPr lang="en-US" sz="2400" smtClean="0"/>
              <a:t>			greater than</a:t>
            </a:r>
          </a:p>
          <a:p>
            <a:pPr lvl="3">
              <a:buFontTx/>
              <a:buNone/>
            </a:pPr>
            <a:r>
              <a:rPr lang="en-US" sz="2400" smtClean="0">
                <a:latin typeface="Courier New" pitchFamily="49" charset="0"/>
              </a:rPr>
              <a:t>&lt;=</a:t>
            </a:r>
            <a:r>
              <a:rPr lang="en-US" sz="2400" smtClean="0"/>
              <a:t>		less than or equal to</a:t>
            </a:r>
          </a:p>
          <a:p>
            <a:pPr lvl="3">
              <a:buFontTx/>
              <a:buNone/>
            </a:pPr>
            <a:r>
              <a:rPr lang="en-US" sz="2400" smtClean="0">
                <a:latin typeface="Courier New" pitchFamily="49" charset="0"/>
              </a:rPr>
              <a:t>&gt;=</a:t>
            </a:r>
            <a:r>
              <a:rPr lang="en-US" sz="2400" smtClean="0"/>
              <a:t>		greater than or equal to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- Θέση αριθμού διαφάνειας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CEB16A0-0805-4675-A665-B4FBF2893BB2}" type="slidenum">
              <a:rPr lang="en-US" sz="1400" smtClean="0"/>
              <a:pPr/>
              <a:t>12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2"/>
                </a:solidFill>
              </a:rPr>
              <a:t>  </a:t>
            </a:r>
            <a:r>
              <a:rPr lang="el-GR" smtClean="0">
                <a:solidFill>
                  <a:schemeClr val="bg2"/>
                </a:solidFill>
              </a:rPr>
              <a:t>Τελεστές ισότητας και Σχεσιακοί Τελεστές</a:t>
            </a:r>
            <a:endParaRPr lang="en-US" smtClean="0">
              <a:solidFill>
                <a:schemeClr val="bg2"/>
              </a:solidFill>
            </a:endParaRPr>
          </a:p>
        </p:txBody>
      </p:sp>
      <p:graphicFrame>
        <p:nvGraphicFramePr>
          <p:cNvPr id="20484" name="Object 3"/>
          <p:cNvGraphicFramePr>
            <a:graphicFrameLocks/>
          </p:cNvGraphicFramePr>
          <p:nvPr/>
        </p:nvGraphicFramePr>
        <p:xfrm>
          <a:off x="381000" y="1143000"/>
          <a:ext cx="853440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2" name="Document" r:id="rId3" imgW="7316451" imgH="3945078" progId="Word.Document.8">
                  <p:embed/>
                </p:oleObj>
              </mc:Choice>
              <mc:Fallback>
                <p:oleObj name="Document" r:id="rId3" imgW="7316451" imgH="3945078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143000"/>
                        <a:ext cx="8534400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33400" y="5638800"/>
            <a:ext cx="777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l-GR" sz="1400">
                <a:solidFill>
                  <a:srgbClr val="000000"/>
                </a:solidFill>
                <a:latin typeface="Arial Unicode MS" pitchFamily="34" charset="-128"/>
              </a:rPr>
              <a:t>Παρατηρείστε τη διαφορά μεταξύ του τελεστή ισότητας </a:t>
            </a:r>
            <a:r>
              <a:rPr lang="en-US" sz="1400">
                <a:solidFill>
                  <a:srgbClr val="000000"/>
                </a:solidFill>
                <a:latin typeface="Arial Unicode MS" pitchFamily="34" charset="-128"/>
              </a:rPr>
              <a:t>(</a:t>
            </a:r>
            <a:r>
              <a:rPr lang="en-US" sz="1400">
                <a:solidFill>
                  <a:srgbClr val="000000"/>
                </a:solidFill>
                <a:latin typeface="Courier New" pitchFamily="49" charset="0"/>
              </a:rPr>
              <a:t>==</a:t>
            </a:r>
            <a:r>
              <a:rPr lang="en-US" sz="1400">
                <a:solidFill>
                  <a:srgbClr val="000000"/>
                </a:solidFill>
                <a:latin typeface="Arial Unicode MS" pitchFamily="34" charset="-128"/>
              </a:rPr>
              <a:t>) </a:t>
            </a:r>
            <a:r>
              <a:rPr lang="el-GR" sz="1400">
                <a:solidFill>
                  <a:srgbClr val="000000"/>
                </a:solidFill>
                <a:latin typeface="Arial Unicode MS" pitchFamily="34" charset="-128"/>
              </a:rPr>
              <a:t>και του τελεστή εκχώρησης τιμών</a:t>
            </a:r>
            <a:r>
              <a:rPr lang="en-US" sz="1400">
                <a:solidFill>
                  <a:srgbClr val="000000"/>
                </a:solidFill>
                <a:latin typeface="Arial Unicode MS" pitchFamily="34" charset="-128"/>
              </a:rPr>
              <a:t> (</a:t>
            </a:r>
            <a:r>
              <a:rPr 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sz="1400">
                <a:solidFill>
                  <a:srgbClr val="000000"/>
                </a:solidFill>
                <a:latin typeface="Arial Unicode MS" pitchFamily="34" charset="-128"/>
              </a:rPr>
              <a:t>)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3400" y="5867400"/>
            <a:ext cx="777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l-GR" sz="1400" dirty="0" smtClean="0">
                <a:solidFill>
                  <a:srgbClr val="000000"/>
                </a:solidFill>
                <a:latin typeface="Arial Unicode MS" pitchFamily="34" charset="-128"/>
              </a:rPr>
              <a:t>Ερώτηση</a:t>
            </a:r>
            <a:r>
              <a:rPr lang="en-US" sz="1400" dirty="0" smtClean="0">
                <a:solidFill>
                  <a:srgbClr val="000000"/>
                </a:solidFill>
                <a:latin typeface="Arial Unicode MS" pitchFamily="34" charset="-128"/>
              </a:rPr>
              <a:t>: </a:t>
            </a:r>
            <a:r>
              <a:rPr lang="en-US" sz="1400" dirty="0">
                <a:solidFill>
                  <a:srgbClr val="000000"/>
                </a:solidFill>
                <a:latin typeface="Arial Unicode MS" pitchFamily="34" charset="-128"/>
              </a:rPr>
              <a:t>if (grade </a:t>
            </a:r>
            <a:r>
              <a:rPr lang="en-US" sz="1400" dirty="0">
                <a:solidFill>
                  <a:schemeClr val="bg2"/>
                </a:solidFill>
                <a:latin typeface="Arial Unicode MS" pitchFamily="34" charset="-128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Arial Unicode MS" pitchFamily="34" charset="-128"/>
              </a:rPr>
              <a:t> 100) </a:t>
            </a:r>
            <a:br>
              <a:rPr lang="en-US" sz="1400" dirty="0">
                <a:solidFill>
                  <a:srgbClr val="000000"/>
                </a:solidFill>
                <a:latin typeface="Arial Unicode MS" pitchFamily="34" charset="-128"/>
              </a:rPr>
            </a:br>
            <a:r>
              <a:rPr lang="en-US" sz="1400" dirty="0">
                <a:solidFill>
                  <a:srgbClr val="000000"/>
                </a:solidFill>
                <a:latin typeface="Arial Unicode MS" pitchFamily="34" charset="-128"/>
              </a:rPr>
              <a:t>                    </a:t>
            </a:r>
            <a:r>
              <a:rPr lang="en-US" sz="1400" dirty="0" err="1">
                <a:solidFill>
                  <a:srgbClr val="000000"/>
                </a:solidFill>
                <a:latin typeface="Arial Unicode MS" pitchFamily="34" charset="-128"/>
              </a:rPr>
              <a:t>Console.WriteLine</a:t>
            </a:r>
            <a:r>
              <a:rPr lang="en-US" sz="1400" dirty="0">
                <a:solidFill>
                  <a:srgbClr val="000000"/>
                </a:solidFill>
                <a:latin typeface="Arial Unicode MS" pitchFamily="34" charset="-128"/>
              </a:rPr>
              <a:t>( “Great!” );</a:t>
            </a:r>
          </a:p>
        </p:txBody>
      </p:sp>
      <p:sp>
        <p:nvSpPr>
          <p:cNvPr id="20487" name="Rectangle 8"/>
          <p:cNvSpPr>
            <a:spLocks noChangeArrowheads="1"/>
          </p:cNvSpPr>
          <p:nvPr/>
        </p:nvSpPr>
        <p:spPr bwMode="auto">
          <a:xfrm>
            <a:off x="609600" y="6400800"/>
            <a:ext cx="3352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l-GR" sz="1400" dirty="0">
                <a:solidFill>
                  <a:srgbClr val="000000"/>
                </a:solidFill>
                <a:latin typeface="Arial Unicode MS" pitchFamily="34" charset="-128"/>
              </a:rPr>
              <a:t>Παράδειγμα</a:t>
            </a:r>
            <a:r>
              <a:rPr lang="en-US" sz="1400" dirty="0">
                <a:solidFill>
                  <a:srgbClr val="000000"/>
                </a:solidFill>
                <a:latin typeface="Arial Unicode MS" pitchFamily="34" charset="-128"/>
              </a:rPr>
              <a:t>: </a:t>
            </a:r>
            <a:r>
              <a:rPr lang="en-US" sz="1400" dirty="0" err="1">
                <a:solidFill>
                  <a:srgbClr val="000000"/>
                </a:solidFill>
                <a:latin typeface="Arial Unicode MS" pitchFamily="34" charset="-128"/>
              </a:rPr>
              <a:t>Comparison.cs</a:t>
            </a:r>
            <a:endParaRPr lang="en-US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itchFamily="49" charset="0"/>
              </a:rPr>
              <a:t>Comparison.cs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Comparison.cs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Using if statements, relational operators and equality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operators.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System;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Comparison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{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static void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Main(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[] args 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{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int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number1,       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first number to compare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    number2;      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// second number to compare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     // read in first number from user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Console.Write( </a:t>
            </a:r>
            <a:r>
              <a:rPr lang="en-US" smtClean="0">
                <a:solidFill>
                  <a:srgbClr val="40D9FF"/>
                </a:solidFill>
                <a:cs typeface="Courier New" pitchFamily="49" charset="0"/>
              </a:rPr>
              <a:t>"Please enter first integer: "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16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number1 = Int32.Parse( Console.ReadLine()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17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 // read in second number from user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Console.Write( </a:t>
            </a:r>
            <a:r>
              <a:rPr lang="en-US" smtClean="0">
                <a:solidFill>
                  <a:srgbClr val="40D9FF"/>
                </a:solidFill>
                <a:cs typeface="Courier New" pitchFamily="49" charset="0"/>
              </a:rPr>
              <a:t>"\nPlease enter second integer: "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number2 = Int32.Parse( Console.ReadLine()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if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( number1 == number2 )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23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   Console.WriteLine( number1 + </a:t>
            </a:r>
            <a:r>
              <a:rPr lang="en-US" smtClean="0">
                <a:solidFill>
                  <a:srgbClr val="40D9FF"/>
                </a:solidFill>
                <a:cs typeface="Courier New" pitchFamily="49" charset="0"/>
              </a:rPr>
              <a:t>" == "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+ number2 );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25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if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( number1 != number2 )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26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   Console.WriteLine( number1 + </a:t>
            </a:r>
            <a:r>
              <a:rPr lang="en-US" smtClean="0">
                <a:solidFill>
                  <a:srgbClr val="40D9FF"/>
                </a:solidFill>
                <a:cs typeface="Courier New" pitchFamily="49" charset="0"/>
              </a:rPr>
              <a:t>" != "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+ number2 );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27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if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( number1 &lt; number2 )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29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   Console.WriteLine( number1 + </a:t>
            </a:r>
            <a:r>
              <a:rPr lang="en-US" smtClean="0">
                <a:solidFill>
                  <a:srgbClr val="40D9FF"/>
                </a:solidFill>
                <a:cs typeface="Courier New" pitchFamily="49" charset="0"/>
              </a:rPr>
              <a:t>" &lt; "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+ number2 );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30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31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if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( number1 &gt; number2 )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32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   Console.WriteLine( number1 + </a:t>
            </a:r>
            <a:r>
              <a:rPr lang="en-US" smtClean="0">
                <a:solidFill>
                  <a:srgbClr val="40D9FF"/>
                </a:solidFill>
                <a:cs typeface="Courier New" pitchFamily="49" charset="0"/>
              </a:rPr>
              <a:t>" &gt; "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+  number2 );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33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endParaRPr lang="en-US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429000" y="3200400"/>
            <a:ext cx="3733800" cy="1047750"/>
            <a:chOff x="2160" y="2016"/>
            <a:chExt cx="2352" cy="660"/>
          </a:xfrm>
        </p:grpSpPr>
        <p:sp>
          <p:nvSpPr>
            <p:cNvPr id="21521" name="Text Box 5"/>
            <p:cNvSpPr txBox="1">
              <a:spLocks noChangeArrowheads="1"/>
            </p:cNvSpPr>
            <p:nvPr/>
          </p:nvSpPr>
          <p:spPr bwMode="auto">
            <a:xfrm>
              <a:off x="2256" y="2304"/>
              <a:ext cx="2256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Combining these two methods eliminates the need for a temporary string variable.</a:t>
              </a:r>
            </a:p>
          </p:txBody>
        </p:sp>
        <p:sp>
          <p:nvSpPr>
            <p:cNvPr id="21522" name="Line 6"/>
            <p:cNvSpPr>
              <a:spLocks noChangeShapeType="1"/>
            </p:cNvSpPr>
            <p:nvPr/>
          </p:nvSpPr>
          <p:spPr bwMode="auto">
            <a:xfrm flipH="1" flipV="1">
              <a:off x="2160" y="2016"/>
              <a:ext cx="100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914400" y="3352800"/>
            <a:ext cx="2743200" cy="990600"/>
            <a:chOff x="576" y="2112"/>
            <a:chExt cx="1728" cy="624"/>
          </a:xfrm>
        </p:grpSpPr>
        <p:sp>
          <p:nvSpPr>
            <p:cNvPr id="21519" name="Text Box 8"/>
            <p:cNvSpPr txBox="1">
              <a:spLocks noChangeArrowheads="1"/>
            </p:cNvSpPr>
            <p:nvPr/>
          </p:nvSpPr>
          <p:spPr bwMode="auto">
            <a:xfrm>
              <a:off x="576" y="2112"/>
              <a:ext cx="1728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If number1 is the same as number2 this line is preformed</a:t>
              </a:r>
            </a:p>
          </p:txBody>
        </p:sp>
        <p:sp>
          <p:nvSpPr>
            <p:cNvPr id="21520" name="Line 9"/>
            <p:cNvSpPr>
              <a:spLocks noChangeShapeType="1"/>
            </p:cNvSpPr>
            <p:nvPr/>
          </p:nvSpPr>
          <p:spPr bwMode="auto">
            <a:xfrm>
              <a:off x="672" y="2496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676400" y="3886200"/>
            <a:ext cx="3140075" cy="990600"/>
            <a:chOff x="1056" y="2448"/>
            <a:chExt cx="1978" cy="624"/>
          </a:xfrm>
        </p:grpSpPr>
        <p:sp>
          <p:nvSpPr>
            <p:cNvPr id="21517" name="Text Box 11"/>
            <p:cNvSpPr txBox="1">
              <a:spLocks noChangeArrowheads="1"/>
            </p:cNvSpPr>
            <p:nvPr/>
          </p:nvSpPr>
          <p:spPr bwMode="auto">
            <a:xfrm>
              <a:off x="1056" y="2448"/>
              <a:ext cx="1978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If number1 does not equal number2 this line of code is executed.</a:t>
              </a:r>
            </a:p>
          </p:txBody>
        </p:sp>
        <p:sp>
          <p:nvSpPr>
            <p:cNvPr id="21518" name="Line 12"/>
            <p:cNvSpPr>
              <a:spLocks noChangeShapeType="1"/>
            </p:cNvSpPr>
            <p:nvPr/>
          </p:nvSpPr>
          <p:spPr bwMode="auto">
            <a:xfrm flipH="1">
              <a:off x="2304" y="2832"/>
              <a:ext cx="9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905000" y="4191000"/>
            <a:ext cx="2835275" cy="1219200"/>
            <a:chOff x="1200" y="2640"/>
            <a:chExt cx="1786" cy="768"/>
          </a:xfrm>
        </p:grpSpPr>
        <p:sp>
          <p:nvSpPr>
            <p:cNvPr id="21515" name="Text Box 14"/>
            <p:cNvSpPr txBox="1">
              <a:spLocks noChangeArrowheads="1"/>
            </p:cNvSpPr>
            <p:nvPr/>
          </p:nvSpPr>
          <p:spPr bwMode="auto">
            <a:xfrm>
              <a:off x="1200" y="2640"/>
              <a:ext cx="1786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If number1 is less than number2 the program will use this line</a:t>
              </a:r>
            </a:p>
          </p:txBody>
        </p:sp>
        <p:sp>
          <p:nvSpPr>
            <p:cNvPr id="21516" name="Line 15"/>
            <p:cNvSpPr>
              <a:spLocks noChangeShapeType="1"/>
            </p:cNvSpPr>
            <p:nvPr/>
          </p:nvSpPr>
          <p:spPr bwMode="auto">
            <a:xfrm flipH="1">
              <a:off x="1536" y="3024"/>
              <a:ext cx="144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3276600" y="4572000"/>
            <a:ext cx="3124200" cy="1371600"/>
            <a:chOff x="2064" y="2880"/>
            <a:chExt cx="1968" cy="864"/>
          </a:xfrm>
        </p:grpSpPr>
        <p:sp>
          <p:nvSpPr>
            <p:cNvPr id="21513" name="Text Box 17"/>
            <p:cNvSpPr txBox="1">
              <a:spLocks noChangeArrowheads="1"/>
            </p:cNvSpPr>
            <p:nvPr/>
          </p:nvSpPr>
          <p:spPr bwMode="auto">
            <a:xfrm>
              <a:off x="2064" y="2880"/>
              <a:ext cx="1968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If number1 is greater than number2 this line will be preformed</a:t>
              </a:r>
            </a:p>
          </p:txBody>
        </p:sp>
        <p:sp>
          <p:nvSpPr>
            <p:cNvPr id="21514" name="Line 18"/>
            <p:cNvSpPr>
              <a:spLocks noChangeShapeType="1"/>
            </p:cNvSpPr>
            <p:nvPr/>
          </p:nvSpPr>
          <p:spPr bwMode="auto">
            <a:xfrm>
              <a:off x="2496" y="326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itchFamily="49" charset="0"/>
              </a:rPr>
              <a:t>Comparison.cs</a:t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/>
              <a:t>Program Output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1828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34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if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( number1 &lt;= number2 )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35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   Console.WriteLine( number1 + </a:t>
            </a:r>
            <a:r>
              <a:rPr lang="en-US" smtClean="0">
                <a:solidFill>
                  <a:srgbClr val="40D9FF"/>
                </a:solidFill>
                <a:cs typeface="Courier New" pitchFamily="49" charset="0"/>
              </a:rPr>
              <a:t>" &lt;= "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+ number2 );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36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37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if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( number1 &gt;= number2 )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38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   Console.WriteLine( number1 + </a:t>
            </a:r>
            <a:r>
              <a:rPr lang="en-US" smtClean="0">
                <a:solidFill>
                  <a:srgbClr val="40D9FF"/>
                </a:solidFill>
                <a:cs typeface="Courier New" pitchFamily="49" charset="0"/>
              </a:rPr>
              <a:t>" &gt;= "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+ number2 );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39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40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}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end method Main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41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42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}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end class Comparison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endParaRPr lang="en-US" smtClean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6200" y="2362200"/>
            <a:ext cx="6934200" cy="121920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Please enter first integer: 2000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Please enter second integer: 1000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2000 != 1000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2000 &gt; 1000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2000 &gt;= 1000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73025" y="3962400"/>
            <a:ext cx="6934200" cy="11874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Please enter first integer: 1000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Please enter second integer: 2000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1000 != 2000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1000 &lt; 2000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Courier New" pitchFamily="49" charset="0"/>
              </a:rPr>
              <a:t>1000 &lt;= 2000</a:t>
            </a:r>
            <a:endParaRPr lang="en-US" sz="1200" b="1">
              <a:latin typeface="Courier New" pitchFamily="49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73025" y="5486400"/>
            <a:ext cx="6937375" cy="11874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Please enter first integer: 1000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Please enter second integer: 1000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1000 == 1000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1000 &lt;= 1000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Courier New" pitchFamily="49" charset="0"/>
              </a:rPr>
              <a:t>1000 &gt;= 1000</a:t>
            </a:r>
            <a:endParaRPr lang="en-US" sz="1200" b="1">
              <a:latin typeface="Courier New" pitchFamily="49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124200" y="609600"/>
            <a:ext cx="3200400" cy="1581150"/>
            <a:chOff x="1968" y="384"/>
            <a:chExt cx="2016" cy="996"/>
          </a:xfrm>
        </p:grpSpPr>
        <p:sp>
          <p:nvSpPr>
            <p:cNvPr id="22539" name="Text Box 8"/>
            <p:cNvSpPr txBox="1">
              <a:spLocks noChangeArrowheads="1"/>
            </p:cNvSpPr>
            <p:nvPr/>
          </p:nvSpPr>
          <p:spPr bwMode="auto">
            <a:xfrm>
              <a:off x="1968" y="1008"/>
              <a:ext cx="2016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If number1 is less than or equal to number2 then this code will be used</a:t>
              </a:r>
            </a:p>
          </p:txBody>
        </p:sp>
        <p:sp>
          <p:nvSpPr>
            <p:cNvPr id="22540" name="Line 9"/>
            <p:cNvSpPr>
              <a:spLocks noChangeShapeType="1"/>
            </p:cNvSpPr>
            <p:nvPr/>
          </p:nvSpPr>
          <p:spPr bwMode="auto">
            <a:xfrm flipH="1" flipV="1">
              <a:off x="2544" y="384"/>
              <a:ext cx="19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352800" y="1143000"/>
            <a:ext cx="2682875" cy="1444625"/>
            <a:chOff x="2112" y="720"/>
            <a:chExt cx="1690" cy="910"/>
          </a:xfrm>
        </p:grpSpPr>
        <p:sp>
          <p:nvSpPr>
            <p:cNvPr id="22537" name="Text Box 11"/>
            <p:cNvSpPr txBox="1">
              <a:spLocks noChangeArrowheads="1"/>
            </p:cNvSpPr>
            <p:nvPr/>
          </p:nvSpPr>
          <p:spPr bwMode="auto">
            <a:xfrm>
              <a:off x="2112" y="1104"/>
              <a:ext cx="1690" cy="5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Lastly if number1 is greater than or equal to number2 then this code will be executed</a:t>
              </a:r>
            </a:p>
          </p:txBody>
        </p:sp>
        <p:sp>
          <p:nvSpPr>
            <p:cNvPr id="22538" name="Line 12"/>
            <p:cNvSpPr>
              <a:spLocks noChangeShapeType="1"/>
            </p:cNvSpPr>
            <p:nvPr/>
          </p:nvSpPr>
          <p:spPr bwMode="auto">
            <a:xfrm flipH="1" flipV="1">
              <a:off x="2592" y="720"/>
              <a:ext cx="4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4B59DD7-65A7-43EC-83EF-BD764ACDDD2F}" type="slidenum">
              <a:rPr lang="en-US" sz="1200" smtClean="0">
                <a:latin typeface="Tahoma" pitchFamily="34" charset="0"/>
              </a:rPr>
              <a:pPr/>
              <a:t>15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Σύγκριση Χαρακτήρων</a:t>
            </a:r>
            <a:endParaRPr lang="en-US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2667000"/>
          </a:xfrm>
        </p:spPr>
        <p:txBody>
          <a:bodyPr/>
          <a:lstStyle/>
          <a:p>
            <a:r>
              <a:rPr lang="el-GR" sz="2400" dirty="0" smtClean="0"/>
              <a:t>Μπορούμε επίσης να χρησιμοποιήσουμε τους σχεσιακούς τελεστές σε δεδομένα χαρακτήρων.</a:t>
            </a:r>
            <a:endParaRPr lang="en-US" sz="2400" dirty="0" smtClean="0"/>
          </a:p>
          <a:p>
            <a:r>
              <a:rPr lang="el-GR" sz="2400" dirty="0" smtClean="0"/>
              <a:t>Τα αποτελέσματα βασίζονται στο σύνολο χαρακτήρων </a:t>
            </a:r>
            <a:r>
              <a:rPr lang="en-US" sz="2400" dirty="0" smtClean="0"/>
              <a:t>Unicode</a:t>
            </a:r>
          </a:p>
          <a:p>
            <a:r>
              <a:rPr lang="el-GR" sz="2400" dirty="0" smtClean="0"/>
              <a:t>Η επόμενη συνθήκη είναι </a:t>
            </a:r>
            <a:r>
              <a:rPr lang="en-US" sz="2400" dirty="0" smtClean="0"/>
              <a:t>true </a:t>
            </a:r>
            <a:r>
              <a:rPr lang="el-GR" sz="2400" dirty="0" smtClean="0"/>
              <a:t>διότι ο χαρακτήρας </a:t>
            </a:r>
            <a:r>
              <a:rPr lang="en-US" sz="2400" dirty="0" smtClean="0"/>
              <a:t>'+' </a:t>
            </a:r>
            <a:r>
              <a:rPr lang="el-GR" sz="2400" dirty="0" smtClean="0"/>
              <a:t>είναι πιο μπροστά από τον χαρακτήρα </a:t>
            </a:r>
            <a:r>
              <a:rPr lang="en-US" sz="2400" dirty="0" smtClean="0"/>
              <a:t>'J' </a:t>
            </a:r>
            <a:r>
              <a:rPr lang="el-GR" sz="2400" dirty="0" smtClean="0"/>
              <a:t>στο</a:t>
            </a:r>
            <a:r>
              <a:rPr lang="en-US" sz="2400" dirty="0" smtClean="0"/>
              <a:t> Unicode: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1263650" y="4479925"/>
            <a:ext cx="64325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if ('+' &lt; 'J')</a:t>
            </a:r>
          </a:p>
          <a:p>
            <a:pPr algn="l"/>
            <a:r>
              <a:rPr lang="en-US" sz="2000" b="1">
                <a:latin typeface="Courier New" pitchFamily="49" charset="0"/>
              </a:rPr>
              <a:t>   Console.WriteLine("+ is less than J");</a:t>
            </a:r>
            <a:endParaRPr lang="en-US" sz="2400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381000" y="5486400"/>
            <a:ext cx="8534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 dirty="0">
                <a:latin typeface="Arial Unicode MS" pitchFamily="34" charset="-128"/>
              </a:rPr>
              <a:t>Τα κεφαλαία του αλφάβητου </a:t>
            </a:r>
            <a:r>
              <a:rPr lang="en-US" sz="2400" dirty="0">
                <a:latin typeface="Arial Unicode MS" pitchFamily="34" charset="-128"/>
              </a:rPr>
              <a:t>(A-Z) </a:t>
            </a:r>
            <a:r>
              <a:rPr lang="el-GR" sz="2400" dirty="0">
                <a:latin typeface="Arial Unicode MS" pitchFamily="34" charset="-128"/>
              </a:rPr>
              <a:t>και τα πεζά </a:t>
            </a:r>
            <a:r>
              <a:rPr lang="en-US" sz="2400" dirty="0">
                <a:latin typeface="Arial Unicode MS" pitchFamily="34" charset="-128"/>
              </a:rPr>
              <a:t>(a-z) </a:t>
            </a:r>
            <a:r>
              <a:rPr lang="el-GR" sz="2400" dirty="0">
                <a:latin typeface="Arial Unicode MS" pitchFamily="34" charset="-128"/>
              </a:rPr>
              <a:t>εμφανίζονται σε σειρά στο σύνολο </a:t>
            </a:r>
            <a:r>
              <a:rPr lang="en-US" sz="2400" dirty="0">
                <a:latin typeface="Arial Unicode MS" pitchFamily="34" charset="-128"/>
              </a:rPr>
              <a:t>Unicode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78F6684-324C-4557-BC01-24C4B5E7B4E2}" type="slidenum">
              <a:rPr lang="en-US" sz="1200" smtClean="0">
                <a:latin typeface="Tahoma" pitchFamily="34" charset="0"/>
              </a:rPr>
              <a:pPr/>
              <a:t>16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  <a:noFill/>
        </p:spPr>
        <p:txBody>
          <a:bodyPr lIns="92075" tIns="46038" rIns="92075" bIns="46038"/>
          <a:lstStyle/>
          <a:p>
            <a:r>
              <a:rPr lang="el-GR" sz="3200" smtClean="0"/>
              <a:t>Πιο πολύπλοκες εκφράσεις τύπου </a:t>
            </a:r>
            <a:r>
              <a:rPr lang="en-US" sz="3200" smtClean="0"/>
              <a:t>Boolean</a:t>
            </a:r>
            <a:r>
              <a:rPr lang="el-GR" sz="3200" smtClean="0"/>
              <a:t> και Λογικοί Τελεστές</a:t>
            </a:r>
            <a:endParaRPr lang="en-US" sz="3200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5105400"/>
          </a:xfrm>
          <a:noFill/>
        </p:spPr>
        <p:txBody>
          <a:bodyPr lIns="92075" tIns="46038" rIns="92075" bIns="46038"/>
          <a:lstStyle/>
          <a:p>
            <a:r>
              <a:rPr lang="el-GR" dirty="0" smtClean="0"/>
              <a:t>Οι </a:t>
            </a:r>
            <a:r>
              <a:rPr lang="en-US" dirty="0" smtClean="0"/>
              <a:t>Boolean </a:t>
            </a:r>
            <a:r>
              <a:rPr lang="el-GR" dirty="0" smtClean="0"/>
              <a:t>εκφράσεις μπορούν να χρησιμοποιούν είτε λογικούς</a:t>
            </a:r>
            <a:r>
              <a:rPr lang="en-US" dirty="0" smtClean="0"/>
              <a:t> </a:t>
            </a:r>
            <a:r>
              <a:rPr lang="el-GR" dirty="0" smtClean="0"/>
              <a:t>(</a:t>
            </a:r>
            <a:r>
              <a:rPr lang="en-US" i="1" dirty="0" smtClean="0">
                <a:solidFill>
                  <a:srgbClr val="FF3300"/>
                </a:solidFill>
              </a:rPr>
              <a:t>logical </a:t>
            </a:r>
            <a:r>
              <a:rPr lang="el-GR" dirty="0" smtClean="0"/>
              <a:t>) είτε σχεσιακούς  (</a:t>
            </a:r>
            <a:r>
              <a:rPr lang="en-US" i="1" dirty="0" smtClean="0">
                <a:solidFill>
                  <a:srgbClr val="FF3300"/>
                </a:solidFill>
              </a:rPr>
              <a:t>conditional </a:t>
            </a:r>
            <a:r>
              <a:rPr lang="el-GR" dirty="0" smtClean="0"/>
              <a:t>) τελεστές</a:t>
            </a:r>
            <a:r>
              <a:rPr lang="en-US" dirty="0" smtClean="0"/>
              <a:t>:</a:t>
            </a:r>
          </a:p>
          <a:p>
            <a:pPr lvl="1">
              <a:buFont typeface="ZapfDingbats" pitchFamily="82" charset="2"/>
              <a:buNone/>
            </a:pPr>
            <a:r>
              <a:rPr lang="en-US" dirty="0" smtClean="0"/>
              <a:t>			</a:t>
            </a:r>
            <a:r>
              <a:rPr lang="en-US" dirty="0" smtClean="0">
                <a:latin typeface="Courier New" pitchFamily="49" charset="0"/>
              </a:rPr>
              <a:t>!</a:t>
            </a:r>
            <a:r>
              <a:rPr lang="en-US" dirty="0" smtClean="0"/>
              <a:t>		Logical NOT</a:t>
            </a:r>
          </a:p>
          <a:p>
            <a:pPr lvl="1">
              <a:buFont typeface="ZapfDingbats" pitchFamily="82" charset="2"/>
              <a:buNone/>
            </a:pPr>
            <a:r>
              <a:rPr lang="en-US" dirty="0" smtClean="0"/>
              <a:t>			</a:t>
            </a:r>
            <a:r>
              <a:rPr lang="en-US" dirty="0" smtClean="0">
                <a:latin typeface="Courier New" pitchFamily="49" charset="0"/>
              </a:rPr>
              <a:t>&amp;</a:t>
            </a:r>
            <a:r>
              <a:rPr lang="en-US" dirty="0" smtClean="0"/>
              <a:t>		Logical AND</a:t>
            </a:r>
          </a:p>
          <a:p>
            <a:pPr lvl="1">
              <a:buFont typeface="ZapfDingbats" pitchFamily="82" charset="2"/>
              <a:buNone/>
            </a:pPr>
            <a:r>
              <a:rPr lang="en-US" dirty="0" smtClean="0"/>
              <a:t>			</a:t>
            </a:r>
            <a:r>
              <a:rPr lang="en-US" dirty="0" smtClean="0">
                <a:latin typeface="Courier New" pitchFamily="49" charset="0"/>
              </a:rPr>
              <a:t>|</a:t>
            </a:r>
            <a:r>
              <a:rPr lang="en-US" dirty="0" smtClean="0"/>
              <a:t>		Logical OR</a:t>
            </a:r>
          </a:p>
          <a:p>
            <a:pPr lvl="1">
              <a:buFont typeface="ZapfDingbats" pitchFamily="82" charset="2"/>
              <a:buNone/>
            </a:pPr>
            <a:r>
              <a:rPr lang="en-US" dirty="0" smtClean="0"/>
              <a:t>			</a:t>
            </a:r>
            <a:r>
              <a:rPr lang="en-US" dirty="0" smtClean="0">
                <a:latin typeface="Courier New" pitchFamily="49" charset="0"/>
              </a:rPr>
              <a:t>^</a:t>
            </a:r>
            <a:r>
              <a:rPr lang="en-US" dirty="0" smtClean="0"/>
              <a:t>		Logical exclusive OR (XOR)</a:t>
            </a:r>
          </a:p>
          <a:p>
            <a:pPr lvl="1">
              <a:buFont typeface="ZapfDingbats" pitchFamily="82" charset="2"/>
              <a:buNone/>
            </a:pPr>
            <a:r>
              <a:rPr lang="en-US" dirty="0" smtClean="0">
                <a:latin typeface="Courier New" pitchFamily="49" charset="0"/>
              </a:rPr>
              <a:t>       &amp;&amp;</a:t>
            </a:r>
            <a:r>
              <a:rPr lang="en-US" dirty="0" smtClean="0"/>
              <a:t>		Conditional AND</a:t>
            </a:r>
            <a:br>
              <a:rPr lang="en-US" dirty="0" smtClean="0"/>
            </a:br>
            <a:r>
              <a:rPr lang="en-US" dirty="0" smtClean="0"/>
              <a:t>         </a:t>
            </a:r>
            <a:r>
              <a:rPr lang="en-US" dirty="0" smtClean="0">
                <a:latin typeface="Courier New" pitchFamily="49" charset="0"/>
              </a:rPr>
              <a:t> ||</a:t>
            </a:r>
            <a:r>
              <a:rPr lang="en-US" dirty="0" smtClean="0"/>
              <a:t>		Conditional OR</a:t>
            </a:r>
            <a:br>
              <a:rPr lang="en-US" dirty="0" smtClean="0"/>
            </a:br>
            <a:endParaRPr lang="en-US" dirty="0" smtClean="0"/>
          </a:p>
          <a:p>
            <a:r>
              <a:rPr lang="el-GR" dirty="0" smtClean="0"/>
              <a:t>Όλοι παίρνουν λογικές τιμές</a:t>
            </a:r>
            <a:r>
              <a:rPr lang="en-US" dirty="0" smtClean="0"/>
              <a:t> </a:t>
            </a:r>
            <a:r>
              <a:rPr lang="el-GR" dirty="0" smtClean="0"/>
              <a:t>και παράγουν λογικά αποτελέσματα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2 - Θέση αριθμού διαφάνειας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B054A88-B6C2-4DC9-9C81-90FFF7DE0D3B}" type="slidenum">
              <a:rPr lang="en-US" sz="1400" smtClean="0"/>
              <a:pPr/>
              <a:t>17</a:t>
            </a:fld>
            <a:endParaRPr lang="en-US" sz="1400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/>
              <a:t>Λογικοί και Σχεσιακοί Τελεστές</a:t>
            </a:r>
            <a:endParaRPr lang="en-US" smtClean="0"/>
          </a:p>
        </p:txBody>
      </p:sp>
      <p:graphicFrame>
        <p:nvGraphicFramePr>
          <p:cNvPr id="25604" name="Object 3"/>
          <p:cNvGraphicFramePr>
            <a:graphicFrameLocks/>
          </p:cNvGraphicFramePr>
          <p:nvPr/>
        </p:nvGraphicFramePr>
        <p:xfrm>
          <a:off x="679450" y="1160463"/>
          <a:ext cx="7654925" cy="5087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4" name="Document" r:id="rId3" imgW="6106763" imgH="4060591" progId="Word.Document.8">
                  <p:embed/>
                </p:oleObj>
              </mc:Choice>
              <mc:Fallback>
                <p:oleObj name="Document" r:id="rId3" imgW="6106763" imgH="4060591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450" y="1160463"/>
                        <a:ext cx="7654925" cy="5087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4"/>
          <p:cNvGraphicFramePr>
            <a:graphicFrameLocks/>
          </p:cNvGraphicFramePr>
          <p:nvPr/>
        </p:nvGraphicFramePr>
        <p:xfrm>
          <a:off x="679450" y="3716338"/>
          <a:ext cx="7678738" cy="5087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5" name="Document" r:id="rId5" imgW="6125485" imgH="4060591" progId="Word.Document.8">
                  <p:embed/>
                </p:oleObj>
              </mc:Choice>
              <mc:Fallback>
                <p:oleObj name="Document" r:id="rId5" imgW="6125485" imgH="4060591" progId="Word.Documen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450" y="3716338"/>
                        <a:ext cx="7678738" cy="5087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2 - Θέση αριθμού διαφάνειας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032D718-01A6-4167-8EDC-AD6726DBD2D6}" type="slidenum">
              <a:rPr lang="en-US" sz="1400" smtClean="0"/>
              <a:pPr/>
              <a:t>18</a:t>
            </a:fld>
            <a:endParaRPr lang="en-US" sz="1400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/>
              <a:t>Λογικοί και Σχεσιακοί Τελεστές</a:t>
            </a:r>
            <a:endParaRPr lang="en-US" smtClean="0"/>
          </a:p>
        </p:txBody>
      </p:sp>
      <p:graphicFrame>
        <p:nvGraphicFramePr>
          <p:cNvPr id="26628" name="Object 3"/>
          <p:cNvGraphicFramePr>
            <a:graphicFrameLocks/>
          </p:cNvGraphicFramePr>
          <p:nvPr/>
        </p:nvGraphicFramePr>
        <p:xfrm>
          <a:off x="679450" y="1371600"/>
          <a:ext cx="7515225" cy="499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9" name="Document" r:id="rId3" imgW="6106763" imgH="4059151" progId="Word.Document.8">
                  <p:embed/>
                </p:oleObj>
              </mc:Choice>
              <mc:Fallback>
                <p:oleObj name="Document" r:id="rId3" imgW="6106763" imgH="4059151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450" y="1371600"/>
                        <a:ext cx="7515225" cy="4994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4"/>
          <p:cNvGraphicFramePr>
            <a:graphicFrameLocks/>
          </p:cNvGraphicFramePr>
          <p:nvPr/>
        </p:nvGraphicFramePr>
        <p:xfrm>
          <a:off x="679450" y="3795713"/>
          <a:ext cx="7704138" cy="511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0" name="Document" r:id="rId5" imgW="6095654" imgH="4066622" progId="Word.Document.8">
                  <p:embed/>
                </p:oleObj>
              </mc:Choice>
              <mc:Fallback>
                <p:oleObj name="Document" r:id="rId5" imgW="6095654" imgH="4066622" progId="Word.Documen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450" y="3795713"/>
                        <a:ext cx="7704138" cy="5119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1295400" y="6096000"/>
            <a:ext cx="3352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l-GR" sz="1400">
                <a:solidFill>
                  <a:srgbClr val="000000"/>
                </a:solidFill>
                <a:latin typeface="Arial Unicode MS" pitchFamily="34" charset="-128"/>
              </a:rPr>
              <a:t>Παράδειγμα</a:t>
            </a:r>
            <a:r>
              <a:rPr lang="en-US" sz="1400">
                <a:solidFill>
                  <a:srgbClr val="000000"/>
                </a:solidFill>
                <a:latin typeface="Arial Unicode MS" pitchFamily="34" charset="-128"/>
              </a:rPr>
              <a:t>: LogicalOperators.cs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LogicalOperators.cs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Fig. 5.20: LogicalOperators.cs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Demonstrating the logical operators.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LogicalOperators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  // main entry point for application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[] args 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     // testing the conditional AND operator (&amp;&amp;)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11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"Conditional AND (&amp;&amp;)"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&amp;&amp; false: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&amp;&amp;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&amp;&amp; true: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&amp;&amp;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&amp;&amp; false: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&amp;&amp;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15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&amp;&amp; true: 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&amp;&amp;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17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     // testing the conditional OR operator (||)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18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"\n\nConditional OR (||)"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19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|| false: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||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|| true: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||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|| false: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||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|| true: 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||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     // testing the logical AND operator (&amp;)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25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"\n\nLogical AND (&amp;)"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26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&amp; false: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&amp;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27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&amp; true: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&amp;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&amp; false: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&amp;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29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&amp; true: 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&amp;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30  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876800" y="2244725"/>
            <a:ext cx="3155950" cy="574675"/>
            <a:chOff x="3072" y="1414"/>
            <a:chExt cx="1988" cy="362"/>
          </a:xfrm>
        </p:grpSpPr>
        <p:sp>
          <p:nvSpPr>
            <p:cNvPr id="27671" name="Text Box 5"/>
            <p:cNvSpPr txBox="1">
              <a:spLocks noChangeArrowheads="1"/>
            </p:cNvSpPr>
            <p:nvPr/>
          </p:nvSpPr>
          <p:spPr bwMode="auto">
            <a:xfrm>
              <a:off x="3312" y="1414"/>
              <a:ext cx="1748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Only true if both inputs are true</a:t>
              </a:r>
            </a:p>
          </p:txBody>
        </p:sp>
        <p:sp>
          <p:nvSpPr>
            <p:cNvPr id="27672" name="Line 6"/>
            <p:cNvSpPr>
              <a:spLocks noChangeShapeType="1"/>
            </p:cNvSpPr>
            <p:nvPr/>
          </p:nvSpPr>
          <p:spPr bwMode="auto">
            <a:xfrm flipH="1">
              <a:off x="3072" y="1536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876800" y="3597275"/>
            <a:ext cx="3429000" cy="346075"/>
            <a:chOff x="3072" y="2266"/>
            <a:chExt cx="2160" cy="218"/>
          </a:xfrm>
        </p:grpSpPr>
        <p:sp>
          <p:nvSpPr>
            <p:cNvPr id="27669" name="Text Box 8"/>
            <p:cNvSpPr txBox="1">
              <a:spLocks noChangeArrowheads="1"/>
            </p:cNvSpPr>
            <p:nvPr/>
          </p:nvSpPr>
          <p:spPr bwMode="auto">
            <a:xfrm>
              <a:off x="3398" y="2266"/>
              <a:ext cx="1834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Only false if both inputs are false</a:t>
              </a:r>
            </a:p>
          </p:txBody>
        </p:sp>
        <p:sp>
          <p:nvSpPr>
            <p:cNvPr id="27670" name="Line 9"/>
            <p:cNvSpPr>
              <a:spLocks noChangeShapeType="1"/>
            </p:cNvSpPr>
            <p:nvPr/>
          </p:nvSpPr>
          <p:spPr bwMode="auto">
            <a:xfrm flipH="1" flipV="1">
              <a:off x="3072" y="2352"/>
              <a:ext cx="3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276600" y="5562600"/>
            <a:ext cx="3240088" cy="865188"/>
            <a:chOff x="2064" y="3504"/>
            <a:chExt cx="2041" cy="545"/>
          </a:xfrm>
        </p:grpSpPr>
        <p:sp>
          <p:nvSpPr>
            <p:cNvPr id="27667" name="Text Box 11"/>
            <p:cNvSpPr txBox="1">
              <a:spLocks noChangeArrowheads="1"/>
            </p:cNvSpPr>
            <p:nvPr/>
          </p:nvSpPr>
          <p:spPr bwMode="auto">
            <a:xfrm>
              <a:off x="2064" y="3831"/>
              <a:ext cx="2041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The result is only true if both are true</a:t>
              </a:r>
            </a:p>
          </p:txBody>
        </p:sp>
        <p:sp>
          <p:nvSpPr>
            <p:cNvPr id="27668" name="Line 12"/>
            <p:cNvSpPr>
              <a:spLocks noChangeShapeType="1"/>
            </p:cNvSpPr>
            <p:nvPr/>
          </p:nvSpPr>
          <p:spPr bwMode="auto">
            <a:xfrm flipV="1">
              <a:off x="2736" y="3504"/>
              <a:ext cx="0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4572000" y="1071563"/>
            <a:ext cx="2895600" cy="1976437"/>
            <a:chOff x="2880" y="675"/>
            <a:chExt cx="1824" cy="1245"/>
          </a:xfrm>
        </p:grpSpPr>
        <p:sp>
          <p:nvSpPr>
            <p:cNvPr id="27664" name="Text Box 14"/>
            <p:cNvSpPr txBox="1">
              <a:spLocks noChangeArrowheads="1"/>
            </p:cNvSpPr>
            <p:nvPr/>
          </p:nvSpPr>
          <p:spPr bwMode="auto">
            <a:xfrm>
              <a:off x="2880" y="675"/>
              <a:ext cx="1824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Outputs a truth table for the conditional AND operator (&amp;&amp;)</a:t>
              </a:r>
            </a:p>
          </p:txBody>
        </p:sp>
        <p:sp>
          <p:nvSpPr>
            <p:cNvPr id="27665" name="AutoShape 15"/>
            <p:cNvSpPr>
              <a:spLocks/>
            </p:cNvSpPr>
            <p:nvPr/>
          </p:nvSpPr>
          <p:spPr bwMode="auto">
            <a:xfrm>
              <a:off x="3192" y="1200"/>
              <a:ext cx="240" cy="720"/>
            </a:xfrm>
            <a:prstGeom prst="rightBrace">
              <a:avLst>
                <a:gd name="adj1" fmla="val 250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cxnSp>
          <p:nvCxnSpPr>
            <p:cNvPr id="27666" name="AutoShape 16"/>
            <p:cNvCxnSpPr>
              <a:cxnSpLocks noChangeShapeType="1"/>
              <a:stCxn id="27665" idx="1"/>
              <a:endCxn id="27664" idx="2"/>
            </p:cNvCxnSpPr>
            <p:nvPr/>
          </p:nvCxnSpPr>
          <p:spPr bwMode="auto">
            <a:xfrm flipV="1">
              <a:off x="3432" y="1047"/>
              <a:ext cx="360" cy="51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5067300" y="3048000"/>
            <a:ext cx="3238500" cy="1371600"/>
            <a:chOff x="3192" y="1920"/>
            <a:chExt cx="2040" cy="864"/>
          </a:xfrm>
        </p:grpSpPr>
        <p:sp>
          <p:nvSpPr>
            <p:cNvPr id="27661" name="Text Box 18"/>
            <p:cNvSpPr txBox="1">
              <a:spLocks noChangeArrowheads="1"/>
            </p:cNvSpPr>
            <p:nvPr/>
          </p:nvSpPr>
          <p:spPr bwMode="auto">
            <a:xfrm>
              <a:off x="3552" y="1920"/>
              <a:ext cx="1680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Outputs a truth table for the conditional OR operator (||)</a:t>
              </a:r>
            </a:p>
          </p:txBody>
        </p:sp>
        <p:sp>
          <p:nvSpPr>
            <p:cNvPr id="27662" name="AutoShape 19"/>
            <p:cNvSpPr>
              <a:spLocks/>
            </p:cNvSpPr>
            <p:nvPr/>
          </p:nvSpPr>
          <p:spPr bwMode="auto">
            <a:xfrm>
              <a:off x="3192" y="2112"/>
              <a:ext cx="240" cy="672"/>
            </a:xfrm>
            <a:prstGeom prst="rightBrace">
              <a:avLst>
                <a:gd name="adj1" fmla="val 2333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cxnSp>
          <p:nvCxnSpPr>
            <p:cNvPr id="27663" name="AutoShape 20"/>
            <p:cNvCxnSpPr>
              <a:cxnSpLocks noChangeShapeType="1"/>
              <a:stCxn id="27662" idx="1"/>
              <a:endCxn id="27661" idx="2"/>
            </p:cNvCxnSpPr>
            <p:nvPr/>
          </p:nvCxnSpPr>
          <p:spPr bwMode="auto">
            <a:xfrm flipV="1">
              <a:off x="3432" y="2292"/>
              <a:ext cx="960" cy="156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5013325" y="4276725"/>
            <a:ext cx="3444875" cy="1285875"/>
            <a:chOff x="3158" y="2694"/>
            <a:chExt cx="2170" cy="810"/>
          </a:xfrm>
        </p:grpSpPr>
        <p:sp>
          <p:nvSpPr>
            <p:cNvPr id="27658" name="Text Box 22"/>
            <p:cNvSpPr txBox="1">
              <a:spLocks noChangeArrowheads="1"/>
            </p:cNvSpPr>
            <p:nvPr/>
          </p:nvSpPr>
          <p:spPr bwMode="auto">
            <a:xfrm>
              <a:off x="3648" y="2694"/>
              <a:ext cx="1680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Outputs a truth table for the logical AND operator (&amp;)</a:t>
              </a:r>
            </a:p>
          </p:txBody>
        </p:sp>
        <p:sp>
          <p:nvSpPr>
            <p:cNvPr id="27659" name="AutoShape 23"/>
            <p:cNvSpPr>
              <a:spLocks/>
            </p:cNvSpPr>
            <p:nvPr/>
          </p:nvSpPr>
          <p:spPr bwMode="auto">
            <a:xfrm>
              <a:off x="3158" y="2880"/>
              <a:ext cx="240" cy="624"/>
            </a:xfrm>
            <a:prstGeom prst="rightBrace">
              <a:avLst>
                <a:gd name="adj1" fmla="val 216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cxnSp>
          <p:nvCxnSpPr>
            <p:cNvPr id="27660" name="AutoShape 24"/>
            <p:cNvCxnSpPr>
              <a:cxnSpLocks noChangeShapeType="1"/>
              <a:stCxn id="27659" idx="1"/>
              <a:endCxn id="27658" idx="2"/>
            </p:cNvCxnSpPr>
            <p:nvPr/>
          </p:nvCxnSpPr>
          <p:spPr bwMode="auto">
            <a:xfrm flipV="1">
              <a:off x="3398" y="3066"/>
              <a:ext cx="1090" cy="126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0788746-9143-4550-9C23-B8C24FE4D485}" type="slidenum">
              <a:rPr lang="en-US" sz="1200" smtClean="0">
                <a:latin typeface="Tahoma" pitchFamily="34" charset="0"/>
              </a:rPr>
              <a:pPr/>
              <a:t>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533400" y="228600"/>
            <a:ext cx="77835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Αντζέντα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533400" y="1603375"/>
            <a:ext cx="8001000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</a:pPr>
            <a:r>
              <a:rPr lang="el-GR" sz="2800" i="1" dirty="0">
                <a:solidFill>
                  <a:schemeClr val="accent1"/>
                </a:solidFill>
                <a:latin typeface="Arial Unicode MS" pitchFamily="34" charset="-128"/>
              </a:rPr>
              <a:t>Εντολές </a:t>
            </a:r>
            <a:r>
              <a:rPr lang="el-GR" sz="2800" i="1" dirty="0" smtClean="0">
                <a:solidFill>
                  <a:schemeClr val="accent1"/>
                </a:solidFill>
                <a:latin typeface="Arial Unicode MS" pitchFamily="34" charset="-128"/>
              </a:rPr>
              <a:t>Ανάθεσης/εκχώρησης</a:t>
            </a:r>
            <a:r>
              <a:rPr lang="en-US" sz="2800" i="1" dirty="0" smtClean="0">
                <a:solidFill>
                  <a:schemeClr val="accent1"/>
                </a:solidFill>
                <a:latin typeface="Arial Unicode MS" pitchFamily="34" charset="-128"/>
              </a:rPr>
              <a:t> (</a:t>
            </a:r>
            <a:r>
              <a:rPr lang="el-GR" sz="2800" i="1" dirty="0" smtClean="0">
                <a:solidFill>
                  <a:schemeClr val="accent1"/>
                </a:solidFill>
                <a:latin typeface="Arial Unicode MS" pitchFamily="34" charset="-128"/>
              </a:rPr>
              <a:t>Επανάληψη)</a:t>
            </a:r>
            <a:endParaRPr lang="en-US" sz="2800" i="1" dirty="0">
              <a:solidFill>
                <a:schemeClr val="accent1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q"/>
            </a:pPr>
            <a:r>
              <a:rPr lang="el-GR" sz="2800" b="1" dirty="0">
                <a:latin typeface="Courier New" pitchFamily="49" charset="0"/>
              </a:rPr>
              <a:t>Η εντολή </a:t>
            </a:r>
            <a:r>
              <a:rPr lang="en-US" sz="2800" b="1" dirty="0">
                <a:solidFill>
                  <a:schemeClr val="accent2"/>
                </a:solidFill>
                <a:latin typeface="Courier New" pitchFamily="49" charset="0"/>
              </a:rPr>
              <a:t>if</a:t>
            </a:r>
            <a:r>
              <a:rPr lang="en-US" sz="2800" b="1" dirty="0">
                <a:latin typeface="Arial Unicode MS" pitchFamily="34" charset="-128"/>
              </a:rPr>
              <a:t> </a:t>
            </a:r>
            <a:r>
              <a:rPr lang="el-GR" sz="2800" dirty="0">
                <a:latin typeface="Arial Unicode MS" pitchFamily="34" charset="-128"/>
              </a:rPr>
              <a:t>και οι εντολές</a:t>
            </a:r>
            <a:r>
              <a:rPr lang="en-US" sz="2800" dirty="0">
                <a:latin typeface="Arial Unicode MS" pitchFamily="34" charset="-128"/>
              </a:rPr>
              <a:t> </a:t>
            </a:r>
            <a:r>
              <a:rPr lang="el-GR" sz="2800" dirty="0">
                <a:latin typeface="Arial Unicode MS" pitchFamily="34" charset="-128"/>
              </a:rPr>
              <a:t>τύπου </a:t>
            </a:r>
            <a:r>
              <a:rPr lang="en-US" sz="2800" dirty="0">
                <a:latin typeface="Arial Unicode MS" pitchFamily="34" charset="-128"/>
              </a:rPr>
              <a:t>logical/</a:t>
            </a:r>
            <a:r>
              <a:rPr lang="en-US" sz="2800" dirty="0" err="1">
                <a:latin typeface="Arial Unicode MS" pitchFamily="34" charset="-128"/>
              </a:rPr>
              <a:t>boolean</a:t>
            </a:r>
            <a:r>
              <a:rPr lang="en-US" sz="2800" dirty="0">
                <a:latin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LogicalOperators.cs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Program Output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3810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31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     // testing the logical OR operator (|)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32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"\n\nLogical OR (|)"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| false: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|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34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| true: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|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35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| false: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|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36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| true: 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|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37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38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     // testing the logical exclusive OR operator (^)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39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"\n\nLogical exclusive OR (^)"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40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^ false: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^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41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"\nfalse ^ true: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^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^ false: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^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"\ntrue ^ true: 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^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44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45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     // testing the logical NOT operator (!)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46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"\n\nLogical NOT (!)"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47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"\n!false: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!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false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+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48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"\n!true: 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( !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true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49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}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}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6200" y="4270375"/>
            <a:ext cx="6934200" cy="228282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Conditional AND (&amp;&amp;)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&amp;&amp; false: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&amp;&amp; true: 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&amp;&amp; false: 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&amp;&amp; true: 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Conditional OR (||)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|| false: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|| true: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|| false: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|| true: 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276600" y="3567113"/>
            <a:ext cx="3300413" cy="346075"/>
            <a:chOff x="2064" y="2247"/>
            <a:chExt cx="2079" cy="218"/>
          </a:xfrm>
        </p:grpSpPr>
        <p:sp>
          <p:nvSpPr>
            <p:cNvPr id="28696" name="Text Box 6"/>
            <p:cNvSpPr txBox="1">
              <a:spLocks noChangeArrowheads="1"/>
            </p:cNvSpPr>
            <p:nvPr/>
          </p:nvSpPr>
          <p:spPr bwMode="auto">
            <a:xfrm>
              <a:off x="2342" y="2247"/>
              <a:ext cx="1801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Returns the opposite as the input</a:t>
              </a:r>
            </a:p>
          </p:txBody>
        </p:sp>
        <p:sp>
          <p:nvSpPr>
            <p:cNvPr id="28697" name="Line 7"/>
            <p:cNvSpPr>
              <a:spLocks noChangeShapeType="1"/>
            </p:cNvSpPr>
            <p:nvPr/>
          </p:nvSpPr>
          <p:spPr bwMode="auto">
            <a:xfrm flipH="1" flipV="1">
              <a:off x="2064" y="2247"/>
              <a:ext cx="278" cy="1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953000" y="2139950"/>
            <a:ext cx="3292475" cy="590550"/>
            <a:chOff x="3120" y="1348"/>
            <a:chExt cx="2074" cy="372"/>
          </a:xfrm>
        </p:grpSpPr>
        <p:sp>
          <p:nvSpPr>
            <p:cNvPr id="28694" name="Text Box 9"/>
            <p:cNvSpPr txBox="1">
              <a:spLocks noChangeArrowheads="1"/>
            </p:cNvSpPr>
            <p:nvPr/>
          </p:nvSpPr>
          <p:spPr bwMode="auto">
            <a:xfrm>
              <a:off x="3552" y="1348"/>
              <a:ext cx="1642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Returns false when the two conditionals are the same</a:t>
              </a:r>
            </a:p>
          </p:txBody>
        </p:sp>
        <p:sp>
          <p:nvSpPr>
            <p:cNvPr id="28695" name="Line 10"/>
            <p:cNvSpPr>
              <a:spLocks noChangeShapeType="1"/>
            </p:cNvSpPr>
            <p:nvPr/>
          </p:nvSpPr>
          <p:spPr bwMode="auto">
            <a:xfrm flipH="1" flipV="1">
              <a:off x="3120" y="1348"/>
              <a:ext cx="432" cy="1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953000" y="838200"/>
            <a:ext cx="3184525" cy="641350"/>
            <a:chOff x="3120" y="528"/>
            <a:chExt cx="2006" cy="404"/>
          </a:xfrm>
        </p:grpSpPr>
        <p:sp>
          <p:nvSpPr>
            <p:cNvPr id="28692" name="Text Box 12"/>
            <p:cNvSpPr txBox="1">
              <a:spLocks noChangeArrowheads="1"/>
            </p:cNvSpPr>
            <p:nvPr/>
          </p:nvSpPr>
          <p:spPr bwMode="auto">
            <a:xfrm>
              <a:off x="3494" y="714"/>
              <a:ext cx="1632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If one is true the result is true</a:t>
              </a:r>
            </a:p>
          </p:txBody>
        </p:sp>
        <p:sp>
          <p:nvSpPr>
            <p:cNvPr id="28693" name="Line 13"/>
            <p:cNvSpPr>
              <a:spLocks noChangeShapeType="1"/>
            </p:cNvSpPr>
            <p:nvPr/>
          </p:nvSpPr>
          <p:spPr bwMode="auto">
            <a:xfrm flipH="1" flipV="1">
              <a:off x="3120" y="528"/>
              <a:ext cx="37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5124450" y="247650"/>
            <a:ext cx="3295650" cy="1231900"/>
            <a:chOff x="3228" y="156"/>
            <a:chExt cx="2076" cy="776"/>
          </a:xfrm>
        </p:grpSpPr>
        <p:sp>
          <p:nvSpPr>
            <p:cNvPr id="28689" name="Text Box 15"/>
            <p:cNvSpPr txBox="1">
              <a:spLocks noChangeArrowheads="1"/>
            </p:cNvSpPr>
            <p:nvPr/>
          </p:nvSpPr>
          <p:spPr bwMode="auto">
            <a:xfrm>
              <a:off x="3624" y="156"/>
              <a:ext cx="1680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dirty="0">
                  <a:cs typeface="Times New Roman" pitchFamily="18" charset="0"/>
                </a:rPr>
                <a:t>Outputs a truth table for the logical OR operator </a:t>
              </a:r>
              <a:r>
                <a:rPr lang="en-US" sz="1600" dirty="0" smtClean="0">
                  <a:cs typeface="Times New Roman" pitchFamily="18" charset="0"/>
                </a:rPr>
                <a:t>(|)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28690" name="AutoShape 16"/>
            <p:cNvSpPr>
              <a:spLocks/>
            </p:cNvSpPr>
            <p:nvPr/>
          </p:nvSpPr>
          <p:spPr bwMode="auto">
            <a:xfrm>
              <a:off x="3228" y="288"/>
              <a:ext cx="216" cy="644"/>
            </a:xfrm>
            <a:prstGeom prst="rightBrace">
              <a:avLst>
                <a:gd name="adj1" fmla="val 24846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cxnSp>
          <p:nvCxnSpPr>
            <p:cNvPr id="28691" name="AutoShape 17"/>
            <p:cNvCxnSpPr>
              <a:cxnSpLocks noChangeShapeType="1"/>
              <a:stCxn id="28690" idx="1"/>
              <a:endCxn id="28689" idx="2"/>
            </p:cNvCxnSpPr>
            <p:nvPr/>
          </p:nvCxnSpPr>
          <p:spPr bwMode="auto">
            <a:xfrm flipV="1">
              <a:off x="3444" y="528"/>
              <a:ext cx="1020" cy="8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953000" y="1600200"/>
            <a:ext cx="3505200" cy="1130300"/>
            <a:chOff x="3120" y="1008"/>
            <a:chExt cx="2208" cy="712"/>
          </a:xfrm>
        </p:grpSpPr>
        <p:sp>
          <p:nvSpPr>
            <p:cNvPr id="28686" name="Text Box 19"/>
            <p:cNvSpPr txBox="1">
              <a:spLocks noChangeArrowheads="1"/>
            </p:cNvSpPr>
            <p:nvPr/>
          </p:nvSpPr>
          <p:spPr bwMode="auto">
            <a:xfrm>
              <a:off x="3648" y="1008"/>
              <a:ext cx="1680" cy="5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dirty="0">
                  <a:cs typeface="Times New Roman" pitchFamily="18" charset="0"/>
                </a:rPr>
                <a:t>Outputs a truth table for the logical exclusive OR operator </a:t>
              </a:r>
              <a:r>
                <a:rPr lang="en-US" sz="1600" dirty="0" smtClean="0">
                  <a:cs typeface="Times New Roman" pitchFamily="18" charset="0"/>
                </a:rPr>
                <a:t>(</a:t>
              </a:r>
              <a:r>
                <a:rPr lang="el-GR" sz="1600" dirty="0" smtClean="0">
                  <a:cs typeface="Times New Roman" pitchFamily="18" charset="0"/>
                </a:rPr>
                <a:t>^</a:t>
              </a:r>
              <a:r>
                <a:rPr lang="en-US" sz="1600" dirty="0" smtClean="0">
                  <a:cs typeface="Times New Roman" pitchFamily="18" charset="0"/>
                </a:rPr>
                <a:t>)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28687" name="AutoShape 20"/>
            <p:cNvSpPr>
              <a:spLocks/>
            </p:cNvSpPr>
            <p:nvPr/>
          </p:nvSpPr>
          <p:spPr bwMode="auto">
            <a:xfrm>
              <a:off x="3120" y="1008"/>
              <a:ext cx="324" cy="712"/>
            </a:xfrm>
            <a:prstGeom prst="rightBrace">
              <a:avLst>
                <a:gd name="adj1" fmla="val 1831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cxnSp>
          <p:nvCxnSpPr>
            <p:cNvPr id="28688" name="AutoShape 21"/>
            <p:cNvCxnSpPr>
              <a:cxnSpLocks noChangeShapeType="1"/>
              <a:stCxn id="28687" idx="1"/>
              <a:endCxn id="28686" idx="1"/>
            </p:cNvCxnSpPr>
            <p:nvPr/>
          </p:nvCxnSpPr>
          <p:spPr bwMode="auto">
            <a:xfrm flipV="1">
              <a:off x="3444" y="1271"/>
              <a:ext cx="204" cy="93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3733800" y="2819400"/>
            <a:ext cx="4876800" cy="914400"/>
            <a:chOff x="2352" y="1776"/>
            <a:chExt cx="3072" cy="576"/>
          </a:xfrm>
        </p:grpSpPr>
        <p:sp>
          <p:nvSpPr>
            <p:cNvPr id="28683" name="Text Box 23"/>
            <p:cNvSpPr txBox="1">
              <a:spLocks noChangeArrowheads="1"/>
            </p:cNvSpPr>
            <p:nvPr/>
          </p:nvSpPr>
          <p:spPr bwMode="auto">
            <a:xfrm>
              <a:off x="3744" y="1776"/>
              <a:ext cx="1680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Outputs a truth table for the logical NOT operator (!)</a:t>
              </a:r>
            </a:p>
          </p:txBody>
        </p:sp>
        <p:sp>
          <p:nvSpPr>
            <p:cNvPr id="28684" name="AutoShape 24"/>
            <p:cNvSpPr>
              <a:spLocks/>
            </p:cNvSpPr>
            <p:nvPr/>
          </p:nvSpPr>
          <p:spPr bwMode="auto">
            <a:xfrm flipH="1">
              <a:off x="2352" y="1776"/>
              <a:ext cx="288" cy="576"/>
            </a:xfrm>
            <a:prstGeom prst="leftBrace">
              <a:avLst>
                <a:gd name="adj1" fmla="val 166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cxnSp>
          <p:nvCxnSpPr>
            <p:cNvPr id="28685" name="AutoShape 25"/>
            <p:cNvCxnSpPr>
              <a:cxnSpLocks noChangeShapeType="1"/>
              <a:stCxn id="28684" idx="1"/>
              <a:endCxn id="28683" idx="1"/>
            </p:cNvCxnSpPr>
            <p:nvPr/>
          </p:nvCxnSpPr>
          <p:spPr bwMode="auto">
            <a:xfrm flipV="1">
              <a:off x="2640" y="1962"/>
              <a:ext cx="1104" cy="101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LogicalOperators.cs</a:t>
            </a:r>
            <a:br>
              <a:rPr lang="en-US" smtClean="0"/>
            </a:br>
            <a:r>
              <a:rPr lang="en-US" smtClean="0"/>
              <a:t>Program Output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73025" y="227013"/>
            <a:ext cx="6937375" cy="44735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Logical AND (&amp;)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&amp; false: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&amp; true: 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&amp; false: 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&amp; true: 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Logical OR (|)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| false: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| true: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| false: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| true: 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Logical exclusive OR (^)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^ false: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false ^ true: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^ false: 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true ^ true:   False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Logical NOT (!)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!false: True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!true:  False</a:t>
            </a:r>
            <a:endParaRPr lang="en-US" sz="1200" b="1">
              <a:latin typeface="Courier New" pitchFamily="49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790A3F-9709-4E23-AC2D-FE9E4405C404}" type="slidenum">
              <a:rPr lang="en-US" sz="1200" smtClean="0">
                <a:latin typeface="Tahoma" pitchFamily="34" charset="0"/>
              </a:rPr>
              <a:pPr/>
              <a:t>22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l-GR" sz="2800" smtClean="0"/>
              <a:t>Σύγκριση</a:t>
            </a:r>
            <a:r>
              <a:rPr lang="en-US" sz="2800" smtClean="0"/>
              <a:t>: </a:t>
            </a:r>
            <a:r>
              <a:rPr lang="el-GR" sz="2800" smtClean="0"/>
              <a:t>Λογικοί και Σχεσιακοί Τελεστές</a:t>
            </a:r>
            <a:endParaRPr lang="en-US" sz="2800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802188"/>
          </a:xfrm>
        </p:spPr>
        <p:txBody>
          <a:bodyPr/>
          <a:lstStyle/>
          <a:p>
            <a:r>
              <a:rPr lang="el-GR" sz="2600" dirty="0" smtClean="0"/>
              <a:t>Λογικό (</a:t>
            </a:r>
            <a:r>
              <a:rPr lang="en-US" sz="2600" dirty="0" smtClean="0"/>
              <a:t>Logical</a:t>
            </a:r>
            <a:r>
              <a:rPr lang="el-GR" sz="2600" dirty="0" smtClean="0"/>
              <a:t>)</a:t>
            </a:r>
            <a:r>
              <a:rPr lang="en-US" sz="2600" dirty="0" smtClean="0"/>
              <a:t> AND (</a:t>
            </a:r>
            <a:r>
              <a:rPr lang="en-US" sz="2600" dirty="0" smtClean="0">
                <a:solidFill>
                  <a:schemeClr val="hlink"/>
                </a:solidFill>
                <a:latin typeface="Courier New" pitchFamily="49" charset="0"/>
              </a:rPr>
              <a:t>&amp;</a:t>
            </a:r>
            <a:r>
              <a:rPr lang="en-US" sz="2600" dirty="0" smtClean="0"/>
              <a:t>) </a:t>
            </a:r>
            <a:r>
              <a:rPr lang="el-GR" sz="2600" dirty="0" smtClean="0"/>
              <a:t>και </a:t>
            </a:r>
            <a:r>
              <a:rPr lang="en-US" sz="2600" dirty="0" smtClean="0"/>
              <a:t> </a:t>
            </a:r>
            <a:r>
              <a:rPr lang="el-GR" sz="2600" dirty="0" smtClean="0"/>
              <a:t>Λογικό (</a:t>
            </a:r>
            <a:r>
              <a:rPr lang="en-US" sz="2600" dirty="0" smtClean="0"/>
              <a:t>Logical</a:t>
            </a:r>
            <a:r>
              <a:rPr lang="el-GR" sz="2600" dirty="0" smtClean="0"/>
              <a:t>)</a:t>
            </a:r>
            <a:r>
              <a:rPr lang="en-US" sz="2600" dirty="0" smtClean="0"/>
              <a:t> OR (</a:t>
            </a:r>
            <a:r>
              <a:rPr lang="en-US" sz="2600" dirty="0" smtClean="0">
                <a:solidFill>
                  <a:schemeClr val="hlink"/>
                </a:solidFill>
                <a:latin typeface="Courier New" pitchFamily="49" charset="0"/>
              </a:rPr>
              <a:t>|</a:t>
            </a:r>
            <a:r>
              <a:rPr lang="en-US" sz="2600" dirty="0" smtClean="0"/>
              <a:t>)</a:t>
            </a:r>
          </a:p>
          <a:p>
            <a:pPr lvl="2"/>
            <a:r>
              <a:rPr lang="el-GR" sz="1800" dirty="0" smtClean="0"/>
              <a:t>Πάντα εκτιμείστε και τις δύο συνθήκες</a:t>
            </a:r>
            <a:endParaRPr lang="en-US" sz="1800" dirty="0" smtClean="0"/>
          </a:p>
          <a:p>
            <a:r>
              <a:rPr lang="el-GR" sz="2600" dirty="0" smtClean="0"/>
              <a:t>Σχεσιακό (</a:t>
            </a:r>
            <a:r>
              <a:rPr lang="en-US" sz="2600" dirty="0" smtClean="0"/>
              <a:t>Conditional</a:t>
            </a:r>
            <a:r>
              <a:rPr lang="el-GR" sz="2600" dirty="0" smtClean="0"/>
              <a:t>)</a:t>
            </a:r>
            <a:r>
              <a:rPr lang="en-US" sz="2600" dirty="0" smtClean="0"/>
              <a:t> AND (</a:t>
            </a:r>
            <a:r>
              <a:rPr lang="en-US" sz="2600" dirty="0" smtClean="0">
                <a:solidFill>
                  <a:schemeClr val="hlink"/>
                </a:solidFill>
                <a:latin typeface="Courier New" pitchFamily="49" charset="0"/>
              </a:rPr>
              <a:t>&amp;&amp;</a:t>
            </a:r>
            <a:r>
              <a:rPr lang="en-US" sz="2600" dirty="0" smtClean="0"/>
              <a:t>) </a:t>
            </a:r>
            <a:r>
              <a:rPr lang="el-GR" sz="2600" dirty="0" smtClean="0"/>
              <a:t>και</a:t>
            </a:r>
            <a:r>
              <a:rPr lang="en-US" sz="2600" dirty="0" smtClean="0"/>
              <a:t> </a:t>
            </a:r>
            <a:r>
              <a:rPr lang="el-GR" sz="2600" dirty="0" smtClean="0"/>
              <a:t>Σχεσιακό (</a:t>
            </a:r>
            <a:r>
              <a:rPr lang="en-US" sz="2600" dirty="0" smtClean="0"/>
              <a:t>Conditional</a:t>
            </a:r>
            <a:r>
              <a:rPr lang="el-GR" sz="2600" dirty="0" smtClean="0"/>
              <a:t>)</a:t>
            </a:r>
            <a:r>
              <a:rPr lang="en-US" sz="2600" dirty="0" smtClean="0"/>
              <a:t> OR (</a:t>
            </a:r>
            <a:r>
              <a:rPr lang="en-US" sz="2600" dirty="0" smtClean="0">
                <a:solidFill>
                  <a:schemeClr val="hlink"/>
                </a:solidFill>
                <a:latin typeface="Courier New" pitchFamily="49" charset="0"/>
              </a:rPr>
              <a:t>||</a:t>
            </a:r>
            <a:r>
              <a:rPr lang="en-US" sz="2600" dirty="0" smtClean="0"/>
              <a:t>)</a:t>
            </a:r>
          </a:p>
          <a:p>
            <a:pPr lvl="2"/>
            <a:r>
              <a:rPr lang="el-GR" sz="1800" dirty="0" smtClean="0"/>
              <a:t>Δεν χρειάζεται να εκτιμήσουμε την δεύτερη συνθήκη αν από την πρώτη συνθήκη μπορεί να βγει το αποτέλεσμα</a:t>
            </a:r>
            <a:r>
              <a:rPr lang="en-US" sz="1800" dirty="0" smtClean="0"/>
              <a:t>.</a:t>
            </a:r>
          </a:p>
          <a:p>
            <a:pPr lvl="2"/>
            <a:r>
              <a:rPr lang="el-GR" sz="1800" dirty="0" smtClean="0"/>
              <a:t>Παρ</a:t>
            </a:r>
            <a:r>
              <a:rPr lang="en-US" sz="1800" dirty="0" smtClean="0"/>
              <a:t> 1: 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</a:rPr>
              <a:t>false &amp;&amp; (x++ &gt; 10)</a:t>
            </a:r>
            <a:r>
              <a:rPr lang="en-US" sz="1800" dirty="0" smtClean="0"/>
              <a:t>    --- </a:t>
            </a:r>
            <a:r>
              <a:rPr lang="el-GR" sz="1800" dirty="0" smtClean="0"/>
              <a:t>Δεν χρειάζεται να δούμε την δεύτερη συνθήκη</a:t>
            </a:r>
            <a:endParaRPr lang="en-US" sz="1800" dirty="0" smtClean="0"/>
          </a:p>
          <a:p>
            <a:pPr lvl="2"/>
            <a:r>
              <a:rPr lang="el-GR" sz="1800" dirty="0" smtClean="0"/>
              <a:t>Παρ</a:t>
            </a:r>
            <a:r>
              <a:rPr lang="en-US" sz="1800" dirty="0" smtClean="0"/>
              <a:t> 2:</a:t>
            </a:r>
            <a:r>
              <a:rPr lang="en-US" sz="1800" dirty="0" smtClean="0">
                <a:latin typeface="Courier New" pitchFamily="49" charset="0"/>
              </a:rPr>
              <a:t> </a:t>
            </a:r>
            <a:br>
              <a:rPr lang="en-US" sz="1800" dirty="0" smtClean="0">
                <a:latin typeface="Courier New" pitchFamily="49" charset="0"/>
              </a:rPr>
            </a:br>
            <a:r>
              <a:rPr lang="en-US" sz="1800" dirty="0" smtClean="0">
                <a:latin typeface="Courier New" pitchFamily="49" charset="0"/>
              </a:rPr>
              <a:t>if (count != 0 &amp;&amp; total/count</a:t>
            </a:r>
            <a:r>
              <a:rPr lang="el-GR" sz="1800" dirty="0" smtClean="0">
                <a:latin typeface="Courier New" pitchFamily="49" charset="0"/>
              </a:rPr>
              <a:t> &gt; 1</a:t>
            </a:r>
            <a:r>
              <a:rPr lang="en-US" sz="1800" dirty="0" smtClean="0">
                <a:latin typeface="Courier New" pitchFamily="49" charset="0"/>
              </a:rPr>
              <a:t>) </a:t>
            </a:r>
            <a:br>
              <a:rPr lang="en-US" sz="1800" dirty="0" smtClean="0">
                <a:latin typeface="Courier New" pitchFamily="49" charset="0"/>
              </a:rPr>
            </a:br>
            <a:r>
              <a:rPr lang="en-US" sz="1800" dirty="0" smtClean="0">
                <a:latin typeface="Courier New" pitchFamily="49" charset="0"/>
              </a:rPr>
              <a:t>{</a:t>
            </a:r>
          </a:p>
          <a:p>
            <a:pPr lvl="1">
              <a:buFont typeface="ZapfDingbats" pitchFamily="82" charset="2"/>
              <a:buNone/>
            </a:pPr>
            <a:r>
              <a:rPr lang="en-US" sz="2000" dirty="0" smtClean="0">
                <a:latin typeface="Courier New" pitchFamily="49" charset="0"/>
              </a:rPr>
              <a:t>        …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latin typeface="Courier New" pitchFamily="49" charset="0"/>
              </a:rPr>
              <a:t>   }</a:t>
            </a:r>
          </a:p>
          <a:p>
            <a:pPr lvl="2">
              <a:buFontTx/>
              <a:buNone/>
            </a:pPr>
            <a:endParaRPr lang="en-US" sz="1800" dirty="0" smtClean="0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4876800" y="6172200"/>
            <a:ext cx="3352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l-GR" sz="1400">
                <a:solidFill>
                  <a:srgbClr val="000000"/>
                </a:solidFill>
                <a:latin typeface="Arial Unicode MS" pitchFamily="34" charset="-128"/>
              </a:rPr>
              <a:t>Παράδειγμα</a:t>
            </a:r>
            <a:r>
              <a:rPr lang="en-US" sz="1400">
                <a:solidFill>
                  <a:srgbClr val="000000"/>
                </a:solidFill>
                <a:latin typeface="Arial Unicode MS" pitchFamily="34" charset="-128"/>
              </a:rPr>
              <a:t>: LogicalVsConditional.cs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l-GR" sz="3200" smtClean="0"/>
              <a:t>Θυμηθείτε</a:t>
            </a:r>
            <a:endParaRPr lang="en-US" sz="32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8C9695C-85EB-43CD-AB11-C28EB983B7BD}" type="slidenum">
              <a:rPr lang="en-US" sz="1200" smtClean="0">
                <a:latin typeface="Tahoma" pitchFamily="34" charset="0"/>
              </a:rPr>
              <a:pPr/>
              <a:t>24</a:t>
            </a:fld>
            <a:endParaRPr lang="en-US" sz="1200" smtClean="0">
              <a:latin typeface="Tahoma" pitchFamily="34" charset="0"/>
            </a:endParaRPr>
          </a:p>
        </p:txBody>
      </p:sp>
      <p:graphicFrame>
        <p:nvGraphicFramePr>
          <p:cNvPr id="32771" name="Object 4"/>
          <p:cNvGraphicFramePr>
            <a:graphicFrameLocks/>
          </p:cNvGraphicFramePr>
          <p:nvPr/>
        </p:nvGraphicFramePr>
        <p:xfrm>
          <a:off x="1219200" y="1981200"/>
          <a:ext cx="7643813" cy="384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0" name="Document" r:id="rId3" imgW="4680647" imgH="2350582" progId="Word.Document.8">
                  <p:embed/>
                </p:oleObj>
              </mc:Choice>
              <mc:Fallback>
                <p:oleObj name="Document" r:id="rId3" imgW="4680647" imgH="2350582" progId="Word.Documen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81200"/>
                        <a:ext cx="7643813" cy="3844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dirty="0" smtClean="0"/>
              <a:t>Προτεραιότητα Τελεστών και Προσεταιριστικότητα Τελεστών </a:t>
            </a:r>
            <a:endParaRPr lang="en-US" sz="3200" dirty="0" smtClean="0"/>
          </a:p>
        </p:txBody>
      </p:sp>
      <p:sp>
        <p:nvSpPr>
          <p:cNvPr id="32773" name="Line 7"/>
          <p:cNvSpPr>
            <a:spLocks noChangeShapeType="1"/>
          </p:cNvSpPr>
          <p:nvPr/>
        </p:nvSpPr>
        <p:spPr bwMode="auto">
          <a:xfrm flipV="1">
            <a:off x="762000" y="2286000"/>
            <a:ext cx="0" cy="2514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2774" name="Text Box 8"/>
          <p:cNvSpPr txBox="1">
            <a:spLocks noChangeArrowheads="1"/>
          </p:cNvSpPr>
          <p:nvPr/>
        </p:nvSpPr>
        <p:spPr bwMode="auto">
          <a:xfrm>
            <a:off x="152400" y="1828800"/>
            <a:ext cx="9223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l-GR" sz="2000"/>
              <a:t>Υψηλή</a:t>
            </a:r>
            <a:endParaRPr lang="en-US" sz="2000"/>
          </a:p>
        </p:txBody>
      </p:sp>
      <p:sp>
        <p:nvSpPr>
          <p:cNvPr id="32775" name="Text Box 9"/>
          <p:cNvSpPr txBox="1">
            <a:spLocks noChangeArrowheads="1"/>
          </p:cNvSpPr>
          <p:nvPr/>
        </p:nvSpPr>
        <p:spPr bwMode="auto">
          <a:xfrm>
            <a:off x="152400" y="4953000"/>
            <a:ext cx="1035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l-GR" sz="2000"/>
              <a:t>Χαμηλή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8794C4C-4ABB-4D57-8465-1A040ACD523A}" type="slidenum">
              <a:rPr lang="en-US" sz="1200" smtClean="0">
                <a:latin typeface="Tahoma" pitchFamily="34" charset="0"/>
              </a:rPr>
              <a:pPr/>
              <a:t>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Τελεστές Εκχώρησης τιμών</a:t>
            </a:r>
            <a:endParaRPr lang="en-US" smtClean="0"/>
          </a:p>
        </p:txBody>
      </p:sp>
      <p:graphicFrame>
        <p:nvGraphicFramePr>
          <p:cNvPr id="10244" name="Object 3"/>
          <p:cNvGraphicFramePr>
            <a:graphicFrameLocks/>
          </p:cNvGraphicFramePr>
          <p:nvPr/>
        </p:nvGraphicFramePr>
        <p:xfrm>
          <a:off x="473075" y="1673225"/>
          <a:ext cx="7985125" cy="259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Document" r:id="rId3" imgW="4582653" imgH="1259298" progId="Word.Document.8">
                  <p:embed/>
                </p:oleObj>
              </mc:Choice>
              <mc:Fallback>
                <p:oleObj name="Document" r:id="rId3" imgW="4582653" imgH="1259298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075" y="1673225"/>
                        <a:ext cx="7985125" cy="259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066800" y="4191000"/>
            <a:ext cx="618648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count  =  count + 1; // </a:t>
            </a:r>
            <a:r>
              <a:rPr lang="el-GR" sz="2000" b="1">
                <a:latin typeface="Courier New" pitchFamily="49" charset="0"/>
              </a:rPr>
              <a:t>είναι ισοδύναμα</a:t>
            </a:r>
            <a:r>
              <a:rPr lang="en-US" sz="2000" b="1">
                <a:latin typeface="Courier New" pitchFamily="49" charset="0"/>
              </a:rPr>
              <a:t/>
            </a:r>
            <a:br>
              <a:rPr lang="en-US" sz="2000" b="1">
                <a:latin typeface="Courier New" pitchFamily="49" charset="0"/>
              </a:rPr>
            </a:br>
            <a:r>
              <a:rPr lang="en-US" sz="2000" b="1">
                <a:latin typeface="Courier New" pitchFamily="49" charset="0"/>
              </a:rPr>
              <a:t>count ++;</a:t>
            </a: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r>
              <a:rPr lang="en-US" sz="2000" b="1">
                <a:latin typeface="Courier New" pitchFamily="49" charset="0"/>
              </a:rPr>
              <a:t>count = count – 1; // </a:t>
            </a:r>
            <a:r>
              <a:rPr lang="el-GR" sz="2000" b="1">
                <a:latin typeface="Courier New" pitchFamily="49" charset="0"/>
              </a:rPr>
              <a:t>είναι ισοδύναμα </a:t>
            </a:r>
            <a:r>
              <a:rPr lang="en-US" sz="2000" b="1">
                <a:latin typeface="Courier New" pitchFamily="49" charset="0"/>
              </a:rPr>
              <a:t/>
            </a:r>
            <a:br>
              <a:rPr lang="en-US" sz="2000" b="1">
                <a:latin typeface="Courier New" pitchFamily="49" charset="0"/>
              </a:rPr>
            </a:br>
            <a:r>
              <a:rPr lang="en-US" sz="2000" b="1">
                <a:latin typeface="Courier New" pitchFamily="49" charset="0"/>
              </a:rPr>
              <a:t>count --;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A49F514-6645-4968-A1B1-F4B6FB17BFF1}" type="slidenum">
              <a:rPr lang="en-US" sz="1200" smtClean="0">
                <a:latin typeface="Tahoma" pitchFamily="34" charset="0"/>
              </a:rPr>
              <a:pPr/>
              <a:t>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Increment and Decrement Operators</a:t>
            </a:r>
          </a:p>
        </p:txBody>
      </p:sp>
      <p:graphicFrame>
        <p:nvGraphicFramePr>
          <p:cNvPr id="11268" name="Object 3"/>
          <p:cNvGraphicFramePr>
            <a:graphicFrameLocks/>
          </p:cNvGraphicFramePr>
          <p:nvPr/>
        </p:nvGraphicFramePr>
        <p:xfrm>
          <a:off x="685800" y="1524000"/>
          <a:ext cx="7704138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name="Document" r:id="rId3" imgW="4596593" imgH="1907049" progId="Word.Document.8">
                  <p:embed/>
                </p:oleObj>
              </mc:Choice>
              <mc:Fallback>
                <p:oleObj name="Document" r:id="rId3" imgW="4596593" imgH="1907049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524000"/>
                        <a:ext cx="7704138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10"/>
          <p:cNvSpPr>
            <a:spLocks noChangeArrowheads="1"/>
          </p:cNvSpPr>
          <p:nvPr/>
        </p:nvSpPr>
        <p:spPr bwMode="auto">
          <a:xfrm>
            <a:off x="1295400" y="6096000"/>
            <a:ext cx="3352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1400">
                <a:solidFill>
                  <a:srgbClr val="000000"/>
                </a:solidFill>
                <a:latin typeface="Arial Unicode MS" pitchFamily="34" charset="-128"/>
              </a:rPr>
              <a:t>Program: Increment.cs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Increment.cs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Program Output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4800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Increment.cs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Preincrementing and postincrementing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Increment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Main(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[] args)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{         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int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c;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 = 5;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 );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print 5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c++ );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print 5 then postincrement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 );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print 6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17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Console.WriteLine();  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skip a line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 = 5;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 );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// print 5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++c );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preincrement then print 6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c );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// print 6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end of method Main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25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26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}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end of class Increment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3025" y="5257800"/>
            <a:ext cx="6937375" cy="1370013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6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latin typeface="Courier New" pitchFamily="49" charset="0"/>
                <a:cs typeface="Times New Roman" pitchFamily="18" charset="0"/>
              </a:rPr>
              <a:t> 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6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chemeClr val="tx2"/>
                </a:solidFill>
                <a:latin typeface="Courier New" pitchFamily="49" charset="0"/>
                <a:cs typeface="Times New Roman" pitchFamily="18" charset="0"/>
              </a:rPr>
              <a:t>6</a:t>
            </a:r>
            <a:r>
              <a:rPr lang="en-US" sz="1100"/>
              <a:t> </a:t>
            </a:r>
            <a:endParaRPr lang="en-US" sz="240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752600" y="1890713"/>
            <a:ext cx="4175125" cy="346075"/>
            <a:chOff x="1104" y="1191"/>
            <a:chExt cx="2630" cy="218"/>
          </a:xfrm>
        </p:grpSpPr>
        <p:sp>
          <p:nvSpPr>
            <p:cNvPr id="12318" name="Text Box 6"/>
            <p:cNvSpPr txBox="1">
              <a:spLocks noChangeArrowheads="1"/>
            </p:cNvSpPr>
            <p:nvPr/>
          </p:nvSpPr>
          <p:spPr bwMode="auto">
            <a:xfrm>
              <a:off x="2678" y="1191"/>
              <a:ext cx="1056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Declare variable c</a:t>
              </a:r>
            </a:p>
          </p:txBody>
        </p:sp>
        <p:sp>
          <p:nvSpPr>
            <p:cNvPr id="12319" name="Line 7"/>
            <p:cNvSpPr>
              <a:spLocks noChangeShapeType="1"/>
            </p:cNvSpPr>
            <p:nvPr/>
          </p:nvSpPr>
          <p:spPr bwMode="auto">
            <a:xfrm flipH="1" flipV="1">
              <a:off x="1104" y="1248"/>
              <a:ext cx="158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752600" y="3581400"/>
            <a:ext cx="3609975" cy="346075"/>
            <a:chOff x="1104" y="1191"/>
            <a:chExt cx="2274" cy="218"/>
          </a:xfrm>
        </p:grpSpPr>
        <p:sp>
          <p:nvSpPr>
            <p:cNvPr id="12316" name="Text Box 9"/>
            <p:cNvSpPr txBox="1">
              <a:spLocks noChangeArrowheads="1"/>
            </p:cNvSpPr>
            <p:nvPr/>
          </p:nvSpPr>
          <p:spPr bwMode="auto">
            <a:xfrm>
              <a:off x="2678" y="1191"/>
              <a:ext cx="700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c is set to 5</a:t>
              </a:r>
            </a:p>
          </p:txBody>
        </p:sp>
        <p:sp>
          <p:nvSpPr>
            <p:cNvPr id="12317" name="Line 10"/>
            <p:cNvSpPr>
              <a:spLocks noChangeShapeType="1"/>
            </p:cNvSpPr>
            <p:nvPr/>
          </p:nvSpPr>
          <p:spPr bwMode="auto">
            <a:xfrm flipH="1" flipV="1">
              <a:off x="1104" y="1248"/>
              <a:ext cx="158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352800" y="2209800"/>
            <a:ext cx="2476500" cy="346075"/>
            <a:chOff x="2112" y="1392"/>
            <a:chExt cx="1560" cy="218"/>
          </a:xfrm>
        </p:grpSpPr>
        <p:sp>
          <p:nvSpPr>
            <p:cNvPr id="12314" name="Text Box 12"/>
            <p:cNvSpPr txBox="1">
              <a:spLocks noChangeArrowheads="1"/>
            </p:cNvSpPr>
            <p:nvPr/>
          </p:nvSpPr>
          <p:spPr bwMode="auto">
            <a:xfrm>
              <a:off x="2880" y="1392"/>
              <a:ext cx="792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Display c (5)</a:t>
              </a:r>
            </a:p>
          </p:txBody>
        </p:sp>
        <p:sp>
          <p:nvSpPr>
            <p:cNvPr id="12315" name="Line 13"/>
            <p:cNvSpPr>
              <a:spLocks noChangeShapeType="1"/>
            </p:cNvSpPr>
            <p:nvPr/>
          </p:nvSpPr>
          <p:spPr bwMode="auto">
            <a:xfrm flipH="1">
              <a:off x="2112" y="1488"/>
              <a:ext cx="76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3581400" y="2590800"/>
            <a:ext cx="3222625" cy="346075"/>
            <a:chOff x="2256" y="1632"/>
            <a:chExt cx="2030" cy="218"/>
          </a:xfrm>
        </p:grpSpPr>
        <p:sp>
          <p:nvSpPr>
            <p:cNvPr id="12312" name="Text Box 15"/>
            <p:cNvSpPr txBox="1">
              <a:spLocks noChangeArrowheads="1"/>
            </p:cNvSpPr>
            <p:nvPr/>
          </p:nvSpPr>
          <p:spPr bwMode="auto">
            <a:xfrm>
              <a:off x="2928" y="1632"/>
              <a:ext cx="1358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Display c (5) then add 1</a:t>
              </a:r>
            </a:p>
          </p:txBody>
        </p:sp>
        <p:sp>
          <p:nvSpPr>
            <p:cNvPr id="12313" name="Line 16"/>
            <p:cNvSpPr>
              <a:spLocks noChangeShapeType="1"/>
            </p:cNvSpPr>
            <p:nvPr/>
          </p:nvSpPr>
          <p:spPr bwMode="auto">
            <a:xfrm flipH="1">
              <a:off x="2256" y="172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352800" y="2971800"/>
            <a:ext cx="2628900" cy="346075"/>
            <a:chOff x="2112" y="1872"/>
            <a:chExt cx="1656" cy="218"/>
          </a:xfrm>
        </p:grpSpPr>
        <p:sp>
          <p:nvSpPr>
            <p:cNvPr id="12310" name="Text Box 18"/>
            <p:cNvSpPr txBox="1">
              <a:spLocks noChangeArrowheads="1"/>
            </p:cNvSpPr>
            <p:nvPr/>
          </p:nvSpPr>
          <p:spPr bwMode="auto">
            <a:xfrm>
              <a:off x="2976" y="1872"/>
              <a:ext cx="792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Display c (6)</a:t>
              </a:r>
            </a:p>
          </p:txBody>
        </p:sp>
        <p:sp>
          <p:nvSpPr>
            <p:cNvPr id="12311" name="Line 19"/>
            <p:cNvSpPr>
              <a:spLocks noChangeShapeType="1"/>
            </p:cNvSpPr>
            <p:nvPr/>
          </p:nvSpPr>
          <p:spPr bwMode="auto">
            <a:xfrm flipH="1" flipV="1">
              <a:off x="2112" y="1872"/>
              <a:ext cx="86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3352800" y="4191000"/>
            <a:ext cx="2324100" cy="574675"/>
            <a:chOff x="2112" y="2640"/>
            <a:chExt cx="1464" cy="362"/>
          </a:xfrm>
        </p:grpSpPr>
        <p:sp>
          <p:nvSpPr>
            <p:cNvPr id="12308" name="Text Box 21"/>
            <p:cNvSpPr txBox="1">
              <a:spLocks noChangeArrowheads="1"/>
            </p:cNvSpPr>
            <p:nvPr/>
          </p:nvSpPr>
          <p:spPr bwMode="auto">
            <a:xfrm>
              <a:off x="2784" y="2784"/>
              <a:ext cx="792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Display c (6)</a:t>
              </a:r>
            </a:p>
          </p:txBody>
        </p:sp>
        <p:sp>
          <p:nvSpPr>
            <p:cNvPr id="12309" name="Line 22"/>
            <p:cNvSpPr>
              <a:spLocks noChangeShapeType="1"/>
            </p:cNvSpPr>
            <p:nvPr/>
          </p:nvSpPr>
          <p:spPr bwMode="auto">
            <a:xfrm flipH="1" flipV="1">
              <a:off x="2112" y="2640"/>
              <a:ext cx="67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3505200" y="3962400"/>
            <a:ext cx="3157538" cy="346075"/>
            <a:chOff x="2208" y="2496"/>
            <a:chExt cx="1989" cy="218"/>
          </a:xfrm>
        </p:grpSpPr>
        <p:sp>
          <p:nvSpPr>
            <p:cNvPr id="12306" name="Text Box 24"/>
            <p:cNvSpPr txBox="1">
              <a:spLocks noChangeArrowheads="1"/>
            </p:cNvSpPr>
            <p:nvPr/>
          </p:nvSpPr>
          <p:spPr bwMode="auto">
            <a:xfrm>
              <a:off x="2832" y="2496"/>
              <a:ext cx="1365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Add 1 then display c (6)</a:t>
              </a:r>
            </a:p>
          </p:txBody>
        </p:sp>
        <p:sp>
          <p:nvSpPr>
            <p:cNvPr id="12307" name="Line 25"/>
            <p:cNvSpPr>
              <a:spLocks noChangeShapeType="1"/>
            </p:cNvSpPr>
            <p:nvPr/>
          </p:nvSpPr>
          <p:spPr bwMode="auto">
            <a:xfrm flipH="1" flipV="1">
              <a:off x="2208" y="2544"/>
              <a:ext cx="62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3352800" y="3581400"/>
            <a:ext cx="3238500" cy="346075"/>
            <a:chOff x="2112" y="2256"/>
            <a:chExt cx="2040" cy="218"/>
          </a:xfrm>
        </p:grpSpPr>
        <p:sp>
          <p:nvSpPr>
            <p:cNvPr id="12304" name="Text Box 27"/>
            <p:cNvSpPr txBox="1">
              <a:spLocks noChangeArrowheads="1"/>
            </p:cNvSpPr>
            <p:nvPr/>
          </p:nvSpPr>
          <p:spPr bwMode="auto">
            <a:xfrm>
              <a:off x="3360" y="2256"/>
              <a:ext cx="792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Display c (5)</a:t>
              </a:r>
            </a:p>
          </p:txBody>
        </p:sp>
        <p:sp>
          <p:nvSpPr>
            <p:cNvPr id="12305" name="Line 28"/>
            <p:cNvSpPr>
              <a:spLocks noChangeShapeType="1"/>
            </p:cNvSpPr>
            <p:nvPr/>
          </p:nvSpPr>
          <p:spPr bwMode="auto">
            <a:xfrm flipH="1">
              <a:off x="2112" y="2352"/>
              <a:ext cx="12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1752600" y="2133600"/>
            <a:ext cx="4446588" cy="346075"/>
            <a:chOff x="1104" y="574"/>
            <a:chExt cx="2334" cy="1011"/>
          </a:xfrm>
        </p:grpSpPr>
        <p:sp>
          <p:nvSpPr>
            <p:cNvPr id="12302" name="Text Box 30"/>
            <p:cNvSpPr txBox="1">
              <a:spLocks noChangeArrowheads="1"/>
            </p:cNvSpPr>
            <p:nvPr/>
          </p:nvSpPr>
          <p:spPr bwMode="auto">
            <a:xfrm>
              <a:off x="2677" y="574"/>
              <a:ext cx="761" cy="101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Set c equal to 5</a:t>
              </a:r>
            </a:p>
          </p:txBody>
        </p:sp>
        <p:sp>
          <p:nvSpPr>
            <p:cNvPr id="12303" name="Line 31"/>
            <p:cNvSpPr>
              <a:spLocks noChangeShapeType="1"/>
            </p:cNvSpPr>
            <p:nvPr/>
          </p:nvSpPr>
          <p:spPr bwMode="auto">
            <a:xfrm flipH="1" flipV="1">
              <a:off x="1104" y="1248"/>
              <a:ext cx="158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64150BC-D9BA-4AAB-A6CB-FE316EC92810}" type="slidenum">
              <a:rPr lang="en-US" sz="1200" smtClean="0">
                <a:latin typeface="Tahoma" pitchFamily="34" charset="0"/>
              </a:rPr>
              <a:pPr/>
              <a:t>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smtClean="0"/>
              <a:t>Αντιμετάθεση τιμών δύο μεταβλητών</a:t>
            </a:r>
            <a:endParaRPr lang="en-US" sz="360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533400"/>
          </a:xfrm>
        </p:spPr>
        <p:txBody>
          <a:bodyPr/>
          <a:lstStyle/>
          <a:p>
            <a:r>
              <a:rPr lang="el-GR" smtClean="0"/>
              <a:t>Γίνεται </a:t>
            </a:r>
            <a:r>
              <a:rPr lang="en-US" smtClean="0"/>
              <a:t>?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2286000" y="2514600"/>
            <a:ext cx="10493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/>
              <a:t>x  =  y;</a:t>
            </a:r>
          </a:p>
          <a:p>
            <a:pPr algn="l"/>
            <a:r>
              <a:rPr lang="en-US" sz="2400"/>
              <a:t>y  =  x;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06412" y="4113213"/>
            <a:ext cx="4106864" cy="2333625"/>
            <a:chOff x="131" y="2591"/>
            <a:chExt cx="2587" cy="1470"/>
          </a:xfrm>
        </p:grpSpPr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1728" y="3072"/>
              <a:ext cx="769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sz="2400"/>
                <a:t>t1  =  x;</a:t>
              </a:r>
            </a:p>
            <a:p>
              <a:pPr algn="l"/>
              <a:r>
                <a:rPr lang="en-US" sz="2400"/>
                <a:t>t2  =  y;</a:t>
              </a:r>
            </a:p>
            <a:p>
              <a:pPr algn="l"/>
              <a:r>
                <a:rPr lang="en-US" sz="2400"/>
                <a:t>x   =  t2;</a:t>
              </a:r>
            </a:p>
            <a:p>
              <a:pPr algn="l"/>
              <a:r>
                <a:rPr lang="en-US" sz="2400"/>
                <a:t>y   =  t1;</a:t>
              </a:r>
            </a:p>
          </p:txBody>
        </p:sp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131" y="2591"/>
              <a:ext cx="2587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SzPct val="85000"/>
                <a:buFont typeface="ZapfDingbats" pitchFamily="82" charset="2"/>
                <a:buChar char="r"/>
              </a:pPr>
              <a:r>
                <a:rPr lang="el-GR" sz="2800" dirty="0">
                  <a:latin typeface="Arial Unicode MS" pitchFamily="34" charset="-128"/>
                </a:rPr>
                <a:t>Χρήση 2 </a:t>
              </a:r>
              <a:r>
                <a:rPr lang="el-GR" sz="2800" dirty="0" smtClean="0">
                  <a:latin typeface="Arial Unicode MS" pitchFamily="34" charset="-128"/>
                </a:rPr>
                <a:t>Προσωρινών</a:t>
              </a:r>
              <a:r>
                <a:rPr lang="en-US" sz="2800" dirty="0">
                  <a:latin typeface="Arial Unicode MS" pitchFamily="34" charset="-128"/>
                </a:rPr>
                <a:t>:</a:t>
              </a:r>
            </a:p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287DC4F-A708-49CB-B39E-FB3539A742CE}" type="slidenum">
              <a:rPr lang="en-US" sz="1200" smtClean="0">
                <a:latin typeface="Tahoma" pitchFamily="34" charset="0"/>
              </a:rPr>
              <a:pPr/>
              <a:t>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smtClean="0"/>
              <a:t>Αντιμετάθεση τιμών δύο μεταβλητών</a:t>
            </a:r>
            <a:endParaRPr lang="en-US" sz="3600" smtClean="0"/>
          </a:p>
        </p:txBody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609600"/>
          </a:xfrm>
        </p:spPr>
        <p:txBody>
          <a:bodyPr/>
          <a:lstStyle/>
          <a:p>
            <a:r>
              <a:rPr lang="el-GR" smtClean="0"/>
              <a:t>Μια παροδική</a:t>
            </a:r>
            <a:r>
              <a:rPr lang="en-US" smtClean="0"/>
              <a:t>:</a:t>
            </a:r>
          </a:p>
        </p:txBody>
      </p:sp>
      <p:sp>
        <p:nvSpPr>
          <p:cNvPr id="514052" name="Text Box 4"/>
          <p:cNvSpPr txBox="1">
            <a:spLocks noChangeArrowheads="1"/>
          </p:cNvSpPr>
          <p:nvPr/>
        </p:nvSpPr>
        <p:spPr bwMode="auto">
          <a:xfrm>
            <a:off x="2971800" y="1981200"/>
            <a:ext cx="12096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/>
              <a:t>t1  =  x;</a:t>
            </a:r>
          </a:p>
          <a:p>
            <a:pPr algn="l"/>
            <a:r>
              <a:rPr lang="en-US" sz="2400"/>
              <a:t>x   =  y;</a:t>
            </a:r>
          </a:p>
          <a:p>
            <a:pPr algn="l"/>
            <a:r>
              <a:rPr lang="en-US" sz="2400"/>
              <a:t>y   =  t1;</a:t>
            </a:r>
          </a:p>
        </p:txBody>
      </p:sp>
      <p:sp>
        <p:nvSpPr>
          <p:cNvPr id="514053" name="Text Box 5"/>
          <p:cNvSpPr txBox="1">
            <a:spLocks noChangeArrowheads="1"/>
          </p:cNvSpPr>
          <p:nvPr/>
        </p:nvSpPr>
        <p:spPr bwMode="auto">
          <a:xfrm>
            <a:off x="1524000" y="4572000"/>
            <a:ext cx="15255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/>
              <a:t>x  =  x + y;</a:t>
            </a:r>
          </a:p>
          <a:p>
            <a:pPr algn="l"/>
            <a:r>
              <a:rPr lang="en-US" sz="2400"/>
              <a:t>y  =  x - y;</a:t>
            </a:r>
          </a:p>
          <a:p>
            <a:pPr algn="l"/>
            <a:r>
              <a:rPr lang="en-US" sz="2400"/>
              <a:t>x  =  x - y;</a:t>
            </a:r>
          </a:p>
        </p:txBody>
      </p:sp>
      <p:sp>
        <p:nvSpPr>
          <p:cNvPr id="514055" name="Rectangle 7"/>
          <p:cNvSpPr>
            <a:spLocks noChangeArrowheads="1"/>
          </p:cNvSpPr>
          <p:nvPr/>
        </p:nvSpPr>
        <p:spPr bwMode="auto">
          <a:xfrm>
            <a:off x="533400" y="396240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800" dirty="0">
                <a:latin typeface="Arial Unicode MS" pitchFamily="34" charset="-128"/>
              </a:rPr>
              <a:t>Χωρίς </a:t>
            </a:r>
            <a:r>
              <a:rPr lang="el-GR" sz="2800" dirty="0" smtClean="0">
                <a:latin typeface="Arial Unicode MS" pitchFamily="34" charset="-128"/>
              </a:rPr>
              <a:t>προσωρινές </a:t>
            </a:r>
            <a:r>
              <a:rPr lang="en-US" sz="2800" dirty="0">
                <a:latin typeface="Arial Unicode MS" pitchFamily="34" charset="-128"/>
              </a:rPr>
              <a:t>!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09600" y="4572000"/>
            <a:ext cx="7772400" cy="2057400"/>
            <a:chOff x="384" y="2880"/>
            <a:chExt cx="4896" cy="1296"/>
          </a:xfrm>
        </p:grpSpPr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384" y="3840"/>
              <a:ext cx="489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1" tIns="45708" rIns="91411" bIns="45708"/>
            <a:lstStyle/>
            <a:p>
              <a:pPr marL="342900" indent="-342900" algn="l">
                <a:spcBef>
                  <a:spcPct val="20000"/>
                </a:spcBef>
                <a:buClr>
                  <a:schemeClr val="accent2"/>
                </a:buClr>
                <a:buSzPct val="85000"/>
                <a:buFont typeface="ZapfDingbats" pitchFamily="82" charset="2"/>
                <a:buNone/>
              </a:pPr>
              <a:r>
                <a:rPr lang="el-GR" sz="2800">
                  <a:solidFill>
                    <a:srgbClr val="CC0000"/>
                  </a:solidFill>
                  <a:latin typeface="Arial Unicode MS" pitchFamily="34" charset="-128"/>
                </a:rPr>
                <a:t>Μην γράφετε τέτοιο κώδικα</a:t>
              </a:r>
              <a:r>
                <a:rPr lang="en-US" sz="2800">
                  <a:solidFill>
                    <a:srgbClr val="CC0000"/>
                  </a:solidFill>
                  <a:latin typeface="Arial Unicode MS" pitchFamily="34" charset="-128"/>
                </a:rPr>
                <a:t>!!</a:t>
              </a:r>
            </a:p>
          </p:txBody>
        </p:sp>
        <p:sp>
          <p:nvSpPr>
            <p:cNvPr id="14346" name="Line 10"/>
            <p:cNvSpPr>
              <a:spLocks noChangeShapeType="1"/>
            </p:cNvSpPr>
            <p:nvPr/>
          </p:nvSpPr>
          <p:spPr bwMode="auto">
            <a:xfrm>
              <a:off x="1008" y="2880"/>
              <a:ext cx="816" cy="76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4347" name="Line 11"/>
            <p:cNvSpPr>
              <a:spLocks noChangeShapeType="1"/>
            </p:cNvSpPr>
            <p:nvPr/>
          </p:nvSpPr>
          <p:spPr bwMode="auto">
            <a:xfrm flipH="1">
              <a:off x="912" y="2880"/>
              <a:ext cx="1008" cy="72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051" grpId="0" build="p"/>
      <p:bldP spid="514052" grpId="0"/>
      <p:bldP spid="514053" grpId="0"/>
      <p:bldP spid="5140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D29C6AA-F442-43EE-8859-16B7CF51CE89}" type="slidenum">
              <a:rPr lang="en-US" sz="1200" smtClean="0">
                <a:latin typeface="Tahoma" pitchFamily="34" charset="0"/>
              </a:rPr>
              <a:pPr/>
              <a:t>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533400" y="228600"/>
            <a:ext cx="77835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Αντζέντα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533400" y="1603375"/>
            <a:ext cx="8001000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l-GR" sz="2800">
                <a:latin typeface="Arial Unicode MS" pitchFamily="34" charset="-128"/>
              </a:rPr>
              <a:t>Εντολές Εκχώρησης</a:t>
            </a:r>
            <a:endParaRPr lang="en-US" sz="28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</a:pPr>
            <a:r>
              <a:rPr lang="el-GR" sz="2800" i="1">
                <a:solidFill>
                  <a:schemeClr val="accent1"/>
                </a:solidFill>
                <a:latin typeface="Arial Unicode MS" pitchFamily="34" charset="-128"/>
              </a:rPr>
              <a:t>Η εντολή </a:t>
            </a:r>
            <a:r>
              <a:rPr lang="en-US" sz="2800" i="1">
                <a:solidFill>
                  <a:schemeClr val="accent1"/>
                </a:solidFill>
                <a:latin typeface="Arial Unicode MS" pitchFamily="34" charset="-128"/>
              </a:rPr>
              <a:t>if </a:t>
            </a:r>
            <a:r>
              <a:rPr lang="el-GR" sz="2800" i="1">
                <a:solidFill>
                  <a:schemeClr val="accent1"/>
                </a:solidFill>
                <a:latin typeface="Arial Unicode MS" pitchFamily="34" charset="-128"/>
              </a:rPr>
              <a:t>και οι εντολές</a:t>
            </a:r>
            <a:r>
              <a:rPr lang="en-US" sz="2800" i="1">
                <a:solidFill>
                  <a:schemeClr val="accent1"/>
                </a:solidFill>
                <a:latin typeface="Arial Unicode MS" pitchFamily="34" charset="-128"/>
              </a:rPr>
              <a:t> </a:t>
            </a:r>
            <a:r>
              <a:rPr lang="el-GR" sz="2800" i="1">
                <a:solidFill>
                  <a:schemeClr val="accent1"/>
                </a:solidFill>
                <a:latin typeface="Arial Unicode MS" pitchFamily="34" charset="-128"/>
              </a:rPr>
              <a:t>τύπου </a:t>
            </a:r>
            <a:r>
              <a:rPr lang="en-US" sz="2800" i="1">
                <a:solidFill>
                  <a:schemeClr val="accent1"/>
                </a:solidFill>
                <a:latin typeface="Arial Unicode MS" pitchFamily="34" charset="-128"/>
              </a:rPr>
              <a:t>logical/boolean 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</a:pPr>
            <a:endParaRPr lang="en-US" sz="2800" i="1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9B7628B-371C-4BA5-AE86-0B54FF90AA4A}" type="slidenum">
              <a:rPr lang="en-US" sz="1200" smtClean="0">
                <a:latin typeface="Tahoma" pitchFamily="34" charset="0"/>
              </a:rPr>
              <a:pPr/>
              <a:t>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l-GR" smtClean="0"/>
              <a:t>Η εντολή </a:t>
            </a:r>
            <a:r>
              <a:rPr lang="en-US" smtClean="0"/>
              <a:t>if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749300"/>
          </a:xfrm>
          <a:noFill/>
        </p:spPr>
        <p:txBody>
          <a:bodyPr lIns="92075" tIns="46038" rIns="92075" bIns="46038"/>
          <a:lstStyle/>
          <a:p>
            <a:r>
              <a:rPr lang="el-GR" smtClean="0"/>
              <a:t>Σύνταξη</a:t>
            </a:r>
            <a:r>
              <a:rPr lang="en-US" smtClean="0"/>
              <a:t>: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3048000" y="3352800"/>
            <a:ext cx="26225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latin typeface="Courier New" pitchFamily="49" charset="0"/>
              </a:rPr>
              <a:t> ( </a:t>
            </a:r>
            <a:r>
              <a:rPr lang="en-US" sz="2000" b="1" i="1" dirty="0">
                <a:latin typeface="Courier New" pitchFamily="49" charset="0"/>
              </a:rPr>
              <a:t>condition</a:t>
            </a:r>
            <a:r>
              <a:rPr lang="en-US" sz="2000" b="1" dirty="0">
                <a:latin typeface="Courier New" pitchFamily="49" charset="0"/>
              </a:rPr>
              <a:t> )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   </a:t>
            </a:r>
            <a:r>
              <a:rPr lang="el-GR" sz="2000" b="1" i="1" dirty="0">
                <a:latin typeface="Courier New" pitchFamily="49" charset="0"/>
              </a:rPr>
              <a:t>εντολή</a:t>
            </a:r>
            <a:r>
              <a:rPr lang="en-US" sz="2000" b="1" dirty="0">
                <a:latin typeface="Courier New" pitchFamily="49" charset="0"/>
              </a:rPr>
              <a:t>;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2425" y="2359025"/>
            <a:ext cx="2865438" cy="993775"/>
            <a:chOff x="222" y="1486"/>
            <a:chExt cx="1805" cy="626"/>
          </a:xfrm>
        </p:grpSpPr>
        <p:sp>
          <p:nvSpPr>
            <p:cNvPr id="517126" name="Text Box 6"/>
            <p:cNvSpPr txBox="1">
              <a:spLocks noChangeArrowheads="1"/>
            </p:cNvSpPr>
            <p:nvPr/>
          </p:nvSpPr>
          <p:spPr bwMode="auto">
            <a:xfrm>
              <a:off x="222" y="1486"/>
              <a:ext cx="1805" cy="4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To if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είναι μια </a:t>
              </a:r>
              <a:endParaRPr lang="en-US" sz="20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Δεσμευμένη λέξη της 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C#</a:t>
              </a:r>
              <a:endParaRPr lang="en-US" sz="2400" dirty="0">
                <a:solidFill>
                  <a:srgbClr val="6600CC"/>
                </a:solidFill>
              </a:endParaRPr>
            </a:p>
          </p:txBody>
        </p:sp>
        <p:sp>
          <p:nvSpPr>
            <p:cNvPr id="16398" name="Line 7"/>
            <p:cNvSpPr>
              <a:spLocks noChangeShapeType="1"/>
            </p:cNvSpPr>
            <p:nvPr/>
          </p:nvSpPr>
          <p:spPr bwMode="auto">
            <a:xfrm>
              <a:off x="1536" y="1968"/>
              <a:ext cx="336" cy="14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452813" y="2054225"/>
            <a:ext cx="5684837" cy="1222375"/>
            <a:chOff x="2175" y="1294"/>
            <a:chExt cx="3581" cy="770"/>
          </a:xfrm>
        </p:grpSpPr>
        <p:sp>
          <p:nvSpPr>
            <p:cNvPr id="517129" name="Text Box 9"/>
            <p:cNvSpPr txBox="1">
              <a:spLocks noChangeArrowheads="1"/>
            </p:cNvSpPr>
            <p:nvPr/>
          </p:nvSpPr>
          <p:spPr bwMode="auto">
            <a:xfrm>
              <a:off x="2175" y="1294"/>
              <a:ext cx="3581" cy="4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Η συνθήκη πρέπει να είναι μια </a:t>
              </a:r>
              <a:r>
                <a:rPr lang="en-US" sz="2000" b="1" i="1" dirty="0" err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boolean</a:t>
              </a:r>
              <a:r>
                <a:rPr lang="en-US" sz="2000" b="1" i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expression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.</a:t>
              </a: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Δηλαδή να επιστρέφει πίσω 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TRUE </a:t>
              </a: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ή 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FALSE</a:t>
              </a:r>
              <a:endParaRPr lang="en-US" sz="2400" dirty="0">
                <a:solidFill>
                  <a:srgbClr val="6600CC"/>
                </a:solidFill>
              </a:endParaRPr>
            </a:p>
          </p:txBody>
        </p:sp>
        <p:sp>
          <p:nvSpPr>
            <p:cNvPr id="16396" name="Line 10"/>
            <p:cNvSpPr>
              <a:spLocks noChangeShapeType="1"/>
            </p:cNvSpPr>
            <p:nvPr/>
          </p:nvSpPr>
          <p:spPr bwMode="auto">
            <a:xfrm flipH="1">
              <a:off x="2880" y="1776"/>
              <a:ext cx="96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806575" y="4191000"/>
            <a:ext cx="5370513" cy="1238250"/>
            <a:chOff x="1138" y="2640"/>
            <a:chExt cx="3383" cy="780"/>
          </a:xfrm>
        </p:grpSpPr>
        <p:sp>
          <p:nvSpPr>
            <p:cNvPr id="517132" name="Text Box 12"/>
            <p:cNvSpPr txBox="1">
              <a:spLocks noChangeArrowheads="1"/>
            </p:cNvSpPr>
            <p:nvPr/>
          </p:nvSpPr>
          <p:spPr bwMode="auto">
            <a:xfrm>
              <a:off x="1138" y="2974"/>
              <a:ext cx="3383" cy="4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Αν η συνθήκη είναι αληθής η εντολή εκτελείται</a:t>
              </a: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Αλλιώς η εντολή δεν εκτελείται</a:t>
              </a:r>
              <a:endParaRPr lang="en-US" sz="2400" dirty="0">
                <a:solidFill>
                  <a:srgbClr val="6600CC"/>
                </a:solidFill>
              </a:endParaRPr>
            </a:p>
          </p:txBody>
        </p:sp>
        <p:sp>
          <p:nvSpPr>
            <p:cNvPr id="16394" name="Line 13"/>
            <p:cNvSpPr>
              <a:spLocks noChangeShapeType="1"/>
            </p:cNvSpPr>
            <p:nvPr/>
          </p:nvSpPr>
          <p:spPr bwMode="auto">
            <a:xfrm flipV="1">
              <a:off x="2736" y="2640"/>
              <a:ext cx="0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Kurose">
  <a:themeElements>
    <a:clrScheme name="1_Kurose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660066"/>
      </a:folHlink>
    </a:clrScheme>
    <a:fontScheme name="1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1_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cs112</Template>
  <TotalTime>5010</TotalTime>
  <Words>1970</Words>
  <Application>Microsoft Office PowerPoint</Application>
  <PresentationFormat>Προβολή στην οθόνη (4:3)</PresentationFormat>
  <Paragraphs>332</Paragraphs>
  <Slides>24</Slides>
  <Notes>1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3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24</vt:i4>
      </vt:variant>
    </vt:vector>
  </HeadingPairs>
  <TitlesOfParts>
    <vt:vector size="36" baseType="lpstr">
      <vt:lpstr>Arial Unicode MS</vt:lpstr>
      <vt:lpstr>AvantGarde</vt:lpstr>
      <vt:lpstr>Consolas</vt:lpstr>
      <vt:lpstr>Courier New</vt:lpstr>
      <vt:lpstr>Tahoma</vt:lpstr>
      <vt:lpstr>Times New Roman</vt:lpstr>
      <vt:lpstr>Wingdings</vt:lpstr>
      <vt:lpstr>ZapfDingbats</vt:lpstr>
      <vt:lpstr>1_Kurose</vt:lpstr>
      <vt:lpstr>1_template1_2</vt:lpstr>
      <vt:lpstr>template1_2</vt:lpstr>
      <vt:lpstr>Document</vt:lpstr>
      <vt:lpstr>Αντ/φής Προγρ/σμός ΙΙ – C#</vt:lpstr>
      <vt:lpstr>Παρουσίαση του PowerPoint</vt:lpstr>
      <vt:lpstr>Τελεστές Εκχώρησης τιμών</vt:lpstr>
      <vt:lpstr>Increment and Decrement Operators</vt:lpstr>
      <vt:lpstr>Increment.cs                   Program Output</vt:lpstr>
      <vt:lpstr>Αντιμετάθεση τιμών δύο μεταβλητών</vt:lpstr>
      <vt:lpstr>Αντιμετάθεση τιμών δύο μεταβλητών</vt:lpstr>
      <vt:lpstr>Παρουσίαση του PowerPoint</vt:lpstr>
      <vt:lpstr>Η εντολή if</vt:lpstr>
      <vt:lpstr>Η εντολή if </vt:lpstr>
      <vt:lpstr>Boolean Expressions: Τα βασικά</vt:lpstr>
      <vt:lpstr>  Τελεστές ισότητας και Σχεσιακοί Τελεστές</vt:lpstr>
      <vt:lpstr>Comparison.cs</vt:lpstr>
      <vt:lpstr>Comparison.cs      Program Output</vt:lpstr>
      <vt:lpstr>Σύγκριση Χαρακτήρων</vt:lpstr>
      <vt:lpstr>Πιο πολύπλοκες εκφράσεις τύπου Boolean και Λογικοί Τελεστές</vt:lpstr>
      <vt:lpstr>Λογικοί και Σχεσιακοί Τελεστές</vt:lpstr>
      <vt:lpstr>Λογικοί και Σχεσιακοί Τελεστές</vt:lpstr>
      <vt:lpstr>LogicalOperators.cs</vt:lpstr>
      <vt:lpstr>LogicalOperators.cs               Program Output</vt:lpstr>
      <vt:lpstr>LogicalOperators.cs Program Output</vt:lpstr>
      <vt:lpstr>Σύγκριση: Λογικοί και Σχεσιακοί Τελεστές</vt:lpstr>
      <vt:lpstr>Θυμηθείτε</vt:lpstr>
      <vt:lpstr>Προτεραιότητα Τελεστών και Προσεταιριστικότητα Τελεστών </vt:lpstr>
    </vt:vector>
  </TitlesOfParts>
  <Company>Yale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112 Introduction to Programming, Fall 2003</dc:title>
  <dc:subject>Lecture 7: Arithmetic Operations and Logical/Conditional Operations</dc:subject>
  <dc:creator>Zhong Shao, Richard Yang</dc:creator>
  <cp:lastModifiedBy>Nikolaos Liolios</cp:lastModifiedBy>
  <cp:revision>205</cp:revision>
  <cp:lastPrinted>1999-08-24T14:44:27Z</cp:lastPrinted>
  <dcterms:created xsi:type="dcterms:W3CDTF">1999-08-16T14:47:17Z</dcterms:created>
  <dcterms:modified xsi:type="dcterms:W3CDTF">2020-11-03T15:43:44Z</dcterms:modified>
</cp:coreProperties>
</file>