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68" r:id="rId3"/>
    <p:sldId id="284" r:id="rId4"/>
    <p:sldId id="325" r:id="rId5"/>
    <p:sldId id="326" r:id="rId6"/>
    <p:sldId id="327" r:id="rId7"/>
    <p:sldId id="328" r:id="rId8"/>
    <p:sldId id="329" r:id="rId9"/>
    <p:sldId id="330" r:id="rId10"/>
    <p:sldId id="332" r:id="rId11"/>
    <p:sldId id="331" r:id="rId12"/>
    <p:sldId id="333" r:id="rId13"/>
    <p:sldId id="334" r:id="rId14"/>
    <p:sldId id="335" r:id="rId15"/>
    <p:sldId id="336" r:id="rId16"/>
    <p:sldId id="337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97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14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58164-E417-4ADD-B902-B9019D4A3D45}" type="datetimeFigureOut">
              <a:rPr lang="el-GR" smtClean="0"/>
              <a:t>16/1/2026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9F4E9-768E-4A5B-BDDB-A07151A94A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518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9F4E9-768E-4A5B-BDDB-A07151A94AE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961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smtClean="0"/>
              <a:t>Διατροφή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διατροφική υποστήριξη του ΣΔτ2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PhDc</a:t>
            </a:r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Φαρμακευτική αγωγή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Χωρισμένη σε γραμμές θεραπείας</a:t>
            </a:r>
          </a:p>
          <a:p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γραμμή: </a:t>
            </a:r>
            <a:r>
              <a:rPr lang="el-GR" dirty="0" err="1" smtClean="0"/>
              <a:t>υγιεινοδιαιτητική</a:t>
            </a:r>
            <a:r>
              <a:rPr lang="el-GR" dirty="0" smtClean="0"/>
              <a:t> αγωγή και </a:t>
            </a:r>
            <a:r>
              <a:rPr lang="el-GR" dirty="0" err="1" smtClean="0"/>
              <a:t>μετφορμίνη</a:t>
            </a:r>
            <a:endParaRPr lang="el-GR" dirty="0" smtClean="0"/>
          </a:p>
          <a:p>
            <a:r>
              <a:rPr lang="el-GR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γραμμή: 1</a:t>
            </a:r>
            <a:r>
              <a:rPr lang="el-GR" baseline="30000" dirty="0" smtClean="0"/>
              <a:t>η</a:t>
            </a:r>
            <a:r>
              <a:rPr lang="el-GR" dirty="0" smtClean="0"/>
              <a:t> γραμμή + </a:t>
            </a:r>
            <a:r>
              <a:rPr lang="el-GR" dirty="0" err="1" smtClean="0"/>
              <a:t>σουλφονυλουρίες</a:t>
            </a:r>
            <a:r>
              <a:rPr lang="el-GR" dirty="0" smtClean="0"/>
              <a:t> ή </a:t>
            </a:r>
            <a:r>
              <a:rPr lang="en-US" dirty="0" smtClean="0"/>
              <a:t>DPP4 </a:t>
            </a:r>
            <a:r>
              <a:rPr lang="el-GR" dirty="0" smtClean="0"/>
              <a:t>και άλλα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γραμμή: 2</a:t>
            </a:r>
            <a:r>
              <a:rPr lang="el-GR" baseline="30000" dirty="0" smtClean="0"/>
              <a:t>η</a:t>
            </a:r>
            <a:r>
              <a:rPr lang="el-GR" dirty="0" smtClean="0"/>
              <a:t> γραμμή + διουρητικά ή/και </a:t>
            </a:r>
            <a:r>
              <a:rPr lang="el-GR" dirty="0" err="1" smtClean="0"/>
              <a:t>ινδουλίνη</a:t>
            </a:r>
            <a:endParaRPr lang="el-GR" dirty="0" smtClean="0"/>
          </a:p>
          <a:p>
            <a:r>
              <a:rPr lang="el-GR" dirty="0" smtClean="0"/>
              <a:t>Η επιλογή του σχήματος εξαρτάται:</a:t>
            </a:r>
          </a:p>
          <a:p>
            <a:pPr marL="514350" indent="-514350">
              <a:buAutoNum type="arabicPeriod"/>
            </a:pPr>
            <a:r>
              <a:rPr lang="el-GR" dirty="0" smtClean="0"/>
              <a:t>Από τη </a:t>
            </a:r>
            <a:r>
              <a:rPr lang="el-GR" dirty="0" err="1" smtClean="0"/>
              <a:t>γλυκορύθμιση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Από την ηλικία</a:t>
            </a:r>
          </a:p>
          <a:p>
            <a:pPr marL="514350" indent="-514350">
              <a:buAutoNum type="arabicPeriod"/>
            </a:pPr>
            <a:r>
              <a:rPr lang="el-GR" dirty="0" smtClean="0"/>
              <a:t>Από τις </a:t>
            </a:r>
            <a:r>
              <a:rPr lang="el-GR" dirty="0" err="1" smtClean="0"/>
              <a:t>συννοσυρότητες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Από την πρόγνωση ή την πιθανότητα οξύ </a:t>
            </a:r>
            <a:r>
              <a:rPr lang="el-GR" dirty="0" err="1" smtClean="0"/>
              <a:t>επισοδείου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Κόστος</a:t>
            </a:r>
          </a:p>
          <a:p>
            <a:pPr marL="514350" indent="-514350">
              <a:buAutoNum type="arabicPeriod"/>
            </a:pPr>
            <a:r>
              <a:rPr lang="el-GR" dirty="0" smtClean="0"/>
              <a:t>παρενέργειες</a:t>
            </a:r>
          </a:p>
        </p:txBody>
      </p:sp>
    </p:spTree>
    <p:extLst>
      <p:ext uri="{BB962C8B-B14F-4D97-AF65-F5344CB8AC3E}">
        <p14:creationId xmlns:p14="http://schemas.microsoft.com/office/powerpoint/2010/main" val="3647548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Φαρμακευτική αντιμετώπιση</a:t>
            </a:r>
            <a:endParaRPr lang="el-GR" dirty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992780"/>
              </p:ext>
            </p:extLst>
          </p:nvPr>
        </p:nvGraphicFramePr>
        <p:xfrm>
          <a:off x="567266" y="1159933"/>
          <a:ext cx="8229600" cy="5433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Κατηγορία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76200" marB="12192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Μηχανισμός Δράσης &amp; Οφέλη</a:t>
                      </a:r>
                      <a:endParaRPr lang="el-GR">
                        <a:effectLst/>
                      </a:endParaRPr>
                    </a:p>
                  </a:txBody>
                  <a:tcPr marL="76200" marR="274320" marT="76200" marB="12192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Κύριες Παρενέργειες</a:t>
                      </a:r>
                      <a:endParaRPr lang="el-GR">
                        <a:effectLst/>
                      </a:endParaRPr>
                    </a:p>
                  </a:txBody>
                  <a:tcPr marL="76200" marR="274320" marT="76200" marB="121920" anchor="b"/>
                </a:tc>
                <a:tc>
                  <a:txBody>
                    <a:bodyPr/>
                    <a:lstStyle/>
                    <a:p>
                      <a:pPr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Ενδείξεις/Σχόλια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76200" marB="12192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Μετφορμίνη (</a:t>
                      </a:r>
                      <a:r>
                        <a:rPr lang="en-US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Biguanides)</a:t>
                      </a:r>
                      <a:endParaRPr lang="en-US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Μείωση ηπατικής παραγωγής γλυκόζης, αύξηση ευαισθησίας στην ινσουλίνη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Γαστρεντερικές διαταραχές, σπάνια γαλακτική οξέωση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Πρώτη επιλογή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Σουλφονυλουρίες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Διέγερση έκκρισης ινσουλίνης από β-κύτταρα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Υπογλυκαιμία, αύξηση βάρους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Συχνά ως δεύτερη επιλογή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Θειαζολιδινεδιόνες (</a:t>
                      </a:r>
                      <a:r>
                        <a:rPr lang="en-US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TZDs)</a:t>
                      </a:r>
                      <a:endParaRPr lang="en-US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 dirty="0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Βελτίωση ευαισθησίας στην ινσουλίνη</a:t>
                      </a:r>
                      <a:endParaRPr lang="el-GR" dirty="0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Κατακράτηση υγρών, αύξηση βάρους, καρδιακή ανεπάρκεια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Επιλεκτική χρήση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Αναστολείς </a:t>
                      </a:r>
                      <a:r>
                        <a:rPr lang="en-US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DPP-4</a:t>
                      </a:r>
                      <a:endParaRPr lang="en-US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Αύξηση ενδογενούς ινκρετίνης, μέτρια μείωση HbA1c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Λοιμώξεις αναπνευστικού, σπάνια παγκρεατίτιδα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Καλή ανεκτικότητα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Αναστολείς </a:t>
                      </a:r>
                      <a:r>
                        <a:rPr lang="en-US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SGLT2</a:t>
                      </a:r>
                      <a:endParaRPr lang="en-US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Απέκκριση γλυκόζης από τα ούρα, καρδιο-νεφροπροστασία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Ουρολοιμώξεις, αφυδάτωση, σπάνια ευγλυκαιμική κετοξέωση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Προτιμώνται σε καρδιαγγειακή/νεφρική νόσο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Αγωνιστές </a:t>
                      </a:r>
                      <a:r>
                        <a:rPr lang="en-US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GLP-1 RA</a:t>
                      </a:r>
                      <a:endParaRPr lang="en-US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Ενίσχυση έκκρισης ινσουλίνης, απώλεια βάρους, καρδιοπροστασία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Γαστρεντερικές διαταραχές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Προτιμώνται σε παχυσαρκία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Ινσουλίνη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Εξωγενής υποκατάσταση ινσουλίνης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Υπογλυκαιμία, αύξηση βάρους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Προχωρημένα στάδια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Άλλες κατηγορίες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Αναστολείς α-γλυκοσιδάσης, γλινίδες, νεότερα μόρια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Ποικίλες</a:t>
                      </a:r>
                      <a:endParaRPr lang="el-GR">
                        <a:effectLst/>
                      </a:endParaRPr>
                    </a:p>
                  </a:txBody>
                  <a:tcPr marL="76200" marR="274320" marT="53340" marB="53340"/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150" b="0" i="0" u="none" strike="noStrike" dirty="0">
                          <a:solidFill>
                            <a:srgbClr val="18181B"/>
                          </a:solidFill>
                          <a:effectLst/>
                          <a:latin typeface="Arial"/>
                        </a:rPr>
                        <a:t>Ειδικές ενδείξεις/κλινικές δοκιμές</a:t>
                      </a:r>
                      <a:endParaRPr lang="el-GR" dirty="0">
                        <a:effectLst/>
                      </a:endParaRPr>
                    </a:p>
                  </a:txBody>
                  <a:tcPr marL="76200" marR="274320" marT="53340" marB="5334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326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Διατροφική υποστήριξη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Η </a:t>
            </a:r>
            <a:r>
              <a:rPr lang="el-GR" b="1" dirty="0" err="1"/>
              <a:t>υ</a:t>
            </a:r>
            <a:r>
              <a:rPr lang="el-GR" b="1" dirty="0" err="1" smtClean="0"/>
              <a:t>γιεινοδιαιτητική</a:t>
            </a:r>
            <a:r>
              <a:rPr lang="el-GR" b="1" dirty="0" smtClean="0"/>
              <a:t> αγωγή και η αλλαγή του τρόπου ζωής σημαντικά στην αρχή και κατά τη διάρκεια</a:t>
            </a:r>
          </a:p>
          <a:p>
            <a:r>
              <a:rPr lang="el-GR" b="1" dirty="0" smtClean="0"/>
              <a:t>Έμφαση στην αλλαγή διαιτητικής συμπεριφοράς, απώλεια κοιλιακού λίπους και </a:t>
            </a:r>
            <a:r>
              <a:rPr lang="el-GR" b="1" dirty="0" err="1" smtClean="0"/>
              <a:t>ευγλυκαιμίας</a:t>
            </a:r>
            <a:endParaRPr lang="el-GR" b="1" dirty="0" smtClean="0"/>
          </a:p>
          <a:p>
            <a:r>
              <a:rPr lang="el-GR" b="1" dirty="0" smtClean="0"/>
              <a:t>Διατήρηση καλής λειτουργίας οργάνων και μείωση πιθανότητας επιπλοκών</a:t>
            </a:r>
          </a:p>
        </p:txBody>
      </p:sp>
    </p:spTree>
    <p:extLst>
      <p:ext uri="{BB962C8B-B14F-4D97-AF65-F5344CB8AC3E}">
        <p14:creationId xmlns:p14="http://schemas.microsoft.com/office/powerpoint/2010/main" val="1023089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ποιότητα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Αυστηρή τήρηση του μεσογειακού προτύπου</a:t>
            </a:r>
          </a:p>
          <a:p>
            <a:r>
              <a:rPr lang="el-GR" dirty="0" smtClean="0"/>
              <a:t>Αποφυγή επεξεργασμένων υδατανθράκων, ζάχαρης και αλκοόλ</a:t>
            </a:r>
          </a:p>
          <a:p>
            <a:r>
              <a:rPr lang="el-GR" dirty="0" smtClean="0"/>
              <a:t>Υψηλή κατανάλωση φυτικών ινών</a:t>
            </a:r>
          </a:p>
          <a:p>
            <a:r>
              <a:rPr lang="el-GR" dirty="0" smtClean="0"/>
              <a:t>Πολλά γεύματα και πλήρη σε θρεπτικά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229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ποσότητα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Εξαρτάται από τη σύσταση του σώματος</a:t>
            </a:r>
          </a:p>
          <a:p>
            <a:r>
              <a:rPr lang="el-GR" dirty="0" err="1" smtClean="0"/>
              <a:t>Υποθερμιδική</a:t>
            </a:r>
            <a:r>
              <a:rPr lang="el-GR" dirty="0" smtClean="0"/>
              <a:t> διατροφή και άσκηση</a:t>
            </a:r>
          </a:p>
          <a:p>
            <a:r>
              <a:rPr lang="el-GR" dirty="0" smtClean="0"/>
              <a:t>Απώλεια λίπους και διατήρηση μυϊκής μάζας</a:t>
            </a:r>
          </a:p>
          <a:p>
            <a:r>
              <a:rPr lang="el-GR" dirty="0" smtClean="0"/>
              <a:t>Προσοχή στην κατάσταση υγείας του ασθενούς</a:t>
            </a:r>
          </a:p>
        </p:txBody>
      </p:sp>
    </p:spTree>
    <p:extLst>
      <p:ext uri="{BB962C8B-B14F-4D97-AF65-F5344CB8AC3E}">
        <p14:creationId xmlns:p14="http://schemas.microsoft.com/office/powerpoint/2010/main" val="2860917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99005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Το διαβητικό πιάτο</a:t>
            </a:r>
            <a:endParaRPr lang="el-GR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62" y="2185737"/>
            <a:ext cx="435283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840" y="274638"/>
            <a:ext cx="4046088" cy="6524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358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938" y="225902"/>
            <a:ext cx="5900262" cy="59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5941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Ορισμός και διάγνωση του Σακχαρώδη διαβήτη τύπου 2</a:t>
            </a:r>
          </a:p>
          <a:p>
            <a:r>
              <a:rPr lang="el-GR" dirty="0" smtClean="0"/>
              <a:t>Η παθογένεια του ΣΔτ2</a:t>
            </a:r>
          </a:p>
          <a:p>
            <a:r>
              <a:rPr lang="el-GR" dirty="0" smtClean="0"/>
              <a:t>Οι παράγοντες κινδύνου</a:t>
            </a:r>
          </a:p>
          <a:p>
            <a:r>
              <a:rPr lang="el-GR"/>
              <a:t>Φ</a:t>
            </a:r>
            <a:r>
              <a:rPr lang="el-GR" smtClean="0"/>
              <a:t>αρμακευτική </a:t>
            </a:r>
            <a:r>
              <a:rPr lang="el-GR" dirty="0" smtClean="0"/>
              <a:t>αντιμετώπιση</a:t>
            </a:r>
          </a:p>
          <a:p>
            <a:r>
              <a:rPr lang="el-GR" dirty="0" smtClean="0"/>
              <a:t>Διατροφική υποστήριξη και θεραπεία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και διάγνωση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81668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διαταραχή μεταβολισμού γλυκόζης με χρόνια </a:t>
            </a:r>
            <a:r>
              <a:rPr lang="el-GR" dirty="0" smtClean="0"/>
              <a:t>υπεργλυκαιμία</a:t>
            </a:r>
            <a:r>
              <a:rPr lang="en-US" dirty="0" smtClean="0"/>
              <a:t>, </a:t>
            </a:r>
            <a:r>
              <a:rPr lang="el-GR" dirty="0" smtClean="0"/>
              <a:t>που </a:t>
            </a:r>
            <a:r>
              <a:rPr lang="el-GR" dirty="0"/>
              <a:t>οφείλεται σε αντίσταση στην ινσουλίνη και ανεπαρκή αντισταθμιστική έκκριση ινσουλίνης</a:t>
            </a:r>
            <a:endParaRPr lang="el-GR" dirty="0" smtClean="0"/>
          </a:p>
          <a:p>
            <a:r>
              <a:rPr lang="el-GR" dirty="0" smtClean="0"/>
              <a:t>Διάγνωση:</a:t>
            </a:r>
          </a:p>
          <a:p>
            <a:pPr marL="514350" indent="-514350">
              <a:buAutoNum type="arabicPeriod"/>
            </a:pPr>
            <a:r>
              <a:rPr lang="el-GR" dirty="0" smtClean="0"/>
              <a:t>Γλυκόζη νηστείας αίματος &gt; 12</a:t>
            </a:r>
            <a:r>
              <a:rPr lang="en-US" dirty="0" smtClean="0"/>
              <a:t>6</a:t>
            </a:r>
            <a:r>
              <a:rPr lang="el-GR" dirty="0" smtClean="0"/>
              <a:t> </a:t>
            </a:r>
            <a:r>
              <a:rPr lang="en-US" dirty="0" smtClean="0"/>
              <a:t>mg/dl</a:t>
            </a:r>
          </a:p>
          <a:p>
            <a:pPr marL="514350" indent="-514350">
              <a:buAutoNum type="arabicPeriod"/>
            </a:pPr>
            <a:r>
              <a:rPr lang="en-US" dirty="0" smtClean="0"/>
              <a:t>HbA1c &gt; 6,5</a:t>
            </a:r>
          </a:p>
          <a:p>
            <a:pPr marL="514350" indent="-514350">
              <a:buAutoNum type="arabicPeriod"/>
            </a:pPr>
            <a:r>
              <a:rPr lang="el-GR" dirty="0" smtClean="0"/>
              <a:t>Γλυκόζη αίματος μετά από φόρτιση 2 ώρες &gt; </a:t>
            </a:r>
            <a:r>
              <a:rPr lang="en-US" dirty="0" smtClean="0"/>
              <a:t>20</a:t>
            </a:r>
            <a:r>
              <a:rPr lang="el-GR" dirty="0" smtClean="0"/>
              <a:t>0 </a:t>
            </a:r>
            <a:r>
              <a:rPr lang="en-US" dirty="0" smtClean="0"/>
              <a:t>mg/dl</a:t>
            </a:r>
          </a:p>
          <a:p>
            <a:pPr marL="514350" indent="-514350">
              <a:buAutoNum type="arabicPeriod"/>
            </a:pPr>
            <a:r>
              <a:rPr lang="el-GR" dirty="0"/>
              <a:t>πολυουρία, πολυδιψία, απώλεια βάρους, θολή όραση, κόπωση, </a:t>
            </a:r>
            <a:r>
              <a:rPr lang="el-GR" dirty="0" smtClean="0"/>
              <a:t>κνησμός</a:t>
            </a:r>
            <a:endParaRPr lang="en-US" dirty="0"/>
          </a:p>
          <a:p>
            <a:pPr marL="514350" indent="-514350">
              <a:buAutoNum type="arabicPeriod"/>
            </a:pPr>
            <a:r>
              <a:rPr lang="el-GR" dirty="0" smtClean="0"/>
              <a:t>Πολύ συχνή η ύπαρξη παχυσαρκίας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21446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διάγνωση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42" y="1584358"/>
            <a:ext cx="8644757" cy="374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540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παθογένεια του ΣΔτ</a:t>
            </a:r>
            <a:r>
              <a:rPr lang="el-GR" dirty="0"/>
              <a:t>2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παθογένεια είναι διπλή:</a:t>
            </a:r>
          </a:p>
          <a:p>
            <a:pPr marL="514350" indent="-514350">
              <a:buAutoNum type="arabicPeriod"/>
            </a:pPr>
            <a:r>
              <a:rPr lang="el-GR" dirty="0" smtClean="0"/>
              <a:t>Αντίσταση στην ινσουλίνη</a:t>
            </a:r>
          </a:p>
          <a:p>
            <a:pPr marL="514350" indent="-514350">
              <a:buAutoNum type="arabicPeriod"/>
            </a:pPr>
            <a:r>
              <a:rPr lang="el-GR" dirty="0" smtClean="0"/>
              <a:t>Μειωμένη παραγωγή ινσουλίνης</a:t>
            </a:r>
          </a:p>
          <a:p>
            <a:r>
              <a:rPr lang="el-GR" dirty="0" smtClean="0"/>
              <a:t>Οι 2 παράγοντες συνυπάρχουν</a:t>
            </a:r>
          </a:p>
          <a:p>
            <a:r>
              <a:rPr lang="el-GR" dirty="0" smtClean="0"/>
              <a:t>Η αντίσταση στην ινσουλίνη προέχει της μειωμένης παραγωγής</a:t>
            </a:r>
          </a:p>
          <a:p>
            <a:r>
              <a:rPr lang="el-GR" dirty="0" smtClean="0"/>
              <a:t>Η μειωμένη παραγωγή προκαλείται από την </a:t>
            </a:r>
            <a:r>
              <a:rPr lang="el-GR" dirty="0" err="1" smtClean="0"/>
              <a:t>υπερλειτουργία</a:t>
            </a:r>
            <a:r>
              <a:rPr lang="el-GR" dirty="0" smtClean="0"/>
              <a:t> του παγκρέατος και τον επερχόμενο ‘</a:t>
            </a:r>
            <a:r>
              <a:rPr lang="el-GR" dirty="0" err="1" smtClean="0"/>
              <a:t>κάμματο</a:t>
            </a:r>
            <a:r>
              <a:rPr lang="el-GR" dirty="0" smtClean="0"/>
              <a:t>’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5797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 </a:t>
            </a:r>
            <a:r>
              <a:rPr lang="el-GR" dirty="0" smtClean="0"/>
              <a:t>αντίσταση στην ινσουλίνη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622" y="1348967"/>
            <a:ext cx="8219178" cy="462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23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αντίσταση στην ινσουλίνη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Ινσουλίνη: ορμόνη υπεύθυνη για τη μεταφορά της γλυκόζης στο κύτταρο</a:t>
            </a:r>
          </a:p>
          <a:p>
            <a:r>
              <a:rPr lang="el-GR" dirty="0" smtClean="0"/>
              <a:t>Παράγεται από την ενδοκρινή μοίρα του παγκρέατος</a:t>
            </a:r>
          </a:p>
          <a:p>
            <a:r>
              <a:rPr lang="el-GR" dirty="0" smtClean="0"/>
              <a:t>Η χρόνια φλεγμονή, το οξειδωτικό στρες και η εντερική </a:t>
            </a:r>
            <a:r>
              <a:rPr lang="el-GR" dirty="0" err="1" smtClean="0"/>
              <a:t>δυσβίωση</a:t>
            </a:r>
            <a:r>
              <a:rPr lang="el-GR" dirty="0" smtClean="0"/>
              <a:t> προκαλεί μείωση της δράσης</a:t>
            </a:r>
          </a:p>
          <a:p>
            <a:r>
              <a:rPr lang="el-GR" dirty="0" smtClean="0"/>
              <a:t>Η μείωση της δράσης προκαλεί αντισταθμιστική αύξηση παραγωγής ινσουλίνης και υπεργλυκαιμία</a:t>
            </a:r>
          </a:p>
          <a:p>
            <a:r>
              <a:rPr lang="el-GR" dirty="0" smtClean="0"/>
              <a:t>Η χρόνια υπεργλυκαιμία προκαλεί </a:t>
            </a:r>
            <a:r>
              <a:rPr lang="el-GR" dirty="0" err="1" smtClean="0"/>
              <a:t>μακρο</a:t>
            </a:r>
            <a:r>
              <a:rPr lang="el-GR" dirty="0" smtClean="0"/>
              <a:t> και </a:t>
            </a:r>
            <a:r>
              <a:rPr lang="el-GR" dirty="0" err="1" smtClean="0"/>
              <a:t>μικρο</a:t>
            </a:r>
            <a:r>
              <a:rPr lang="el-GR" dirty="0" smtClean="0"/>
              <a:t> </a:t>
            </a:r>
            <a:r>
              <a:rPr lang="el-GR" dirty="0" err="1" smtClean="0"/>
              <a:t>αγγειοπάθειες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1812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Παράγοντες κινδύνου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399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 smtClean="0"/>
              <a:t>Παχυσαρκία – υψηλό ΒΜΙ</a:t>
            </a:r>
          </a:p>
          <a:p>
            <a:r>
              <a:rPr lang="el-GR" b="1" dirty="0" smtClean="0"/>
              <a:t>Κεντρική παχυσαρκία</a:t>
            </a:r>
          </a:p>
          <a:p>
            <a:r>
              <a:rPr lang="el-GR" b="1" dirty="0" smtClean="0"/>
              <a:t>Καθιστική ζωή</a:t>
            </a:r>
          </a:p>
          <a:p>
            <a:r>
              <a:rPr lang="el-GR" b="1" dirty="0" smtClean="0"/>
              <a:t>Κακή διατροφή</a:t>
            </a:r>
          </a:p>
          <a:p>
            <a:r>
              <a:rPr lang="el-GR" b="1" dirty="0" smtClean="0"/>
              <a:t>Κάπνισμα</a:t>
            </a:r>
          </a:p>
          <a:p>
            <a:r>
              <a:rPr lang="el-GR" b="1" dirty="0" smtClean="0"/>
              <a:t>Μεταβολικό σύνδρομο</a:t>
            </a:r>
          </a:p>
          <a:p>
            <a:r>
              <a:rPr lang="el-GR" b="1" dirty="0" smtClean="0"/>
              <a:t>Οικογενειακό ιστορικό</a:t>
            </a:r>
          </a:p>
          <a:p>
            <a:r>
              <a:rPr lang="el-GR" b="1" dirty="0" smtClean="0"/>
              <a:t>Ηλικία</a:t>
            </a:r>
          </a:p>
          <a:p>
            <a:r>
              <a:rPr lang="el-GR" b="1" dirty="0" smtClean="0"/>
              <a:t>Εθνικότητα/ χαμηλό επίπεδο διαβίωσης</a:t>
            </a:r>
          </a:p>
          <a:p>
            <a:r>
              <a:rPr lang="el-GR" b="1" dirty="0" smtClean="0"/>
              <a:t>Λιπώδες ήπαρ</a:t>
            </a:r>
          </a:p>
          <a:p>
            <a:r>
              <a:rPr lang="el-GR" b="1" dirty="0" smtClean="0"/>
              <a:t>Ιστορικό διαβήτη κύησης</a:t>
            </a:r>
          </a:p>
          <a:p>
            <a:r>
              <a:rPr lang="el-GR" b="1" dirty="0" smtClean="0"/>
              <a:t>Διαταραχές ύπνου</a:t>
            </a:r>
          </a:p>
          <a:p>
            <a:r>
              <a:rPr lang="el-GR" b="1" dirty="0" smtClean="0"/>
              <a:t>Χαμηλή εκπαίδευση</a:t>
            </a:r>
          </a:p>
          <a:p>
            <a:r>
              <a:rPr lang="el-GR" b="1" dirty="0" smtClean="0"/>
              <a:t>Περιβαλλοντικοί παράγοντες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16675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6" y="0"/>
            <a:ext cx="912055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40521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1222</TotalTime>
  <Words>537</Words>
  <Application>Microsoft Office PowerPoint</Application>
  <PresentationFormat>Προβολή στην οθόνη (4:3)</PresentationFormat>
  <Paragraphs>116</Paragraphs>
  <Slides>17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0" baseType="lpstr">
      <vt:lpstr>Arial</vt:lpstr>
      <vt:lpstr>Calibri</vt:lpstr>
      <vt:lpstr>Θέμα του Office</vt:lpstr>
      <vt:lpstr>Διατροφή – Εργαστήριο</vt:lpstr>
      <vt:lpstr>Θεματολογία διάλεξης</vt:lpstr>
      <vt:lpstr>Ορισμός και διάγνωση</vt:lpstr>
      <vt:lpstr>Η διάγνωση</vt:lpstr>
      <vt:lpstr>Η παθογένεια του ΣΔτ2</vt:lpstr>
      <vt:lpstr>H αντίσταση στην ινσουλίνη</vt:lpstr>
      <vt:lpstr>Η αντίσταση στην ινσουλίνη</vt:lpstr>
      <vt:lpstr>Παράγοντες κινδύνου</vt:lpstr>
      <vt:lpstr>Παρουσίαση του PowerPoint</vt:lpstr>
      <vt:lpstr>Φαρμακευτική αγωγή</vt:lpstr>
      <vt:lpstr>Φαρμακευτική αντιμετώπιση</vt:lpstr>
      <vt:lpstr>Διατροφική υποστήριξη</vt:lpstr>
      <vt:lpstr>Η ποιότητα</vt:lpstr>
      <vt:lpstr>Η ποσότητα</vt:lpstr>
      <vt:lpstr>Το διαβητικό πιάτο</vt:lpstr>
      <vt:lpstr>Παρουσίαση του PowerPoint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user</cp:lastModifiedBy>
  <cp:revision>64</cp:revision>
  <dcterms:created xsi:type="dcterms:W3CDTF">2013-01-27T09:14:16Z</dcterms:created>
  <dcterms:modified xsi:type="dcterms:W3CDTF">2026-01-16T11:25:05Z</dcterms:modified>
  <cp:category/>
</cp:coreProperties>
</file>