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9"/>
  </p:notesMasterIdLst>
  <p:sldIdLst>
    <p:sldId id="256" r:id="rId3"/>
    <p:sldId id="376" r:id="rId4"/>
    <p:sldId id="257" r:id="rId5"/>
    <p:sldId id="354" r:id="rId6"/>
    <p:sldId id="377" r:id="rId7"/>
    <p:sldId id="346" r:id="rId8"/>
    <p:sldId id="347" r:id="rId9"/>
    <p:sldId id="343" r:id="rId10"/>
    <p:sldId id="381" r:id="rId11"/>
    <p:sldId id="410" r:id="rId12"/>
    <p:sldId id="364" r:id="rId13"/>
    <p:sldId id="367" r:id="rId14"/>
    <p:sldId id="368" r:id="rId15"/>
    <p:sldId id="365" r:id="rId16"/>
    <p:sldId id="344" r:id="rId17"/>
    <p:sldId id="366" r:id="rId18"/>
    <p:sldId id="411" r:id="rId19"/>
    <p:sldId id="412" r:id="rId20"/>
    <p:sldId id="378" r:id="rId21"/>
    <p:sldId id="379" r:id="rId22"/>
    <p:sldId id="371" r:id="rId23"/>
    <p:sldId id="372" r:id="rId24"/>
    <p:sldId id="373" r:id="rId25"/>
    <p:sldId id="391" r:id="rId26"/>
    <p:sldId id="413" r:id="rId27"/>
    <p:sldId id="380" r:id="rId28"/>
    <p:sldId id="314" r:id="rId29"/>
    <p:sldId id="333" r:id="rId30"/>
    <p:sldId id="395" r:id="rId31"/>
    <p:sldId id="396" r:id="rId32"/>
    <p:sldId id="414" r:id="rId33"/>
    <p:sldId id="397" r:id="rId34"/>
    <p:sldId id="398" r:id="rId35"/>
    <p:sldId id="394" r:id="rId36"/>
    <p:sldId id="334" r:id="rId37"/>
    <p:sldId id="335" r:id="rId38"/>
    <p:sldId id="336" r:id="rId39"/>
    <p:sldId id="403" r:id="rId40"/>
    <p:sldId id="415" r:id="rId41"/>
    <p:sldId id="393" r:id="rId42"/>
    <p:sldId id="401" r:id="rId43"/>
    <p:sldId id="339" r:id="rId44"/>
    <p:sldId id="402" r:id="rId45"/>
    <p:sldId id="400" r:id="rId46"/>
    <p:sldId id="357" r:id="rId47"/>
    <p:sldId id="342" r:id="rId48"/>
    <p:sldId id="358" r:id="rId49"/>
    <p:sldId id="359" r:id="rId50"/>
    <p:sldId id="356" r:id="rId51"/>
    <p:sldId id="383" r:id="rId52"/>
    <p:sldId id="384" r:id="rId53"/>
    <p:sldId id="387" r:id="rId54"/>
    <p:sldId id="404" r:id="rId55"/>
    <p:sldId id="405" r:id="rId56"/>
    <p:sldId id="406" r:id="rId57"/>
    <p:sldId id="407" r:id="rId5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E3194-1E8C-4AC1-B6E0-AC8BA4A4D29A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53429-71DC-43DE-BB66-A5497E1106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16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62A446-AD71-411C-84AE-B5B8DF5D9D20}" type="slidenum">
              <a:rPr lang="el-GR">
                <a:solidFill>
                  <a:prstClr val="white"/>
                </a:solidFill>
              </a:rPr>
              <a:pPr/>
              <a:t>54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7C91A-F4B1-4A45-9CE3-BBEE0C32A588}" type="slidenum">
              <a:rPr lang="el-GR">
                <a:solidFill>
                  <a:prstClr val="white"/>
                </a:solidFill>
              </a:rPr>
              <a:pPr/>
              <a:t>55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E16BDA-B5D9-4A68-BD54-72D53FDF6A06}" type="slidenum">
              <a:rPr lang="el-GR">
                <a:solidFill>
                  <a:prstClr val="white"/>
                </a:solidFill>
              </a:rPr>
              <a:pPr/>
              <a:t>56</a:t>
            </a:fld>
            <a:endParaRPr lang="el-GR">
              <a:solidFill>
                <a:prstClr val="white"/>
              </a:solidFill>
            </a:endParaRPr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75906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03179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52640414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7012" cy="503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7725" y="1268413"/>
            <a:ext cx="4038600" cy="503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62350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758761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08511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871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1704725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5079772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6803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75438" y="277813"/>
            <a:ext cx="2071687" cy="60245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65838" cy="60245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1386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2508"/>
              <a:ext cx="2141" cy="1803"/>
            </a:xfrm>
            <a:custGeom>
              <a:avLst/>
              <a:gdLst>
                <a:gd name="G0" fmla="+- 1 0 0"/>
                <a:gd name="G1" fmla="+- 65524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*/ 1 44161 49408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*/ 1 23333 16384"/>
                <a:gd name="G25" fmla="+- 1 0 0"/>
                <a:gd name="G26" fmla="+- 1 0 0"/>
                <a:gd name="G27" fmla="+- 1 0 0"/>
                <a:gd name="G28" fmla="+- 1 0 0"/>
                <a:gd name="G29" fmla="+- 12 0 0"/>
                <a:gd name="G30" fmla="+- 1 0 0"/>
                <a:gd name="G31" fmla="+- 1 0 0"/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135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2458"/>
              <a:ext cx="1853" cy="1857"/>
            </a:xfrm>
            <a:custGeom>
              <a:avLst/>
              <a:gdLst>
                <a:gd name="G0" fmla="+- 1 0 0"/>
                <a:gd name="G1" fmla="+- 65532 0 0"/>
                <a:gd name="G2" fmla="+- 1 0 0"/>
                <a:gd name="G3" fmla="*/ 1 16385 2"/>
                <a:gd name="G4" fmla="*/ 1 7011 51200"/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0" y="2735"/>
              <a:ext cx="1744" cy="1576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65524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*/ 1 16385 2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7011 51200"/>
                <a:gd name="G20" fmla="+- 1 0 0"/>
                <a:gd name="G21" fmla="+- 65221 0 0"/>
                <a:gd name="G22" fmla="+- 65283 0 0"/>
                <a:gd name="G23" fmla="+- 65368 0 0"/>
                <a:gd name="G24" fmla="+- 65410 0 0"/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135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0" y="2544"/>
              <a:ext cx="1744" cy="1767"/>
            </a:xfrm>
            <a:custGeom>
              <a:avLst/>
              <a:gdLst>
                <a:gd name="G0" fmla="+- 65524 0 0"/>
                <a:gd name="G1" fmla="+- 1 0 0"/>
                <a:gd name="G2" fmla="+- 1 0 0"/>
                <a:gd name="G3" fmla="+- 1 0 0"/>
                <a:gd name="G4" fmla="+- 1 0 0"/>
                <a:gd name="G5" fmla="+- 1456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*/ 1 23333 16384"/>
                <a:gd name="G22" fmla="+- 1 0 0"/>
                <a:gd name="G23" fmla="+- 1 0 0"/>
                <a:gd name="G24" fmla="+- 12 0 0"/>
                <a:gd name="G25" fmla="+- 1 0 0"/>
                <a:gd name="G26" fmla="+- 1 0 0"/>
                <a:gd name="G27" fmla="+- 1 0 0"/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135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209" y="2784"/>
              <a:ext cx="85" cy="85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1536" y="3884"/>
              <a:ext cx="91" cy="9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791" y="2723"/>
              <a:ext cx="120" cy="12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449263" fontAlgn="base">
                <a:lnSpc>
                  <a:spcPct val="8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l-GR" sz="200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89925" cy="77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8012" cy="503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95288" y="6381750"/>
            <a:ext cx="8497887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49263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l-GR" sz="20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s/geometric-optics/geometric-optics_e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s.univ-nantes.fr/sites/genevieve_tulloue/optiqueGeo/instruments/correctio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617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19e8290b-8f2b-4e49-a159-3927f8c8ab6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0D0qO4Dyg" TargetMode="External"/><Relationship Id="rId2" Type="http://schemas.openxmlformats.org/officeDocument/2006/relationships/hyperlink" Target="https://mathesis.cup.gr/courses/course-v1:Physics+Eur2.1+20B/cours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b3mKrxAWz4" TargetMode="External"/><Relationship Id="rId2" Type="http://schemas.openxmlformats.org/officeDocument/2006/relationships/hyperlink" Target="https://mathesis.cup.gr/courses/course-v1:Physics+Eur2.1+20B/cours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l8_fZPHasd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://graficnotes.blogspot.com/2015/04/blog-po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jXdKzBVl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NJw0B1o8cQ" TargetMode="External"/><Relationship Id="rId2" Type="http://schemas.openxmlformats.org/officeDocument/2006/relationships/hyperlink" Target="https://www.youtube.com/watch?v=V7PU1WN9jW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otodentro.edu.gr/lor/r/8521/10810?locale=e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-X5o_jeZXM" TargetMode="External"/><Relationship Id="rId2" Type="http://schemas.openxmlformats.org/officeDocument/2006/relationships/hyperlink" Target="http://photodentro.edu.gr/lor/r/8521/1644?locale=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icktu288.github.io/ray-optics/simulator/" TargetMode="External"/><Relationship Id="rId4" Type="http://schemas.openxmlformats.org/officeDocument/2006/relationships/hyperlink" Target="https://www.youtube.com/watch?v=xkDhQGXqwC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NQsw5Fxad0" TargetMode="External"/><Relationship Id="rId2" Type="http://schemas.openxmlformats.org/officeDocument/2006/relationships/hyperlink" Target="https://mathesis.cup.gr/courses/course-v1:Physics+Eur2.1+20B/cour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t.uth.gr/kb/ms-stream-hrisi-platformas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lor/r/8521/1573?locale=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icktu288.github.io/ray-optics/simulato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icktu288.github.io/ray-optics/simulato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Ποια ήταν η κύρια ιδέα στο παραπάνω </a:t>
            </a:r>
            <a:r>
              <a:rPr lang="el-GR" dirty="0" err="1" smtClean="0"/>
              <a:t>κομματι</a:t>
            </a:r>
            <a:r>
              <a:rPr lang="el-GR" dirty="0" smtClean="0"/>
              <a:t> της διάλεξης;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69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Πρόβλημα: Πώς </a:t>
            </a:r>
            <a:r>
              <a:rPr lang="el-GR" dirty="0" smtClean="0"/>
              <a:t>δημιουργείται ένα σαφές είδωλο στον αμφιβληστροειδή;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Διάθλαση σε επίπεδο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Διάθλαση σε σφαιρικό φακό και σε ιδανικό φακό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Πλησιάζουμε στο μάτι </a:t>
            </a:r>
            <a:r>
              <a:rPr lang="en-US" dirty="0" smtClean="0"/>
              <a:t>(</a:t>
            </a:r>
            <a:r>
              <a:rPr lang="en-US" dirty="0" err="1" smtClean="0"/>
              <a:t>phet</a:t>
            </a:r>
            <a:r>
              <a:rPr lang="en-US" dirty="0" smtClean="0"/>
              <a:t>)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phet.colorado.edu/sims/geometric-optics/geometric-optics_en.html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442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07" y="329249"/>
            <a:ext cx="7848872" cy="39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34800"/>
            <a:ext cx="4359344" cy="267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3" y="3900362"/>
            <a:ext cx="3517043" cy="2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Πλησιάζουμε ακόμα περισσότερο το μάτι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://www.sciences.univ-nantes.fr/sites/genevieve_tulloue/optiqueGeo/instruments/correction.html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670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αξιολογείτε την παρακάτω </a:t>
            </a:r>
            <a:r>
              <a:rPr lang="el-GR" dirty="0" err="1" smtClean="0"/>
              <a:t>εικονα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Αφορά στο πώς βλέπουμε.</a:t>
            </a:r>
          </a:p>
          <a:p>
            <a:r>
              <a:rPr lang="el-GR" dirty="0" smtClean="0"/>
              <a:t>Τι θετικά στοιχεία βλέπετε; </a:t>
            </a:r>
          </a:p>
          <a:p>
            <a:r>
              <a:rPr lang="el-GR" dirty="0" smtClean="0"/>
              <a:t>Πώς </a:t>
            </a:r>
            <a:r>
              <a:rPr lang="el-GR" dirty="0" err="1" smtClean="0"/>
              <a:t>μπορει</a:t>
            </a:r>
            <a:r>
              <a:rPr lang="el-GR" dirty="0" smtClean="0"/>
              <a:t> να στρέψει σε λάθος κατεύθυνση τη σκέψη της </a:t>
            </a:r>
            <a:r>
              <a:rPr lang="el-GR" dirty="0" err="1" smtClean="0"/>
              <a:t>μαθητριας</a:t>
            </a:r>
            <a:r>
              <a:rPr lang="el-GR" dirty="0" smtClean="0"/>
              <a:t>/ του μαθητή;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87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Βασικές Εννοιες Φυσικής   _ ΠΑΝΕΠΙΣΤΗΜΙΟ ΘΕΣΣΑΛΙΑΣ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848872" cy="39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6118"/>
            <a:ext cx="5138936" cy="31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517043" cy="2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 flipV="1">
            <a:off x="467544" y="1052736"/>
            <a:ext cx="338437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H="1">
            <a:off x="467544" y="332656"/>
            <a:ext cx="3672408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H="1">
            <a:off x="467544" y="260648"/>
            <a:ext cx="252028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 flipV="1">
            <a:off x="539552" y="1700808"/>
            <a:ext cx="302433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 flipV="1">
            <a:off x="539552" y="1700808"/>
            <a:ext cx="1872208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 flipV="1">
            <a:off x="539552" y="1700808"/>
            <a:ext cx="3600400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H="1" flipV="1">
            <a:off x="539552" y="1628800"/>
            <a:ext cx="352839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 flipH="1" flipV="1">
            <a:off x="4067944" y="2204864"/>
            <a:ext cx="30963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 flipH="1">
            <a:off x="4139952" y="2276872"/>
            <a:ext cx="3024336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 flipV="1">
            <a:off x="539552" y="1700808"/>
            <a:ext cx="3528392" cy="82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 flipV="1">
            <a:off x="539552" y="1988840"/>
            <a:ext cx="3528392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4067944" y="1700808"/>
            <a:ext cx="316835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εία γραμμή σύνδεσης 28"/>
          <p:cNvCxnSpPr/>
          <p:nvPr/>
        </p:nvCxnSpPr>
        <p:spPr>
          <a:xfrm flipV="1">
            <a:off x="4067944" y="1916832"/>
            <a:ext cx="30963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/>
          <p:cNvCxnSpPr/>
          <p:nvPr/>
        </p:nvCxnSpPr>
        <p:spPr>
          <a:xfrm flipV="1">
            <a:off x="467544" y="1628800"/>
            <a:ext cx="367240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εία γραμμή σύνδεσης 32"/>
          <p:cNvCxnSpPr/>
          <p:nvPr/>
        </p:nvCxnSpPr>
        <p:spPr>
          <a:xfrm flipV="1">
            <a:off x="467544" y="2114854"/>
            <a:ext cx="3600400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Ευθεία γραμμή σύνδεσης 34"/>
          <p:cNvCxnSpPr/>
          <p:nvPr/>
        </p:nvCxnSpPr>
        <p:spPr>
          <a:xfrm>
            <a:off x="467544" y="2276872"/>
            <a:ext cx="3672408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/>
          <p:nvPr/>
        </p:nvCxnSpPr>
        <p:spPr>
          <a:xfrm>
            <a:off x="4139952" y="1628800"/>
            <a:ext cx="30243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 flipV="1">
            <a:off x="4067944" y="1988840"/>
            <a:ext cx="3168352" cy="126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Ευθεία γραμμή σύνδεσης 40"/>
          <p:cNvCxnSpPr/>
          <p:nvPr/>
        </p:nvCxnSpPr>
        <p:spPr>
          <a:xfrm flipV="1">
            <a:off x="4139952" y="1988840"/>
            <a:ext cx="3024336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/>
          <p:cNvCxnSpPr/>
          <p:nvPr/>
        </p:nvCxnSpPr>
        <p:spPr>
          <a:xfrm>
            <a:off x="4211960" y="4882703"/>
            <a:ext cx="1728192" cy="634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/>
          <p:nvPr/>
        </p:nvCxnSpPr>
        <p:spPr>
          <a:xfrm>
            <a:off x="5940152" y="5517232"/>
            <a:ext cx="158417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εία γραμμή σύνδεσης 46"/>
          <p:cNvCxnSpPr/>
          <p:nvPr/>
        </p:nvCxnSpPr>
        <p:spPr>
          <a:xfrm>
            <a:off x="4355976" y="5282058"/>
            <a:ext cx="3240360" cy="235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/>
          <p:cNvCxnSpPr/>
          <p:nvPr/>
        </p:nvCxnSpPr>
        <p:spPr>
          <a:xfrm flipV="1">
            <a:off x="4355976" y="5199967"/>
            <a:ext cx="3168352" cy="60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αξιολογείτε το παρακάτω λογισμικό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το </a:t>
            </a:r>
            <a:r>
              <a:rPr lang="el-GR" dirty="0" err="1" smtClean="0"/>
              <a:t>φωτόδενδρο</a:t>
            </a:r>
            <a:endParaRPr lang="el-GR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photodentro.edu.gr/v/item/ds/8521/6176</a:t>
            </a:r>
            <a:endParaRPr lang="el-GR" dirty="0" smtClean="0"/>
          </a:p>
          <a:p>
            <a:r>
              <a:rPr lang="el-GR" dirty="0"/>
              <a:t>Τι θετικά στοιχεία βλέπετε; </a:t>
            </a:r>
          </a:p>
          <a:p>
            <a:r>
              <a:rPr lang="el-GR" dirty="0"/>
              <a:t>Πώς </a:t>
            </a:r>
            <a:r>
              <a:rPr lang="el-GR" dirty="0" err="1"/>
              <a:t>μπορει</a:t>
            </a:r>
            <a:r>
              <a:rPr lang="el-GR" dirty="0"/>
              <a:t> να στρέψει σε λάθος κατεύθυνση τη σκέψη της </a:t>
            </a:r>
            <a:r>
              <a:rPr lang="el-GR" dirty="0" err="1"/>
              <a:t>μαθητριας</a:t>
            </a:r>
            <a:r>
              <a:rPr lang="el-GR" dirty="0"/>
              <a:t>/ του μαθητή;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89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Βοήθεια από μια συμφοιτήτριά σας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err="1" smtClean="0"/>
              <a:t>Ζωη</a:t>
            </a:r>
            <a:r>
              <a:rPr lang="el-GR" dirty="0" smtClean="0"/>
              <a:t> Χαλκιαδάκη</a:t>
            </a:r>
            <a:endParaRPr lang="el-GR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web.microsoftstream.com/video/19e8290b-8f2b-4e49-a159-3927f8c8ab69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Αν η κατασκευή είναι όμοια με το μάτι, τι συμπέρασμα βγάζετε; Ποιο είναι το κρίσιμο σημείο στο οποίο χρειάζεται βελτίωση αυτή η «σπουδή»;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3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ιδέες από το </a:t>
            </a:r>
            <a:r>
              <a:rPr lang="el-GR" dirty="0" err="1" smtClean="0"/>
              <a:t>κομματι</a:t>
            </a:r>
            <a:r>
              <a:rPr lang="el-GR" dirty="0" smtClean="0"/>
              <a:t> της διάλεξης που προηγήθηκε;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977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Άσκηση προς </a:t>
            </a:r>
            <a:r>
              <a:rPr lang="el-GR" dirty="0" smtClean="0">
                <a:solidFill>
                  <a:srgbClr val="FF0000"/>
                </a:solidFill>
              </a:rPr>
              <a:t>όλους/ες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Θα γράψετε την καλύτερη απάντηση που μπορείτε να δώσετε στο ερώτημα:</a:t>
            </a:r>
          </a:p>
          <a:p>
            <a:r>
              <a:rPr lang="el-GR" b="1" dirty="0" smtClean="0"/>
              <a:t>Πώς μπορώ να χρησιμοποιήσω το μοντέλο των </a:t>
            </a:r>
            <a:r>
              <a:rPr lang="el-GR" b="1" dirty="0" err="1" smtClean="0"/>
              <a:t>ακτίνων</a:t>
            </a:r>
            <a:r>
              <a:rPr lang="el-GR" b="1" dirty="0" smtClean="0"/>
              <a:t> για να εξηγήσω πώς δημιουργείται ένα καθαρό είδωλο στον αμφιβληστροειδή; </a:t>
            </a:r>
          </a:p>
          <a:p>
            <a:r>
              <a:rPr lang="el-GR" dirty="0" smtClean="0"/>
              <a:t>(</a:t>
            </a:r>
            <a:r>
              <a:rPr lang="el-GR" dirty="0" err="1" smtClean="0"/>
              <a:t>Προφανως</a:t>
            </a:r>
            <a:r>
              <a:rPr lang="el-GR" dirty="0" smtClean="0"/>
              <a:t> μπορείτε να χρησιμοποιήσετε εικόνες ή </a:t>
            </a:r>
            <a:r>
              <a:rPr lang="en-US" dirty="0" err="1" smtClean="0"/>
              <a:t>PrintScreen</a:t>
            </a:r>
            <a:r>
              <a:rPr lang="en-US" dirty="0" smtClean="0"/>
              <a:t> </a:t>
            </a:r>
            <a:r>
              <a:rPr lang="el-GR" dirty="0" smtClean="0"/>
              <a:t>από λογισμικό αν σας βοηθάει)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Θα αναρτήσω άσκηση στο </a:t>
            </a:r>
            <a:r>
              <a:rPr lang="en-US" dirty="0" err="1" smtClean="0">
                <a:solidFill>
                  <a:srgbClr val="0070C0"/>
                </a:solidFill>
              </a:rPr>
              <a:t>eclass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για να ανεβάσετε τις απαντήσεις σας!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8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Μέχρι στιγμής…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Κινηθήκαμε σε ένα μονόχρωμο κόσμο, όπου κυριαρχούσε η κίνηση της ενέργειας στις ακτίνες, η ανάκλαση, η απορρόφηση. </a:t>
            </a:r>
          </a:p>
          <a:p>
            <a:r>
              <a:rPr lang="el-GR" dirty="0" smtClean="0"/>
              <a:t>Όμως πολύ περισσότερα φαινόμενα υπάγονται στην οπτική</a:t>
            </a: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1962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1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16" y="2792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62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εδώ και πέρα 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Μπορούμε να κινηθούμε προς διάφορες </a:t>
            </a:r>
            <a:r>
              <a:rPr lang="el-GR" dirty="0" err="1" smtClean="0"/>
              <a:t>κατευθυνσεις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Ερμηνεία φαινομένων που σκηνοθετούμε εμείς</a:t>
            </a:r>
          </a:p>
          <a:p>
            <a:r>
              <a:rPr lang="el-GR" dirty="0" smtClean="0"/>
              <a:t>Ερμηνεία φαινομένων </a:t>
            </a:r>
            <a:r>
              <a:rPr lang="el-GR" dirty="0" err="1" smtClean="0"/>
              <a:t>γυρω</a:t>
            </a:r>
            <a:r>
              <a:rPr lang="el-GR" dirty="0" smtClean="0"/>
              <a:t> μας (πχ ομίχλη)</a:t>
            </a:r>
          </a:p>
          <a:p>
            <a:r>
              <a:rPr lang="el-GR" dirty="0" smtClean="0"/>
              <a:t>Κατανόηση επικίνδυνων καταστάσεων</a:t>
            </a:r>
          </a:p>
          <a:p>
            <a:r>
              <a:rPr lang="el-GR" dirty="0" smtClean="0"/>
              <a:t>Για </a:t>
            </a:r>
            <a:r>
              <a:rPr lang="el-GR" dirty="0" err="1" smtClean="0"/>
              <a:t>οποια</a:t>
            </a:r>
            <a:r>
              <a:rPr lang="el-GR" dirty="0" smtClean="0"/>
              <a:t>/ον </a:t>
            </a:r>
            <a:r>
              <a:rPr lang="el-GR" dirty="0" err="1" smtClean="0"/>
              <a:t>θελει</a:t>
            </a:r>
            <a:r>
              <a:rPr lang="el-GR" dirty="0" smtClean="0"/>
              <a:t> να το </a:t>
            </a:r>
            <a:r>
              <a:rPr lang="el-GR" dirty="0" err="1" smtClean="0"/>
              <a:t>ψαξει</a:t>
            </a:r>
            <a:r>
              <a:rPr lang="el-GR" dirty="0" smtClean="0"/>
              <a:t>: τηλεσκόπια, μικροσκόπια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6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00B050"/>
                </a:solidFill>
              </a:rPr>
              <a:t>Σκηνοθεσία 1:  Το </a:t>
            </a:r>
            <a:r>
              <a:rPr lang="el-GR" sz="4000" dirty="0" err="1" smtClean="0">
                <a:solidFill>
                  <a:srgbClr val="00B050"/>
                </a:solidFill>
              </a:rPr>
              <a:t>αναποδο</a:t>
            </a:r>
            <a:r>
              <a:rPr lang="el-GR" sz="4000" dirty="0" smtClean="0">
                <a:solidFill>
                  <a:srgbClr val="00B050"/>
                </a:solidFill>
              </a:rPr>
              <a:t> κερί (</a:t>
            </a:r>
            <a:r>
              <a:rPr lang="el-GR" dirty="0" err="1">
                <a:solidFill>
                  <a:srgbClr val="00B050"/>
                </a:solidFill>
              </a:rPr>
              <a:t>Πιθανο</a:t>
            </a:r>
            <a:r>
              <a:rPr lang="el-GR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Bonus</a:t>
            </a:r>
            <a:r>
              <a:rPr lang="el-GR" dirty="0" smtClean="0">
                <a:solidFill>
                  <a:srgbClr val="00B050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Από </a:t>
            </a:r>
            <a:r>
              <a:rPr lang="el-GR" sz="3000" dirty="0" err="1">
                <a:solidFill>
                  <a:prstClr val="black"/>
                </a:solidFill>
              </a:rPr>
              <a:t>μαθημα</a:t>
            </a:r>
            <a:r>
              <a:rPr lang="el-GR" sz="3000" dirty="0">
                <a:solidFill>
                  <a:prstClr val="black"/>
                </a:solidFill>
              </a:rPr>
              <a:t> του </a:t>
            </a:r>
            <a:r>
              <a:rPr lang="en-US" sz="3000" dirty="0" err="1">
                <a:solidFill>
                  <a:prstClr val="black"/>
                </a:solidFill>
              </a:rPr>
              <a:t>Mathesis</a:t>
            </a:r>
            <a:r>
              <a:rPr lang="en-US" sz="3000" dirty="0">
                <a:solidFill>
                  <a:prstClr val="black"/>
                </a:solidFill>
              </a:rPr>
              <a:t> (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https://mathesis.cup.gr/courses/course-v1:Physics+Eur2.1+20B/course/</a:t>
            </a:r>
            <a:r>
              <a:rPr lang="en-US" sz="3000" dirty="0">
                <a:solidFill>
                  <a:prstClr val="black"/>
                </a:solidFill>
              </a:rPr>
              <a:t>)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youtu.be/ro0D0qO4Dyg</a:t>
            </a:r>
            <a:endParaRPr lang="el-GR" dirty="0" smtClean="0"/>
          </a:p>
          <a:p>
            <a:r>
              <a:rPr lang="el-GR" dirty="0" smtClean="0"/>
              <a:t>1:23 (ξεκινά η ερμηνεία. Αφορά σε </a:t>
            </a:r>
            <a:r>
              <a:rPr lang="el-GR" dirty="0" err="1" smtClean="0"/>
              <a:t>παιδια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Όμως </a:t>
            </a:r>
            <a:r>
              <a:rPr lang="el-GR" dirty="0" err="1" smtClean="0"/>
              <a:t>εσεις</a:t>
            </a:r>
            <a:r>
              <a:rPr lang="el-GR" dirty="0" smtClean="0"/>
              <a:t> δεν είστε παιδιά. Πώς θα ερμηνεύατε αυτό το φαινόμενο; </a:t>
            </a:r>
            <a:r>
              <a:rPr lang="el-GR" dirty="0" smtClean="0"/>
              <a:t>Τι διόρθωση θα κάνατε στην εξήγηση;</a:t>
            </a:r>
            <a:endParaRPr lang="el-GR" dirty="0" smtClean="0"/>
          </a:p>
          <a:p>
            <a:pPr lvl="0"/>
            <a:r>
              <a:rPr lang="el-GR" sz="3000" dirty="0" smtClean="0">
                <a:solidFill>
                  <a:srgbClr val="FF0000"/>
                </a:solidFill>
              </a:rPr>
              <a:t>Μπορείτε να μου στείλετε τη δική σας εξήγηση. (</a:t>
            </a:r>
            <a:r>
              <a:rPr lang="el-GR" sz="3000" dirty="0" err="1" smtClean="0">
                <a:solidFill>
                  <a:srgbClr val="FF0000"/>
                </a:solidFill>
              </a:rPr>
              <a:t>ισως</a:t>
            </a:r>
            <a:r>
              <a:rPr lang="el-GR" sz="3000" dirty="0" smtClean="0">
                <a:solidFill>
                  <a:srgbClr val="FF0000"/>
                </a:solidFill>
              </a:rPr>
              <a:t> και να </a:t>
            </a:r>
            <a:r>
              <a:rPr lang="el-GR" sz="3000" dirty="0" err="1" smtClean="0">
                <a:solidFill>
                  <a:srgbClr val="FF0000"/>
                </a:solidFill>
              </a:rPr>
              <a:t>κανετε</a:t>
            </a:r>
            <a:r>
              <a:rPr lang="el-GR" sz="3000" dirty="0" smtClean="0">
                <a:solidFill>
                  <a:srgbClr val="FF0000"/>
                </a:solidFill>
              </a:rPr>
              <a:t> το </a:t>
            </a:r>
            <a:r>
              <a:rPr lang="el-GR" sz="3000" dirty="0" err="1" smtClean="0">
                <a:solidFill>
                  <a:srgbClr val="FF0000"/>
                </a:solidFill>
              </a:rPr>
              <a:t>πειραμα</a:t>
            </a:r>
            <a:r>
              <a:rPr lang="el-GR" sz="3000" dirty="0" smtClean="0">
                <a:solidFill>
                  <a:srgbClr val="FF0000"/>
                </a:solidFill>
              </a:rPr>
              <a:t> και να πάρετε μια </a:t>
            </a:r>
            <a:r>
              <a:rPr lang="el-GR" sz="3000" dirty="0" err="1" smtClean="0">
                <a:solidFill>
                  <a:srgbClr val="FF0000"/>
                </a:solidFill>
              </a:rPr>
              <a:t>φωτογραφια</a:t>
            </a:r>
            <a:r>
              <a:rPr lang="el-GR" sz="3000" dirty="0">
                <a:solidFill>
                  <a:srgbClr val="FF0000"/>
                </a:solidFill>
              </a:rPr>
              <a:t>)</a:t>
            </a:r>
            <a:endParaRPr lang="el-GR" sz="3000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344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>
                <a:solidFill>
                  <a:srgbClr val="00B050"/>
                </a:solidFill>
              </a:rPr>
              <a:t>Σκηνοθεσία </a:t>
            </a:r>
            <a:r>
              <a:rPr lang="el-GR" sz="4000" dirty="0" smtClean="0">
                <a:solidFill>
                  <a:srgbClr val="00B050"/>
                </a:solidFill>
              </a:rPr>
              <a:t>2: </a:t>
            </a:r>
            <a:r>
              <a:rPr lang="el-GR" sz="4000" dirty="0">
                <a:solidFill>
                  <a:srgbClr val="00B050"/>
                </a:solidFill>
              </a:rPr>
              <a:t>Το βέλος που αντιστρέφεται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4000" dirty="0" smtClean="0">
                <a:solidFill>
                  <a:srgbClr val="00B050"/>
                </a:solidFill>
              </a:rPr>
              <a:t>(</a:t>
            </a:r>
            <a:r>
              <a:rPr lang="el-GR" sz="3600" dirty="0" err="1">
                <a:solidFill>
                  <a:srgbClr val="00B050"/>
                </a:solidFill>
              </a:rPr>
              <a:t>Πιθανο</a:t>
            </a:r>
            <a:r>
              <a:rPr lang="el-GR" sz="3600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Bonus</a:t>
            </a:r>
            <a:r>
              <a:rPr lang="el-GR" sz="3600" dirty="0" smtClean="0">
                <a:solidFill>
                  <a:srgbClr val="00B050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Από </a:t>
            </a:r>
            <a:r>
              <a:rPr lang="el-GR" sz="3000" dirty="0" err="1">
                <a:solidFill>
                  <a:prstClr val="black"/>
                </a:solidFill>
              </a:rPr>
              <a:t>μαθημα</a:t>
            </a:r>
            <a:r>
              <a:rPr lang="el-GR" sz="3000" dirty="0">
                <a:solidFill>
                  <a:prstClr val="black"/>
                </a:solidFill>
              </a:rPr>
              <a:t> του </a:t>
            </a:r>
            <a:r>
              <a:rPr lang="en-US" sz="3000" dirty="0" err="1">
                <a:solidFill>
                  <a:prstClr val="black"/>
                </a:solidFill>
              </a:rPr>
              <a:t>Mathesis</a:t>
            </a:r>
            <a:r>
              <a:rPr lang="en-US" sz="3000" dirty="0">
                <a:solidFill>
                  <a:prstClr val="black"/>
                </a:solidFill>
              </a:rPr>
              <a:t> (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https://mathesis.cup.gr/courses/course-v1:Physics+Eur2.1+20B/course/</a:t>
            </a:r>
            <a:r>
              <a:rPr lang="en-US" sz="3000" dirty="0">
                <a:solidFill>
                  <a:prstClr val="black"/>
                </a:solidFill>
              </a:rPr>
              <a:t>)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youtu.be/Yb3mKrxAWz4</a:t>
            </a:r>
            <a:r>
              <a:rPr lang="en-US" dirty="0" smtClean="0"/>
              <a:t> </a:t>
            </a:r>
            <a:endParaRPr lang="el-GR" dirty="0"/>
          </a:p>
          <a:p>
            <a:r>
              <a:rPr lang="el-GR" dirty="0" smtClean="0"/>
              <a:t>Πώς θα ερμηνεύατε αυτό το φαινόμενο; </a:t>
            </a:r>
            <a:r>
              <a:rPr lang="el-GR" dirty="0" smtClean="0"/>
              <a:t>(</a:t>
            </a:r>
            <a:r>
              <a:rPr lang="el-GR" dirty="0" err="1" smtClean="0"/>
              <a:t>Μπορειτε</a:t>
            </a:r>
            <a:r>
              <a:rPr lang="el-GR" dirty="0" smtClean="0"/>
              <a:t> να χρησιμοποιήσετε το </a:t>
            </a:r>
            <a:r>
              <a:rPr lang="en-US" dirty="0"/>
              <a:t>https://ricktu288.github.io/ray-optics/simulator</a:t>
            </a:r>
            <a:r>
              <a:rPr lang="en-US" dirty="0" smtClean="0"/>
              <a:t>/</a:t>
            </a:r>
            <a:r>
              <a:rPr lang="el-GR" dirty="0" smtClean="0"/>
              <a:t>)</a:t>
            </a:r>
            <a:endParaRPr lang="el-GR" dirty="0" smtClean="0"/>
          </a:p>
          <a:p>
            <a:pPr lvl="0"/>
            <a:r>
              <a:rPr lang="el-GR" sz="3000" dirty="0">
                <a:solidFill>
                  <a:srgbClr val="FF0000"/>
                </a:solidFill>
              </a:rPr>
              <a:t>Μπορείτε να μου στείλετε τη δική σας εξήγηση. (</a:t>
            </a:r>
            <a:r>
              <a:rPr lang="el-GR" sz="3000" dirty="0" err="1">
                <a:solidFill>
                  <a:srgbClr val="FF0000"/>
                </a:solidFill>
              </a:rPr>
              <a:t>ισως</a:t>
            </a:r>
            <a:r>
              <a:rPr lang="el-GR" sz="3000" dirty="0">
                <a:solidFill>
                  <a:srgbClr val="FF0000"/>
                </a:solidFill>
              </a:rPr>
              <a:t> και να </a:t>
            </a:r>
            <a:r>
              <a:rPr lang="el-GR" sz="3000" dirty="0" err="1">
                <a:solidFill>
                  <a:srgbClr val="FF0000"/>
                </a:solidFill>
              </a:rPr>
              <a:t>κανετε</a:t>
            </a:r>
            <a:r>
              <a:rPr lang="el-GR" sz="3000" dirty="0">
                <a:solidFill>
                  <a:srgbClr val="FF0000"/>
                </a:solidFill>
              </a:rPr>
              <a:t> το </a:t>
            </a:r>
            <a:r>
              <a:rPr lang="el-GR" sz="3000" dirty="0" err="1">
                <a:solidFill>
                  <a:srgbClr val="FF0000"/>
                </a:solidFill>
              </a:rPr>
              <a:t>πειραμα</a:t>
            </a:r>
            <a:r>
              <a:rPr lang="el-GR" sz="3000" dirty="0">
                <a:solidFill>
                  <a:srgbClr val="FF0000"/>
                </a:solidFill>
              </a:rPr>
              <a:t> και να πάρετε μια </a:t>
            </a:r>
            <a:r>
              <a:rPr lang="el-GR" sz="3000" dirty="0" err="1">
                <a:solidFill>
                  <a:srgbClr val="FF0000"/>
                </a:solidFill>
              </a:rPr>
              <a:t>φωτογραφια</a:t>
            </a:r>
            <a:r>
              <a:rPr lang="el-GR" sz="3000" dirty="0">
                <a:solidFill>
                  <a:srgbClr val="FF0000"/>
                </a:solidFill>
              </a:rPr>
              <a:t>)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10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Διάθλαση και ομίχλη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45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1193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156665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err="1"/>
              <a:t>Χρησιμοποιόντας</a:t>
            </a:r>
            <a:r>
              <a:rPr lang="el-GR" dirty="0"/>
              <a:t> για παράδειγμα το </a:t>
            </a:r>
          </a:p>
          <a:p>
            <a:r>
              <a:rPr lang="el-GR" dirty="0"/>
              <a:t>https://ricktu288.github.io/ray-optics/simulator/</a:t>
            </a:r>
          </a:p>
          <a:p>
            <a:r>
              <a:rPr lang="el-GR" dirty="0" err="1"/>
              <a:t>Καθως</a:t>
            </a:r>
            <a:r>
              <a:rPr lang="el-GR" dirty="0"/>
              <a:t> και το </a:t>
            </a:r>
            <a:r>
              <a:rPr lang="el-GR" dirty="0" err="1" smtClean="0"/>
              <a:t>Glasses</a:t>
            </a:r>
            <a:r>
              <a:rPr lang="el-GR" dirty="0" smtClean="0"/>
              <a:t> -&gt; </a:t>
            </a:r>
            <a:r>
              <a:rPr lang="el-GR" dirty="0" err="1" smtClean="0"/>
              <a:t>Circle</a:t>
            </a:r>
            <a:r>
              <a:rPr lang="el-GR" dirty="0" smtClean="0"/>
              <a:t> </a:t>
            </a:r>
            <a:r>
              <a:rPr lang="el-GR" dirty="0" err="1"/>
              <a:t>μπορει</a:t>
            </a:r>
            <a:r>
              <a:rPr lang="el-GR" dirty="0"/>
              <a:t> </a:t>
            </a:r>
            <a:r>
              <a:rPr lang="el-GR" dirty="0" err="1"/>
              <a:t>κανεις</a:t>
            </a:r>
            <a:r>
              <a:rPr lang="el-GR" dirty="0"/>
              <a:t> να </a:t>
            </a:r>
            <a:r>
              <a:rPr lang="el-GR" dirty="0" err="1"/>
              <a:t>κανει</a:t>
            </a:r>
            <a:r>
              <a:rPr lang="el-GR" dirty="0"/>
              <a:t> ένα «μοντέλο» για την ομίχλη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157192"/>
            <a:ext cx="358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Πολλές διαθλάσεις και διάχυτο φώς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49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κίνδυνοι από την απορρόφηση του </a:t>
            </a:r>
            <a:r>
              <a:rPr lang="el-GR" dirty="0" err="1" smtClean="0"/>
              <a:t>φωτος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624205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/>
              <a:t>Σημαντικο</a:t>
            </a:r>
            <a:r>
              <a:rPr lang="el-GR" dirty="0" smtClean="0"/>
              <a:t>: το φως δεν «ανήκει» στα ετερόφωτα σώματα.</a:t>
            </a:r>
          </a:p>
          <a:p>
            <a:r>
              <a:rPr lang="el-GR" dirty="0" smtClean="0"/>
              <a:t>Για να </a:t>
            </a:r>
            <a:r>
              <a:rPr lang="el-GR" dirty="0" err="1" smtClean="0"/>
              <a:t>δουμε</a:t>
            </a:r>
            <a:r>
              <a:rPr lang="el-GR" dirty="0" smtClean="0"/>
              <a:t> θα </a:t>
            </a:r>
            <a:r>
              <a:rPr lang="el-GR" dirty="0" err="1" smtClean="0"/>
              <a:t>πρεπει</a:t>
            </a:r>
            <a:r>
              <a:rPr lang="el-GR" dirty="0" smtClean="0"/>
              <a:t> να φτάσει ικανός αριθμός «</a:t>
            </a:r>
            <a:r>
              <a:rPr lang="el-GR" dirty="0" err="1" smtClean="0"/>
              <a:t>ακτίνων</a:t>
            </a:r>
            <a:r>
              <a:rPr lang="el-GR" dirty="0" smtClean="0"/>
              <a:t>» στο μάτι μας</a:t>
            </a:r>
          </a:p>
          <a:p>
            <a:pPr marL="0" indent="0">
              <a:buNone/>
            </a:pPr>
            <a:r>
              <a:rPr lang="el-GR" dirty="0" smtClean="0"/>
              <a:t>Αυτό δεν είναι εξασφαλισμένο: </a:t>
            </a:r>
          </a:p>
          <a:p>
            <a:r>
              <a:rPr lang="el-GR" dirty="0" err="1" smtClean="0"/>
              <a:t>Παραδειγματα</a:t>
            </a:r>
            <a:r>
              <a:rPr lang="el-GR" dirty="0" smtClean="0"/>
              <a:t>: Δεν καταλαβαίνουμε τον </a:t>
            </a:r>
            <a:r>
              <a:rPr lang="el-GR" dirty="0" err="1" smtClean="0"/>
              <a:t>κινδυνο</a:t>
            </a:r>
            <a:r>
              <a:rPr lang="el-GR" dirty="0" smtClean="0"/>
              <a:t> όταν έχουμε ρούχα υψηλής απορρόφησης σε χαμηλό φωτισμό!!!</a:t>
            </a:r>
          </a:p>
          <a:p>
            <a:endParaRPr lang="el-G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86380"/>
            <a:ext cx="24447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5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μπορούσατε να σκεφτείτε ένα άλλο παράδειγμα όπου οι γνώσεις της διάθλασης, της </a:t>
            </a:r>
            <a:r>
              <a:rPr lang="el-GR" dirty="0" err="1" smtClean="0"/>
              <a:t>ανακλασης</a:t>
            </a:r>
            <a:r>
              <a:rPr lang="el-GR" dirty="0" smtClean="0"/>
              <a:t>, της απορρόφησης βρίσκουν εφαρμογή;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9512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ΜΕΡΟΣ: ΧΡΩΜΑ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669941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17748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08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</a:t>
            </a:r>
            <a:r>
              <a:rPr lang="el-GR" dirty="0" err="1" smtClean="0"/>
              <a:t>φωτοευαισθητο</a:t>
            </a:r>
            <a:r>
              <a:rPr lang="el-GR" dirty="0" smtClean="0"/>
              <a:t> </a:t>
            </a:r>
            <a:r>
              <a:rPr lang="el-GR" dirty="0" err="1" smtClean="0"/>
              <a:t>κυτταρο</a:t>
            </a:r>
            <a:r>
              <a:rPr lang="el-GR" dirty="0" smtClean="0"/>
              <a:t> στο μάτι του ανθρώπου </a:t>
            </a:r>
            <a:r>
              <a:rPr lang="el-GR" smtClean="0"/>
              <a:t>(αναπαράσταση)</a:t>
            </a:r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8154" y="1600200"/>
            <a:ext cx="20076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91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dirty="0"/>
              <a:t>Πώς </a:t>
            </a:r>
            <a:r>
              <a:rPr lang="el-GR" altLang="el-GR" dirty="0" smtClean="0"/>
              <a:t>βλέπουμε</a:t>
            </a:r>
            <a:r>
              <a:rPr lang="en-US" altLang="el-GR" dirty="0"/>
              <a:t>  </a:t>
            </a:r>
            <a:r>
              <a:rPr lang="en-US" altLang="el-GR" dirty="0">
                <a:hlinkClick r:id="rId2"/>
              </a:rPr>
              <a:t>https://</a:t>
            </a:r>
            <a:r>
              <a:rPr lang="en-US" altLang="el-GR" dirty="0" smtClean="0">
                <a:hlinkClick r:id="rId2"/>
              </a:rPr>
              <a:t>www.youtube.com/watch?v=l8_fZPHasdo</a:t>
            </a:r>
            <a:r>
              <a:rPr lang="en-US" altLang="el-GR" dirty="0" smtClean="0"/>
              <a:t>  (2</a:t>
            </a:r>
            <a:r>
              <a:rPr lang="el-GR" altLang="el-GR" dirty="0" smtClean="0"/>
              <a:t>:17)</a:t>
            </a:r>
            <a:endParaRPr lang="el-GR" altLang="el-GR" dirty="0"/>
          </a:p>
        </p:txBody>
      </p:sp>
      <p:pic>
        <p:nvPicPr>
          <p:cNvPr id="45060" name="Picture 4" descr="287px-Cone-fundamentals-with-srgb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009123" cy="28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98" y="4396283"/>
            <a:ext cx="4418466" cy="24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τα χρώματα;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https://www.youtube.com/watch?v=pvC9MQvqHMQ</a:t>
            </a:r>
          </a:p>
          <a:p>
            <a:pPr marL="0" indent="0">
              <a:buNone/>
            </a:pPr>
            <a:r>
              <a:rPr lang="el-GR" dirty="0" smtClean="0"/>
              <a:t>Ας σκεφτούμε μια αναλογία από την θερμότητα: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Ενας</a:t>
            </a:r>
            <a:r>
              <a:rPr lang="el-GR" dirty="0" smtClean="0"/>
              <a:t> μεγάλος βράχος το σούρουπο. Το νοιώθουμε </a:t>
            </a:r>
            <a:r>
              <a:rPr lang="el-GR" dirty="0" err="1" smtClean="0"/>
              <a:t>ακομα</a:t>
            </a:r>
            <a:r>
              <a:rPr lang="el-GR" dirty="0" smtClean="0"/>
              <a:t> θερμό. </a:t>
            </a:r>
            <a:r>
              <a:rPr lang="el-GR" dirty="0" err="1" smtClean="0"/>
              <a:t>Παγακια</a:t>
            </a:r>
            <a:r>
              <a:rPr lang="el-GR" dirty="0" smtClean="0"/>
              <a:t> που </a:t>
            </a:r>
            <a:r>
              <a:rPr lang="el-GR" dirty="0" err="1" smtClean="0"/>
              <a:t>λυώνουν</a:t>
            </a:r>
            <a:r>
              <a:rPr lang="el-GR" dirty="0" smtClean="0"/>
              <a:t>.</a:t>
            </a:r>
          </a:p>
          <a:p>
            <a:pPr marL="514350" indent="-514350">
              <a:buAutoNum type="arabicPeriod"/>
            </a:pPr>
            <a:r>
              <a:rPr lang="el-GR" dirty="0" smtClean="0"/>
              <a:t>Ένα </a:t>
            </a:r>
            <a:r>
              <a:rPr lang="el-GR" dirty="0" err="1" smtClean="0"/>
              <a:t>αναμενο</a:t>
            </a:r>
            <a:r>
              <a:rPr lang="el-GR" dirty="0" smtClean="0"/>
              <a:t> κάρβουνο. </a:t>
            </a:r>
            <a:r>
              <a:rPr lang="el-GR" dirty="0" err="1" smtClean="0"/>
              <a:t>Μπορει</a:t>
            </a:r>
            <a:r>
              <a:rPr lang="el-GR" dirty="0" smtClean="0"/>
              <a:t> να κάψει το χέρι μας. Πόσα παγάκια μπορεί να λειώσει; 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Ερώτηση: ποιος είναι πιο «ζεστός»; Ο βράχος ή το κάρβουνο;</a:t>
            </a:r>
          </a:p>
          <a:p>
            <a:pPr marL="0" indent="0">
              <a:buNone/>
            </a:pPr>
            <a:r>
              <a:rPr lang="el-GR" dirty="0" err="1" smtClean="0">
                <a:solidFill>
                  <a:srgbClr val="FF0000"/>
                </a:solidFill>
              </a:rPr>
              <a:t>Ομοια</a:t>
            </a:r>
            <a:r>
              <a:rPr lang="el-GR" dirty="0" smtClean="0">
                <a:solidFill>
                  <a:srgbClr val="FF0000"/>
                </a:solidFill>
              </a:rPr>
              <a:t> στις ακτίνες. </a:t>
            </a:r>
            <a:r>
              <a:rPr lang="el-GR" dirty="0" smtClean="0"/>
              <a:t>Δεν </a:t>
            </a:r>
            <a:r>
              <a:rPr lang="el-GR" dirty="0" err="1" smtClean="0"/>
              <a:t>αρκει</a:t>
            </a:r>
            <a:r>
              <a:rPr lang="el-GR" dirty="0" smtClean="0"/>
              <a:t> να ξέρουμε πόση ενέργεια κουβαλούν οι ακτίνες </a:t>
            </a:r>
            <a:r>
              <a:rPr lang="el-GR" dirty="0" err="1" smtClean="0"/>
              <a:t>αλλα</a:t>
            </a:r>
            <a:r>
              <a:rPr lang="el-GR" dirty="0" smtClean="0"/>
              <a:t> και τι «είδους» ενέργεια.</a:t>
            </a:r>
          </a:p>
        </p:txBody>
      </p:sp>
      <p:sp>
        <p:nvSpPr>
          <p:cNvPr id="4" name="AutoShape 2" descr="File:EM Spectrum Properties edit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71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 Ανάκλαση/ Διάθλαση, Πώς δημιουργείται το είδωλο στο μάτι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 </a:t>
            </a:r>
            <a:r>
              <a:rPr lang="el-GR" dirty="0"/>
              <a:t>:</a:t>
            </a:r>
            <a:r>
              <a:rPr lang="el-GR" dirty="0" smtClean="0"/>
              <a:t>Χρώμα, ταχύτητα του φωτός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ΜΕΡΟΣ </a:t>
            </a:r>
            <a:r>
              <a:rPr lang="el-GR" dirty="0" smtClean="0"/>
              <a:t>:Κλίμακες </a:t>
            </a:r>
            <a:endParaRPr lang="en-US" dirty="0" smtClean="0"/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Φώς που βλέπουμε και φώς που δεν βλέπουμε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000398" cy="23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96057"/>
            <a:ext cx="4540176" cy="24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8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αναστοχασμού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Ποια είναι η κύρια ιδέα στο παραπάνω κομμάτι της διάλεξης;</a:t>
            </a:r>
          </a:p>
          <a:p>
            <a:r>
              <a:rPr lang="el-GR" dirty="0" smtClean="0"/>
              <a:t>Αν τα ραδιοκύματα, οι </a:t>
            </a:r>
            <a:r>
              <a:rPr lang="el-GR" dirty="0" err="1" smtClean="0"/>
              <a:t>ακτινες</a:t>
            </a:r>
            <a:r>
              <a:rPr lang="el-GR" dirty="0" smtClean="0"/>
              <a:t> Χ και γ κλπ είναι «φως» τι περιμένετε να </a:t>
            </a:r>
            <a:r>
              <a:rPr lang="el-GR" dirty="0" err="1" smtClean="0"/>
              <a:t>ισχυει</a:t>
            </a:r>
            <a:r>
              <a:rPr lang="el-GR" dirty="0" smtClean="0"/>
              <a:t> γι αυτές (με βάση το τι </a:t>
            </a:r>
            <a:r>
              <a:rPr lang="el-GR" dirty="0" err="1" smtClean="0"/>
              <a:t>ισχυει</a:t>
            </a:r>
            <a:r>
              <a:rPr lang="el-GR" dirty="0" smtClean="0"/>
              <a:t> και για το </a:t>
            </a:r>
            <a:r>
              <a:rPr lang="el-GR" dirty="0" err="1" smtClean="0"/>
              <a:t>ορατο</a:t>
            </a:r>
            <a:r>
              <a:rPr lang="el-GR" dirty="0" smtClean="0"/>
              <a:t> φως);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5318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ακτίνες μπορούν να </a:t>
            </a:r>
            <a:r>
              <a:rPr lang="el-GR" dirty="0" smtClean="0"/>
              <a:t>«σπάσουν»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744416" cy="28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221088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dirty="0" smtClean="0"/>
              <a:t>Πώς θα επεκτείνετε το μοντέλο των </a:t>
            </a:r>
            <a:r>
              <a:rPr lang="el-GR" dirty="0" err="1" smtClean="0"/>
              <a:t>ακτίνων</a:t>
            </a:r>
            <a:r>
              <a:rPr lang="el-GR" dirty="0" smtClean="0"/>
              <a:t> ώστε να περιλαμβάνει και τα χρώματα</a:t>
            </a:r>
            <a:r>
              <a:rPr lang="el-GR" dirty="0" smtClean="0"/>
              <a:t>;</a:t>
            </a:r>
          </a:p>
          <a:p>
            <a:endParaRPr lang="el-GR" dirty="0"/>
          </a:p>
          <a:p>
            <a:r>
              <a:rPr lang="el-GR" dirty="0" smtClean="0"/>
              <a:t>Βρείτε το μοντέλο στη μορφή που το είχαμε φέρει και σκεφτείτε πώς θα το επεκτείνατε.</a:t>
            </a:r>
          </a:p>
          <a:p>
            <a:r>
              <a:rPr lang="el-GR" dirty="0" err="1" smtClean="0"/>
              <a:t>Σημαντικο</a:t>
            </a:r>
            <a:r>
              <a:rPr lang="el-GR" dirty="0" smtClean="0"/>
              <a:t>, για να το συμπεριλάβετε : </a:t>
            </a:r>
            <a:r>
              <a:rPr lang="el-GR" dirty="0" err="1" smtClean="0"/>
              <a:t>υπο</a:t>
            </a:r>
            <a:r>
              <a:rPr lang="el-GR" dirty="0" smtClean="0"/>
              <a:t>-ακτίνες διαφορετικών «χρωμάτων» αλληλεπιδρούν διαφορετικά με τα υλικά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504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πρακτική </a:t>
            </a:r>
            <a:r>
              <a:rPr lang="el-GR" dirty="0" err="1" smtClean="0"/>
              <a:t>πλευρα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Σύνθεση χρωμάτων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283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09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Προσθετική και αφαιρετική </a:t>
            </a:r>
            <a:r>
              <a:rPr lang="el-GR" dirty="0" err="1" smtClean="0"/>
              <a:t>συνθεση</a:t>
            </a:r>
            <a:r>
              <a:rPr lang="el-GR" dirty="0" smtClean="0"/>
              <a:t> χρωμάτων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graficnotes.blogspot.com/2015/04/blog-post.html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99" y="2795786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49" y="48691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9" y="2795786"/>
            <a:ext cx="2409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6" y="516976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70" y="474114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56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200" dirty="0"/>
              <a:t/>
            </a:r>
            <a:br>
              <a:rPr lang="el-GR" altLang="el-GR" sz="3200" dirty="0"/>
            </a:br>
            <a:r>
              <a:rPr lang="el-GR" altLang="el-GR" sz="3200" dirty="0"/>
              <a:t>Φως και </a:t>
            </a:r>
            <a:r>
              <a:rPr lang="el-GR" altLang="el-GR" sz="3200" dirty="0" err="1"/>
              <a:t>χρωματα</a:t>
            </a:r>
            <a:r>
              <a:rPr lang="el-GR" altLang="el-GR" sz="3200" dirty="0"/>
              <a:t> (πως γίνεται η </a:t>
            </a:r>
            <a:r>
              <a:rPr lang="el-GR" altLang="el-GR" sz="3200" dirty="0" err="1"/>
              <a:t>συνθεση</a:t>
            </a:r>
            <a:r>
              <a:rPr lang="el-GR" altLang="el-GR" sz="3200" dirty="0"/>
              <a:t> των χρωμάτων) </a:t>
            </a:r>
            <a:r>
              <a:rPr lang="el-GR" altLang="el-GR" sz="3200" dirty="0" err="1">
                <a:solidFill>
                  <a:srgbClr val="FF0066"/>
                </a:solidFill>
              </a:rPr>
              <a:t>φωτα</a:t>
            </a:r>
            <a:endParaRPr lang="el-GR" altLang="el-GR" sz="3200" dirty="0">
              <a:solidFill>
                <a:srgbClr val="FF0066"/>
              </a:solidFill>
            </a:endParaRPr>
          </a:p>
        </p:txBody>
      </p:sp>
      <p:pic>
        <p:nvPicPr>
          <p:cNvPr id="46083" name="Picture 3" descr="220px-Additive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287px-Cone-fundamentals-with-srgb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41" y="2636838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Φως και χρωματα (πως γίνεται η συνθεση των χρωμάτων) </a:t>
            </a:r>
            <a:r>
              <a:rPr lang="el-GR" altLang="el-GR" sz="3200">
                <a:solidFill>
                  <a:srgbClr val="FF0066"/>
                </a:solidFill>
              </a:rPr>
              <a:t>φιλτρα</a:t>
            </a:r>
          </a:p>
        </p:txBody>
      </p:sp>
      <p:pic>
        <p:nvPicPr>
          <p:cNvPr id="47107" name="Picture 3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1300"/>
            <a:ext cx="49688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220px-Color_mi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367188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dirty="0" smtClean="0"/>
              <a:t>Ο </a:t>
            </a:r>
            <a:r>
              <a:rPr lang="el-GR" altLang="el-GR" sz="3200" dirty="0" smtClean="0"/>
              <a:t>κόσμος </a:t>
            </a:r>
            <a:r>
              <a:rPr lang="el-GR" altLang="el-GR" sz="3200" dirty="0" smtClean="0"/>
              <a:t>της οπτικής είναι πολύ παράξενος</a:t>
            </a:r>
            <a:endParaRPr lang="el-GR" alt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261304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91683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Οπτικές απάτες και πώς βλέπουμε</a:t>
            </a:r>
          </a:p>
          <a:p>
            <a:r>
              <a:rPr lang="en-US" dirty="0"/>
              <a:t>https://www.ted.com/talks/beau_lotto_optical_illusions_show_how_we_see?language=el#t-660619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74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Πόσο «πέρα» μπορούμε να πάμε;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www.youtube.com/watch?v=VgjXdKzBVlE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(Οπτική και συνείδηση)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381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 </a:t>
            </a:r>
            <a:r>
              <a:rPr lang="el-GR" dirty="0" err="1" smtClean="0"/>
              <a:t>αναστοχασμου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Ποιες είναι οι κύριες ιδέες σε αυτό το </a:t>
            </a:r>
            <a:r>
              <a:rPr lang="el-GR" dirty="0" err="1" smtClean="0"/>
              <a:t>κομματι</a:t>
            </a:r>
            <a:r>
              <a:rPr lang="el-GR" dirty="0" smtClean="0"/>
              <a:t> της διάλεξης;</a:t>
            </a:r>
          </a:p>
          <a:p>
            <a:r>
              <a:rPr lang="el-GR" dirty="0" smtClean="0"/>
              <a:t>Πώς θα εφαρμόζατε αυτά που μάθαμε εδώ στον φωτισμό της </a:t>
            </a:r>
            <a:r>
              <a:rPr lang="el-GR" dirty="0" err="1" smtClean="0"/>
              <a:t>αιθουσας</a:t>
            </a:r>
            <a:r>
              <a:rPr lang="el-GR" dirty="0" smtClean="0"/>
              <a:t> εκδηλώσεων του σχολείου με προβολείς;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67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του φωτός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err="1"/>
              <a:t>Παθος</a:t>
            </a:r>
            <a:r>
              <a:rPr lang="el-GR" dirty="0"/>
              <a:t> με το φως: αλλεπάλληλες μετρήσεις της ταχύτητάς του </a:t>
            </a:r>
            <a:r>
              <a:rPr lang="el-GR" dirty="0">
                <a:hlinkClick r:id="rId2"/>
              </a:rPr>
              <a:t>https://</a:t>
            </a:r>
            <a:r>
              <a:rPr lang="el-GR" dirty="0" smtClean="0">
                <a:hlinkClick r:id="rId2"/>
              </a:rPr>
              <a:t>www.youtube.com/watch?v=V7PU1WN9jWY</a:t>
            </a:r>
            <a:endParaRPr lang="el-GR" dirty="0" smtClean="0"/>
          </a:p>
          <a:p>
            <a:pPr marL="0" indent="0">
              <a:buNone/>
            </a:pPr>
            <a:r>
              <a:rPr lang="el-GR" dirty="0" err="1"/>
              <a:t>Μετρηση</a:t>
            </a:r>
            <a:r>
              <a:rPr lang="el-GR" dirty="0"/>
              <a:t> της </a:t>
            </a:r>
            <a:r>
              <a:rPr lang="el-GR" dirty="0" err="1"/>
              <a:t>ταχυτητας</a:t>
            </a:r>
            <a:r>
              <a:rPr lang="el-GR" dirty="0"/>
              <a:t> του </a:t>
            </a:r>
            <a:r>
              <a:rPr lang="el-GR" dirty="0" err="1"/>
              <a:t>φωτος</a:t>
            </a:r>
            <a:r>
              <a:rPr lang="el-GR" dirty="0"/>
              <a:t> από τον </a:t>
            </a:r>
            <a:r>
              <a:rPr lang="el-GR" dirty="0" err="1"/>
              <a:t>Ροεμύρο</a:t>
            </a:r>
            <a:r>
              <a:rPr lang="el-GR" dirty="0"/>
              <a:t> </a:t>
            </a:r>
            <a:r>
              <a:rPr lang="el-GR" dirty="0">
                <a:hlinkClick r:id="rId3"/>
              </a:rPr>
              <a:t>https://</a:t>
            </a:r>
            <a:r>
              <a:rPr lang="el-GR" dirty="0" smtClean="0">
                <a:hlinkClick r:id="rId3"/>
              </a:rPr>
              <a:t>www.youtube.com/watch?v=XNJw0B1o8cQ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 smtClean="0"/>
              <a:t>Μετρηση</a:t>
            </a:r>
            <a:r>
              <a:rPr lang="el-GR" dirty="0" smtClean="0"/>
              <a:t> </a:t>
            </a:r>
            <a:r>
              <a:rPr lang="el-GR" dirty="0"/>
              <a:t>της </a:t>
            </a:r>
            <a:r>
              <a:rPr lang="el-GR" dirty="0" err="1"/>
              <a:t>ταχυτητας</a:t>
            </a:r>
            <a:r>
              <a:rPr lang="el-GR" dirty="0"/>
              <a:t> του </a:t>
            </a:r>
            <a:r>
              <a:rPr lang="el-GR" dirty="0" err="1"/>
              <a:t>φωτος</a:t>
            </a:r>
            <a:r>
              <a:rPr lang="el-GR" dirty="0"/>
              <a:t> (FIZEAU)</a:t>
            </a:r>
          </a:p>
          <a:p>
            <a:pPr marL="0" indent="0">
              <a:buNone/>
            </a:pPr>
            <a:r>
              <a:rPr lang="el-GR" dirty="0">
                <a:hlinkClick r:id="rId4"/>
              </a:rPr>
              <a:t>http://</a:t>
            </a:r>
            <a:r>
              <a:rPr lang="el-GR" dirty="0" smtClean="0">
                <a:hlinkClick r:id="rId4"/>
              </a:rPr>
              <a:t>photodentro.edu.gr/lor/r/8521/10810?locale=el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255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«Χρώμα» και ταχύτητα φωτός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Ακτίνες με </a:t>
            </a:r>
            <a:r>
              <a:rPr lang="el-GR" dirty="0" err="1" smtClean="0"/>
              <a:t>διαφορετικο</a:t>
            </a:r>
            <a:r>
              <a:rPr lang="el-GR" dirty="0" smtClean="0"/>
              <a:t> «χρώμα» κινούνται με διαφορετικές </a:t>
            </a:r>
            <a:r>
              <a:rPr lang="el-GR" dirty="0" err="1" smtClean="0"/>
              <a:t>ταχυτητες</a:t>
            </a:r>
            <a:r>
              <a:rPr lang="en-US" dirty="0" smtClean="0"/>
              <a:t> (</a:t>
            </a:r>
            <a:r>
              <a:rPr lang="el-GR" dirty="0" smtClean="0"/>
              <a:t>σε υλικά μέσα)</a:t>
            </a:r>
          </a:p>
          <a:p>
            <a:r>
              <a:rPr lang="el-GR" dirty="0" smtClean="0"/>
              <a:t>Ακτίνες με διαφορετικό «χρώμα» διαθλώνται διαφορετικά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378733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46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</a:t>
            </a:r>
            <a:r>
              <a:rPr lang="el-GR" dirty="0" err="1" smtClean="0"/>
              <a:t>ουρανιου</a:t>
            </a:r>
            <a:r>
              <a:rPr lang="el-GR" dirty="0" smtClean="0"/>
              <a:t> </a:t>
            </a:r>
            <a:r>
              <a:rPr lang="el-GR" dirty="0" err="1" smtClean="0"/>
              <a:t>τοξου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Δημιουργία ουράνιου τόξου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photodentro.edu.gr/lor/r/8521/1644?locale=el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l-GR" dirty="0" err="1" smtClean="0"/>
              <a:t>Παραδειγμα</a:t>
            </a:r>
            <a:r>
              <a:rPr lang="el-GR" dirty="0" smtClean="0"/>
              <a:t> </a:t>
            </a:r>
            <a:r>
              <a:rPr lang="el-GR" dirty="0" err="1" smtClean="0"/>
              <a:t>ουρανιου</a:t>
            </a:r>
            <a:r>
              <a:rPr lang="el-GR" dirty="0" smtClean="0"/>
              <a:t> </a:t>
            </a:r>
            <a:r>
              <a:rPr lang="el-GR" dirty="0" err="1" smtClean="0"/>
              <a:t>τοξου</a:t>
            </a:r>
            <a:r>
              <a:rPr lang="el-GR" dirty="0" smtClean="0"/>
              <a:t>)</a:t>
            </a:r>
            <a:r>
              <a:rPr lang="en-US" dirty="0">
                <a:hlinkClick r:id="rId3"/>
              </a:rPr>
              <a:t> https://www.youtube.com/watch?v=8-X5o_jeZXM</a:t>
            </a:r>
            <a:r>
              <a:rPr lang="en-US" dirty="0"/>
              <a:t>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(Η </a:t>
            </a:r>
            <a:r>
              <a:rPr lang="en-US" dirty="0" smtClean="0"/>
              <a:t>Physics Girl </a:t>
            </a:r>
            <a:r>
              <a:rPr lang="el-GR" dirty="0" smtClean="0"/>
              <a:t>εξηγεί και κριτικάρει: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www.youtube.com/watch?v=xkDhQGXqwCM</a:t>
            </a:r>
            <a:r>
              <a:rPr lang="el-GR" dirty="0" smtClean="0"/>
              <a:t>) </a:t>
            </a:r>
          </a:p>
          <a:p>
            <a:r>
              <a:rPr lang="el-GR" dirty="0" smtClean="0"/>
              <a:t>Μπορούμε να το τσεκάρουμε με </a:t>
            </a:r>
            <a:r>
              <a:rPr lang="el-GR" dirty="0" smtClean="0"/>
              <a:t>αυτό (αλλάζοντας </a:t>
            </a:r>
            <a:r>
              <a:rPr lang="en-US" dirty="0" smtClean="0"/>
              <a:t>index)</a:t>
            </a:r>
            <a:r>
              <a:rPr lang="el-GR" dirty="0" smtClean="0"/>
              <a:t>: </a:t>
            </a:r>
            <a:r>
              <a:rPr lang="en-US" dirty="0">
                <a:hlinkClick r:id="rId5"/>
              </a:rPr>
              <a:t>https://ricktu288.github.io/ray-optics/simulator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0586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err="1">
                <a:solidFill>
                  <a:srgbClr val="00B050"/>
                </a:solidFill>
              </a:rPr>
              <a:t>Πιθανο</a:t>
            </a:r>
            <a:r>
              <a:rPr lang="el-GR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Bonus</a:t>
            </a:r>
            <a:r>
              <a:rPr lang="el-GR" sz="4000" dirty="0">
                <a:solidFill>
                  <a:srgbClr val="00B050"/>
                </a:solidFill>
              </a:rPr>
              <a:t> : </a:t>
            </a:r>
            <a:r>
              <a:rPr lang="el-GR" sz="4000" dirty="0" err="1" smtClean="0">
                <a:solidFill>
                  <a:srgbClr val="00B050"/>
                </a:solidFill>
              </a:rPr>
              <a:t>Ουρανιο</a:t>
            </a:r>
            <a:r>
              <a:rPr lang="el-GR" sz="4000" dirty="0" smtClean="0">
                <a:solidFill>
                  <a:srgbClr val="00B050"/>
                </a:solidFill>
              </a:rPr>
              <a:t> τόξο με νερό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Από </a:t>
            </a:r>
            <a:r>
              <a:rPr lang="el-GR" sz="3000" dirty="0" err="1">
                <a:solidFill>
                  <a:prstClr val="black"/>
                </a:solidFill>
              </a:rPr>
              <a:t>μαθημα</a:t>
            </a:r>
            <a:r>
              <a:rPr lang="el-GR" sz="3000" dirty="0">
                <a:solidFill>
                  <a:prstClr val="black"/>
                </a:solidFill>
              </a:rPr>
              <a:t> του </a:t>
            </a:r>
            <a:r>
              <a:rPr lang="en-US" sz="3000" dirty="0" err="1">
                <a:solidFill>
                  <a:prstClr val="black"/>
                </a:solidFill>
              </a:rPr>
              <a:t>Mathesis</a:t>
            </a:r>
            <a:r>
              <a:rPr lang="en-US" sz="3000" dirty="0">
                <a:solidFill>
                  <a:prstClr val="black"/>
                </a:solidFill>
              </a:rPr>
              <a:t> (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https://mathesis.cup.gr/courses/course-v1:Physics+Eur2.1+20B/course/</a:t>
            </a:r>
            <a:r>
              <a:rPr lang="en-US" sz="3000" dirty="0">
                <a:solidFill>
                  <a:prstClr val="black"/>
                </a:solidFill>
              </a:rPr>
              <a:t>) </a:t>
            </a:r>
          </a:p>
          <a:p>
            <a:r>
              <a:rPr lang="en-US" dirty="0">
                <a:hlinkClick r:id="rId3"/>
              </a:rPr>
              <a:t>https://youtu.be/aNQsw5Fxad0</a:t>
            </a:r>
            <a:endParaRPr lang="el-GR" dirty="0"/>
          </a:p>
          <a:p>
            <a:r>
              <a:rPr lang="el-GR" dirty="0" smtClean="0"/>
              <a:t>Πώς θα ερμηνεύατε αυτό το φαινόμενο; </a:t>
            </a:r>
          </a:p>
          <a:p>
            <a:pPr lvl="0"/>
            <a:r>
              <a:rPr lang="el-GR" sz="3000" dirty="0" err="1">
                <a:solidFill>
                  <a:srgbClr val="FF0000"/>
                </a:solidFill>
              </a:rPr>
              <a:t>Θελετε</a:t>
            </a:r>
            <a:r>
              <a:rPr lang="el-GR" sz="3000" dirty="0">
                <a:solidFill>
                  <a:srgbClr val="FF0000"/>
                </a:solidFill>
              </a:rPr>
              <a:t> να </a:t>
            </a:r>
            <a:r>
              <a:rPr lang="el-GR" sz="3000" dirty="0" err="1">
                <a:solidFill>
                  <a:srgbClr val="FF0000"/>
                </a:solidFill>
              </a:rPr>
              <a:t>δοκιμασετε</a:t>
            </a:r>
            <a:r>
              <a:rPr lang="el-GR" sz="3000" dirty="0">
                <a:solidFill>
                  <a:srgbClr val="FF0000"/>
                </a:solidFill>
              </a:rPr>
              <a:t> να βιντεοσκοπήσετε το </a:t>
            </a:r>
            <a:r>
              <a:rPr lang="el-GR" sz="3000" dirty="0" err="1">
                <a:solidFill>
                  <a:srgbClr val="FF0000"/>
                </a:solidFill>
              </a:rPr>
              <a:t>δικο</a:t>
            </a:r>
            <a:r>
              <a:rPr lang="el-GR" sz="3000" dirty="0">
                <a:solidFill>
                  <a:srgbClr val="FF0000"/>
                </a:solidFill>
              </a:rPr>
              <a:t> σας </a:t>
            </a:r>
            <a:r>
              <a:rPr lang="el-GR" sz="3000" dirty="0" err="1">
                <a:solidFill>
                  <a:srgbClr val="FF0000"/>
                </a:solidFill>
              </a:rPr>
              <a:t>πειραμα</a:t>
            </a:r>
            <a:r>
              <a:rPr lang="el-GR" sz="3000" dirty="0">
                <a:solidFill>
                  <a:srgbClr val="FF0000"/>
                </a:solidFill>
              </a:rPr>
              <a:t>; </a:t>
            </a:r>
            <a:r>
              <a:rPr lang="en-US" sz="3000" b="1" dirty="0">
                <a:solidFill>
                  <a:srgbClr val="FF0000"/>
                </a:solidFill>
              </a:rPr>
              <a:t>(Bonus!)</a:t>
            </a:r>
          </a:p>
          <a:p>
            <a:pPr lvl="0"/>
            <a:r>
              <a:rPr lang="el-GR" sz="3000" dirty="0">
                <a:solidFill>
                  <a:srgbClr val="FF0000"/>
                </a:solidFill>
              </a:rPr>
              <a:t>Πώς να ανεβάσετε το </a:t>
            </a:r>
            <a:r>
              <a:rPr lang="el-GR" sz="3000" dirty="0" err="1">
                <a:solidFill>
                  <a:srgbClr val="FF0000"/>
                </a:solidFill>
              </a:rPr>
              <a:t>βιντεο</a:t>
            </a:r>
            <a:r>
              <a:rPr lang="el-GR" sz="3000" dirty="0">
                <a:solidFill>
                  <a:srgbClr val="FF0000"/>
                </a:solidFill>
              </a:rPr>
              <a:t>: </a:t>
            </a:r>
            <a:r>
              <a:rPr lang="el-GR" sz="3000" dirty="0" err="1">
                <a:solidFill>
                  <a:srgbClr val="FF0000"/>
                </a:solidFill>
              </a:rPr>
              <a:t>Μπορειτε</a:t>
            </a:r>
            <a:r>
              <a:rPr lang="el-GR" sz="3000" dirty="0">
                <a:solidFill>
                  <a:srgbClr val="FF0000"/>
                </a:solidFill>
              </a:rPr>
              <a:t> να </a:t>
            </a:r>
            <a:r>
              <a:rPr lang="el-GR" sz="3000" dirty="0" err="1">
                <a:solidFill>
                  <a:srgbClr val="FF0000"/>
                </a:solidFill>
              </a:rPr>
              <a:t>βρειτε</a:t>
            </a:r>
            <a:r>
              <a:rPr lang="el-GR" sz="3000" dirty="0">
                <a:solidFill>
                  <a:srgbClr val="FF0000"/>
                </a:solidFill>
              </a:rPr>
              <a:t> </a:t>
            </a:r>
            <a:r>
              <a:rPr lang="el-GR" sz="3000" dirty="0" err="1">
                <a:solidFill>
                  <a:srgbClr val="FF0000"/>
                </a:solidFill>
              </a:rPr>
              <a:t>οδηγιες</a:t>
            </a:r>
            <a:r>
              <a:rPr lang="el-GR" sz="3000" dirty="0">
                <a:solidFill>
                  <a:srgbClr val="FF0000"/>
                </a:solidFill>
              </a:rPr>
              <a:t> εδώ </a:t>
            </a:r>
            <a:r>
              <a:rPr lang="en-US" sz="3000" dirty="0">
                <a:solidFill>
                  <a:srgbClr val="FF0000"/>
                </a:solidFill>
                <a:hlinkClick r:id="rId4"/>
              </a:rPr>
              <a:t>https://it.uth.gr/kb/ms-stream-hrisi-platformas</a:t>
            </a:r>
            <a:r>
              <a:rPr lang="el-GR" sz="3000" dirty="0">
                <a:solidFill>
                  <a:srgbClr val="FF0000"/>
                </a:solidFill>
              </a:rPr>
              <a:t> και να μου στείλετε το σύνδεσμο!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7282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Συνέχεια του </a:t>
            </a:r>
            <a:r>
              <a:rPr lang="en-US" dirty="0" smtClean="0">
                <a:solidFill>
                  <a:srgbClr val="00B050"/>
                </a:solidFill>
              </a:rPr>
              <a:t>Bonus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Θα γράψετε την καλύτερη απάντηση που μπορείτε να δώσετε στο ερώτημα:</a:t>
            </a:r>
          </a:p>
          <a:p>
            <a:r>
              <a:rPr lang="el-GR" b="1" dirty="0" smtClean="0"/>
              <a:t>Πώς μπορώ να χρησιμοποιήσω το μοντέλο των </a:t>
            </a:r>
            <a:r>
              <a:rPr lang="el-GR" b="1" dirty="0" err="1" smtClean="0"/>
              <a:t>ακτίνων</a:t>
            </a:r>
            <a:r>
              <a:rPr lang="el-GR" b="1" dirty="0" smtClean="0"/>
              <a:t> για να εξηγήσω την εμφάνιση του ουράνιου τόξου; </a:t>
            </a:r>
          </a:p>
          <a:p>
            <a:r>
              <a:rPr lang="el-GR" dirty="0" smtClean="0"/>
              <a:t>(</a:t>
            </a:r>
            <a:r>
              <a:rPr lang="el-GR" dirty="0" err="1" smtClean="0"/>
              <a:t>Προφανως</a:t>
            </a:r>
            <a:r>
              <a:rPr lang="el-GR" dirty="0" smtClean="0"/>
              <a:t> μπορείτε να χρησιμοποιήσετε εικόνες ή </a:t>
            </a:r>
            <a:r>
              <a:rPr lang="en-US" dirty="0" err="1" smtClean="0"/>
              <a:t>PrintScreen</a:t>
            </a:r>
            <a:r>
              <a:rPr lang="en-US" dirty="0" smtClean="0"/>
              <a:t> </a:t>
            </a:r>
            <a:r>
              <a:rPr lang="el-GR" dirty="0" smtClean="0"/>
              <a:t>από λογισμικό αν σας βοηθάει ή φωτογραφίες ή σχέδια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err="1" smtClean="0">
                <a:solidFill>
                  <a:srgbClr val="FF0000"/>
                </a:solidFill>
              </a:rPr>
              <a:t>Οσοι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err="1" smtClean="0">
                <a:solidFill>
                  <a:srgbClr val="FF0000"/>
                </a:solidFill>
              </a:rPr>
              <a:t>θελουν</a:t>
            </a:r>
            <a:r>
              <a:rPr lang="el-GR" dirty="0" smtClean="0">
                <a:solidFill>
                  <a:srgbClr val="FF0000"/>
                </a:solidFill>
              </a:rPr>
              <a:t>: </a:t>
            </a:r>
            <a:r>
              <a:rPr lang="el-GR" dirty="0" err="1" smtClean="0">
                <a:solidFill>
                  <a:srgbClr val="FF0000"/>
                </a:solidFill>
              </a:rPr>
              <a:t>στειλτε</a:t>
            </a:r>
            <a:r>
              <a:rPr lang="el-GR" dirty="0" smtClean="0">
                <a:solidFill>
                  <a:srgbClr val="FF0000"/>
                </a:solidFill>
              </a:rPr>
              <a:t> μου το βίντεο </a:t>
            </a:r>
            <a:r>
              <a:rPr lang="el-GR" dirty="0" err="1" smtClean="0">
                <a:solidFill>
                  <a:srgbClr val="FF0000"/>
                </a:solidFill>
              </a:rPr>
              <a:t>μαζι</a:t>
            </a:r>
            <a:r>
              <a:rPr lang="el-GR" dirty="0" smtClean="0">
                <a:solidFill>
                  <a:srgbClr val="FF0000"/>
                </a:solidFill>
              </a:rPr>
              <a:t> με την  εξήγησή σας</a:t>
            </a:r>
            <a:endParaRPr lang="el-G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3ο  Κλίμακες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81" y="2244553"/>
            <a:ext cx="4852837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86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Την </a:t>
            </a:r>
            <a:r>
              <a:rPr lang="el-GR" dirty="0" err="1" smtClean="0"/>
              <a:t>προηγουμενη</a:t>
            </a:r>
            <a:r>
              <a:rPr lang="el-GR" dirty="0" smtClean="0"/>
              <a:t> </a:t>
            </a:r>
            <a:r>
              <a:rPr lang="el-GR" dirty="0" err="1" smtClean="0"/>
              <a:t>φορα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Μακέτα για πολύ μεγάλα αντικείμενα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812360" cy="43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1547664" y="2060848"/>
            <a:ext cx="4320480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6156176" y="2060848"/>
            <a:ext cx="1512168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09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Αυτή τη φορά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Μακέτα για πολύ μικρά αντικείμενα</a:t>
            </a:r>
          </a:p>
          <a:p>
            <a:pPr marL="0" indent="0">
              <a:buNone/>
            </a:pPr>
            <a:r>
              <a:rPr lang="el-GR" dirty="0" smtClean="0"/>
              <a:t>Πρόβλημα 1:  Ένα μυρμήγκι έχει μήκος 0,8 </a:t>
            </a:r>
            <a:r>
              <a:rPr lang="en-US" dirty="0" smtClean="0"/>
              <a:t>cm. </a:t>
            </a:r>
            <a:r>
              <a:rPr lang="el-GR" dirty="0" smtClean="0"/>
              <a:t>Συναντά μια κουκίδα μολυβιού που έχει διάμετρο 0,2 </a:t>
            </a:r>
            <a:r>
              <a:rPr lang="en-US" dirty="0" smtClean="0"/>
              <a:t>mm.  </a:t>
            </a:r>
            <a:r>
              <a:rPr lang="el-GR" dirty="0" smtClean="0"/>
              <a:t>Θέλετε να κάνετε μια μακέτα όπου το μυρμήγκι θα έχει μέγεθος 10 </a:t>
            </a:r>
            <a:r>
              <a:rPr lang="en-US" dirty="0" smtClean="0"/>
              <a:t>cm</a:t>
            </a:r>
            <a:r>
              <a:rPr lang="el-GR" dirty="0" smtClean="0"/>
              <a:t>. Πόσο μεγάλη θα είναι η κουκίδα;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195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 στόχος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Ένα </a:t>
            </a:r>
            <a:r>
              <a:rPr lang="el-GR" dirty="0" err="1" smtClean="0"/>
              <a:t>ακάρεο</a:t>
            </a:r>
            <a:r>
              <a:rPr lang="el-GR" dirty="0" smtClean="0"/>
              <a:t> έχει μήκος 300</a:t>
            </a:r>
            <a:r>
              <a:rPr lang="el-GR" dirty="0"/>
              <a:t>μ</a:t>
            </a:r>
            <a:r>
              <a:rPr lang="en-US" dirty="0" smtClean="0"/>
              <a:t>m</a:t>
            </a:r>
            <a:r>
              <a:rPr lang="el-GR" dirty="0" smtClean="0"/>
              <a:t>. </a:t>
            </a:r>
            <a:endParaRPr lang="el-GR" dirty="0"/>
          </a:p>
          <a:p>
            <a:r>
              <a:rPr lang="el-GR" dirty="0" smtClean="0"/>
              <a:t>Ένας ιός </a:t>
            </a:r>
            <a:r>
              <a:rPr lang="en-US" dirty="0" smtClean="0"/>
              <a:t>COVID-19 </a:t>
            </a:r>
            <a:r>
              <a:rPr lang="el-GR" dirty="0" err="1" smtClean="0"/>
              <a:t>εχει</a:t>
            </a:r>
            <a:r>
              <a:rPr lang="el-GR" dirty="0" smtClean="0"/>
              <a:t> διάμετρο περίπου 0,1</a:t>
            </a:r>
            <a:r>
              <a:rPr lang="el-GR" dirty="0"/>
              <a:t>μ</a:t>
            </a:r>
            <a:r>
              <a:rPr lang="en-US" dirty="0" smtClean="0"/>
              <a:t>m.</a:t>
            </a:r>
          </a:p>
          <a:p>
            <a:r>
              <a:rPr lang="el-GR" dirty="0" smtClean="0"/>
              <a:t>Σε μια μακέτα κάνουμε το </a:t>
            </a:r>
            <a:r>
              <a:rPr lang="el-GR" dirty="0" err="1" smtClean="0"/>
              <a:t>ακάρεο</a:t>
            </a:r>
            <a:r>
              <a:rPr lang="el-GR" dirty="0" smtClean="0"/>
              <a:t> 30 </a:t>
            </a:r>
            <a:r>
              <a:rPr lang="en-US" dirty="0" smtClean="0"/>
              <a:t>cm. </a:t>
            </a:r>
            <a:r>
              <a:rPr lang="el-GR" dirty="0" smtClean="0"/>
              <a:t>Πόσο μικρό θα κάνουμε τον </a:t>
            </a:r>
            <a:r>
              <a:rPr lang="el-GR" dirty="0" err="1" smtClean="0"/>
              <a:t>ιο</a:t>
            </a:r>
            <a:r>
              <a:rPr lang="el-GR" dirty="0" smtClean="0"/>
              <a:t>;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436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674273" cy="25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28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</a:t>
            </a:r>
            <a:r>
              <a:rPr lang="el-GR" dirty="0"/>
              <a:t>4ο ΣΥΝΟΨΗ- </a:t>
            </a:r>
            <a:r>
              <a:rPr lang="el-GR" dirty="0" smtClean="0"/>
              <a:t>ΣΧΕΔΙΑΣΜΟΣ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ΣΥΝΟΨΗ: Διάθλαση – Χρώματα- Αλλαγές στο μοντέλο των ακτινών- Εξηγήσεις φαινομένων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ΕΠΟΜΕΝΟ ΒΗΜΑ: Μέσω της ακτινοβολίας θα περάσουμε από την οπτική στα φαινόμενα της θερμότητας (θερμότητα, θερμοκρασία, φαινόμενα που συνδέονται με </a:t>
            </a:r>
            <a:r>
              <a:rPr lang="el-GR" dirty="0" smtClean="0"/>
              <a:t>αυτές τις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smtClean="0"/>
              <a:t>κλπ)</a:t>
            </a:r>
          </a:p>
        </p:txBody>
      </p:sp>
    </p:spTree>
    <p:extLst>
      <p:ext uri="{BB962C8B-B14F-4D97-AF65-F5344CB8AC3E}">
        <p14:creationId xmlns:p14="http://schemas.microsoft.com/office/powerpoint/2010/main" val="227708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ΜΕΡΟΣ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Φέρτε στο νου σας σχετική γνώση (</a:t>
            </a:r>
            <a:r>
              <a:rPr lang="el-GR" dirty="0" err="1" smtClean="0"/>
              <a:t>προυπάρχουσα</a:t>
            </a:r>
            <a:r>
              <a:rPr lang="el-GR" dirty="0" smtClean="0"/>
              <a:t> γνώση) που ήδη έχετε. Πχ </a:t>
            </a:r>
            <a:r>
              <a:rPr lang="el-GR" dirty="0" err="1" smtClean="0"/>
              <a:t>κατι</a:t>
            </a:r>
            <a:r>
              <a:rPr lang="el-GR" dirty="0" smtClean="0"/>
              <a:t> από τα παρακάτω:</a:t>
            </a:r>
          </a:p>
          <a:p>
            <a:pPr marL="514350" indent="-514350">
              <a:buAutoNum type="arabicPeriod"/>
            </a:pPr>
            <a:r>
              <a:rPr lang="el-GR" dirty="0" err="1" smtClean="0"/>
              <a:t>Διαθλαση</a:t>
            </a:r>
            <a:r>
              <a:rPr lang="el-GR" dirty="0" smtClean="0"/>
              <a:t>… Τι ήταν;</a:t>
            </a:r>
          </a:p>
          <a:p>
            <a:pPr marL="514350" indent="-514350">
              <a:buAutoNum type="arabicPeriod"/>
            </a:pPr>
            <a:r>
              <a:rPr lang="el-GR" dirty="0" smtClean="0"/>
              <a:t>Σας έχουν παρουσιάσει ποτέ την εξήγηση του ουράνιου τόξου; Τι θυμόσαστε;</a:t>
            </a:r>
          </a:p>
          <a:p>
            <a:pPr marL="514350" indent="-514350">
              <a:buAutoNum type="arabicPeriod"/>
            </a:pPr>
            <a:r>
              <a:rPr lang="el-GR" dirty="0" smtClean="0"/>
              <a:t>Θυμόσαστε να </a:t>
            </a:r>
            <a:r>
              <a:rPr lang="el-GR" dirty="0" err="1" smtClean="0"/>
              <a:t>εχετε</a:t>
            </a:r>
            <a:r>
              <a:rPr lang="el-GR" dirty="0" smtClean="0"/>
              <a:t> δει ένα πρίσμα όπου πέφτει λευκό φώς και προκύπτουν έγχρωμοι φωτισμοί; </a:t>
            </a:r>
            <a:r>
              <a:rPr lang="el-GR" dirty="0" err="1" smtClean="0"/>
              <a:t>Γιατι</a:t>
            </a:r>
            <a:r>
              <a:rPr lang="el-GR" dirty="0" smtClean="0"/>
              <a:t> σας το είχαν δείξει;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951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Πώς σχεδιάστηκε αυτό το μάθημα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Διαλογικές (?) </a:t>
            </a:r>
            <a:r>
              <a:rPr lang="el-GR" dirty="0"/>
              <a:t>και </a:t>
            </a:r>
            <a:r>
              <a:rPr lang="el-GR" b="1" dirty="0"/>
              <a:t>Κατασκευαστικές </a:t>
            </a:r>
            <a:r>
              <a:rPr lang="el-GR" dirty="0" smtClean="0"/>
              <a:t>Δράσεις (</a:t>
            </a:r>
            <a:r>
              <a:rPr lang="en-US" dirty="0" smtClean="0"/>
              <a:t>ICAP)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/>
              <a:t>Σχεδιασμός για κινητοποίηση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/>
              <a:t>Βαθιά ερωτήματα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l-GR" dirty="0" smtClean="0"/>
              <a:t>Η πορεία</a:t>
            </a:r>
          </a:p>
          <a:p>
            <a:pPr marL="514350" indent="-514350">
              <a:buAutoNum type="arabicPeriod"/>
            </a:pPr>
            <a:r>
              <a:rPr lang="el-GR" dirty="0" smtClean="0"/>
              <a:t>Να έρθετε σε επαφή με διαθέσιμα διδακτικά μέσα, ώστε να τα χρησιμοποιήσετε και εσείς αργότερα. (</a:t>
            </a:r>
            <a:r>
              <a:rPr lang="en-US" dirty="0" err="1" smtClean="0"/>
              <a:t>phet</a:t>
            </a:r>
            <a:r>
              <a:rPr lang="en-US" dirty="0" smtClean="0"/>
              <a:t>, </a:t>
            </a:r>
            <a:r>
              <a:rPr lang="el-GR" dirty="0" err="1" smtClean="0"/>
              <a:t>φωτόδενδρο</a:t>
            </a:r>
            <a:r>
              <a:rPr lang="el-GR" dirty="0" smtClean="0"/>
              <a:t>)</a:t>
            </a:r>
          </a:p>
          <a:p>
            <a:pPr marL="514350" indent="-514350">
              <a:buAutoNum type="arabicPeriod"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96091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Κινητοποίηση. Το μοντέλο </a:t>
            </a:r>
            <a:r>
              <a:rPr lang="en-US" dirty="0"/>
              <a:t>ARCS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(</a:t>
            </a:r>
            <a:r>
              <a:rPr lang="el-GR" dirty="0" err="1"/>
              <a:t>Attention</a:t>
            </a:r>
            <a:r>
              <a:rPr lang="el-GR" dirty="0"/>
              <a:t>, </a:t>
            </a:r>
            <a:r>
              <a:rPr lang="el-GR" dirty="0" err="1"/>
              <a:t>Relevance</a:t>
            </a:r>
            <a:r>
              <a:rPr lang="el-GR" dirty="0"/>
              <a:t>, </a:t>
            </a:r>
            <a:r>
              <a:rPr lang="el-GR" dirty="0" err="1"/>
              <a:t>Confidence</a:t>
            </a:r>
            <a:r>
              <a:rPr lang="el-GR" dirty="0"/>
              <a:t>, </a:t>
            </a:r>
            <a:r>
              <a:rPr lang="el-GR" dirty="0" err="1"/>
              <a:t>Success</a:t>
            </a:r>
            <a:r>
              <a:rPr lang="el-GR" dirty="0"/>
              <a:t>)</a:t>
            </a:r>
          </a:p>
          <a:p>
            <a:r>
              <a:rPr lang="el-GR" dirty="0"/>
              <a:t>«Μάγεμα»</a:t>
            </a:r>
          </a:p>
          <a:p>
            <a:r>
              <a:rPr lang="el-GR" dirty="0"/>
              <a:t> «</a:t>
            </a:r>
            <a:r>
              <a:rPr lang="el-GR" dirty="0" err="1"/>
              <a:t>Εχει</a:t>
            </a:r>
            <a:r>
              <a:rPr lang="el-GR" dirty="0"/>
              <a:t> να </a:t>
            </a:r>
            <a:r>
              <a:rPr lang="el-GR" dirty="0" err="1"/>
              <a:t>κανει</a:t>
            </a:r>
            <a:r>
              <a:rPr lang="el-GR" dirty="0"/>
              <a:t> με τη </a:t>
            </a:r>
            <a:r>
              <a:rPr lang="el-GR" dirty="0" err="1"/>
              <a:t>ζωη</a:t>
            </a:r>
            <a:r>
              <a:rPr lang="el-GR" dirty="0"/>
              <a:t> μου, </a:t>
            </a:r>
            <a:r>
              <a:rPr lang="el-GR" dirty="0" err="1"/>
              <a:t>εμενα</a:t>
            </a:r>
            <a:r>
              <a:rPr lang="el-GR" dirty="0"/>
              <a:t>, τα ενδιαφέροντά μου»</a:t>
            </a:r>
          </a:p>
          <a:p>
            <a:r>
              <a:rPr lang="el-GR" dirty="0"/>
              <a:t>«Θα τα καταφέρω</a:t>
            </a:r>
            <a:r>
              <a:rPr lang="el-GR" dirty="0" smtClean="0"/>
              <a:t>»  (</a:t>
            </a:r>
            <a:r>
              <a:rPr lang="el-GR" dirty="0" smtClean="0">
                <a:solidFill>
                  <a:srgbClr val="FF0000"/>
                </a:solidFill>
              </a:rPr>
              <a:t>????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«Κοίτα! Πέτυχα</a:t>
            </a:r>
            <a:r>
              <a:rPr lang="el-GR" dirty="0" smtClean="0"/>
              <a:t>!»  ( </a:t>
            </a:r>
            <a:r>
              <a:rPr lang="el-GR" dirty="0" smtClean="0">
                <a:solidFill>
                  <a:srgbClr val="FF0000"/>
                </a:solidFill>
              </a:rPr>
              <a:t>?????</a:t>
            </a:r>
            <a:r>
              <a:rPr lang="el-GR" dirty="0" smtClean="0"/>
              <a:t>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168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ΠΑΡΑΔΕΙΓΜΑΤΑ ΕΡΩΤΗΣΕΩΝ ΠΟΥ ΟΔΗΓΟΥΝ ΣΕ ΒΑΘΥΤΕΡΗ ΕΠΕΞΕΡΓΑΣΙΑ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Εξηγήστε </a:t>
            </a:r>
            <a:r>
              <a:rPr lang="el-GR" dirty="0" err="1" smtClean="0"/>
              <a:t>γιατι</a:t>
            </a:r>
            <a:r>
              <a:rPr lang="el-GR" dirty="0" smtClean="0"/>
              <a:t>/πώς...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Ποιά </a:t>
            </a:r>
            <a:r>
              <a:rPr lang="el-GR" dirty="0" err="1" smtClean="0"/>
              <a:t>ειναι</a:t>
            </a:r>
            <a:r>
              <a:rPr lang="el-GR" dirty="0" smtClean="0"/>
              <a:t> η κύρια ιδέα σε </a:t>
            </a:r>
            <a:r>
              <a:rPr lang="el-GR" dirty="0" err="1" smtClean="0"/>
              <a:t>αυτο</a:t>
            </a:r>
            <a:r>
              <a:rPr lang="el-GR" dirty="0" smtClean="0"/>
              <a:t> το κομμάτι της διάλεξης;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Πώς θα εφαρμόζατε </a:t>
            </a:r>
            <a:r>
              <a:rPr lang="el-GR" dirty="0" err="1" smtClean="0"/>
              <a:t>αυτο</a:t>
            </a:r>
            <a:r>
              <a:rPr lang="el-GR" dirty="0" smtClean="0"/>
              <a:t> που μάθαμε </a:t>
            </a:r>
            <a:r>
              <a:rPr lang="el-GR" dirty="0" err="1" smtClean="0"/>
              <a:t>εδω</a:t>
            </a:r>
            <a:r>
              <a:rPr lang="el-GR" dirty="0" smtClean="0"/>
              <a:t> σε...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Σκεφτείτε </a:t>
            </a:r>
            <a:r>
              <a:rPr lang="el-GR" dirty="0" err="1" smtClean="0"/>
              <a:t>ενα</a:t>
            </a:r>
            <a:r>
              <a:rPr lang="el-GR" dirty="0" smtClean="0"/>
              <a:t> νέο παράδειγμα για...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 νομίζετε </a:t>
            </a:r>
            <a:r>
              <a:rPr lang="el-GR" dirty="0" err="1" smtClean="0"/>
              <a:t>οτι</a:t>
            </a:r>
            <a:r>
              <a:rPr lang="el-GR" dirty="0" smtClean="0"/>
              <a:t> θα συνέβαινε αν...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Ποιες </a:t>
            </a:r>
            <a:r>
              <a:rPr lang="el-GR" dirty="0" err="1" smtClean="0"/>
              <a:t>ειναι</a:t>
            </a:r>
            <a:r>
              <a:rPr lang="el-GR" dirty="0" smtClean="0"/>
              <a:t> οι διαφορές ανάμεσα σε .... και σε 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Πώς </a:t>
            </a:r>
            <a:r>
              <a:rPr lang="el-GR" dirty="0" err="1" smtClean="0"/>
              <a:t>ειναι</a:t>
            </a:r>
            <a:r>
              <a:rPr lang="el-GR" dirty="0" smtClean="0"/>
              <a:t> το.... και το.... όμοια;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Τι συμπεράσματα βγάζετε σχετικά με το....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Πώς το.... </a:t>
            </a:r>
            <a:r>
              <a:rPr lang="el-GR" dirty="0" err="1" smtClean="0"/>
              <a:t>επιρεάζει</a:t>
            </a:r>
            <a:r>
              <a:rPr lang="el-GR" dirty="0" smtClean="0"/>
              <a:t> το.....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Ποια </a:t>
            </a:r>
            <a:r>
              <a:rPr lang="el-GR" dirty="0" err="1" smtClean="0"/>
              <a:t>ειναι</a:t>
            </a:r>
            <a:r>
              <a:rPr lang="el-GR" dirty="0" smtClean="0"/>
              <a:t> τα δυνατά και ποια τα αδύνατα σημεία του...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Ποια </a:t>
            </a:r>
            <a:r>
              <a:rPr lang="el-GR" dirty="0" err="1" smtClean="0"/>
              <a:t>ειναι</a:t>
            </a:r>
            <a:r>
              <a:rPr lang="el-GR" dirty="0" smtClean="0"/>
              <a:t> η </a:t>
            </a:r>
            <a:r>
              <a:rPr lang="el-GR" dirty="0" err="1" smtClean="0"/>
              <a:t>καλυτερη</a:t>
            </a:r>
            <a:r>
              <a:rPr lang="el-GR" dirty="0" smtClean="0"/>
              <a:t> (</a:t>
            </a:r>
            <a:r>
              <a:rPr lang="el-GR" dirty="0" err="1" smtClean="0"/>
              <a:t>ιδεα</a:t>
            </a:r>
            <a:r>
              <a:rPr lang="el-GR" dirty="0" smtClean="0"/>
              <a:t>;) και </a:t>
            </a:r>
            <a:r>
              <a:rPr lang="el-GR" dirty="0" err="1" smtClean="0"/>
              <a:t>γιατι</a:t>
            </a:r>
            <a:r>
              <a:rPr lang="el-GR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Πώς σχετίζεται το.... με το .... που μάθαμε νωρίτερα;	</a:t>
            </a:r>
          </a:p>
        </p:txBody>
      </p:sp>
    </p:spTree>
    <p:extLst>
      <p:ext uri="{BB962C8B-B14F-4D97-AF65-F5344CB8AC3E}">
        <p14:creationId xmlns:p14="http://schemas.microsoft.com/office/powerpoint/2010/main" val="2853235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Ένα </a:t>
            </a:r>
            <a:r>
              <a:rPr lang="el-GR" dirty="0" err="1" smtClean="0"/>
              <a:t>μοτιβο</a:t>
            </a:r>
            <a:r>
              <a:rPr lang="el-GR" dirty="0" smtClean="0"/>
              <a:t> μαθήματος από τη Διδακτική των ΦΕ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Προσανατολισμός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Ανάδειξη των ιδεών των μαθητών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Εισαγωγή </a:t>
            </a:r>
            <a:r>
              <a:rPr lang="el-GR" dirty="0"/>
              <a:t>νέας γνώσης (αναδόμηση / εμπλουτισμός ιδεών)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Εφαρμογή </a:t>
            </a:r>
            <a:r>
              <a:rPr lang="el-GR" dirty="0"/>
              <a:t>των νέων ιδεών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Ανασκόπηση </a:t>
            </a:r>
            <a:r>
              <a:rPr lang="el-GR" dirty="0"/>
              <a:t>(</a:t>
            </a:r>
            <a:r>
              <a:rPr lang="el-GR" dirty="0" err="1"/>
              <a:t>αναστοχασμός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5668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Εποικοδόμηση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 defTabSz="449263" fontAlgn="base">
              <a:spcBef>
                <a:spcPts val="7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οι φάσεις (εργασία σε ομάδες)</a:t>
            </a:r>
          </a:p>
          <a:p>
            <a:pPr marL="609600" indent="-608013" algn="ctr" defTabSz="449263" fontAlgn="base">
              <a:spcBef>
                <a:spcPts val="7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9600" indent="-608013" defTabSz="449263" fontAlgn="base"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 New Roman" pitchFamily="18" charset="0"/>
              <a:buAutoNum type="arabicPeriod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προσανατολισμός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έναυσμα ενδιαφέροντος και προσανατολισμός (Ε)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9600" indent="-608013" defTabSz="449263" fontAlgn="base"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Arial" charset="0"/>
              <a:buAutoNum type="arabicPeriod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ανάδειξη των ιδεών των μαθητών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εισαγωγή κατάλληλων έργων (Ε)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έκφραση απόψεων (Μ)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συζήτηση – επιχειρηματολόγηση – διαπραγμάτευση  (Μ)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καταγραφή ιδεών ομάδας και παρουσίαση στη τάξη (Μ)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καταγραφή ιδεών τάξης και κατηγοριοποίησής τους (Ε,Μ)</a:t>
            </a:r>
          </a:p>
          <a:p>
            <a:pPr marL="989013" lvl="1" indent="-531813" defTabSz="449263" fontAlgn="base">
              <a:spcBef>
                <a:spcPts val="6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989013" lvl="1" indent="-531813" algn="r" defTabSz="449263" fontAlgn="base">
              <a:spcBef>
                <a:spcPts val="5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Μ: μαθητές, Ε:εκπαιδευτικός</a:t>
            </a:r>
          </a:p>
          <a:p>
            <a:pPr marL="609600" indent="-608013" defTabSz="449263" fontAlgn="base">
              <a:spcBef>
                <a:spcPts val="5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Εποικοδόμηση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οι φάσεις</a:t>
            </a:r>
          </a:p>
          <a:p>
            <a:pPr marL="609600" indent="-608013" algn="ctr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9600" indent="-608013" defTabSz="449263" fontAlgn="base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 New Roman" pitchFamily="18" charset="0"/>
              <a:buAutoNum type="arabicPeriod" startAt="3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εισαγωγή νέας γνώσης (αναδόμηση / εμπλουτισμός ιδεών)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σχεδιασμός ή εισαγωγή δραστηριοτήτων ελέγχου (Μ,Ε ή Ε)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υλοποίηση δραστηριοτήτων (Μ)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καταγραφή και ανακοίνωση αποτελεσμάτων (Μ)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κατηγοριοποίηση αποτελεσμάτων (Μ, Ε)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ανάλυση αποτελεσμάτων σύμφωνα με τις ιδέες που έχουν αναδειχθεί (Μ, Ε)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εισαγωγή νέας γνώσης ερμηνευτικής των αποτελεσμάτων (Ε)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σύγκριση των δύο Λόγων (Ε, Μ) </a:t>
            </a: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989013" lvl="1" indent="-5318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9600" indent="-608013" defTabSz="449263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30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Εποικοδόμηση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609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609600" indent="-608013" algn="ctr" defTabSz="449263" fontAlgn="base">
              <a:spcBef>
                <a:spcPts val="8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οι φάσεις</a:t>
            </a:r>
          </a:p>
          <a:p>
            <a:pPr marL="609600" indent="-608013" defTabSz="449263" fontAlgn="base"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Times New Roman" pitchFamily="18" charset="0"/>
              <a:buAutoNum type="arabicPeriod" startAt="4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εφαρμογή των νέων ιδεών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εισαγωγή νέας δραστηριότητας (Ε)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αντιμετώπιση σύμφωνα με τις νέες ιδέες (Μ)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ανάδειξη λειτουργικότητας νέων ιδεών (Μ, Ε)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Arial" charset="0"/>
              <a:buNone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9600" indent="-608013" defTabSz="449263" fontAlgn="base">
              <a:spcBef>
                <a:spcPts val="8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Arial" charset="0"/>
              <a:buAutoNum type="arabicPeriod" startAt="5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ανασκόπηση (</a:t>
            </a:r>
            <a:r>
              <a:rPr lang="el-GR" sz="32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αναστοχασμός</a:t>
            </a:r>
            <a:r>
              <a:rPr lang="el-GR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αντιπαραβολή ιδεών (Μ)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περιγραφή διαδικασίας μεταβολής (Μ)</a:t>
            </a:r>
          </a:p>
          <a:p>
            <a:pPr marL="989013" lvl="1" indent="-531813" defTabSz="449263" fontAlgn="base"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75000"/>
              <a:buFont typeface="Wingdings" pitchFamily="2" charset="2"/>
              <a:buChar char="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σύγκριση Λόγων (Ε)</a:t>
            </a:r>
          </a:p>
          <a:p>
            <a:pPr marL="609600" indent="-608013" defTabSz="449263" fontAlgn="base">
              <a:spcBef>
                <a:spcPts val="8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609600" indent="-608013" defTabSz="449263" fontAlgn="base">
              <a:spcBef>
                <a:spcPts val="800"/>
              </a:spcBef>
              <a:spcAft>
                <a:spcPct val="0"/>
              </a:spcAft>
              <a:buSzPct val="75000"/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el-G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2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εργαλείο από το </a:t>
            </a:r>
            <a:r>
              <a:rPr lang="el-GR" dirty="0" err="1" smtClean="0"/>
              <a:t>φωτόδενδρο</a:t>
            </a:r>
            <a:r>
              <a:rPr lang="el-GR" dirty="0" smtClean="0"/>
              <a:t>: τι συμβαίνει με τις ακτίνες;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Ανακλαση</a:t>
            </a:r>
            <a:r>
              <a:rPr lang="el-GR" dirty="0" smtClean="0"/>
              <a:t> και </a:t>
            </a:r>
            <a:r>
              <a:rPr lang="el-GR" dirty="0" err="1" smtClean="0"/>
              <a:t>Διαθλαση</a:t>
            </a:r>
            <a:r>
              <a:rPr lang="el-GR" dirty="0" smtClean="0"/>
              <a:t> </a:t>
            </a:r>
            <a:r>
              <a:rPr lang="el-GR" dirty="0" err="1" smtClean="0"/>
              <a:t>Φωτος</a:t>
            </a:r>
            <a:endParaRPr lang="el-GR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photodentro.edu.gr/lor/r/8521/1573?locale=el</a:t>
            </a:r>
            <a:endParaRPr lang="el-GR" dirty="0" smtClean="0"/>
          </a:p>
          <a:p>
            <a:r>
              <a:rPr lang="el-GR" dirty="0" smtClean="0"/>
              <a:t>Το φαινόμενο της διάθλασης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387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Διαθλαση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5904656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6257330" cy="239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 flipH="1" flipV="1">
            <a:off x="2195736" y="836712"/>
            <a:ext cx="1760513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275856" y="177281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3075992" y="2060848"/>
            <a:ext cx="12799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3275856" y="249289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2483768" y="5013176"/>
            <a:ext cx="100811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V="1">
            <a:off x="2987824" y="5085184"/>
            <a:ext cx="1368152" cy="261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9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Ενα</a:t>
            </a:r>
            <a:r>
              <a:rPr lang="el-GR" dirty="0" smtClean="0"/>
              <a:t> λογισμικό ως νοητικό εργαλείο: βοήθεια στην κατανόηση της διάθλασης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US" sz="3000" dirty="0">
                <a:solidFill>
                  <a:prstClr val="black"/>
                </a:solidFill>
                <a:hlinkClick r:id="rId2"/>
              </a:rPr>
              <a:t>https://ricktu288.github.io/ray-optics/simulator</a:t>
            </a:r>
            <a:r>
              <a:rPr lang="en-US" sz="3000" dirty="0" smtClean="0">
                <a:solidFill>
                  <a:prstClr val="black"/>
                </a:solidFill>
                <a:hlinkClick r:id="rId2"/>
              </a:rPr>
              <a:t>/</a:t>
            </a:r>
            <a:endParaRPr lang="en-US" sz="3000" dirty="0" smtClean="0">
              <a:solidFill>
                <a:prstClr val="black"/>
              </a:solidFill>
            </a:endParaRPr>
          </a:p>
          <a:p>
            <a:r>
              <a:rPr lang="el-GR" sz="3000" dirty="0" smtClean="0">
                <a:solidFill>
                  <a:prstClr val="black"/>
                </a:solidFill>
              </a:rPr>
              <a:t>Μπορείτε να χρησιμοποιήσετε και αυτό το λογισμικό (όμως είναι καλύτερο να το παλέψετε πρώτα μόνες/οι)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131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Επέκταση του μοντέλου των </a:t>
            </a:r>
            <a:r>
              <a:rPr lang="el-GR" dirty="0" err="1" smtClean="0"/>
              <a:t>ακτίνων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l-GR" sz="2700" dirty="0" err="1">
                <a:solidFill>
                  <a:prstClr val="black"/>
                </a:solidFill>
              </a:rPr>
              <a:t>Ηρωες</a:t>
            </a:r>
            <a:r>
              <a:rPr lang="el-GR" sz="2700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l-GR" sz="2700" b="1" dirty="0">
                <a:solidFill>
                  <a:prstClr val="black"/>
                </a:solidFill>
              </a:rPr>
              <a:t>Ακτίνες. </a:t>
            </a:r>
            <a:r>
              <a:rPr lang="el-GR" sz="2700" dirty="0">
                <a:solidFill>
                  <a:prstClr val="black"/>
                </a:solidFill>
              </a:rPr>
              <a:t>Γεννούνται στα αυτόφωτα σώματα (</a:t>
            </a:r>
            <a:r>
              <a:rPr lang="el-GR" sz="2700" dirty="0" err="1">
                <a:solidFill>
                  <a:srgbClr val="0070C0"/>
                </a:solidFill>
              </a:rPr>
              <a:t>ασ</a:t>
            </a:r>
            <a:r>
              <a:rPr lang="el-GR" sz="2700" dirty="0">
                <a:solidFill>
                  <a:prstClr val="black"/>
                </a:solidFill>
              </a:rPr>
              <a:t>). Συνήθως από κάθε σημείο του </a:t>
            </a:r>
            <a:r>
              <a:rPr lang="el-GR" sz="2700" dirty="0" err="1">
                <a:solidFill>
                  <a:srgbClr val="0070C0"/>
                </a:solidFill>
              </a:rPr>
              <a:t>ασ</a:t>
            </a:r>
            <a:r>
              <a:rPr lang="el-GR" sz="2700" dirty="0">
                <a:solidFill>
                  <a:prstClr val="black"/>
                </a:solidFill>
              </a:rPr>
              <a:t> προς όλες τις κατευθύνσεις.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l-GR" sz="2700" dirty="0">
                <a:solidFill>
                  <a:prstClr val="black"/>
                </a:solidFill>
              </a:rPr>
              <a:t>Όσο είναι στο ίδιο μέσο κινούνται ευθύγραμμα.  Ανακλώνται </a:t>
            </a:r>
            <a:r>
              <a:rPr lang="el-GR" sz="2700" dirty="0" smtClean="0">
                <a:solidFill>
                  <a:srgbClr val="FF0000"/>
                </a:solidFill>
              </a:rPr>
              <a:t>ή διαθλώνται </a:t>
            </a:r>
            <a:r>
              <a:rPr lang="el-GR" sz="2700" dirty="0" smtClean="0">
                <a:solidFill>
                  <a:prstClr val="black"/>
                </a:solidFill>
              </a:rPr>
              <a:t>ή  </a:t>
            </a:r>
            <a:r>
              <a:rPr lang="el-GR" sz="2700" dirty="0">
                <a:solidFill>
                  <a:prstClr val="black"/>
                </a:solidFill>
              </a:rPr>
              <a:t>απορροφώνται (μερικώς ή ολικώς</a:t>
            </a:r>
            <a:r>
              <a:rPr lang="el-GR" sz="2700" dirty="0" smtClean="0">
                <a:solidFill>
                  <a:prstClr val="black"/>
                </a:solidFill>
              </a:rPr>
              <a:t>) όταν περνούν σε άλλο μέσο (</a:t>
            </a:r>
            <a:r>
              <a:rPr lang="el-GR" sz="2700" dirty="0" smtClean="0">
                <a:solidFill>
                  <a:srgbClr val="FF0000"/>
                </a:solidFill>
              </a:rPr>
              <a:t>ισχύουν σχετικοί νόμοι</a:t>
            </a:r>
            <a:r>
              <a:rPr lang="el-GR" sz="2700" dirty="0" smtClean="0">
                <a:solidFill>
                  <a:prstClr val="black"/>
                </a:solidFill>
              </a:rPr>
              <a:t>). </a:t>
            </a:r>
          </a:p>
          <a:p>
            <a:pPr lvl="0"/>
            <a:r>
              <a:rPr lang="el-GR" sz="2700" b="1" dirty="0" smtClean="0">
                <a:solidFill>
                  <a:prstClr val="black"/>
                </a:solidFill>
              </a:rPr>
              <a:t>Υλικά</a:t>
            </a:r>
            <a:r>
              <a:rPr lang="el-GR" sz="2700" b="1" dirty="0">
                <a:solidFill>
                  <a:prstClr val="black"/>
                </a:solidFill>
              </a:rPr>
              <a:t>. </a:t>
            </a:r>
            <a:r>
              <a:rPr lang="el-GR" sz="2700" dirty="0">
                <a:solidFill>
                  <a:prstClr val="black"/>
                </a:solidFill>
              </a:rPr>
              <a:t>Διαφανή, αδιαφανή, ημιδιαφανή. Επηρεάζουν την πορεία των ακτινών.</a:t>
            </a:r>
          </a:p>
          <a:p>
            <a:pPr lvl="0"/>
            <a:r>
              <a:rPr lang="el-GR" sz="2700" b="1" dirty="0">
                <a:solidFill>
                  <a:prstClr val="black"/>
                </a:solidFill>
              </a:rPr>
              <a:t>Αμφιβληστροειδής</a:t>
            </a:r>
            <a:r>
              <a:rPr lang="el-GR" sz="2700" dirty="0">
                <a:solidFill>
                  <a:prstClr val="black"/>
                </a:solidFill>
              </a:rPr>
              <a:t>. Ειδικό υλικό. Πύλη των </a:t>
            </a:r>
            <a:r>
              <a:rPr lang="el-GR" sz="2700" dirty="0" smtClean="0">
                <a:solidFill>
                  <a:prstClr val="black"/>
                </a:solidFill>
              </a:rPr>
              <a:t>βιωμάτων. </a:t>
            </a:r>
            <a:r>
              <a:rPr lang="el-GR" sz="2700" dirty="0" smtClean="0">
                <a:solidFill>
                  <a:srgbClr val="FF0000"/>
                </a:solidFill>
              </a:rPr>
              <a:t>Το είδωλο (όχι μόνο στον αμφιβληστροειδή) δημιουργείται </a:t>
            </a:r>
            <a:r>
              <a:rPr lang="el-GR" sz="2700" dirty="0">
                <a:solidFill>
                  <a:srgbClr val="FF0000"/>
                </a:solidFill>
              </a:rPr>
              <a:t>«ψηφίδα την ψηφίδα</a:t>
            </a:r>
            <a:r>
              <a:rPr lang="el-GR" sz="2700" dirty="0" smtClean="0">
                <a:solidFill>
                  <a:srgbClr val="FF0000"/>
                </a:solidFill>
              </a:rPr>
              <a:t>»</a:t>
            </a:r>
            <a:endParaRPr lang="el-GR" sz="2700" dirty="0" smtClean="0">
              <a:solidFill>
                <a:srgbClr val="FF0000"/>
              </a:solidFill>
              <a:hlinkClick r:id="rId2"/>
            </a:endParaRPr>
          </a:p>
          <a:p>
            <a:pPr lvl="0"/>
            <a:r>
              <a:rPr lang="en-US" sz="27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en-US" sz="2700" dirty="0">
                <a:solidFill>
                  <a:prstClr val="black"/>
                </a:solidFill>
                <a:hlinkClick r:id="rId2"/>
              </a:rPr>
              <a:t>://ricktu288.github.io/ray-optics/simulator/</a:t>
            </a:r>
            <a:r>
              <a:rPr lang="el-GR" sz="2700" dirty="0">
                <a:solidFill>
                  <a:prstClr val="black"/>
                </a:solidFill>
              </a:rPr>
              <a:t> για να δοκιμάσετε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62603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1883</Words>
  <Application>Microsoft Office PowerPoint</Application>
  <PresentationFormat>Προβολή στην οθόνη (4:3)</PresentationFormat>
  <Paragraphs>240</Paragraphs>
  <Slides>56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58" baseType="lpstr">
      <vt:lpstr>Θέμα του Office</vt:lpstr>
      <vt:lpstr>1_Προεπιλεγμένη σχεδίαση</vt:lpstr>
      <vt:lpstr>ΒΑΣΙΚΕΣ ΕΝΟΙΕΣ ΦΥΣΙΚΩΝ ΕΠΙΣΤΗΜΩΝ</vt:lpstr>
      <vt:lpstr>Μέχρι στιγμής…</vt:lpstr>
      <vt:lpstr>ΔΙΑΛΕΞΗ 3</vt:lpstr>
      <vt:lpstr>Υπενθύμιση</vt:lpstr>
      <vt:lpstr>1ο ΜΕΡΟΣ</vt:lpstr>
      <vt:lpstr>Ένα εργαλείο από το φωτόδενδρο: τι συμβαίνει με τις ακτίνες;</vt:lpstr>
      <vt:lpstr>Διαθλαση</vt:lpstr>
      <vt:lpstr>Ενα λογισμικό ως νοητικό εργαλείο: βοήθεια στην κατανόηση της διάθλασης</vt:lpstr>
      <vt:lpstr>Επέκταση του μοντέλου των ακτίνων</vt:lpstr>
      <vt:lpstr>Ερώτηση αναστοχασμού</vt:lpstr>
      <vt:lpstr>Πρόβλημα: Πώς δημιουργείται ένα σαφές είδωλο στον αμφιβληστροειδή; </vt:lpstr>
      <vt:lpstr>Παρουσίαση του PowerPoint</vt:lpstr>
      <vt:lpstr>Πλησιάζουμε ακόμα περισσότερο το μάτι</vt:lpstr>
      <vt:lpstr>Πώς αξιολογείτε την παρακάτω εικονα</vt:lpstr>
      <vt:lpstr>Παρουσίαση του PowerPoint</vt:lpstr>
      <vt:lpstr>Πώς αξιολογείτε το παρακάτω λογισμικό</vt:lpstr>
      <vt:lpstr>Βοήθεια από μια συμφοιτήτριά σας</vt:lpstr>
      <vt:lpstr>Ερώτηση αναστοχασμου</vt:lpstr>
      <vt:lpstr>Άσκηση προς όλους/ες</vt:lpstr>
      <vt:lpstr>Από εδώ και πέρα …</vt:lpstr>
      <vt:lpstr>Σκηνοθεσία 1:  Το αναποδο κερί (Πιθανο Bonus)</vt:lpstr>
      <vt:lpstr>Σκηνοθεσία 2: Το βέλος που αντιστρέφεται (Πιθανο Bonus)</vt:lpstr>
      <vt:lpstr>Διάθλαση και ομίχλη</vt:lpstr>
      <vt:lpstr>Οι κίνδυνοι από την απορρόφηση του φωτος</vt:lpstr>
      <vt:lpstr>Ερώτηση αναστοχασμου</vt:lpstr>
      <vt:lpstr>2ο ΜΕΡΟΣ: ΧΡΩΜΑ</vt:lpstr>
      <vt:lpstr>Ένα φωτοευαισθητο κυτταρο στο μάτι του ανθρώπου (αναπαράσταση)</vt:lpstr>
      <vt:lpstr> Φως και χρωματα</vt:lpstr>
      <vt:lpstr>Τι είναι τα χρώματα;</vt:lpstr>
      <vt:lpstr>Φώς που βλέπουμε και φώς που δεν βλέπουμε</vt:lpstr>
      <vt:lpstr>Ερώτηση αναστοχασμού:</vt:lpstr>
      <vt:lpstr>Οι ακτίνες μπορούν να «σπάσουν»</vt:lpstr>
      <vt:lpstr>Μια πρακτική πλευρα</vt:lpstr>
      <vt:lpstr>Προσθετική και αφαιρετική συνθεση χρωμάτων</vt:lpstr>
      <vt:lpstr> Φως και χρωματα (πως γίνεται η συνθεση των χρωμάτων) φωτα</vt:lpstr>
      <vt:lpstr> Φως και χρωματα (πως γίνεται η συνθεση των χρωμάτων) φιλτρα</vt:lpstr>
      <vt:lpstr>Ο κόσμος της οπτικής είναι πολύ παράξενος</vt:lpstr>
      <vt:lpstr>Πόσο «πέρα» μπορούμε να πάμε;</vt:lpstr>
      <vt:lpstr>Ερώτηση αναστοχασμου</vt:lpstr>
      <vt:lpstr>Ταχύτητα του φωτός</vt:lpstr>
      <vt:lpstr>«Χρώμα» και ταχύτητα φωτός</vt:lpstr>
      <vt:lpstr>Δημιουργία ουρανιου τοξου</vt:lpstr>
      <vt:lpstr>Πιθανο Bonus : Ουρανιο τόξο με νερό</vt:lpstr>
      <vt:lpstr>Συνέχεια του Bonus</vt:lpstr>
      <vt:lpstr>ΜΕΡΟΣ 3ο  Κλίμακες </vt:lpstr>
      <vt:lpstr>Την προηγουμενη φορα</vt:lpstr>
      <vt:lpstr>Αυτή τη φορά</vt:lpstr>
      <vt:lpstr>Πρόβλημα στόχος</vt:lpstr>
      <vt:lpstr>ΜΕΡΟΣ 4ο ΣΥΝΟΨΗ- ΣΧΕΔΙΑΣΜΟΣ </vt:lpstr>
      <vt:lpstr> Πώς σχεδιάστηκε αυτό το μάθημα</vt:lpstr>
      <vt:lpstr>Κινητοποίηση. Το μοντέλο ARCS </vt:lpstr>
      <vt:lpstr>ΠΑΡΑΔΕΙΓΜΑΤΑ ΕΡΩΤΗΣΕΩΝ ΠΟΥ ΟΔΗΓΟΥΝ ΣΕ ΒΑΘΥΤΕΡΗ ΕΠΕΞΕΡΓΑΣΙΑ</vt:lpstr>
      <vt:lpstr>Πορεία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128</cp:revision>
  <dcterms:created xsi:type="dcterms:W3CDTF">2020-09-21T06:35:47Z</dcterms:created>
  <dcterms:modified xsi:type="dcterms:W3CDTF">2020-10-29T16:14:39Z</dcterms:modified>
</cp:coreProperties>
</file>