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29" r:id="rId2"/>
    <p:sldId id="828" r:id="rId3"/>
    <p:sldId id="913" r:id="rId4"/>
    <p:sldId id="914" r:id="rId5"/>
    <p:sldId id="915" r:id="rId6"/>
    <p:sldId id="916" r:id="rId7"/>
    <p:sldId id="930" r:id="rId8"/>
    <p:sldId id="917" r:id="rId9"/>
    <p:sldId id="918" r:id="rId10"/>
    <p:sldId id="919" r:id="rId11"/>
    <p:sldId id="920" r:id="rId12"/>
    <p:sldId id="921" r:id="rId13"/>
    <p:sldId id="922" r:id="rId14"/>
    <p:sldId id="923" r:id="rId15"/>
    <p:sldId id="924" r:id="rId16"/>
    <p:sldId id="925" r:id="rId17"/>
    <p:sldId id="926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9BFB-75D2-4E6D-8C81-CF630F8D1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271C91-498E-4EDB-B2AA-97AAED8A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E73BD-0F40-4CE1-8480-65778679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3C07F-4F5E-476E-B908-10156ABC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1DEC-3FF5-41F6-A84B-F52A9F2E4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146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1A17B-C011-4FEC-A7C5-F63287BA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F28D2-1CEA-46FE-B6C2-67A089C98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EB0C-CAD0-4FAA-8952-B2B3FE7A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C5995-5B9C-469A-BDB5-E6148052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A86A1-0C3A-454E-BBCF-14DB0824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592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22559C-C977-448F-96BC-A98812BDA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05FBD4-F5A1-47E9-93F1-BF6E0306C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C152A-BBA6-4CCA-BA29-5ACD9208A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0759A-902D-44DD-A3CB-434C4D07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4BB4F-01E8-4FD4-98C2-D7557BED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9130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7112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7112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3">
            <a:extLst>
              <a:ext uri="{FF2B5EF4-FFF2-40B4-BE49-F238E27FC236}">
                <a16:creationId xmlns:a16="http://schemas.microsoft.com/office/drawing/2014/main" id="{352E5E0C-8A35-4FE6-927D-43A9267D1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Θέση υποσέλιδου 4">
            <a:extLst>
              <a:ext uri="{FF2B5EF4-FFF2-40B4-BE49-F238E27FC236}">
                <a16:creationId xmlns:a16="http://schemas.microsoft.com/office/drawing/2014/main" id="{64ED411E-2345-4D43-A07F-F9519A17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>
            <a:extLst>
              <a:ext uri="{FF2B5EF4-FFF2-40B4-BE49-F238E27FC236}">
                <a16:creationId xmlns:a16="http://schemas.microsoft.com/office/drawing/2014/main" id="{FFE90230-2774-4B0C-AE02-6B78FA7C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7910-5DEA-441B-9BC2-C6E27F872B4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37796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11200" y="473075"/>
            <a:ext cx="108712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711200" y="1828800"/>
            <a:ext cx="5334000" cy="40386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6248400" y="18288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248400" y="3924300"/>
            <a:ext cx="5334000" cy="19431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Θέση ημερομηνίας 3">
            <a:extLst>
              <a:ext uri="{FF2B5EF4-FFF2-40B4-BE49-F238E27FC236}">
                <a16:creationId xmlns:a16="http://schemas.microsoft.com/office/drawing/2014/main" id="{9FB70DF4-6AFA-457C-BA60-04EFA965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υποσέλιδου 4">
            <a:extLst>
              <a:ext uri="{FF2B5EF4-FFF2-40B4-BE49-F238E27FC236}">
                <a16:creationId xmlns:a16="http://schemas.microsoft.com/office/drawing/2014/main" id="{CB55FAE8-860B-446F-9EFB-96221010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Θέση αριθμού διαφάνειας 5">
            <a:extLst>
              <a:ext uri="{FF2B5EF4-FFF2-40B4-BE49-F238E27FC236}">
                <a16:creationId xmlns:a16="http://schemas.microsoft.com/office/drawing/2014/main" id="{224F6D5D-DC8B-4B08-B04F-3072EB0E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84851-DC7F-4FF0-B268-D3A2B11966A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4732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E93DC-AA50-4D2A-A463-443BACE9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5EA81-9C18-4994-B221-7ECD30F33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F1E2-6D1E-457D-A7EA-D14BDBD5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761-087B-4EF9-8BF7-92397C39A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1EC85-88E1-4DFF-86B1-429DF6F1A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089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163AB-6D47-4777-84DF-2F200AF19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28237-95E6-4220-B805-9997899F7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AD1EA-AFCD-407D-9B92-8AAAE242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97255-9675-4235-A42E-B95A5E549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246E7-AA27-4C6C-8281-26322CB3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02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D37A-A872-4145-8DC6-1FC9AB87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3D927-4D39-4C38-A509-5B890B1A9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49BEE6-5BBB-4DCA-A7D0-1DEE31DE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F6084-9243-4A0E-994A-697CACE9B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9814B-E0F2-44B4-9AE3-0A2C534D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75D22-2944-4051-9755-B727E43E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70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AC2E3-DF68-4A8B-BA65-7F772EDA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5F7BD-F70C-4541-A67B-E23C7AA5E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7FD81-3644-4769-8F5C-7BDE74664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48240-02C2-42B8-8220-ACF169E49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76898-CC43-49DD-A4BA-3D0FEBBD8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A18DF9-D47F-4D26-A922-359A3F8E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CACD4-0138-41B6-AEE5-08CDF8A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BAEA3-F164-4AC2-8175-C1630AC0B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818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DA146-B07C-487C-8613-50DCD41F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9B315-C8B1-4C32-8B86-664D5673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A2698-E6C4-4607-8BDF-EDB3DFCC5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7B668-11E4-46B7-9B70-B29338C6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411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6E2B2E-2575-4448-B8BB-9E74193B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E8EBE-93A0-4ED3-AAE9-6672F5DC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76423-E86A-4806-AD17-B3D3CB0D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621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C3B44-D80C-4CBA-9CA2-2CE610EE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26C62-0A2B-4C59-9DA9-5AA67750C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5ADFE-A398-47AD-8EF9-C6A0A8F29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ADCD0-A299-46A0-9424-10C2C99F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DFD5A-E186-4735-A894-955D729E2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7CE23-C157-4764-85B8-73607ED5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6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F69A-5EC9-478D-89ED-97370B1B3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74582F-04F8-4A72-90B1-FD12B554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505B5-316C-467E-A8D9-C672C906E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7E717-0527-498D-A6A1-A24A4DB5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6AFF03-5A11-4C6B-B0A8-88FA603D5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CF8CF-2AB6-465E-99EE-06BFF2199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628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761010-B741-4161-A6BD-ADC2001B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22CF3-76F7-43D7-91B0-E784B97D3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31BE7-9810-4CF9-9916-7397642C1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F24EF-098D-4D4D-BAE7-6484BB8BCFBA}" type="datetimeFigureOut">
              <a:rPr lang="el-GR" smtClean="0"/>
              <a:t>6/6/2023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EDFE0-BC3C-4B87-A259-793E01B77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E751B-6AE8-475C-949A-9668E61F7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C5C4B-1801-4DC1-8F02-3AF9552D32B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46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79331-CDDE-40B9-882B-F9680738F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127-128. Πιθηκούσσες: ευβοϊκού τύπου αγγεία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5EFB141-715A-4C2C-8E89-4F9686E076D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647" y="0"/>
            <a:ext cx="3242153" cy="378381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0EABE3-ECF2-47E4-BDBD-51746808D3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7" y="1680099"/>
            <a:ext cx="5020640" cy="470482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C02958B-0188-4B01-9F17-AD5C8A0F1B7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4032511"/>
            <a:ext cx="5634958" cy="2607985"/>
          </a:xfrm>
        </p:spPr>
      </p:pic>
    </p:spTree>
    <p:extLst>
      <p:ext uri="{BB962C8B-B14F-4D97-AF65-F5344CB8AC3E}">
        <p14:creationId xmlns:p14="http://schemas.microsoft.com/office/powerpoint/2010/main" val="325837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A046044-7331-4378-B03A-AEF93519B74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800" dirty="0"/>
              <a:t>147-148.  Όλμοι από το </a:t>
            </a:r>
            <a:r>
              <a:rPr lang="fr-FR" sz="2800" dirty="0" err="1"/>
              <a:t>Vulci</a:t>
            </a:r>
            <a:r>
              <a:rPr lang="fr-FR" sz="2800" dirty="0"/>
              <a:t>.</a:t>
            </a:r>
            <a:r>
              <a:rPr lang="el-GR" sz="2800" dirty="0"/>
              <a:t> Ρώμη, </a:t>
            </a:r>
            <a:r>
              <a:rPr lang="fr-FR" sz="2800" dirty="0"/>
              <a:t>Villa Giulia </a:t>
            </a:r>
            <a:r>
              <a:rPr lang="el-GR" sz="2800" dirty="0"/>
              <a:t>και Ελβετία, ιδιωτ. Συλλ. 149. </a:t>
            </a:r>
            <a:r>
              <a:rPr lang="el-GR" sz="3200" dirty="0"/>
              <a:t>Ζυρίχη. Κρατήρας από το </a:t>
            </a:r>
            <a:r>
              <a:rPr lang="fr-FR" sz="3200" dirty="0" err="1"/>
              <a:t>Vulci</a:t>
            </a:r>
            <a:r>
              <a:rPr lang="fr-FR" sz="3200" dirty="0"/>
              <a:t>. </a:t>
            </a:r>
            <a:r>
              <a:rPr lang="el-GR" sz="3200" dirty="0"/>
              <a:t>750</a:t>
            </a:r>
            <a:r>
              <a:rPr lang="en-US" sz="3200" dirty="0"/>
              <a:t>-725 </a:t>
            </a:r>
            <a:r>
              <a:rPr lang="el-GR" sz="3200" dirty="0"/>
              <a:t>π.Χ.</a:t>
            </a:r>
          </a:p>
        </p:txBody>
      </p:sp>
      <p:pic>
        <p:nvPicPr>
          <p:cNvPr id="81923" name="Picture 3" descr="Switzerland8thcenturyholmos">
            <a:extLst>
              <a:ext uri="{FF2B5EF4-FFF2-40B4-BE49-F238E27FC236}">
                <a16:creationId xmlns:a16="http://schemas.microsoft.com/office/drawing/2014/main" id="{0342AB54-D88E-4E46-9AB1-561DA629AF5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639" y="1606952"/>
            <a:ext cx="2527300" cy="43195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24" name="Picture 4" descr="Romepittoreargivoholmos725700">
            <a:extLst>
              <a:ext uri="{FF2B5EF4-FFF2-40B4-BE49-F238E27FC236}">
                <a16:creationId xmlns:a16="http://schemas.microsoft.com/office/drawing/2014/main" id="{5F29C5EA-2971-4D20-912E-0FD883FB7C4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277" y="1714903"/>
            <a:ext cx="2701925" cy="4103687"/>
          </a:xfrm>
        </p:spPr>
      </p:pic>
      <p:pic>
        <p:nvPicPr>
          <p:cNvPr id="81925" name="Picture 5" descr="ZurichBottegadeiprimicrateri1">
            <a:extLst>
              <a:ext uri="{FF2B5EF4-FFF2-40B4-BE49-F238E27FC236}">
                <a16:creationId xmlns:a16="http://schemas.microsoft.com/office/drawing/2014/main" id="{6980C46E-1E82-4A2D-878C-0694CDF1667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9977" y="2181626"/>
            <a:ext cx="3354388" cy="37449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B88B2993-6C51-472A-8F04-28C094884BD6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l-GR" altLang="el-GR" sz="3200" dirty="0"/>
              <a:t>150α-γ. Ασκοί  της σχολής του </a:t>
            </a:r>
            <a:r>
              <a:rPr lang="fr-FR" altLang="el-GR" sz="3200" dirty="0" err="1"/>
              <a:t>Bisenzio</a:t>
            </a:r>
            <a:r>
              <a:rPr lang="fr-FR" altLang="el-GR" sz="3200" dirty="0"/>
              <a:t>.</a:t>
            </a:r>
            <a:r>
              <a:rPr lang="el-GR" altLang="el-GR" sz="3200" dirty="0"/>
              <a:t> 151α-β. </a:t>
            </a:r>
            <a:r>
              <a:rPr lang="fr-FR" altLang="el-GR" sz="3200" dirty="0" err="1"/>
              <a:t>Olla</a:t>
            </a:r>
            <a:r>
              <a:rPr lang="fr-FR" altLang="el-GR" sz="3200" dirty="0"/>
              <a:t> </a:t>
            </a:r>
            <a:r>
              <a:rPr lang="el-GR" altLang="el-GR" sz="3200" dirty="0"/>
              <a:t>από το </a:t>
            </a:r>
            <a:r>
              <a:rPr lang="fr-FR" altLang="el-GR" sz="3200" dirty="0" err="1"/>
              <a:t>Bisenzio</a:t>
            </a:r>
            <a:r>
              <a:rPr lang="fr-FR" altLang="el-GR" sz="3200" dirty="0"/>
              <a:t>. </a:t>
            </a:r>
            <a:endParaRPr lang="el-GR" altLang="el-GR" sz="3200" dirty="0"/>
          </a:p>
        </p:txBody>
      </p:sp>
      <p:pic>
        <p:nvPicPr>
          <p:cNvPr id="82947" name="Picture 3" descr="RomeBisenzioaskos725">
            <a:extLst>
              <a:ext uri="{FF2B5EF4-FFF2-40B4-BE49-F238E27FC236}">
                <a16:creationId xmlns:a16="http://schemas.microsoft.com/office/drawing/2014/main" id="{07118DE9-E361-4725-A45E-074B76717C1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514" y="1773238"/>
            <a:ext cx="2068512" cy="194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8" name="Picture 4" descr="ChiusiBisenzioaskos8thc">
            <a:extLst>
              <a:ext uri="{FF2B5EF4-FFF2-40B4-BE49-F238E27FC236}">
                <a16:creationId xmlns:a16="http://schemas.microsoft.com/office/drawing/2014/main" id="{DB0C492D-7D6A-401E-8607-095563954FB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4076700"/>
            <a:ext cx="2035175" cy="194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9" name="Picture 5" descr="NorbertSchimmelitalogeometricaskos">
            <a:extLst>
              <a:ext uri="{FF2B5EF4-FFF2-40B4-BE49-F238E27FC236}">
                <a16:creationId xmlns:a16="http://schemas.microsoft.com/office/drawing/2014/main" id="{3738D502-E5A8-4F72-B4E2-D17FA234383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439" y="1773238"/>
            <a:ext cx="2236787" cy="194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0" name="Picture 6" descr="Romebisenzioollasupiede700">
            <a:extLst>
              <a:ext uri="{FF2B5EF4-FFF2-40B4-BE49-F238E27FC236}">
                <a16:creationId xmlns:a16="http://schemas.microsoft.com/office/drawing/2014/main" id="{7E10AB2A-CD8E-4E3E-BAEE-5424680FC0E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5414" y="4005263"/>
            <a:ext cx="3076575" cy="194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51" name="Picture 7" descr="FirenzeBisenzioolla">
            <a:extLst>
              <a:ext uri="{FF2B5EF4-FFF2-40B4-BE49-F238E27FC236}">
                <a16:creationId xmlns:a16="http://schemas.microsoft.com/office/drawing/2014/main" id="{46316FF2-7C3E-40CC-A030-30EAB3353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64" y="1844676"/>
            <a:ext cx="32781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Line 8">
            <a:extLst>
              <a:ext uri="{FF2B5EF4-FFF2-40B4-BE49-F238E27FC236}">
                <a16:creationId xmlns:a16="http://schemas.microsoft.com/office/drawing/2014/main" id="{6CDCC8DD-885C-4B02-9CCF-2B08271D22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1900" y="4149725"/>
            <a:ext cx="208915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243BB7C-4B44-424F-A3A8-C5007BAA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 dirty="0"/>
              <a:t>152</a:t>
            </a:r>
            <a:r>
              <a:rPr lang="fr-FR" altLang="el-GR" sz="3600" dirty="0"/>
              <a:t>. </a:t>
            </a:r>
            <a:r>
              <a:rPr lang="el-GR" altLang="el-GR" sz="3600" dirty="0"/>
              <a:t>Ασκός και τριπλό αγγείο από το </a:t>
            </a:r>
            <a:r>
              <a:rPr lang="fr-FR" altLang="el-GR" sz="3600" dirty="0" err="1"/>
              <a:t>Vulci</a:t>
            </a:r>
            <a:r>
              <a:rPr lang="fr-FR" altLang="el-GR" sz="3600" dirty="0"/>
              <a:t>. </a:t>
            </a:r>
            <a:endParaRPr lang="el-GR" altLang="el-GR" sz="3600" dirty="0"/>
          </a:p>
        </p:txBody>
      </p:sp>
      <p:pic>
        <p:nvPicPr>
          <p:cNvPr id="83971" name="Picture 3" descr="Vulciitalogeometricvase1">
            <a:extLst>
              <a:ext uri="{FF2B5EF4-FFF2-40B4-BE49-F238E27FC236}">
                <a16:creationId xmlns:a16="http://schemas.microsoft.com/office/drawing/2014/main" id="{9B60BF0D-DBD0-4DF7-B09A-A60C5B93A40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4871" y="1738143"/>
            <a:ext cx="2543175" cy="41767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4" descr="Vulciaskos8th">
            <a:extLst>
              <a:ext uri="{FF2B5EF4-FFF2-40B4-BE49-F238E27FC236}">
                <a16:creationId xmlns:a16="http://schemas.microsoft.com/office/drawing/2014/main" id="{EDC03B2F-1010-4649-BE8A-64ED9DA21B3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0471" y="1738143"/>
            <a:ext cx="3671887" cy="4032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F52B3D7-B3CD-4262-AE87-822E1E009C7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4000" dirty="0"/>
              <a:t>153α-γ. Οινοχόη από την </a:t>
            </a:r>
            <a:r>
              <a:rPr lang="el-GR" sz="4000" dirty="0" err="1"/>
              <a:t>Ταρκυνία</a:t>
            </a:r>
            <a:r>
              <a:rPr lang="el-GR" sz="4000" dirty="0"/>
              <a:t>. Λονδίνο. Αρχές του 7ου αι. </a:t>
            </a:r>
          </a:p>
        </p:txBody>
      </p:sp>
      <p:pic>
        <p:nvPicPr>
          <p:cNvPr id="84995" name="Picture 3" descr="LondonEtruriaPittorediCavalliallungati2">
            <a:extLst>
              <a:ext uri="{FF2B5EF4-FFF2-40B4-BE49-F238E27FC236}">
                <a16:creationId xmlns:a16="http://schemas.microsoft.com/office/drawing/2014/main" id="{7F33AA3B-B935-41D4-99AC-55817077D47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7176" y="1916114"/>
            <a:ext cx="2386013" cy="32416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6" name="Picture 4" descr="LondonEtruriaPittorediCavalliallungati700675">
            <a:extLst>
              <a:ext uri="{FF2B5EF4-FFF2-40B4-BE49-F238E27FC236}">
                <a16:creationId xmlns:a16="http://schemas.microsoft.com/office/drawing/2014/main" id="{7004A685-32BC-4DAB-9E56-E865F02F1B5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73238"/>
            <a:ext cx="2252662" cy="42481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7" name="Picture 5" descr="LondonTarquinianetruscogeom">
            <a:extLst>
              <a:ext uri="{FF2B5EF4-FFF2-40B4-BE49-F238E27FC236}">
                <a16:creationId xmlns:a16="http://schemas.microsoft.com/office/drawing/2014/main" id="{914D0B50-1356-4477-9742-4644602F83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773238"/>
            <a:ext cx="2051050" cy="4176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8" name="Line 6">
            <a:extLst>
              <a:ext uri="{FF2B5EF4-FFF2-40B4-BE49-F238E27FC236}">
                <a16:creationId xmlns:a16="http://schemas.microsoft.com/office/drawing/2014/main" id="{448A3E5B-8B0C-4952-B61E-A62E38302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1" y="3068638"/>
            <a:ext cx="15843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84999" name="Line 7">
            <a:extLst>
              <a:ext uri="{FF2B5EF4-FFF2-40B4-BE49-F238E27FC236}">
                <a16:creationId xmlns:a16="http://schemas.microsoft.com/office/drawing/2014/main" id="{50CC2F26-577E-4509-8F74-A7259CFF0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1" y="3068638"/>
            <a:ext cx="47529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B5963A-A2E2-4557-87FF-B2B1ADFF414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400" dirty="0"/>
              <a:t>154</a:t>
            </a:r>
            <a:r>
              <a:rPr lang="fr-FR" sz="2400" dirty="0"/>
              <a:t>. </a:t>
            </a:r>
            <a:r>
              <a:rPr lang="el-GR" sz="2400" dirty="0" err="1"/>
              <a:t>Υπογεωμετρικά</a:t>
            </a:r>
            <a:r>
              <a:rPr lang="el-GR" sz="2400" dirty="0"/>
              <a:t> αγγεία από το εργαστήριο της </a:t>
            </a:r>
            <a:r>
              <a:rPr lang="fr-FR" sz="2400" dirty="0"/>
              <a:t>T</a:t>
            </a:r>
            <a:r>
              <a:rPr lang="en-US" sz="2400" dirty="0" err="1"/>
              <a:t>arquinia</a:t>
            </a:r>
            <a:r>
              <a:rPr lang="en-US" sz="2400" dirty="0"/>
              <a:t>. </a:t>
            </a:r>
            <a:r>
              <a:rPr lang="el-GR" sz="2400" dirty="0"/>
              <a:t>Α</a:t>
            </a:r>
            <a:r>
              <a:rPr lang="en-US" sz="2400" dirty="0"/>
              <a:t> o</a:t>
            </a:r>
            <a:r>
              <a:rPr lang="el-GR" sz="2400" dirty="0" err="1"/>
              <a:t>ινοχόη</a:t>
            </a:r>
            <a:r>
              <a:rPr lang="el-GR" sz="2400" dirty="0"/>
              <a:t> με πλοία και ψάρια. Β-Γ. Οινοχόες από την </a:t>
            </a:r>
            <a:r>
              <a:rPr lang="el-GR" sz="2400" dirty="0" err="1"/>
              <a:t>Ταρκυνία</a:t>
            </a:r>
            <a:r>
              <a:rPr lang="el-GR" sz="2400" dirty="0"/>
              <a:t>, τάφος του </a:t>
            </a:r>
            <a:r>
              <a:rPr lang="el-GR" sz="2400" dirty="0" err="1"/>
              <a:t>άγγείου</a:t>
            </a:r>
            <a:r>
              <a:rPr lang="el-GR" sz="2400" dirty="0"/>
              <a:t> του </a:t>
            </a:r>
            <a:r>
              <a:rPr lang="fr-FR" sz="2400" dirty="0" err="1"/>
              <a:t>Bocchoris</a:t>
            </a:r>
            <a:r>
              <a:rPr lang="fr-FR" sz="2400" dirty="0"/>
              <a:t>. </a:t>
            </a:r>
            <a:r>
              <a:rPr lang="el-GR" sz="2400" dirty="0"/>
              <a:t>700</a:t>
            </a:r>
            <a:r>
              <a:rPr lang="en-US" sz="2400" dirty="0"/>
              <a:t>-</a:t>
            </a:r>
            <a:r>
              <a:rPr lang="de-DE" sz="2400" dirty="0"/>
              <a:t>675 </a:t>
            </a:r>
            <a:r>
              <a:rPr lang="el-GR" sz="2400" dirty="0" err="1"/>
              <a:t>π.Χ.</a:t>
            </a:r>
            <a:r>
              <a:rPr lang="el-GR" sz="2400" dirty="0"/>
              <a:t> </a:t>
            </a:r>
          </a:p>
        </p:txBody>
      </p:sp>
      <p:pic>
        <p:nvPicPr>
          <p:cNvPr id="86019" name="Picture 3" descr="switzerlandcumaegrouptarquinianoinochoe1">
            <a:extLst>
              <a:ext uri="{FF2B5EF4-FFF2-40B4-BE49-F238E27FC236}">
                <a16:creationId xmlns:a16="http://schemas.microsoft.com/office/drawing/2014/main" id="{E668834F-BACE-4F2F-82B1-22DE1CB4B11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5937" y="1375596"/>
            <a:ext cx="2481755" cy="457435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0" name="Picture 4" descr="Tarquiniaoinochoe">
            <a:extLst>
              <a:ext uri="{FF2B5EF4-FFF2-40B4-BE49-F238E27FC236}">
                <a16:creationId xmlns:a16="http://schemas.microsoft.com/office/drawing/2014/main" id="{1DA2C89B-AAEB-4E08-BBF1-839AC602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1700213"/>
            <a:ext cx="21828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tarquiniashipsitalocorinthian1">
            <a:extLst>
              <a:ext uri="{FF2B5EF4-FFF2-40B4-BE49-F238E27FC236}">
                <a16:creationId xmlns:a16="http://schemas.microsoft.com/office/drawing/2014/main" id="{23EB0891-B1B4-4A04-BC45-EF6EE922E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844676"/>
            <a:ext cx="26193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CF414E1-F516-4BDB-8225-C8600D73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/>
              <a:t>155. Ευβοϊκή κεραμική από τους Βήιους. 156</a:t>
            </a:r>
            <a:r>
              <a:rPr lang="fr-FR" altLang="el-GR" sz="2800" dirty="0"/>
              <a:t>. </a:t>
            </a:r>
            <a:r>
              <a:rPr lang="el-GR" altLang="el-GR" sz="2800" dirty="0"/>
              <a:t>Κοτύλες ευβοϊκών εργαστηρίων από την Ταρκύνία</a:t>
            </a:r>
            <a:r>
              <a:rPr lang="fr-FR" altLang="el-GR" sz="2800" dirty="0"/>
              <a:t>.</a:t>
            </a:r>
            <a:endParaRPr lang="el-GR" altLang="el-GR" sz="2800" dirty="0"/>
          </a:p>
        </p:txBody>
      </p:sp>
      <p:pic>
        <p:nvPicPr>
          <p:cNvPr id="87043" name="Picture 3" descr="FlorenceTarquiniaeuboancotyle">
            <a:extLst>
              <a:ext uri="{FF2B5EF4-FFF2-40B4-BE49-F238E27FC236}">
                <a16:creationId xmlns:a16="http://schemas.microsoft.com/office/drawing/2014/main" id="{3AFD7BF7-7261-44BF-80AC-FD4865C618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8513" y="3735389"/>
            <a:ext cx="3063875" cy="19383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4" name="Picture 4" descr="tarquiniapoggioselcatiellotomba144euboanskyphos">
            <a:extLst>
              <a:ext uri="{FF2B5EF4-FFF2-40B4-BE49-F238E27FC236}">
                <a16:creationId xmlns:a16="http://schemas.microsoft.com/office/drawing/2014/main" id="{BF2640D2-FEDA-4498-AF2A-8F1423CB9D9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8513" y="1916114"/>
            <a:ext cx="3152775" cy="18192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5" name="Picture 5" descr="veiovases">
            <a:extLst>
              <a:ext uri="{FF2B5EF4-FFF2-40B4-BE49-F238E27FC236}">
                <a16:creationId xmlns:a16="http://schemas.microsoft.com/office/drawing/2014/main" id="{9E43AF53-31E2-4A5B-B58C-64B5FAD3889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1803399"/>
            <a:ext cx="5927388" cy="366524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04141C47-B1A0-4B7B-BB06-735F92D92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/>
              <a:t>157. Σκύφος τύπου Θάψου από τις Πιθηκούσσες. 158. Κοτύλη από το </a:t>
            </a:r>
            <a:r>
              <a:rPr lang="fr-FR" altLang="el-GR" sz="2400" dirty="0"/>
              <a:t>Cerveteri.</a:t>
            </a:r>
            <a:r>
              <a:rPr lang="el-GR" altLang="el-GR" sz="2400" dirty="0"/>
              <a:t> </a:t>
            </a:r>
          </a:p>
        </p:txBody>
      </p:sp>
      <p:pic>
        <p:nvPicPr>
          <p:cNvPr id="88067" name="Picture 3" descr="RomeCerveteritumulodellenavetomba2protoccotyle">
            <a:extLst>
              <a:ext uri="{FF2B5EF4-FFF2-40B4-BE49-F238E27FC236}">
                <a16:creationId xmlns:a16="http://schemas.microsoft.com/office/drawing/2014/main" id="{7592EDBD-42BD-4A4F-B439-4DE43EB5B1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6630" y="2108494"/>
            <a:ext cx="4000500" cy="2971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4" descr="pithekussaithapsoscup">
            <a:extLst>
              <a:ext uri="{FF2B5EF4-FFF2-40B4-BE49-F238E27FC236}">
                <a16:creationId xmlns:a16="http://schemas.microsoft.com/office/drawing/2014/main" id="{43C5ABCD-2230-4906-B1F2-B12544D098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5633" y="2718094"/>
            <a:ext cx="4321175" cy="2362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25B6C78-CAFF-4A7C-8DD7-561955A19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/>
              <a:t>159. Αρύβαλλος από την Γέλα. 160. Σκύφος τύπου Αετού 666 από τις Συρακούσες.</a:t>
            </a:r>
          </a:p>
        </p:txBody>
      </p:sp>
      <p:pic>
        <p:nvPicPr>
          <p:cNvPr id="89091" name="Picture 3" descr="gelaaryballos">
            <a:extLst>
              <a:ext uri="{FF2B5EF4-FFF2-40B4-BE49-F238E27FC236}">
                <a16:creationId xmlns:a16="http://schemas.microsoft.com/office/drawing/2014/main" id="{05F1C0EB-996B-46EF-9540-66A23451EF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766" y="1802706"/>
            <a:ext cx="3173412" cy="4038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2" name="Picture 4" descr="ValledelMarcellinocotyle">
            <a:extLst>
              <a:ext uri="{FF2B5EF4-FFF2-40B4-BE49-F238E27FC236}">
                <a16:creationId xmlns:a16="http://schemas.microsoft.com/office/drawing/2014/main" id="{B0410643-AFCC-46EA-9CEF-B1198822A9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6688" y="2593343"/>
            <a:ext cx="5080000" cy="31813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7C2B014C-FFEB-46DD-BB1C-18DB7A0A2CE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l-GR" sz="4000" dirty="0"/>
              <a:t>129-130. Αγγεία του Ζωγράφου του </a:t>
            </a:r>
            <a:r>
              <a:rPr lang="en-US" sz="4000" dirty="0" err="1"/>
              <a:t>Cesnola</a:t>
            </a:r>
            <a:r>
              <a:rPr lang="en-US" sz="4000" dirty="0"/>
              <a:t>. </a:t>
            </a:r>
            <a:r>
              <a:rPr lang="el-GR" sz="4000" dirty="0" err="1"/>
              <a:t>Ταρκυνία</a:t>
            </a:r>
            <a:r>
              <a:rPr lang="el-GR" sz="4000" dirty="0"/>
              <a:t>. </a:t>
            </a:r>
            <a:r>
              <a:rPr lang="fr-FR" sz="4000" dirty="0" err="1"/>
              <a:t>Grossetto</a:t>
            </a:r>
            <a:r>
              <a:rPr lang="fr-FR" sz="4000" dirty="0"/>
              <a:t>. </a:t>
            </a:r>
            <a:endParaRPr lang="el-GR" sz="4000" dirty="0"/>
          </a:p>
        </p:txBody>
      </p:sp>
      <p:pic>
        <p:nvPicPr>
          <p:cNvPr id="74755" name="Picture 6" descr="grossettoPesciaRomanaCesnolaPainterkrater">
            <a:extLst>
              <a:ext uri="{FF2B5EF4-FFF2-40B4-BE49-F238E27FC236}">
                <a16:creationId xmlns:a16="http://schemas.microsoft.com/office/drawing/2014/main" id="{FAF719B1-C50B-4EDB-A0A4-687E46FBF5A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2339" y="1828800"/>
            <a:ext cx="1190625" cy="194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12" descr="tarquiniaselciatellosporatomba160euboanhydria">
            <a:extLst>
              <a:ext uri="{FF2B5EF4-FFF2-40B4-BE49-F238E27FC236}">
                <a16:creationId xmlns:a16="http://schemas.microsoft.com/office/drawing/2014/main" id="{28F50F3F-5C77-4A52-A0D9-50936C0AB70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844676"/>
            <a:ext cx="3473450" cy="41767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5" descr="C:\Users\mitsos\Pictures\tyrrhenica\mesatora\1386014_601213563268859_1743840264_n.jpg">
            <a:extLst>
              <a:ext uri="{FF2B5EF4-FFF2-40B4-BE49-F238E27FC236}">
                <a16:creationId xmlns:a16="http://schemas.microsoft.com/office/drawing/2014/main" id="{BE3C73E0-A14C-48B4-B6FA-E12651536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628775"/>
            <a:ext cx="344328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51A33210-08D7-4276-B842-A84A0F01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l-GR" altLang="el-GR" sz="2000" dirty="0"/>
              <a:t>131α-γ. Πιθηκούσσες..  Κρατήρας </a:t>
            </a:r>
            <a:br>
              <a:rPr lang="el-GR" altLang="el-GR" sz="2000" dirty="0"/>
            </a:br>
            <a:r>
              <a:rPr lang="el-GR" altLang="el-GR" sz="2000" dirty="0"/>
              <a:t>με παράσταση ναυαγίου</a:t>
            </a:r>
          </a:p>
        </p:txBody>
      </p:sp>
      <p:pic>
        <p:nvPicPr>
          <p:cNvPr id="75779" name="Picture 3" descr="pithekussakrater1">
            <a:extLst>
              <a:ext uri="{FF2B5EF4-FFF2-40B4-BE49-F238E27FC236}">
                <a16:creationId xmlns:a16="http://schemas.microsoft.com/office/drawing/2014/main" id="{58A7829C-EFC2-457A-B422-5182AFD0B98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3284538"/>
            <a:ext cx="4000500" cy="33575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0" name="Picture 4" descr="pithekussakrater2">
            <a:extLst>
              <a:ext uri="{FF2B5EF4-FFF2-40B4-BE49-F238E27FC236}">
                <a16:creationId xmlns:a16="http://schemas.microsoft.com/office/drawing/2014/main" id="{6E1007D0-8D9A-409D-B1F2-795BD5623F9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3213101"/>
            <a:ext cx="4321175" cy="34639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1" name="Picture 5" descr="pithekussakrater3">
            <a:extLst>
              <a:ext uri="{FF2B5EF4-FFF2-40B4-BE49-F238E27FC236}">
                <a16:creationId xmlns:a16="http://schemas.microsoft.com/office/drawing/2014/main" id="{B5DC85CB-3402-45CF-B9E6-537A79DF885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8176" y="188914"/>
            <a:ext cx="4481513" cy="25923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F326814-A050-4A30-9300-4927C91C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800" dirty="0"/>
              <a:t>132. Θραύσμα κρατήρα από τις Πιθηκούσσες. 133. Πρωτοκορινθιακού τύπου σκύφος από τις Πιθηκούσσες.  </a:t>
            </a:r>
            <a:r>
              <a:rPr lang="el-GR" altLang="el-GR" sz="4000" dirty="0"/>
              <a:t> </a:t>
            </a:r>
          </a:p>
        </p:txBody>
      </p:sp>
      <p:pic>
        <p:nvPicPr>
          <p:cNvPr id="76804" name="Picture 4" descr="pithekussaikrater">
            <a:extLst>
              <a:ext uri="{FF2B5EF4-FFF2-40B4-BE49-F238E27FC236}">
                <a16:creationId xmlns:a16="http://schemas.microsoft.com/office/drawing/2014/main" id="{96B9A799-B0E6-4030-B188-31001792C09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221" y="1947170"/>
            <a:ext cx="4000500" cy="33067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164A54C-5122-4C53-B71A-9D18ADDAC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56" y="1823990"/>
            <a:ext cx="5602278" cy="341888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A2FA39-293A-4B95-AD78-CCFB8F7F7F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9B4BE59-2C19-4470-B394-C6676FEB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/>
              <a:t>134. Ευβοϊκός αμφορίσκος από την </a:t>
            </a:r>
            <a:r>
              <a:rPr lang="fr-FR" altLang="el-GR" sz="2400" dirty="0"/>
              <a:t>Taormina. 730-700 </a:t>
            </a:r>
            <a:r>
              <a:rPr lang="el-GR" altLang="el-GR" sz="2400" dirty="0"/>
              <a:t>π.Χ. 135. Σκύφος πρωτοκορινθιακού τύπου από το </a:t>
            </a:r>
            <a:r>
              <a:rPr lang="fr-FR" altLang="el-GR" sz="2400" dirty="0" err="1"/>
              <a:t>Milazzo</a:t>
            </a:r>
            <a:r>
              <a:rPr lang="fr-FR" altLang="el-GR" sz="2400" dirty="0"/>
              <a:t>. </a:t>
            </a:r>
            <a:r>
              <a:rPr lang="el-GR" altLang="el-GR" sz="2400" dirty="0"/>
              <a:t>700-650 π.Χ. 136. Πρωτοκορινθιακή κοτύλη από τον Ακράγαντα</a:t>
            </a:r>
          </a:p>
        </p:txBody>
      </p:sp>
      <p:pic>
        <p:nvPicPr>
          <p:cNvPr id="77827" name="Picture 3" descr="Naxoseuboanhydria">
            <a:extLst>
              <a:ext uri="{FF2B5EF4-FFF2-40B4-BE49-F238E27FC236}">
                <a16:creationId xmlns:a16="http://schemas.microsoft.com/office/drawing/2014/main" id="{6B0BD1B3-DAB6-4605-8490-1C3B6BE4C29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90688"/>
            <a:ext cx="4548013" cy="486811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Picture 4" descr="Milazzocotyle1">
            <a:extLst>
              <a:ext uri="{FF2B5EF4-FFF2-40B4-BE49-F238E27FC236}">
                <a16:creationId xmlns:a16="http://schemas.microsoft.com/office/drawing/2014/main" id="{F312AB03-6FA3-48EC-83DD-E05E2095CD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9295" y="1452270"/>
            <a:ext cx="4432300" cy="26860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 descr="castellazoskyphos1">
            <a:extLst>
              <a:ext uri="{FF2B5EF4-FFF2-40B4-BE49-F238E27FC236}">
                <a16:creationId xmlns:a16="http://schemas.microsoft.com/office/drawing/2014/main" id="{CC438859-1DB8-47D9-A9C6-923F7FB6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4454198"/>
            <a:ext cx="4432300" cy="2104604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260C749-0212-4AC8-8290-6AE115C4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/>
              <a:t>137-138. Γεωμετρική κεραμική από σικελικές θέσεις αυτοχθόνων. Τέλη 8ου αι.-αρχές 7ου αι. </a:t>
            </a:r>
          </a:p>
        </p:txBody>
      </p:sp>
      <p:pic>
        <p:nvPicPr>
          <p:cNvPr id="78851" name="Picture 3" descr="siculan1">
            <a:extLst>
              <a:ext uri="{FF2B5EF4-FFF2-40B4-BE49-F238E27FC236}">
                <a16:creationId xmlns:a16="http://schemas.microsoft.com/office/drawing/2014/main" id="{7921EAE7-6A8F-4028-82C1-F02117D8C5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088" y="1431525"/>
            <a:ext cx="3643975" cy="540810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4" descr="siculan2">
            <a:extLst>
              <a:ext uri="{FF2B5EF4-FFF2-40B4-BE49-F238E27FC236}">
                <a16:creationId xmlns:a16="http://schemas.microsoft.com/office/drawing/2014/main" id="{CE949B24-C666-47BD-B5AC-CAFF773662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3951" y="1408347"/>
            <a:ext cx="3488138" cy="543128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BD5D3-126E-4E40-92F5-25176D72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139</a:t>
            </a:r>
            <a:r>
              <a:rPr lang="en-US" dirty="0"/>
              <a:t>-140</a:t>
            </a:r>
            <a:r>
              <a:rPr lang="el-GR" dirty="0"/>
              <a:t>. Αμφορείς από το </a:t>
            </a:r>
            <a:r>
              <a:rPr lang="en-US" dirty="0" err="1"/>
              <a:t>Casale</a:t>
            </a:r>
            <a:endParaRPr lang="el-G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6354D4-25C7-4E47-BFB2-8BA906C6F8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1" y="1690687"/>
            <a:ext cx="4285867" cy="509828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B261B5-86DD-4C2F-9223-FDEF2FB1E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56" y="1690687"/>
            <a:ext cx="5036938" cy="4802188"/>
          </a:xfrm>
        </p:spPr>
      </p:pic>
    </p:spTree>
    <p:extLst>
      <p:ext uri="{BB962C8B-B14F-4D97-AF65-F5344CB8AC3E}">
        <p14:creationId xmlns:p14="http://schemas.microsoft.com/office/powerpoint/2010/main" val="20039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E2D3DF8-9CC9-4F43-87E7-ECB73E6F14D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l-GR" sz="2400" dirty="0"/>
              <a:t>141. Τεφροδόχος με γραπτή διακόσμηση. Βήιοι. Τέλη του 10ου αι. 142. Βουδαπέστη. Υποκρητήριο από τους Βήιους. Β΄ μισό του 8ου αι. 143. Οινοχόη από τους Βήιους. </a:t>
            </a:r>
            <a:endParaRPr lang="el-GR" dirty="0"/>
          </a:p>
        </p:txBody>
      </p:sp>
      <p:pic>
        <p:nvPicPr>
          <p:cNvPr id="79875" name="Picture 3" descr="Budapestveientesostegno">
            <a:extLst>
              <a:ext uri="{FF2B5EF4-FFF2-40B4-BE49-F238E27FC236}">
                <a16:creationId xmlns:a16="http://schemas.microsoft.com/office/drawing/2014/main" id="{DFB727FA-A3EF-4A90-AB27-086A3652720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676" y="1773239"/>
            <a:ext cx="2822575" cy="37433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6" name="Picture 4" descr="RomeVeioValleLaFata11late9th">
            <a:extLst>
              <a:ext uri="{FF2B5EF4-FFF2-40B4-BE49-F238E27FC236}">
                <a16:creationId xmlns:a16="http://schemas.microsoft.com/office/drawing/2014/main" id="{6D70AFCC-32C2-47BD-816B-3D456F13834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1773239"/>
            <a:ext cx="2549525" cy="35274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7" name="Picture 5" descr="RomeVeioCasaldelFosso888oinochoeaboccarotonda">
            <a:extLst>
              <a:ext uri="{FF2B5EF4-FFF2-40B4-BE49-F238E27FC236}">
                <a16:creationId xmlns:a16="http://schemas.microsoft.com/office/drawing/2014/main" id="{2CC04676-8210-482B-BC12-9A731A13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844675"/>
            <a:ext cx="28765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39E483B-E083-4BE0-9D84-4865C59E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 dirty="0"/>
              <a:t>144-145. Αμφικωνικές τεφροδόχοι. </a:t>
            </a:r>
            <a:r>
              <a:rPr lang="fr-FR" altLang="el-GR" sz="2400" dirty="0" err="1"/>
              <a:t>Vulci</a:t>
            </a:r>
            <a:r>
              <a:rPr lang="fr-FR" altLang="el-GR" sz="2400" dirty="0"/>
              <a:t>. </a:t>
            </a:r>
            <a:r>
              <a:rPr lang="el-GR" altLang="el-GR" sz="2400" dirty="0"/>
              <a:t>Ύστερος 8ος αι. 146. Κρατήρας από το </a:t>
            </a:r>
            <a:r>
              <a:rPr lang="fr-FR" altLang="el-GR" sz="2400" dirty="0" err="1"/>
              <a:t>Vulci</a:t>
            </a:r>
            <a:r>
              <a:rPr lang="fr-FR" altLang="el-GR" sz="2400" dirty="0"/>
              <a:t>. </a:t>
            </a:r>
            <a:r>
              <a:rPr lang="el-GR" altLang="el-GR" sz="2400" dirty="0"/>
              <a:t>Λούβρο. </a:t>
            </a:r>
          </a:p>
        </p:txBody>
      </p:sp>
      <p:pic>
        <p:nvPicPr>
          <p:cNvPr id="80899" name="Picture 3" descr="CopenhagneNyCarlsbergbiconico">
            <a:extLst>
              <a:ext uri="{FF2B5EF4-FFF2-40B4-BE49-F238E27FC236}">
                <a16:creationId xmlns:a16="http://schemas.microsoft.com/office/drawing/2014/main" id="{A321A7C5-2B1D-4275-BD8A-CC2DFEA1A4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919" y="2092572"/>
            <a:ext cx="2843213" cy="36782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VulciOsteriaitalogeometricurn">
            <a:extLst>
              <a:ext uri="{FF2B5EF4-FFF2-40B4-BE49-F238E27FC236}">
                <a16:creationId xmlns:a16="http://schemas.microsoft.com/office/drawing/2014/main" id="{7856AC2B-2B9D-466D-884C-F4917693964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7848" y="1706508"/>
            <a:ext cx="2843213" cy="421174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1" name="Picture 5" descr="LouvreVulcikrater725">
            <a:extLst>
              <a:ext uri="{FF2B5EF4-FFF2-40B4-BE49-F238E27FC236}">
                <a16:creationId xmlns:a16="http://schemas.microsoft.com/office/drawing/2014/main" id="{F7192BB5-A83D-4D02-AE9F-711B249E28B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8778" y="1616075"/>
            <a:ext cx="3262312" cy="43926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321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127-128. Πιθηκούσσες: ευβοϊκού τύπου αγγεία </vt:lpstr>
      <vt:lpstr>129-130. Αγγεία του Ζωγράφου του Cesnola. Ταρκυνία. Grossetto. </vt:lpstr>
      <vt:lpstr>131α-γ. Πιθηκούσσες..  Κρατήρας  με παράσταση ναυαγίου</vt:lpstr>
      <vt:lpstr>132. Θραύσμα κρατήρα από τις Πιθηκούσσες. 133. Πρωτοκορινθιακού τύπου σκύφος από τις Πιθηκούσσες.   </vt:lpstr>
      <vt:lpstr>134. Ευβοϊκός αμφορίσκος από την Taormina. 730-700 π.Χ. 135. Σκύφος πρωτοκορινθιακού τύπου από το Milazzo. 700-650 π.Χ. 136. Πρωτοκορινθιακή κοτύλη από τον Ακράγαντα</vt:lpstr>
      <vt:lpstr>137-138. Γεωμετρική κεραμική από σικελικές θέσεις αυτοχθόνων. Τέλη 8ου αι.-αρχές 7ου αι. </vt:lpstr>
      <vt:lpstr>139-140. Αμφορείς από το Casale</vt:lpstr>
      <vt:lpstr>141. Τεφροδόχος με γραπτή διακόσμηση. Βήιοι. Τέλη του 10ου αι. 142. Βουδαπέστη. Υποκρητήριο από τους Βήιους. Β΄ μισό του 8ου αι. 143. Οινοχόη από τους Βήιους. </vt:lpstr>
      <vt:lpstr>144-145. Αμφικωνικές τεφροδόχοι. Vulci. Ύστερος 8ος αι. 146. Κρατήρας από το Vulci. Λούβρο. </vt:lpstr>
      <vt:lpstr>147-148.  Όλμοι από το Vulci. Ρώμη, Villa Giulia και Ελβετία, ιδιωτ. Συλλ. 149. Ζυρίχη. Κρατήρας από το Vulci. 750-725 π.Χ.</vt:lpstr>
      <vt:lpstr>150α-γ. Ασκοί  της σχολής του Bisenzio. 151α-β. Olla από το Bisenzio. </vt:lpstr>
      <vt:lpstr>152. Ασκός και τριπλό αγγείο από το Vulci. </vt:lpstr>
      <vt:lpstr>153α-γ. Οινοχόη από την Ταρκυνία. Λονδίνο. Αρχές του 7ου αι. </vt:lpstr>
      <vt:lpstr>154. Υπογεωμετρικά αγγεία από το εργαστήριο της Tarquinia. Α oινοχόη με πλοία και ψάρια. Β-Γ. Οινοχόες από την Ταρκυνία, τάφος του άγγείου του Bocchoris. 700-675 π.Χ. </vt:lpstr>
      <vt:lpstr>155. Ευβοϊκή κεραμική από τους Βήιους. 156. Κοτύλες ευβοϊκών εργαστηρίων από την Ταρκύνία.</vt:lpstr>
      <vt:lpstr>157. Σκύφος τύπου Θάψου από τις Πιθηκούσσες. 158. Κοτύλη από το Cerveteri. </vt:lpstr>
      <vt:lpstr>159. Αρύβαλλος από την Γέλα. 160. Σκύφος τύπου Αετού 666 από τις Συρακούσες.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77. Αγγεία του Ζωγράφου του Cesnola. Ταρκυνία. Grossetto. </dc:title>
  <dc:creator>palaio</dc:creator>
  <cp:lastModifiedBy>palaio</cp:lastModifiedBy>
  <cp:revision>10</cp:revision>
  <dcterms:created xsi:type="dcterms:W3CDTF">2023-03-07T19:47:50Z</dcterms:created>
  <dcterms:modified xsi:type="dcterms:W3CDTF">2023-06-06T19:11:02Z</dcterms:modified>
</cp:coreProperties>
</file>