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439" r:id="rId3"/>
    <p:sldId id="257" r:id="rId4"/>
    <p:sldId id="752" r:id="rId5"/>
    <p:sldId id="263" r:id="rId6"/>
    <p:sldId id="785" r:id="rId7"/>
    <p:sldId id="782" r:id="rId8"/>
    <p:sldId id="802" r:id="rId9"/>
    <p:sldId id="808" r:id="rId10"/>
    <p:sldId id="805" r:id="rId11"/>
    <p:sldId id="803" r:id="rId12"/>
    <p:sldId id="786" r:id="rId13"/>
    <p:sldId id="714" r:id="rId14"/>
    <p:sldId id="800" r:id="rId15"/>
    <p:sldId id="809" r:id="rId16"/>
    <p:sldId id="801" r:id="rId17"/>
    <p:sldId id="794" r:id="rId18"/>
    <p:sldId id="807" r:id="rId19"/>
    <p:sldId id="748" r:id="rId20"/>
    <p:sldId id="789" r:id="rId21"/>
    <p:sldId id="795" r:id="rId22"/>
    <p:sldId id="806" r:id="rId23"/>
    <p:sldId id="267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94660"/>
  </p:normalViewPr>
  <p:slideViewPr>
    <p:cSldViewPr>
      <p:cViewPr varScale="1">
        <p:scale>
          <a:sx n="107" d="100"/>
          <a:sy n="107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19/12/2020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91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19/12/2020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17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19/12/2020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87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19/12/2020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619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19/12/2020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66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19/12/2020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17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19/12/2020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159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19/12/2020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471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19/12/2020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19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19/12/2020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84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19/12/2020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72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19/12/2020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607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l/simulation/legacy/balloons-and-buoyancy" TargetMode="External"/><Relationship Id="rId2" Type="http://schemas.openxmlformats.org/officeDocument/2006/relationships/hyperlink" Target="https://www.youtube.com/watch?v=p3b9pK-O6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RaDpDT_znY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JHrr21UvY8" TargetMode="External"/><Relationship Id="rId2" Type="http://schemas.openxmlformats.org/officeDocument/2006/relationships/hyperlink" Target="https://www.youtube.com/watch?v=jarmWzGe78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6zeHWVUiXo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31312iN37Q" TargetMode="External"/><Relationship Id="rId2" Type="http://schemas.openxmlformats.org/officeDocument/2006/relationships/hyperlink" Target="https://www.youtube.com/watch?v=wo8TBL_5Zd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UmZrtiXDi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lUZwwKDqXo" TargetMode="External"/><Relationship Id="rId2" Type="http://schemas.openxmlformats.org/officeDocument/2006/relationships/hyperlink" Target="https://www.youtube.com/watch?v=0B0EhuxJst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iWGGMchu6mQ" TargetMode="External"/><Relationship Id="rId4" Type="http://schemas.openxmlformats.org/officeDocument/2006/relationships/hyperlink" Target="https://www.youtube.com/watch?v=_NuVjVl-JJo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mathesis.cup.gr/courses/course-v1:Physics+Eur2.1+20B/cours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thescienceexplorer.com/universe/what-would-happen-if-earth-stopped-spinnin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-gSx4KUMKI" TargetMode="External"/><Relationship Id="rId2" Type="http://schemas.openxmlformats.org/officeDocument/2006/relationships/hyperlink" Target="https://www.youtube.com/watch?v=bFp3Q7LivJ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77inUTx0QlM" TargetMode="External"/><Relationship Id="rId5" Type="http://schemas.openxmlformats.org/officeDocument/2006/relationships/hyperlink" Target="https://www.youtube.com/watch?v=4qe1Ueifekg" TargetMode="External"/><Relationship Id="rId4" Type="http://schemas.openxmlformats.org/officeDocument/2006/relationships/hyperlink" Target="https://www.youtube.com/watch?v=6S88XeA6fbM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books.edu.gr/ebooks/v2/course-main.jsp?handle=8547/7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el/simulation/legacy/moving-ma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ZqkaJDaz2A&amp;feature=related" TargetMode="External"/><Relationship Id="rId2" Type="http://schemas.openxmlformats.org/officeDocument/2006/relationships/hyperlink" Target="https://www.youtube.com/watch?v=CIPX4dsj5l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het.colorado.edu/el/simulation/friction" TargetMode="External"/><Relationship Id="rId5" Type="http://schemas.openxmlformats.org/officeDocument/2006/relationships/hyperlink" Target="https://www.youtube.com/watch?v=YQD6_5XoBII" TargetMode="External"/><Relationship Id="rId4" Type="http://schemas.openxmlformats.org/officeDocument/2006/relationships/hyperlink" Target="https://www.youtube.com/watch?v=BZQMfb5naz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ΒΑΣΙΚΕΣ ΕΝΟΙΕΣ ΦΥΣΙΚΩΝ ΕΠΙΣΤΗΜΩΝ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ΒΑΣΙΛΗΣ ΚΟΛΛΙΑΣ</a:t>
            </a:r>
          </a:p>
          <a:p>
            <a:r>
              <a:rPr lang="el-GR" dirty="0" smtClean="0"/>
              <a:t>ΣΤΕΦΑΝΟΣ ΑΣΗΜΟΠΟΥΛΟΣ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814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</a:t>
            </a:r>
            <a:r>
              <a:rPr lang="el-GR" dirty="0" err="1" smtClean="0"/>
              <a:t>λειτουργει</a:t>
            </a:r>
            <a:r>
              <a:rPr lang="el-GR" dirty="0" smtClean="0"/>
              <a:t> η </a:t>
            </a:r>
            <a:r>
              <a:rPr lang="el-GR" dirty="0" err="1" smtClean="0"/>
              <a:t>ζωνη</a:t>
            </a:r>
            <a:r>
              <a:rPr lang="el-GR" dirty="0" smtClean="0"/>
              <a:t> </a:t>
            </a:r>
            <a:r>
              <a:rPr lang="el-GR" dirty="0" err="1" smtClean="0"/>
              <a:t>ασφαλειας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https://www.youtube.com/watch?v=uRaU1HMJyCo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853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l-GR" dirty="0" err="1" smtClean="0"/>
              <a:t>μορια</a:t>
            </a:r>
            <a:r>
              <a:rPr lang="el-GR" dirty="0" smtClean="0"/>
              <a:t> ως μικρές μπαλίτσες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Τα μόρια που </a:t>
            </a:r>
            <a:r>
              <a:rPr lang="el-GR" dirty="0" err="1" smtClean="0"/>
              <a:t>χτυπουν</a:t>
            </a:r>
            <a:endParaRPr lang="el-GR" dirty="0" smtClean="0"/>
          </a:p>
          <a:p>
            <a:r>
              <a:rPr lang="el-GR" dirty="0" smtClean="0"/>
              <a:t>Τα μόρια και η «πίεσή» τους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www.youtube.com/watch?v=p3b9pK-O6cE</a:t>
            </a:r>
            <a:endParaRPr lang="el-GR" dirty="0" smtClean="0"/>
          </a:p>
          <a:p>
            <a:r>
              <a:rPr lang="el-GR" dirty="0" smtClean="0"/>
              <a:t>Τα </a:t>
            </a:r>
            <a:r>
              <a:rPr lang="el-GR" dirty="0" err="1" smtClean="0"/>
              <a:t>μορια</a:t>
            </a:r>
            <a:r>
              <a:rPr lang="el-GR" dirty="0" smtClean="0"/>
              <a:t> και η </a:t>
            </a:r>
            <a:r>
              <a:rPr lang="el-GR" dirty="0" err="1" smtClean="0"/>
              <a:t>ανωση</a:t>
            </a:r>
            <a:r>
              <a:rPr lang="el-GR" dirty="0" smtClean="0"/>
              <a:t> 1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phet.colorado.edu/el/simulation/legacy/balloons-and-buoyancy</a:t>
            </a:r>
            <a:r>
              <a:rPr lang="el-GR" dirty="0" smtClean="0"/>
              <a:t> </a:t>
            </a:r>
            <a:endParaRPr lang="en-US" dirty="0" smtClean="0"/>
          </a:p>
          <a:p>
            <a:r>
              <a:rPr lang="el-GR" dirty="0" smtClean="0"/>
              <a:t>Τα μόρια και η άνωση 2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www.youtube.com/watch?v=SRaDpDT_znY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6265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Μέρος 2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Πίεση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9637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Γλωσσικά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err="1" smtClean="0"/>
              <a:t>Πιεση</a:t>
            </a:r>
            <a:r>
              <a:rPr lang="el-GR" dirty="0" smtClean="0"/>
              <a:t> στην </a:t>
            </a:r>
            <a:r>
              <a:rPr lang="el-GR" dirty="0" err="1" smtClean="0"/>
              <a:t>γλωσσα</a:t>
            </a:r>
            <a:r>
              <a:rPr lang="el-GR" dirty="0" smtClean="0"/>
              <a:t> </a:t>
            </a:r>
          </a:p>
          <a:p>
            <a:r>
              <a:rPr lang="en-US" dirty="0"/>
              <a:t>https://www.greek-language.gr/greekLang/modern_greek/tools/lexica/search.html?lq=%CE%A0%CE%AF%CE%B5%CF%83%CE%B7&amp;sin=all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και την </a:t>
            </a:r>
            <a:r>
              <a:rPr lang="el-GR" dirty="0" err="1" smtClean="0"/>
              <a:t>ποιηση</a:t>
            </a:r>
            <a:endParaRPr lang="el-GR" dirty="0" smtClean="0"/>
          </a:p>
          <a:p>
            <a:r>
              <a:rPr lang="en-US" dirty="0"/>
              <a:t>https://www.greek-language.gr/Resources/literature/tools/concordance/search.html?lq=word:79105</a:t>
            </a:r>
            <a:endParaRPr lang="el-GR" dirty="0"/>
          </a:p>
          <a:p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Συνδηλώσεις και συναισθήματα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78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Πίεση και στερεά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Συνήθως πίεση που </a:t>
            </a:r>
            <a:r>
              <a:rPr lang="el-GR" dirty="0" err="1" smtClean="0"/>
              <a:t>νοιωθουμε</a:t>
            </a:r>
            <a:r>
              <a:rPr lang="el-GR" dirty="0" smtClean="0"/>
              <a:t> </a:t>
            </a:r>
            <a:r>
              <a:rPr lang="el-GR" dirty="0" smtClean="0"/>
              <a:t>έντονα και εστιασμένα</a:t>
            </a:r>
            <a:endParaRPr lang="en-US" dirty="0" smtClean="0"/>
          </a:p>
          <a:p>
            <a:r>
              <a:rPr lang="el-GR" dirty="0" smtClean="0"/>
              <a:t>Ορισμός της πίεσης. </a:t>
            </a:r>
            <a:r>
              <a:rPr lang="el-GR" dirty="0" smtClean="0">
                <a:solidFill>
                  <a:srgbClr val="FF0000"/>
                </a:solidFill>
              </a:rPr>
              <a:t>Ερώτημα ;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62870"/>
            <a:ext cx="1284080" cy="252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275856" y="4797152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http://users.sch.gr/kassetas/yPhysicsBGymn5.htm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544" y="2328589"/>
            <a:ext cx="2493963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327199"/>
            <a:ext cx="6589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Κουβαλάτε ένα κιβώτιο με </a:t>
            </a:r>
            <a:r>
              <a:rPr lang="el-GR" dirty="0" err="1" smtClean="0">
                <a:solidFill>
                  <a:srgbClr val="FF0000"/>
                </a:solidFill>
              </a:rPr>
              <a:t>νημα</a:t>
            </a:r>
            <a:r>
              <a:rPr lang="el-GR" dirty="0" smtClean="0">
                <a:solidFill>
                  <a:srgbClr val="FF0000"/>
                </a:solidFill>
              </a:rPr>
              <a:t> και σας «</a:t>
            </a:r>
            <a:r>
              <a:rPr lang="el-GR" dirty="0" err="1" smtClean="0">
                <a:solidFill>
                  <a:srgbClr val="FF0000"/>
                </a:solidFill>
              </a:rPr>
              <a:t>κοβει</a:t>
            </a:r>
            <a:r>
              <a:rPr lang="el-GR" dirty="0" smtClean="0">
                <a:solidFill>
                  <a:srgbClr val="FF0000"/>
                </a:solidFill>
              </a:rPr>
              <a:t>» τα χέρια. Τι κάνετε;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4364" y="5733256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>
                <a:solidFill>
                  <a:srgbClr val="FF0000"/>
                </a:solidFill>
              </a:rPr>
              <a:t>Γιατι</a:t>
            </a:r>
            <a:r>
              <a:rPr lang="el-GR" dirty="0" smtClean="0">
                <a:solidFill>
                  <a:srgbClr val="FF0000"/>
                </a:solidFill>
              </a:rPr>
              <a:t> πιρούνια</a:t>
            </a:r>
            <a:r>
              <a:rPr lang="el-GR" dirty="0" smtClean="0"/>
              <a:t>;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0220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Οψεις</a:t>
            </a:r>
            <a:r>
              <a:rPr lang="el-GR" dirty="0" smtClean="0"/>
              <a:t> της κατανόησης μιας έννοιας στις ΦΕ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l-GR" dirty="0" smtClean="0"/>
              <a:t>Σε ποιο ερώτημα/</a:t>
            </a:r>
            <a:r>
              <a:rPr lang="el-GR" dirty="0" err="1" smtClean="0"/>
              <a:t>απορια</a:t>
            </a:r>
            <a:r>
              <a:rPr lang="el-GR" dirty="0" smtClean="0"/>
              <a:t>/ αβεβαιότητα είναι «απάντηση» η έννοια; (</a:t>
            </a:r>
            <a:r>
              <a:rPr lang="el-GR" dirty="0" err="1" smtClean="0"/>
              <a:t>Ιστορια</a:t>
            </a:r>
            <a:r>
              <a:rPr lang="el-GR" dirty="0" smtClean="0"/>
              <a:t>)</a:t>
            </a:r>
          </a:p>
          <a:p>
            <a:pPr marL="514350" indent="-514350">
              <a:buAutoNum type="arabicPeriod"/>
            </a:pPr>
            <a:r>
              <a:rPr lang="el-GR" dirty="0" smtClean="0"/>
              <a:t>Ξέρω πώς θα μπορούσα να τη μετρήσω σε μια συγκεκριμένη κατάσταση; (από τον ορισμό στη μέτρηση)</a:t>
            </a:r>
          </a:p>
          <a:p>
            <a:pPr marL="514350" indent="-514350">
              <a:buAutoNum type="arabicPeriod"/>
            </a:pPr>
            <a:r>
              <a:rPr lang="el-GR" dirty="0" smtClean="0"/>
              <a:t>Ξέρω με ποιες άλλες έννοιες συνδέεται </a:t>
            </a:r>
            <a:r>
              <a:rPr lang="el-GR" dirty="0" err="1" smtClean="0"/>
              <a:t>αιτιακά</a:t>
            </a:r>
            <a:r>
              <a:rPr lang="el-GR" dirty="0" smtClean="0"/>
              <a:t> (ή </a:t>
            </a:r>
            <a:r>
              <a:rPr lang="el-GR" dirty="0" err="1" smtClean="0"/>
              <a:t>δομικα</a:t>
            </a:r>
            <a:r>
              <a:rPr lang="el-GR" dirty="0" smtClean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232417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Πιεση</a:t>
            </a:r>
            <a:r>
              <a:rPr lang="el-GR" dirty="0" smtClean="0"/>
              <a:t> και </a:t>
            </a:r>
            <a:r>
              <a:rPr lang="el-GR" dirty="0" err="1" smtClean="0"/>
              <a:t>υγρα</a:t>
            </a:r>
            <a:r>
              <a:rPr lang="el-GR" dirty="0" smtClean="0"/>
              <a:t> και αέρια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 smtClean="0"/>
              <a:t>Ο </a:t>
            </a:r>
            <a:r>
              <a:rPr lang="el-GR" dirty="0" err="1"/>
              <a:t>νομος</a:t>
            </a:r>
            <a:r>
              <a:rPr lang="el-GR" dirty="0"/>
              <a:t> του </a:t>
            </a:r>
            <a:r>
              <a:rPr lang="el-GR" dirty="0" err="1" smtClean="0"/>
              <a:t>Πασκαλ</a:t>
            </a:r>
            <a:r>
              <a:rPr lang="el-GR" dirty="0" smtClean="0"/>
              <a:t> εφαρμογές και παράδοξα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www.youtube.com/watch?v=jarmWzGe78k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Παράδειγμα: υδροστατική πίεση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 = P</a:t>
            </a:r>
            <a:r>
              <a:rPr lang="el-GR" dirty="0" err="1" smtClean="0"/>
              <a:t>ατμ</a:t>
            </a:r>
            <a:r>
              <a:rPr lang="el-GR" dirty="0" smtClean="0"/>
              <a:t> + ρ</a:t>
            </a:r>
            <a:r>
              <a:rPr lang="en-US" dirty="0" smtClean="0"/>
              <a:t>* g *</a:t>
            </a:r>
            <a:r>
              <a:rPr lang="el-GR" dirty="0" smtClean="0"/>
              <a:t> </a:t>
            </a:r>
            <a:r>
              <a:rPr lang="en-US" dirty="0" smtClean="0"/>
              <a:t>h</a:t>
            </a:r>
            <a:endParaRPr lang="el-GR" dirty="0" smtClean="0"/>
          </a:p>
          <a:p>
            <a:pPr marL="0" indent="0">
              <a:buNone/>
            </a:pPr>
            <a:r>
              <a:rPr lang="el-GR" dirty="0" err="1" smtClean="0"/>
              <a:t>Παραδοξα</a:t>
            </a:r>
            <a:r>
              <a:rPr lang="el-GR" dirty="0" smtClean="0"/>
              <a:t>: </a:t>
            </a:r>
          </a:p>
          <a:p>
            <a:pPr marL="0" indent="0">
              <a:buNone/>
            </a:pPr>
            <a:r>
              <a:rPr lang="el-GR" dirty="0" smtClean="0">
                <a:hlinkClick r:id="rId3"/>
              </a:rPr>
              <a:t>1.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www.youtube.com/watch?v=EJHrr21UvY8</a:t>
            </a:r>
            <a:r>
              <a:rPr lang="el-GR" dirty="0" smtClean="0"/>
              <a:t> (λίγο νερό νικά )</a:t>
            </a:r>
          </a:p>
          <a:p>
            <a:pPr marL="0" indent="0">
              <a:buNone/>
            </a:pPr>
            <a:r>
              <a:rPr lang="el-GR" dirty="0" smtClean="0">
                <a:hlinkClick r:id="rId4"/>
              </a:rPr>
              <a:t>2.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www.youtube.com/watch?v=6zeHWVUiXoc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(πώς γίνεται δοχεία με νερό διαφορετικής μάζας να έχουν </a:t>
            </a:r>
            <a:r>
              <a:rPr lang="el-GR" dirty="0" err="1" smtClean="0"/>
              <a:t>ιδια</a:t>
            </a:r>
            <a:r>
              <a:rPr lang="el-GR" dirty="0" smtClean="0"/>
              <a:t> </a:t>
            </a:r>
            <a:r>
              <a:rPr lang="el-GR" dirty="0" err="1" smtClean="0"/>
              <a:t>πιεση</a:t>
            </a:r>
            <a:r>
              <a:rPr lang="el-GR" dirty="0" smtClean="0"/>
              <a:t> στον πάτο τους;)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31940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844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Καθημερινη</a:t>
            </a:r>
            <a:r>
              <a:rPr lang="el-GR" dirty="0" smtClean="0"/>
              <a:t> </a:t>
            </a:r>
            <a:r>
              <a:rPr lang="el-GR" dirty="0" err="1" smtClean="0"/>
              <a:t>πιεση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 smtClean="0"/>
              <a:t>1.Πίεση </a:t>
            </a:r>
            <a:r>
              <a:rPr lang="el-GR" dirty="0" err="1"/>
              <a:t>ατμοσφαιρικη</a:t>
            </a:r>
            <a:endParaRPr lang="el-GR" dirty="0"/>
          </a:p>
          <a:p>
            <a:r>
              <a:rPr lang="en-US" dirty="0">
                <a:hlinkClick r:id="rId2"/>
              </a:rPr>
              <a:t>https://www.youtube.com/watch?v=wo8TBL_5Zdw</a:t>
            </a:r>
            <a:endParaRPr lang="el-GR" dirty="0"/>
          </a:p>
          <a:p>
            <a:r>
              <a:rPr lang="en-US" dirty="0">
                <a:hlinkClick r:id="rId3"/>
              </a:rPr>
              <a:t>https://www.youtube.com/watch?v=c31312iN37Q</a:t>
            </a:r>
            <a:r>
              <a:rPr lang="el-GR" dirty="0"/>
              <a:t> </a:t>
            </a:r>
            <a:endParaRPr lang="en-US" dirty="0"/>
          </a:p>
          <a:p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2. Πώς </a:t>
            </a:r>
            <a:r>
              <a:rPr lang="el-GR" dirty="0" smtClean="0"/>
              <a:t>ρουφάμε με ένα καλαμάκι;</a:t>
            </a: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www.youtube.com/watch?v=HUmZrtiXDik</a:t>
            </a:r>
            <a:r>
              <a:rPr lang="el-GR" dirty="0" smtClean="0"/>
              <a:t> </a:t>
            </a:r>
            <a:endParaRPr lang="el-GR" dirty="0"/>
          </a:p>
          <a:p>
            <a:r>
              <a:rPr lang="el-GR" dirty="0" smtClean="0">
                <a:solidFill>
                  <a:srgbClr val="FF0000"/>
                </a:solidFill>
              </a:rPr>
              <a:t>Μια ψυχολογική ανατροπή</a:t>
            </a:r>
          </a:p>
          <a:p>
            <a:pPr marL="0" indent="0">
              <a:buNone/>
            </a:pPr>
            <a:r>
              <a:rPr lang="el-GR" dirty="0" err="1" smtClean="0"/>
              <a:t>Δωρο</a:t>
            </a:r>
            <a:r>
              <a:rPr lang="el-GR" dirty="0" smtClean="0"/>
              <a:t> (τότε πώς και τα δένδρα είναι </a:t>
            </a:r>
            <a:r>
              <a:rPr lang="el-GR" dirty="0" err="1" smtClean="0"/>
              <a:t>πανω</a:t>
            </a:r>
            <a:r>
              <a:rPr lang="el-GR" dirty="0" smtClean="0"/>
              <a:t> από 10 μ ψηλά;	)</a:t>
            </a:r>
            <a:endParaRPr lang="el-GR" dirty="0" smtClean="0"/>
          </a:p>
          <a:p>
            <a:pPr marL="0" indent="0">
              <a:buNone/>
            </a:pPr>
            <a:r>
              <a:rPr lang="en-US" dirty="0"/>
              <a:t>https://www.youtube.com/watch?v=BickMFHAZR0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601103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Οψεις</a:t>
            </a:r>
            <a:r>
              <a:rPr lang="el-GR" dirty="0" smtClean="0"/>
              <a:t> της υδροστατικής πίεσης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hlinkClick r:id="rId2"/>
              </a:rPr>
              <a:t>https://www.youtube.com/watch?v=0B0EhuxJsts</a:t>
            </a:r>
            <a:r>
              <a:rPr lang="en-US" dirty="0"/>
              <a:t> </a:t>
            </a:r>
            <a:endParaRPr lang="el-GR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www.youtube.com/watch?v=QlUZwwKDqXo</a:t>
            </a:r>
            <a:endParaRPr lang="el-GR" dirty="0" smtClean="0"/>
          </a:p>
          <a:p>
            <a:r>
              <a:rPr lang="el-GR" dirty="0" smtClean="0"/>
              <a:t>Πώς </a:t>
            </a:r>
            <a:r>
              <a:rPr lang="el-GR" dirty="0" err="1" smtClean="0"/>
              <a:t>μπορει</a:t>
            </a:r>
            <a:r>
              <a:rPr lang="el-GR" dirty="0" smtClean="0"/>
              <a:t> η </a:t>
            </a:r>
            <a:r>
              <a:rPr lang="el-GR" dirty="0" err="1" smtClean="0"/>
              <a:t>υδροστατικη</a:t>
            </a:r>
            <a:r>
              <a:rPr lang="el-GR" dirty="0" smtClean="0"/>
              <a:t> </a:t>
            </a:r>
            <a:r>
              <a:rPr lang="el-GR" dirty="0" err="1" smtClean="0"/>
              <a:t>πιεση</a:t>
            </a:r>
            <a:r>
              <a:rPr lang="el-GR" dirty="0" smtClean="0"/>
              <a:t> να είναι </a:t>
            </a:r>
            <a:r>
              <a:rPr lang="el-GR" dirty="0" err="1" smtClean="0"/>
              <a:t>κρυφη</a:t>
            </a:r>
            <a:r>
              <a:rPr lang="el-GR" dirty="0"/>
              <a:t>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://www.youtube.com/watch?v=_</a:t>
            </a:r>
            <a:r>
              <a:rPr lang="en-US" dirty="0" smtClean="0">
                <a:hlinkClick r:id="rId4"/>
              </a:rPr>
              <a:t>NuVjVl-JJo</a:t>
            </a:r>
            <a:endParaRPr lang="el-GR" dirty="0" smtClean="0"/>
          </a:p>
          <a:p>
            <a:r>
              <a:rPr lang="el-GR" dirty="0"/>
              <a:t>Το </a:t>
            </a:r>
            <a:r>
              <a:rPr lang="el-GR" dirty="0" err="1"/>
              <a:t>σωμα</a:t>
            </a:r>
            <a:r>
              <a:rPr lang="el-GR" dirty="0"/>
              <a:t> μας σε </a:t>
            </a:r>
            <a:r>
              <a:rPr lang="el-GR" dirty="0" err="1"/>
              <a:t>χαμηλη</a:t>
            </a:r>
            <a:r>
              <a:rPr lang="el-GR" dirty="0"/>
              <a:t> </a:t>
            </a:r>
            <a:r>
              <a:rPr lang="el-GR" dirty="0" err="1"/>
              <a:t>πιεση</a:t>
            </a:r>
            <a:endParaRPr lang="el-GR" dirty="0"/>
          </a:p>
          <a:p>
            <a:pPr marL="0" indent="0">
              <a:buNone/>
            </a:pPr>
            <a:r>
              <a:rPr lang="el-GR" dirty="0">
                <a:hlinkClick r:id="rId5"/>
              </a:rPr>
              <a:t>https://</a:t>
            </a:r>
            <a:r>
              <a:rPr lang="el-GR" dirty="0" smtClean="0">
                <a:hlinkClick r:id="rId5"/>
              </a:rPr>
              <a:t>www.youtube.com/watch?v=iWGGMchu6mQ</a:t>
            </a:r>
            <a:r>
              <a:rPr lang="el-GR" dirty="0" smtClean="0"/>
              <a:t> 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5753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</a:t>
            </a:r>
            <a:r>
              <a:rPr lang="el-GR" dirty="0" smtClean="0"/>
              <a:t>με βίντεο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Πειράματα με το </a:t>
            </a:r>
            <a:r>
              <a:rPr lang="el-GR" dirty="0" smtClean="0">
                <a:solidFill>
                  <a:srgbClr val="FF0000"/>
                </a:solidFill>
              </a:rPr>
              <a:t>νερό</a:t>
            </a:r>
            <a:endParaRPr lang="en-US" b="1" dirty="0" smtClean="0"/>
          </a:p>
          <a:p>
            <a:pPr marL="0" indent="0">
              <a:buNone/>
            </a:pPr>
            <a:r>
              <a:rPr lang="el-GR" b="1" dirty="0" smtClean="0"/>
              <a:t>Επιστήμη </a:t>
            </a:r>
            <a:r>
              <a:rPr lang="el-GR" b="1" dirty="0"/>
              <a:t>για όλους. Σειρά πειραμάτων για παιδιά με απλά υλικά </a:t>
            </a:r>
            <a:endParaRPr lang="en-US" b="1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https://mathesis.cup.gr/courses/course-v1:Physics+Eur2.1+20B/course</a:t>
            </a:r>
            <a:r>
              <a:rPr lang="en-US" dirty="0" smtClean="0">
                <a:hlinkClick r:id="rId2"/>
              </a:rPr>
              <a:t>/</a:t>
            </a:r>
            <a:endParaRPr lang="el-GR" dirty="0" smtClean="0"/>
          </a:p>
          <a:p>
            <a:pPr marL="0" indent="0">
              <a:buNone/>
            </a:pPr>
            <a:r>
              <a:rPr lang="el-GR" dirty="0" err="1" smtClean="0"/>
              <a:t>Εγγραφειτε</a:t>
            </a:r>
            <a:r>
              <a:rPr lang="el-GR" dirty="0" smtClean="0"/>
              <a:t> και πάτε στο</a:t>
            </a:r>
          </a:p>
          <a:p>
            <a:pPr marL="0" indent="0">
              <a:buNone/>
            </a:pPr>
            <a:r>
              <a:rPr lang="en-US" dirty="0"/>
              <a:t>https://mathesis.cup.gr/courses/course-v1:Physics+Eur2.1+20B/courseware/4e8241ca0d2c4fbf95129d1a0ca6e938/803430f10da247308270f2b73d3e9163/?activate_block_id=block-v1%3APhysics%2BEur2.1%2B20B%2Btype%40sequential%2Bblock%40803430f10da247308270f2b73d3e9163</a:t>
            </a:r>
            <a:endParaRPr lang="el-GR" dirty="0"/>
          </a:p>
          <a:p>
            <a:r>
              <a:rPr lang="el-GR" dirty="0" err="1" smtClean="0">
                <a:solidFill>
                  <a:srgbClr val="FF0000"/>
                </a:solidFill>
              </a:rPr>
              <a:t>Μπορειτε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διαλέξετε ένα πείραμα, να </a:t>
            </a:r>
            <a:r>
              <a:rPr lang="el-GR" dirty="0" smtClean="0">
                <a:solidFill>
                  <a:srgbClr val="FF0000"/>
                </a:solidFill>
              </a:rPr>
              <a:t>το κάνετε και να το </a:t>
            </a:r>
            <a:r>
              <a:rPr lang="el-GR" dirty="0" err="1" smtClean="0">
                <a:solidFill>
                  <a:srgbClr val="FF0000"/>
                </a:solidFill>
              </a:rPr>
              <a:t>εξηγησετε</a:t>
            </a:r>
            <a:r>
              <a:rPr lang="el-GR" dirty="0" smtClean="0">
                <a:solidFill>
                  <a:srgbClr val="FF0000"/>
                </a:solidFill>
              </a:rPr>
              <a:t>!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Προηγούμενη διάλεξη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Μηχανικη</a:t>
            </a:r>
            <a:r>
              <a:rPr lang="el-GR" dirty="0" smtClean="0"/>
              <a:t>, </a:t>
            </a:r>
            <a:r>
              <a:rPr lang="el-GR" dirty="0" err="1" smtClean="0"/>
              <a:t>Εννοιες</a:t>
            </a:r>
            <a:r>
              <a:rPr lang="el-GR" dirty="0" smtClean="0"/>
              <a:t> </a:t>
            </a:r>
            <a:r>
              <a:rPr lang="el-GR" dirty="0" err="1" smtClean="0"/>
              <a:t>καθημερινες</a:t>
            </a:r>
            <a:r>
              <a:rPr lang="el-GR" dirty="0" smtClean="0"/>
              <a:t> και </a:t>
            </a:r>
            <a:r>
              <a:rPr lang="el-GR" dirty="0" err="1" smtClean="0"/>
              <a:t>επιστημονικες</a:t>
            </a:r>
            <a:r>
              <a:rPr lang="el-GR" dirty="0" smtClean="0"/>
              <a:t>, </a:t>
            </a:r>
            <a:r>
              <a:rPr lang="el-GR" dirty="0" err="1" smtClean="0"/>
              <a:t>Νομοι</a:t>
            </a:r>
            <a:r>
              <a:rPr lang="el-GR" dirty="0" smtClean="0"/>
              <a:t> του </a:t>
            </a:r>
            <a:r>
              <a:rPr lang="el-GR" dirty="0" err="1" smtClean="0"/>
              <a:t>Νευτωνα</a:t>
            </a: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8476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Μέρος 3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Οψεις</a:t>
            </a:r>
            <a:r>
              <a:rPr lang="el-GR" dirty="0" smtClean="0"/>
              <a:t> </a:t>
            </a:r>
            <a:r>
              <a:rPr lang="el-GR" dirty="0" err="1" smtClean="0"/>
              <a:t>οσων</a:t>
            </a:r>
            <a:r>
              <a:rPr lang="el-GR" dirty="0" smtClean="0"/>
              <a:t> </a:t>
            </a:r>
            <a:r>
              <a:rPr lang="el-GR" dirty="0" err="1" smtClean="0"/>
              <a:t>εχουμε</a:t>
            </a:r>
            <a:r>
              <a:rPr lang="el-GR" dirty="0" smtClean="0"/>
              <a:t> </a:t>
            </a:r>
            <a:r>
              <a:rPr lang="el-GR" dirty="0" err="1" smtClean="0"/>
              <a:t>κανει</a:t>
            </a:r>
            <a:r>
              <a:rPr lang="el-GR" dirty="0" smtClean="0"/>
              <a:t> στη μετεωρολογία</a:t>
            </a:r>
          </a:p>
          <a:p>
            <a:r>
              <a:rPr lang="el-GR" dirty="0" smtClean="0"/>
              <a:t>(Περισσότερα σε μαθήματα του κ </a:t>
            </a:r>
            <a:r>
              <a:rPr lang="el-GR" dirty="0" err="1" smtClean="0"/>
              <a:t>Ασημόπουλου</a:t>
            </a:r>
            <a:r>
              <a:rPr lang="el-GR" dirty="0" smtClean="0"/>
              <a:t>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0997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Καποιοι</a:t>
            </a:r>
            <a:r>
              <a:rPr lang="el-GR" dirty="0" smtClean="0"/>
              <a:t> μεγάλοι </a:t>
            </a:r>
            <a:r>
              <a:rPr lang="el-GR" dirty="0" err="1" smtClean="0"/>
              <a:t>παραγοντες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l-GR" dirty="0" err="1" smtClean="0"/>
              <a:t>Ηλιος</a:t>
            </a:r>
            <a:r>
              <a:rPr lang="el-GR" dirty="0" smtClean="0"/>
              <a:t> που </a:t>
            </a:r>
            <a:r>
              <a:rPr lang="el-GR" dirty="0" err="1" smtClean="0"/>
              <a:t>στελνει</a:t>
            </a:r>
            <a:r>
              <a:rPr lang="el-GR" dirty="0" smtClean="0"/>
              <a:t> «δομημένη» ενέργεια</a:t>
            </a:r>
          </a:p>
          <a:p>
            <a:r>
              <a:rPr lang="el-GR" dirty="0" smtClean="0"/>
              <a:t>Η Γη που στρέφεται γύρω από τον εαυτό της</a:t>
            </a:r>
          </a:p>
          <a:p>
            <a:r>
              <a:rPr lang="el-GR" dirty="0" smtClean="0"/>
              <a:t>Ο «</a:t>
            </a:r>
            <a:r>
              <a:rPr lang="el-GR" dirty="0" err="1" smtClean="0"/>
              <a:t>στραβος</a:t>
            </a:r>
            <a:r>
              <a:rPr lang="el-GR" dirty="0" smtClean="0"/>
              <a:t>» άξονας της Γης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thescienceexplorer.com/universe/what-would-happen-if-earth-stopped-spinning</a:t>
            </a: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4903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Κάποιοι μεγάλοι παράγοντες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/>
              <a:t>Κινήσεις αέρα σε μεγάλη </a:t>
            </a:r>
            <a:r>
              <a:rPr lang="el-GR" dirty="0" smtClean="0"/>
              <a:t>κλίμακα</a:t>
            </a:r>
            <a:endParaRPr lang="el-GR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www.youtube.com/watch?v=bFp3Q7LivJA</a:t>
            </a:r>
            <a:endParaRPr lang="el-GR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www.youtube.com/watch?v=Q-gSx4KUMKI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Διαφορές στην πίεση οδηγούν σε κίνηση (υπολογισμός)</a:t>
            </a:r>
          </a:p>
          <a:p>
            <a:pPr marL="0" indent="0">
              <a:buNone/>
            </a:pPr>
            <a:r>
              <a:rPr lang="el-GR" dirty="0" smtClean="0"/>
              <a:t>Η εκτόνωση οδηγεί σε απώλεια εσωτερικής ενέργειας και η συμπίεση σε αύξηση εσωτερικής ενέργειας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www.youtube.com/watch?v=6S88XeA6fbM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www.youtube.com/watch?v=4qe1Ueifekg</a:t>
            </a:r>
            <a:r>
              <a:rPr lang="en-US" dirty="0" smtClean="0"/>
              <a:t>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Φαινόμενο θερμοκηπίου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www.youtube.com/watch?v=77inUTx0QlM</a:t>
            </a:r>
            <a:r>
              <a:rPr lang="el-GR" dirty="0" smtClean="0"/>
              <a:t> </a:t>
            </a:r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7574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ΜΕΡΟΣ 4 </a:t>
            </a:r>
            <a:br>
              <a:rPr lang="el-GR" dirty="0" smtClean="0"/>
            </a:br>
            <a:r>
              <a:rPr lang="el-GR" dirty="0" smtClean="0"/>
              <a:t>Σύνοψη και Σχολιασμός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125" y="2243931"/>
            <a:ext cx="48577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37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ΔΙΑΛΕΞΗ </a:t>
            </a:r>
            <a:r>
              <a:rPr lang="en-US" dirty="0" smtClean="0"/>
              <a:t>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/>
              <a:t> </a:t>
            </a:r>
            <a:r>
              <a:rPr lang="el-GR" dirty="0" smtClean="0"/>
              <a:t>ΜΕΡΟΣ : </a:t>
            </a:r>
            <a:r>
              <a:rPr lang="el-GR" dirty="0" err="1" smtClean="0"/>
              <a:t>Μηχανικη</a:t>
            </a:r>
            <a:r>
              <a:rPr lang="el-GR" dirty="0" smtClean="0"/>
              <a:t>. </a:t>
            </a:r>
            <a:r>
              <a:rPr lang="el-GR" dirty="0" err="1" smtClean="0"/>
              <a:t>Παραδειγματα</a:t>
            </a:r>
            <a:r>
              <a:rPr lang="el-GR" dirty="0" smtClean="0"/>
              <a:t>.</a:t>
            </a:r>
          </a:p>
          <a:p>
            <a:r>
              <a:rPr lang="el-GR" dirty="0"/>
              <a:t>2</a:t>
            </a:r>
            <a:r>
              <a:rPr lang="el-GR" baseline="30000" dirty="0"/>
              <a:t>ο</a:t>
            </a:r>
            <a:r>
              <a:rPr lang="el-GR" dirty="0"/>
              <a:t> ΜΕΡΟΣ: </a:t>
            </a:r>
            <a:r>
              <a:rPr lang="el-GR" dirty="0" smtClean="0"/>
              <a:t>Πίεση</a:t>
            </a:r>
          </a:p>
          <a:p>
            <a:r>
              <a:rPr lang="el-GR" dirty="0" smtClean="0"/>
              <a:t>3</a:t>
            </a:r>
            <a:r>
              <a:rPr lang="el-GR" baseline="30000" dirty="0" smtClean="0"/>
              <a:t>ο</a:t>
            </a:r>
            <a:r>
              <a:rPr lang="el-GR" dirty="0" smtClean="0"/>
              <a:t> ΜΕΡΟΣ: </a:t>
            </a:r>
            <a:r>
              <a:rPr lang="el-GR" dirty="0" smtClean="0"/>
              <a:t>Για τη Γη</a:t>
            </a:r>
            <a:endParaRPr lang="el-GR" dirty="0" smtClean="0"/>
          </a:p>
          <a:p>
            <a:r>
              <a:rPr lang="el-GR" dirty="0" smtClean="0"/>
              <a:t>4</a:t>
            </a:r>
            <a:r>
              <a:rPr lang="el-GR" baseline="30000" dirty="0" smtClean="0"/>
              <a:t>ο</a:t>
            </a:r>
            <a:r>
              <a:rPr lang="el-GR" dirty="0" smtClean="0"/>
              <a:t> ΜΕΡΟΣ: Σύνοψη, σχολιασμός μαθήματος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708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err="1" smtClean="0"/>
              <a:t>Μηχανικη</a:t>
            </a:r>
            <a:r>
              <a:rPr lang="el-GR" dirty="0" smtClean="0"/>
              <a:t> στα τρέχοντα βιβλία του Δημοτικού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Πέμπτη </a:t>
            </a:r>
            <a:r>
              <a:rPr lang="el-GR" altLang="el-GR" sz="1300" dirty="0" err="1">
                <a:ea typeface="Calibri" pitchFamily="34" charset="0"/>
                <a:cs typeface="Times New Roman" pitchFamily="18" charset="0"/>
              </a:rPr>
              <a:t>Δημοτικου</a:t>
            </a:r>
            <a:r>
              <a:rPr lang="el-GR" altLang="el-GR" sz="13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>
                <a:ea typeface="Calibri" pitchFamily="34" charset="0"/>
                <a:cs typeface="Times New Roman" pitchFamily="18" charset="0"/>
              </a:rPr>
              <a:t>σελιδα</a:t>
            </a:r>
            <a:r>
              <a:rPr lang="el-GR" altLang="el-GR" sz="1300" dirty="0">
                <a:ea typeface="Calibri" pitchFamily="34" charset="0"/>
                <a:cs typeface="Times New Roman" pitchFamily="18" charset="0"/>
              </a:rPr>
              <a:t>  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162 </a:t>
            </a:r>
            <a:r>
              <a:rPr lang="el-GR" altLang="el-GR" sz="1300" dirty="0" err="1">
                <a:ea typeface="Calibri" pitchFamily="34" charset="0"/>
                <a:cs typeface="Times New Roman" pitchFamily="18" charset="0"/>
              </a:rPr>
              <a:t>τετραδιο</a:t>
            </a:r>
            <a:r>
              <a:rPr lang="el-GR" altLang="el-GR" sz="13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εργασιων</a:t>
            </a:r>
            <a:endParaRPr lang="el-GR" altLang="el-GR" sz="1300" dirty="0" smtClean="0"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95000"/>
              </a:lnSpc>
              <a:spcAft>
                <a:spcPts val="1000"/>
              </a:spcAft>
              <a:buNone/>
            </a:pPr>
            <a:r>
              <a:rPr lang="en-US" altLang="el-GR" sz="1300" dirty="0">
                <a:ea typeface="Calibri" pitchFamily="34" charset="0"/>
                <a:cs typeface="Times New Roman" pitchFamily="18" charset="0"/>
              </a:rPr>
              <a:t>http://ebooks.edu.gr/ebooks/v/pdf/8547/628/10-0133-02_Fysika_E-Dimotikou_Tetradio-Ergasion/</a:t>
            </a:r>
            <a:endParaRPr lang="el-GR" altLang="el-GR" sz="1300" dirty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Ταχύτητα ,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Μετρηση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ταχυτητας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Δυναμεις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από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επαφη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και από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αποσταση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, Πίεση</a:t>
            </a: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endParaRPr lang="el-GR" altLang="el-GR" sz="1300" dirty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Πέμπτη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Δημοτικου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>
                <a:ea typeface="Calibri" pitchFamily="34" charset="0"/>
                <a:cs typeface="Times New Roman" pitchFamily="18" charset="0"/>
              </a:rPr>
              <a:t>σελ 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104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βιβλιο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μαθητη</a:t>
            </a:r>
            <a:endParaRPr lang="el-GR" altLang="el-GR" sz="1300" dirty="0" smtClean="0"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95000"/>
              </a:lnSpc>
              <a:spcAft>
                <a:spcPts val="1000"/>
              </a:spcAft>
              <a:buNone/>
            </a:pPr>
            <a:r>
              <a:rPr lang="en-US" altLang="el-GR" sz="1300" dirty="0">
                <a:ea typeface="Calibri" pitchFamily="34" charset="0"/>
                <a:cs typeface="Times New Roman" pitchFamily="18" charset="0"/>
              </a:rPr>
              <a:t>http://ebooks.edu.gr/ebooks/v/pdf/8547/708/10-0197-02_Fysika_E-Dimotikou_Vivlio-Mathiti/</a:t>
            </a:r>
            <a:endParaRPr lang="el-GR" altLang="el-GR" sz="1300" dirty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None/>
            </a:pP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Δυναμεις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Ταχυτητα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el-GR" altLang="el-GR" sz="1300" dirty="0" err="1">
                <a:ea typeface="Calibri" pitchFamily="34" charset="0"/>
                <a:cs typeface="Times New Roman" pitchFamily="18" charset="0"/>
              </a:rPr>
              <a:t>Δυναμεις</a:t>
            </a:r>
            <a:r>
              <a:rPr lang="el-GR" altLang="el-GR" sz="1300" dirty="0">
                <a:ea typeface="Calibri" pitchFamily="34" charset="0"/>
                <a:cs typeface="Times New Roman" pitchFamily="18" charset="0"/>
              </a:rPr>
              <a:t> από </a:t>
            </a:r>
            <a:r>
              <a:rPr lang="el-GR" altLang="el-GR" sz="1300" dirty="0" err="1">
                <a:ea typeface="Calibri" pitchFamily="34" charset="0"/>
                <a:cs typeface="Times New Roman" pitchFamily="18" charset="0"/>
              </a:rPr>
              <a:t>επαφη</a:t>
            </a:r>
            <a:r>
              <a:rPr lang="el-GR" altLang="el-GR" sz="1300" dirty="0">
                <a:ea typeface="Calibri" pitchFamily="34" charset="0"/>
                <a:cs typeface="Times New Roman" pitchFamily="18" charset="0"/>
              </a:rPr>
              <a:t> και από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αποσταση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, Πίεση </a:t>
            </a:r>
            <a:endParaRPr lang="el-GR" altLang="el-GR" sz="1300" dirty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endParaRPr lang="el-GR" altLang="el-GR" sz="1300" dirty="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Μπορειτε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να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βρειτε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και τα εμπλουτισμένα </a:t>
            </a:r>
            <a:r>
              <a:rPr lang="el-GR" altLang="el-GR" sz="1300" dirty="0" err="1" smtClean="0">
                <a:ea typeface="Calibri" pitchFamily="34" charset="0"/>
                <a:cs typeface="Times New Roman" pitchFamily="18" charset="0"/>
              </a:rPr>
              <a:t>βιβλια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εδώ</a:t>
            </a:r>
          </a:p>
          <a:p>
            <a:pPr>
              <a:lnSpc>
                <a:spcPct val="95000"/>
              </a:lnSpc>
              <a:spcAft>
                <a:spcPts val="1000"/>
              </a:spcAft>
              <a:buFont typeface="Arial" charset="0"/>
              <a:buNone/>
            </a:pPr>
            <a:r>
              <a:rPr lang="en-US" altLang="el-GR" sz="1300" dirty="0">
                <a:ea typeface="Calibri" pitchFamily="34" charset="0"/>
                <a:cs typeface="Times New Roman" pitchFamily="18" charset="0"/>
                <a:hlinkClick r:id="rId2"/>
              </a:rPr>
              <a:t>http://</a:t>
            </a:r>
            <a:r>
              <a:rPr lang="en-US" altLang="el-GR" sz="1300" dirty="0" smtClean="0">
                <a:ea typeface="Calibri" pitchFamily="34" charset="0"/>
                <a:cs typeface="Times New Roman" pitchFamily="18" charset="0"/>
                <a:hlinkClick r:id="rId2"/>
              </a:rPr>
              <a:t>ebooks.edu.gr/ebooks/v2/course-main.jsp?handle=8547/77</a:t>
            </a:r>
            <a:r>
              <a:rPr lang="el-GR" altLang="el-GR" sz="1300" dirty="0" smtClean="0"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293096"/>
            <a:ext cx="334645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440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Υπενθύμιση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l-GR" altLang="el-GR" dirty="0" err="1" smtClean="0"/>
              <a:t>Καλες</a:t>
            </a:r>
            <a:r>
              <a:rPr lang="el-GR" altLang="el-GR" dirty="0" smtClean="0"/>
              <a:t> σημειώσεις- </a:t>
            </a:r>
            <a:r>
              <a:rPr lang="el-GR" altLang="el-GR" dirty="0" err="1" smtClean="0"/>
              <a:t>σταθερο</a:t>
            </a:r>
            <a:r>
              <a:rPr lang="el-GR" altLang="el-GR" dirty="0" smtClean="0"/>
              <a:t> διάβασμα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099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95588"/>
            <a:ext cx="24384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6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Μέρος 1ο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170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Διαγράμματα </a:t>
            </a:r>
            <a:r>
              <a:rPr lang="el-GR" dirty="0" err="1" smtClean="0"/>
              <a:t>ταχυτητας</a:t>
            </a:r>
            <a:r>
              <a:rPr lang="el-GR" dirty="0" smtClean="0"/>
              <a:t>-</a:t>
            </a:r>
            <a:r>
              <a:rPr lang="el-GR" dirty="0" err="1" smtClean="0"/>
              <a:t>χρονου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phet.colorado.edu/el/simulation/legacy/moving-man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340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Χαραξη</a:t>
            </a:r>
            <a:r>
              <a:rPr lang="el-GR" dirty="0" smtClean="0"/>
              <a:t> δυνάμεων+ </a:t>
            </a:r>
            <a:r>
              <a:rPr lang="el-GR" dirty="0" err="1" smtClean="0"/>
              <a:t>Νομοι</a:t>
            </a:r>
            <a:r>
              <a:rPr lang="el-GR" dirty="0" smtClean="0"/>
              <a:t> του Νεύτωνα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/>
              <a:t>Το βιβλίο στο τραπέζι</a:t>
            </a:r>
          </a:p>
          <a:p>
            <a:r>
              <a:rPr lang="el-GR" dirty="0" smtClean="0"/>
              <a:t>Ο </a:t>
            </a:r>
            <a:r>
              <a:rPr lang="el-GR" dirty="0" err="1" smtClean="0"/>
              <a:t>ανθρωπος</a:t>
            </a:r>
            <a:r>
              <a:rPr lang="el-GR" dirty="0" smtClean="0"/>
              <a:t> που σπρώχνει</a:t>
            </a:r>
            <a:r>
              <a:rPr lang="en-US" dirty="0" smtClean="0"/>
              <a:t> </a:t>
            </a:r>
            <a:r>
              <a:rPr lang="el-GR" dirty="0" smtClean="0"/>
              <a:t>τον </a:t>
            </a:r>
            <a:r>
              <a:rPr lang="el-GR" dirty="0" err="1" smtClean="0"/>
              <a:t>τοιχο</a:t>
            </a:r>
            <a:endParaRPr lang="el-GR" dirty="0" smtClean="0"/>
          </a:p>
          <a:p>
            <a:r>
              <a:rPr lang="el-GR" dirty="0" smtClean="0"/>
              <a:t>Ο </a:t>
            </a:r>
            <a:r>
              <a:rPr lang="el-GR" dirty="0" err="1" smtClean="0"/>
              <a:t>ανθρωπος</a:t>
            </a:r>
            <a:r>
              <a:rPr lang="el-GR" dirty="0" smtClean="0"/>
              <a:t> που σπρώχνει ένα κιβώτιο</a:t>
            </a:r>
          </a:p>
          <a:p>
            <a:r>
              <a:rPr lang="el-GR" dirty="0" smtClean="0"/>
              <a:t>Η μπάλα που πετιέται και </a:t>
            </a:r>
            <a:r>
              <a:rPr lang="el-GR" dirty="0" err="1" smtClean="0"/>
              <a:t>ταξιδευει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www.youtube.com/watch?v=CIPX4dsj5lc</a:t>
            </a:r>
            <a:endParaRPr lang="en-US" dirty="0" smtClean="0"/>
          </a:p>
          <a:p>
            <a:r>
              <a:rPr lang="el-GR" dirty="0" smtClean="0"/>
              <a:t>Η μπάλα μπιλιάρδου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www.youtube.com/watch?v=pZqkaJDaz2A&amp;feature=related</a:t>
            </a:r>
            <a:endParaRPr lang="el-GR" dirty="0" smtClean="0"/>
          </a:p>
          <a:p>
            <a:r>
              <a:rPr lang="el-GR" dirty="0" smtClean="0"/>
              <a:t>Μια σύγκρουση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www.youtube.com/watch?v=BZQMfb5naz8</a:t>
            </a:r>
            <a:endParaRPr lang="el-GR" dirty="0" smtClean="0"/>
          </a:p>
          <a:p>
            <a:r>
              <a:rPr lang="el-GR" dirty="0" err="1" smtClean="0"/>
              <a:t>Ενας</a:t>
            </a:r>
            <a:r>
              <a:rPr lang="el-GR" dirty="0" smtClean="0"/>
              <a:t> </a:t>
            </a:r>
            <a:r>
              <a:rPr lang="el-GR" dirty="0" smtClean="0"/>
              <a:t>αθλητής που </a:t>
            </a:r>
            <a:r>
              <a:rPr lang="el-GR" dirty="0" err="1" smtClean="0"/>
              <a:t>ξεκινα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www.youtube.com/watch?v=YQD6_5XoBII</a:t>
            </a:r>
            <a:endParaRPr lang="el-GR" dirty="0" smtClean="0"/>
          </a:p>
          <a:p>
            <a:pPr marL="0" indent="0">
              <a:buNone/>
            </a:pPr>
            <a:r>
              <a:rPr lang="en-US" dirty="0">
                <a:hlinkClick r:id="rId6"/>
              </a:rPr>
              <a:t>https://phet.colorado.edu/el/simulation/friction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https://www.youtube.com/watch?v=C4h-AS729JM 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Ένα </a:t>
            </a:r>
            <a:r>
              <a:rPr lang="el-GR" dirty="0" smtClean="0"/>
              <a:t>αυτοκίνητο που </a:t>
            </a:r>
            <a:r>
              <a:rPr lang="el-GR" dirty="0" err="1" smtClean="0"/>
              <a:t>ξεκινα</a:t>
            </a:r>
            <a:endParaRPr lang="el-GR" dirty="0" smtClean="0"/>
          </a:p>
          <a:p>
            <a:r>
              <a:rPr lang="el-GR" dirty="0" smtClean="0"/>
              <a:t>Το κάρο και το </a:t>
            </a:r>
            <a:r>
              <a:rPr lang="el-GR" dirty="0" err="1" smtClean="0"/>
              <a:t>αλογο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793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Μοντελο</a:t>
            </a:r>
            <a:r>
              <a:rPr lang="el-GR" dirty="0" smtClean="0"/>
              <a:t>-Συνολικά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Στη Φυσική όποτε </a:t>
            </a:r>
            <a:r>
              <a:rPr lang="el-GR" dirty="0" err="1">
                <a:solidFill>
                  <a:srgbClr val="FF0000"/>
                </a:solidFill>
              </a:rPr>
              <a:t>μιλαμε</a:t>
            </a:r>
            <a:r>
              <a:rPr lang="el-GR" dirty="0">
                <a:solidFill>
                  <a:srgbClr val="FF0000"/>
                </a:solidFill>
              </a:rPr>
              <a:t> για: σπρώχνω, </a:t>
            </a:r>
            <a:r>
              <a:rPr lang="el-GR" dirty="0" err="1">
                <a:solidFill>
                  <a:srgbClr val="FF0000"/>
                </a:solidFill>
              </a:rPr>
              <a:t>τραβω</a:t>
            </a:r>
            <a:r>
              <a:rPr lang="el-GR" dirty="0">
                <a:solidFill>
                  <a:srgbClr val="FF0000"/>
                </a:solidFill>
              </a:rPr>
              <a:t>, κρατώ, εμποδίζω----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 όλα τα «μεταφράζουμε» σε </a:t>
            </a:r>
            <a:r>
              <a:rPr lang="el-GR" dirty="0" smtClean="0">
                <a:solidFill>
                  <a:srgbClr val="FF0000"/>
                </a:solidFill>
                <a:sym typeface="Wingdings" panose="05000000000000000000" pitchFamily="2" charset="2"/>
              </a:rPr>
              <a:t>δυνάμεις (από απόσταση και από επαφή)</a:t>
            </a:r>
            <a:endParaRPr lang="el-G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Στη Φυσική όποτε μιλάμε για τις κινήσεις «σωμάτων» τις παρακολουθούμε με λεπτομέρεια μέσα από τη </a:t>
            </a:r>
            <a:r>
              <a:rPr lang="el-GR" dirty="0" err="1">
                <a:solidFill>
                  <a:srgbClr val="FF0000"/>
                </a:solidFill>
                <a:sym typeface="Wingdings" panose="05000000000000000000" pitchFamily="2" charset="2"/>
              </a:rPr>
              <a:t>συνδεση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l-GR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l-G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l-GR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173813"/>
              </p:ext>
            </p:extLst>
          </p:nvPr>
        </p:nvGraphicFramePr>
        <p:xfrm>
          <a:off x="1043608" y="5013176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704528"/>
                <a:gridCol w="1343472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Αρχικά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Θέση</a:t>
                      </a:r>
                      <a:r>
                        <a:rPr lang="el-GR" dirty="0" err="1" smtClean="0">
                          <a:sym typeface="Wingdings" panose="05000000000000000000" pitchFamily="2" charset="2"/>
                        </a:rPr>
                        <a:t>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Δύναμη</a:t>
                      </a:r>
                      <a:r>
                        <a:rPr lang="el-GR" dirty="0" err="1" smtClean="0">
                          <a:sym typeface="Wingdings" panose="05000000000000000000" pitchFamily="2" charset="2"/>
                        </a:rPr>
                        <a:t>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Επιτάγχυνση</a:t>
                      </a:r>
                      <a:r>
                        <a:rPr lang="el-GR" dirty="0" err="1" smtClean="0">
                          <a:sym typeface="Wingdings" panose="05000000000000000000" pitchFamily="2" charset="2"/>
                        </a:rPr>
                        <a:t>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Νέα ταχύτητα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Ταχύτητα</a:t>
                      </a:r>
                      <a:r>
                        <a:rPr lang="el-GR" dirty="0" err="1" smtClean="0">
                          <a:sym typeface="Wingdings" panose="05000000000000000000" pitchFamily="2" charset="2"/>
                        </a:rPr>
                        <a:t>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Νεα</a:t>
                      </a:r>
                      <a:r>
                        <a:rPr lang="el-GR" dirty="0" smtClean="0"/>
                        <a:t> θέση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70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7367</TotalTime>
  <Words>678</Words>
  <Application>Microsoft Office PowerPoint</Application>
  <PresentationFormat>Προβολή στην οθόνη (4:3)</PresentationFormat>
  <Paragraphs>128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ΒΑΣΙΚΕΣ ΕΝΟΙΕΣ ΦΥΣΙΚΩΝ ΕΠΙΣΤΗΜΩΝ</vt:lpstr>
      <vt:lpstr>Προηγούμενη διάλεξη </vt:lpstr>
      <vt:lpstr>ΔΙΑΛΕΞΗ 10</vt:lpstr>
      <vt:lpstr>Μηχανικη στα τρέχοντα βιβλία του Δημοτικού</vt:lpstr>
      <vt:lpstr>Υπενθύμιση Καλες σημειώσεις- σταθερο διάβασμα</vt:lpstr>
      <vt:lpstr>Μέρος 1ο</vt:lpstr>
      <vt:lpstr>Διαγράμματα ταχυτητας-χρονου</vt:lpstr>
      <vt:lpstr>Χαραξη δυνάμεων+ Νομοι του Νεύτωνα</vt:lpstr>
      <vt:lpstr>Μοντελο-Συνολικά</vt:lpstr>
      <vt:lpstr>Πώς λειτουργει η ζωνη ασφαλειας;</vt:lpstr>
      <vt:lpstr>Τα μορια ως μικρές μπαλίτσες</vt:lpstr>
      <vt:lpstr>Μέρος 2ο </vt:lpstr>
      <vt:lpstr>Γλωσσικά</vt:lpstr>
      <vt:lpstr>Πίεση και στερεά</vt:lpstr>
      <vt:lpstr>Οψεις της κατανόησης μιας έννοιας στις ΦΕ</vt:lpstr>
      <vt:lpstr>Πιεση και υγρα και αέρια</vt:lpstr>
      <vt:lpstr>Καθημερινη πιεση</vt:lpstr>
      <vt:lpstr>Οψεις της υδροστατικής πίεσης</vt:lpstr>
      <vt:lpstr>Bonus με βίντεο</vt:lpstr>
      <vt:lpstr>Μέρος 3ο </vt:lpstr>
      <vt:lpstr>Καποιοι μεγάλοι παραγοντες (1/2)</vt:lpstr>
      <vt:lpstr>Κάποιοι μεγάλοι παράγοντες (2/2)</vt:lpstr>
      <vt:lpstr>ΜΕΡΟΣ 4  Σύνοψη και Σχολιασμός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ΒΑΣΙΚΕΣ ΕΝΟΙΕΣ ΦΥΣΙΚΩΝ ΕΠΙΣΤΗΜΩΝ</dc:title>
  <dc:creator>ΠΤΔΕ</dc:creator>
  <cp:lastModifiedBy>ΠΤΔΕ</cp:lastModifiedBy>
  <cp:revision>394</cp:revision>
  <cp:lastPrinted>2020-12-11T11:35:15Z</cp:lastPrinted>
  <dcterms:created xsi:type="dcterms:W3CDTF">2020-09-21T06:35:47Z</dcterms:created>
  <dcterms:modified xsi:type="dcterms:W3CDTF">2020-12-19T14:08:52Z</dcterms:modified>
</cp:coreProperties>
</file>