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70" r:id="rId3"/>
    <p:sldMasterId id="2147483682" r:id="rId4"/>
    <p:sldMasterId id="2147483706" r:id="rId5"/>
  </p:sldMasterIdLst>
  <p:notesMasterIdLst>
    <p:notesMasterId r:id="rId27"/>
  </p:notesMasterIdLst>
  <p:sldIdLst>
    <p:sldId id="256" r:id="rId6"/>
    <p:sldId id="300" r:id="rId7"/>
    <p:sldId id="306" r:id="rId8"/>
    <p:sldId id="330" r:id="rId9"/>
    <p:sldId id="331" r:id="rId10"/>
    <p:sldId id="334" r:id="rId11"/>
    <p:sldId id="309" r:id="rId12"/>
    <p:sldId id="316" r:id="rId13"/>
    <p:sldId id="310" r:id="rId14"/>
    <p:sldId id="335" r:id="rId15"/>
    <p:sldId id="326" r:id="rId16"/>
    <p:sldId id="303" r:id="rId17"/>
    <p:sldId id="314" r:id="rId18"/>
    <p:sldId id="307" r:id="rId19"/>
    <p:sldId id="329" r:id="rId20"/>
    <p:sldId id="304" r:id="rId21"/>
    <p:sldId id="318" r:id="rId22"/>
    <p:sldId id="317" r:id="rId23"/>
    <p:sldId id="332" r:id="rId24"/>
    <p:sldId id="311" r:id="rId25"/>
    <p:sldId id="29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Franklin Gothic Book" panose="020B0503020102020204" pitchFamily="34" charset="0"/>
      <p:regular r:id="rId38"/>
      <p:italic r:id="rId39"/>
    </p:embeddedFont>
    <p:embeddedFont>
      <p:font typeface="Montserrat" panose="00000500000000000000" pitchFamily="2" charset="0"/>
      <p:regular r:id="rId40"/>
      <p:bold r:id="rId41"/>
      <p:italic r:id="rId42"/>
      <p:boldItalic r:id="rId43"/>
    </p:embeddedFont>
    <p:embeddedFont>
      <p:font typeface="PT Serif" panose="020A0603040505020204" pitchFamily="18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98D"/>
    <a:srgbClr val="A2BFE2"/>
    <a:srgbClr val="C6B094"/>
    <a:srgbClr val="8E9F88"/>
    <a:srgbClr val="899BB8"/>
    <a:srgbClr val="FBD690"/>
    <a:srgbClr val="7B7363"/>
    <a:srgbClr val="76D597"/>
    <a:srgbClr val="0091D6"/>
    <a:srgbClr val="F5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4EEC15-A9DF-411B-84D9-FE5B546B08F0}">
  <a:tblStyle styleId="{4E4EEC15-A9DF-411B-84D9-FE5B546B08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6D7A6AC-8C31-4B84-A4D2-314A5D9CE9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94A-40C3-8461-8ACC8B4E286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94A-40C3-8461-8ACC8B4E286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94A-40C3-8461-8ACC8B4E28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94A-40C3-8461-8ACC8B4E28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94A-40C3-8461-8ACC8B4E28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94A-40C3-8461-8ACC8B4E286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94A-40C3-8461-8ACC8B4E2864}"/>
              </c:ext>
            </c:extLst>
          </c:dPt>
          <c:dLbls>
            <c:dLbl>
              <c:idx val="0"/>
              <c:layout>
                <c:manualLayout>
                  <c:x val="-0.22036092997782392"/>
                  <c:y val="4.9900228643624416E-2"/>
                </c:manualLayout>
              </c:layout>
              <c:tx>
                <c:rich>
                  <a:bodyPr/>
                  <a:lstStyle/>
                  <a:p>
                    <a:r>
                      <a:rPr lang="el-GR"/>
                      <a:t>Ραδόνιο</a:t>
                    </a:r>
                    <a:r>
                      <a:rPr lang="el-GR" baseline="0"/>
                      <a:t> &amp; Θόριο</a:t>
                    </a:r>
                    <a:r>
                      <a:rPr lang="el-GR" baseline="0" dirty="0"/>
                      <a:t>
</a:t>
                    </a:r>
                    <a:fld id="{2028231B-A4BC-47C3-8D54-B83D0F0A3F7F}" type="PERCENTAGE">
                      <a:rPr lang="en-US" baseline="0"/>
                      <a:pPr/>
                      <a:t>[PERCENTAGE]</a:t>
                    </a:fld>
                    <a:endParaRPr lang="el-GR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4A-40C3-8461-8ACC8B4E2864}"/>
                </c:ext>
              </c:extLst>
            </c:dLbl>
            <c:dLbl>
              <c:idx val="1"/>
              <c:layout>
                <c:manualLayout>
                  <c:x val="0.10884384802896828"/>
                  <c:y val="-0.33585809858224835"/>
                </c:manualLayout>
              </c:layout>
              <c:tx>
                <c:rich>
                  <a:bodyPr/>
                  <a:lstStyle/>
                  <a:p>
                    <a:r>
                      <a:rPr lang="el-GR"/>
                      <a:t>Ιατρική έκθεση</a:t>
                    </a:r>
                    <a:r>
                      <a:rPr lang="el-GR" baseline="0" dirty="0"/>
                      <a:t>
</a:t>
                    </a:r>
                    <a:fld id="{47173BC2-5F9A-425B-A545-693A92C9DB2D}" type="PERCENTAGE">
                      <a:rPr lang="en-US" baseline="0"/>
                      <a:pPr/>
                      <a:t>[PERCENTAGE]</a:t>
                    </a:fld>
                    <a:endParaRPr lang="el-GR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4A-40C3-8461-8ACC8B4E2864}"/>
                </c:ext>
              </c:extLst>
            </c:dLbl>
            <c:dLbl>
              <c:idx val="2"/>
              <c:layout>
                <c:manualLayout>
                  <c:x val="0.15648754642431886"/>
                  <c:y val="-0.19393966798993739"/>
                </c:manualLayout>
              </c:layout>
              <c:tx>
                <c:rich>
                  <a:bodyPr/>
                  <a:lstStyle/>
                  <a:p>
                    <a:r>
                      <a:rPr lang="el-GR" baseline="0"/>
                      <a:t>Κοσμικές ακτίνες</a:t>
                    </a:r>
                    <a:r>
                      <a:rPr lang="el-GR" baseline="0" dirty="0"/>
                      <a:t>
</a:t>
                    </a:r>
                    <a:fld id="{0856840C-DC3E-41F5-BEC6-FDCE908A71FA}" type="PERCENTAGE">
                      <a:rPr lang="en-US" baseline="0"/>
                      <a:pPr/>
                      <a:t>[PERCENTAGE]</a:t>
                    </a:fld>
                    <a:endParaRPr lang="el-GR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94A-40C3-8461-8ACC8B4E2864}"/>
                </c:ext>
              </c:extLst>
            </c:dLbl>
            <c:dLbl>
              <c:idx val="3"/>
              <c:layout>
                <c:manualLayout>
                  <c:x val="0.20100379218531098"/>
                  <c:y val="7.72949314718301E-2"/>
                </c:manualLayout>
              </c:layout>
              <c:tx>
                <c:rich>
                  <a:bodyPr/>
                  <a:lstStyle/>
                  <a:p>
                    <a:r>
                      <a:rPr lang="el-GR" baseline="0"/>
                      <a:t>Ακτινοβολία γάμμα της Γης</a:t>
                    </a:r>
                    <a:r>
                      <a:rPr lang="el-GR" baseline="0" dirty="0"/>
                      <a:t>
</a:t>
                    </a:r>
                    <a:fld id="{0AE54ED1-7003-47BF-A20E-7751E0D99FC6}" type="PERCENTAGE">
                      <a:rPr lang="el-GR" baseline="0"/>
                      <a:pPr/>
                      <a:t>[PERCENTAGE]</a:t>
                    </a:fld>
                    <a:endParaRPr lang="el-GR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94A-40C3-8461-8ACC8B4E286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l-GR"/>
                      <a:t>Φαγητό/Νερό</a:t>
                    </a:r>
                    <a:r>
                      <a:rPr lang="el-GR" baseline="0" dirty="0"/>
                      <a:t>
</a:t>
                    </a:r>
                    <a:fld id="{D4FF3CD0-7CCA-486B-8330-B8D6E799F01B}" type="PERCENTAGE">
                      <a:rPr lang="en-US" baseline="0"/>
                      <a:pPr/>
                      <a:t>[PERCENTAGE]</a:t>
                    </a:fld>
                    <a:endParaRPr lang="el-GR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94A-40C3-8461-8ACC8B4E286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l-GR" baseline="0"/>
                      <a:t>Άλλες</a:t>
                    </a:r>
                    <a:r>
                      <a:rPr lang="el-GR" baseline="0" dirty="0"/>
                      <a:t>
</a:t>
                    </a:r>
                    <a:fld id="{C5AF81CF-F85B-48CD-837F-12EC40600159}" type="PERCENTAGE">
                      <a:rPr lang="en-US" baseline="0"/>
                      <a:pPr/>
                      <a:t>[PERCENTAGE]</a:t>
                    </a:fld>
                    <a:endParaRPr lang="el-GR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94A-40C3-8461-8ACC8B4E28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Φύλλο1!$A$2:$A$8</c:f>
              <c:strCache>
                <c:ptCount val="6"/>
                <c:pt idx="0">
                  <c:v>Radon &amp; Thoron</c:v>
                </c:pt>
                <c:pt idx="1">
                  <c:v>Medical exposure</c:v>
                </c:pt>
                <c:pt idx="2">
                  <c:v>Cosmic rays</c:v>
                </c:pt>
                <c:pt idx="3">
                  <c:v>Earth gamma radiation</c:v>
                </c:pt>
                <c:pt idx="4">
                  <c:v>Food/water</c:v>
                </c:pt>
                <c:pt idx="5">
                  <c:v>Others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43</c:v>
                </c:pt>
                <c:pt idx="1">
                  <c:v>20</c:v>
                </c:pt>
                <c:pt idx="2">
                  <c:v>13</c:v>
                </c:pt>
                <c:pt idx="3">
                  <c:v>15</c:v>
                </c:pt>
                <c:pt idx="4">
                  <c:v>8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94A-40C3-8461-8ACC8B4E286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6245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824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510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795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720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05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4275" y="1839413"/>
            <a:ext cx="7888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 rot="10800000">
            <a:off x="2588100" y="3488719"/>
            <a:ext cx="3967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C3E0C1-7094-234A-84E8-608C3E8D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BEF55BC-FD2E-154F-81DE-224EEE10C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D7DB5B9-F5DB-9E4D-AC9F-B083D2BFE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8D0DB7B-2F18-C34E-BCFE-E8E63D93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0F4FEA4-6998-A545-97ED-54B17685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AD5CA06-8B05-3844-A988-B23574A7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7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FEFA6B-3E62-7B4E-ADC9-718DE098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181AEBC-9B36-334B-B8EC-0C90AD002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E30B48-098D-AF4A-868E-1EB339D3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A131094-0F2A-B949-BFC6-F620D652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DD13EA-C1C9-354A-99EE-75402E05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8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1C1EC93-A3DC-6F44-8E65-FD37EEC14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BD456D-6FEC-E140-940C-E4C44915D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2E8228-0596-2E45-A1D8-F6E7A3A4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BD962E-BE09-1A4A-A761-38EFFDD7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9C10C8-09DA-CE46-97D9-8E5BA2F6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46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90B449-8DDE-EA46-8DD0-DAE17E936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5C86E8-4E01-5E4D-93E2-FFF02465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F30D09-4973-0C45-B23A-B2D7C610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A22029-992A-3C42-9282-BDDEFDAF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364DF4-0BF9-F644-A10F-08AC82C4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65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71CC80-5352-3A45-A2F1-0A10D8B7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BF6FC2-E3A7-D648-B28D-3A77141E1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22BB59-BC21-034A-ACBC-49926E82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35A522-CFBB-044A-A7E9-53BA2143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A31752-14E8-5F48-B2E1-E619A310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6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B09162-D235-394E-8E9F-6DE5C66A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721DF8-0B7B-DB4D-BC7A-B65C1912B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2785422-E7E2-374C-A0DA-F6EEEAEB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04CA3D-80AA-E74F-90D2-B8382835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3E955A-2FCE-3D42-8E1D-7A9F5990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3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05D3D5-6CAE-9441-8BA2-AD735C7F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795DA0-DF61-F147-A271-B7D10437E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4A264A-87C0-1B4D-94C5-6C94FF7E8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C4B22C-F6D3-6642-817A-DB482F69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E16582-942C-CC4A-85EA-1B09368F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ED7BC7-7E1A-CF44-AEFD-DD25994E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60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FD41B2-9E67-D840-BEA3-1D2C5C2A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282C217-7FE5-AE4A-95D1-065D02907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B5BD0F9-41EC-2B4A-9963-9CE5EB9EA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D78E21F-E2F8-7A4D-9F17-AEA17466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2F81E3-9780-CE4F-92A7-74ADA19CC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E5B3099-8E5D-7347-BD1B-F4B1D378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EB76626-D5E5-5F4F-A1DD-DB4EA6A6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3215031-E5A9-4041-877F-C883F76C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5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6182BB-DDDF-454D-A756-F82D118B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92F6D8C-08D1-B94A-8A95-651F3BF6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6FBDDAE-97EA-4B41-97CE-35E644BA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8BF7DD0-1571-9445-BB78-5BA23A88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12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D4693CA-FEE6-9F48-8BFD-DB878091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F97A167-5D8E-E945-8F37-92B96273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A424C23-8F30-4A41-89A8-69D90C74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90B449-8DDE-EA46-8DD0-DAE17E936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5C86E8-4E01-5E4D-93E2-FFF02465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F30D09-4973-0C45-B23A-B2D7C610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A22029-992A-3C42-9282-BDDEFDAF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364DF4-0BF9-F644-A10F-08AC82C4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60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5B28E3-2DB1-E243-9495-6A9A6378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1A8567-166F-D24F-AD28-02C7D4E46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4AB85B5-B6CC-664B-A0C9-BA04340A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C20979-BBAA-CA42-A41A-653FBAE6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015CDC7-33D4-B84E-AE89-416434D1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CFB945-5402-8E45-AF8E-24EFEE6E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3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C3E0C1-7094-234A-84E8-608C3E8D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BEF55BC-FD2E-154F-81DE-224EEE10C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D7DB5B9-F5DB-9E4D-AC9F-B083D2BFE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8D0DB7B-2F18-C34E-BCFE-E8E63D93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0F4FEA4-6998-A545-97ED-54B17685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AD5CA06-8B05-3844-A988-B23574A7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50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FEFA6B-3E62-7B4E-ADC9-718DE098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181AEBC-9B36-334B-B8EC-0C90AD002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E30B48-098D-AF4A-868E-1EB339D3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A131094-0F2A-B949-BFC6-F620D652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DD13EA-C1C9-354A-99EE-75402E05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22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1C1EC93-A3DC-6F44-8E65-FD37EEC14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BD456D-6FEC-E140-940C-E4C44915D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2E8228-0596-2E45-A1D8-F6E7A3A4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BD962E-BE09-1A4A-A761-38EFFDD7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9C10C8-09DA-CE46-97D9-8E5BA2F6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7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90B449-8DDE-EA46-8DD0-DAE17E936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5C86E8-4E01-5E4D-93E2-FFF02465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F30D09-4973-0C45-B23A-B2D7C610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A22029-992A-3C42-9282-BDDEFDAF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364DF4-0BF9-F644-A10F-08AC82C4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04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71CC80-5352-3A45-A2F1-0A10D8B7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BF6FC2-E3A7-D648-B28D-3A77141E1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22BB59-BC21-034A-ACBC-49926E82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35A522-CFBB-044A-A7E9-53BA2143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A31752-14E8-5F48-B2E1-E619A310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49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B09162-D235-394E-8E9F-6DE5C66A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721DF8-0B7B-DB4D-BC7A-B65C1912B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2785422-E7E2-374C-A0DA-F6EEEAEB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04CA3D-80AA-E74F-90D2-B8382835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3E955A-2FCE-3D42-8E1D-7A9F5990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86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05D3D5-6CAE-9441-8BA2-AD735C7F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795DA0-DF61-F147-A271-B7D10437E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4A264A-87C0-1B4D-94C5-6C94FF7E8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C4B22C-F6D3-6642-817A-DB482F69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E16582-942C-CC4A-85EA-1B09368F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ED7BC7-7E1A-CF44-AEFD-DD25994E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36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FD41B2-9E67-D840-BEA3-1D2C5C2A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282C217-7FE5-AE4A-95D1-065D02907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B5BD0F9-41EC-2B4A-9963-9CE5EB9EA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D78E21F-E2F8-7A4D-9F17-AEA17466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2F81E3-9780-CE4F-92A7-74ADA19CC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E5B3099-8E5D-7347-BD1B-F4B1D378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EB76626-D5E5-5F4F-A1DD-DB4EA6A6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3215031-E5A9-4041-877F-C883F76C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61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6182BB-DDDF-454D-A756-F82D118B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92F6D8C-08D1-B94A-8A95-651F3BF6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6FBDDAE-97EA-4B41-97CE-35E644BA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8BF7DD0-1571-9445-BB78-5BA23A88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8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71CC80-5352-3A45-A2F1-0A10D8B7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BF6FC2-E3A7-D648-B28D-3A77141E1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22BB59-BC21-034A-ACBC-49926E82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35A522-CFBB-044A-A7E9-53BA2143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A31752-14E8-5F48-B2E1-E619A310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2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D4693CA-FEE6-9F48-8BFD-DB878091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F97A167-5D8E-E945-8F37-92B96273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A424C23-8F30-4A41-89A8-69D90C74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63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5B28E3-2DB1-E243-9495-6A9A6378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1A8567-166F-D24F-AD28-02C7D4E46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4AB85B5-B6CC-664B-A0C9-BA04340A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C20979-BBAA-CA42-A41A-653FBAE6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015CDC7-33D4-B84E-AE89-416434D1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CFB945-5402-8E45-AF8E-24EFEE6E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24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C3E0C1-7094-234A-84E8-608C3E8D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BEF55BC-FD2E-154F-81DE-224EEE10C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D7DB5B9-F5DB-9E4D-AC9F-B083D2BFE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8D0DB7B-2F18-C34E-BCFE-E8E63D93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0F4FEA4-6998-A545-97ED-54B17685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AD5CA06-8B05-3844-A988-B23574A7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4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FEFA6B-3E62-7B4E-ADC9-718DE098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181AEBC-9B36-334B-B8EC-0C90AD002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E30B48-098D-AF4A-868E-1EB339D3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A131094-0F2A-B949-BFC6-F620D652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DD13EA-C1C9-354A-99EE-75402E05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99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1C1EC93-A3DC-6F44-8E65-FD37EEC14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BD456D-6FEC-E140-940C-E4C44915D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2E8228-0596-2E45-A1D8-F6E7A3A4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BD962E-BE09-1A4A-A761-38EFFDD7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9C10C8-09DA-CE46-97D9-8E5BA2F6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95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90B449-8DDE-EA46-8DD0-DAE17E936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5C86E8-4E01-5E4D-93E2-FFF02465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F30D09-4973-0C45-B23A-B2D7C610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A22029-992A-3C42-9282-BDDEFDAF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364DF4-0BF9-F644-A10F-08AC82C4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77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71CC80-5352-3A45-A2F1-0A10D8B7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BF6FC2-E3A7-D648-B28D-3A77141E1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22BB59-BC21-034A-ACBC-49926E82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35A522-CFBB-044A-A7E9-53BA2143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A31752-14E8-5F48-B2E1-E619A310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25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B09162-D235-394E-8E9F-6DE5C66A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721DF8-0B7B-DB4D-BC7A-B65C1912B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2785422-E7E2-374C-A0DA-F6EEEAEB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04CA3D-80AA-E74F-90D2-B8382835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3E955A-2FCE-3D42-8E1D-7A9F5990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31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05D3D5-6CAE-9441-8BA2-AD735C7F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795DA0-DF61-F147-A271-B7D10437E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4A264A-87C0-1B4D-94C5-6C94FF7E8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C4B22C-F6D3-6642-817A-DB482F69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E16582-942C-CC4A-85EA-1B09368F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ED7BC7-7E1A-CF44-AEFD-DD25994E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3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FD41B2-9E67-D840-BEA3-1D2C5C2A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282C217-7FE5-AE4A-95D1-065D02907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B5BD0F9-41EC-2B4A-9963-9CE5EB9EA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D78E21F-E2F8-7A4D-9F17-AEA17466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2F81E3-9780-CE4F-92A7-74ADA19CC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E5B3099-8E5D-7347-BD1B-F4B1D378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EB76626-D5E5-5F4F-A1DD-DB4EA6A6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3215031-E5A9-4041-877F-C883F76C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5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B09162-D235-394E-8E9F-6DE5C66A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721DF8-0B7B-DB4D-BC7A-B65C1912B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2785422-E7E2-374C-A0DA-F6EEEAEB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04CA3D-80AA-E74F-90D2-B8382835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3E955A-2FCE-3D42-8E1D-7A9F5990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24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6182BB-DDDF-454D-A756-F82D118B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92F6D8C-08D1-B94A-8A95-651F3BF6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6FBDDAE-97EA-4B41-97CE-35E644BA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8BF7DD0-1571-9445-BB78-5BA23A88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39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D4693CA-FEE6-9F48-8BFD-DB878091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F97A167-5D8E-E945-8F37-92B96273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A424C23-8F30-4A41-89A8-69D90C74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65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5B28E3-2DB1-E243-9495-6A9A6378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1A8567-166F-D24F-AD28-02C7D4E46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4AB85B5-B6CC-664B-A0C9-BA04340A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C20979-BBAA-CA42-A41A-653FBAE6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015CDC7-33D4-B84E-AE89-416434D1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CFB945-5402-8E45-AF8E-24EFEE6E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7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C3E0C1-7094-234A-84E8-608C3E8D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BEF55BC-FD2E-154F-81DE-224EEE10C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D7DB5B9-F5DB-9E4D-AC9F-B083D2BFE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8D0DB7B-2F18-C34E-BCFE-E8E63D93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0F4FEA4-6998-A545-97ED-54B17685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AD5CA06-8B05-3844-A988-B23574A7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64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FEFA6B-3E62-7B4E-ADC9-718DE098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181AEBC-9B36-334B-B8EC-0C90AD002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E30B48-098D-AF4A-868E-1EB339D3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A131094-0F2A-B949-BFC6-F620D652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DD13EA-C1C9-354A-99EE-75402E05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25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1C1EC93-A3DC-6F44-8E65-FD37EEC14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BD456D-6FEC-E140-940C-E4C44915D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2E8228-0596-2E45-A1D8-F6E7A3A4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BD962E-BE09-1A4A-A761-38EFFDD7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9C10C8-09DA-CE46-97D9-8E5BA2F6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3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05D3D5-6CAE-9441-8BA2-AD735C7F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795DA0-DF61-F147-A271-B7D10437E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4A264A-87C0-1B4D-94C5-6C94FF7E8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C4B22C-F6D3-6642-817A-DB482F69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E16582-942C-CC4A-85EA-1B09368F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ED7BC7-7E1A-CF44-AEFD-DD25994E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3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FD41B2-9E67-D840-BEA3-1D2C5C2A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282C217-7FE5-AE4A-95D1-065D02907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B5BD0F9-41EC-2B4A-9963-9CE5EB9EA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D78E21F-E2F8-7A4D-9F17-AEA17466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2F81E3-9780-CE4F-92A7-74ADA19CC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E5B3099-8E5D-7347-BD1B-F4B1D378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EB76626-D5E5-5F4F-A1DD-DB4EA6A6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3215031-E5A9-4041-877F-C883F76C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6182BB-DDDF-454D-A756-F82D118B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92F6D8C-08D1-B94A-8A95-651F3BF6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6FBDDAE-97EA-4B41-97CE-35E644BA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8BF7DD0-1571-9445-BB78-5BA23A88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3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D4693CA-FEE6-9F48-8BFD-DB878091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F97A167-5D8E-E945-8F37-92B96273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A424C23-8F30-4A41-89A8-69D90C74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8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5B28E3-2DB1-E243-9495-6A9A6378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1A8567-166F-D24F-AD28-02C7D4E46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4AB85B5-B6CC-664B-A0C9-BA04340A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C20979-BBAA-CA42-A41A-653FBAE6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4E5-CF3E-BA42-977D-D40A86BFD1C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015CDC7-33D4-B84E-AE89-416434D1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CFB945-5402-8E45-AF8E-24EFEE6E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0473-4FFA-704D-8E50-4DBF0425DAF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8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30350" y="206000"/>
            <a:ext cx="4283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DA793C7-B889-8842-8EFD-356238B2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EAB3776-9215-9949-AAB0-7CC0D9BD0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1A33CE-6395-414C-992E-6D9A38E38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0BC64E5-CF3E-BA42-977D-D40A86BFD1C8}" type="datetimeFigureOut">
              <a:rPr lang="el-G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7/11/2023</a:t>
            </a:fld>
            <a:endParaRPr lang="el-G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BBF264-9674-4F41-BBF5-0091C58E7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l-G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4D04E2-598B-9A44-A433-8165EB5F3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D540473-4FFA-704D-8E50-4DBF0425DAFB}" type="slidenum">
              <a:rPr lang="el-G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l-G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65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DA793C7-B889-8842-8EFD-356238B2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EAB3776-9215-9949-AAB0-7CC0D9BD0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1A33CE-6395-414C-992E-6D9A38E38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0BC64E5-CF3E-BA42-977D-D40A86BFD1C8}" type="datetimeFigureOut">
              <a:rPr lang="el-G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7/11/2023</a:t>
            </a:fld>
            <a:endParaRPr lang="el-G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BBF264-9674-4F41-BBF5-0091C58E7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l-G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4D04E2-598B-9A44-A433-8165EB5F3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D540473-4FFA-704D-8E50-4DBF0425DAFB}" type="slidenum">
              <a:rPr lang="el-G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l-G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19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DA793C7-B889-8842-8EFD-356238B2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EAB3776-9215-9949-AAB0-7CC0D9BD0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1A33CE-6395-414C-992E-6D9A38E38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0BC64E5-CF3E-BA42-977D-D40A86BFD1C8}" type="datetimeFigureOut">
              <a:rPr lang="el-G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7/11/2023</a:t>
            </a:fld>
            <a:endParaRPr lang="el-G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BBF264-9674-4F41-BBF5-0091C58E7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l-G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4D04E2-598B-9A44-A433-8165EB5F3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D540473-4FFA-704D-8E50-4DBF0425DAFB}" type="slidenum">
              <a:rPr lang="el-G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l-G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6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DA793C7-B889-8842-8EFD-356238B2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EAB3776-9215-9949-AAB0-7CC0D9BD0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1A33CE-6395-414C-992E-6D9A38E38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0BC64E5-CF3E-BA42-977D-D40A86BFD1C8}" type="datetimeFigureOut">
              <a:rPr lang="el-G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7/11/2023</a:t>
            </a:fld>
            <a:endParaRPr lang="el-G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BBF264-9674-4F41-BBF5-0091C58E7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l-G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4D04E2-598B-9A44-A433-8165EB5F3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D540473-4FFA-704D-8E50-4DBF0425DAFB}" type="slidenum">
              <a:rPr lang="el-G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l-G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5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627600" y="2136139"/>
            <a:ext cx="7888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ΤΟΞΙΚΕΣ ΕΠΙΔΡΑΣΕΙΣ </a:t>
            </a:r>
            <a:br>
              <a:rPr lang="el-GR" sz="240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l-GR" sz="240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ΑΚΤΙΝΟΒΟΛΙΑΣ ΚΑΙ ΡΑΔΙΕΝΕΡΓΩΝ ΥΛΙΚΩΝ</a:t>
            </a: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2590800" y="3497943"/>
            <a:ext cx="396240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23E37E0C-5AC4-4956-9E04-45BFD82B57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30" y="136764"/>
            <a:ext cx="1040908" cy="1040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37E0C-5AC4-4956-9E04-45BFD82B57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102573"/>
            <a:ext cx="780681" cy="780681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4"/>
          <a:srcRect t="2597" b="1589"/>
          <a:stretch/>
        </p:blipFill>
        <p:spPr>
          <a:xfrm>
            <a:off x="1012104" y="710909"/>
            <a:ext cx="6835082" cy="4057626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>
          <a:xfrm>
            <a:off x="1650366" y="4768535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000" dirty="0">
                <a:latin typeface="Century Gothic" panose="020B0502020202020204" pitchFamily="34" charset="0"/>
              </a:rPr>
              <a:t>[</a:t>
            </a:r>
            <a:r>
              <a:rPr lang="en-US" sz="1000" dirty="0">
                <a:latin typeface="Century Gothic" panose="020B0502020202020204" pitchFamily="34" charset="0"/>
              </a:rPr>
              <a:t>Basic Knowledge and Health Effects of Radiation</a:t>
            </a:r>
            <a:r>
              <a:rPr lang="el-GR" sz="1000" dirty="0">
                <a:latin typeface="Century Gothic" panose="020B0502020202020204" pitchFamily="34" charset="0"/>
              </a:rPr>
              <a:t>, </a:t>
            </a:r>
            <a:r>
              <a:rPr lang="en-US" sz="1000" dirty="0">
                <a:latin typeface="Century Gothic" panose="020B0502020202020204" pitchFamily="34" charset="0"/>
              </a:rPr>
              <a:t>Radiation Health Management Division, </a:t>
            </a:r>
            <a:endParaRPr lang="el-GR" sz="1000" dirty="0">
              <a:latin typeface="Century Gothic" panose="020B0502020202020204" pitchFamily="34" charset="0"/>
            </a:endParaRPr>
          </a:p>
          <a:p>
            <a:pPr algn="ctr"/>
            <a:r>
              <a:rPr lang="en-US" sz="1000" dirty="0">
                <a:latin typeface="Century Gothic" panose="020B0502020202020204" pitchFamily="34" charset="0"/>
              </a:rPr>
              <a:t>Ministry of the Environment,</a:t>
            </a:r>
            <a:r>
              <a:rPr lang="el-GR" sz="1000" dirty="0">
                <a:latin typeface="Century Gothic" panose="020B0502020202020204" pitchFamily="34" charset="0"/>
              </a:rPr>
              <a:t> </a:t>
            </a:r>
            <a:r>
              <a:rPr lang="en-US" sz="1000" dirty="0">
                <a:latin typeface="Century Gothic" panose="020B0502020202020204" pitchFamily="34" charset="0"/>
              </a:rPr>
              <a:t>Government of Japan</a:t>
            </a:r>
            <a:r>
              <a:rPr lang="el-GR" sz="10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6" name="Τίτλος 7">
            <a:extLst>
              <a:ext uri="{FF2B5EF4-FFF2-40B4-BE49-F238E27FC236}">
                <a16:creationId xmlns:a16="http://schemas.microsoft.com/office/drawing/2014/main" id="{A514834C-838F-40E8-BF83-92E3CBAC174F}"/>
              </a:ext>
            </a:extLst>
          </p:cNvPr>
          <p:cNvSpPr txBox="1">
            <a:spLocks/>
          </p:cNvSpPr>
          <p:nvPr/>
        </p:nvSpPr>
        <p:spPr>
          <a:xfrm>
            <a:off x="672645" y="91002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500" b="1" dirty="0">
                <a:latin typeface="Century Gothic" panose="020B0502020202020204" pitchFamily="34" charset="0"/>
              </a:rPr>
              <a:t>ΟΔΟΙ ΕΚΘΕΣΗΣ ΣΤΗΝ ΑΚΤΙΝΟΒΟΛΙΑ</a:t>
            </a:r>
            <a:endParaRPr lang="el-GR" sz="29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6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37E0C-5AC4-4956-9E04-45BFD82B57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102573"/>
            <a:ext cx="780681" cy="780681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-962048" y="4897279"/>
            <a:ext cx="49398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[</a:t>
            </a:r>
            <a:r>
              <a:rPr lang="en-US" sz="1000" dirty="0">
                <a:latin typeface="Century Gothic" panose="020B0502020202020204" pitchFamily="34" charset="0"/>
              </a:rPr>
              <a:t>Canadian Nuclear Safety Commission, 2000</a:t>
            </a:r>
            <a:r>
              <a:rPr lang="el-G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051" y="631778"/>
            <a:ext cx="5839615" cy="4597278"/>
          </a:xfrm>
          <a:prstGeom prst="rect">
            <a:avLst/>
          </a:prstGeom>
        </p:spPr>
      </p:pic>
      <p:sp>
        <p:nvSpPr>
          <p:cNvPr id="6" name="Τίτλος 7">
            <a:extLst>
              <a:ext uri="{FF2B5EF4-FFF2-40B4-BE49-F238E27FC236}">
                <a16:creationId xmlns:a16="http://schemas.microsoft.com/office/drawing/2014/main" id="{49C4787E-97EF-47C6-AC9E-A68EA81B25D2}"/>
              </a:ext>
            </a:extLst>
          </p:cNvPr>
          <p:cNvSpPr txBox="1">
            <a:spLocks/>
          </p:cNvSpPr>
          <p:nvPr/>
        </p:nvSpPr>
        <p:spPr>
          <a:xfrm>
            <a:off x="672645" y="91002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500" b="1" dirty="0">
                <a:latin typeface="Century Gothic" panose="020B0502020202020204" pitchFamily="34" charset="0"/>
              </a:rPr>
              <a:t>ΟΔΟΙ ΕΚΘΕΣΗΣ ΣΤΗΝ ΑΚΤΙΝΟΒΟΛΙΑ</a:t>
            </a:r>
            <a:endParaRPr lang="el-GR" sz="29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4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E36763B-7B35-4019-B54B-01177B65504B}"/>
              </a:ext>
            </a:extLst>
          </p:cNvPr>
          <p:cNvSpPr txBox="1"/>
          <p:nvPr/>
        </p:nvSpPr>
        <p:spPr>
          <a:xfrm>
            <a:off x="1907013" y="647051"/>
            <a:ext cx="439389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latin typeface="Century Gothic" panose="020B0502020202020204" pitchFamily="34" charset="0"/>
              </a:rPr>
              <a:t>Αλληλεπίδραση ιονίζουσας ακτινοβολίας – κυττάρων</a:t>
            </a:r>
          </a:p>
          <a:p>
            <a:pPr algn="ctr"/>
            <a:endParaRPr lang="el-GR" dirty="0">
              <a:latin typeface="Century Gothic" panose="020B0502020202020204" pitchFamily="34" charset="0"/>
            </a:endParaRPr>
          </a:p>
          <a:p>
            <a:pPr algn="ctr"/>
            <a:endParaRPr lang="el-GR" dirty="0">
              <a:latin typeface="Century Gothic" panose="020B0502020202020204" pitchFamily="34" charset="0"/>
            </a:endParaRPr>
          </a:p>
          <a:p>
            <a:pPr algn="ctr"/>
            <a:r>
              <a:rPr lang="el-GR" dirty="0">
                <a:latin typeface="Century Gothic" panose="020B0502020202020204" pitchFamily="34" charset="0"/>
              </a:rPr>
              <a:t>Διέγερση</a:t>
            </a:r>
            <a:r>
              <a:rPr lang="el-GR">
                <a:latin typeface="Century Gothic" panose="020B0502020202020204" pitchFamily="34" charset="0"/>
              </a:rPr>
              <a:t>/ιονισμός </a:t>
            </a:r>
            <a:r>
              <a:rPr lang="el-GR" dirty="0">
                <a:latin typeface="Century Gothic" panose="020B0502020202020204" pitchFamily="34" charset="0"/>
              </a:rPr>
              <a:t>ατόμων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5DAA90-D735-4DDC-ABB2-5F7E7F32B9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87381"/>
            <a:ext cx="780681" cy="780681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4"/>
          <a:srcRect t="8530"/>
          <a:stretch/>
        </p:blipFill>
        <p:spPr>
          <a:xfrm>
            <a:off x="2195289" y="2010483"/>
            <a:ext cx="4052829" cy="2533971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2591289" y="4769176"/>
            <a:ext cx="32608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[Mohammed Junaid Hussain Dowlath et al., 2021]</a:t>
            </a:r>
            <a:endParaRPr lang="el-GR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6328" y="2805076"/>
            <a:ext cx="735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Radiolysis</a:t>
            </a:r>
            <a:endParaRPr lang="el-GR" sz="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7888" y="1785761"/>
            <a:ext cx="14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High LET radiation</a:t>
            </a:r>
            <a:endParaRPr lang="el-GR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0727" y="1785761"/>
            <a:ext cx="14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n-lt"/>
              </a:rPr>
              <a:t>Low LET radiation</a:t>
            </a:r>
            <a:endParaRPr lang="el-GR" sz="1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919289" y="1237903"/>
            <a:ext cx="349302" cy="141609"/>
          </a:xfrm>
          <a:prstGeom prst="rect">
            <a:avLst/>
          </a:prstGeom>
        </p:spPr>
      </p:pic>
      <p:sp>
        <p:nvSpPr>
          <p:cNvPr id="11" name="Τίτλος 7">
            <a:extLst>
              <a:ext uri="{FF2B5EF4-FFF2-40B4-BE49-F238E27FC236}">
                <a16:creationId xmlns:a16="http://schemas.microsoft.com/office/drawing/2014/main" id="{5521AEFA-23F4-4B2F-BCAE-F5CC9597DEA0}"/>
              </a:ext>
            </a:extLst>
          </p:cNvPr>
          <p:cNvSpPr txBox="1">
            <a:spLocks/>
          </p:cNvSpPr>
          <p:nvPr/>
        </p:nvSpPr>
        <p:spPr>
          <a:xfrm>
            <a:off x="672645" y="91002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500" b="1" dirty="0">
                <a:latin typeface="Century Gothic" panose="020B0502020202020204" pitchFamily="34" charset="0"/>
              </a:rPr>
              <a:t>ΜΗΧΑΝΙΣΜΟΙ ΔΡΑΣΗΣ ΤΗΣ ΑΚΤΙΝΟΒΟΛΙΑΣ</a:t>
            </a:r>
            <a:endParaRPr lang="el-GR" sz="29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6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5DAA90-D735-4DDC-ABB2-5F7E7F32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17" y="87381"/>
            <a:ext cx="780681" cy="780681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82"/>
          <a:stretch/>
        </p:blipFill>
        <p:spPr>
          <a:xfrm>
            <a:off x="1284771" y="559371"/>
            <a:ext cx="6096834" cy="427848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3355997" y="4471344"/>
            <a:ext cx="1954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l-GR" sz="1100" i="1" dirty="0">
              <a:solidFill>
                <a:srgbClr val="060606"/>
              </a:solidFill>
              <a:latin typeface="+mn-lt"/>
            </a:endParaRPr>
          </a:p>
          <a:p>
            <a:pPr algn="ctr"/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000" dirty="0">
                <a:latin typeface="Century Gothic" panose="020B0502020202020204" pitchFamily="34" charset="0"/>
              </a:rPr>
              <a:t>[Edouard Azzam et al., 2012]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8514" y="4050893"/>
            <a:ext cx="3126181" cy="1092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300" dirty="0">
                <a:latin typeface="Century Gothic" panose="020B0502020202020204" pitchFamily="34" charset="0"/>
              </a:rPr>
              <a:t>Λιπιδική υπεροξείδωση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300" dirty="0">
                <a:latin typeface="Century Gothic" panose="020B0502020202020204" pitchFamily="34" charset="0"/>
              </a:rPr>
              <a:t>Οξείδωση αμινοξέων πρωτεϊνών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300" dirty="0">
                <a:latin typeface="Century Gothic" panose="020B0502020202020204" pitchFamily="34" charset="0"/>
              </a:rPr>
              <a:t>Οξειδωτική τροποποίηση </a:t>
            </a:r>
            <a:r>
              <a:rPr lang="en-US" sz="1300" dirty="0">
                <a:latin typeface="Century Gothic" panose="020B0502020202020204" pitchFamily="34" charset="0"/>
              </a:rPr>
              <a:t>mtDNA , nDNA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300" dirty="0">
                <a:latin typeface="Century Gothic" panose="020B0502020202020204" pitchFamily="34" charset="0"/>
              </a:rPr>
              <a:t>Απενεργοποίηση ενζύμων</a:t>
            </a:r>
            <a:endParaRPr lang="en-US" sz="1300" dirty="0">
              <a:latin typeface="Century Gothic" panose="020B0502020202020204" pitchFamily="34" charset="0"/>
            </a:endParaRPr>
          </a:p>
        </p:txBody>
      </p:sp>
      <p:sp>
        <p:nvSpPr>
          <p:cNvPr id="7" name="Τίτλος 7">
            <a:extLst>
              <a:ext uri="{FF2B5EF4-FFF2-40B4-BE49-F238E27FC236}">
                <a16:creationId xmlns:a16="http://schemas.microsoft.com/office/drawing/2014/main" id="{5EB81F20-A94E-493C-A08B-AC3CB9093776}"/>
              </a:ext>
            </a:extLst>
          </p:cNvPr>
          <p:cNvSpPr txBox="1">
            <a:spLocks/>
          </p:cNvSpPr>
          <p:nvPr/>
        </p:nvSpPr>
        <p:spPr>
          <a:xfrm>
            <a:off x="672645" y="87381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400" b="1" dirty="0">
                <a:latin typeface="Century Gothic" panose="020B0502020202020204" pitchFamily="34" charset="0"/>
              </a:rPr>
              <a:t>ΑΚΤΙΝΟΒΟΛΙΑ ΚΑΙ ΠΑΡΑΓΩΓΗ ΕΛΕΥΘΕΡΩΝ ΡΙΖΩΝ</a:t>
            </a:r>
          </a:p>
        </p:txBody>
      </p:sp>
    </p:spTree>
    <p:extLst>
      <p:ext uri="{BB962C8B-B14F-4D97-AF65-F5344CB8AC3E}">
        <p14:creationId xmlns:p14="http://schemas.microsoft.com/office/powerpoint/2010/main" val="126546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5DAA90-D735-4DDC-ABB2-5F7E7F32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87381"/>
            <a:ext cx="780681" cy="780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207" y="1018474"/>
            <a:ext cx="78960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600" dirty="0">
                <a:latin typeface="Century Gothic" panose="020B0502020202020204" pitchFamily="34" charset="0"/>
                <a:cs typeface="Arial" panose="020B0604020202020204" pitchFamily="34" charset="0"/>
              </a:rPr>
              <a:t>Απώλεια βάσης  (αβασικά σημεία-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AP sites)</a:t>
            </a:r>
            <a:endParaRPr lang="el-GR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600" dirty="0">
                <a:latin typeface="Century Gothic" panose="020B0502020202020204" pitchFamily="34" charset="0"/>
                <a:cs typeface="Arial" panose="020B0604020202020204" pitchFamily="34" charset="0"/>
              </a:rPr>
              <a:t>Εγκάρσιες συνδέσεις μεταξύ των ελίκων (cross links)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600" dirty="0">
                <a:latin typeface="Century Gothic" panose="020B0502020202020204" pitchFamily="34" charset="0"/>
                <a:cs typeface="Arial" panose="020B0604020202020204" pitchFamily="34" charset="0"/>
              </a:rPr>
              <a:t>Θραύση των δεσμών υδρογόνου μεταξύ των αλυσίδων του DNA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600" dirty="0">
                <a:latin typeface="Century Gothic" panose="020B0502020202020204" pitchFamily="34" charset="0"/>
                <a:cs typeface="Arial" panose="020B0604020202020204" pitchFamily="34" charset="0"/>
              </a:rPr>
              <a:t>Μονόκλωνες - Δίκλωνες ρήξεις του DNA </a:t>
            </a:r>
          </a:p>
          <a:p>
            <a:r>
              <a:rPr lang="el-GR" sz="1600" dirty="0">
                <a:latin typeface="Century Gothic" panose="020B0502020202020204" pitchFamily="34" charset="0"/>
                <a:cs typeface="Arial" panose="020B0604020202020204" pitchFamily="34" charset="0"/>
              </a:rPr>
              <a:t>(Single Strand Break, SSB) - (Double Strand Break, DSB)</a:t>
            </a: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+mn-lt"/>
              <a:cs typeface="Arial" panose="020B0604020202020204" pitchFamily="34" charset="0"/>
            </a:endParaRPr>
          </a:p>
          <a:p>
            <a:endParaRPr lang="en-US" sz="16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sz="16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427" t="5190" r="-1382" b="1335"/>
          <a:stretch/>
        </p:blipFill>
        <p:spPr>
          <a:xfrm>
            <a:off x="6165133" y="3067480"/>
            <a:ext cx="2863145" cy="144438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/>
          <a:srcRect l="204" r="-1051"/>
          <a:stretch/>
        </p:blipFill>
        <p:spPr>
          <a:xfrm>
            <a:off x="355206" y="921681"/>
            <a:ext cx="8673071" cy="3712619"/>
          </a:xfrm>
          <a:prstGeom prst="rect">
            <a:avLst/>
          </a:prstGeom>
        </p:spPr>
      </p:pic>
      <p:sp>
        <p:nvSpPr>
          <p:cNvPr id="7" name="Τίτλος 7">
            <a:extLst>
              <a:ext uri="{FF2B5EF4-FFF2-40B4-BE49-F238E27FC236}">
                <a16:creationId xmlns:a16="http://schemas.microsoft.com/office/drawing/2014/main" id="{66C53D57-AE63-4A5C-97B7-65063D0EBAD9}"/>
              </a:ext>
            </a:extLst>
          </p:cNvPr>
          <p:cNvSpPr txBox="1">
            <a:spLocks/>
          </p:cNvSpPr>
          <p:nvPr/>
        </p:nvSpPr>
        <p:spPr>
          <a:xfrm>
            <a:off x="672645" y="90860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400" b="1" dirty="0">
                <a:latin typeface="Century Gothic" panose="020B0502020202020204" pitchFamily="34" charset="0"/>
              </a:rPr>
              <a:t>ΕΠΙΔΡΑΣΗ ΑΚΤΙΝΟΒΟΛΙΩΝ ΣΤΟ ΓΕΝΕΤΙΚΟ ΥΛΙΚΟ</a:t>
            </a:r>
          </a:p>
        </p:txBody>
      </p:sp>
    </p:spTree>
    <p:extLst>
      <p:ext uri="{BB962C8B-B14F-4D97-AF65-F5344CB8AC3E}">
        <p14:creationId xmlns:p14="http://schemas.microsoft.com/office/powerpoint/2010/main" val="3080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5DAA90-D735-4DDC-ABB2-5F7E7F32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87381"/>
            <a:ext cx="780681" cy="780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963" y="1094107"/>
            <a:ext cx="83461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arabicPeriod"/>
            </a:pPr>
            <a:r>
              <a:rPr lang="el-GR" dirty="0">
                <a:latin typeface="Century Gothic" panose="020B0502020202020204" pitchFamily="34" charset="0"/>
              </a:rPr>
              <a:t>Γονιδιακές ή σημειακές μεταλλάξεις </a:t>
            </a:r>
            <a:endParaRPr lang="en-US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r>
              <a:rPr lang="el-GR" dirty="0">
                <a:latin typeface="Century Gothic" panose="020B0502020202020204" pitchFamily="34" charset="0"/>
              </a:rPr>
              <a:t>Χρωμοσωμικές ανωμαλίες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r>
              <a:rPr lang="el-GR" dirty="0">
                <a:latin typeface="Century Gothic" panose="020B0502020202020204" pitchFamily="34" charset="0"/>
              </a:rPr>
              <a:t>Ποσοτικές μεταβολές </a:t>
            </a:r>
            <a:r>
              <a:rPr lang="en-US" dirty="0">
                <a:latin typeface="Century Gothic" panose="020B0502020202020204" pitchFamily="34" charset="0"/>
              </a:rPr>
              <a:t>DNA</a:t>
            </a:r>
            <a:endParaRPr lang="el-GR" dirty="0">
              <a:latin typeface="Century Gothic" panose="020B050202020202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752281" y="174702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Δακτυλιοειδείς σχηματισμοί με ή χωρίς</a:t>
            </a:r>
          </a:p>
          <a:p>
            <a:r>
              <a:rPr lang="el-GR" dirty="0">
                <a:latin typeface="Century Gothic" panose="020B0502020202020204" pitchFamily="34" charset="0"/>
              </a:rPr>
              <a:t>κεντρομερές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Century Gothic" panose="020B0502020202020204" pitchFamily="34" charset="0"/>
              </a:rPr>
              <a:t>Ασύμμετρα χρωμοσώματα με ένα ή δύο</a:t>
            </a:r>
          </a:p>
          <a:p>
            <a:r>
              <a:rPr lang="el-GR" dirty="0">
                <a:latin typeface="Century Gothic" panose="020B0502020202020204" pitchFamily="34" charset="0"/>
              </a:rPr>
              <a:t>κεντρομερή (δικεντρικά)</a:t>
            </a:r>
          </a:p>
          <a:p>
            <a:endParaRPr lang="el-GR" dirty="0">
              <a:latin typeface="Century Gothic" panose="020B0502020202020204" pitchFamily="34" charset="0"/>
            </a:endParaRPr>
          </a:p>
          <a:p>
            <a:r>
              <a:rPr lang="el-GR" dirty="0">
                <a:latin typeface="Century Gothic" panose="020B0502020202020204" pitchFamily="34" charset="0"/>
              </a:rPr>
              <a:t>Αναστροφές τμημάτων</a:t>
            </a:r>
          </a:p>
          <a:p>
            <a:endParaRPr lang="el-GR" dirty="0">
              <a:latin typeface="Century Gothic" panose="020B0502020202020204" pitchFamily="34" charset="0"/>
            </a:endParaRPr>
          </a:p>
          <a:p>
            <a:r>
              <a:rPr lang="el-GR" dirty="0">
                <a:latin typeface="Century Gothic" panose="020B0502020202020204" pitchFamily="34" charset="0"/>
              </a:rPr>
              <a:t>Συμμετρικές εναλλαγές μεταξύ δύο</a:t>
            </a:r>
          </a:p>
          <a:p>
            <a:r>
              <a:rPr lang="el-GR" dirty="0">
                <a:latin typeface="Century Gothic" panose="020B0502020202020204" pitchFamily="34" charset="0"/>
              </a:rPr>
              <a:t>χρωμοσωμάτων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752281" y="1098902"/>
            <a:ext cx="3944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Προσθήκη, αφαίρεση, αντικατάσταση νουκλεοτιδίου</a:t>
            </a:r>
          </a:p>
        </p:txBody>
      </p:sp>
      <p:sp>
        <p:nvSpPr>
          <p:cNvPr id="8" name="Τίτλος 7">
            <a:extLst>
              <a:ext uri="{FF2B5EF4-FFF2-40B4-BE49-F238E27FC236}">
                <a16:creationId xmlns:a16="http://schemas.microsoft.com/office/drawing/2014/main" id="{B7D56F3B-B3E0-4B3F-991A-86433183C2A4}"/>
              </a:ext>
            </a:extLst>
          </p:cNvPr>
          <p:cNvSpPr txBox="1">
            <a:spLocks/>
          </p:cNvSpPr>
          <p:nvPr/>
        </p:nvSpPr>
        <p:spPr>
          <a:xfrm>
            <a:off x="672645" y="87381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400" b="1" dirty="0">
                <a:latin typeface="Century Gothic" panose="020B0502020202020204" pitchFamily="34" charset="0"/>
              </a:rPr>
              <a:t>ΕΠΙΔΡΑΣΗ ΑΚΤΙΝΟΒΟΛΙΩΝ ΣΤΟ ΓΕΝΕΤΙΚΟ ΥΛΙΚΟ </a:t>
            </a:r>
          </a:p>
        </p:txBody>
      </p:sp>
    </p:spTree>
    <p:extLst>
      <p:ext uri="{BB962C8B-B14F-4D97-AF65-F5344CB8AC3E}">
        <p14:creationId xmlns:p14="http://schemas.microsoft.com/office/powerpoint/2010/main" val="205859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E36763B-7B35-4019-B54B-01177B65504B}"/>
              </a:ext>
            </a:extLst>
          </p:cNvPr>
          <p:cNvSpPr txBox="1"/>
          <p:nvPr/>
        </p:nvSpPr>
        <p:spPr>
          <a:xfrm>
            <a:off x="178101" y="933069"/>
            <a:ext cx="8670266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Tx/>
              <a:buFontTx/>
              <a:buNone/>
            </a:pPr>
            <a:r>
              <a:rPr lang="en-US" b="1" dirty="0">
                <a:latin typeface="Century Gothic" panose="020B0502020202020204" pitchFamily="34" charset="0"/>
              </a:rPr>
              <a:t>Bergonie-Tribondeau</a:t>
            </a:r>
            <a:r>
              <a:rPr lang="el-GR" b="1" dirty="0">
                <a:latin typeface="Century Gothic" panose="020B0502020202020204" pitchFamily="34" charset="0"/>
              </a:rPr>
              <a:t> (1906)</a:t>
            </a:r>
            <a:endParaRPr lang="el-GR" b="1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just">
              <a:lnSpc>
                <a:spcPct val="200000"/>
              </a:lnSpc>
              <a:buClrTx/>
            </a:pP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«Τα κύτταρα είναι ακτινοευαίσθητα όταν είναι μιτωτικά ενεργά και μορφολογικά και λειτουργικά αδιαφοροποίητα»</a:t>
            </a:r>
          </a:p>
          <a:p>
            <a:pPr algn="just">
              <a:lnSpc>
                <a:spcPct val="200000"/>
              </a:lnSpc>
              <a:buClrTx/>
            </a:pPr>
            <a:r>
              <a:rPr lang="el-GR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algn="just">
              <a:lnSpc>
                <a:spcPct val="200000"/>
              </a:lnSpc>
              <a:buClrTx/>
            </a:pPr>
            <a:r>
              <a:rPr lang="el-GR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Δηλαδή όταν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5DAA90-D735-4DDC-ABB2-5F7E7F32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87381"/>
            <a:ext cx="780681" cy="780681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78101" y="3184508"/>
            <a:ext cx="4572000" cy="1351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>
                <a:latin typeface="Century Gothic" panose="020B0502020202020204" pitchFamily="34" charset="0"/>
              </a:rPr>
              <a:t>Υψηλή ταχύτητα μίτωσης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>
                <a:latin typeface="Century Gothic" panose="020B0502020202020204" pitchFamily="34" charset="0"/>
              </a:rPr>
              <a:t>Κυτταρική διαίρεση που διαρκεί πολύ σε σχέση με τον κυτταρικό κύκλο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>
                <a:latin typeface="Century Gothic" panose="020B0502020202020204" pitchFamily="34" charset="0"/>
              </a:rPr>
              <a:t>Έλλειψη κυτταρικής εξειδίκευσης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18" t="2807" r="4953" b="12448"/>
          <a:stretch/>
        </p:blipFill>
        <p:spPr>
          <a:xfrm>
            <a:off x="5907314" y="2026285"/>
            <a:ext cx="2941053" cy="30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7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E61FC8-5CDE-44FC-B3FD-4F41F9ACE8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87381"/>
            <a:ext cx="780681" cy="78068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3780" y="477721"/>
            <a:ext cx="4845097" cy="432291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3529886" y="4740897"/>
            <a:ext cx="20842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[Manny Mathuthu et al., 2015]</a:t>
            </a:r>
            <a:r>
              <a:rPr lang="el-GR" sz="1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Τίτλος 7">
            <a:extLst>
              <a:ext uri="{FF2B5EF4-FFF2-40B4-BE49-F238E27FC236}">
                <a16:creationId xmlns:a16="http://schemas.microsoft.com/office/drawing/2014/main" id="{DA6B5BFF-5D09-41CC-9DC0-25FFDF51BE7B}"/>
              </a:ext>
            </a:extLst>
          </p:cNvPr>
          <p:cNvSpPr txBox="1">
            <a:spLocks/>
          </p:cNvSpPr>
          <p:nvPr/>
        </p:nvSpPr>
        <p:spPr>
          <a:xfrm>
            <a:off x="672645" y="87381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400" b="1" dirty="0">
                <a:latin typeface="Century Gothic" panose="020B0502020202020204" pitchFamily="34" charset="0"/>
              </a:rPr>
              <a:t>ΕΠΙΔΡΑΣΗ ΣΤΗΝ ΚΥΤΤΑΡΙΚΗ ΒΙΩΣΙΜΟΤΗΤΑ</a:t>
            </a:r>
          </a:p>
        </p:txBody>
      </p:sp>
    </p:spTree>
    <p:extLst>
      <p:ext uri="{BB962C8B-B14F-4D97-AF65-F5344CB8AC3E}">
        <p14:creationId xmlns:p14="http://schemas.microsoft.com/office/powerpoint/2010/main" val="2491547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E61FC8-5CDE-44FC-B3FD-4F41F9ACE8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87381"/>
            <a:ext cx="780681" cy="780681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2995537" y="4794509"/>
            <a:ext cx="32608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[Mohammed Junaid Hussain Dowlath et al., 2021]</a:t>
            </a:r>
            <a:endParaRPr lang="el-GR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353F9-7131-4C9D-A30A-5CBD02AC8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5245" y="539740"/>
            <a:ext cx="6141411" cy="4254769"/>
          </a:xfrm>
          <a:prstGeom prst="rect">
            <a:avLst/>
          </a:prstGeom>
        </p:spPr>
      </p:pic>
      <p:sp>
        <p:nvSpPr>
          <p:cNvPr id="12" name="Τίτλος 7">
            <a:extLst>
              <a:ext uri="{FF2B5EF4-FFF2-40B4-BE49-F238E27FC236}">
                <a16:creationId xmlns:a16="http://schemas.microsoft.com/office/drawing/2014/main" id="{46D3407E-A701-4911-BEFD-04C4B249826D}"/>
              </a:ext>
            </a:extLst>
          </p:cNvPr>
          <p:cNvSpPr txBox="1">
            <a:spLocks/>
          </p:cNvSpPr>
          <p:nvPr/>
        </p:nvSpPr>
        <p:spPr>
          <a:xfrm>
            <a:off x="672645" y="87381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400" b="1" dirty="0">
                <a:latin typeface="Century Gothic" panose="020B0502020202020204" pitchFamily="34" charset="0"/>
              </a:rPr>
              <a:t>ΑΚΤΙΝΟΠΡΟΣΤΑΣΙΑ</a:t>
            </a:r>
          </a:p>
        </p:txBody>
      </p:sp>
    </p:spTree>
    <p:extLst>
      <p:ext uri="{BB962C8B-B14F-4D97-AF65-F5344CB8AC3E}">
        <p14:creationId xmlns:p14="http://schemas.microsoft.com/office/powerpoint/2010/main" val="3903069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E61FC8-5CDE-44FC-B3FD-4F41F9ACE8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87381"/>
            <a:ext cx="780681" cy="780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031" y="1054053"/>
            <a:ext cx="5056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entury Gothic" panose="020B0502020202020204" pitchFamily="34" charset="0"/>
              </a:rPr>
              <a:t>Α</a:t>
            </a:r>
            <a:r>
              <a:rPr lang="en-US" b="1" dirty="0">
                <a:latin typeface="Century Gothic" panose="020B0502020202020204" pitchFamily="34" charset="0"/>
              </a:rPr>
              <a:t>LARA principle (As Low As Reasonably Achievable)</a:t>
            </a:r>
            <a:endParaRPr lang="el-GR" b="1" dirty="0">
              <a:latin typeface="Century Gothic" panose="020B0502020202020204" pitchFamily="34" charset="0"/>
            </a:endParaRPr>
          </a:p>
          <a:p>
            <a:endParaRPr lang="el-GR" b="1" dirty="0">
              <a:latin typeface="Century Gothic" panose="020B0502020202020204" pitchFamily="34" charset="0"/>
            </a:endParaRPr>
          </a:p>
          <a:p>
            <a:endParaRPr lang="el-GR" i="1" u="sng" dirty="0">
              <a:latin typeface="Century Gothic" panose="020B0502020202020204" pitchFamily="34" charset="0"/>
            </a:endParaRPr>
          </a:p>
          <a:p>
            <a:r>
              <a:rPr lang="el-GR" dirty="0">
                <a:latin typeface="Century Gothic" panose="020B0502020202020204" pitchFamily="34" charset="0"/>
              </a:rPr>
              <a:t>Αρχή ασφαλείας </a:t>
            </a:r>
            <a:r>
              <a:rPr lang="el-GR" dirty="0">
                <a:latin typeface="Century Gothic" panose="020B0502020202020204" pitchFamily="34" charset="0"/>
                <a:sym typeface="Wingdings" panose="05000000000000000000" pitchFamily="2" charset="2"/>
              </a:rPr>
              <a:t> Μείωση έκθεσης σε ακτινοβολία</a:t>
            </a:r>
            <a:endParaRPr lang="el-GR" dirty="0">
              <a:latin typeface="Century Gothic" panose="020B0502020202020204" pitchFamily="34" charset="0"/>
            </a:endParaRPr>
          </a:p>
          <a:p>
            <a:endParaRPr lang="el-GR" dirty="0">
              <a:latin typeface="Century Gothic" panose="020B0502020202020204" pitchFamily="34" charset="0"/>
            </a:endParaRPr>
          </a:p>
          <a:p>
            <a:endParaRPr lang="el-GR" dirty="0">
              <a:latin typeface="+mn-lt"/>
            </a:endParaRP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18" y="2431320"/>
            <a:ext cx="8730963" cy="2617071"/>
          </a:xfrm>
          <a:prstGeom prst="rect">
            <a:avLst/>
          </a:prstGeom>
        </p:spPr>
      </p:pic>
      <p:sp>
        <p:nvSpPr>
          <p:cNvPr id="6" name="Τίτλος 7">
            <a:extLst>
              <a:ext uri="{FF2B5EF4-FFF2-40B4-BE49-F238E27FC236}">
                <a16:creationId xmlns:a16="http://schemas.microsoft.com/office/drawing/2014/main" id="{B29FEED2-6C23-4703-AC5B-C8EAA3AFEAD0}"/>
              </a:ext>
            </a:extLst>
          </p:cNvPr>
          <p:cNvSpPr txBox="1">
            <a:spLocks/>
          </p:cNvSpPr>
          <p:nvPr/>
        </p:nvSpPr>
        <p:spPr>
          <a:xfrm>
            <a:off x="672645" y="87381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400" b="1" dirty="0">
                <a:latin typeface="Century Gothic" panose="020B0502020202020204" pitchFamily="34" charset="0"/>
              </a:rPr>
              <a:t>ΑΚΤΙΝΟΠΡΟΣΤΑΣΙΑ</a:t>
            </a:r>
          </a:p>
        </p:txBody>
      </p:sp>
    </p:spTree>
    <p:extLst>
      <p:ext uri="{BB962C8B-B14F-4D97-AF65-F5344CB8AC3E}">
        <p14:creationId xmlns:p14="http://schemas.microsoft.com/office/powerpoint/2010/main" val="187163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37E0C-5AC4-4956-9E04-45BFD82B57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102573"/>
            <a:ext cx="780681" cy="780681"/>
          </a:xfrm>
          <a:prstGeom prst="rect">
            <a:avLst/>
          </a:prstGeom>
        </p:spPr>
      </p:pic>
      <p:sp>
        <p:nvSpPr>
          <p:cNvPr id="7" name="Τίτλος 7">
            <a:extLst>
              <a:ext uri="{FF2B5EF4-FFF2-40B4-BE49-F238E27FC236}">
                <a16:creationId xmlns:a16="http://schemas.microsoft.com/office/drawing/2014/main" id="{A9BA23B8-F5E0-4273-A91C-C89A57CC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15" y="266700"/>
            <a:ext cx="7798709" cy="108155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700" b="1" dirty="0">
                <a:latin typeface="Century Gothic" panose="020B0502020202020204" pitchFamily="34" charset="0"/>
              </a:rPr>
              <a:t>ΑΚΤΙΝΟΒΟΛΙΑ - ΡΑΔΙΕΝΕΡΓΑ ΥΛΙΚΑ</a:t>
            </a:r>
            <a:br>
              <a:rPr lang="el-GR" sz="2700" b="1" dirty="0">
                <a:latin typeface="Century Gothic" panose="020B0502020202020204" pitchFamily="34" charset="0"/>
              </a:rPr>
            </a:br>
            <a:br>
              <a:rPr lang="el-GR" sz="2700" b="1" dirty="0">
                <a:latin typeface="Century Gothic" panose="020B0502020202020204" pitchFamily="34" charset="0"/>
              </a:rPr>
            </a:br>
            <a:br>
              <a:rPr lang="el-G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l-GR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801B7-AFF2-4A4F-9D3E-9045488E7080}"/>
              </a:ext>
            </a:extLst>
          </p:cNvPr>
          <p:cNvSpPr txBox="1"/>
          <p:nvPr/>
        </p:nvSpPr>
        <p:spPr>
          <a:xfrm>
            <a:off x="341605" y="1045029"/>
            <a:ext cx="8476330" cy="1987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el-GR" b="1" kern="12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Ακτινοβολία: </a:t>
            </a:r>
            <a:r>
              <a:rPr lang="el-GR" kern="12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Ε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νέργεια σε μορφή κυμάτων ή υποατομικών σωματιδίων που προέρχεται από μία πηγή και ταξιδεύει μέσω του διαστήματος</a:t>
            </a:r>
            <a:endParaRPr lang="el-GR" i="1" kern="1200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  <a:p>
            <a:pPr algn="just">
              <a:lnSpc>
                <a:spcPct val="150000"/>
              </a:lnSpc>
              <a:buClrTx/>
            </a:pPr>
            <a:r>
              <a:rPr lang="el-GR" b="1" kern="12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Ραδιενεργά υλικά: </a:t>
            </a:r>
            <a:r>
              <a:rPr lang="el-GR" kern="12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Ο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ποιοδήποτε υλικό περιέχει ασταθή άτομα που εκπέμπουν ιονίζουσα ακτινοβολία κατά τη διάσπασή του</a:t>
            </a:r>
            <a:endParaRPr lang="en-US" kern="1200" dirty="0">
              <a:solidFill>
                <a:srgbClr val="2D2E2D"/>
              </a:solidFill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F55E9A-1599-4977-8337-18460787239E}"/>
              </a:ext>
            </a:extLst>
          </p:cNvPr>
          <p:cNvGrpSpPr/>
          <p:nvPr/>
        </p:nvGrpSpPr>
        <p:grpSpPr>
          <a:xfrm>
            <a:off x="1003686" y="2125389"/>
            <a:ext cx="7136628" cy="2751411"/>
            <a:chOff x="2808775" y="1266162"/>
            <a:chExt cx="6197732" cy="2578726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08775" y="1266162"/>
              <a:ext cx="6197732" cy="2578726"/>
            </a:xfrm>
            <a:prstGeom prst="rect">
              <a:avLst/>
            </a:prstGeom>
          </p:spPr>
        </p:pic>
        <p:pic>
          <p:nvPicPr>
            <p:cNvPr id="4" name="Εικόνα 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DFD"/>
                </a:clrFrom>
                <a:clrTo>
                  <a:srgbClr val="FEFDFD">
                    <a:alpha val="0"/>
                  </a:srgbClr>
                </a:clrTo>
              </a:clrChange>
            </a:blip>
            <a:srcRect t="1" b="5922"/>
            <a:stretch/>
          </p:blipFill>
          <p:spPr>
            <a:xfrm>
              <a:off x="5003609" y="2038555"/>
              <a:ext cx="654670" cy="435637"/>
            </a:xfrm>
            <a:prstGeom prst="rect">
              <a:avLst/>
            </a:prstGeom>
          </p:spPr>
        </p:pic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76235" y="2809451"/>
              <a:ext cx="509417" cy="499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725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DF13E4-D0AA-438F-9C24-18AE7175738D}"/>
              </a:ext>
            </a:extLst>
          </p:cNvPr>
          <p:cNvSpPr txBox="1"/>
          <p:nvPr/>
        </p:nvSpPr>
        <p:spPr>
          <a:xfrm>
            <a:off x="474489" y="808802"/>
            <a:ext cx="819501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900" dirty="0"/>
          </a:p>
          <a:p>
            <a:pPr marL="128588" indent="-128588" algn="just">
              <a:buFont typeface="Wingdings" panose="05000000000000000000" pitchFamily="2" charset="2"/>
              <a:buChar char="q"/>
            </a:pPr>
            <a:r>
              <a:rPr lang="pl-PL" sz="1200" dirty="0">
                <a:latin typeface="Century Gothic" panose="020B0502020202020204" pitchFamily="34" charset="0"/>
              </a:rPr>
              <a:t>Jarosław Nuszkiewicz, Alina Wozniak and Karolina Szewczyk-Golec</a:t>
            </a:r>
            <a:r>
              <a:rPr lang="en-US" sz="1200" dirty="0">
                <a:latin typeface="Century Gothic" panose="020B0502020202020204" pitchFamily="34" charset="0"/>
              </a:rPr>
              <a:t>, 2020. Ionizing Radiation as a Source of Oxidative Stress —The Protective Role of Melatonin and Vitamin D, International Journal of Molecular Sciences.</a:t>
            </a:r>
            <a:endParaRPr lang="el-GR" sz="1200" dirty="0">
              <a:latin typeface="Century Gothic" panose="020B0502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q"/>
            </a:pPr>
            <a:endParaRPr lang="el-GR" sz="1200" dirty="0">
              <a:latin typeface="Century Gothic" panose="020B0502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q"/>
            </a:pPr>
            <a:r>
              <a:rPr lang="en-US" sz="1200" dirty="0" err="1">
                <a:latin typeface="Century Gothic" panose="020B0502020202020204" pitchFamily="34" charset="0"/>
              </a:rPr>
              <a:t>Jinlong</a:t>
            </a:r>
            <a:r>
              <a:rPr lang="en-US" sz="1200" dirty="0">
                <a:latin typeface="Century Gothic" panose="020B0502020202020204" pitchFamily="34" charset="0"/>
              </a:rPr>
              <a:t> Wei,</a:t>
            </a:r>
            <a:r>
              <a:rPr lang="el-GR" sz="120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</a:rPr>
              <a:t>Bin Wang,</a:t>
            </a:r>
            <a:r>
              <a:rPr lang="el-GR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Huanhuan</a:t>
            </a:r>
            <a:r>
              <a:rPr lang="en-US" sz="1200" dirty="0">
                <a:latin typeface="Century Gothic" panose="020B0502020202020204" pitchFamily="34" charset="0"/>
              </a:rPr>
              <a:t> Wang,</a:t>
            </a:r>
            <a:r>
              <a:rPr lang="el-GR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Lingbin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Meng</a:t>
            </a:r>
            <a:r>
              <a:rPr lang="en-US" sz="1200" dirty="0">
                <a:latin typeface="Century Gothic" panose="020B0502020202020204" pitchFamily="34" charset="0"/>
              </a:rPr>
              <a:t> ,Qin Zhao, </a:t>
            </a:r>
            <a:r>
              <a:rPr lang="en-US" sz="1200" dirty="0" err="1">
                <a:latin typeface="Century Gothic" panose="020B0502020202020204" pitchFamily="34" charset="0"/>
              </a:rPr>
              <a:t>Xinyu</a:t>
            </a:r>
            <a:r>
              <a:rPr lang="en-US" sz="1200" dirty="0">
                <a:latin typeface="Century Gothic" panose="020B0502020202020204" pitchFamily="34" charset="0"/>
              </a:rPr>
              <a:t> Li,</a:t>
            </a:r>
            <a:r>
              <a:rPr lang="el-GR" sz="120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</a:rPr>
              <a:t>Ying Xin ,and Xin Jiang</a:t>
            </a:r>
            <a:r>
              <a:rPr lang="el-GR" sz="1200" dirty="0">
                <a:latin typeface="Century Gothic" panose="020B0502020202020204" pitchFamily="34" charset="0"/>
              </a:rPr>
              <a:t>, 2019. </a:t>
            </a:r>
            <a:r>
              <a:rPr lang="en-US" sz="1200" dirty="0">
                <a:latin typeface="Century Gothic" panose="020B0502020202020204" pitchFamily="34" charset="0"/>
              </a:rPr>
              <a:t>Oxidative Stress and Tissue Repair: Mechanism, Biomarkers, and Therapeutics</a:t>
            </a:r>
            <a:r>
              <a:rPr lang="el-GR" sz="1200" dirty="0">
                <a:latin typeface="Century Gothic" panose="020B0502020202020204" pitchFamily="34" charset="0"/>
              </a:rPr>
              <a:t>, </a:t>
            </a:r>
            <a:r>
              <a:rPr lang="en-US" sz="1200" dirty="0">
                <a:latin typeface="Century Gothic" panose="020B0502020202020204" pitchFamily="34" charset="0"/>
              </a:rPr>
              <a:t>Oxidative Stress and Tissue Repair: Mechanism, Biomarkers, and Therapeutics</a:t>
            </a:r>
            <a:r>
              <a:rPr lang="el-GR" sz="1200" dirty="0">
                <a:latin typeface="Century Gothic" panose="020B0502020202020204" pitchFamily="34" charset="0"/>
              </a:rPr>
              <a:t>. </a:t>
            </a:r>
          </a:p>
          <a:p>
            <a:pPr marL="128588" indent="-128588" algn="just">
              <a:buFont typeface="Wingdings" panose="05000000000000000000" pitchFamily="2" charset="2"/>
              <a:buChar char="q"/>
            </a:pPr>
            <a:endParaRPr lang="el-GR" sz="1200" dirty="0">
              <a:latin typeface="Century Gothic" panose="020B0502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q"/>
            </a:pPr>
            <a:r>
              <a:rPr lang="en-US" sz="1200" dirty="0">
                <a:latin typeface="Century Gothic" panose="020B0502020202020204" pitchFamily="34" charset="0"/>
              </a:rPr>
              <a:t>Edouard I. Azzam,</a:t>
            </a:r>
            <a:r>
              <a:rPr lang="el-GR" sz="120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</a:rPr>
              <a:t>Jean-Paul Jay-</a:t>
            </a:r>
            <a:r>
              <a:rPr lang="en-US" sz="1200" dirty="0" err="1">
                <a:latin typeface="Century Gothic" panose="020B0502020202020204" pitchFamily="34" charset="0"/>
              </a:rPr>
              <a:t>Gerin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dirty="0" err="1">
                <a:latin typeface="Century Gothic" panose="020B0502020202020204" pitchFamily="34" charset="0"/>
              </a:rPr>
              <a:t>Debkumar</a:t>
            </a:r>
            <a:r>
              <a:rPr lang="en-US" sz="1200" dirty="0">
                <a:latin typeface="Century Gothic" panose="020B0502020202020204" pitchFamily="34" charset="0"/>
              </a:rPr>
              <a:t> Pain</a:t>
            </a:r>
            <a:r>
              <a:rPr lang="el-GR" sz="1200" dirty="0">
                <a:latin typeface="Century Gothic" panose="020B0502020202020204" pitchFamily="34" charset="0"/>
              </a:rPr>
              <a:t>, 2012. </a:t>
            </a:r>
            <a:r>
              <a:rPr lang="en-US" sz="1200" dirty="0">
                <a:latin typeface="Century Gothic" panose="020B0502020202020204" pitchFamily="34" charset="0"/>
              </a:rPr>
              <a:t>Ionizing radiation-induced metabolic oxidative stress and prolonged cell injury</a:t>
            </a:r>
            <a:r>
              <a:rPr lang="el-GR" sz="1200" dirty="0">
                <a:latin typeface="Century Gothic" panose="020B0502020202020204" pitchFamily="34" charset="0"/>
              </a:rPr>
              <a:t>,</a:t>
            </a:r>
            <a:r>
              <a:rPr lang="sv-SE" sz="1200" dirty="0">
                <a:latin typeface="Century Gothic" panose="020B0502020202020204" pitchFamily="34" charset="0"/>
              </a:rPr>
              <a:t> Cancer Lett., 327(0): 48–60.</a:t>
            </a:r>
            <a:r>
              <a:rPr lang="el-GR" sz="1200" dirty="0">
                <a:latin typeface="Century Gothic" panose="020B0502020202020204" pitchFamily="34" charset="0"/>
              </a:rPr>
              <a:t> 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q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q"/>
            </a:pPr>
            <a:r>
              <a:rPr lang="en-US" sz="1200" dirty="0">
                <a:latin typeface="Century Gothic" panose="020B0502020202020204" pitchFamily="34" charset="0"/>
              </a:rPr>
              <a:t>Mohammed Junaid Hussain </a:t>
            </a:r>
            <a:r>
              <a:rPr lang="en-US" sz="1200" dirty="0" err="1">
                <a:latin typeface="Century Gothic" panose="020B0502020202020204" pitchFamily="34" charset="0"/>
              </a:rPr>
              <a:t>Dowlath</a:t>
            </a:r>
            <a:r>
              <a:rPr lang="en-US" sz="1200" dirty="0">
                <a:latin typeface="Century Gothic" panose="020B0502020202020204" pitchFamily="34" charset="0"/>
              </a:rPr>
              <a:t>, Sathish Kumar </a:t>
            </a:r>
            <a:r>
              <a:rPr lang="en-US" sz="1200" dirty="0" err="1">
                <a:latin typeface="Century Gothic" panose="020B0502020202020204" pitchFamily="34" charset="0"/>
              </a:rPr>
              <a:t>Karuppannan</a:t>
            </a:r>
            <a:r>
              <a:rPr lang="en-US" sz="1200" dirty="0">
                <a:latin typeface="Century Gothic" panose="020B0502020202020204" pitchFamily="34" charset="0"/>
              </a:rPr>
              <a:t>, Pamela Sinha, </a:t>
            </a:r>
            <a:r>
              <a:rPr lang="en-US" sz="1200" dirty="0" err="1">
                <a:latin typeface="Century Gothic" panose="020B0502020202020204" pitchFamily="34" charset="0"/>
              </a:rPr>
              <a:t>Nihala</a:t>
            </a:r>
            <a:r>
              <a:rPr lang="en-US" sz="1200" dirty="0">
                <a:latin typeface="Century Gothic" panose="020B0502020202020204" pitchFamily="34" charset="0"/>
              </a:rPr>
              <a:t> Sultana </a:t>
            </a:r>
            <a:r>
              <a:rPr lang="en-US" sz="1200" dirty="0" err="1">
                <a:latin typeface="Century Gothic" panose="020B0502020202020204" pitchFamily="34" charset="0"/>
              </a:rPr>
              <a:t>Dowlath</a:t>
            </a:r>
            <a:r>
              <a:rPr lang="en-US" sz="1200" dirty="0">
                <a:latin typeface="Century Gothic" panose="020B0502020202020204" pitchFamily="34" charset="0"/>
              </a:rPr>
              <a:t>, Kantha </a:t>
            </a:r>
            <a:r>
              <a:rPr lang="en-US" sz="1200" dirty="0" err="1">
                <a:latin typeface="Century Gothic" panose="020B0502020202020204" pitchFamily="34" charset="0"/>
              </a:rPr>
              <a:t>Deivi</a:t>
            </a:r>
            <a:r>
              <a:rPr lang="en-US" sz="1200" dirty="0">
                <a:latin typeface="Century Gothic" panose="020B0502020202020204" pitchFamily="34" charset="0"/>
              </a:rPr>
              <a:t> Arunachalam, B. Ravindran, S. </a:t>
            </a:r>
            <a:r>
              <a:rPr lang="en-US" sz="1200" dirty="0" err="1">
                <a:latin typeface="Century Gothic" panose="020B0502020202020204" pitchFamily="34" charset="0"/>
              </a:rPr>
              <a:t>Woong</a:t>
            </a:r>
            <a:r>
              <a:rPr lang="en-US" sz="1200" dirty="0">
                <a:latin typeface="Century Gothic" panose="020B0502020202020204" pitchFamily="34" charset="0"/>
              </a:rPr>
              <a:t> Chang, Phuong Nguyen-Tri, D. </a:t>
            </a:r>
            <a:r>
              <a:rPr lang="en-US" sz="1200" dirty="0" err="1">
                <a:latin typeface="Century Gothic" panose="020B0502020202020204" pitchFamily="34" charset="0"/>
              </a:rPr>
              <a:t>Duc</a:t>
            </a:r>
            <a:r>
              <a:rPr lang="en-US" sz="1200" dirty="0">
                <a:latin typeface="Century Gothic" panose="020B0502020202020204" pitchFamily="34" charset="0"/>
              </a:rPr>
              <a:t> Nguyen, 2021. Effects of radiation and role of plants in radioprotection: A critical review, Science of the Total Environment.</a:t>
            </a:r>
          </a:p>
          <a:p>
            <a:pPr marL="128588" indent="-128588" algn="just">
              <a:buFont typeface="Wingdings" panose="05000000000000000000" pitchFamily="2" charset="2"/>
              <a:buChar char="q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q"/>
            </a:pPr>
            <a:r>
              <a:rPr lang="en-US" sz="1200" dirty="0">
                <a:latin typeface="Century Gothic" panose="020B0502020202020204" pitchFamily="34" charset="0"/>
              </a:rPr>
              <a:t>Manny Mathuthu, </a:t>
            </a:r>
            <a:r>
              <a:rPr lang="en-US" sz="1200" dirty="0" err="1">
                <a:latin typeface="Century Gothic" panose="020B0502020202020204" pitchFamily="34" charset="0"/>
              </a:rPr>
              <a:t>Roseline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Yemisi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Olobatoke</a:t>
            </a:r>
            <a:r>
              <a:rPr lang="en-US" sz="1200" dirty="0">
                <a:latin typeface="Century Gothic" panose="020B0502020202020204" pitchFamily="34" charset="0"/>
              </a:rPr>
              <a:t>, 2015. Radionuclide exposure in animals and the public health implications, Turkish Journal of Veterinary and Animal Sciences 39(4):381-388.</a:t>
            </a:r>
          </a:p>
          <a:p>
            <a:pPr marL="128588" indent="-128588" algn="just">
              <a:buFont typeface="Wingdings" panose="05000000000000000000" pitchFamily="2" charset="2"/>
              <a:buChar char="q"/>
            </a:pPr>
            <a:endParaRPr lang="el-GR" sz="900" dirty="0"/>
          </a:p>
          <a:p>
            <a:pPr marL="128588" indent="-128588" algn="just">
              <a:buFont typeface="Wingdings" panose="05000000000000000000" pitchFamily="2" charset="2"/>
              <a:buChar char="q"/>
            </a:pPr>
            <a:endParaRPr lang="el-GR" sz="900" dirty="0"/>
          </a:p>
          <a:p>
            <a:pPr marL="128588" indent="-128588" algn="just">
              <a:buFont typeface="Wingdings" panose="05000000000000000000" pitchFamily="2" charset="2"/>
              <a:buChar char="q"/>
            </a:pPr>
            <a:endParaRPr lang="en-US" sz="900" dirty="0"/>
          </a:p>
          <a:p>
            <a:pPr marL="128588" indent="-128588" algn="just">
              <a:buFont typeface="Wingdings" panose="05000000000000000000" pitchFamily="2" charset="2"/>
              <a:buChar char="q"/>
            </a:pPr>
            <a:endParaRPr lang="en-US" sz="900" dirty="0"/>
          </a:p>
          <a:p>
            <a:pPr marL="128588" indent="-128588" algn="just">
              <a:buFont typeface="Wingdings" panose="05000000000000000000" pitchFamily="2" charset="2"/>
              <a:buChar char="q"/>
            </a:pPr>
            <a:endParaRPr lang="en-US" sz="900" dirty="0"/>
          </a:p>
        </p:txBody>
      </p:sp>
      <p:sp>
        <p:nvSpPr>
          <p:cNvPr id="5" name="Τίτλος 7">
            <a:extLst>
              <a:ext uri="{FF2B5EF4-FFF2-40B4-BE49-F238E27FC236}">
                <a16:creationId xmlns:a16="http://schemas.microsoft.com/office/drawing/2014/main" id="{1BBF6B81-CDBC-4C2E-A0CF-397D87DD6354}"/>
              </a:ext>
            </a:extLst>
          </p:cNvPr>
          <p:cNvSpPr txBox="1">
            <a:spLocks/>
          </p:cNvSpPr>
          <p:nvPr/>
        </p:nvSpPr>
        <p:spPr>
          <a:xfrm>
            <a:off x="672645" y="87381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400" b="1" dirty="0">
                <a:latin typeface="Century Gothic" panose="020B0502020202020204" pitchFamily="34" charset="0"/>
              </a:rPr>
              <a:t>ΒΙΒΛΙΟΓΡΑΦΙΑ</a:t>
            </a:r>
          </a:p>
        </p:txBody>
      </p:sp>
    </p:spTree>
    <p:extLst>
      <p:ext uri="{BB962C8B-B14F-4D97-AF65-F5344CB8AC3E}">
        <p14:creationId xmlns:p14="http://schemas.microsoft.com/office/powerpoint/2010/main" val="29397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4A49035-88D6-BE42-9A1F-36B457D69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536" y="217821"/>
            <a:ext cx="6858000" cy="394875"/>
          </a:xfrm>
        </p:spPr>
        <p:txBody>
          <a:bodyPr>
            <a:normAutofit/>
          </a:bodyPr>
          <a:lstStyle/>
          <a:p>
            <a:r>
              <a:rPr lang="el-GR" sz="2100" dirty="0">
                <a:latin typeface="Century Gothic" panose="020B0502020202020204" pitchFamily="34" charset="0"/>
              </a:rPr>
              <a:t>Σας ευχαριστώ πολύ για την προσοχή σας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DB708CFE-698F-2A42-85BE-101D327B3B93}"/>
              </a:ext>
            </a:extLst>
          </p:cNvPr>
          <p:cNvSpPr txBox="1">
            <a:spLocks/>
          </p:cNvSpPr>
          <p:nvPr/>
        </p:nvSpPr>
        <p:spPr>
          <a:xfrm>
            <a:off x="4008566" y="1469699"/>
            <a:ext cx="5041034" cy="6994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l-GR" sz="2100" dirty="0">
                <a:solidFill>
                  <a:prstClr val="black"/>
                </a:solidFill>
                <a:latin typeface="Century Gothic" panose="020B0502020202020204" pitchFamily="34" charset="0"/>
              </a:rPr>
              <a:t>Ερωτήσεις - Απορίες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1161536" y="717400"/>
            <a:ext cx="2271875" cy="1803963"/>
            <a:chOff x="6756010" y="3120515"/>
            <a:chExt cx="2271875" cy="1803963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56010" y="3120515"/>
              <a:ext cx="2271875" cy="180396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92182" y="4022496"/>
              <a:ext cx="790636" cy="400110"/>
            </a:xfrm>
            <a:prstGeom prst="rect">
              <a:avLst/>
            </a:prstGeom>
            <a:solidFill>
              <a:srgbClr val="F9F4E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???</a:t>
              </a:r>
              <a:endPara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53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061B83-FDF0-442A-A8E2-EB5B9C1F6724}"/>
              </a:ext>
            </a:extLst>
          </p:cNvPr>
          <p:cNvSpPr txBox="1"/>
          <p:nvPr/>
        </p:nvSpPr>
        <p:spPr>
          <a:xfrm>
            <a:off x="570963" y="826052"/>
            <a:ext cx="3698014" cy="36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Wilhelm Conrad Röntgen </a:t>
            </a:r>
            <a:r>
              <a:rPr lang="el-GR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(1</a:t>
            </a:r>
            <a:r>
              <a:rPr lang="en-US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845</a:t>
            </a:r>
            <a:r>
              <a:rPr lang="el-GR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– 19</a:t>
            </a:r>
            <a:r>
              <a:rPr lang="en-US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23</a:t>
            </a:r>
            <a:r>
              <a:rPr lang="el-GR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b="1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Ανακάλυψη ακτίνων Χ (1895)</a:t>
            </a: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lang="el-GR" kern="1200" baseline="300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ο</a:t>
            </a: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Βραβείο </a:t>
            </a: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Nobel</a:t>
            </a: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Φυσικής</a:t>
            </a: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(190</a:t>
            </a: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buClrTx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7C3E8-30D6-417F-84CD-4DC3B37B807F}"/>
              </a:ext>
            </a:extLst>
          </p:cNvPr>
          <p:cNvSpPr txBox="1"/>
          <p:nvPr/>
        </p:nvSpPr>
        <p:spPr>
          <a:xfrm>
            <a:off x="5551799" y="2445552"/>
            <a:ext cx="17940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1000" dirty="0">
                <a:latin typeface="Century Gothic" panose="020B0502020202020204" pitchFamily="34" charset="0"/>
                <a:cs typeface="Arial" panose="020B0604020202020204" pitchFamily="34" charset="0"/>
              </a:rPr>
              <a:t>Wilhelm Conrad Röntgen </a:t>
            </a:r>
            <a:endParaRPr lang="en-US" sz="1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5C5D4F-6BCE-4C3E-BBF9-D759FA620B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87381"/>
            <a:ext cx="780681" cy="78068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453" y="696390"/>
            <a:ext cx="1346799" cy="1749162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4"/>
          <a:srcRect l="8800" t="832" r="1797" b="10703"/>
          <a:stretch/>
        </p:blipFill>
        <p:spPr>
          <a:xfrm>
            <a:off x="7563738" y="702576"/>
            <a:ext cx="1325055" cy="1749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061B83-FDF0-442A-A8E2-EB5B9C1F6724}"/>
              </a:ext>
            </a:extLst>
          </p:cNvPr>
          <p:cNvSpPr txBox="1"/>
          <p:nvPr/>
        </p:nvSpPr>
        <p:spPr>
          <a:xfrm>
            <a:off x="637816" y="2942580"/>
            <a:ext cx="4155207" cy="262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b="1" dirty="0">
                <a:latin typeface="Century Gothic" panose="020B0502020202020204" pitchFamily="34" charset="0"/>
              </a:rPr>
              <a:t>Henri Becquerel (1852-1908)</a:t>
            </a:r>
            <a:endParaRPr lang="el-GR" b="1" dirty="0">
              <a:latin typeface="Century Gothic" panose="020B0502020202020204" pitchFamily="34" charset="0"/>
            </a:endParaRPr>
          </a:p>
          <a:p>
            <a:pPr marL="214313" indent="-214313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b="1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4313" indent="-214313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l-GR" dirty="0">
                <a:latin typeface="Century Gothic" panose="020B0502020202020204" pitchFamily="34" charset="0"/>
              </a:rPr>
              <a:t>Ανακάλυψη της φυσικής ραδιενέργειας </a:t>
            </a: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(1896)</a:t>
            </a:r>
          </a:p>
          <a:p>
            <a:pPr marL="214313" indent="-214313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4313" indent="-214313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Βραβείο </a:t>
            </a: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Nobel </a:t>
            </a: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(1903)</a:t>
            </a: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sz="1350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197" y="3048372"/>
            <a:ext cx="1325055" cy="17491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E7C3E8-30D6-417F-84CD-4DC3B37B807F}"/>
              </a:ext>
            </a:extLst>
          </p:cNvPr>
          <p:cNvSpPr txBox="1"/>
          <p:nvPr/>
        </p:nvSpPr>
        <p:spPr>
          <a:xfrm>
            <a:off x="5434719" y="4810802"/>
            <a:ext cx="17940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000" dirty="0">
                <a:latin typeface="Century Gothic" panose="020B0502020202020204" pitchFamily="34" charset="0"/>
              </a:rPr>
              <a:t>Henri Becquerel</a:t>
            </a:r>
            <a:endParaRPr lang="en-US" sz="1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E7C3E8-30D6-417F-84CD-4DC3B37B807F}"/>
              </a:ext>
            </a:extLst>
          </p:cNvPr>
          <p:cNvSpPr txBox="1"/>
          <p:nvPr/>
        </p:nvSpPr>
        <p:spPr>
          <a:xfrm>
            <a:off x="7514292" y="2445552"/>
            <a:ext cx="158316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l-GR" sz="1050" dirty="0">
                <a:latin typeface="Century Gothic" panose="020B0502020202020204" pitchFamily="34" charset="0"/>
                <a:cs typeface="Arial" panose="020B0604020202020204" pitchFamily="34" charset="0"/>
              </a:rPr>
              <a:t>Η πρώτη ακτινογραφία: Το χέρι της κυρίας </a:t>
            </a:r>
            <a:r>
              <a:rPr lang="en-US" sz="1050" dirty="0">
                <a:latin typeface="Century Gothic" panose="020B0502020202020204" pitchFamily="34" charset="0"/>
                <a:cs typeface="Arial" panose="020B0604020202020204" pitchFamily="34" charset="0"/>
              </a:rPr>
              <a:t>Röntgen </a:t>
            </a:r>
            <a:endParaRPr lang="en-US" sz="105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6"/>
          <a:srcRect l="5171" r="5999"/>
          <a:stretch/>
        </p:blipFill>
        <p:spPr>
          <a:xfrm>
            <a:off x="5669197" y="2942580"/>
            <a:ext cx="1325055" cy="1868222"/>
          </a:xfrm>
          <a:prstGeom prst="rect">
            <a:avLst/>
          </a:prstGeom>
        </p:spPr>
      </p:pic>
      <p:sp>
        <p:nvSpPr>
          <p:cNvPr id="15" name="Τίτλος 7">
            <a:extLst>
              <a:ext uri="{FF2B5EF4-FFF2-40B4-BE49-F238E27FC236}">
                <a16:creationId xmlns:a16="http://schemas.microsoft.com/office/drawing/2014/main" id="{0A1EBE04-A3AB-499B-ABD0-1CEE2ECC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45" y="91002"/>
            <a:ext cx="7798709" cy="108155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700" b="1" dirty="0">
                <a:latin typeface="Century Gothic" panose="020B0502020202020204" pitchFamily="34" charset="0"/>
              </a:rPr>
              <a:t>ΣΥΝΤΟΜΗ ΙΣΤΟΡΙΚΗ ΑΝΑΔΡΟΜΗ</a:t>
            </a:r>
            <a:br>
              <a:rPr lang="el-GR" sz="2700" b="1" dirty="0">
                <a:latin typeface="+mn-lt"/>
              </a:rPr>
            </a:br>
            <a:br>
              <a:rPr lang="el-GR" sz="2700" b="1" dirty="0">
                <a:latin typeface="+mn-lt"/>
              </a:rPr>
            </a:br>
            <a:br>
              <a:rPr lang="el-G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97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061B83-FDF0-442A-A8E2-EB5B9C1F6724}"/>
              </a:ext>
            </a:extLst>
          </p:cNvPr>
          <p:cNvSpPr txBox="1"/>
          <p:nvPr/>
        </p:nvSpPr>
        <p:spPr>
          <a:xfrm>
            <a:off x="666827" y="1039024"/>
            <a:ext cx="3726029" cy="4884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en-US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Marie and Pierre Curie </a:t>
            </a:r>
            <a:r>
              <a:rPr lang="el-GR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lang="en-US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1867-1934, 1859-1906)</a:t>
            </a:r>
            <a:endParaRPr lang="el-GR" b="1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buClrTx/>
            </a:pPr>
            <a:endParaRPr lang="el-GR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4313" indent="-214313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Ανακάλυψη των ραδιενεργών στοιχείων πολώνιο και ράδιο</a:t>
            </a: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(1898)</a:t>
            </a:r>
            <a:endParaRPr lang="el-GR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4313" indent="-214313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4313" indent="-214313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Εισαγωγή του όρου «ραδιενέργεια»</a:t>
            </a:r>
          </a:p>
          <a:p>
            <a:pPr marL="214313" indent="-214313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Βραβείο </a:t>
            </a: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Nobel</a:t>
            </a: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(190</a:t>
            </a: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3</a:t>
            </a: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buClrTx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5C5D4F-6BCE-4C3E-BBF9-D759FA620B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87381"/>
            <a:ext cx="780681" cy="78068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751" y="1039024"/>
            <a:ext cx="2430792" cy="320564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6648912" y="4252613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Marie and Pierre Curie</a:t>
            </a:r>
            <a:endParaRPr lang="el-GR" sz="1000" dirty="0">
              <a:latin typeface="Century Gothic" panose="020B0502020202020204" pitchFamily="34" charset="0"/>
            </a:endParaRPr>
          </a:p>
        </p:txBody>
      </p:sp>
      <p:sp>
        <p:nvSpPr>
          <p:cNvPr id="10" name="Τίτλος 7">
            <a:extLst>
              <a:ext uri="{FF2B5EF4-FFF2-40B4-BE49-F238E27FC236}">
                <a16:creationId xmlns:a16="http://schemas.microsoft.com/office/drawing/2014/main" id="{88F42A09-2BC3-47FA-9F68-241BA667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45" y="91002"/>
            <a:ext cx="7798709" cy="108155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700" b="1" dirty="0">
                <a:latin typeface="Century Gothic" panose="020B0502020202020204" pitchFamily="34" charset="0"/>
              </a:rPr>
              <a:t>ΣΥΝΤΟΜΗ ΙΣΤΟΡΙΚΗ ΑΝΑΔΡΟΜΗ</a:t>
            </a:r>
            <a:br>
              <a:rPr lang="el-GR" sz="3100" b="1" dirty="0">
                <a:latin typeface="+mn-lt"/>
              </a:rPr>
            </a:br>
            <a:br>
              <a:rPr lang="el-GR" sz="3100" b="1" dirty="0">
                <a:latin typeface="+mn-lt"/>
              </a:rPr>
            </a:br>
            <a:br>
              <a:rPr lang="el-G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426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061B83-FDF0-442A-A8E2-EB5B9C1F6724}"/>
              </a:ext>
            </a:extLst>
          </p:cNvPr>
          <p:cNvSpPr txBox="1"/>
          <p:nvPr/>
        </p:nvSpPr>
        <p:spPr>
          <a:xfrm>
            <a:off x="570963" y="967299"/>
            <a:ext cx="3781031" cy="588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en-US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Clarence Madison Dally (1865-1904)</a:t>
            </a:r>
          </a:p>
          <a:p>
            <a:pPr algn="just">
              <a:lnSpc>
                <a:spcPct val="150000"/>
              </a:lnSpc>
              <a:buClrTx/>
            </a:pPr>
            <a:endParaRPr lang="en-US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οηθός του </a:t>
            </a: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Thomas Edison</a:t>
            </a:r>
            <a:endParaRPr lang="el-GR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Καθημερινή έκθεση σε ακτινοβολία </a:t>
            </a: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 κ</a:t>
            </a: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αρκίνος δέρματος</a:t>
            </a: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ακρωτηριασμός και των δύο άκρων</a:t>
            </a:r>
            <a:endParaRPr lang="el-GR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Ο </a:t>
            </a: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lang="el-GR" kern="1200" baseline="300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ος</a:t>
            </a: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θάνατος που αποδόθηκε σε έκθεση σε ακτίνες Χ</a:t>
            </a: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buClrTx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5C5D4F-6BCE-4C3E-BBF9-D759FA620B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87381"/>
            <a:ext cx="780681" cy="780681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5041221" y="3469395"/>
            <a:ext cx="17123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Clarence Madison Daily </a:t>
            </a:r>
            <a:endParaRPr lang="el-GR" sz="1000" dirty="0">
              <a:latin typeface="Century Gothic" panose="020B050202020202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708" y="1121914"/>
            <a:ext cx="1549353" cy="231779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808" y="1121914"/>
            <a:ext cx="1561307" cy="2317798"/>
          </a:xfrm>
          <a:prstGeom prst="rect">
            <a:avLst/>
          </a:prstGeom>
        </p:spPr>
      </p:pic>
      <p:sp>
        <p:nvSpPr>
          <p:cNvPr id="8" name="Τίτλος 7">
            <a:extLst>
              <a:ext uri="{FF2B5EF4-FFF2-40B4-BE49-F238E27FC236}">
                <a16:creationId xmlns:a16="http://schemas.microsoft.com/office/drawing/2014/main" id="{076AAB37-79E6-4BE7-83D6-66D319E5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45" y="91002"/>
            <a:ext cx="7798709" cy="108155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700" b="1" dirty="0">
                <a:latin typeface="Century Gothic" panose="020B0502020202020204" pitchFamily="34" charset="0"/>
              </a:rPr>
              <a:t>ΣΥΝΤΟΜΗ ΙΣΤΟΡΙΚΗ ΑΝΑΔΡΟΜΗ</a:t>
            </a:r>
            <a:br>
              <a:rPr lang="el-GR" sz="2700" b="1" dirty="0">
                <a:latin typeface="+mn-lt"/>
              </a:rPr>
            </a:br>
            <a:br>
              <a:rPr lang="el-GR" sz="2700" b="1" dirty="0">
                <a:latin typeface="+mn-lt"/>
              </a:rPr>
            </a:br>
            <a:br>
              <a:rPr lang="el-G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79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37E0C-5AC4-4956-9E04-45BFD82B57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102573"/>
            <a:ext cx="780681" cy="780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9801B7-AFF2-4A4F-9D3E-9045488E7080}"/>
              </a:ext>
            </a:extLst>
          </p:cNvPr>
          <p:cNvSpPr txBox="1"/>
          <p:nvPr/>
        </p:nvSpPr>
        <p:spPr>
          <a:xfrm>
            <a:off x="570963" y="966585"/>
            <a:ext cx="8013056" cy="231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l-GR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Μεταφέρει ενέργεια ικανή να εισχωρήσει στην ύλη, να προκαλέσει ιοντισμό των ατόμων του μέσου στο οποίο εισέρχεται, με αποτέλεσμα την εντοπισμένη έκλυση μεγάλων ποσοτήτων ενέργειας</a:t>
            </a: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srgbClr val="2D2E2D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Προκαλεί διάσπαση των χημικών δεσμών</a:t>
            </a: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l-GR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Συνδέεται με βιολογικές βλάβες στον ανθρώπινο οργανισμό</a:t>
            </a:r>
            <a:endParaRPr lang="en-US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863" y="3357530"/>
            <a:ext cx="2035722" cy="1303936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87501" y="4661466"/>
            <a:ext cx="28424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000" dirty="0">
                <a:solidFill>
                  <a:srgbClr val="202122"/>
                </a:solidFill>
                <a:latin typeface="Century Gothic" panose="020B0502020202020204" pitchFamily="34" charset="0"/>
              </a:rPr>
              <a:t>Σύμβολο κινδύνου ιονίζουσας ακτινοβολίας</a:t>
            </a:r>
            <a:endParaRPr lang="el-GR" sz="1000" dirty="0">
              <a:latin typeface="Century Gothic" panose="020B0502020202020204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9"/>
          <a:stretch/>
        </p:blipFill>
        <p:spPr>
          <a:xfrm>
            <a:off x="6456609" y="3383889"/>
            <a:ext cx="1596528" cy="1308355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>
          <a:xfrm>
            <a:off x="5387163" y="4661466"/>
            <a:ext cx="3735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>
                <a:solidFill>
                  <a:srgbClr val="202122"/>
                </a:solidFill>
                <a:latin typeface="Century Gothic" panose="020B0502020202020204" pitchFamily="34" charset="0"/>
              </a:rPr>
              <a:t>Σύμβολο κινδύνου ISO ραδιενέργειας για</a:t>
            </a:r>
          </a:p>
          <a:p>
            <a:pPr algn="ctr"/>
            <a:r>
              <a:rPr lang="el-GR" sz="1000" dirty="0">
                <a:solidFill>
                  <a:srgbClr val="202122"/>
                </a:solidFill>
                <a:latin typeface="Century Gothic" panose="020B0502020202020204" pitchFamily="34" charset="0"/>
              </a:rPr>
              <a:t> επικίνδυνες πηγές (θάνατος ή σοβαρός τραυματισμός)</a:t>
            </a:r>
            <a:endParaRPr lang="el-GR" sz="1000" dirty="0">
              <a:latin typeface="Century Gothic" panose="020B0502020202020204" pitchFamily="34" charset="0"/>
            </a:endParaRPr>
          </a:p>
        </p:txBody>
      </p:sp>
      <p:sp>
        <p:nvSpPr>
          <p:cNvPr id="11" name="Τίτλος 7">
            <a:extLst>
              <a:ext uri="{FF2B5EF4-FFF2-40B4-BE49-F238E27FC236}">
                <a16:creationId xmlns:a16="http://schemas.microsoft.com/office/drawing/2014/main" id="{862B628A-889F-446D-B697-B54413AC49CB}"/>
              </a:ext>
            </a:extLst>
          </p:cNvPr>
          <p:cNvSpPr txBox="1">
            <a:spLocks/>
          </p:cNvSpPr>
          <p:nvPr/>
        </p:nvSpPr>
        <p:spPr>
          <a:xfrm>
            <a:off x="672645" y="91002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500" b="1" dirty="0">
                <a:latin typeface="Century Gothic" panose="020B0502020202020204" pitchFamily="34" charset="0"/>
              </a:rPr>
              <a:t>ΙΟΝΙΖΟΥΣΑ ΑΚΤΙΝΟΒΟΛΙΑ</a:t>
            </a:r>
            <a:endParaRPr lang="el-GR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37E0C-5AC4-4956-9E04-45BFD82B57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102573"/>
            <a:ext cx="780681" cy="780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9801B7-AFF2-4A4F-9D3E-9045488E7080}"/>
              </a:ext>
            </a:extLst>
          </p:cNvPr>
          <p:cNvSpPr txBox="1"/>
          <p:nvPr/>
        </p:nvSpPr>
        <p:spPr>
          <a:xfrm>
            <a:off x="0" y="883254"/>
            <a:ext cx="3231676" cy="296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l-GR" i="1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el-GR" i="1" u="sng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Σωματίδια α</a:t>
            </a:r>
          </a:p>
          <a:p>
            <a:pPr algn="ctr">
              <a:lnSpc>
                <a:spcPct val="150000"/>
              </a:lnSpc>
              <a:buClrTx/>
            </a:pPr>
            <a:r>
              <a:rPr lang="el-GR" dirty="0">
                <a:latin typeface="Century Gothic" panose="020B0502020202020204" pitchFamily="34" charset="0"/>
              </a:rPr>
              <a:t>+ φορτισμένα σωματίδια </a:t>
            </a:r>
          </a:p>
          <a:p>
            <a:pPr algn="ctr">
              <a:lnSpc>
                <a:spcPct val="150000"/>
              </a:lnSpc>
              <a:buClrTx/>
            </a:pPr>
            <a:endParaRPr lang="el-GR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l-GR" dirty="0">
                <a:latin typeface="Century Gothic" panose="020B0502020202020204" pitchFamily="34" charset="0"/>
              </a:rPr>
              <a:t>Περιορισμένη ικανότητα διείσδυσης</a:t>
            </a:r>
          </a:p>
          <a:p>
            <a:pPr algn="ctr">
              <a:lnSpc>
                <a:spcPct val="150000"/>
              </a:lnSpc>
              <a:buClrTx/>
            </a:pPr>
            <a:endParaRPr lang="el-GR" i="1" kern="1200" dirty="0">
              <a:solidFill>
                <a:srgbClr val="2D2E2D"/>
              </a:solidFill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l-GR" i="1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Υψηλό </a:t>
            </a:r>
            <a:r>
              <a:rPr lang="en-US" i="1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LET</a:t>
            </a:r>
            <a:endParaRPr lang="el-GR" i="1" kern="1200" dirty="0">
              <a:solidFill>
                <a:srgbClr val="2D2E2D"/>
              </a:solidFill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  <a:p>
            <a:pPr algn="just">
              <a:lnSpc>
                <a:spcPct val="150000"/>
              </a:lnSpc>
              <a:buClrTx/>
            </a:pPr>
            <a:endParaRPr lang="en-US" sz="1350" kern="1200" dirty="0">
              <a:solidFill>
                <a:srgbClr val="2D2E2D"/>
              </a:solidFill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801B7-AFF2-4A4F-9D3E-9045488E7080}"/>
              </a:ext>
            </a:extLst>
          </p:cNvPr>
          <p:cNvSpPr txBox="1"/>
          <p:nvPr/>
        </p:nvSpPr>
        <p:spPr>
          <a:xfrm>
            <a:off x="3114421" y="883254"/>
            <a:ext cx="2915155" cy="265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l-GR" i="1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el-GR" i="1" u="sng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Σωματίδια β</a:t>
            </a:r>
          </a:p>
          <a:p>
            <a:pPr algn="ctr">
              <a:lnSpc>
                <a:spcPct val="150000"/>
              </a:lnSpc>
              <a:buClrTx/>
            </a:pPr>
            <a:r>
              <a:rPr lang="el-GR" dirty="0">
                <a:latin typeface="Century Gothic" panose="020B0502020202020204" pitchFamily="34" charset="0"/>
              </a:rPr>
              <a:t>- φορτισμένα σωματίδια </a:t>
            </a:r>
          </a:p>
          <a:p>
            <a:pPr algn="ctr">
              <a:lnSpc>
                <a:spcPct val="150000"/>
              </a:lnSpc>
              <a:buClrTx/>
            </a:pPr>
            <a:endParaRPr lang="en-US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l-GR" dirty="0">
                <a:latin typeface="Century Gothic" panose="020B0502020202020204" pitchFamily="34" charset="0"/>
              </a:rPr>
              <a:t>Μεγάλη ικανότητα διείσδυσης</a:t>
            </a:r>
          </a:p>
          <a:p>
            <a:pPr algn="ctr">
              <a:lnSpc>
                <a:spcPct val="150000"/>
              </a:lnSpc>
              <a:buClrTx/>
            </a:pPr>
            <a:endParaRPr lang="el-GR" i="1" kern="1200" dirty="0">
              <a:solidFill>
                <a:srgbClr val="2D2E2D"/>
              </a:solidFill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l-GR" i="1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Μεσαίο</a:t>
            </a:r>
            <a:r>
              <a:rPr lang="en-US" i="1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LET</a:t>
            </a:r>
            <a:r>
              <a:rPr lang="el-GR" i="1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 </a:t>
            </a: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n-US" sz="1350" kern="1200" dirty="0">
              <a:solidFill>
                <a:srgbClr val="2D2E2D"/>
              </a:solidFill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801B7-AFF2-4A4F-9D3E-9045488E7080}"/>
              </a:ext>
            </a:extLst>
          </p:cNvPr>
          <p:cNvSpPr txBox="1"/>
          <p:nvPr/>
        </p:nvSpPr>
        <p:spPr>
          <a:xfrm>
            <a:off x="6029576" y="883254"/>
            <a:ext cx="2837369" cy="3672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l-GR" i="1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el-GR" i="1" u="sng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Ακτίνες Χ/Γ</a:t>
            </a:r>
          </a:p>
          <a:p>
            <a:pPr algn="ctr">
              <a:lnSpc>
                <a:spcPct val="150000"/>
              </a:lnSpc>
              <a:buClrTx/>
            </a:pPr>
            <a:r>
              <a:rPr lang="el-GR" dirty="0">
                <a:latin typeface="Century Gothic" panose="020B0502020202020204" pitchFamily="34" charset="0"/>
              </a:rPr>
              <a:t>ηλεκτρομαγνητική ακτινοβολία</a:t>
            </a:r>
            <a:endParaRPr lang="en-US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endParaRPr lang="el-GR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l-GR" dirty="0">
                <a:latin typeface="Century Gothic" panose="020B0502020202020204" pitchFamily="34" charset="0"/>
              </a:rPr>
              <a:t>Μεγαλύτερη ικανότητα διείσδυσης</a:t>
            </a:r>
          </a:p>
          <a:p>
            <a:pPr algn="ctr">
              <a:lnSpc>
                <a:spcPct val="150000"/>
              </a:lnSpc>
              <a:buClrTx/>
            </a:pPr>
            <a:endParaRPr lang="el-GR" i="1" kern="1200" dirty="0">
              <a:solidFill>
                <a:srgbClr val="2D2E2D"/>
              </a:solidFill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l-GR" i="1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Χαμηλό</a:t>
            </a:r>
            <a:r>
              <a:rPr lang="en-US" i="1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LET</a:t>
            </a:r>
            <a:r>
              <a:rPr lang="el-GR" i="1" kern="1200" dirty="0">
                <a:solidFill>
                  <a:srgbClr val="2D2E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 </a:t>
            </a: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sz="1800" i="1" kern="1200" dirty="0">
              <a:solidFill>
                <a:srgbClr val="2D2E2D"/>
              </a:solidFill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n-US" sz="1350" kern="1200" dirty="0">
              <a:solidFill>
                <a:srgbClr val="2D2E2D"/>
              </a:solidFill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l-G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0745" y="3745304"/>
            <a:ext cx="454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↑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LET</a:t>
            </a:r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(Linear Energy Transfer) </a:t>
            </a:r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→ ↑ 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ιονισμών </a:t>
            </a:r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↑ </a:t>
            </a:r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βλαπτικότητας</a:t>
            </a:r>
            <a:endParaRPr lang="el-GR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3" y="2904222"/>
            <a:ext cx="3996743" cy="2168725"/>
          </a:xfrm>
          <a:prstGeom prst="rect">
            <a:avLst/>
          </a:prstGeom>
        </p:spPr>
      </p:pic>
      <p:sp>
        <p:nvSpPr>
          <p:cNvPr id="12" name="Τίτλος 7">
            <a:extLst>
              <a:ext uri="{FF2B5EF4-FFF2-40B4-BE49-F238E27FC236}">
                <a16:creationId xmlns:a16="http://schemas.microsoft.com/office/drawing/2014/main" id="{E2A11E6F-2DCB-4F47-AFB0-8E8E02278671}"/>
              </a:ext>
            </a:extLst>
          </p:cNvPr>
          <p:cNvSpPr txBox="1">
            <a:spLocks/>
          </p:cNvSpPr>
          <p:nvPr/>
        </p:nvSpPr>
        <p:spPr>
          <a:xfrm>
            <a:off x="672645" y="91002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500" b="1" dirty="0">
                <a:latin typeface="Century Gothic" panose="020B0502020202020204" pitchFamily="34" charset="0"/>
              </a:rPr>
              <a:t>ΙΟΝΙΖΟΥΣΑ ΑΚΤΙΝΟΒΟΛΙΑ</a:t>
            </a:r>
            <a:endParaRPr lang="el-G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2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37E0C-5AC4-4956-9E04-45BFD82B57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102573"/>
            <a:ext cx="780681" cy="780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963" y="1232922"/>
            <a:ext cx="71093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Η απόκριση στην ακτινοβολία ποικίλει αναλόγως:</a:t>
            </a:r>
          </a:p>
          <a:p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r>
              <a:rPr lang="el-GR" dirty="0">
                <a:latin typeface="Century Gothic" panose="020B0502020202020204" pitchFamily="34" charset="0"/>
              </a:rPr>
              <a:t>Πηγή έκθεσης – είδος ακτινοβολίας</a:t>
            </a:r>
            <a:endParaRPr lang="en-US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lvl="0" indent="-400050">
              <a:buFont typeface="+mj-lt"/>
              <a:buAutoNum type="arabicPeriod"/>
            </a:pPr>
            <a:r>
              <a:rPr lang="el-GR" dirty="0">
                <a:latin typeface="Century Gothic" panose="020B0502020202020204" pitchFamily="34" charset="0"/>
              </a:rPr>
              <a:t>Οδό έκθεσης</a:t>
            </a:r>
          </a:p>
          <a:p>
            <a:pPr marL="400050" lvl="0" indent="-400050">
              <a:buFont typeface="+mj-lt"/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r>
              <a:rPr lang="el-GR" dirty="0">
                <a:latin typeface="Century Gothic" panose="020B0502020202020204" pitchFamily="34" charset="0"/>
              </a:rPr>
              <a:t>Δόση – ποσότητα ενέργειας που προσλαμβάνεται από τον οργανισμό</a:t>
            </a:r>
            <a:endParaRPr lang="en-US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r>
              <a:rPr lang="el-GR" dirty="0">
                <a:latin typeface="Century Gothic" panose="020B0502020202020204" pitchFamily="34" charset="0"/>
              </a:rPr>
              <a:t>Συχνότητα έκθεσης</a:t>
            </a:r>
            <a:endParaRPr lang="en-US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endParaRPr lang="el-GR" dirty="0"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arabicPeriod"/>
            </a:pPr>
            <a:r>
              <a:rPr lang="el-GR" dirty="0">
                <a:latin typeface="Century Gothic" panose="020B0502020202020204" pitchFamily="34" charset="0"/>
              </a:rPr>
              <a:t>Γενετικό, επιγενετικό προφίλ του εκτεθειμένου ατόμου</a:t>
            </a:r>
          </a:p>
          <a:p>
            <a:endParaRPr lang="el-GR" dirty="0"/>
          </a:p>
        </p:txBody>
      </p:sp>
      <p:sp>
        <p:nvSpPr>
          <p:cNvPr id="5" name="Τίτλος 7">
            <a:extLst>
              <a:ext uri="{FF2B5EF4-FFF2-40B4-BE49-F238E27FC236}">
                <a16:creationId xmlns:a16="http://schemas.microsoft.com/office/drawing/2014/main" id="{D20B017E-A85E-48C4-AB87-0B7288E1FB45}"/>
              </a:ext>
            </a:extLst>
          </p:cNvPr>
          <p:cNvSpPr txBox="1">
            <a:spLocks/>
          </p:cNvSpPr>
          <p:nvPr/>
        </p:nvSpPr>
        <p:spPr>
          <a:xfrm>
            <a:off x="672645" y="91002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500" b="1" dirty="0">
                <a:latin typeface="Century Gothic" panose="020B0502020202020204" pitchFamily="34" charset="0"/>
              </a:rPr>
              <a:t>ΠΑΡΑΓΟΝΤΕΣ ΠΟΥ ΕΠΗΡΕΑΖΟΥΝ ΤΗΝ ΑΠΟΚΡΙΣΗ ΣΤΗΝ ΑΚΤΙΝΟΒΟΛΙΑ</a:t>
            </a:r>
          </a:p>
        </p:txBody>
      </p:sp>
    </p:spTree>
    <p:extLst>
      <p:ext uri="{BB962C8B-B14F-4D97-AF65-F5344CB8AC3E}">
        <p14:creationId xmlns:p14="http://schemas.microsoft.com/office/powerpoint/2010/main" val="353580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37E0C-5AC4-4956-9E04-45BFD82B57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23" y="102573"/>
            <a:ext cx="780681" cy="780681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771867" y="4746025"/>
            <a:ext cx="58481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>
                <a:solidFill>
                  <a:schemeClr val="tx1"/>
                </a:solidFill>
                <a:latin typeface="+mn-lt"/>
              </a:rPr>
              <a:t>[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Sources and distribution of average radiation exposure to the world population, Source: (WHO Website) </a:t>
            </a:r>
            <a:r>
              <a:rPr lang="el-GR" sz="1000" dirty="0">
                <a:solidFill>
                  <a:schemeClr val="tx1"/>
                </a:solidFill>
                <a:latin typeface="+mn-lt"/>
              </a:rPr>
              <a:t>]</a:t>
            </a:r>
          </a:p>
        </p:txBody>
      </p:sp>
      <p:graphicFrame>
        <p:nvGraphicFramePr>
          <p:cNvPr id="17" name="Γράφημα 16"/>
          <p:cNvGraphicFramePr/>
          <p:nvPr>
            <p:extLst>
              <p:ext uri="{D42A27DB-BD31-4B8C-83A1-F6EECF244321}">
                <p14:modId xmlns:p14="http://schemas.microsoft.com/office/powerpoint/2010/main" val="812212748"/>
              </p:ext>
            </p:extLst>
          </p:nvPr>
        </p:nvGraphicFramePr>
        <p:xfrm>
          <a:off x="482009" y="682109"/>
          <a:ext cx="8179980" cy="446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Τίτλος 7">
            <a:extLst>
              <a:ext uri="{FF2B5EF4-FFF2-40B4-BE49-F238E27FC236}">
                <a16:creationId xmlns:a16="http://schemas.microsoft.com/office/drawing/2014/main" id="{F9974865-CDE2-418E-BF3A-89A369C58723}"/>
              </a:ext>
            </a:extLst>
          </p:cNvPr>
          <p:cNvSpPr txBox="1">
            <a:spLocks/>
          </p:cNvSpPr>
          <p:nvPr/>
        </p:nvSpPr>
        <p:spPr>
          <a:xfrm>
            <a:off x="672645" y="91002"/>
            <a:ext cx="7798709" cy="1081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500" b="1" dirty="0">
                <a:latin typeface="Century Gothic" panose="020B0502020202020204" pitchFamily="34" charset="0"/>
              </a:rPr>
              <a:t>ΠΗΓΕΣ ΕΚΘΕΣΗΣ ΣΤΗΝ ΑΚΤΙΝΟΒΟΛΙΑ</a:t>
            </a:r>
            <a:endParaRPr lang="el-GR" sz="29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90328"/>
      </p:ext>
    </p:extLst>
  </p:cSld>
  <p:clrMapOvr>
    <a:masterClrMapping/>
  </p:clrMapOvr>
</p:sld>
</file>

<file path=ppt/theme/theme1.xml><?xml version="1.0" encoding="utf-8"?>
<a:theme xmlns:a="http://schemas.openxmlformats.org/drawingml/2006/main" name="Beatrice template">
  <a:themeElements>
    <a:clrScheme name="Custom 347">
      <a:dk1>
        <a:srgbClr val="1D1D1B"/>
      </a:dk1>
      <a:lt1>
        <a:srgbClr val="F3EFEA"/>
      </a:lt1>
      <a:dk2>
        <a:srgbClr val="434343"/>
      </a:dk2>
      <a:lt2>
        <a:srgbClr val="FFFFFF"/>
      </a:lt2>
      <a:accent1>
        <a:srgbClr val="8F7B87"/>
      </a:accent1>
      <a:accent2>
        <a:srgbClr val="A797A1"/>
      </a:accent2>
      <a:accent3>
        <a:srgbClr val="C0B5BC"/>
      </a:accent3>
      <a:accent4>
        <a:srgbClr val="E4DDE1"/>
      </a:accent4>
      <a:accent5>
        <a:srgbClr val="EFECED"/>
      </a:accent5>
      <a:accent6>
        <a:srgbClr val="F3EFEA"/>
      </a:accent6>
      <a:hlink>
        <a:srgbClr val="1D1D1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893</Words>
  <Application>Microsoft Office PowerPoint</Application>
  <PresentationFormat>On-screen Show (16:9)</PresentationFormat>
  <Paragraphs>199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Calibri Light</vt:lpstr>
      <vt:lpstr>Montserrat</vt:lpstr>
      <vt:lpstr>PT Serif</vt:lpstr>
      <vt:lpstr>Franklin Gothic Book</vt:lpstr>
      <vt:lpstr>Arial</vt:lpstr>
      <vt:lpstr>Calibri</vt:lpstr>
      <vt:lpstr>Wingdings</vt:lpstr>
      <vt:lpstr>Century Gothic</vt:lpstr>
      <vt:lpstr>Beatrice template</vt:lpstr>
      <vt:lpstr>Θέμα του Office</vt:lpstr>
      <vt:lpstr>1_Θέμα του Office</vt:lpstr>
      <vt:lpstr>2_Θέμα του Office</vt:lpstr>
      <vt:lpstr>4_Θέμα του Office</vt:lpstr>
      <vt:lpstr>ΤΟΞΙΚΕΣ ΕΠΙΔΡΑΣΕΙΣ   ΑΚΤΙΝΟΒΟΛΙΑΣ ΚΑΙ ΡΑΔΙΕΝΕΡΓΩΝ ΥΛΙΚΩΝ</vt:lpstr>
      <vt:lpstr> ΑΚΤΙΝΟΒΟΛΙΑ - ΡΑΔΙΕΝΕΡΓΑ ΥΛΙΚΑ   </vt:lpstr>
      <vt:lpstr> ΣΥΝΤΟΜΗ ΙΣΤΟΡΙΚΗ ΑΝΑΔΡΟΜΗ   </vt:lpstr>
      <vt:lpstr> ΣΥΝΤΟΜΗ ΙΣΤΟΡΙΚΗ ΑΝΑΔΡΟΜΗ   </vt:lpstr>
      <vt:lpstr> ΣΥΝΤΟΜΗ ΙΣΤΟΡΙΚΗ ΑΝΑΔΡΟΜΗ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ΠΑΡ-ΜΑΡΙΑ ΝΕΧΑΛΙΩΤΗ</dc:creator>
  <cp:lastModifiedBy>Periklis Vardakas</cp:lastModifiedBy>
  <cp:revision>269</cp:revision>
  <dcterms:modified xsi:type="dcterms:W3CDTF">2023-11-07T14:43:43Z</dcterms:modified>
</cp:coreProperties>
</file>