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56" r:id="rId2"/>
    <p:sldId id="268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3" r:id="rId19"/>
    <p:sldId id="270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4" autoAdjust="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102" y="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DD0A1-0DF3-448C-8EC9-BB8EA9C48C3C}" type="datetimeFigureOut">
              <a:rPr lang="el-GR" smtClean="0"/>
              <a:t>12/1/2026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B4674-5368-4234-A326-894E884D3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994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err="1" smtClean="0"/>
              <a:t>Δι</a:t>
            </a:r>
            <a:r>
              <a:rPr dirty="0" smtClean="0"/>
              <a:t>ατροφή</a:t>
            </a:r>
            <a:r>
              <a:rPr lang="el-GR" dirty="0" smtClean="0"/>
              <a:t> – Θεωρία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Η επισιτιστική ασφάλεια </a:t>
            </a:r>
            <a:r>
              <a:rPr lang="el-GR" smtClean="0"/>
              <a:t>στην Ελλάδα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</a:t>
            </a:r>
            <a:r>
              <a:rPr lang="en-US" dirty="0" err="1" smtClean="0"/>
              <a:t>PhDc</a:t>
            </a:r>
            <a:endParaRPr lang="en-US" dirty="0" smtClean="0"/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Ευάλωτες ομάδες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Παιδιά και </a:t>
            </a:r>
            <a:r>
              <a:rPr lang="el-GR" dirty="0" smtClean="0"/>
              <a:t>ηλικιωμένοι</a:t>
            </a:r>
          </a:p>
          <a:p>
            <a:r>
              <a:rPr lang="el-GR" dirty="0" smtClean="0"/>
              <a:t>Εξάρτηση από συσσίτια χαμηλής ποιότητας</a:t>
            </a:r>
          </a:p>
          <a:p>
            <a:r>
              <a:rPr lang="el-GR" dirty="0"/>
              <a:t>Μετανάστες και </a:t>
            </a:r>
            <a:r>
              <a:rPr lang="el-GR" dirty="0" smtClean="0"/>
              <a:t>πρόσφυγες</a:t>
            </a:r>
          </a:p>
          <a:p>
            <a:r>
              <a:rPr lang="el-GR" dirty="0"/>
              <a:t>περιστατικά υποσιτισμού σε παιδιά προσφυγικών δομών</a:t>
            </a:r>
          </a:p>
        </p:txBody>
      </p:sp>
    </p:spTree>
    <p:extLst>
      <p:ext uri="{BB962C8B-B14F-4D97-AF65-F5344CB8AC3E}">
        <p14:creationId xmlns:p14="http://schemas.microsoft.com/office/powerpoint/2010/main" val="2268965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196" y="0"/>
            <a:ext cx="8362604" cy="683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223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Πολιτικές μείωσης επισιτιστικής ανασφάλειας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Επιχειρησιακό Πρόγραμμα «Επισιτιστική και Βασική Υλική Συνδρομή» (ΤΕΒΑ/FEAD</a:t>
            </a:r>
            <a:r>
              <a:rPr lang="el-GR" dirty="0" smtClean="0"/>
              <a:t>)</a:t>
            </a:r>
          </a:p>
          <a:p>
            <a:r>
              <a:rPr lang="el-GR" dirty="0"/>
              <a:t>Πρόγραμμα «Σχολικά Γεύματα» (κρατικό πρόγραμμα με διαχείριση </a:t>
            </a:r>
            <a:r>
              <a:rPr lang="el-GR" dirty="0" smtClean="0"/>
              <a:t>ΟΠΕΚΑ)</a:t>
            </a:r>
          </a:p>
          <a:p>
            <a:r>
              <a:rPr lang="el-GR" dirty="0"/>
              <a:t>Το σύστημα των Λαϊκών Αγορών στην Ελλάδα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049645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Επισιτιστική και Βασική Υλική Συνδρομή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κεντρικό Εθνικό πρόγραμμα πολιτικής για επισιτιστική </a:t>
            </a:r>
            <a:r>
              <a:rPr lang="el-GR" dirty="0" smtClean="0"/>
              <a:t>βοήθεια</a:t>
            </a:r>
          </a:p>
          <a:p>
            <a:r>
              <a:rPr lang="el-GR" dirty="0"/>
              <a:t>Ευρωπαϊκή </a:t>
            </a:r>
            <a:r>
              <a:rPr lang="el-GR" dirty="0" smtClean="0"/>
              <a:t>Ένωση </a:t>
            </a:r>
            <a:r>
              <a:rPr lang="el-GR" dirty="0"/>
              <a:t>+ </a:t>
            </a:r>
            <a:r>
              <a:rPr lang="el-GR" dirty="0" smtClean="0"/>
              <a:t>ΟΠΕΚΑ</a:t>
            </a:r>
          </a:p>
          <a:p>
            <a:r>
              <a:rPr lang="el-GR" dirty="0"/>
              <a:t>Διανομή τροφίμων και βασικών ειδών πρώτης </a:t>
            </a:r>
            <a:r>
              <a:rPr lang="el-GR" dirty="0" smtClean="0"/>
              <a:t>ανάγκης</a:t>
            </a:r>
          </a:p>
          <a:p>
            <a:r>
              <a:rPr lang="el-GR" dirty="0" smtClean="0"/>
              <a:t>Παροχή υλικής βοήθειας</a:t>
            </a:r>
          </a:p>
          <a:p>
            <a:r>
              <a:rPr lang="el-GR" dirty="0"/>
              <a:t>κοινωνική </a:t>
            </a:r>
            <a:r>
              <a:rPr lang="el-GR" dirty="0" smtClean="0"/>
              <a:t>ένταξη</a:t>
            </a:r>
          </a:p>
          <a:p>
            <a:r>
              <a:rPr lang="el-GR" dirty="0"/>
              <a:t>εισοδηματικά και περιουσιακά </a:t>
            </a:r>
            <a:r>
              <a:rPr lang="el-GR" dirty="0" smtClean="0"/>
              <a:t>κριτήρια</a:t>
            </a:r>
          </a:p>
          <a:p>
            <a:r>
              <a:rPr lang="el-GR" dirty="0"/>
              <a:t>ΕΣΠΑ </a:t>
            </a:r>
            <a:r>
              <a:rPr lang="el-GR" dirty="0" smtClean="0"/>
              <a:t>2021–2027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2857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Σχολικά Γεύματα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εθνικό πρόγραμμα ημερήσιων σχολικών </a:t>
            </a:r>
            <a:r>
              <a:rPr lang="el-GR" dirty="0" smtClean="0"/>
              <a:t>γευμάτων</a:t>
            </a:r>
          </a:p>
          <a:p>
            <a:r>
              <a:rPr lang="el-GR" dirty="0"/>
              <a:t>μαθητές δημοτικών </a:t>
            </a:r>
            <a:r>
              <a:rPr lang="el-GR" dirty="0" smtClean="0"/>
              <a:t>σχολείων</a:t>
            </a:r>
          </a:p>
          <a:p>
            <a:r>
              <a:rPr lang="el-GR" dirty="0"/>
              <a:t>αγορά και παροχή πλήρους, θρεπτικού γεύματος </a:t>
            </a:r>
            <a:r>
              <a:rPr lang="el-GR" dirty="0" smtClean="0"/>
              <a:t>καθημερινά</a:t>
            </a:r>
          </a:p>
          <a:p>
            <a:r>
              <a:rPr lang="el-GR" dirty="0"/>
              <a:t>υποστήριξη ισότιμης πρόσβασης στη </a:t>
            </a:r>
            <a:r>
              <a:rPr lang="el-GR" dirty="0" smtClean="0"/>
              <a:t>διατροφή</a:t>
            </a:r>
          </a:p>
          <a:p>
            <a:r>
              <a:rPr lang="el-GR" dirty="0"/>
              <a:t>230,000 γεύματα καθημερινά διανέμονται σε περίπου 1,900 σχολικές μονάδες</a:t>
            </a:r>
          </a:p>
        </p:txBody>
      </p:sp>
    </p:spTree>
    <p:extLst>
      <p:ext uri="{BB962C8B-B14F-4D97-AF65-F5344CB8AC3E}">
        <p14:creationId xmlns:p14="http://schemas.microsoft.com/office/powerpoint/2010/main" val="2065816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07" y="627930"/>
            <a:ext cx="9054785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6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127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261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λαϊκή αγορά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33109"/>
          </a:xfrm>
        </p:spPr>
        <p:txBody>
          <a:bodyPr>
            <a:normAutofit fontScale="85000" lnSpcReduction="20000"/>
          </a:bodyPr>
          <a:lstStyle/>
          <a:p>
            <a:r>
              <a:rPr lang="el-GR" b="1" dirty="0" smtClean="0"/>
              <a:t>θεσμό</a:t>
            </a:r>
            <a:r>
              <a:rPr lang="el-GR" b="1" dirty="0"/>
              <a:t>ς</a:t>
            </a:r>
            <a:r>
              <a:rPr lang="el-GR" b="1" dirty="0" smtClean="0"/>
              <a:t> </a:t>
            </a:r>
            <a:r>
              <a:rPr lang="el-GR" b="1" dirty="0"/>
              <a:t>δημόσιου </a:t>
            </a:r>
            <a:r>
              <a:rPr lang="el-GR" b="1" dirty="0" smtClean="0"/>
              <a:t>συμφέροντος</a:t>
            </a:r>
          </a:p>
          <a:p>
            <a:r>
              <a:rPr lang="el-GR" b="1" dirty="0" smtClean="0"/>
              <a:t>σημαντικός πυλώνας διατροφικής ασφάλειας</a:t>
            </a:r>
          </a:p>
          <a:p>
            <a:r>
              <a:rPr lang="el-GR" b="1" dirty="0"/>
              <a:t>προσιτά, φρέσκα τρόφιμα απευθείας από παραγωγούς και </a:t>
            </a:r>
            <a:r>
              <a:rPr lang="el-GR" b="1" dirty="0" smtClean="0"/>
              <a:t>επαγγελματίες</a:t>
            </a:r>
          </a:p>
          <a:p>
            <a:r>
              <a:rPr lang="el-GR" b="1" dirty="0" smtClean="0"/>
              <a:t>Αποφυγή μεσάζοντα και αισχροκέρδειας</a:t>
            </a:r>
          </a:p>
          <a:p>
            <a:r>
              <a:rPr lang="el-GR" b="1" dirty="0" smtClean="0"/>
              <a:t>Μέσο κοινωνικοποίησης</a:t>
            </a:r>
          </a:p>
          <a:p>
            <a:r>
              <a:rPr lang="el-GR" b="1" dirty="0"/>
              <a:t>Στήριξη παραγωγών και μικρών επαγγελματιών αγροτικών </a:t>
            </a:r>
            <a:r>
              <a:rPr lang="el-GR" b="1" dirty="0" smtClean="0"/>
              <a:t>προϊόντων</a:t>
            </a:r>
          </a:p>
          <a:p>
            <a:r>
              <a:rPr lang="el-GR" b="1" dirty="0"/>
              <a:t>Κάθε περιφέρεια διαθέτει Οργανισμό Λαϊκών Αγορών (ΟΛΑ</a:t>
            </a:r>
            <a:r>
              <a:rPr lang="el-GR" b="1" dirty="0" smtClean="0"/>
              <a:t>)</a:t>
            </a:r>
          </a:p>
          <a:p>
            <a:r>
              <a:rPr lang="el-GR" b="1" dirty="0"/>
              <a:t>οικονομική ενίσχυση μέσω ψηφιακών </a:t>
            </a:r>
            <a:r>
              <a:rPr lang="el-GR" b="1" dirty="0" smtClean="0"/>
              <a:t>κουπονιών</a:t>
            </a:r>
          </a:p>
          <a:p>
            <a:r>
              <a:rPr lang="el-GR" b="1" dirty="0"/>
              <a:t>σύνδεση παραγωγού–καταναλωτή</a:t>
            </a:r>
            <a:endParaRPr lang="el-GR" b="1" dirty="0" smtClean="0"/>
          </a:p>
        </p:txBody>
      </p:sp>
    </p:spTree>
    <p:extLst>
      <p:ext uri="{BB962C8B-B14F-4D97-AF65-F5344CB8AC3E}">
        <p14:creationId xmlns:p14="http://schemas.microsoft.com/office/powerpoint/2010/main" val="1090978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Δραστηριότητα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Συμπλήρωση ερωτηματολογίου για επισιτιστική ανασφάλεια φοιτητών στο ΠΘ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89775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Στατιστικά στοιχεία επισιτιστικής ανασφάλειας</a:t>
            </a:r>
          </a:p>
          <a:p>
            <a:r>
              <a:rPr lang="el-GR" dirty="0"/>
              <a:t>Αίτια επισιτιστικής </a:t>
            </a:r>
            <a:r>
              <a:rPr lang="el-GR" dirty="0" smtClean="0"/>
              <a:t>ανασφάλειας</a:t>
            </a:r>
          </a:p>
          <a:p>
            <a:r>
              <a:rPr lang="el-GR" dirty="0" smtClean="0"/>
              <a:t>Διεθνείς πολιτικές </a:t>
            </a:r>
            <a:r>
              <a:rPr lang="el-GR" dirty="0"/>
              <a:t>μείωσης επισιτιστικής </a:t>
            </a:r>
            <a:r>
              <a:rPr lang="el-GR" dirty="0" smtClean="0"/>
              <a:t>ανασφάλειας</a:t>
            </a:r>
          </a:p>
          <a:p>
            <a:r>
              <a:rPr lang="el-GR" dirty="0"/>
              <a:t>Δ</a:t>
            </a:r>
            <a:r>
              <a:rPr lang="el-GR" dirty="0" smtClean="0"/>
              <a:t>ραστηριότητα</a:t>
            </a:r>
          </a:p>
          <a:p>
            <a:r>
              <a:rPr lang="el-GR" dirty="0" smtClean="0"/>
              <a:t>Ερωτήσεις – συζήτηση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Στατιστικά στοιχεία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0444" y="12954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dirty="0" smtClean="0">
                <a:solidFill>
                  <a:srgbClr val="0D0D0D"/>
                </a:solidFill>
                <a:latin typeface="ui-sans-serif"/>
              </a:rPr>
              <a:t>ΕΛΣΤΑΤ </a:t>
            </a:r>
            <a:r>
              <a:rPr lang="en-US" b="1" dirty="0">
                <a:solidFill>
                  <a:srgbClr val="0D0D0D"/>
                </a:solidFill>
                <a:latin typeface="ui-sans-serif"/>
              </a:rPr>
              <a:t>EU-SILC (2023)</a:t>
            </a:r>
            <a:endParaRPr lang="el-GR" b="1" dirty="0" smtClean="0">
              <a:solidFill>
                <a:srgbClr val="0D0D0D"/>
              </a:solidFill>
              <a:latin typeface="ui-sans-serif"/>
            </a:endParaRPr>
          </a:p>
          <a:p>
            <a:r>
              <a:rPr lang="el-GR" b="1" dirty="0" smtClean="0">
                <a:solidFill>
                  <a:srgbClr val="0D0D0D"/>
                </a:solidFill>
                <a:latin typeface="ui-sans-serif"/>
              </a:rPr>
              <a:t>7 </a:t>
            </a:r>
            <a:r>
              <a:rPr lang="el-GR" b="1" dirty="0">
                <a:solidFill>
                  <a:srgbClr val="0D0D0D"/>
                </a:solidFill>
                <a:latin typeface="ui-sans-serif"/>
              </a:rPr>
              <a:t>% των Ελλήνων αντιμετωπίζουν μέτρια ή σοβαρή επισιτιστική </a:t>
            </a:r>
            <a:r>
              <a:rPr lang="el-GR" b="1" dirty="0" smtClean="0">
                <a:solidFill>
                  <a:srgbClr val="0D0D0D"/>
                </a:solidFill>
                <a:latin typeface="ui-sans-serif"/>
              </a:rPr>
              <a:t>ανασφάλεια</a:t>
            </a:r>
          </a:p>
          <a:p>
            <a:r>
              <a:rPr lang="el-GR" b="1" dirty="0">
                <a:solidFill>
                  <a:srgbClr val="0D0D0D"/>
                </a:solidFill>
                <a:latin typeface="ui-sans-serif"/>
              </a:rPr>
              <a:t>1,6 % βιώνει σοβαρή επισιτιστική </a:t>
            </a:r>
            <a:r>
              <a:rPr lang="el-GR" b="1" dirty="0" smtClean="0">
                <a:solidFill>
                  <a:srgbClr val="0D0D0D"/>
                </a:solidFill>
                <a:latin typeface="ui-sans-serif"/>
              </a:rPr>
              <a:t>ανασφάλεια</a:t>
            </a:r>
          </a:p>
          <a:p>
            <a:r>
              <a:rPr lang="el-GR" b="1" dirty="0" smtClean="0">
                <a:solidFill>
                  <a:srgbClr val="0D0D0D"/>
                </a:solidFill>
                <a:latin typeface="ui-sans-serif"/>
              </a:rPr>
              <a:t>2019 – 2024: </a:t>
            </a:r>
            <a:r>
              <a:rPr lang="el-GR" b="1" dirty="0">
                <a:solidFill>
                  <a:srgbClr val="0D0D0D"/>
                </a:solidFill>
                <a:latin typeface="ui-sans-serif"/>
              </a:rPr>
              <a:t>6 % και 8 </a:t>
            </a:r>
            <a:r>
              <a:rPr lang="el-GR" b="1" dirty="0" smtClean="0">
                <a:solidFill>
                  <a:srgbClr val="0D0D0D"/>
                </a:solidFill>
                <a:latin typeface="ui-sans-serif"/>
              </a:rPr>
              <a:t>% </a:t>
            </a:r>
            <a:r>
              <a:rPr lang="el-GR" b="1" dirty="0">
                <a:solidFill>
                  <a:srgbClr val="0D0D0D"/>
                </a:solidFill>
                <a:latin typeface="ui-sans-serif"/>
              </a:rPr>
              <a:t>1,4 %–1,6 </a:t>
            </a:r>
            <a:r>
              <a:rPr lang="el-GR" b="1" dirty="0" smtClean="0">
                <a:solidFill>
                  <a:srgbClr val="0D0D0D"/>
                </a:solidFill>
                <a:latin typeface="ui-sans-serif"/>
              </a:rPr>
              <a:t>%</a:t>
            </a:r>
          </a:p>
          <a:p>
            <a:r>
              <a:rPr lang="el-GR" b="1" dirty="0"/>
              <a:t>11,3 % των Ελλήνων δεν μπορούν να αγοράσουν ένα κανονικό μεσημεριανό γεύμα (με κρέας, ψάρι ή ισοδύναμο) σε τακτική βάση — ένα από τα υψηλότερα ποσοστά στην Ε.Ε</a:t>
            </a:r>
          </a:p>
        </p:txBody>
      </p:sp>
    </p:spTree>
    <p:extLst>
      <p:ext uri="{BB962C8B-B14F-4D97-AF65-F5344CB8AC3E}">
        <p14:creationId xmlns:p14="http://schemas.microsoft.com/office/powerpoint/2010/main" val="55795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590203"/>
            <a:ext cx="9092101" cy="537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76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90698"/>
            <a:ext cx="9158898" cy="576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922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14152"/>
            <a:ext cx="9147219" cy="443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19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Αίτια επισιτιστικής ανασφάλειας</a:t>
            </a:r>
            <a:endParaRPr lang="el-GR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>
                <a:solidFill>
                  <a:srgbClr val="0D0D0D"/>
                </a:solidFill>
                <a:latin typeface="ui-sans-serif"/>
              </a:rPr>
              <a:t>Οικονομικοί </a:t>
            </a:r>
            <a:r>
              <a:rPr lang="el-GR" b="1" dirty="0" smtClean="0">
                <a:solidFill>
                  <a:srgbClr val="0D0D0D"/>
                </a:solidFill>
                <a:latin typeface="ui-sans-serif"/>
              </a:rPr>
              <a:t>παράγοντες</a:t>
            </a:r>
          </a:p>
          <a:p>
            <a:r>
              <a:rPr lang="el-GR" b="1" dirty="0">
                <a:solidFill>
                  <a:srgbClr val="0D0D0D"/>
                </a:solidFill>
                <a:latin typeface="ui-sans-serif"/>
              </a:rPr>
              <a:t>Πρόσβαση και </a:t>
            </a:r>
            <a:r>
              <a:rPr lang="el-GR" b="1" dirty="0" smtClean="0">
                <a:solidFill>
                  <a:srgbClr val="0D0D0D"/>
                </a:solidFill>
                <a:latin typeface="ui-sans-serif"/>
              </a:rPr>
              <a:t>ποιότητα</a:t>
            </a:r>
          </a:p>
          <a:p>
            <a:r>
              <a:rPr lang="el-GR" b="1" dirty="0">
                <a:solidFill>
                  <a:srgbClr val="0D0D0D"/>
                </a:solidFill>
                <a:latin typeface="ui-sans-serif"/>
              </a:rPr>
              <a:t>Ευάλωτες </a:t>
            </a:r>
            <a:r>
              <a:rPr lang="el-GR" b="1" dirty="0" smtClean="0">
                <a:solidFill>
                  <a:srgbClr val="0D0D0D"/>
                </a:solidFill>
                <a:latin typeface="ui-sans-serif"/>
              </a:rPr>
              <a:t>ομάδες</a:t>
            </a:r>
            <a:endParaRPr lang="el-GR" b="1" dirty="0">
              <a:solidFill>
                <a:srgbClr val="0D0D0D"/>
              </a:solidFill>
              <a:latin typeface="ui-sans-serif"/>
            </a:endParaRPr>
          </a:p>
          <a:p>
            <a:endParaRPr lang="el-GR" b="1" dirty="0">
              <a:solidFill>
                <a:srgbClr val="0D0D0D"/>
              </a:solidFill>
              <a:latin typeface="ui-sans-serif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4117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Οικονομικοί παράγοντες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Υψηλό κόστος ζωής και χαμηλά </a:t>
            </a:r>
            <a:r>
              <a:rPr lang="el-GR" dirty="0" smtClean="0"/>
              <a:t>εισοδήματα</a:t>
            </a:r>
          </a:p>
          <a:p>
            <a:r>
              <a:rPr lang="el-GR" dirty="0"/>
              <a:t>Φτώχεια και </a:t>
            </a:r>
            <a:r>
              <a:rPr lang="el-GR" dirty="0" smtClean="0"/>
              <a:t>ανεργία</a:t>
            </a:r>
          </a:p>
          <a:p>
            <a:r>
              <a:rPr lang="el-GR" dirty="0"/>
              <a:t>Η Ελλάδα διατηρεί από τα υψηλότερα ποσοστά φτώχειας στην </a:t>
            </a:r>
            <a:r>
              <a:rPr lang="el-GR" dirty="0" smtClean="0"/>
              <a:t>Ε.Ε</a:t>
            </a:r>
          </a:p>
          <a:p>
            <a:r>
              <a:rPr lang="el-GR" dirty="0"/>
              <a:t>πολλές οικογένειες δυσκολεύονται να καλύψουν ακόμα και τις βασικές ανάγκες τροφής</a:t>
            </a:r>
          </a:p>
        </p:txBody>
      </p:sp>
    </p:spTree>
    <p:extLst>
      <p:ext uri="{BB962C8B-B14F-4D97-AF65-F5344CB8AC3E}">
        <p14:creationId xmlns:p14="http://schemas.microsoft.com/office/powerpoint/2010/main" val="2552775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Πρόσβαση και ποιότητα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Γεωγραφικές </a:t>
            </a:r>
            <a:r>
              <a:rPr lang="el-GR" dirty="0" smtClean="0"/>
              <a:t>ανισότητες</a:t>
            </a:r>
          </a:p>
          <a:p>
            <a:r>
              <a:rPr lang="el-GR" dirty="0"/>
              <a:t>Διατροφική </a:t>
            </a:r>
            <a:r>
              <a:rPr lang="el-GR" dirty="0" smtClean="0"/>
              <a:t>φτώχεια</a:t>
            </a:r>
          </a:p>
          <a:p>
            <a:r>
              <a:rPr lang="el-GR" dirty="0" smtClean="0"/>
              <a:t>Περιορισμός σε φθηνά τρόφιμα</a:t>
            </a:r>
          </a:p>
          <a:p>
            <a:r>
              <a:rPr lang="el-GR" dirty="0" smtClean="0"/>
              <a:t>Κακής ποιότητας φθηνά τρόφιμα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8497517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1148</TotalTime>
  <Words>345</Words>
  <Application>Microsoft Office PowerPoint</Application>
  <PresentationFormat>Προβολή στην οθόνη (4:3)</PresentationFormat>
  <Paragraphs>67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3" baseType="lpstr">
      <vt:lpstr>Arial</vt:lpstr>
      <vt:lpstr>Calibri</vt:lpstr>
      <vt:lpstr>ui-sans-serif</vt:lpstr>
      <vt:lpstr>Θέμα του Office</vt:lpstr>
      <vt:lpstr>Διατροφή – Θεωρία</vt:lpstr>
      <vt:lpstr>Θεματολογία διάλεξης</vt:lpstr>
      <vt:lpstr>Στατιστικά στοιχεία</vt:lpstr>
      <vt:lpstr>Παρουσίαση του PowerPoint</vt:lpstr>
      <vt:lpstr>Παρουσίαση του PowerPoint</vt:lpstr>
      <vt:lpstr>Παρουσίαση του PowerPoint</vt:lpstr>
      <vt:lpstr>Αίτια επισιτιστικής ανασφάλειας</vt:lpstr>
      <vt:lpstr>Οικονομικοί παράγοντες</vt:lpstr>
      <vt:lpstr>Πρόσβαση και ποιότητα</vt:lpstr>
      <vt:lpstr>Ευάλωτες ομάδες</vt:lpstr>
      <vt:lpstr>Παρουσίαση του PowerPoint</vt:lpstr>
      <vt:lpstr>Πολιτικές μείωσης επισιτιστικής ανασφάλειας</vt:lpstr>
      <vt:lpstr>Επισιτιστική και Βασική Υλική Συνδρομή</vt:lpstr>
      <vt:lpstr>Σχολικά Γεύματα</vt:lpstr>
      <vt:lpstr>Παρουσίαση του PowerPoint</vt:lpstr>
      <vt:lpstr>Παρουσίαση του PowerPoint</vt:lpstr>
      <vt:lpstr>Η λαϊκή αγορά</vt:lpstr>
      <vt:lpstr>Δραστηριότητα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>user</dc:creator>
  <cp:keywords/>
  <dc:description>generated using python-pptx</dc:description>
  <cp:lastModifiedBy>user</cp:lastModifiedBy>
  <cp:revision>71</cp:revision>
  <dcterms:created xsi:type="dcterms:W3CDTF">2013-01-27T09:14:16Z</dcterms:created>
  <dcterms:modified xsi:type="dcterms:W3CDTF">2026-01-12T08:00:37Z</dcterms:modified>
  <cp:category/>
</cp:coreProperties>
</file>