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57" r:id="rId1"/>
  </p:sldMasterIdLst>
  <p:notesMasterIdLst>
    <p:notesMasterId r:id="rId10"/>
  </p:notesMasterIdLst>
  <p:handoutMasterIdLst>
    <p:handoutMasterId r:id="rId11"/>
  </p:handoutMasterIdLst>
  <p:sldIdLst>
    <p:sldId id="256" r:id="rId2"/>
    <p:sldId id="385" r:id="rId3"/>
    <p:sldId id="387" r:id="rId4"/>
    <p:sldId id="389" r:id="rId5"/>
    <p:sldId id="390" r:id="rId6"/>
    <p:sldId id="391" r:id="rId7"/>
    <p:sldId id="394" r:id="rId8"/>
    <p:sldId id="393" r:id="rId9"/>
  </p:sldIdLst>
  <p:sldSz cx="9144000" cy="6858000" type="screen4x3"/>
  <p:notesSz cx="7315200" cy="96012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5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5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5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5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5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5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5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5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5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0066"/>
    <a:srgbClr val="CC0000"/>
    <a:srgbClr val="A50021"/>
    <a:srgbClr val="6666FF"/>
    <a:srgbClr val="FF9900"/>
    <a:srgbClr val="FFFF99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3" autoAdjust="0"/>
    <p:restoredTop sz="94689" autoAdjust="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6627" tIns="48314" rIns="96627" bIns="48314" numCol="1" anchor="t" anchorCtr="0" compatLnSpc="1">
            <a:prstTxWarp prst="textNoShape">
              <a:avLst/>
            </a:prstTxWarp>
          </a:bodyPr>
          <a:lstStyle>
            <a:lvl1pPr algn="l" defTabSz="96678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810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6627" tIns="48314" rIns="96627" bIns="48314" numCol="1" anchor="t" anchorCtr="0" compatLnSpc="1">
            <a:prstTxWarp prst="textNoShape">
              <a:avLst/>
            </a:prstTxWarp>
          </a:bodyPr>
          <a:lstStyle>
            <a:lvl1pPr algn="r" defTabSz="96678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810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6627" tIns="48314" rIns="96627" bIns="48314" numCol="1" anchor="b" anchorCtr="0" compatLnSpc="1">
            <a:prstTxWarp prst="textNoShape">
              <a:avLst/>
            </a:prstTxWarp>
          </a:bodyPr>
          <a:lstStyle>
            <a:lvl1pPr algn="l" defTabSz="96678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6627" tIns="48314" rIns="96627" bIns="48314" numCol="1" anchor="b" anchorCtr="0" compatLnSpc="1">
            <a:prstTxWarp prst="textNoShape">
              <a:avLst/>
            </a:prstTxWarp>
          </a:bodyPr>
          <a:lstStyle>
            <a:lvl1pPr algn="r" defTabSz="966788">
              <a:defRPr sz="1200"/>
            </a:lvl1pPr>
          </a:lstStyle>
          <a:p>
            <a:pPr>
              <a:defRPr/>
            </a:pPr>
            <a:fld id="{7B5547E7-D6CB-4902-9382-05B2344313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7115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6627" tIns="48314" rIns="96627" bIns="48314" numCol="1" anchor="t" anchorCtr="0" compatLnSpc="1">
            <a:prstTxWarp prst="textNoShape">
              <a:avLst/>
            </a:prstTxWarp>
          </a:bodyPr>
          <a:lstStyle>
            <a:lvl1pPr algn="l" defTabSz="96678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810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6627" tIns="48314" rIns="96627" bIns="48314" numCol="1" anchor="t" anchorCtr="0" compatLnSpc="1">
            <a:prstTxWarp prst="textNoShape">
              <a:avLst/>
            </a:prstTxWarp>
          </a:bodyPr>
          <a:lstStyle>
            <a:lvl1pPr algn="r" defTabSz="96678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8888" y="719138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6313" y="4560888"/>
            <a:ext cx="5362575" cy="43211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6627" tIns="48314" rIns="96627" bIns="483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810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6627" tIns="48314" rIns="96627" bIns="48314" numCol="1" anchor="b" anchorCtr="0" compatLnSpc="1">
            <a:prstTxWarp prst="textNoShape">
              <a:avLst/>
            </a:prstTxWarp>
          </a:bodyPr>
          <a:lstStyle>
            <a:lvl1pPr algn="l" defTabSz="96678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6627" tIns="48314" rIns="96627" bIns="48314" numCol="1" anchor="b" anchorCtr="0" compatLnSpc="1">
            <a:prstTxWarp prst="textNoShape">
              <a:avLst/>
            </a:prstTxWarp>
          </a:bodyPr>
          <a:lstStyle>
            <a:lvl1pPr algn="r" defTabSz="966788">
              <a:defRPr sz="1200"/>
            </a:lvl1pPr>
          </a:lstStyle>
          <a:p>
            <a:pPr>
              <a:defRPr/>
            </a:pPr>
            <a:fld id="{C8F18B40-FBB3-48CE-819F-EC8269A83C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9655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F30A6-E0B2-41BE-B6E1-4AE782F52C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253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52B25E-15DE-4792-A9E4-08E6789543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030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62700" y="228600"/>
            <a:ext cx="1943100" cy="6019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228600"/>
            <a:ext cx="5676900" cy="6019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0EE93E-8130-4170-B2F6-1D2FFA0F30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173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E9DF99-40CD-40DF-B372-70E6C22CFB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379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DD400C-1A1B-4538-AFBF-59CD95C22E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39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6002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5800" y="16002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D85685-B029-4262-BE1B-3E21225496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817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834650-3B34-43D2-98DF-B18C0C04A4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139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5A69F-8CCF-4264-B220-0E276CE70F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67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EE01F2-2E49-46AE-8302-9352302669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3508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CA5FA2-14F8-416A-97FB-6C7404A3D1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1672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BB6528-DDFA-438C-8204-3974BDDBAC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676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228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11" tIns="45708" rIns="91411" bIns="4570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6002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11" tIns="45708" rIns="91411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1292225"/>
            <a:ext cx="9144000" cy="76200"/>
          </a:xfrm>
          <a:prstGeom prst="rect">
            <a:avLst/>
          </a:prstGeom>
          <a:gradFill rotWithShape="0">
            <a:gsLst>
              <a:gs pos="0">
                <a:srgbClr val="475E76"/>
              </a:gs>
              <a:gs pos="100000">
                <a:srgbClr val="99CC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/>
          <a:p>
            <a:endParaRPr lang="el-GR"/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8040688" y="6396038"/>
            <a:ext cx="184150" cy="166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285" tIns="45642" rIns="91285" bIns="45642">
            <a:spAutoFit/>
          </a:bodyPr>
          <a:lstStyle>
            <a:lvl1pPr defTabSz="912813">
              <a:defRPr sz="5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12813">
              <a:defRPr sz="5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12813">
              <a:defRPr sz="5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12813">
              <a:defRPr sz="5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12813">
              <a:defRPr sz="5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endParaRPr lang="el-GR" smtClean="0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1292225"/>
            <a:ext cx="9144000" cy="76200"/>
          </a:xfrm>
          <a:prstGeom prst="rect">
            <a:avLst/>
          </a:prstGeom>
          <a:gradFill rotWithShape="0">
            <a:gsLst>
              <a:gs pos="0">
                <a:srgbClr val="475E76"/>
              </a:gs>
              <a:gs pos="100000">
                <a:srgbClr val="99CC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/>
          <a:p>
            <a:endParaRPr lang="el-GR"/>
          </a:p>
        </p:txBody>
      </p:sp>
      <p:sp>
        <p:nvSpPr>
          <p:cNvPr id="141319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34950" y="6402388"/>
            <a:ext cx="2130425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94" tIns="45647" rIns="91294" bIns="45647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41320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822575" y="6402388"/>
            <a:ext cx="395605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94" tIns="45647" rIns="91294" bIns="45647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41321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3575" y="6402388"/>
            <a:ext cx="2130425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94" tIns="45647" rIns="91294" bIns="4564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fld id="{FD94A6F2-3DDE-428F-8750-E55521FB41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Arial Unicode MS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Arial Unicode MS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Arial Unicode MS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Arial Unicode MS" pitchFamily="34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Arial Unicode MS" pitchFamily="34" charset="-128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Arial Unicode MS" pitchFamily="34" charset="-128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Arial Unicode MS" pitchFamily="34" charset="-128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Arial Unicode MS" pitchFamily="3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ZapfDingbats" pitchFamily="82" charset="2"/>
        <a:buChar char="r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Times New Roman" pitchFamily="18" charset="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18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228600"/>
            <a:ext cx="7772400" cy="914400"/>
          </a:xfrm>
        </p:spPr>
        <p:txBody>
          <a:bodyPr/>
          <a:lstStyle/>
          <a:p>
            <a:pPr algn="ctr"/>
            <a:r>
              <a:rPr lang="el-GR" sz="3600" dirty="0" err="1"/>
              <a:t>Αντ</a:t>
            </a:r>
            <a:r>
              <a:rPr lang="el-GR" sz="3600" dirty="0"/>
              <a:t>/</a:t>
            </a:r>
            <a:r>
              <a:rPr lang="el-GR" sz="3600" dirty="0" err="1"/>
              <a:t>φής</a:t>
            </a:r>
            <a:r>
              <a:rPr lang="el-GR" sz="3600" dirty="0"/>
              <a:t> </a:t>
            </a:r>
            <a:r>
              <a:rPr lang="el-GR" sz="3600" dirty="0" err="1"/>
              <a:t>Προγρ</a:t>
            </a:r>
            <a:r>
              <a:rPr lang="el-GR" sz="3600" dirty="0"/>
              <a:t>/</a:t>
            </a:r>
            <a:r>
              <a:rPr lang="el-GR" sz="3600" dirty="0" err="1"/>
              <a:t>σμός</a:t>
            </a:r>
            <a:r>
              <a:rPr lang="el-GR" sz="3600" dirty="0"/>
              <a:t> ΙΙ – </a:t>
            </a:r>
            <a:r>
              <a:rPr lang="en-US" sz="3600" dirty="0"/>
              <a:t>C#</a:t>
            </a:r>
            <a:endParaRPr lang="en-US" sz="3600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43000" y="2133600"/>
            <a:ext cx="6477000" cy="3962400"/>
          </a:xfrm>
        </p:spPr>
        <p:txBody>
          <a:bodyPr/>
          <a:lstStyle/>
          <a:p>
            <a:endParaRPr lang="en-US" sz="1200" dirty="0" smtClean="0"/>
          </a:p>
          <a:p>
            <a:r>
              <a:rPr lang="el-GR" sz="2400" b="1" dirty="0" smtClean="0"/>
              <a:t>Διάλεξη </a:t>
            </a:r>
            <a:r>
              <a:rPr lang="en-US" sz="2400" b="1" dirty="0" smtClean="0"/>
              <a:t> #</a:t>
            </a:r>
            <a:r>
              <a:rPr lang="el-GR" sz="2400" b="1" dirty="0" smtClean="0"/>
              <a:t>1</a:t>
            </a:r>
            <a:endParaRPr lang="en-US" sz="2400" b="1" dirty="0" smtClean="0"/>
          </a:p>
          <a:p>
            <a:r>
              <a:rPr lang="el-GR" sz="3600" b="1" dirty="0" smtClean="0"/>
              <a:t>Εισαγωγή</a:t>
            </a:r>
            <a:endParaRPr lang="en-US" sz="3600" b="1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r>
              <a:rPr lang="el-GR" sz="2400" dirty="0" smtClean="0"/>
              <a:t>Δρ. Νικόλαος Θ. Λιόλιος</a:t>
            </a:r>
            <a:endParaRPr lang="en-US" sz="2400" dirty="0" smtClean="0"/>
          </a:p>
          <a:p>
            <a:endParaRPr lang="en-US" sz="1800" dirty="0" smtClean="0"/>
          </a:p>
          <a:p>
            <a:r>
              <a:rPr lang="el-GR" sz="1800" dirty="0" smtClean="0"/>
              <a:t>Τμήμα Μηχανικών Πληροφορικής</a:t>
            </a:r>
            <a:endParaRPr lang="en-US" sz="1800" dirty="0" smtClean="0"/>
          </a:p>
          <a:p>
            <a:r>
              <a:rPr lang="el-GR" sz="1800" dirty="0" smtClean="0"/>
              <a:t>Τ.Ε.Ι.  Θεσσαλίας</a:t>
            </a:r>
            <a:endParaRPr lang="en-US" sz="1800" dirty="0" smtClean="0"/>
          </a:p>
          <a:p>
            <a:r>
              <a:rPr lang="en-US" sz="1800" dirty="0" smtClean="0"/>
              <a:t>e-mail: </a:t>
            </a:r>
            <a:r>
              <a:rPr lang="en-US" sz="1800" dirty="0" smtClean="0"/>
              <a:t>nliolios@</a:t>
            </a:r>
            <a:r>
              <a:rPr lang="en-US" sz="1800" dirty="0" smtClean="0"/>
              <a:t>uth</a:t>
            </a:r>
            <a:r>
              <a:rPr lang="en-US" sz="1800" dirty="0" smtClean="0"/>
              <a:t>.gr</a:t>
            </a:r>
            <a:endParaRPr lang="en-US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5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12813">
              <a:defRPr sz="5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12813">
              <a:defRPr sz="5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12813">
              <a:defRPr sz="5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12813">
              <a:defRPr sz="5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829CBF28-93CB-476B-ABF8-017D01036479}" type="slidenum">
              <a:rPr lang="en-US" sz="1200" smtClean="0">
                <a:latin typeface="Tahoma" pitchFamily="34" charset="0"/>
              </a:rPr>
              <a:pPr/>
              <a:t>2</a:t>
            </a:fld>
            <a:endParaRPr lang="en-US" sz="1200" smtClean="0">
              <a:latin typeface="Tahoma" pitchFamily="34" charset="0"/>
            </a:endParaRPr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Στο μάθημα αυτό</a:t>
            </a:r>
            <a:endParaRPr lang="en-US" smtClean="0"/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00200"/>
            <a:ext cx="7772400" cy="4800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l-GR" sz="2000" b="1" smtClean="0"/>
              <a:t>Σκοπός μας είναι να μάθουμε:</a:t>
            </a:r>
            <a:r>
              <a:rPr lang="en-US" sz="2000" b="1" smtClean="0"/>
              <a:t> </a:t>
            </a:r>
          </a:p>
          <a:p>
            <a:pPr lvl="1">
              <a:lnSpc>
                <a:spcPct val="90000"/>
              </a:lnSpc>
            </a:pPr>
            <a:r>
              <a:rPr lang="el-GR" sz="2000" smtClean="0"/>
              <a:t>Βασικές τεχνικές αντικειμενοστραφούς προγραμματισμού</a:t>
            </a:r>
            <a:endParaRPr lang="en-US" sz="2000" smtClean="0"/>
          </a:p>
          <a:p>
            <a:pPr lvl="1">
              <a:lnSpc>
                <a:spcPct val="90000"/>
              </a:lnSpc>
            </a:pPr>
            <a:r>
              <a:rPr lang="el-GR" sz="2000" smtClean="0"/>
              <a:t>Πώς να γράφουμε μικρού και μεσαίου μεγέθους προγράμματα</a:t>
            </a:r>
            <a:endParaRPr lang="en-US" sz="2000" smtClean="0"/>
          </a:p>
          <a:p>
            <a:pPr lvl="1">
              <a:lnSpc>
                <a:spcPct val="90000"/>
              </a:lnSpc>
            </a:pPr>
            <a:r>
              <a:rPr lang="el-GR" sz="2000" smtClean="0"/>
              <a:t>Τη γλώσσα προγραμματισμού </a:t>
            </a:r>
            <a:r>
              <a:rPr lang="en-US" sz="2000" smtClean="0"/>
              <a:t>C#  (</a:t>
            </a:r>
            <a:r>
              <a:rPr lang="el-GR" sz="2000" smtClean="0"/>
              <a:t>μοιάζει με τη </a:t>
            </a:r>
            <a:r>
              <a:rPr lang="en-US" sz="2000" smtClean="0"/>
              <a:t>Java)</a:t>
            </a:r>
          </a:p>
          <a:p>
            <a:pPr lvl="1">
              <a:lnSpc>
                <a:spcPct val="90000"/>
              </a:lnSpc>
            </a:pPr>
            <a:r>
              <a:rPr lang="el-GR" sz="2000" smtClean="0"/>
              <a:t>Βασικούς αλγόριθμους και δομές δεδομένων</a:t>
            </a:r>
            <a:endParaRPr lang="en-US" sz="2000" smtClean="0"/>
          </a:p>
          <a:p>
            <a:pPr lvl="1">
              <a:lnSpc>
                <a:spcPct val="90000"/>
              </a:lnSpc>
            </a:pPr>
            <a:r>
              <a:rPr lang="el-GR" sz="2000" smtClean="0"/>
              <a:t>Εργαλεία συγγραφής προγραμμάτων (π.χ. </a:t>
            </a:r>
            <a:r>
              <a:rPr lang="en-US" sz="2000" smtClean="0"/>
              <a:t>Visual Studio)</a:t>
            </a:r>
          </a:p>
          <a:p>
            <a:pPr lvl="1">
              <a:lnSpc>
                <a:spcPct val="90000"/>
              </a:lnSpc>
            </a:pPr>
            <a:r>
              <a:rPr lang="el-GR" sz="2000" smtClean="0"/>
              <a:t>Να διευρύνουμε τις γνώσεις μας στην Επιστήμη της Πληροφορικής</a:t>
            </a:r>
            <a:endParaRPr lang="en-US" sz="2000" smtClean="0"/>
          </a:p>
          <a:p>
            <a:pPr lvl="1">
              <a:lnSpc>
                <a:spcPct val="90000"/>
              </a:lnSpc>
            </a:pPr>
            <a:endParaRPr lang="en-US" sz="2000" smtClean="0"/>
          </a:p>
          <a:p>
            <a:pPr>
              <a:lnSpc>
                <a:spcPct val="90000"/>
              </a:lnSpc>
            </a:pPr>
            <a:r>
              <a:rPr lang="el-GR" sz="2000" smtClean="0"/>
              <a:t>Θα ασχοληθούμε πολύ με τον προγραμματισμό</a:t>
            </a:r>
            <a:endParaRPr lang="en-US" sz="2000" smtClean="0"/>
          </a:p>
          <a:p>
            <a:pPr lvl="1">
              <a:lnSpc>
                <a:spcPct val="90000"/>
              </a:lnSpc>
            </a:pPr>
            <a:endParaRPr lang="en-US" sz="2000" smtClean="0"/>
          </a:p>
          <a:p>
            <a:pPr>
              <a:lnSpc>
                <a:spcPct val="90000"/>
              </a:lnSpc>
            </a:pPr>
            <a:r>
              <a:rPr lang="el-GR" sz="2000" smtClean="0"/>
              <a:t>Θα μάθουμε το</a:t>
            </a:r>
            <a:r>
              <a:rPr lang="en-US" sz="2000" smtClean="0"/>
              <a:t> </a:t>
            </a:r>
            <a:r>
              <a:rPr lang="en-US" sz="2000" i="1" smtClean="0">
                <a:solidFill>
                  <a:srgbClr val="FF0066"/>
                </a:solidFill>
              </a:rPr>
              <a:t>Microsoft Visual Studio . NET C# Compiler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5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12813">
              <a:defRPr sz="5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12813">
              <a:defRPr sz="5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12813">
              <a:defRPr sz="5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12813">
              <a:defRPr sz="5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BA47C3D2-DDCC-4FAE-99A8-09A5E74A777B}" type="slidenum">
              <a:rPr lang="en-US" sz="1200" smtClean="0">
                <a:latin typeface="Tahoma" pitchFamily="34" charset="0"/>
              </a:rPr>
              <a:pPr/>
              <a:t>3</a:t>
            </a:fld>
            <a:endParaRPr lang="en-US" sz="1200" smtClean="0">
              <a:latin typeface="Tahoma" pitchFamily="34" charset="0"/>
            </a:endParaRP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Αλγόριθμοι και Δομές Δεδομένων</a:t>
            </a:r>
            <a:endParaRPr lang="en-US" smtClean="0"/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7848600" cy="4953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l-GR" sz="2000" dirty="0" smtClean="0"/>
              <a:t>Αλγόριθμος:</a:t>
            </a:r>
            <a:r>
              <a:rPr lang="en-US" sz="2000" dirty="0" smtClean="0"/>
              <a:t> </a:t>
            </a:r>
            <a:r>
              <a:rPr lang="el-GR" sz="2000" dirty="0" smtClean="0"/>
              <a:t>μία στρατηγική για να λύσουμε ένα πρόβλημα με υπολογιστή</a:t>
            </a:r>
            <a:r>
              <a:rPr lang="en-US" sz="2000" dirty="0" smtClean="0"/>
              <a:t>, </a:t>
            </a:r>
            <a:r>
              <a:rPr lang="el-GR" sz="2000" dirty="0" smtClean="0"/>
              <a:t>π</a:t>
            </a:r>
            <a:r>
              <a:rPr lang="en-US" sz="2000" dirty="0" smtClean="0"/>
              <a:t>.</a:t>
            </a:r>
            <a:r>
              <a:rPr lang="el-GR" sz="2000" dirty="0" smtClean="0"/>
              <a:t>χ</a:t>
            </a:r>
            <a:r>
              <a:rPr lang="en-US" sz="2000" dirty="0" smtClean="0"/>
              <a:t>.,</a:t>
            </a:r>
          </a:p>
          <a:p>
            <a:pPr lvl="1">
              <a:lnSpc>
                <a:spcPct val="90000"/>
              </a:lnSpc>
            </a:pPr>
            <a:r>
              <a:rPr lang="el-GR" sz="2000" dirty="0" smtClean="0"/>
              <a:t>ταξινόμηση</a:t>
            </a:r>
            <a:r>
              <a:rPr lang="en-US" sz="2000" dirty="0" smtClean="0"/>
              <a:t>: </a:t>
            </a:r>
            <a:r>
              <a:rPr lang="el-GR" sz="2000" dirty="0" smtClean="0"/>
              <a:t>τακτοποίηση δεδομένων βάσει ενός κριτηρίου</a:t>
            </a:r>
            <a:endParaRPr lang="en-US" sz="2000" dirty="0" smtClean="0"/>
          </a:p>
          <a:p>
            <a:pPr lvl="1">
              <a:lnSpc>
                <a:spcPct val="90000"/>
              </a:lnSpc>
            </a:pPr>
            <a:r>
              <a:rPr lang="el-GR" sz="2000" dirty="0" smtClean="0"/>
              <a:t>αναζήτηση</a:t>
            </a:r>
            <a:r>
              <a:rPr lang="en-US" sz="2000" dirty="0" smtClean="0"/>
              <a:t>: </a:t>
            </a:r>
            <a:r>
              <a:rPr lang="el-GR" sz="2000" dirty="0" smtClean="0"/>
              <a:t>εύρεση συγκεκριμένων δεδομένων</a:t>
            </a:r>
            <a:endParaRPr lang="en-US" sz="2000" dirty="0" smtClean="0"/>
          </a:p>
          <a:p>
            <a:pPr lvl="1">
              <a:lnSpc>
                <a:spcPct val="90000"/>
              </a:lnSpc>
            </a:pPr>
            <a:r>
              <a:rPr lang="el-GR" sz="2000" dirty="0" smtClean="0"/>
              <a:t>εύρεση πρώτων αριθμών</a:t>
            </a:r>
          </a:p>
          <a:p>
            <a:pPr lvl="1">
              <a:lnSpc>
                <a:spcPct val="90000"/>
              </a:lnSpc>
            </a:pPr>
            <a:r>
              <a:rPr lang="el-GR" sz="2000" dirty="0" smtClean="0"/>
              <a:t>δημιουργία τυχαίων αριθμών</a:t>
            </a:r>
            <a:endParaRPr lang="en-US" sz="2000" dirty="0" smtClean="0"/>
          </a:p>
          <a:p>
            <a:pPr lvl="1">
              <a:lnSpc>
                <a:spcPct val="90000"/>
              </a:lnSpc>
            </a:pPr>
            <a:r>
              <a:rPr lang="el-GR" sz="2000" dirty="0" smtClean="0"/>
              <a:t>επεξεργασία αλφαριθμητικών (</a:t>
            </a:r>
            <a:r>
              <a:rPr lang="en-US" sz="2000" dirty="0" smtClean="0"/>
              <a:t>strings)</a:t>
            </a:r>
          </a:p>
          <a:p>
            <a:pPr lvl="1">
              <a:lnSpc>
                <a:spcPct val="90000"/>
              </a:lnSpc>
            </a:pPr>
            <a:r>
              <a:rPr lang="el-GR" sz="2000" dirty="0" smtClean="0"/>
              <a:t>γραφικά</a:t>
            </a:r>
            <a:r>
              <a:rPr lang="en-US" sz="2000" dirty="0" smtClean="0"/>
              <a:t>: </a:t>
            </a:r>
            <a:r>
              <a:rPr lang="el-GR" sz="2000" dirty="0" smtClean="0"/>
              <a:t>γραμμές τόξα, γεωμετρικά σχήματα και εικόνες</a:t>
            </a:r>
            <a:endParaRPr lang="en-US" sz="2000" dirty="0" smtClean="0"/>
          </a:p>
          <a:p>
            <a:pPr lvl="1">
              <a:lnSpc>
                <a:spcPct val="90000"/>
              </a:lnSpc>
            </a:pPr>
            <a:endParaRPr lang="en-US" sz="2000" dirty="0" smtClean="0"/>
          </a:p>
          <a:p>
            <a:pPr>
              <a:lnSpc>
                <a:spcPct val="90000"/>
              </a:lnSpc>
            </a:pPr>
            <a:r>
              <a:rPr lang="el-GR" sz="2000" dirty="0" smtClean="0"/>
              <a:t>Δομές Δεδομένων</a:t>
            </a:r>
            <a:r>
              <a:rPr lang="en-US" sz="2000" dirty="0" smtClean="0"/>
              <a:t>: </a:t>
            </a:r>
            <a:r>
              <a:rPr lang="el-GR" sz="2000" dirty="0" smtClean="0"/>
              <a:t>τρόποι αποθήκευσης δεδομένων</a:t>
            </a:r>
            <a:r>
              <a:rPr lang="en-US" sz="2000" dirty="0" smtClean="0"/>
              <a:t>, </a:t>
            </a:r>
            <a:r>
              <a:rPr lang="el-GR" sz="2000" dirty="0" smtClean="0"/>
              <a:t>π.χ.</a:t>
            </a:r>
            <a:r>
              <a:rPr lang="en-US" sz="2000" dirty="0" smtClean="0"/>
              <a:t>, </a:t>
            </a:r>
          </a:p>
          <a:p>
            <a:pPr lvl="1">
              <a:lnSpc>
                <a:spcPct val="90000"/>
              </a:lnSpc>
            </a:pPr>
            <a:r>
              <a:rPr lang="el-GR" sz="2000" dirty="0" smtClean="0"/>
              <a:t>πίνακες, συνδεδεμένες λίστες, γράφοι, στοίβες, ουρές</a:t>
            </a:r>
            <a:endParaRPr lang="en-US" sz="2000" dirty="0" smtClean="0"/>
          </a:p>
          <a:p>
            <a:pPr lvl="1">
              <a:lnSpc>
                <a:spcPct val="90000"/>
              </a:lnSpc>
            </a:pPr>
            <a:endParaRPr lang="en-US" sz="2000" dirty="0" smtClean="0"/>
          </a:p>
          <a:p>
            <a:pPr>
              <a:lnSpc>
                <a:spcPct val="90000"/>
              </a:lnSpc>
            </a:pPr>
            <a:r>
              <a:rPr lang="el-GR" sz="2000" dirty="0" smtClean="0"/>
              <a:t>Διασύνδεση των δύο</a:t>
            </a:r>
            <a:r>
              <a:rPr lang="en-US" sz="2000" dirty="0" smtClean="0"/>
              <a:t>:</a:t>
            </a:r>
          </a:p>
          <a:p>
            <a:pPr lvl="1">
              <a:lnSpc>
                <a:spcPct val="90000"/>
              </a:lnSpc>
            </a:pPr>
            <a:r>
              <a:rPr lang="el-GR" sz="2000" dirty="0" smtClean="0"/>
              <a:t>Οι δομές δεδομένων οργανώνουν τα δεδομένα</a:t>
            </a:r>
            <a:endParaRPr lang="en-US" sz="2000" dirty="0" smtClean="0"/>
          </a:p>
          <a:p>
            <a:pPr lvl="1">
              <a:lnSpc>
                <a:spcPct val="90000"/>
              </a:lnSpc>
            </a:pPr>
            <a:r>
              <a:rPr lang="el-GR" sz="2000" dirty="0" smtClean="0"/>
              <a:t>Οι αλγόριθμοι κάνουν χρήση της οργάνωσης</a:t>
            </a:r>
            <a:endParaRPr lang="en-US" sz="2000" b="1" i="1" dirty="0" smtClean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5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12813">
              <a:defRPr sz="5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12813">
              <a:defRPr sz="5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12813">
              <a:defRPr sz="5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12813">
              <a:defRPr sz="5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72C39E30-16AF-4397-8B52-03AC3024FCBA}" type="slidenum">
              <a:rPr lang="en-US" sz="1200" smtClean="0">
                <a:latin typeface="Tahoma" pitchFamily="34" charset="0"/>
              </a:rPr>
              <a:pPr/>
              <a:t>4</a:t>
            </a:fld>
            <a:endParaRPr lang="en-US" sz="1200" smtClean="0">
              <a:latin typeface="Tahoma" pitchFamily="34" charset="0"/>
            </a:endParaRP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.NET Framework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47800"/>
            <a:ext cx="8229600" cy="4953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l-GR" sz="2000" dirty="0" smtClean="0"/>
              <a:t>Το εισήγαγε η </a:t>
            </a:r>
            <a:r>
              <a:rPr lang="en-US" sz="2000" dirty="0" smtClean="0"/>
              <a:t>Microsoft (</a:t>
            </a:r>
            <a:r>
              <a:rPr lang="el-GR" sz="2000" dirty="0" smtClean="0"/>
              <a:t>Ιούνιος</a:t>
            </a:r>
            <a:r>
              <a:rPr lang="en-US" sz="2000" dirty="0" smtClean="0"/>
              <a:t> 2000)</a:t>
            </a:r>
          </a:p>
          <a:p>
            <a:pPr lvl="1">
              <a:lnSpc>
                <a:spcPct val="90000"/>
              </a:lnSpc>
            </a:pPr>
            <a:r>
              <a:rPr lang="el-GR" sz="2000" dirty="0" smtClean="0"/>
              <a:t>Κυρίως για ανάπτυξη εφαρμογών για το </a:t>
            </a:r>
            <a:r>
              <a:rPr lang="en-US" sz="2000" dirty="0" smtClean="0"/>
              <a:t>Internet </a:t>
            </a:r>
            <a:r>
              <a:rPr lang="el-GR" sz="2000" dirty="0" smtClean="0"/>
              <a:t>(</a:t>
            </a:r>
            <a:r>
              <a:rPr lang="en-US" sz="2000" dirty="0" smtClean="0"/>
              <a:t>.NET</a:t>
            </a:r>
            <a:r>
              <a:rPr lang="el-GR" sz="2000" dirty="0" smtClean="0"/>
              <a:t>)</a:t>
            </a:r>
            <a:endParaRPr lang="en-US" sz="2000" dirty="0" smtClean="0"/>
          </a:p>
          <a:p>
            <a:pPr lvl="1">
              <a:lnSpc>
                <a:spcPct val="90000"/>
              </a:lnSpc>
            </a:pPr>
            <a:endParaRPr lang="en-US" sz="2000" dirty="0" smtClean="0"/>
          </a:p>
          <a:p>
            <a:pPr>
              <a:lnSpc>
                <a:spcPct val="90000"/>
              </a:lnSpc>
            </a:pPr>
            <a:r>
              <a:rPr lang="el-GR" sz="2000" dirty="0" smtClean="0"/>
              <a:t>Είναι ανεξάρτητο γλώσσας μηχανής και αρχιτεκτονικής Η/Υ «</a:t>
            </a:r>
            <a:r>
              <a:rPr lang="en-US" sz="2000" dirty="0" smtClean="0"/>
              <a:t>platform-independence</a:t>
            </a:r>
            <a:r>
              <a:rPr lang="el-GR" sz="2000" dirty="0" smtClean="0"/>
              <a:t>»</a:t>
            </a:r>
            <a:endParaRPr lang="en-US" sz="2000" dirty="0" smtClean="0"/>
          </a:p>
          <a:p>
            <a:pPr lvl="1">
              <a:lnSpc>
                <a:spcPct val="90000"/>
              </a:lnSpc>
            </a:pPr>
            <a:r>
              <a:rPr lang="en-US" sz="2000" dirty="0" smtClean="0"/>
              <a:t>Visual Basic .NET, Visual C++ .NET, C#</a:t>
            </a:r>
            <a:r>
              <a:rPr lang="el-GR" sz="2000" dirty="0" smtClean="0"/>
              <a:t>, </a:t>
            </a:r>
            <a:r>
              <a:rPr lang="en-US" sz="2000" dirty="0" smtClean="0"/>
              <a:t>J# </a:t>
            </a:r>
            <a:r>
              <a:rPr lang="el-GR" sz="2000" dirty="0" smtClean="0"/>
              <a:t>κλπ.</a:t>
            </a:r>
            <a:endParaRPr lang="en-US" sz="2000" dirty="0" smtClean="0"/>
          </a:p>
          <a:p>
            <a:pPr lvl="1">
              <a:lnSpc>
                <a:spcPct val="90000"/>
              </a:lnSpc>
            </a:pPr>
            <a:r>
              <a:rPr lang="el-GR" sz="2000" dirty="0" smtClean="0"/>
              <a:t>Συμπεριλαμβάνει τη</a:t>
            </a:r>
            <a:r>
              <a:rPr lang="en-US" sz="2000" dirty="0" smtClean="0"/>
              <a:t> </a:t>
            </a:r>
            <a:r>
              <a:rPr lang="en-US" sz="2000" i="1" dirty="0" smtClean="0"/>
              <a:t>Framework Class Library</a:t>
            </a:r>
            <a:r>
              <a:rPr lang="en-US" sz="2000" dirty="0" smtClean="0"/>
              <a:t> (FCL)</a:t>
            </a:r>
          </a:p>
          <a:p>
            <a:pPr lvl="1">
              <a:lnSpc>
                <a:spcPct val="90000"/>
              </a:lnSpc>
            </a:pPr>
            <a:endParaRPr lang="en-US" sz="2000" dirty="0" smtClean="0"/>
          </a:p>
          <a:p>
            <a:pPr>
              <a:lnSpc>
                <a:spcPct val="90000"/>
              </a:lnSpc>
            </a:pPr>
            <a:r>
              <a:rPr lang="el-GR" sz="2000" dirty="0" smtClean="0"/>
              <a:t>Εκτελεί τα προγράμματα με την </a:t>
            </a:r>
            <a:r>
              <a:rPr lang="en-US" sz="2000" dirty="0" smtClean="0"/>
              <a:t>Common Language Runtime (CLR)</a:t>
            </a:r>
          </a:p>
          <a:p>
            <a:pPr lvl="1">
              <a:lnSpc>
                <a:spcPct val="90000"/>
              </a:lnSpc>
            </a:pPr>
            <a:r>
              <a:rPr lang="el-GR" sz="2000" dirty="0" smtClean="0"/>
              <a:t>Τα προγράμματα μεταγλωτίζονται στη</a:t>
            </a:r>
            <a:r>
              <a:rPr lang="en-US" sz="2000" dirty="0" smtClean="0"/>
              <a:t> Microsoft Intermediate Language (MSIL)</a:t>
            </a:r>
          </a:p>
          <a:p>
            <a:pPr lvl="1">
              <a:lnSpc>
                <a:spcPct val="90000"/>
              </a:lnSpc>
            </a:pPr>
            <a:r>
              <a:rPr lang="el-GR" sz="2000" dirty="0" smtClean="0"/>
              <a:t>Ο κώδικας </a:t>
            </a:r>
            <a:r>
              <a:rPr lang="en-US" sz="2000" dirty="0" smtClean="0"/>
              <a:t>MSIL </a:t>
            </a:r>
            <a:r>
              <a:rPr lang="el-GR" sz="2000" dirty="0" smtClean="0"/>
              <a:t>μεταφράζεται σε γλώσσα μηχανής</a:t>
            </a:r>
            <a:endParaRPr lang="en-US" sz="2000" dirty="0" smtClean="0"/>
          </a:p>
          <a:p>
            <a:pPr lvl="1">
              <a:lnSpc>
                <a:spcPct val="90000"/>
              </a:lnSpc>
            </a:pPr>
            <a:endParaRPr lang="en-US" sz="2000" dirty="0" smtClean="0"/>
          </a:p>
          <a:p>
            <a:pPr>
              <a:lnSpc>
                <a:spcPct val="90000"/>
              </a:lnSpc>
            </a:pPr>
            <a:r>
              <a:rPr lang="en-US" sz="2000" dirty="0" smtClean="0"/>
              <a:t>H C# </a:t>
            </a:r>
            <a:r>
              <a:rPr lang="el-GR" sz="2000" dirty="0" err="1" smtClean="0"/>
              <a:t>φτειάχθηκε</a:t>
            </a:r>
            <a:r>
              <a:rPr lang="el-GR" sz="2000" dirty="0" smtClean="0"/>
              <a:t> κυρίως για περιβάλλον</a:t>
            </a:r>
            <a:r>
              <a:rPr lang="en-US" sz="2000" dirty="0" smtClean="0"/>
              <a:t> Windows</a:t>
            </a:r>
          </a:p>
          <a:p>
            <a:pPr lvl="1">
              <a:lnSpc>
                <a:spcPct val="90000"/>
              </a:lnSpc>
            </a:pPr>
            <a:r>
              <a:rPr lang="el-GR" sz="2000" dirty="0" smtClean="0"/>
              <a:t>Υπάρχει συμβατή πλατφόρμα και σε </a:t>
            </a:r>
            <a:r>
              <a:rPr lang="en-US" sz="2000" dirty="0" smtClean="0"/>
              <a:t>Linux (</a:t>
            </a:r>
            <a:r>
              <a:rPr lang="el-GR" sz="2000" dirty="0" smtClean="0"/>
              <a:t>δες</a:t>
            </a:r>
            <a:r>
              <a:rPr lang="en-US" sz="2000" dirty="0" smtClean="0"/>
              <a:t> Mono project)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5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12813">
              <a:defRPr sz="5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12813">
              <a:defRPr sz="5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12813">
              <a:defRPr sz="5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12813">
              <a:defRPr sz="5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5B4395F4-B2B2-41D3-B3EA-8ABA47A273CC}" type="slidenum">
              <a:rPr lang="en-US" sz="1200" smtClean="0">
                <a:latin typeface="Tahoma" pitchFamily="34" charset="0"/>
              </a:rPr>
              <a:pPr/>
              <a:t>5</a:t>
            </a:fld>
            <a:endParaRPr lang="en-US" sz="1200" smtClean="0">
              <a:latin typeface="Tahoma" pitchFamily="34" charset="0"/>
            </a:endParaRPr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Η Γλώσσα Προγραμματισμού </a:t>
            </a:r>
            <a:r>
              <a:rPr lang="en-US" smtClean="0"/>
              <a:t>C#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l-GR" sz="2000" dirty="0" smtClean="0">
                <a:cs typeface="Times New Roman" pitchFamily="18" charset="0"/>
              </a:rPr>
              <a:t>Δημιουργήθηκε από τον </a:t>
            </a:r>
            <a:r>
              <a:rPr lang="en-US" sz="2000" b="1" dirty="0" smtClean="0">
                <a:cs typeface="Times New Roman" pitchFamily="18" charset="0"/>
              </a:rPr>
              <a:t>Anders Hejlsberg </a:t>
            </a:r>
            <a:r>
              <a:rPr lang="el-GR" sz="2000" dirty="0" smtClean="0">
                <a:cs typeface="Times New Roman" pitchFamily="18" charset="0"/>
              </a:rPr>
              <a:t>στη </a:t>
            </a:r>
            <a:r>
              <a:rPr lang="en-US" sz="2000" dirty="0" smtClean="0">
                <a:cs typeface="Times New Roman" pitchFamily="18" charset="0"/>
              </a:rPr>
              <a:t>Microsoft</a:t>
            </a:r>
          </a:p>
          <a:p>
            <a:pPr lvl="1">
              <a:lnSpc>
                <a:spcPct val="80000"/>
              </a:lnSpc>
            </a:pPr>
            <a:endParaRPr lang="en-US" sz="2000" dirty="0" smtClean="0"/>
          </a:p>
          <a:p>
            <a:pPr>
              <a:lnSpc>
                <a:spcPct val="80000"/>
              </a:lnSpc>
            </a:pPr>
            <a:r>
              <a:rPr lang="en-US" sz="2000" dirty="0" smtClean="0"/>
              <a:t>Event driven, object oriented, visual programming language</a:t>
            </a:r>
          </a:p>
          <a:p>
            <a:pPr lvl="1">
              <a:lnSpc>
                <a:spcPct val="80000"/>
              </a:lnSpc>
            </a:pPr>
            <a:endParaRPr lang="en-US" sz="2000" dirty="0" smtClean="0"/>
          </a:p>
          <a:p>
            <a:pPr>
              <a:lnSpc>
                <a:spcPct val="80000"/>
              </a:lnSpc>
            </a:pPr>
            <a:r>
              <a:rPr lang="el-GR" sz="2000" dirty="0" smtClean="0"/>
              <a:t>Βασισμένη στη</a:t>
            </a:r>
            <a:r>
              <a:rPr lang="en-US" sz="2000" dirty="0" smtClean="0"/>
              <a:t> C, C++ </a:t>
            </a:r>
            <a:r>
              <a:rPr lang="el-GR" sz="2000" dirty="0" smtClean="0"/>
              <a:t>και</a:t>
            </a:r>
            <a:r>
              <a:rPr lang="en-US" sz="2000" dirty="0" smtClean="0"/>
              <a:t> Java</a:t>
            </a:r>
          </a:p>
          <a:p>
            <a:pPr lvl="1">
              <a:lnSpc>
                <a:spcPct val="80000"/>
              </a:lnSpc>
            </a:pPr>
            <a:endParaRPr lang="en-US" sz="2000" dirty="0" smtClean="0"/>
          </a:p>
          <a:p>
            <a:pPr>
              <a:lnSpc>
                <a:spcPct val="80000"/>
              </a:lnSpc>
            </a:pPr>
            <a:r>
              <a:rPr lang="el-GR" sz="2000" dirty="0" smtClean="0"/>
              <a:t>Είναι μέρος της πλατφόρμας</a:t>
            </a:r>
            <a:r>
              <a:rPr lang="en-US" sz="2000" dirty="0" smtClean="0"/>
              <a:t> .NET</a:t>
            </a:r>
            <a:r>
              <a:rPr lang="el-GR" sz="2000" dirty="0" smtClean="0"/>
              <a:t> έτσι ώστε</a:t>
            </a:r>
            <a:endParaRPr lang="en-US" sz="2000" dirty="0" smtClean="0"/>
          </a:p>
          <a:p>
            <a:pPr lvl="1">
              <a:lnSpc>
                <a:spcPct val="80000"/>
              </a:lnSpc>
            </a:pPr>
            <a:r>
              <a:rPr lang="el-GR" sz="2000" dirty="0" smtClean="0"/>
              <a:t>Εφαρμογές τύπου </a:t>
            </a:r>
            <a:r>
              <a:rPr lang="en-US" sz="2000" dirty="0" smtClean="0"/>
              <a:t>Web </a:t>
            </a:r>
            <a:r>
              <a:rPr lang="el-GR" sz="2000" dirty="0" smtClean="0"/>
              <a:t>μπορούν να διανεμηθούν και να εκτελεστούν από οποιονδήποτε υπολογιστή-συσκευή έχει προσβαση στο Ιντερνετ</a:t>
            </a:r>
            <a:endParaRPr lang="en-US" sz="2000" dirty="0" smtClean="0"/>
          </a:p>
          <a:p>
            <a:pPr lvl="1">
              <a:lnSpc>
                <a:spcPct val="80000"/>
              </a:lnSpc>
            </a:pPr>
            <a:r>
              <a:rPr lang="el-GR" sz="2000" dirty="0" smtClean="0"/>
              <a:t>Εύκολη επικοινωνία με εφαρμογές σε άλλες γλώσσες</a:t>
            </a:r>
            <a:endParaRPr lang="en-US" sz="2000" dirty="0" smtClean="0"/>
          </a:p>
          <a:p>
            <a:pPr lvl="1">
              <a:lnSpc>
                <a:spcPct val="80000"/>
              </a:lnSpc>
            </a:pPr>
            <a:endParaRPr lang="en-US" sz="2000" dirty="0" smtClean="0"/>
          </a:p>
          <a:p>
            <a:pPr>
              <a:lnSpc>
                <a:spcPct val="80000"/>
              </a:lnSpc>
            </a:pPr>
            <a:r>
              <a:rPr lang="en-US" sz="2000" b="1" dirty="0" smtClean="0">
                <a:solidFill>
                  <a:srgbClr val="FF0066"/>
                </a:solidFill>
              </a:rPr>
              <a:t>I</a:t>
            </a:r>
            <a:r>
              <a:rPr lang="en-US" sz="2000" dirty="0" smtClean="0">
                <a:solidFill>
                  <a:srgbClr val="FF0066"/>
                </a:solidFill>
              </a:rPr>
              <a:t>ntegrated </a:t>
            </a:r>
            <a:r>
              <a:rPr lang="en-US" sz="2000" b="1" dirty="0" smtClean="0">
                <a:solidFill>
                  <a:srgbClr val="FF0066"/>
                </a:solidFill>
              </a:rPr>
              <a:t>D</a:t>
            </a:r>
            <a:r>
              <a:rPr lang="en-US" sz="2000" dirty="0" smtClean="0">
                <a:solidFill>
                  <a:srgbClr val="FF0066"/>
                </a:solidFill>
              </a:rPr>
              <a:t>esign </a:t>
            </a:r>
            <a:r>
              <a:rPr lang="en-US" sz="2000" b="1" dirty="0" smtClean="0">
                <a:solidFill>
                  <a:srgbClr val="FF0066"/>
                </a:solidFill>
              </a:rPr>
              <a:t>E</a:t>
            </a:r>
            <a:r>
              <a:rPr lang="en-US" sz="2000" dirty="0" smtClean="0">
                <a:solidFill>
                  <a:srgbClr val="FF0066"/>
                </a:solidFill>
              </a:rPr>
              <a:t>nvironment (IDE)</a:t>
            </a:r>
          </a:p>
          <a:p>
            <a:pPr lvl="1">
              <a:lnSpc>
                <a:spcPct val="80000"/>
              </a:lnSpc>
            </a:pPr>
            <a:r>
              <a:rPr lang="el-GR" sz="2000" dirty="0" smtClean="0"/>
              <a:t>Εργαλείο που διευκολύνει τον προγραμματισμό αλλά και την </a:t>
            </a:r>
            <a:r>
              <a:rPr lang="el-GR" sz="2000" b="1" dirty="0" smtClean="0"/>
              <a:t>αποσφαλμάτωση</a:t>
            </a:r>
            <a:r>
              <a:rPr lang="el-GR" sz="2000" dirty="0" smtClean="0"/>
              <a:t> (</a:t>
            </a:r>
            <a:r>
              <a:rPr lang="en-US" sz="2000" dirty="0" smtClean="0"/>
              <a:t>debugging</a:t>
            </a:r>
            <a:r>
              <a:rPr lang="el-GR" sz="2000" dirty="0" smtClean="0"/>
              <a:t>)</a:t>
            </a:r>
            <a:r>
              <a:rPr lang="en-US" sz="2000" dirty="0" smtClean="0"/>
              <a:t> </a:t>
            </a:r>
            <a:r>
              <a:rPr lang="el-GR" sz="2000" dirty="0" smtClean="0"/>
              <a:t>π.χ. </a:t>
            </a:r>
            <a:r>
              <a:rPr lang="en-US" sz="2000" dirty="0" smtClean="0"/>
              <a:t>Visual Studio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5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12813">
              <a:defRPr sz="5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12813">
              <a:defRPr sz="5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12813">
              <a:defRPr sz="5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12813">
              <a:defRPr sz="5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DC2CCA65-B23C-4FFE-8081-699044EF7270}" type="slidenum">
              <a:rPr lang="en-US" sz="1200" smtClean="0">
                <a:latin typeface="Tahoma" pitchFamily="34" charset="0"/>
              </a:rPr>
              <a:pPr/>
              <a:t>6</a:t>
            </a:fld>
            <a:endParaRPr lang="en-US" sz="1200" smtClean="0">
              <a:latin typeface="Tahoma" pitchFamily="34" charset="0"/>
            </a:endParaRP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7772400" cy="1219200"/>
          </a:xfrm>
        </p:spPr>
        <p:txBody>
          <a:bodyPr/>
          <a:lstStyle/>
          <a:p>
            <a:pPr algn="ctr"/>
            <a:r>
              <a:rPr lang="en-US" sz="3200" smtClean="0"/>
              <a:t>C# </a:t>
            </a:r>
            <a:r>
              <a:rPr lang="el-GR" sz="3200" smtClean="0"/>
              <a:t>καί </a:t>
            </a:r>
            <a:r>
              <a:rPr lang="en-US" sz="3200" smtClean="0"/>
              <a:t>Java</a:t>
            </a:r>
            <a:r>
              <a:rPr lang="el-GR" sz="3200" smtClean="0"/>
              <a:t> - Κοινά χαρακτηριστικά </a:t>
            </a:r>
            <a:endParaRPr lang="en-US" sz="3200" smtClean="0"/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00200"/>
            <a:ext cx="7772400" cy="4800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l-GR" sz="1800" dirty="0" smtClean="0">
                <a:cs typeface="Times New Roman" pitchFamily="18" charset="0"/>
              </a:rPr>
              <a:t>Υποστηρίζουν ασφαλή διαδικτυακό προγραμματισμό</a:t>
            </a:r>
            <a:endParaRPr lang="en-US" sz="1800" i="1" dirty="0" smtClean="0"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endParaRPr lang="en-US" sz="1800" dirty="0" smtClean="0"/>
          </a:p>
          <a:p>
            <a:pPr>
              <a:lnSpc>
                <a:spcPct val="80000"/>
              </a:lnSpc>
            </a:pPr>
            <a:r>
              <a:rPr lang="el-GR" sz="1800" dirty="0" smtClean="0"/>
              <a:t>Είναι πιο απλές από άλλες αντικειμενοστραφείς γλώσσες </a:t>
            </a:r>
            <a:r>
              <a:rPr lang="en-US" sz="1800" dirty="0" smtClean="0"/>
              <a:t>[C++]</a:t>
            </a:r>
          </a:p>
          <a:p>
            <a:pPr>
              <a:lnSpc>
                <a:spcPct val="80000"/>
              </a:lnSpc>
            </a:pPr>
            <a:endParaRPr lang="en-US" sz="1800" dirty="0" smtClean="0"/>
          </a:p>
          <a:p>
            <a:pPr>
              <a:lnSpc>
                <a:spcPct val="80000"/>
              </a:lnSpc>
            </a:pPr>
            <a:r>
              <a:rPr lang="el-GR" sz="1800" dirty="0" smtClean="0"/>
              <a:t>Απαλλάσσουν τον προγραμματιστή από διαχείριση μνήμης</a:t>
            </a:r>
            <a:endParaRPr lang="en-US" sz="1800" dirty="0" smtClean="0"/>
          </a:p>
          <a:p>
            <a:pPr>
              <a:lnSpc>
                <a:spcPct val="80000"/>
              </a:lnSpc>
            </a:pPr>
            <a:endParaRPr lang="en-US" sz="1800" dirty="0" smtClean="0"/>
          </a:p>
          <a:p>
            <a:pPr>
              <a:lnSpc>
                <a:spcPct val="80000"/>
              </a:lnSpc>
            </a:pPr>
            <a:r>
              <a:rPr lang="el-GR" sz="1800" dirty="0" smtClean="0"/>
              <a:t>Καλά πακέτα γραφικών</a:t>
            </a:r>
            <a:endParaRPr lang="en-US" sz="1800" dirty="0" smtClean="0"/>
          </a:p>
          <a:p>
            <a:pPr>
              <a:lnSpc>
                <a:spcPct val="80000"/>
              </a:lnSpc>
            </a:pPr>
            <a:endParaRPr lang="en-US" sz="1800" dirty="0" smtClean="0"/>
          </a:p>
          <a:p>
            <a:pPr>
              <a:lnSpc>
                <a:spcPct val="80000"/>
              </a:lnSpc>
            </a:pPr>
            <a:r>
              <a:rPr lang="el-GR" sz="1800" dirty="0" smtClean="0"/>
              <a:t>Μοιάζουν πολύ με </a:t>
            </a:r>
            <a:r>
              <a:rPr lang="en-US" sz="1800" dirty="0" smtClean="0"/>
              <a:t>C </a:t>
            </a:r>
            <a:r>
              <a:rPr lang="el-GR" sz="1800" dirty="0" smtClean="0"/>
              <a:t>και</a:t>
            </a:r>
            <a:r>
              <a:rPr lang="en-US" sz="1800" dirty="0" smtClean="0"/>
              <a:t> C++</a:t>
            </a:r>
          </a:p>
          <a:p>
            <a:pPr>
              <a:lnSpc>
                <a:spcPct val="80000"/>
              </a:lnSpc>
            </a:pPr>
            <a:endParaRPr lang="en-US" sz="1800" dirty="0" smtClean="0"/>
          </a:p>
          <a:p>
            <a:pPr>
              <a:lnSpc>
                <a:spcPct val="80000"/>
              </a:lnSpc>
            </a:pPr>
            <a:r>
              <a:rPr lang="el-GR" sz="1800" dirty="0" smtClean="0"/>
              <a:t>Έχουν καλή υποστήριξη για εφαρμογές </a:t>
            </a:r>
            <a:r>
              <a:rPr lang="en-US" sz="1800" dirty="0" smtClean="0"/>
              <a:t>client-server </a:t>
            </a:r>
            <a:r>
              <a:rPr lang="el-GR" sz="1800" dirty="0" smtClean="0"/>
              <a:t>(π.χ. </a:t>
            </a:r>
            <a:r>
              <a:rPr lang="el-GR" sz="1800" dirty="0" err="1" smtClean="0"/>
              <a:t>διαδραστικά</a:t>
            </a:r>
            <a:r>
              <a:rPr lang="el-GR" sz="1800" dirty="0" smtClean="0"/>
              <a:t> παιχνίδια στο ιντερνέτ)</a:t>
            </a:r>
            <a:endParaRPr lang="en-US" sz="1800" dirty="0" smtClean="0"/>
          </a:p>
          <a:p>
            <a:pPr>
              <a:lnSpc>
                <a:spcPct val="80000"/>
              </a:lnSpc>
              <a:buFont typeface="ZapfDingbats" pitchFamily="82" charset="2"/>
              <a:buNone/>
            </a:pPr>
            <a:endParaRPr lang="en-US" sz="1800" dirty="0" smtClean="0"/>
          </a:p>
          <a:p>
            <a:pPr>
              <a:lnSpc>
                <a:spcPct val="80000"/>
              </a:lnSpc>
            </a:pPr>
            <a:r>
              <a:rPr lang="el-GR" sz="1800" dirty="0" smtClean="0"/>
              <a:t>Η εκμάθηση όμως όλων των δυνατοτήτων τους δεν είναι εύκολη υπόθεση</a:t>
            </a:r>
            <a:r>
              <a:rPr lang="en-US" sz="1800" dirty="0" smtClean="0"/>
              <a:t>…  </a:t>
            </a:r>
          </a:p>
          <a:p>
            <a:pPr>
              <a:lnSpc>
                <a:spcPct val="80000"/>
              </a:lnSpc>
            </a:pPr>
            <a:endParaRPr lang="en-US" sz="1800" dirty="0" smtClean="0"/>
          </a:p>
          <a:p>
            <a:pPr>
              <a:lnSpc>
                <a:spcPct val="80000"/>
              </a:lnSpc>
            </a:pPr>
            <a:r>
              <a:rPr lang="el-GR" sz="1800" dirty="0" smtClean="0"/>
              <a:t>Προς το παρόν η</a:t>
            </a:r>
            <a:r>
              <a:rPr lang="en-US" sz="1800" dirty="0" smtClean="0"/>
              <a:t> </a:t>
            </a:r>
            <a:r>
              <a:rPr lang="el-GR" sz="1800" dirty="0" smtClean="0"/>
              <a:t>τόσο η </a:t>
            </a:r>
            <a:r>
              <a:rPr lang="en-US" sz="1800" dirty="0" smtClean="0"/>
              <a:t>C# </a:t>
            </a:r>
            <a:r>
              <a:rPr lang="el-GR" sz="1800" dirty="0" smtClean="0"/>
              <a:t> όσο και η </a:t>
            </a:r>
            <a:r>
              <a:rPr lang="en-US" sz="1800" dirty="0" smtClean="0"/>
              <a:t>Java </a:t>
            </a:r>
            <a:r>
              <a:rPr lang="el-GR" sz="1800" dirty="0" smtClean="0"/>
              <a:t>φαίνεται να </a:t>
            </a:r>
            <a:r>
              <a:rPr lang="el-GR" sz="1800" dirty="0" err="1" smtClean="0"/>
              <a:t>έχ</a:t>
            </a:r>
            <a:r>
              <a:rPr lang="en-US" sz="1800" dirty="0" smtClean="0"/>
              <a:t>o</a:t>
            </a:r>
            <a:r>
              <a:rPr lang="el-GR" sz="1800" dirty="0"/>
              <a:t>υ</a:t>
            </a:r>
            <a:r>
              <a:rPr lang="el-GR" sz="1800" dirty="0" smtClean="0"/>
              <a:t>ν ανοδική πορεία</a:t>
            </a:r>
            <a:endParaRPr lang="en-US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5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12813">
              <a:defRPr sz="5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12813">
              <a:defRPr sz="5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12813">
              <a:defRPr sz="5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12813">
              <a:defRPr sz="5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DC2CCA65-B23C-4FFE-8081-699044EF7270}" type="slidenum">
              <a:rPr lang="en-US" sz="1200" smtClean="0">
                <a:solidFill>
                  <a:srgbClr val="000000"/>
                </a:solidFill>
                <a:latin typeface="Tahoma" pitchFamily="34" charset="0"/>
              </a:rPr>
              <a:pPr/>
              <a:t>7</a:t>
            </a:fld>
            <a:endParaRPr lang="en-US" sz="1200" smtClean="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7772400" cy="1219200"/>
          </a:xfrm>
        </p:spPr>
        <p:txBody>
          <a:bodyPr/>
          <a:lstStyle/>
          <a:p>
            <a:pPr algn="ctr"/>
            <a:r>
              <a:rPr lang="en-US" sz="3200" dirty="0" smtClean="0"/>
              <a:t>C# vs</a:t>
            </a:r>
            <a:r>
              <a:rPr lang="el-GR" sz="3200" dirty="0" smtClean="0"/>
              <a:t> </a:t>
            </a:r>
            <a:r>
              <a:rPr lang="en-US" sz="3200" dirty="0" smtClean="0"/>
              <a:t>Java</a:t>
            </a:r>
            <a:r>
              <a:rPr lang="el-GR" sz="3200" dirty="0" smtClean="0"/>
              <a:t> </a:t>
            </a:r>
            <a:endParaRPr lang="en-US" sz="3200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676400"/>
            <a:ext cx="809244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80130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5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12813">
              <a:defRPr sz="5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12813">
              <a:defRPr sz="5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12813">
              <a:defRPr sz="5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12813">
              <a:defRPr sz="5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59E6EA66-7343-46FA-A18A-93437515E972}" type="slidenum">
              <a:rPr lang="en-US" sz="1200" smtClean="0">
                <a:latin typeface="Tahoma" pitchFamily="34" charset="0"/>
              </a:rPr>
              <a:pPr/>
              <a:t>8</a:t>
            </a:fld>
            <a:endParaRPr lang="en-US" sz="1200" smtClean="0">
              <a:latin typeface="Tahoma" pitchFamily="34" charset="0"/>
            </a:endParaRP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Πληροφορίες Μαθήματος</a:t>
            </a:r>
            <a:endParaRPr lang="en-US" dirty="0" smtClean="0"/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447800"/>
            <a:ext cx="8305800" cy="5105400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en-US" sz="2000" b="1" dirty="0" smtClean="0"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el-GR" sz="2000" b="1" dirty="0" smtClean="0">
                <a:cs typeface="Times New Roman" pitchFamily="18" charset="0"/>
              </a:rPr>
              <a:t>Σημειώσεις:</a:t>
            </a:r>
            <a:r>
              <a:rPr lang="el-GR" sz="2000" dirty="0" smtClean="0">
                <a:cs typeface="Times New Roman" pitchFamily="18" charset="0"/>
              </a:rPr>
              <a:t> Θεωρία – Ασκήσεις Πράξης Ν.Θ. Λιόλιος, Β.Γ. Νεβράντζας</a:t>
            </a:r>
          </a:p>
          <a:p>
            <a:pPr>
              <a:lnSpc>
                <a:spcPct val="90000"/>
              </a:lnSpc>
            </a:pPr>
            <a:r>
              <a:rPr lang="el-GR" sz="2000" b="1" dirty="0">
                <a:cs typeface="Times New Roman" pitchFamily="18" charset="0"/>
              </a:rPr>
              <a:t>Βιβλίο</a:t>
            </a:r>
            <a:r>
              <a:rPr lang="en-US" sz="2000" dirty="0">
                <a:cs typeface="Times New Roman" pitchFamily="18" charset="0"/>
              </a:rPr>
              <a:t>: </a:t>
            </a:r>
            <a:r>
              <a:rPr lang="el-GR" sz="2000" dirty="0">
                <a:cs typeface="Times New Roman" pitchFamily="18" charset="0"/>
              </a:rPr>
              <a:t>Από τη Java σε C# - Δωρεάν </a:t>
            </a:r>
            <a:r>
              <a:rPr lang="el-GR" sz="2000" dirty="0" smtClean="0">
                <a:cs typeface="Times New Roman" pitchFamily="18" charset="0"/>
              </a:rPr>
              <a:t>Ηλεκτρονικό Βιβλίο</a:t>
            </a:r>
            <a:endParaRPr lang="en-US" sz="2000" i="1" dirty="0">
              <a:cs typeface="Times New Roman" pitchFamily="18" charset="0"/>
            </a:endParaRPr>
          </a:p>
          <a:p>
            <a:pPr>
              <a:lnSpc>
                <a:spcPct val="90000"/>
              </a:lnSpc>
            </a:pPr>
            <a:endParaRPr lang="en-US" sz="2000" i="1" dirty="0" smtClean="0">
              <a:cs typeface="Times New Roman" pitchFamily="18" charset="0"/>
            </a:endParaRPr>
          </a:p>
          <a:p>
            <a:pPr lvl="1">
              <a:lnSpc>
                <a:spcPct val="90000"/>
              </a:lnSpc>
            </a:pPr>
            <a:endParaRPr lang="en-US" sz="2000" dirty="0" smtClean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Kurose">
  <a:themeElements>
    <a:clrScheme name="1_Kurose 10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333399"/>
      </a:hlink>
      <a:folHlink>
        <a:srgbClr val="B2B2B2"/>
      </a:folHlink>
    </a:clrScheme>
    <a:fontScheme name="1_Kurose">
      <a:majorFont>
        <a:latin typeface="Arial Unicode MS"/>
        <a:ea typeface=""/>
        <a:cs typeface=""/>
      </a:majorFont>
      <a:minorFont>
        <a:latin typeface="Arial Unicode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1_Kuros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Kuros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Kuros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Kuros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Kuros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Kuros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Kuros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Kurose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6600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Kurose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3366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Kurose 10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333399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cs112</Template>
  <TotalTime>3627</TotalTime>
  <Words>492</Words>
  <Application>Microsoft Office PowerPoint</Application>
  <PresentationFormat>Προβολή στην οθόνη (4:3)</PresentationFormat>
  <Paragraphs>93</Paragraphs>
  <Slides>8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13" baseType="lpstr">
      <vt:lpstr>Arial Unicode MS</vt:lpstr>
      <vt:lpstr>Tahoma</vt:lpstr>
      <vt:lpstr>Times New Roman</vt:lpstr>
      <vt:lpstr>ZapfDingbats</vt:lpstr>
      <vt:lpstr>1_Kurose</vt:lpstr>
      <vt:lpstr>Αντ/φής Προγρ/σμός ΙΙ – C#</vt:lpstr>
      <vt:lpstr>Στο μάθημα αυτό</vt:lpstr>
      <vt:lpstr>Αλγόριθμοι και Δομές Δεδομένων</vt:lpstr>
      <vt:lpstr>.NET Framework</vt:lpstr>
      <vt:lpstr>Η Γλώσσα Προγραμματισμού C#</vt:lpstr>
      <vt:lpstr>C# καί Java - Κοινά χαρακτηριστικά </vt:lpstr>
      <vt:lpstr>C# vs Java </vt:lpstr>
      <vt:lpstr>Πληροφορίες Μαθήματος</vt:lpstr>
    </vt:vector>
  </TitlesOfParts>
  <Company>Yale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112 Introduction to Programming, Fall 2004</dc:title>
  <dc:subject>Lecture 1: Introduction</dc:subject>
  <dc:creator>Zhong Shao and Richard Yang</dc:creator>
  <cp:lastModifiedBy>Nikolaos Liolios</cp:lastModifiedBy>
  <cp:revision>140</cp:revision>
  <cp:lastPrinted>1999-08-24T14:44:27Z</cp:lastPrinted>
  <dcterms:created xsi:type="dcterms:W3CDTF">1999-08-16T14:47:17Z</dcterms:created>
  <dcterms:modified xsi:type="dcterms:W3CDTF">2020-10-20T12:42:18Z</dcterms:modified>
</cp:coreProperties>
</file>