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7" r:id="rId1"/>
  </p:sldMasterIdLst>
  <p:notesMasterIdLst>
    <p:notesMasterId r:id="rId10"/>
  </p:notesMasterIdLst>
  <p:handoutMasterIdLst>
    <p:handoutMasterId r:id="rId11"/>
  </p:handoutMasterIdLst>
  <p:sldIdLst>
    <p:sldId id="256" r:id="rId2"/>
    <p:sldId id="385" r:id="rId3"/>
    <p:sldId id="387" r:id="rId4"/>
    <p:sldId id="389" r:id="rId5"/>
    <p:sldId id="390" r:id="rId6"/>
    <p:sldId id="391" r:id="rId7"/>
    <p:sldId id="394" r:id="rId8"/>
    <p:sldId id="393" r:id="rId9"/>
  </p:sldIdLst>
  <p:sldSz cx="9144000" cy="6858000" type="screen4x3"/>
  <p:notesSz cx="7315200" cy="96012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5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CC0000"/>
    <a:srgbClr val="A50021"/>
    <a:srgbClr val="6666FF"/>
    <a:srgbClr val="FF9900"/>
    <a:srgbClr val="FFFF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689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t" anchorCtr="0" compatLnSpc="1">
            <a:prstTxWarp prst="textNoShape">
              <a:avLst/>
            </a:prstTxWarp>
          </a:bodyPr>
          <a:lstStyle>
            <a:lvl1pPr algn="l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b" anchorCtr="0" compatLnSpc="1">
            <a:prstTxWarp prst="textNoShape">
              <a:avLst/>
            </a:prstTxWarp>
          </a:bodyPr>
          <a:lstStyle>
            <a:lvl1pPr algn="l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fld id="{7B5547E7-D6CB-4902-9382-05B234431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11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t" anchorCtr="0" compatLnSpc="1">
            <a:prstTxWarp prst="textNoShape">
              <a:avLst/>
            </a:prstTxWarp>
          </a:bodyPr>
          <a:lstStyle>
            <a:lvl1pPr algn="l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11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b" anchorCtr="0" compatLnSpc="1">
            <a:prstTxWarp prst="textNoShape">
              <a:avLst/>
            </a:prstTxWarp>
          </a:bodyPr>
          <a:lstStyle>
            <a:lvl1pPr algn="l" defTabSz="9667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6627" tIns="48314" rIns="96627" bIns="48314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pPr>
              <a:defRPr/>
            </a:pPr>
            <a:fld id="{C8F18B40-FBB3-48CE-819F-EC8269A83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65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F30A6-E0B2-41BE-B6E1-4AE782F52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5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2B25E-15DE-4792-A9E4-08E678954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3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EE93E-8130-4170-B2F6-1D2FFA0F3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7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9DF99-40CD-40DF-B372-70E6C22CFB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7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D400C-1A1B-4538-AFBF-59CD95C22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85685-B029-4262-BE1B-3E2122549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1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34650-3B34-43D2-98DF-B18C0C04A4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39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5A69F-8CCF-4264-B220-0E276CE70F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E01F2-2E49-46AE-8302-935230266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5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A5FA2-14F8-416A-97FB-6C7404A3D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67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B6528-DDFA-438C-8204-3974BDDBA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7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1" tIns="45708" rIns="91411" bIns="457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1" tIns="45708" rIns="91411" bIns="45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92225"/>
            <a:ext cx="9144000" cy="76200"/>
          </a:xfrm>
          <a:prstGeom prst="rect">
            <a:avLst/>
          </a:prstGeom>
          <a:gradFill rotWithShape="0">
            <a:gsLst>
              <a:gs pos="0">
                <a:srgbClr val="475E76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/>
          <a:p>
            <a:endParaRPr lang="el-GR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8040688" y="6396038"/>
            <a:ext cx="18415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85" tIns="45642" rIns="91285" bIns="45642">
            <a:spAutoFit/>
          </a:bodyPr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el-GR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292225"/>
            <a:ext cx="9144000" cy="76200"/>
          </a:xfrm>
          <a:prstGeom prst="rect">
            <a:avLst/>
          </a:prstGeom>
          <a:gradFill rotWithShape="0">
            <a:gsLst>
              <a:gs pos="0">
                <a:srgbClr val="475E76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/>
          <a:p>
            <a:endParaRPr lang="el-GR"/>
          </a:p>
        </p:txBody>
      </p:sp>
      <p:sp>
        <p:nvSpPr>
          <p:cNvPr id="14131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4950" y="6402388"/>
            <a:ext cx="2130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132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22575" y="6402388"/>
            <a:ext cx="395605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132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3575" y="6402388"/>
            <a:ext cx="2130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D94A6F2-3DDE-428F-8750-E55521FB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ZapfDingbats" pitchFamily="82" charset="2"/>
        <a:buChar char="r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Times New Roman" pitchFamily="18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7772400" cy="914400"/>
          </a:xfrm>
        </p:spPr>
        <p:txBody>
          <a:bodyPr/>
          <a:lstStyle/>
          <a:p>
            <a:pPr algn="ctr"/>
            <a:r>
              <a:rPr lang="el-GR" sz="3600" dirty="0" err="1"/>
              <a:t>Αντ</a:t>
            </a:r>
            <a:r>
              <a:rPr lang="el-GR" sz="3600" dirty="0"/>
              <a:t>/</a:t>
            </a:r>
            <a:r>
              <a:rPr lang="el-GR" sz="3600" dirty="0" err="1"/>
              <a:t>φής</a:t>
            </a:r>
            <a:r>
              <a:rPr lang="el-GR" sz="3600" dirty="0"/>
              <a:t> </a:t>
            </a:r>
            <a:r>
              <a:rPr lang="el-GR" sz="3600" dirty="0" err="1"/>
              <a:t>Προγρ</a:t>
            </a:r>
            <a:r>
              <a:rPr lang="el-GR" sz="3600" dirty="0"/>
              <a:t>/</a:t>
            </a:r>
            <a:r>
              <a:rPr lang="el-GR" sz="3600" dirty="0" err="1"/>
              <a:t>σμός</a:t>
            </a:r>
            <a:r>
              <a:rPr lang="el-GR" sz="3600" dirty="0"/>
              <a:t> ΙΙ – </a:t>
            </a:r>
            <a:r>
              <a:rPr lang="en-US" sz="3600" dirty="0"/>
              <a:t>C#</a:t>
            </a:r>
            <a:endParaRPr lang="en-US" sz="36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133600"/>
            <a:ext cx="6477000" cy="3962400"/>
          </a:xfrm>
        </p:spPr>
        <p:txBody>
          <a:bodyPr/>
          <a:lstStyle/>
          <a:p>
            <a:endParaRPr lang="en-US" sz="1200" dirty="0" smtClean="0"/>
          </a:p>
          <a:p>
            <a:r>
              <a:rPr lang="el-GR" sz="2400" b="1" dirty="0" smtClean="0"/>
              <a:t>Διάλεξη </a:t>
            </a:r>
            <a:r>
              <a:rPr lang="en-US" sz="2400" b="1" dirty="0" smtClean="0"/>
              <a:t> #</a:t>
            </a:r>
            <a:r>
              <a:rPr lang="el-GR" sz="2400" b="1" dirty="0" smtClean="0"/>
              <a:t>1</a:t>
            </a:r>
            <a:endParaRPr lang="en-US" sz="2400" b="1" dirty="0" smtClean="0"/>
          </a:p>
          <a:p>
            <a:r>
              <a:rPr lang="el-GR" sz="3600" b="1" dirty="0" smtClean="0"/>
              <a:t>Εισαγωγή</a:t>
            </a:r>
            <a:endParaRPr lang="en-US" sz="3600" b="1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l-GR" sz="2400" dirty="0" smtClean="0"/>
              <a:t>Δρ. Νικόλαος Θ. Λιόλιος</a:t>
            </a:r>
            <a:endParaRPr lang="en-US" sz="2400" dirty="0" smtClean="0"/>
          </a:p>
          <a:p>
            <a:endParaRPr lang="en-US" sz="1800" dirty="0" smtClean="0"/>
          </a:p>
          <a:p>
            <a:r>
              <a:rPr lang="el-GR" sz="1800" dirty="0" smtClean="0"/>
              <a:t>Τμήμα Μηχανικών Πληροφορικής</a:t>
            </a:r>
            <a:endParaRPr lang="en-US" sz="1800" dirty="0" smtClean="0"/>
          </a:p>
          <a:p>
            <a:r>
              <a:rPr lang="el-GR" sz="1800" dirty="0" smtClean="0"/>
              <a:t>Τ.Ε.Ι.  Θεσσαλίας</a:t>
            </a:r>
            <a:endParaRPr lang="en-US" sz="1800" dirty="0" smtClean="0"/>
          </a:p>
          <a:p>
            <a:r>
              <a:rPr lang="en-US" sz="1800" dirty="0" smtClean="0"/>
              <a:t>e-mail: </a:t>
            </a:r>
            <a:r>
              <a:rPr lang="en-US" sz="1800" dirty="0" smtClean="0"/>
              <a:t>nliolios@</a:t>
            </a:r>
            <a:r>
              <a:rPr lang="en-US" sz="1800" dirty="0" smtClean="0"/>
              <a:t>uth</a:t>
            </a:r>
            <a:r>
              <a:rPr lang="en-US" sz="1800" dirty="0" smtClean="0"/>
              <a:t>.gr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29CBF28-93CB-476B-ABF8-017D01036479}" type="slidenum">
              <a:rPr lang="en-US" sz="1200" smtClean="0">
                <a:latin typeface="Tahoma" pitchFamily="34" charset="0"/>
              </a:rPr>
              <a:pPr/>
              <a:t>2</a:t>
            </a:fld>
            <a:endParaRPr lang="en-US" sz="1200" smtClean="0">
              <a:latin typeface="Tahoma" pitchFamily="34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Στο μάθημα αυτό</a:t>
            </a:r>
            <a:endParaRPr lang="en-US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b="1" smtClean="0"/>
              <a:t>Σκοπός μας είναι να μάθουμε:</a:t>
            </a:r>
            <a:r>
              <a:rPr lang="en-US" sz="2000" b="1" smtClean="0"/>
              <a:t> </a:t>
            </a:r>
          </a:p>
          <a:p>
            <a:pPr lvl="1">
              <a:lnSpc>
                <a:spcPct val="90000"/>
              </a:lnSpc>
            </a:pPr>
            <a:r>
              <a:rPr lang="el-GR" sz="2000" smtClean="0"/>
              <a:t>Βασικές τεχνικές αντικειμενοστραφούς προγραμματισμού</a:t>
            </a:r>
            <a:endParaRPr lang="en-US" sz="2000" smtClean="0"/>
          </a:p>
          <a:p>
            <a:pPr lvl="1">
              <a:lnSpc>
                <a:spcPct val="90000"/>
              </a:lnSpc>
            </a:pPr>
            <a:r>
              <a:rPr lang="el-GR" sz="2000" smtClean="0"/>
              <a:t>Πώς να γράφουμε μικρού και μεσαίου μεγέθους προγράμματα</a:t>
            </a:r>
            <a:endParaRPr lang="en-US" sz="2000" smtClean="0"/>
          </a:p>
          <a:p>
            <a:pPr lvl="1">
              <a:lnSpc>
                <a:spcPct val="90000"/>
              </a:lnSpc>
            </a:pPr>
            <a:r>
              <a:rPr lang="el-GR" sz="2000" smtClean="0"/>
              <a:t>Τη γλώσσα προγραμματισμού </a:t>
            </a:r>
            <a:r>
              <a:rPr lang="en-US" sz="2000" smtClean="0"/>
              <a:t>C#  (</a:t>
            </a:r>
            <a:r>
              <a:rPr lang="el-GR" sz="2000" smtClean="0"/>
              <a:t>μοιάζει με τη </a:t>
            </a:r>
            <a:r>
              <a:rPr lang="en-US" sz="2000" smtClean="0"/>
              <a:t>Java)</a:t>
            </a:r>
          </a:p>
          <a:p>
            <a:pPr lvl="1">
              <a:lnSpc>
                <a:spcPct val="90000"/>
              </a:lnSpc>
            </a:pPr>
            <a:r>
              <a:rPr lang="el-GR" sz="2000" smtClean="0"/>
              <a:t>Βασικούς αλγόριθμους και δομές δεδομένων</a:t>
            </a:r>
            <a:endParaRPr lang="en-US" sz="2000" smtClean="0"/>
          </a:p>
          <a:p>
            <a:pPr lvl="1">
              <a:lnSpc>
                <a:spcPct val="90000"/>
              </a:lnSpc>
            </a:pPr>
            <a:r>
              <a:rPr lang="el-GR" sz="2000" smtClean="0"/>
              <a:t>Εργαλεία συγγραφής προγραμμάτων (π.χ. </a:t>
            </a:r>
            <a:r>
              <a:rPr lang="en-US" sz="2000" smtClean="0"/>
              <a:t>Visual Studio)</a:t>
            </a:r>
          </a:p>
          <a:p>
            <a:pPr lvl="1">
              <a:lnSpc>
                <a:spcPct val="90000"/>
              </a:lnSpc>
            </a:pPr>
            <a:r>
              <a:rPr lang="el-GR" sz="2000" smtClean="0"/>
              <a:t>Να διευρύνουμε τις γνώσεις μας στην Επιστήμη της Πληροφορικής</a:t>
            </a:r>
            <a:endParaRPr lang="en-US" sz="2000" smtClean="0"/>
          </a:p>
          <a:p>
            <a:pPr lvl="1">
              <a:lnSpc>
                <a:spcPct val="90000"/>
              </a:lnSpc>
            </a:pP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Θα ασχοληθούμε πολύ με τον προγραμματισμό</a:t>
            </a:r>
            <a:endParaRPr lang="en-US" sz="2000" smtClean="0"/>
          </a:p>
          <a:p>
            <a:pPr lvl="1">
              <a:lnSpc>
                <a:spcPct val="90000"/>
              </a:lnSpc>
            </a:pPr>
            <a:endParaRPr lang="en-US" sz="2000" smtClean="0"/>
          </a:p>
          <a:p>
            <a:pPr>
              <a:lnSpc>
                <a:spcPct val="90000"/>
              </a:lnSpc>
            </a:pPr>
            <a:r>
              <a:rPr lang="el-GR" sz="2000" smtClean="0"/>
              <a:t>Θα μάθουμε το</a:t>
            </a:r>
            <a:r>
              <a:rPr lang="en-US" sz="2000" smtClean="0"/>
              <a:t> </a:t>
            </a:r>
            <a:r>
              <a:rPr lang="en-US" sz="2000" i="1" smtClean="0">
                <a:solidFill>
                  <a:srgbClr val="FF0066"/>
                </a:solidFill>
              </a:rPr>
              <a:t>Microsoft Visual Studio . NET C# Compiler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A47C3D2-DDCC-4FAE-99A8-09A5E74A777B}" type="slidenum">
              <a:rPr lang="en-US" sz="1200" smtClean="0">
                <a:latin typeface="Tahoma" pitchFamily="34" charset="0"/>
              </a:rPr>
              <a:pPr/>
              <a:t>3</a:t>
            </a:fld>
            <a:endParaRPr lang="en-US" sz="1200" smtClean="0">
              <a:latin typeface="Tahoma" pitchFamily="34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Αλγόριθμοι και Δομές Δεδομένων</a:t>
            </a:r>
            <a:endParaRPr lang="en-US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848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 smtClean="0"/>
              <a:t>Αλγόριθμος:</a:t>
            </a:r>
            <a:r>
              <a:rPr lang="en-US" sz="2000" dirty="0" smtClean="0"/>
              <a:t> </a:t>
            </a:r>
            <a:r>
              <a:rPr lang="el-GR" sz="2000" dirty="0" smtClean="0"/>
              <a:t>μία στρατηγική για να λύσουμε ένα πρόβλημα με υπολογιστή</a:t>
            </a:r>
            <a:r>
              <a:rPr lang="en-US" sz="2000" dirty="0" smtClean="0"/>
              <a:t>, </a:t>
            </a:r>
            <a:r>
              <a:rPr lang="el-GR" sz="2000" dirty="0" smtClean="0"/>
              <a:t>π</a:t>
            </a:r>
            <a:r>
              <a:rPr lang="en-US" sz="2000" dirty="0" smtClean="0"/>
              <a:t>.</a:t>
            </a:r>
            <a:r>
              <a:rPr lang="el-GR" sz="2000" dirty="0" smtClean="0"/>
              <a:t>χ</a:t>
            </a:r>
            <a:r>
              <a:rPr lang="en-US" sz="2000" dirty="0" smtClean="0"/>
              <a:t>.,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ταξινόμηση</a:t>
            </a:r>
            <a:r>
              <a:rPr lang="en-US" sz="2000" dirty="0" smtClean="0"/>
              <a:t>: </a:t>
            </a:r>
            <a:r>
              <a:rPr lang="el-GR" sz="2000" dirty="0" smtClean="0"/>
              <a:t>τακτοποίηση δεδομένων βάσει ενός κριτηρίου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αναζήτηση</a:t>
            </a:r>
            <a:r>
              <a:rPr lang="en-US" sz="2000" dirty="0" smtClean="0"/>
              <a:t>: </a:t>
            </a:r>
            <a:r>
              <a:rPr lang="el-GR" sz="2000" dirty="0" smtClean="0"/>
              <a:t>εύρεση συγκεκριμένων δεδομένων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εύρεση πρώτων αριθμών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δημιουργία τυχαίων αριθμών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επεξεργασία αλφαριθμητικών (</a:t>
            </a:r>
            <a:r>
              <a:rPr lang="en-US" sz="2000" dirty="0" smtClean="0"/>
              <a:t>strings)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γραφικά</a:t>
            </a:r>
            <a:r>
              <a:rPr lang="en-US" sz="2000" dirty="0" smtClean="0"/>
              <a:t>: </a:t>
            </a:r>
            <a:r>
              <a:rPr lang="el-GR" sz="2000" dirty="0" smtClean="0"/>
              <a:t>γραμμές τόξα, γεωμετρικά σχήματα και εικόνες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Δομές Δεδομένων</a:t>
            </a:r>
            <a:r>
              <a:rPr lang="en-US" sz="2000" dirty="0" smtClean="0"/>
              <a:t>: </a:t>
            </a:r>
            <a:r>
              <a:rPr lang="el-GR" sz="2000" dirty="0" smtClean="0"/>
              <a:t>τρόποι αποθήκευσης δεδομένων</a:t>
            </a:r>
            <a:r>
              <a:rPr lang="en-US" sz="2000" dirty="0" smtClean="0"/>
              <a:t>, </a:t>
            </a:r>
            <a:r>
              <a:rPr lang="el-GR" sz="2000" dirty="0" smtClean="0"/>
              <a:t>π.χ.</a:t>
            </a:r>
            <a:r>
              <a:rPr lang="en-US" sz="2000" dirty="0" smtClean="0"/>
              <a:t>, 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πίνακες, συνδεδεμένες λίστες, γράφοι, στοίβες, ουρές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Διασύνδεση των δύο</a:t>
            </a:r>
            <a:r>
              <a:rPr lang="en-US" sz="2000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Οι δομές δεδομένων οργανώνουν τα δεδομένα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Οι αλγόριθμοι κάνουν χρήση της οργάνωσης</a:t>
            </a:r>
            <a:endParaRPr lang="en-US" sz="2000" b="1" i="1" dirty="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2C39E30-16AF-4397-8B52-03AC3024FCBA}" type="slidenum">
              <a:rPr lang="en-US" sz="1200" smtClean="0">
                <a:latin typeface="Tahoma" pitchFamily="34" charset="0"/>
              </a:rPr>
              <a:pPr/>
              <a:t>4</a:t>
            </a:fld>
            <a:endParaRPr lang="en-US" sz="1200" smtClean="0">
              <a:latin typeface="Tahoma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.NET Framework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000" dirty="0" smtClean="0"/>
              <a:t>Το εισήγαγε η </a:t>
            </a:r>
            <a:r>
              <a:rPr lang="en-US" sz="2000" dirty="0" smtClean="0"/>
              <a:t>Microsoft (</a:t>
            </a:r>
            <a:r>
              <a:rPr lang="el-GR" sz="2000" dirty="0" smtClean="0"/>
              <a:t>Ιούνιος</a:t>
            </a:r>
            <a:r>
              <a:rPr lang="en-US" sz="2000" dirty="0" smtClean="0"/>
              <a:t> 2000)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Κυρίως για ανάπτυξη εφαρμογών για το </a:t>
            </a:r>
            <a:r>
              <a:rPr lang="en-US" sz="2000" dirty="0" smtClean="0"/>
              <a:t>Internet </a:t>
            </a:r>
            <a:r>
              <a:rPr lang="el-GR" sz="2000" dirty="0" smtClean="0"/>
              <a:t>(</a:t>
            </a:r>
            <a:r>
              <a:rPr lang="en-US" sz="2000" dirty="0" smtClean="0"/>
              <a:t>.NET</a:t>
            </a:r>
            <a:r>
              <a:rPr lang="el-GR" sz="2000" dirty="0" smtClean="0"/>
              <a:t>)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Είναι ανεξάρτητο γλώσσας μηχανής και αρχιτεκτονικής Η/Υ «</a:t>
            </a:r>
            <a:r>
              <a:rPr lang="en-US" sz="2000" dirty="0" smtClean="0"/>
              <a:t>platform-independence</a:t>
            </a:r>
            <a:r>
              <a:rPr lang="el-GR" sz="2000" dirty="0" smtClean="0"/>
              <a:t>»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Visual Basic .NET, Visual C++ .NET, C#</a:t>
            </a:r>
            <a:r>
              <a:rPr lang="el-GR" sz="2000" dirty="0" smtClean="0"/>
              <a:t>, </a:t>
            </a:r>
            <a:r>
              <a:rPr lang="en-US" sz="2000" dirty="0" smtClean="0"/>
              <a:t>J# </a:t>
            </a:r>
            <a:r>
              <a:rPr lang="el-GR" sz="2000" dirty="0" smtClean="0"/>
              <a:t>κλπ.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l-GR" sz="2000" dirty="0" smtClean="0"/>
              <a:t>Συμπεριλαμβάνει τη</a:t>
            </a:r>
            <a:r>
              <a:rPr lang="en-US" sz="2000" dirty="0" smtClean="0"/>
              <a:t> </a:t>
            </a:r>
            <a:r>
              <a:rPr lang="en-US" sz="2000" i="1" dirty="0" smtClean="0"/>
              <a:t>Framework Class Library</a:t>
            </a:r>
            <a:r>
              <a:rPr lang="en-US" sz="2000" dirty="0" smtClean="0"/>
              <a:t> (FCL)</a:t>
            </a: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l-GR" sz="2000" dirty="0" smtClean="0"/>
              <a:t>Εκτελεί τα προγράμματα με την </a:t>
            </a:r>
            <a:r>
              <a:rPr lang="en-US" sz="2000" dirty="0" smtClean="0"/>
              <a:t>Common Language Runtime (CLR)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Τα προγράμματα μεταγλωτίζονται στη</a:t>
            </a:r>
            <a:r>
              <a:rPr lang="en-US" sz="2000" dirty="0" smtClean="0"/>
              <a:t> Microsoft Intermediate Language (MSIL)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Ο κώδικας </a:t>
            </a:r>
            <a:r>
              <a:rPr lang="en-US" sz="2000" dirty="0" smtClean="0"/>
              <a:t>MSIL </a:t>
            </a:r>
            <a:r>
              <a:rPr lang="el-GR" sz="2000" dirty="0" smtClean="0"/>
              <a:t>μεταφράζεται σε γλώσσα μηχανής</a:t>
            </a: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H C# </a:t>
            </a:r>
            <a:r>
              <a:rPr lang="el-GR" sz="2000" dirty="0" err="1" smtClean="0"/>
              <a:t>φτειάχθηκε</a:t>
            </a:r>
            <a:r>
              <a:rPr lang="el-GR" sz="2000" dirty="0" smtClean="0"/>
              <a:t> κυρίως για περιβάλλον</a:t>
            </a:r>
            <a:r>
              <a:rPr lang="en-US" sz="2000" dirty="0" smtClean="0"/>
              <a:t> Windows</a:t>
            </a:r>
          </a:p>
          <a:p>
            <a:pPr lvl="1">
              <a:lnSpc>
                <a:spcPct val="90000"/>
              </a:lnSpc>
            </a:pPr>
            <a:r>
              <a:rPr lang="el-GR" sz="2000" dirty="0" smtClean="0"/>
              <a:t>Υπάρχει συμβατή πλατφόρμα και σε </a:t>
            </a:r>
            <a:r>
              <a:rPr lang="en-US" sz="2000" dirty="0" smtClean="0"/>
              <a:t>Linux (</a:t>
            </a:r>
            <a:r>
              <a:rPr lang="el-GR" sz="2000" dirty="0" smtClean="0"/>
              <a:t>δες</a:t>
            </a:r>
            <a:r>
              <a:rPr lang="en-US" sz="2000" dirty="0" smtClean="0"/>
              <a:t> Mono project)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B4395F4-B2B2-41D3-B3EA-8ABA47A273CC}" type="slidenum">
              <a:rPr lang="en-US" sz="1200" smtClean="0">
                <a:latin typeface="Tahoma" pitchFamily="34" charset="0"/>
              </a:rPr>
              <a:pPr/>
              <a:t>5</a:t>
            </a:fld>
            <a:endParaRPr lang="en-US" sz="1200" smtClean="0">
              <a:latin typeface="Tahoma" pitchFamily="34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Η Γλώσσα Προγραμματισμού </a:t>
            </a:r>
            <a:r>
              <a:rPr lang="en-US" smtClean="0"/>
              <a:t>C#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000" dirty="0" smtClean="0">
                <a:cs typeface="Times New Roman" pitchFamily="18" charset="0"/>
              </a:rPr>
              <a:t>Δημιουργήθηκε από τον </a:t>
            </a:r>
            <a:r>
              <a:rPr lang="en-US" sz="2000" b="1" dirty="0" smtClean="0">
                <a:cs typeface="Times New Roman" pitchFamily="18" charset="0"/>
              </a:rPr>
              <a:t>Anders Hejlsberg </a:t>
            </a:r>
            <a:r>
              <a:rPr lang="el-GR" sz="2000" dirty="0" smtClean="0">
                <a:cs typeface="Times New Roman" pitchFamily="18" charset="0"/>
              </a:rPr>
              <a:t>στη </a:t>
            </a:r>
            <a:r>
              <a:rPr lang="en-US" sz="2000" dirty="0" smtClean="0">
                <a:cs typeface="Times New Roman" pitchFamily="18" charset="0"/>
              </a:rPr>
              <a:t>Microsoft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Event driven, object oriented, visual programming language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Βασισμένη στη</a:t>
            </a:r>
            <a:r>
              <a:rPr lang="en-US" sz="2000" dirty="0" smtClean="0"/>
              <a:t> C, C++ </a:t>
            </a:r>
            <a:r>
              <a:rPr lang="el-GR" sz="2000" dirty="0" smtClean="0"/>
              <a:t>και</a:t>
            </a:r>
            <a:r>
              <a:rPr lang="en-US" sz="2000" dirty="0" smtClean="0"/>
              <a:t> Java</a:t>
            </a:r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Είναι μέρος της πλατφόρμας</a:t>
            </a:r>
            <a:r>
              <a:rPr lang="en-US" sz="2000" dirty="0" smtClean="0"/>
              <a:t> .NET</a:t>
            </a:r>
            <a:r>
              <a:rPr lang="el-GR" sz="2000" dirty="0" smtClean="0"/>
              <a:t> έτσι ώστε</a:t>
            </a:r>
            <a:endParaRPr lang="en-US" sz="2000" dirty="0" smtClean="0"/>
          </a:p>
          <a:p>
            <a:pPr lvl="1">
              <a:lnSpc>
                <a:spcPct val="80000"/>
              </a:lnSpc>
            </a:pPr>
            <a:r>
              <a:rPr lang="el-GR" sz="2000" dirty="0" smtClean="0"/>
              <a:t>Εφαρμογές τύπου </a:t>
            </a:r>
            <a:r>
              <a:rPr lang="en-US" sz="2000" dirty="0" smtClean="0"/>
              <a:t>Web </a:t>
            </a:r>
            <a:r>
              <a:rPr lang="el-GR" sz="2000" dirty="0" smtClean="0"/>
              <a:t>μπορούν να διανεμηθούν και να εκτελεστούν από οποιονδήποτε υπολογιστή-συσκευή έχει προσβαση στο Ιντερνετ</a:t>
            </a:r>
            <a:endParaRPr lang="en-US" sz="2000" dirty="0" smtClean="0"/>
          </a:p>
          <a:p>
            <a:pPr lvl="1">
              <a:lnSpc>
                <a:spcPct val="80000"/>
              </a:lnSpc>
            </a:pPr>
            <a:r>
              <a:rPr lang="el-GR" sz="2000" dirty="0" smtClean="0"/>
              <a:t>Εύκολη επικοινωνία με εφαρμογές σε άλλες γλώσσες</a:t>
            </a:r>
            <a:endParaRPr lang="en-US" sz="2000" dirty="0" smtClean="0"/>
          </a:p>
          <a:p>
            <a:pPr lvl="1">
              <a:lnSpc>
                <a:spcPct val="80000"/>
              </a:lnSpc>
            </a:pP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b="1" dirty="0" smtClean="0">
                <a:solidFill>
                  <a:srgbClr val="FF0066"/>
                </a:solidFill>
              </a:rPr>
              <a:t>I</a:t>
            </a:r>
            <a:r>
              <a:rPr lang="en-US" sz="2000" dirty="0" smtClean="0">
                <a:solidFill>
                  <a:srgbClr val="FF0066"/>
                </a:solidFill>
              </a:rPr>
              <a:t>ntegrated </a:t>
            </a:r>
            <a:r>
              <a:rPr lang="en-US" sz="2000" b="1" dirty="0" smtClean="0">
                <a:solidFill>
                  <a:srgbClr val="FF0066"/>
                </a:solidFill>
              </a:rPr>
              <a:t>D</a:t>
            </a:r>
            <a:r>
              <a:rPr lang="en-US" sz="2000" dirty="0" smtClean="0">
                <a:solidFill>
                  <a:srgbClr val="FF0066"/>
                </a:solidFill>
              </a:rPr>
              <a:t>esign </a:t>
            </a:r>
            <a:r>
              <a:rPr lang="en-US" sz="2000" b="1" dirty="0" smtClean="0">
                <a:solidFill>
                  <a:srgbClr val="FF0066"/>
                </a:solidFill>
              </a:rPr>
              <a:t>E</a:t>
            </a:r>
            <a:r>
              <a:rPr lang="en-US" sz="2000" dirty="0" smtClean="0">
                <a:solidFill>
                  <a:srgbClr val="FF0066"/>
                </a:solidFill>
              </a:rPr>
              <a:t>nvironment (IDE)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/>
              <a:t>Εργαλείο που διευκολύνει τον προγραμματισμό αλλά και την </a:t>
            </a:r>
            <a:r>
              <a:rPr lang="el-GR" sz="2000" b="1" dirty="0" smtClean="0"/>
              <a:t>αποσφαλμάτωση</a:t>
            </a:r>
            <a:r>
              <a:rPr lang="el-GR" sz="2000" dirty="0" smtClean="0"/>
              <a:t> (</a:t>
            </a:r>
            <a:r>
              <a:rPr lang="en-US" sz="2000" dirty="0" smtClean="0"/>
              <a:t>debugging</a:t>
            </a:r>
            <a:r>
              <a:rPr lang="el-GR" sz="2000" dirty="0" smtClean="0"/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π.χ. </a:t>
            </a:r>
            <a:r>
              <a:rPr lang="en-US" sz="2000" dirty="0" smtClean="0"/>
              <a:t>Visual Studio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C2CCA65-B23C-4FFE-8081-699044EF7270}" type="slidenum">
              <a:rPr lang="en-US" sz="1200" smtClean="0">
                <a:latin typeface="Tahoma" pitchFamily="34" charset="0"/>
              </a:rPr>
              <a:pPr/>
              <a:t>6</a:t>
            </a:fld>
            <a:endParaRPr lang="en-US" sz="1200" smtClean="0">
              <a:latin typeface="Tahoma" pitchFamily="34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219200"/>
          </a:xfrm>
        </p:spPr>
        <p:txBody>
          <a:bodyPr/>
          <a:lstStyle/>
          <a:p>
            <a:pPr algn="ctr"/>
            <a:r>
              <a:rPr lang="en-US" sz="3200" smtClean="0"/>
              <a:t>C# </a:t>
            </a:r>
            <a:r>
              <a:rPr lang="el-GR" sz="3200" smtClean="0"/>
              <a:t>καί </a:t>
            </a:r>
            <a:r>
              <a:rPr lang="en-US" sz="3200" smtClean="0"/>
              <a:t>Java</a:t>
            </a:r>
            <a:r>
              <a:rPr lang="el-GR" sz="3200" smtClean="0"/>
              <a:t> - Κοινά χαρακτηριστικά </a:t>
            </a:r>
            <a:endParaRPr lang="en-US" sz="320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1800" dirty="0" smtClean="0">
                <a:cs typeface="Times New Roman" pitchFamily="18" charset="0"/>
              </a:rPr>
              <a:t>Υποστηρίζουν ασφαλή διαδικτυακό προγραμματισμό</a:t>
            </a:r>
            <a:endParaRPr lang="en-US" sz="1800" i="1" dirty="0" smtClean="0"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Είναι πιο απλές από άλλες αντικειμενοστραφείς γλώσσες </a:t>
            </a:r>
            <a:r>
              <a:rPr lang="en-US" sz="1800" dirty="0" smtClean="0"/>
              <a:t>[C++]</a:t>
            </a:r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Απαλλάσσουν τον προγραμματιστή από διαχείριση μνήμης</a:t>
            </a:r>
            <a:endParaRPr lang="en-US" sz="1800" dirty="0" smtClean="0"/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Καλά πακέτα γραφικών</a:t>
            </a:r>
            <a:endParaRPr lang="en-US" sz="1800" dirty="0" smtClean="0"/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Μοιάζουν πολύ με </a:t>
            </a:r>
            <a:r>
              <a:rPr lang="en-US" sz="1800" dirty="0" smtClean="0"/>
              <a:t>C </a:t>
            </a:r>
            <a:r>
              <a:rPr lang="el-GR" sz="1800" dirty="0" smtClean="0"/>
              <a:t>και</a:t>
            </a:r>
            <a:r>
              <a:rPr lang="en-US" sz="1800" dirty="0" smtClean="0"/>
              <a:t> C++</a:t>
            </a:r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Έχουν καλή υποστήριξη για εφαρμογές </a:t>
            </a:r>
            <a:r>
              <a:rPr lang="en-US" sz="1800" dirty="0" smtClean="0"/>
              <a:t>client-server </a:t>
            </a:r>
            <a:r>
              <a:rPr lang="el-GR" sz="1800" dirty="0" smtClean="0"/>
              <a:t>(π.χ. </a:t>
            </a:r>
            <a:r>
              <a:rPr lang="el-GR" sz="1800" dirty="0" err="1" smtClean="0"/>
              <a:t>διαδραστικά</a:t>
            </a:r>
            <a:r>
              <a:rPr lang="el-GR" sz="1800" dirty="0" smtClean="0"/>
              <a:t> παιχνίδια στο ιντερνέτ)</a:t>
            </a:r>
            <a:endParaRPr lang="en-US" sz="1800" dirty="0" smtClean="0"/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Η εκμάθηση όμως όλων των δυνατοτήτων τους δεν είναι εύκολη υπόθεση</a:t>
            </a:r>
            <a:r>
              <a:rPr lang="en-US" sz="1800" dirty="0" smtClean="0"/>
              <a:t>…  </a:t>
            </a:r>
          </a:p>
          <a:p>
            <a:pPr>
              <a:lnSpc>
                <a:spcPct val="80000"/>
              </a:lnSpc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l-GR" sz="1800" dirty="0" smtClean="0"/>
              <a:t>Προς το παρόν η</a:t>
            </a:r>
            <a:r>
              <a:rPr lang="en-US" sz="1800" dirty="0" smtClean="0"/>
              <a:t> </a:t>
            </a:r>
            <a:r>
              <a:rPr lang="el-GR" sz="1800" dirty="0" smtClean="0"/>
              <a:t>τόσο η </a:t>
            </a:r>
            <a:r>
              <a:rPr lang="en-US" sz="1800" dirty="0" smtClean="0"/>
              <a:t>C# </a:t>
            </a:r>
            <a:r>
              <a:rPr lang="el-GR" sz="1800" dirty="0" smtClean="0"/>
              <a:t> όσο και η </a:t>
            </a:r>
            <a:r>
              <a:rPr lang="en-US" sz="1800" dirty="0" smtClean="0"/>
              <a:t>Java </a:t>
            </a:r>
            <a:r>
              <a:rPr lang="el-GR" sz="1800" dirty="0" smtClean="0"/>
              <a:t>φαίνεται να </a:t>
            </a:r>
            <a:r>
              <a:rPr lang="el-GR" sz="1800" dirty="0" err="1" smtClean="0"/>
              <a:t>έχ</a:t>
            </a:r>
            <a:r>
              <a:rPr lang="en-US" sz="1800" dirty="0" smtClean="0"/>
              <a:t>o</a:t>
            </a:r>
            <a:r>
              <a:rPr lang="el-GR" sz="1800" dirty="0"/>
              <a:t>υ</a:t>
            </a:r>
            <a:r>
              <a:rPr lang="el-GR" sz="1800" dirty="0" smtClean="0"/>
              <a:t>ν ανοδική πορεία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C2CCA65-B23C-4FFE-8081-699044EF7270}" type="slidenum">
              <a:rPr lang="en-US" sz="1200" smtClean="0">
                <a:solidFill>
                  <a:srgbClr val="000000"/>
                </a:solidFill>
                <a:latin typeface="Tahoma" pitchFamily="34" charset="0"/>
              </a:rPr>
              <a:pPr/>
              <a:t>7</a:t>
            </a:fld>
            <a:endParaRPr lang="en-US" sz="120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219200"/>
          </a:xfrm>
        </p:spPr>
        <p:txBody>
          <a:bodyPr/>
          <a:lstStyle/>
          <a:p>
            <a:pPr algn="ctr"/>
            <a:r>
              <a:rPr lang="en-US" sz="3200" dirty="0" smtClean="0"/>
              <a:t>C# vs</a:t>
            </a:r>
            <a:r>
              <a:rPr lang="el-GR" sz="3200" dirty="0" smtClean="0"/>
              <a:t> </a:t>
            </a:r>
            <a:r>
              <a:rPr lang="en-US" sz="3200" dirty="0" smtClean="0"/>
              <a:t>Java</a:t>
            </a:r>
            <a:r>
              <a:rPr lang="el-GR" sz="3200" dirty="0" smtClean="0"/>
              <a:t> </a:t>
            </a:r>
            <a:endParaRPr lang="en-US" sz="3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09244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13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>
              <a:defRPr sz="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9E6EA66-7343-46FA-A18A-93437515E972}" type="slidenum">
              <a:rPr lang="en-US" sz="1200" smtClean="0">
                <a:latin typeface="Tahoma" pitchFamily="34" charset="0"/>
              </a:rPr>
              <a:pPr/>
              <a:t>8</a:t>
            </a:fld>
            <a:endParaRPr lang="en-US" sz="1200" smtClean="0">
              <a:latin typeface="Tahoma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Πληροφορίες Μαθήματος</a:t>
            </a:r>
            <a:endParaRPr lang="en-US" dirty="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3058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000" b="1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l-GR" sz="2000" b="1" dirty="0" smtClean="0">
                <a:cs typeface="Times New Roman" pitchFamily="18" charset="0"/>
              </a:rPr>
              <a:t>Σημειώσεις:</a:t>
            </a:r>
            <a:r>
              <a:rPr lang="el-GR" sz="2000" dirty="0" smtClean="0">
                <a:cs typeface="Times New Roman" pitchFamily="18" charset="0"/>
              </a:rPr>
              <a:t> Θεωρία – Ασκήσεις Πράξης Ν.Θ. Λιόλιος, Β.Γ. Νεβράντζας</a:t>
            </a:r>
          </a:p>
          <a:p>
            <a:pPr>
              <a:lnSpc>
                <a:spcPct val="90000"/>
              </a:lnSpc>
            </a:pPr>
            <a:r>
              <a:rPr lang="el-GR" sz="2000" b="1" dirty="0">
                <a:cs typeface="Times New Roman" pitchFamily="18" charset="0"/>
              </a:rPr>
              <a:t>Βιβλίο</a:t>
            </a:r>
            <a:r>
              <a:rPr lang="en-US" sz="2000" dirty="0">
                <a:cs typeface="Times New Roman" pitchFamily="18" charset="0"/>
              </a:rPr>
              <a:t>: </a:t>
            </a:r>
            <a:r>
              <a:rPr lang="el-GR" sz="2000" dirty="0">
                <a:cs typeface="Times New Roman" pitchFamily="18" charset="0"/>
              </a:rPr>
              <a:t>Από τη Java σε C# - Δωρεάν </a:t>
            </a:r>
            <a:r>
              <a:rPr lang="el-GR" sz="2000" dirty="0" smtClean="0">
                <a:cs typeface="Times New Roman" pitchFamily="18" charset="0"/>
              </a:rPr>
              <a:t>Ηλεκτρονικό Βιβλίο</a:t>
            </a:r>
            <a:endParaRPr lang="en-US" sz="2000" i="1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000" i="1" dirty="0" smtClean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endParaRPr lang="en-US" sz="20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Kurose">
  <a:themeElements>
    <a:clrScheme name="1_Kurose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3399"/>
      </a:hlink>
      <a:folHlink>
        <a:srgbClr val="B2B2B2"/>
      </a:folHlink>
    </a:clrScheme>
    <a:fontScheme name="1_Kurose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Kuros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uros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6600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urose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cs112</Template>
  <TotalTime>3627</TotalTime>
  <Words>492</Words>
  <Application>Microsoft Office PowerPoint</Application>
  <PresentationFormat>Προβολή στην οθόνη (4:3)</PresentationFormat>
  <Paragraphs>93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 Unicode MS</vt:lpstr>
      <vt:lpstr>Tahoma</vt:lpstr>
      <vt:lpstr>Times New Roman</vt:lpstr>
      <vt:lpstr>ZapfDingbats</vt:lpstr>
      <vt:lpstr>1_Kurose</vt:lpstr>
      <vt:lpstr>Αντ/φής Προγρ/σμός ΙΙ – C#</vt:lpstr>
      <vt:lpstr>Στο μάθημα αυτό</vt:lpstr>
      <vt:lpstr>Αλγόριθμοι και Δομές Δεδομένων</vt:lpstr>
      <vt:lpstr>.NET Framework</vt:lpstr>
      <vt:lpstr>Η Γλώσσα Προγραμματισμού C#</vt:lpstr>
      <vt:lpstr>C# καί Java - Κοινά χαρακτηριστικά </vt:lpstr>
      <vt:lpstr>C# vs Java </vt:lpstr>
      <vt:lpstr>Πληροφορίες Μαθήματος</vt:lpstr>
    </vt:vector>
  </TitlesOfParts>
  <Company>Yale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112 Introduction to Programming, Fall 2004</dc:title>
  <dc:subject>Lecture 1: Introduction</dc:subject>
  <dc:creator>Zhong Shao and Richard Yang</dc:creator>
  <cp:lastModifiedBy>Nikolaos Liolios</cp:lastModifiedBy>
  <cp:revision>140</cp:revision>
  <cp:lastPrinted>1999-08-24T14:44:27Z</cp:lastPrinted>
  <dcterms:created xsi:type="dcterms:W3CDTF">1999-08-16T14:47:17Z</dcterms:created>
  <dcterms:modified xsi:type="dcterms:W3CDTF">2020-10-20T12:42:18Z</dcterms:modified>
</cp:coreProperties>
</file>