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3" r:id="rId8"/>
    <p:sldId id="264" r:id="rId9"/>
    <p:sldId id="265" r:id="rId10"/>
    <p:sldId id="266" r:id="rId11"/>
    <p:sldId id="267" r:id="rId12"/>
    <p:sldId id="268" r:id="rId13"/>
    <p:sldId id="269" r:id="rId14"/>
    <p:sldId id="262" r:id="rId15"/>
    <p:sldId id="270" r:id="rId16"/>
    <p:sldId id="271" r:id="rId17"/>
    <p:sldId id="272" r:id="rId18"/>
    <p:sldId id="273" r:id="rId19"/>
    <p:sldId id="278" r:id="rId20"/>
    <p:sldId id="280" r:id="rId21"/>
    <p:sldId id="279" r:id="rId22"/>
    <p:sldId id="274" r:id="rId23"/>
    <p:sldId id="281" r:id="rId24"/>
    <p:sldId id="277" r:id="rId25"/>
    <p:sldId id="284" r:id="rId26"/>
    <p:sldId id="285" r:id="rId27"/>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2" autoAdjust="0"/>
    <p:restoredTop sz="94660"/>
  </p:normalViewPr>
  <p:slideViewPr>
    <p:cSldViewPr snapToGrid="0">
      <p:cViewPr varScale="1">
        <p:scale>
          <a:sx n="75" d="100"/>
          <a:sy n="75" d="100"/>
        </p:scale>
        <p:origin x="43"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E8B8CE4-652C-B816-6527-8E71BDD005D2}"/>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AEE612E0-8013-ECE9-767E-AA82664B225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FC07D244-41C3-52AE-6F05-81503DCBC2AF}"/>
              </a:ext>
            </a:extLst>
          </p:cNvPr>
          <p:cNvSpPr>
            <a:spLocks noGrp="1"/>
          </p:cNvSpPr>
          <p:nvPr>
            <p:ph type="dt" sz="half" idx="10"/>
          </p:nvPr>
        </p:nvSpPr>
        <p:spPr/>
        <p:txBody>
          <a:bodyPr/>
          <a:lstStyle/>
          <a:p>
            <a:fld id="{378CA1B5-B86F-4527-892B-32D0DD05EA97}" type="datetimeFigureOut">
              <a:rPr lang="el-GR" smtClean="0"/>
              <a:t>24/4/2023</a:t>
            </a:fld>
            <a:endParaRPr lang="el-GR"/>
          </a:p>
        </p:txBody>
      </p:sp>
      <p:sp>
        <p:nvSpPr>
          <p:cNvPr id="5" name="Θέση υποσέλιδου 4">
            <a:extLst>
              <a:ext uri="{FF2B5EF4-FFF2-40B4-BE49-F238E27FC236}">
                <a16:creationId xmlns:a16="http://schemas.microsoft.com/office/drawing/2014/main" id="{4029C4BA-6587-94CC-25DF-C57F4892CDD4}"/>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76BB292-867D-2752-6A4D-8667364362FA}"/>
              </a:ext>
            </a:extLst>
          </p:cNvPr>
          <p:cNvSpPr>
            <a:spLocks noGrp="1"/>
          </p:cNvSpPr>
          <p:nvPr>
            <p:ph type="sldNum" sz="quarter" idx="12"/>
          </p:nvPr>
        </p:nvSpPr>
        <p:spPr/>
        <p:txBody>
          <a:bodyPr/>
          <a:lstStyle/>
          <a:p>
            <a:fld id="{A4BEAA40-78D1-42B3-A14B-49BA9F4CC00C}" type="slidenum">
              <a:rPr lang="el-GR" smtClean="0"/>
              <a:t>‹#›</a:t>
            </a:fld>
            <a:endParaRPr lang="el-GR"/>
          </a:p>
        </p:txBody>
      </p:sp>
    </p:spTree>
    <p:extLst>
      <p:ext uri="{BB962C8B-B14F-4D97-AF65-F5344CB8AC3E}">
        <p14:creationId xmlns:p14="http://schemas.microsoft.com/office/powerpoint/2010/main" val="690283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827331A-9146-E8BD-F0D8-8E268A027E9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D46898EC-EE5C-CC5B-8785-A2F45316146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0E4044A-1585-9185-84CA-984E7D5CEAB1}"/>
              </a:ext>
            </a:extLst>
          </p:cNvPr>
          <p:cNvSpPr>
            <a:spLocks noGrp="1"/>
          </p:cNvSpPr>
          <p:nvPr>
            <p:ph type="dt" sz="half" idx="10"/>
          </p:nvPr>
        </p:nvSpPr>
        <p:spPr/>
        <p:txBody>
          <a:bodyPr/>
          <a:lstStyle/>
          <a:p>
            <a:fld id="{378CA1B5-B86F-4527-892B-32D0DD05EA97}" type="datetimeFigureOut">
              <a:rPr lang="el-GR" smtClean="0"/>
              <a:t>24/4/2023</a:t>
            </a:fld>
            <a:endParaRPr lang="el-GR"/>
          </a:p>
        </p:txBody>
      </p:sp>
      <p:sp>
        <p:nvSpPr>
          <p:cNvPr id="5" name="Θέση υποσέλιδου 4">
            <a:extLst>
              <a:ext uri="{FF2B5EF4-FFF2-40B4-BE49-F238E27FC236}">
                <a16:creationId xmlns:a16="http://schemas.microsoft.com/office/drawing/2014/main" id="{80889683-6880-63C0-8D10-00C636509CE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A52A0F11-BEE0-66C2-F920-34F67DC281A9}"/>
              </a:ext>
            </a:extLst>
          </p:cNvPr>
          <p:cNvSpPr>
            <a:spLocks noGrp="1"/>
          </p:cNvSpPr>
          <p:nvPr>
            <p:ph type="sldNum" sz="quarter" idx="12"/>
          </p:nvPr>
        </p:nvSpPr>
        <p:spPr/>
        <p:txBody>
          <a:bodyPr/>
          <a:lstStyle/>
          <a:p>
            <a:fld id="{A4BEAA40-78D1-42B3-A14B-49BA9F4CC00C}" type="slidenum">
              <a:rPr lang="el-GR" smtClean="0"/>
              <a:t>‹#›</a:t>
            </a:fld>
            <a:endParaRPr lang="el-GR"/>
          </a:p>
        </p:txBody>
      </p:sp>
    </p:spTree>
    <p:extLst>
      <p:ext uri="{BB962C8B-B14F-4D97-AF65-F5344CB8AC3E}">
        <p14:creationId xmlns:p14="http://schemas.microsoft.com/office/powerpoint/2010/main" val="2641185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03F934A9-EA35-36D1-2FCA-3A0B3D6677AD}"/>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A5AA9D6-BAF0-BE65-A216-6FD4E31C18DD}"/>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1F13BCB1-1EDD-9D78-39EE-A6F3601AB5D6}"/>
              </a:ext>
            </a:extLst>
          </p:cNvPr>
          <p:cNvSpPr>
            <a:spLocks noGrp="1"/>
          </p:cNvSpPr>
          <p:nvPr>
            <p:ph type="dt" sz="half" idx="10"/>
          </p:nvPr>
        </p:nvSpPr>
        <p:spPr/>
        <p:txBody>
          <a:bodyPr/>
          <a:lstStyle/>
          <a:p>
            <a:fld id="{378CA1B5-B86F-4527-892B-32D0DD05EA97}" type="datetimeFigureOut">
              <a:rPr lang="el-GR" smtClean="0"/>
              <a:t>24/4/2023</a:t>
            </a:fld>
            <a:endParaRPr lang="el-GR"/>
          </a:p>
        </p:txBody>
      </p:sp>
      <p:sp>
        <p:nvSpPr>
          <p:cNvPr id="5" name="Θέση υποσέλιδου 4">
            <a:extLst>
              <a:ext uri="{FF2B5EF4-FFF2-40B4-BE49-F238E27FC236}">
                <a16:creationId xmlns:a16="http://schemas.microsoft.com/office/drawing/2014/main" id="{2B45AA50-D5EA-ED8B-9005-37D07010D93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11F4575B-CF7C-123C-BDE7-62A98E67B127}"/>
              </a:ext>
            </a:extLst>
          </p:cNvPr>
          <p:cNvSpPr>
            <a:spLocks noGrp="1"/>
          </p:cNvSpPr>
          <p:nvPr>
            <p:ph type="sldNum" sz="quarter" idx="12"/>
          </p:nvPr>
        </p:nvSpPr>
        <p:spPr/>
        <p:txBody>
          <a:bodyPr/>
          <a:lstStyle/>
          <a:p>
            <a:fld id="{A4BEAA40-78D1-42B3-A14B-49BA9F4CC00C}" type="slidenum">
              <a:rPr lang="el-GR" smtClean="0"/>
              <a:t>‹#›</a:t>
            </a:fld>
            <a:endParaRPr lang="el-GR"/>
          </a:p>
        </p:txBody>
      </p:sp>
    </p:spTree>
    <p:extLst>
      <p:ext uri="{BB962C8B-B14F-4D97-AF65-F5344CB8AC3E}">
        <p14:creationId xmlns:p14="http://schemas.microsoft.com/office/powerpoint/2010/main" val="10511218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70FCA2A-9866-A629-237E-3D43F5D2634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8317C59-1AFE-D24F-60A2-CB0ACB9A4C8C}"/>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762E1032-1C90-4F0C-8600-32260D624134}"/>
              </a:ext>
            </a:extLst>
          </p:cNvPr>
          <p:cNvSpPr>
            <a:spLocks noGrp="1"/>
          </p:cNvSpPr>
          <p:nvPr>
            <p:ph type="dt" sz="half" idx="10"/>
          </p:nvPr>
        </p:nvSpPr>
        <p:spPr/>
        <p:txBody>
          <a:bodyPr/>
          <a:lstStyle/>
          <a:p>
            <a:fld id="{378CA1B5-B86F-4527-892B-32D0DD05EA97}" type="datetimeFigureOut">
              <a:rPr lang="el-GR" smtClean="0"/>
              <a:t>24/4/2023</a:t>
            </a:fld>
            <a:endParaRPr lang="el-GR"/>
          </a:p>
        </p:txBody>
      </p:sp>
      <p:sp>
        <p:nvSpPr>
          <p:cNvPr id="5" name="Θέση υποσέλιδου 4">
            <a:extLst>
              <a:ext uri="{FF2B5EF4-FFF2-40B4-BE49-F238E27FC236}">
                <a16:creationId xmlns:a16="http://schemas.microsoft.com/office/drawing/2014/main" id="{EAF8B9AD-9144-DBB7-BF3D-3D0B3790F1C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624A7DA-95A8-4B66-58DF-373E86866F5F}"/>
              </a:ext>
            </a:extLst>
          </p:cNvPr>
          <p:cNvSpPr>
            <a:spLocks noGrp="1"/>
          </p:cNvSpPr>
          <p:nvPr>
            <p:ph type="sldNum" sz="quarter" idx="12"/>
          </p:nvPr>
        </p:nvSpPr>
        <p:spPr/>
        <p:txBody>
          <a:bodyPr/>
          <a:lstStyle/>
          <a:p>
            <a:fld id="{A4BEAA40-78D1-42B3-A14B-49BA9F4CC00C}" type="slidenum">
              <a:rPr lang="el-GR" smtClean="0"/>
              <a:t>‹#›</a:t>
            </a:fld>
            <a:endParaRPr lang="el-GR"/>
          </a:p>
        </p:txBody>
      </p:sp>
    </p:spTree>
    <p:extLst>
      <p:ext uri="{BB962C8B-B14F-4D97-AF65-F5344CB8AC3E}">
        <p14:creationId xmlns:p14="http://schemas.microsoft.com/office/powerpoint/2010/main" val="484208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9798F19-518B-164F-962A-E4A30C462805}"/>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CDE9A88A-46C0-B8FF-25AB-23DE669142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0C4C13FA-20EE-DECD-7F73-4CE2A0A4D22E}"/>
              </a:ext>
            </a:extLst>
          </p:cNvPr>
          <p:cNvSpPr>
            <a:spLocks noGrp="1"/>
          </p:cNvSpPr>
          <p:nvPr>
            <p:ph type="dt" sz="half" idx="10"/>
          </p:nvPr>
        </p:nvSpPr>
        <p:spPr/>
        <p:txBody>
          <a:bodyPr/>
          <a:lstStyle/>
          <a:p>
            <a:fld id="{378CA1B5-B86F-4527-892B-32D0DD05EA97}" type="datetimeFigureOut">
              <a:rPr lang="el-GR" smtClean="0"/>
              <a:t>24/4/2023</a:t>
            </a:fld>
            <a:endParaRPr lang="el-GR"/>
          </a:p>
        </p:txBody>
      </p:sp>
      <p:sp>
        <p:nvSpPr>
          <p:cNvPr id="5" name="Θέση υποσέλιδου 4">
            <a:extLst>
              <a:ext uri="{FF2B5EF4-FFF2-40B4-BE49-F238E27FC236}">
                <a16:creationId xmlns:a16="http://schemas.microsoft.com/office/drawing/2014/main" id="{5645D067-D346-3418-01D3-CFD01214701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399DF28-E451-5DAD-7C5E-968BC2C515D0}"/>
              </a:ext>
            </a:extLst>
          </p:cNvPr>
          <p:cNvSpPr>
            <a:spLocks noGrp="1"/>
          </p:cNvSpPr>
          <p:nvPr>
            <p:ph type="sldNum" sz="quarter" idx="12"/>
          </p:nvPr>
        </p:nvSpPr>
        <p:spPr/>
        <p:txBody>
          <a:bodyPr/>
          <a:lstStyle/>
          <a:p>
            <a:fld id="{A4BEAA40-78D1-42B3-A14B-49BA9F4CC00C}" type="slidenum">
              <a:rPr lang="el-GR" smtClean="0"/>
              <a:t>‹#›</a:t>
            </a:fld>
            <a:endParaRPr lang="el-GR"/>
          </a:p>
        </p:txBody>
      </p:sp>
    </p:spTree>
    <p:extLst>
      <p:ext uri="{BB962C8B-B14F-4D97-AF65-F5344CB8AC3E}">
        <p14:creationId xmlns:p14="http://schemas.microsoft.com/office/powerpoint/2010/main" val="11143633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D7D1C7-021E-B414-6F88-4E8E2150B73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1C55792-B306-78D9-F60A-E6D177A58BFF}"/>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B010F8AF-D689-62EA-631A-73D1DDF1A83C}"/>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D952A614-C392-A8E3-8A9D-F20B1B41A79C}"/>
              </a:ext>
            </a:extLst>
          </p:cNvPr>
          <p:cNvSpPr>
            <a:spLocks noGrp="1"/>
          </p:cNvSpPr>
          <p:nvPr>
            <p:ph type="dt" sz="half" idx="10"/>
          </p:nvPr>
        </p:nvSpPr>
        <p:spPr/>
        <p:txBody>
          <a:bodyPr/>
          <a:lstStyle/>
          <a:p>
            <a:fld id="{378CA1B5-B86F-4527-892B-32D0DD05EA97}" type="datetimeFigureOut">
              <a:rPr lang="el-GR" smtClean="0"/>
              <a:t>24/4/2023</a:t>
            </a:fld>
            <a:endParaRPr lang="el-GR"/>
          </a:p>
        </p:txBody>
      </p:sp>
      <p:sp>
        <p:nvSpPr>
          <p:cNvPr id="6" name="Θέση υποσέλιδου 5">
            <a:extLst>
              <a:ext uri="{FF2B5EF4-FFF2-40B4-BE49-F238E27FC236}">
                <a16:creationId xmlns:a16="http://schemas.microsoft.com/office/drawing/2014/main" id="{025682CA-1FF1-512D-65E3-DB1B8432929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BC514CED-77A8-C294-C8C7-FCD9EE5B8D90}"/>
              </a:ext>
            </a:extLst>
          </p:cNvPr>
          <p:cNvSpPr>
            <a:spLocks noGrp="1"/>
          </p:cNvSpPr>
          <p:nvPr>
            <p:ph type="sldNum" sz="quarter" idx="12"/>
          </p:nvPr>
        </p:nvSpPr>
        <p:spPr/>
        <p:txBody>
          <a:bodyPr/>
          <a:lstStyle/>
          <a:p>
            <a:fld id="{A4BEAA40-78D1-42B3-A14B-49BA9F4CC00C}" type="slidenum">
              <a:rPr lang="el-GR" smtClean="0"/>
              <a:t>‹#›</a:t>
            </a:fld>
            <a:endParaRPr lang="el-GR"/>
          </a:p>
        </p:txBody>
      </p:sp>
    </p:spTree>
    <p:extLst>
      <p:ext uri="{BB962C8B-B14F-4D97-AF65-F5344CB8AC3E}">
        <p14:creationId xmlns:p14="http://schemas.microsoft.com/office/powerpoint/2010/main" val="1814179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ACBB94-353D-C347-827A-6FE995D302A6}"/>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0BD2AD04-D7A8-AD55-DE09-1CF94D6CB4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4275847A-28C6-9CC8-99A9-AE99AFDFFDDE}"/>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779B0AED-B23C-49ED-8243-14C48E4E09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BF29D251-2843-72D8-B54E-70EBA7169F61}"/>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8011E108-F087-7911-336B-9D3857ECB85E}"/>
              </a:ext>
            </a:extLst>
          </p:cNvPr>
          <p:cNvSpPr>
            <a:spLocks noGrp="1"/>
          </p:cNvSpPr>
          <p:nvPr>
            <p:ph type="dt" sz="half" idx="10"/>
          </p:nvPr>
        </p:nvSpPr>
        <p:spPr/>
        <p:txBody>
          <a:bodyPr/>
          <a:lstStyle/>
          <a:p>
            <a:fld id="{378CA1B5-B86F-4527-892B-32D0DD05EA97}" type="datetimeFigureOut">
              <a:rPr lang="el-GR" smtClean="0"/>
              <a:t>24/4/2023</a:t>
            </a:fld>
            <a:endParaRPr lang="el-GR"/>
          </a:p>
        </p:txBody>
      </p:sp>
      <p:sp>
        <p:nvSpPr>
          <p:cNvPr id="8" name="Θέση υποσέλιδου 7">
            <a:extLst>
              <a:ext uri="{FF2B5EF4-FFF2-40B4-BE49-F238E27FC236}">
                <a16:creationId xmlns:a16="http://schemas.microsoft.com/office/drawing/2014/main" id="{86AC66B8-5F5E-A716-4A30-6FFBCA818F4B}"/>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B3E75D84-2982-83FD-9098-CA800904069E}"/>
              </a:ext>
            </a:extLst>
          </p:cNvPr>
          <p:cNvSpPr>
            <a:spLocks noGrp="1"/>
          </p:cNvSpPr>
          <p:nvPr>
            <p:ph type="sldNum" sz="quarter" idx="12"/>
          </p:nvPr>
        </p:nvSpPr>
        <p:spPr/>
        <p:txBody>
          <a:bodyPr/>
          <a:lstStyle/>
          <a:p>
            <a:fld id="{A4BEAA40-78D1-42B3-A14B-49BA9F4CC00C}" type="slidenum">
              <a:rPr lang="el-GR" smtClean="0"/>
              <a:t>‹#›</a:t>
            </a:fld>
            <a:endParaRPr lang="el-GR"/>
          </a:p>
        </p:txBody>
      </p:sp>
    </p:spTree>
    <p:extLst>
      <p:ext uri="{BB962C8B-B14F-4D97-AF65-F5344CB8AC3E}">
        <p14:creationId xmlns:p14="http://schemas.microsoft.com/office/powerpoint/2010/main" val="4222652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76438B-1BE0-CB14-B78B-CAC5E5FA4AA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D34BD97B-EE86-65E9-A405-AD2039A474F3}"/>
              </a:ext>
            </a:extLst>
          </p:cNvPr>
          <p:cNvSpPr>
            <a:spLocks noGrp="1"/>
          </p:cNvSpPr>
          <p:nvPr>
            <p:ph type="dt" sz="half" idx="10"/>
          </p:nvPr>
        </p:nvSpPr>
        <p:spPr/>
        <p:txBody>
          <a:bodyPr/>
          <a:lstStyle/>
          <a:p>
            <a:fld id="{378CA1B5-B86F-4527-892B-32D0DD05EA97}" type="datetimeFigureOut">
              <a:rPr lang="el-GR" smtClean="0"/>
              <a:t>24/4/2023</a:t>
            </a:fld>
            <a:endParaRPr lang="el-GR"/>
          </a:p>
        </p:txBody>
      </p:sp>
      <p:sp>
        <p:nvSpPr>
          <p:cNvPr id="4" name="Θέση υποσέλιδου 3">
            <a:extLst>
              <a:ext uri="{FF2B5EF4-FFF2-40B4-BE49-F238E27FC236}">
                <a16:creationId xmlns:a16="http://schemas.microsoft.com/office/drawing/2014/main" id="{7AAFEC89-70B8-B22D-2E8B-390D0E5F3F7D}"/>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C5D3494C-99E2-F9C0-66E4-C8028CBDC398}"/>
              </a:ext>
            </a:extLst>
          </p:cNvPr>
          <p:cNvSpPr>
            <a:spLocks noGrp="1"/>
          </p:cNvSpPr>
          <p:nvPr>
            <p:ph type="sldNum" sz="quarter" idx="12"/>
          </p:nvPr>
        </p:nvSpPr>
        <p:spPr/>
        <p:txBody>
          <a:bodyPr/>
          <a:lstStyle/>
          <a:p>
            <a:fld id="{A4BEAA40-78D1-42B3-A14B-49BA9F4CC00C}" type="slidenum">
              <a:rPr lang="el-GR" smtClean="0"/>
              <a:t>‹#›</a:t>
            </a:fld>
            <a:endParaRPr lang="el-GR"/>
          </a:p>
        </p:txBody>
      </p:sp>
    </p:spTree>
    <p:extLst>
      <p:ext uri="{BB962C8B-B14F-4D97-AF65-F5344CB8AC3E}">
        <p14:creationId xmlns:p14="http://schemas.microsoft.com/office/powerpoint/2010/main" val="3676421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DC9B8184-84A0-C838-B319-9765582DB556}"/>
              </a:ext>
            </a:extLst>
          </p:cNvPr>
          <p:cNvSpPr>
            <a:spLocks noGrp="1"/>
          </p:cNvSpPr>
          <p:nvPr>
            <p:ph type="dt" sz="half" idx="10"/>
          </p:nvPr>
        </p:nvSpPr>
        <p:spPr/>
        <p:txBody>
          <a:bodyPr/>
          <a:lstStyle/>
          <a:p>
            <a:fld id="{378CA1B5-B86F-4527-892B-32D0DD05EA97}" type="datetimeFigureOut">
              <a:rPr lang="el-GR" smtClean="0"/>
              <a:t>24/4/2023</a:t>
            </a:fld>
            <a:endParaRPr lang="el-GR"/>
          </a:p>
        </p:txBody>
      </p:sp>
      <p:sp>
        <p:nvSpPr>
          <p:cNvPr id="3" name="Θέση υποσέλιδου 2">
            <a:extLst>
              <a:ext uri="{FF2B5EF4-FFF2-40B4-BE49-F238E27FC236}">
                <a16:creationId xmlns:a16="http://schemas.microsoft.com/office/drawing/2014/main" id="{9F129509-C3C3-B18E-D962-620EB45FC02E}"/>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5963A216-2C7A-247F-7EA5-CA8FC410726C}"/>
              </a:ext>
            </a:extLst>
          </p:cNvPr>
          <p:cNvSpPr>
            <a:spLocks noGrp="1"/>
          </p:cNvSpPr>
          <p:nvPr>
            <p:ph type="sldNum" sz="quarter" idx="12"/>
          </p:nvPr>
        </p:nvSpPr>
        <p:spPr/>
        <p:txBody>
          <a:bodyPr/>
          <a:lstStyle/>
          <a:p>
            <a:fld id="{A4BEAA40-78D1-42B3-A14B-49BA9F4CC00C}" type="slidenum">
              <a:rPr lang="el-GR" smtClean="0"/>
              <a:t>‹#›</a:t>
            </a:fld>
            <a:endParaRPr lang="el-GR"/>
          </a:p>
        </p:txBody>
      </p:sp>
    </p:spTree>
    <p:extLst>
      <p:ext uri="{BB962C8B-B14F-4D97-AF65-F5344CB8AC3E}">
        <p14:creationId xmlns:p14="http://schemas.microsoft.com/office/powerpoint/2010/main" val="10964359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8A8CCE-11D9-713C-0C88-98287810BC6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D9E5717D-ED13-09E2-332E-07C4212AA4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0935239C-BE6A-8F9F-9C9F-66A1570CC4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3DADE47-3F20-0065-F768-950B58FE3A0C}"/>
              </a:ext>
            </a:extLst>
          </p:cNvPr>
          <p:cNvSpPr>
            <a:spLocks noGrp="1"/>
          </p:cNvSpPr>
          <p:nvPr>
            <p:ph type="dt" sz="half" idx="10"/>
          </p:nvPr>
        </p:nvSpPr>
        <p:spPr/>
        <p:txBody>
          <a:bodyPr/>
          <a:lstStyle/>
          <a:p>
            <a:fld id="{378CA1B5-B86F-4527-892B-32D0DD05EA97}" type="datetimeFigureOut">
              <a:rPr lang="el-GR" smtClean="0"/>
              <a:t>24/4/2023</a:t>
            </a:fld>
            <a:endParaRPr lang="el-GR"/>
          </a:p>
        </p:txBody>
      </p:sp>
      <p:sp>
        <p:nvSpPr>
          <p:cNvPr id="6" name="Θέση υποσέλιδου 5">
            <a:extLst>
              <a:ext uri="{FF2B5EF4-FFF2-40B4-BE49-F238E27FC236}">
                <a16:creationId xmlns:a16="http://schemas.microsoft.com/office/drawing/2014/main" id="{E89229E9-E4AB-F027-D40B-E829C2EBE357}"/>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ADE3560-87B4-C235-A44B-E6EE4D68A54E}"/>
              </a:ext>
            </a:extLst>
          </p:cNvPr>
          <p:cNvSpPr>
            <a:spLocks noGrp="1"/>
          </p:cNvSpPr>
          <p:nvPr>
            <p:ph type="sldNum" sz="quarter" idx="12"/>
          </p:nvPr>
        </p:nvSpPr>
        <p:spPr/>
        <p:txBody>
          <a:bodyPr/>
          <a:lstStyle/>
          <a:p>
            <a:fld id="{A4BEAA40-78D1-42B3-A14B-49BA9F4CC00C}" type="slidenum">
              <a:rPr lang="el-GR" smtClean="0"/>
              <a:t>‹#›</a:t>
            </a:fld>
            <a:endParaRPr lang="el-GR"/>
          </a:p>
        </p:txBody>
      </p:sp>
    </p:spTree>
    <p:extLst>
      <p:ext uri="{BB962C8B-B14F-4D97-AF65-F5344CB8AC3E}">
        <p14:creationId xmlns:p14="http://schemas.microsoft.com/office/powerpoint/2010/main" val="29335512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D19E33B-5AD3-AA22-CE26-3A6E6016494B}"/>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61D06652-5E25-113A-132F-77675BD8A7E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E9F64629-764A-742D-F25C-827455644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4068B0B-9794-C662-6984-6CD3311B250A}"/>
              </a:ext>
            </a:extLst>
          </p:cNvPr>
          <p:cNvSpPr>
            <a:spLocks noGrp="1"/>
          </p:cNvSpPr>
          <p:nvPr>
            <p:ph type="dt" sz="half" idx="10"/>
          </p:nvPr>
        </p:nvSpPr>
        <p:spPr/>
        <p:txBody>
          <a:bodyPr/>
          <a:lstStyle/>
          <a:p>
            <a:fld id="{378CA1B5-B86F-4527-892B-32D0DD05EA97}" type="datetimeFigureOut">
              <a:rPr lang="el-GR" smtClean="0"/>
              <a:t>24/4/2023</a:t>
            </a:fld>
            <a:endParaRPr lang="el-GR"/>
          </a:p>
        </p:txBody>
      </p:sp>
      <p:sp>
        <p:nvSpPr>
          <p:cNvPr id="6" name="Θέση υποσέλιδου 5">
            <a:extLst>
              <a:ext uri="{FF2B5EF4-FFF2-40B4-BE49-F238E27FC236}">
                <a16:creationId xmlns:a16="http://schemas.microsoft.com/office/drawing/2014/main" id="{FDA4577D-D0A8-D643-F8AC-B08634D06D2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0A349A6-80CE-8506-2070-DD3E74DC30B5}"/>
              </a:ext>
            </a:extLst>
          </p:cNvPr>
          <p:cNvSpPr>
            <a:spLocks noGrp="1"/>
          </p:cNvSpPr>
          <p:nvPr>
            <p:ph type="sldNum" sz="quarter" idx="12"/>
          </p:nvPr>
        </p:nvSpPr>
        <p:spPr/>
        <p:txBody>
          <a:bodyPr/>
          <a:lstStyle/>
          <a:p>
            <a:fld id="{A4BEAA40-78D1-42B3-A14B-49BA9F4CC00C}" type="slidenum">
              <a:rPr lang="el-GR" smtClean="0"/>
              <a:t>‹#›</a:t>
            </a:fld>
            <a:endParaRPr lang="el-GR"/>
          </a:p>
        </p:txBody>
      </p:sp>
    </p:spTree>
    <p:extLst>
      <p:ext uri="{BB962C8B-B14F-4D97-AF65-F5344CB8AC3E}">
        <p14:creationId xmlns:p14="http://schemas.microsoft.com/office/powerpoint/2010/main" val="31405110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07FDC0C8-2342-0A93-3A0E-42F9C10E51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B64826E-C8DC-7334-4F39-C70C85D653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313DE4F-D754-8A82-E361-9C53713BBA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8CA1B5-B86F-4527-892B-32D0DD05EA97}" type="datetimeFigureOut">
              <a:rPr lang="el-GR" smtClean="0"/>
              <a:t>24/4/2023</a:t>
            </a:fld>
            <a:endParaRPr lang="el-GR"/>
          </a:p>
        </p:txBody>
      </p:sp>
      <p:sp>
        <p:nvSpPr>
          <p:cNvPr id="5" name="Θέση υποσέλιδου 4">
            <a:extLst>
              <a:ext uri="{FF2B5EF4-FFF2-40B4-BE49-F238E27FC236}">
                <a16:creationId xmlns:a16="http://schemas.microsoft.com/office/drawing/2014/main" id="{71C41839-86BF-A181-DB76-C6077667D8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E3E77307-C0F6-7BE1-1F55-B1264ECCE6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BEAA40-78D1-42B3-A14B-49BA9F4CC00C}" type="slidenum">
              <a:rPr lang="el-GR" smtClean="0"/>
              <a:t>‹#›</a:t>
            </a:fld>
            <a:endParaRPr lang="el-GR"/>
          </a:p>
        </p:txBody>
      </p:sp>
    </p:spTree>
    <p:extLst>
      <p:ext uri="{BB962C8B-B14F-4D97-AF65-F5344CB8AC3E}">
        <p14:creationId xmlns:p14="http://schemas.microsoft.com/office/powerpoint/2010/main" val="4199158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5970FEB-AE21-1EB4-30F4-C23B9C9248E0}"/>
              </a:ext>
            </a:extLst>
          </p:cNvPr>
          <p:cNvSpPr>
            <a:spLocks noGrp="1"/>
          </p:cNvSpPr>
          <p:nvPr>
            <p:ph type="ctrTitle"/>
          </p:nvPr>
        </p:nvSpPr>
        <p:spPr>
          <a:xfrm>
            <a:off x="1524000" y="2079523"/>
            <a:ext cx="9144000" cy="1430440"/>
          </a:xfrm>
        </p:spPr>
        <p:txBody>
          <a:bodyPr/>
          <a:lstStyle/>
          <a:p>
            <a:r>
              <a:rPr lang="el-GR" b="1" dirty="0">
                <a:solidFill>
                  <a:srgbClr val="C00000"/>
                </a:solidFill>
              </a:rPr>
              <a:t>ΕΛΛΗΝΙΚΕΣ ΠΟΛΕΙΣ</a:t>
            </a:r>
          </a:p>
        </p:txBody>
      </p:sp>
      <p:sp>
        <p:nvSpPr>
          <p:cNvPr id="3" name="Υπότιτλος 2">
            <a:extLst>
              <a:ext uri="{FF2B5EF4-FFF2-40B4-BE49-F238E27FC236}">
                <a16:creationId xmlns:a16="http://schemas.microsoft.com/office/drawing/2014/main" id="{E40A83CE-C4C2-5AF0-5B82-AC5FD553C1BD}"/>
              </a:ext>
            </a:extLst>
          </p:cNvPr>
          <p:cNvSpPr>
            <a:spLocks noGrp="1"/>
          </p:cNvSpPr>
          <p:nvPr>
            <p:ph type="subTitle" idx="1"/>
          </p:nvPr>
        </p:nvSpPr>
        <p:spPr/>
        <p:txBody>
          <a:bodyPr>
            <a:normAutofit/>
          </a:bodyPr>
          <a:lstStyle/>
          <a:p>
            <a:r>
              <a:rPr lang="el-GR" sz="4000" b="1" dirty="0"/>
              <a:t>Προγράμματα ανάπτυξης ευφυίας</a:t>
            </a:r>
          </a:p>
          <a:p>
            <a:r>
              <a:rPr lang="el-GR" sz="4000" b="1" dirty="0"/>
              <a:t>και ευφυείς εφαρμογές</a:t>
            </a:r>
          </a:p>
        </p:txBody>
      </p:sp>
      <p:sp>
        <p:nvSpPr>
          <p:cNvPr id="4" name="4 - Ορθογώνιο">
            <a:extLst>
              <a:ext uri="{FF2B5EF4-FFF2-40B4-BE49-F238E27FC236}">
                <a16:creationId xmlns:a16="http://schemas.microsoft.com/office/drawing/2014/main" id="{DB412527-AC65-3F40-8EBB-77DE626B1290}"/>
              </a:ext>
            </a:extLst>
          </p:cNvPr>
          <p:cNvSpPr/>
          <p:nvPr/>
        </p:nvSpPr>
        <p:spPr>
          <a:xfrm>
            <a:off x="3444875" y="5349875"/>
            <a:ext cx="5029200" cy="1077218"/>
          </a:xfrm>
          <a:prstGeom prst="rect">
            <a:avLst/>
          </a:prstGeom>
        </p:spPr>
        <p:txBody>
          <a:bodyPr>
            <a:spAutoFit/>
          </a:bodyPr>
          <a:lstStyle/>
          <a:p>
            <a:pPr algn="ctr" fontAlgn="auto">
              <a:spcBef>
                <a:spcPts val="0"/>
              </a:spcBef>
              <a:spcAft>
                <a:spcPts val="0"/>
              </a:spcAft>
              <a:buFont typeface="Wingdings 2"/>
              <a:buNone/>
              <a:defRPr/>
            </a:pPr>
            <a:r>
              <a:rPr lang="el-GR" sz="1600" b="1" dirty="0">
                <a:solidFill>
                  <a:srgbClr val="FF0000"/>
                </a:solidFill>
                <a:effectLst>
                  <a:outerShdw blurRad="38100" dist="38100" dir="2700000" algn="tl">
                    <a:srgbClr val="000000">
                      <a:alpha val="43137"/>
                    </a:srgbClr>
                  </a:outerShdw>
                </a:effectLst>
                <a:latin typeface="+mn-lt"/>
              </a:rPr>
              <a:t>Άσπα Γοσποδίνη</a:t>
            </a:r>
          </a:p>
          <a:p>
            <a:pPr algn="ctr" fontAlgn="auto">
              <a:spcBef>
                <a:spcPts val="0"/>
              </a:spcBef>
              <a:spcAft>
                <a:spcPts val="0"/>
              </a:spcAft>
              <a:buFont typeface="Wingdings 2"/>
              <a:buNone/>
              <a:defRPr/>
            </a:pPr>
            <a:r>
              <a:rPr lang="el-GR" sz="1600" b="1" dirty="0">
                <a:latin typeface="+mn-lt"/>
              </a:rPr>
              <a:t>Αρχιτέκτων ΑΠΘ, </a:t>
            </a:r>
            <a:r>
              <a:rPr lang="en-US" sz="1600" b="1" dirty="0">
                <a:latin typeface="+mn-lt"/>
              </a:rPr>
              <a:t>MSc, PhD Bartlett School, UCL</a:t>
            </a:r>
          </a:p>
          <a:p>
            <a:pPr algn="ctr" fontAlgn="auto">
              <a:spcBef>
                <a:spcPts val="0"/>
              </a:spcBef>
              <a:spcAft>
                <a:spcPts val="0"/>
              </a:spcAft>
              <a:buFont typeface="Wingdings 2"/>
              <a:buNone/>
              <a:defRPr/>
            </a:pPr>
            <a:r>
              <a:rPr lang="el-GR" sz="1600" b="1" dirty="0">
                <a:latin typeface="+mn-lt"/>
              </a:rPr>
              <a:t>Καθηγήτρια Πολεοδομίας &amp; Αστικού Σχεδιασμού</a:t>
            </a:r>
          </a:p>
          <a:p>
            <a:pPr algn="ctr" fontAlgn="auto">
              <a:spcBef>
                <a:spcPts val="0"/>
              </a:spcBef>
              <a:spcAft>
                <a:spcPts val="0"/>
              </a:spcAft>
              <a:buFont typeface="Wingdings 2"/>
              <a:buNone/>
              <a:defRPr/>
            </a:pPr>
            <a:r>
              <a:rPr lang="el-GR" sz="1600" b="1" dirty="0">
                <a:latin typeface="+mn-lt"/>
              </a:rPr>
              <a:t>Πανεπιστήμιο Θεσσαλίας</a:t>
            </a:r>
            <a:endParaRPr lang="el-GR" sz="1600" b="1" dirty="0">
              <a:latin typeface="+mj-lt"/>
            </a:endParaRPr>
          </a:p>
        </p:txBody>
      </p:sp>
    </p:spTree>
    <p:extLst>
      <p:ext uri="{BB962C8B-B14F-4D97-AF65-F5344CB8AC3E}">
        <p14:creationId xmlns:p14="http://schemas.microsoft.com/office/powerpoint/2010/main" val="3392105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6B9D015E-E2FF-D164-8555-E330DE86D252}"/>
              </a:ext>
            </a:extLst>
          </p:cNvPr>
          <p:cNvSpPr txBox="1">
            <a:spLocks/>
          </p:cNvSpPr>
          <p:nvPr/>
        </p:nvSpPr>
        <p:spPr>
          <a:xfrm>
            <a:off x="183502" y="0"/>
            <a:ext cx="12008498" cy="12573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 Επιλέξιμες Κατηγορίες Δράσεων ανά Άξονα</a:t>
            </a:r>
            <a:br>
              <a:rPr lang="el-GR" sz="9600" b="1" dirty="0"/>
            </a:br>
            <a:endParaRPr lang="el-GR" sz="9600" b="1" dirty="0">
              <a:solidFill>
                <a:srgbClr val="C00000"/>
              </a:solidFill>
            </a:endParaRPr>
          </a:p>
        </p:txBody>
      </p:sp>
      <p:pic>
        <p:nvPicPr>
          <p:cNvPr id="3" name="Εικόνα 2">
            <a:extLst>
              <a:ext uri="{FF2B5EF4-FFF2-40B4-BE49-F238E27FC236}">
                <a16:creationId xmlns:a16="http://schemas.microsoft.com/office/drawing/2014/main" id="{5A66EB14-5938-4041-B475-4320C2511F54}"/>
              </a:ext>
            </a:extLst>
          </p:cNvPr>
          <p:cNvPicPr>
            <a:picLocks noChangeAspect="1"/>
          </p:cNvPicPr>
          <p:nvPr/>
        </p:nvPicPr>
        <p:blipFill>
          <a:blip r:embed="rId2"/>
          <a:stretch>
            <a:fillRect/>
          </a:stretch>
        </p:blipFill>
        <p:spPr>
          <a:xfrm>
            <a:off x="735951" y="1331824"/>
            <a:ext cx="9827273" cy="5526176"/>
          </a:xfrm>
          <a:prstGeom prst="rect">
            <a:avLst/>
          </a:prstGeom>
        </p:spPr>
      </p:pic>
    </p:spTree>
    <p:extLst>
      <p:ext uri="{BB962C8B-B14F-4D97-AF65-F5344CB8AC3E}">
        <p14:creationId xmlns:p14="http://schemas.microsoft.com/office/powerpoint/2010/main" val="31769028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6B9D015E-E2FF-D164-8555-E330DE86D252}"/>
              </a:ext>
            </a:extLst>
          </p:cNvPr>
          <p:cNvSpPr txBox="1">
            <a:spLocks/>
          </p:cNvSpPr>
          <p:nvPr/>
        </p:nvSpPr>
        <p:spPr>
          <a:xfrm>
            <a:off x="183502" y="0"/>
            <a:ext cx="12008498" cy="12573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 Επιλέξιμες Κατηγορίες Δράσεων ανά Άξονα</a:t>
            </a:r>
            <a:br>
              <a:rPr lang="el-GR" sz="9600" b="1" dirty="0"/>
            </a:br>
            <a:endParaRPr lang="el-GR" sz="9600" b="1" dirty="0">
              <a:solidFill>
                <a:srgbClr val="C00000"/>
              </a:solidFill>
            </a:endParaRPr>
          </a:p>
        </p:txBody>
      </p:sp>
      <p:pic>
        <p:nvPicPr>
          <p:cNvPr id="3" name="Εικόνα 2">
            <a:extLst>
              <a:ext uri="{FF2B5EF4-FFF2-40B4-BE49-F238E27FC236}">
                <a16:creationId xmlns:a16="http://schemas.microsoft.com/office/drawing/2014/main" id="{C71F35CA-4EA6-4D25-9274-E730CC2B764B}"/>
              </a:ext>
            </a:extLst>
          </p:cNvPr>
          <p:cNvPicPr>
            <a:picLocks noChangeAspect="1"/>
          </p:cNvPicPr>
          <p:nvPr/>
        </p:nvPicPr>
        <p:blipFill>
          <a:blip r:embed="rId2"/>
          <a:stretch>
            <a:fillRect/>
          </a:stretch>
        </p:blipFill>
        <p:spPr>
          <a:xfrm>
            <a:off x="575390" y="1332694"/>
            <a:ext cx="10655945" cy="5525305"/>
          </a:xfrm>
          <a:prstGeom prst="rect">
            <a:avLst/>
          </a:prstGeom>
        </p:spPr>
      </p:pic>
    </p:spTree>
    <p:extLst>
      <p:ext uri="{BB962C8B-B14F-4D97-AF65-F5344CB8AC3E}">
        <p14:creationId xmlns:p14="http://schemas.microsoft.com/office/powerpoint/2010/main" val="2535198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6B9D015E-E2FF-D164-8555-E330DE86D252}"/>
              </a:ext>
            </a:extLst>
          </p:cNvPr>
          <p:cNvSpPr txBox="1">
            <a:spLocks/>
          </p:cNvSpPr>
          <p:nvPr/>
        </p:nvSpPr>
        <p:spPr>
          <a:xfrm>
            <a:off x="183502" y="0"/>
            <a:ext cx="12008498" cy="12573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 Επιλέξιμες Κατηγορίες Δράσεων ανά Άξονα</a:t>
            </a:r>
            <a:br>
              <a:rPr lang="el-GR" sz="9600" b="1" dirty="0"/>
            </a:br>
            <a:endParaRPr lang="el-GR" sz="9600" b="1" dirty="0">
              <a:solidFill>
                <a:srgbClr val="C00000"/>
              </a:solidFill>
            </a:endParaRPr>
          </a:p>
        </p:txBody>
      </p:sp>
      <p:pic>
        <p:nvPicPr>
          <p:cNvPr id="3" name="Εικόνα 2">
            <a:extLst>
              <a:ext uri="{FF2B5EF4-FFF2-40B4-BE49-F238E27FC236}">
                <a16:creationId xmlns:a16="http://schemas.microsoft.com/office/drawing/2014/main" id="{6B161462-264F-292F-95B0-E9EE21DEEDCE}"/>
              </a:ext>
            </a:extLst>
          </p:cNvPr>
          <p:cNvPicPr>
            <a:picLocks noChangeAspect="1"/>
          </p:cNvPicPr>
          <p:nvPr/>
        </p:nvPicPr>
        <p:blipFill>
          <a:blip r:embed="rId2"/>
          <a:stretch>
            <a:fillRect/>
          </a:stretch>
        </p:blipFill>
        <p:spPr>
          <a:xfrm>
            <a:off x="964552" y="1333499"/>
            <a:ext cx="10027298" cy="5645451"/>
          </a:xfrm>
          <a:prstGeom prst="rect">
            <a:avLst/>
          </a:prstGeom>
        </p:spPr>
      </p:pic>
    </p:spTree>
    <p:extLst>
      <p:ext uri="{BB962C8B-B14F-4D97-AF65-F5344CB8AC3E}">
        <p14:creationId xmlns:p14="http://schemas.microsoft.com/office/powerpoint/2010/main" val="3049053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6B9D015E-E2FF-D164-8555-E330DE86D252}"/>
              </a:ext>
            </a:extLst>
          </p:cNvPr>
          <p:cNvSpPr txBox="1">
            <a:spLocks/>
          </p:cNvSpPr>
          <p:nvPr/>
        </p:nvSpPr>
        <p:spPr>
          <a:xfrm>
            <a:off x="183502" y="0"/>
            <a:ext cx="12008498" cy="12573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 Επιλέξιμες Κατηγορίες Δράσεων ανά Άξονα</a:t>
            </a:r>
            <a:br>
              <a:rPr lang="el-GR" sz="9600" b="1" dirty="0"/>
            </a:br>
            <a:endParaRPr lang="el-GR" sz="9600" b="1" dirty="0">
              <a:solidFill>
                <a:srgbClr val="C00000"/>
              </a:solidFill>
            </a:endParaRPr>
          </a:p>
        </p:txBody>
      </p:sp>
      <p:pic>
        <p:nvPicPr>
          <p:cNvPr id="3" name="Εικόνα 2">
            <a:extLst>
              <a:ext uri="{FF2B5EF4-FFF2-40B4-BE49-F238E27FC236}">
                <a16:creationId xmlns:a16="http://schemas.microsoft.com/office/drawing/2014/main" id="{70D3D9CF-6C6B-8943-373F-3F9E5B4F3F0D}"/>
              </a:ext>
            </a:extLst>
          </p:cNvPr>
          <p:cNvPicPr>
            <a:picLocks noChangeAspect="1"/>
          </p:cNvPicPr>
          <p:nvPr/>
        </p:nvPicPr>
        <p:blipFill>
          <a:blip r:embed="rId2"/>
          <a:stretch>
            <a:fillRect/>
          </a:stretch>
        </p:blipFill>
        <p:spPr>
          <a:xfrm>
            <a:off x="364476" y="1276642"/>
            <a:ext cx="10246373" cy="5581358"/>
          </a:xfrm>
          <a:prstGeom prst="rect">
            <a:avLst/>
          </a:prstGeom>
        </p:spPr>
      </p:pic>
    </p:spTree>
    <p:extLst>
      <p:ext uri="{BB962C8B-B14F-4D97-AF65-F5344CB8AC3E}">
        <p14:creationId xmlns:p14="http://schemas.microsoft.com/office/powerpoint/2010/main" val="25071436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a:extLst>
              <a:ext uri="{FF2B5EF4-FFF2-40B4-BE49-F238E27FC236}">
                <a16:creationId xmlns:a16="http://schemas.microsoft.com/office/drawing/2014/main" id="{32EE1432-D1A8-38B6-CA66-F7814694158D}"/>
              </a:ext>
            </a:extLst>
          </p:cNvPr>
          <p:cNvPicPr>
            <a:picLocks noChangeAspect="1"/>
          </p:cNvPicPr>
          <p:nvPr/>
        </p:nvPicPr>
        <p:blipFill>
          <a:blip r:embed="rId2"/>
          <a:stretch>
            <a:fillRect/>
          </a:stretch>
        </p:blipFill>
        <p:spPr>
          <a:xfrm>
            <a:off x="787892" y="1551904"/>
            <a:ext cx="9530366" cy="5306096"/>
          </a:xfrm>
          <a:prstGeom prst="rect">
            <a:avLst/>
          </a:prstGeom>
        </p:spPr>
      </p:pic>
      <p:sp>
        <p:nvSpPr>
          <p:cNvPr id="9" name="Τίτλος 1">
            <a:extLst>
              <a:ext uri="{FF2B5EF4-FFF2-40B4-BE49-F238E27FC236}">
                <a16:creationId xmlns:a16="http://schemas.microsoft.com/office/drawing/2014/main" id="{63EC0E68-7D50-FFE7-C442-6D271B63DF1A}"/>
              </a:ext>
            </a:extLst>
          </p:cNvPr>
          <p:cNvSpPr txBox="1">
            <a:spLocks/>
          </p:cNvSpPr>
          <p:nvPr/>
        </p:nvSpPr>
        <p:spPr>
          <a:xfrm>
            <a:off x="183502" y="0"/>
            <a:ext cx="12008498" cy="12573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 Επιλέξιμες Κατηγορίες Δράσεων ανά Άξονα</a:t>
            </a:r>
            <a:br>
              <a:rPr lang="el-GR" sz="9600" b="1" dirty="0"/>
            </a:br>
            <a:endParaRPr lang="el-GR" sz="9600" b="1" dirty="0">
              <a:solidFill>
                <a:srgbClr val="C00000"/>
              </a:solidFill>
            </a:endParaRPr>
          </a:p>
        </p:txBody>
      </p:sp>
    </p:spTree>
    <p:extLst>
      <p:ext uri="{BB962C8B-B14F-4D97-AF65-F5344CB8AC3E}">
        <p14:creationId xmlns:p14="http://schemas.microsoft.com/office/powerpoint/2010/main" val="215249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a:extLst>
              <a:ext uri="{FF2B5EF4-FFF2-40B4-BE49-F238E27FC236}">
                <a16:creationId xmlns:a16="http://schemas.microsoft.com/office/drawing/2014/main" id="{63EC0E68-7D50-FFE7-C442-6D271B63DF1A}"/>
              </a:ext>
            </a:extLst>
          </p:cNvPr>
          <p:cNvSpPr txBox="1">
            <a:spLocks/>
          </p:cNvSpPr>
          <p:nvPr/>
        </p:nvSpPr>
        <p:spPr>
          <a:xfrm>
            <a:off x="183502" y="0"/>
            <a:ext cx="12008498" cy="12573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 Επιλέξιμες Κατηγορίες Δράσεων ανά Άξονα</a:t>
            </a:r>
            <a:br>
              <a:rPr lang="el-GR" sz="9600" b="1" dirty="0"/>
            </a:br>
            <a:endParaRPr lang="el-GR" sz="9600" b="1" dirty="0">
              <a:solidFill>
                <a:srgbClr val="C00000"/>
              </a:solidFill>
            </a:endParaRPr>
          </a:p>
        </p:txBody>
      </p:sp>
      <p:pic>
        <p:nvPicPr>
          <p:cNvPr id="3" name="Εικόνα 2">
            <a:extLst>
              <a:ext uri="{FF2B5EF4-FFF2-40B4-BE49-F238E27FC236}">
                <a16:creationId xmlns:a16="http://schemas.microsoft.com/office/drawing/2014/main" id="{A94552A6-DC62-3E73-AF70-F1117CF1E4B3}"/>
              </a:ext>
            </a:extLst>
          </p:cNvPr>
          <p:cNvPicPr>
            <a:picLocks noChangeAspect="1"/>
          </p:cNvPicPr>
          <p:nvPr/>
        </p:nvPicPr>
        <p:blipFill>
          <a:blip r:embed="rId2"/>
          <a:stretch>
            <a:fillRect/>
          </a:stretch>
        </p:blipFill>
        <p:spPr>
          <a:xfrm>
            <a:off x="883678" y="1257299"/>
            <a:ext cx="10041497" cy="5581649"/>
          </a:xfrm>
          <a:prstGeom prst="rect">
            <a:avLst/>
          </a:prstGeom>
        </p:spPr>
      </p:pic>
    </p:spTree>
    <p:extLst>
      <p:ext uri="{BB962C8B-B14F-4D97-AF65-F5344CB8AC3E}">
        <p14:creationId xmlns:p14="http://schemas.microsoft.com/office/powerpoint/2010/main" val="2145309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a:extLst>
              <a:ext uri="{FF2B5EF4-FFF2-40B4-BE49-F238E27FC236}">
                <a16:creationId xmlns:a16="http://schemas.microsoft.com/office/drawing/2014/main" id="{63EC0E68-7D50-FFE7-C442-6D271B63DF1A}"/>
              </a:ext>
            </a:extLst>
          </p:cNvPr>
          <p:cNvSpPr txBox="1">
            <a:spLocks/>
          </p:cNvSpPr>
          <p:nvPr/>
        </p:nvSpPr>
        <p:spPr>
          <a:xfrm>
            <a:off x="183502" y="0"/>
            <a:ext cx="12008498" cy="12573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 Επιλέξιμες Κατηγορίες Δράσεων ανά Άξονα</a:t>
            </a:r>
            <a:br>
              <a:rPr lang="el-GR" sz="9600" b="1" dirty="0"/>
            </a:br>
            <a:endParaRPr lang="el-GR" sz="9600" b="1" dirty="0">
              <a:solidFill>
                <a:srgbClr val="C00000"/>
              </a:solidFill>
            </a:endParaRPr>
          </a:p>
        </p:txBody>
      </p:sp>
      <p:pic>
        <p:nvPicPr>
          <p:cNvPr id="3" name="Εικόνα 2">
            <a:extLst>
              <a:ext uri="{FF2B5EF4-FFF2-40B4-BE49-F238E27FC236}">
                <a16:creationId xmlns:a16="http://schemas.microsoft.com/office/drawing/2014/main" id="{43C48E8B-E2CC-12DB-D05F-4EA4E6483DFD}"/>
              </a:ext>
            </a:extLst>
          </p:cNvPr>
          <p:cNvPicPr>
            <a:picLocks noChangeAspect="1"/>
          </p:cNvPicPr>
          <p:nvPr/>
        </p:nvPicPr>
        <p:blipFill>
          <a:blip r:embed="rId2"/>
          <a:stretch>
            <a:fillRect/>
          </a:stretch>
        </p:blipFill>
        <p:spPr>
          <a:xfrm>
            <a:off x="410245" y="1257300"/>
            <a:ext cx="9886279" cy="5572753"/>
          </a:xfrm>
          <a:prstGeom prst="rect">
            <a:avLst/>
          </a:prstGeom>
        </p:spPr>
      </p:pic>
    </p:spTree>
    <p:extLst>
      <p:ext uri="{BB962C8B-B14F-4D97-AF65-F5344CB8AC3E}">
        <p14:creationId xmlns:p14="http://schemas.microsoft.com/office/powerpoint/2010/main" val="7822669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a:extLst>
              <a:ext uri="{FF2B5EF4-FFF2-40B4-BE49-F238E27FC236}">
                <a16:creationId xmlns:a16="http://schemas.microsoft.com/office/drawing/2014/main" id="{63EC0E68-7D50-FFE7-C442-6D271B63DF1A}"/>
              </a:ext>
            </a:extLst>
          </p:cNvPr>
          <p:cNvSpPr txBox="1">
            <a:spLocks/>
          </p:cNvSpPr>
          <p:nvPr/>
        </p:nvSpPr>
        <p:spPr>
          <a:xfrm>
            <a:off x="183502" y="0"/>
            <a:ext cx="12008498" cy="196215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Εφαρμοσμένες Δράσεις</a:t>
            </a:r>
          </a:p>
          <a:p>
            <a:pPr algn="ctr"/>
            <a:endParaRPr lang="el-GR" sz="9600" b="1" dirty="0">
              <a:solidFill>
                <a:srgbClr val="C00000"/>
              </a:solidFill>
              <a:latin typeface="+mn-lt"/>
            </a:endParaRPr>
          </a:p>
          <a:p>
            <a:pPr algn="ctr"/>
            <a:r>
              <a:rPr lang="el-GR" sz="12800" b="1" dirty="0">
                <a:solidFill>
                  <a:srgbClr val="C00000"/>
                </a:solidFill>
                <a:latin typeface="+mn-lt"/>
              </a:rPr>
              <a:t>1. ΤΡΙΚΑΛΑ</a:t>
            </a:r>
            <a:br>
              <a:rPr lang="el-GR" sz="9600" b="1" dirty="0"/>
            </a:br>
            <a:endParaRPr lang="el-GR" sz="9600" b="1" dirty="0">
              <a:solidFill>
                <a:srgbClr val="C00000"/>
              </a:solidFill>
            </a:endParaRPr>
          </a:p>
        </p:txBody>
      </p:sp>
      <p:sp>
        <p:nvSpPr>
          <p:cNvPr id="2" name="TextBox 1">
            <a:extLst>
              <a:ext uri="{FF2B5EF4-FFF2-40B4-BE49-F238E27FC236}">
                <a16:creationId xmlns:a16="http://schemas.microsoft.com/office/drawing/2014/main" id="{A16FA4C0-7228-8D7F-4313-3D1858832DA8}"/>
              </a:ext>
            </a:extLst>
          </p:cNvPr>
          <p:cNvSpPr txBox="1"/>
          <p:nvPr/>
        </p:nvSpPr>
        <p:spPr>
          <a:xfrm>
            <a:off x="183502" y="1962150"/>
            <a:ext cx="12008498" cy="5078313"/>
          </a:xfrm>
          <a:prstGeom prst="rect">
            <a:avLst/>
          </a:prstGeom>
          <a:noFill/>
        </p:spPr>
        <p:txBody>
          <a:bodyPr wrap="square" rtlCol="0">
            <a:spAutoFit/>
          </a:bodyPr>
          <a:lstStyle/>
          <a:p>
            <a:pPr algn="just"/>
            <a:r>
              <a:rPr lang="el-GR" b="1" i="0" u="sng" dirty="0">
                <a:solidFill>
                  <a:srgbClr val="C00000"/>
                </a:solidFill>
                <a:effectLst/>
                <a:latin typeface="Commissioner"/>
              </a:rPr>
              <a:t>Πλατφόρμα ενίσχυσης της αστικής κινητικότητας για το Δήμο </a:t>
            </a:r>
            <a:r>
              <a:rPr lang="el-GR" b="1" i="0" u="sng" dirty="0" err="1">
                <a:solidFill>
                  <a:srgbClr val="C00000"/>
                </a:solidFill>
                <a:effectLst/>
                <a:latin typeface="Commissioner"/>
              </a:rPr>
              <a:t>Τρικκαίων</a:t>
            </a:r>
            <a:endParaRPr lang="el-GR" b="0" i="0" dirty="0">
              <a:solidFill>
                <a:srgbClr val="C00000"/>
              </a:solidFill>
              <a:effectLst/>
              <a:latin typeface="Commissioner"/>
            </a:endParaRPr>
          </a:p>
          <a:p>
            <a:pPr algn="just"/>
            <a:r>
              <a:rPr lang="el-GR" b="1" i="0" dirty="0">
                <a:effectLst/>
                <a:latin typeface="Commissioner"/>
              </a:rPr>
              <a:t>Η πλατφόρμα SMARTA 2 </a:t>
            </a:r>
            <a:r>
              <a:rPr lang="el-GR" b="0" i="0" dirty="0">
                <a:effectLst/>
                <a:latin typeface="Commissioner"/>
              </a:rPr>
              <a:t>(</a:t>
            </a:r>
            <a:r>
              <a:rPr lang="el-GR" b="0" i="0" dirty="0" err="1">
                <a:effectLst/>
                <a:latin typeface="Commissioner"/>
              </a:rPr>
              <a:t>Sustainable</a:t>
            </a:r>
            <a:r>
              <a:rPr lang="el-GR" b="0" i="0" dirty="0">
                <a:effectLst/>
                <a:latin typeface="Commissioner"/>
              </a:rPr>
              <a:t> </a:t>
            </a:r>
            <a:r>
              <a:rPr lang="el-GR" b="0" i="0" dirty="0" err="1">
                <a:effectLst/>
                <a:latin typeface="Commissioner"/>
              </a:rPr>
              <a:t>shared</a:t>
            </a:r>
            <a:r>
              <a:rPr lang="el-GR" b="0" i="0" dirty="0">
                <a:effectLst/>
                <a:latin typeface="Commissioner"/>
              </a:rPr>
              <a:t> </a:t>
            </a:r>
            <a:r>
              <a:rPr lang="el-GR" b="0" i="0" dirty="0" err="1">
                <a:effectLst/>
                <a:latin typeface="Commissioner"/>
              </a:rPr>
              <a:t>mobility</a:t>
            </a:r>
            <a:r>
              <a:rPr lang="el-GR" b="0" i="0" dirty="0">
                <a:effectLst/>
                <a:latin typeface="Commissioner"/>
              </a:rPr>
              <a:t> </a:t>
            </a:r>
            <a:r>
              <a:rPr lang="el-GR" b="0" i="0" dirty="0" err="1">
                <a:effectLst/>
                <a:latin typeface="Commissioner"/>
              </a:rPr>
              <a:t>interconnected</a:t>
            </a:r>
            <a:r>
              <a:rPr lang="el-GR" b="0" i="0" dirty="0">
                <a:effectLst/>
                <a:latin typeface="Commissioner"/>
              </a:rPr>
              <a:t> </a:t>
            </a:r>
            <a:r>
              <a:rPr lang="el-GR" b="0" i="0" dirty="0" err="1">
                <a:effectLst/>
                <a:latin typeface="Commissioner"/>
              </a:rPr>
              <a:t>with</a:t>
            </a:r>
            <a:r>
              <a:rPr lang="el-GR" b="0" i="0" dirty="0">
                <a:effectLst/>
                <a:latin typeface="Commissioner"/>
              </a:rPr>
              <a:t> </a:t>
            </a:r>
            <a:r>
              <a:rPr lang="el-GR" b="0" i="0" dirty="0" err="1">
                <a:effectLst/>
                <a:latin typeface="Commissioner"/>
              </a:rPr>
              <a:t>public</a:t>
            </a:r>
            <a:r>
              <a:rPr lang="el-GR" b="0" i="0" dirty="0">
                <a:effectLst/>
                <a:latin typeface="Commissioner"/>
              </a:rPr>
              <a:t> </a:t>
            </a:r>
            <a:r>
              <a:rPr lang="el-GR" b="0" i="0" dirty="0" err="1">
                <a:effectLst/>
                <a:latin typeface="Commissioner"/>
              </a:rPr>
              <a:t>transport</a:t>
            </a:r>
            <a:r>
              <a:rPr lang="el-GR" b="0" i="0" dirty="0">
                <a:effectLst/>
                <a:latin typeface="Commissioner"/>
              </a:rPr>
              <a:t> in European </a:t>
            </a:r>
            <a:r>
              <a:rPr lang="el-GR" b="0" i="0" dirty="0" err="1">
                <a:effectLst/>
                <a:latin typeface="Commissioner"/>
              </a:rPr>
              <a:t>rural</a:t>
            </a:r>
            <a:r>
              <a:rPr lang="el-GR" b="0" i="0" dirty="0">
                <a:effectLst/>
                <a:latin typeface="Commissioner"/>
              </a:rPr>
              <a:t> </a:t>
            </a:r>
            <a:r>
              <a:rPr lang="el-GR" b="0" i="0" dirty="0" err="1">
                <a:effectLst/>
                <a:latin typeface="Commissioner"/>
              </a:rPr>
              <a:t>areas</a:t>
            </a:r>
            <a:r>
              <a:rPr lang="el-GR" b="0" i="0" dirty="0">
                <a:effectLst/>
                <a:latin typeface="Commissioner"/>
              </a:rPr>
              <a:t>), αναπτύχθηκε για την Αναπτυξιακή Εταιρεία του Δήμου </a:t>
            </a:r>
            <a:r>
              <a:rPr lang="el-GR" b="0" i="0" dirty="0" err="1">
                <a:effectLst/>
                <a:latin typeface="Commissioner"/>
              </a:rPr>
              <a:t>Τρικκαίων</a:t>
            </a:r>
            <a:r>
              <a:rPr lang="el-GR" b="0" i="0" dirty="0">
                <a:effectLst/>
                <a:latin typeface="Commissioner"/>
              </a:rPr>
              <a:t> – Αναπτυξιακή Ανώνυμη Εταιρεία ΟΤΑ – “e-</a:t>
            </a:r>
            <a:r>
              <a:rPr lang="el-GR" b="0" i="0" dirty="0" err="1">
                <a:effectLst/>
                <a:latin typeface="Commissioner"/>
              </a:rPr>
              <a:t>Trikala</a:t>
            </a:r>
            <a:r>
              <a:rPr lang="el-GR" b="0" i="0" dirty="0">
                <a:effectLst/>
                <a:latin typeface="Commissioner"/>
              </a:rPr>
              <a:t> ΑΕ”.</a:t>
            </a:r>
          </a:p>
          <a:p>
            <a:pPr algn="just"/>
            <a:r>
              <a:rPr lang="el-GR" b="0" i="0" dirty="0">
                <a:effectLst/>
                <a:latin typeface="Commissioner"/>
              </a:rPr>
              <a:t>Η on-</a:t>
            </a:r>
            <a:r>
              <a:rPr lang="el-GR" b="0" i="0" dirty="0" err="1">
                <a:effectLst/>
                <a:latin typeface="Commissioner"/>
              </a:rPr>
              <a:t>line</a:t>
            </a:r>
            <a:r>
              <a:rPr lang="el-GR" b="0" i="0" dirty="0">
                <a:effectLst/>
                <a:latin typeface="Commissioner"/>
              </a:rPr>
              <a:t> πλατφόρμα παρέχει τις ακόλουθες λειτουργίες:</a:t>
            </a:r>
          </a:p>
          <a:p>
            <a:pPr algn="just">
              <a:buFont typeface="Arial" panose="020B0604020202020204" pitchFamily="34" charset="0"/>
              <a:buChar char="•"/>
            </a:pPr>
            <a:r>
              <a:rPr lang="el-GR" b="1" i="0" dirty="0">
                <a:solidFill>
                  <a:srgbClr val="C00000"/>
                </a:solidFill>
                <a:effectLst/>
                <a:latin typeface="Commissioner"/>
              </a:rPr>
              <a:t>πληροφόρηση τύπου </a:t>
            </a:r>
            <a:r>
              <a:rPr lang="el-GR" b="1" i="0" dirty="0" err="1">
                <a:solidFill>
                  <a:srgbClr val="C00000"/>
                </a:solidFill>
                <a:effectLst/>
                <a:latin typeface="Commissioner"/>
              </a:rPr>
              <a:t>real-time</a:t>
            </a:r>
            <a:r>
              <a:rPr lang="el-GR" b="1" i="0" dirty="0">
                <a:solidFill>
                  <a:srgbClr val="C00000"/>
                </a:solidFill>
                <a:effectLst/>
                <a:latin typeface="Commissioner"/>
              </a:rPr>
              <a:t> σχετικά με την εκτιμώμενη ώρα άφιξης αστικού λεωφορείου </a:t>
            </a:r>
            <a:r>
              <a:rPr lang="el-GR" b="0" i="0" dirty="0">
                <a:effectLst/>
                <a:latin typeface="Commissioner"/>
              </a:rPr>
              <a:t>σε συγκεκριμένη στάση. Η πληροφορία υπάρχει ήδη στο υφιστάμενο σύστημα ευφυών μεταφορών των αστικών λεωφορείων και αποτυπώνεται σε συγκεκριμένες πινακίδες σε στάσεις λεωφορείων στην πόλη των Τρικάλων.</a:t>
            </a:r>
          </a:p>
          <a:p>
            <a:pPr algn="just">
              <a:buFont typeface="Arial" panose="020B0604020202020204" pitchFamily="34" charset="0"/>
              <a:buChar char="•"/>
            </a:pPr>
            <a:r>
              <a:rPr lang="el-GR" b="1" i="0" dirty="0">
                <a:solidFill>
                  <a:srgbClr val="C00000"/>
                </a:solidFill>
                <a:effectLst/>
                <a:latin typeface="Commissioner"/>
              </a:rPr>
              <a:t>δημιουργία εφαρμογής για </a:t>
            </a:r>
            <a:r>
              <a:rPr lang="el-GR" b="1" i="0" dirty="0" err="1">
                <a:solidFill>
                  <a:srgbClr val="C00000"/>
                </a:solidFill>
                <a:effectLst/>
                <a:latin typeface="Commissioner"/>
              </a:rPr>
              <a:t>carsharing</a:t>
            </a:r>
            <a:r>
              <a:rPr lang="el-GR" b="1" i="0" dirty="0">
                <a:solidFill>
                  <a:srgbClr val="C00000"/>
                </a:solidFill>
                <a:effectLst/>
                <a:latin typeface="Commissioner"/>
              </a:rPr>
              <a:t> και </a:t>
            </a:r>
            <a:r>
              <a:rPr lang="el-GR" b="1" i="0" dirty="0" err="1">
                <a:solidFill>
                  <a:srgbClr val="C00000"/>
                </a:solidFill>
                <a:effectLst/>
                <a:latin typeface="Commissioner"/>
              </a:rPr>
              <a:t>carpooling</a:t>
            </a:r>
            <a:r>
              <a:rPr lang="el-GR" b="1" i="0" dirty="0">
                <a:solidFill>
                  <a:srgbClr val="C00000"/>
                </a:solidFill>
                <a:effectLst/>
                <a:latin typeface="Commissioner"/>
              </a:rPr>
              <a:t> </a:t>
            </a:r>
            <a:r>
              <a:rPr lang="el-GR" b="0" i="0" dirty="0">
                <a:effectLst/>
                <a:latin typeface="Commissioner"/>
              </a:rPr>
              <a:t>και πληροφόρηση σχετικά με τις διαθέσιμες κατά περίπτωση επιλογές. Κατά βάση χρησιμοποιούνται από/προς γειτονικούς οικισμούς/χωριά σε σχέση με την πόλη των Τρικάλων, και η ανάπτυξή της επιτρέπει την επέκτασή της σε νέους προορισμούς.</a:t>
            </a:r>
          </a:p>
          <a:p>
            <a:pPr algn="just">
              <a:buFont typeface="Arial" panose="020B0604020202020204" pitchFamily="34" charset="0"/>
              <a:buChar char="•"/>
            </a:pPr>
            <a:r>
              <a:rPr lang="el-GR" b="1" i="0" dirty="0">
                <a:solidFill>
                  <a:srgbClr val="C00000"/>
                </a:solidFill>
                <a:effectLst/>
                <a:latin typeface="Commissioner"/>
              </a:rPr>
              <a:t>μία on-</a:t>
            </a:r>
            <a:r>
              <a:rPr lang="el-GR" b="1" i="0" dirty="0" err="1">
                <a:solidFill>
                  <a:srgbClr val="C00000"/>
                </a:solidFill>
                <a:effectLst/>
                <a:latin typeface="Commissioner"/>
              </a:rPr>
              <a:t>demand</a:t>
            </a:r>
            <a:r>
              <a:rPr lang="el-GR" b="1" i="0" dirty="0">
                <a:solidFill>
                  <a:srgbClr val="C00000"/>
                </a:solidFill>
                <a:effectLst/>
                <a:latin typeface="Commissioner"/>
              </a:rPr>
              <a:t> υπηρεσία η οποία επιτρέπει την αποστολή αιτήματος για κράτηση λεωφορείου ή ταξί. </a:t>
            </a:r>
            <a:r>
              <a:rPr lang="el-GR" b="0" i="0" dirty="0">
                <a:effectLst/>
                <a:latin typeface="Commissioner"/>
              </a:rPr>
              <a:t>Με τον τρόπο αυτό ο </a:t>
            </a:r>
            <a:r>
              <a:rPr lang="el-GR" b="0" i="0" dirty="0" err="1">
                <a:effectLst/>
                <a:latin typeface="Commissioner"/>
              </a:rPr>
              <a:t>πάροχος</a:t>
            </a:r>
            <a:r>
              <a:rPr lang="el-GR" b="0" i="0" dirty="0">
                <a:effectLst/>
                <a:latin typeface="Commissioner"/>
              </a:rPr>
              <a:t> αστικών μεταφορών γνωρίζει εκ των προτέρων την πραγματική ανάγκη για συγκεκριμένα δρομολόγια. Επικουρικά με την on-</a:t>
            </a:r>
            <a:r>
              <a:rPr lang="el-GR" b="0" i="0" dirty="0" err="1">
                <a:effectLst/>
                <a:latin typeface="Commissioner"/>
              </a:rPr>
              <a:t>line</a:t>
            </a:r>
            <a:r>
              <a:rPr lang="el-GR" b="0" i="0" dirty="0">
                <a:effectLst/>
                <a:latin typeface="Commissioner"/>
              </a:rPr>
              <a:t> έκδοση, υποστηρίζεται η υπηρεσία μέσω τηλεφωνικού κέντρου στο </a:t>
            </a:r>
            <a:r>
              <a:rPr lang="el-GR" b="0" i="0" dirty="0" err="1">
                <a:effectLst/>
                <a:latin typeface="Commissioner"/>
              </a:rPr>
              <a:t>infopoint</a:t>
            </a:r>
            <a:r>
              <a:rPr lang="el-GR" b="0" i="0" dirty="0">
                <a:effectLst/>
                <a:latin typeface="Commissioner"/>
              </a:rPr>
              <a:t>, το οποίο βρίσκεται στην κεντρική πλατεία της πόλης των Τρικάλων και είναι ήδη στελεχωμένο με κατάλληλο προσωπικό.</a:t>
            </a:r>
          </a:p>
          <a:p>
            <a:pPr algn="just">
              <a:buFont typeface="Arial" panose="020B0604020202020204" pitchFamily="34" charset="0"/>
              <a:buChar char="•"/>
            </a:pPr>
            <a:r>
              <a:rPr lang="el-GR" b="1" i="0" dirty="0">
                <a:solidFill>
                  <a:srgbClr val="C00000"/>
                </a:solidFill>
                <a:effectLst/>
                <a:latin typeface="Commissioner"/>
              </a:rPr>
              <a:t>μία εφαρμογή on–</a:t>
            </a:r>
            <a:r>
              <a:rPr lang="el-GR" b="1" i="0" dirty="0" err="1">
                <a:solidFill>
                  <a:srgbClr val="C00000"/>
                </a:solidFill>
                <a:effectLst/>
                <a:latin typeface="Commissioner"/>
              </a:rPr>
              <a:t>line</a:t>
            </a:r>
            <a:r>
              <a:rPr lang="el-GR" b="1" i="0" dirty="0">
                <a:solidFill>
                  <a:srgbClr val="C00000"/>
                </a:solidFill>
                <a:effectLst/>
                <a:latin typeface="Commissioner"/>
              </a:rPr>
              <a:t> κρατήσεων για τις υφιστάμενες υπηρεσίες οι οποίες προσφέρονται ήδη από το Δήμο </a:t>
            </a:r>
            <a:r>
              <a:rPr lang="el-GR" b="1" i="0" dirty="0" err="1">
                <a:solidFill>
                  <a:srgbClr val="C00000"/>
                </a:solidFill>
                <a:effectLst/>
                <a:latin typeface="Commissioner"/>
              </a:rPr>
              <a:t>Τρικκαίων</a:t>
            </a:r>
            <a:r>
              <a:rPr lang="el-GR" b="1" i="0" dirty="0">
                <a:solidFill>
                  <a:srgbClr val="C00000"/>
                </a:solidFill>
                <a:effectLst/>
                <a:latin typeface="Commissioner"/>
              </a:rPr>
              <a:t> μέσω του Info </a:t>
            </a:r>
            <a:r>
              <a:rPr lang="el-GR" b="1" i="0" dirty="0" err="1">
                <a:solidFill>
                  <a:srgbClr val="C00000"/>
                </a:solidFill>
                <a:effectLst/>
                <a:latin typeface="Commissioner"/>
              </a:rPr>
              <a:t>Point</a:t>
            </a:r>
            <a:r>
              <a:rPr lang="el-GR" b="1" i="0" dirty="0">
                <a:solidFill>
                  <a:srgbClr val="C00000"/>
                </a:solidFill>
                <a:effectLst/>
                <a:latin typeface="Commissioner"/>
              </a:rPr>
              <a:t> στην Κεντρική Πλατεία </a:t>
            </a:r>
            <a:r>
              <a:rPr lang="el-GR" b="0" i="0" dirty="0">
                <a:effectLst/>
                <a:latin typeface="Commissioner"/>
              </a:rPr>
              <a:t>(ενδεικτικά αναφέρονται η «ενοικίαση» βραχυπρόθεσμου χρόνου για χρήση α) ποδηλάτου, β) </a:t>
            </a:r>
            <a:r>
              <a:rPr lang="el-GR" b="0" i="0" dirty="0" err="1">
                <a:effectLst/>
                <a:latin typeface="Commissioner"/>
              </a:rPr>
              <a:t>scooter</a:t>
            </a:r>
            <a:r>
              <a:rPr lang="el-GR" b="0" i="0" dirty="0">
                <a:effectLst/>
                <a:latin typeface="Commissioner"/>
              </a:rPr>
              <a:t> αναπηρικού </a:t>
            </a:r>
            <a:r>
              <a:rPr lang="el-GR" b="0" i="0" dirty="0" err="1">
                <a:effectLst/>
                <a:latin typeface="Commissioner"/>
              </a:rPr>
              <a:t>αμαξιδίου</a:t>
            </a:r>
            <a:r>
              <a:rPr lang="el-GR" b="0" i="0" dirty="0">
                <a:effectLst/>
                <a:latin typeface="Commissioner"/>
              </a:rPr>
              <a:t> και γ) θυρίδων με κλειδί για απόθεση αντικειμένων), και δυνατότητα επέκτασης σε νέες υπηρεσίες.</a:t>
            </a:r>
          </a:p>
        </p:txBody>
      </p:sp>
    </p:spTree>
    <p:extLst>
      <p:ext uri="{BB962C8B-B14F-4D97-AF65-F5344CB8AC3E}">
        <p14:creationId xmlns:p14="http://schemas.microsoft.com/office/powerpoint/2010/main" val="13919628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a:extLst>
              <a:ext uri="{FF2B5EF4-FFF2-40B4-BE49-F238E27FC236}">
                <a16:creationId xmlns:a16="http://schemas.microsoft.com/office/drawing/2014/main" id="{63EC0E68-7D50-FFE7-C442-6D271B63DF1A}"/>
              </a:ext>
            </a:extLst>
          </p:cNvPr>
          <p:cNvSpPr txBox="1">
            <a:spLocks/>
          </p:cNvSpPr>
          <p:nvPr/>
        </p:nvSpPr>
        <p:spPr>
          <a:xfrm>
            <a:off x="183502" y="0"/>
            <a:ext cx="12008498" cy="19050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 Εφαρμοσμένες Δράσεις</a:t>
            </a:r>
          </a:p>
          <a:p>
            <a:pPr algn="ctr"/>
            <a:endParaRPr lang="el-GR" sz="9600" b="1" dirty="0">
              <a:solidFill>
                <a:srgbClr val="C00000"/>
              </a:solidFill>
              <a:latin typeface="+mn-lt"/>
            </a:endParaRPr>
          </a:p>
          <a:p>
            <a:pPr algn="ctr"/>
            <a:r>
              <a:rPr lang="el-GR" sz="12800" b="1" dirty="0">
                <a:solidFill>
                  <a:srgbClr val="C00000"/>
                </a:solidFill>
                <a:latin typeface="+mn-lt"/>
              </a:rPr>
              <a:t>1. ΤΡΙΚΑΛΑ</a:t>
            </a:r>
            <a:br>
              <a:rPr lang="el-GR" sz="9600" b="1" dirty="0"/>
            </a:br>
            <a:endParaRPr lang="el-GR" sz="9600" b="1" dirty="0">
              <a:solidFill>
                <a:srgbClr val="C00000"/>
              </a:solidFill>
            </a:endParaRPr>
          </a:p>
        </p:txBody>
      </p:sp>
      <p:sp>
        <p:nvSpPr>
          <p:cNvPr id="2" name="TextBox 1">
            <a:extLst>
              <a:ext uri="{FF2B5EF4-FFF2-40B4-BE49-F238E27FC236}">
                <a16:creationId xmlns:a16="http://schemas.microsoft.com/office/drawing/2014/main" id="{EDA2E14C-4DF8-B8D3-52AD-AC0BBF1BB92A}"/>
              </a:ext>
            </a:extLst>
          </p:cNvPr>
          <p:cNvSpPr txBox="1"/>
          <p:nvPr/>
        </p:nvSpPr>
        <p:spPr>
          <a:xfrm>
            <a:off x="95250" y="1905000"/>
            <a:ext cx="11801475" cy="5078313"/>
          </a:xfrm>
          <a:prstGeom prst="rect">
            <a:avLst/>
          </a:prstGeom>
          <a:noFill/>
        </p:spPr>
        <p:txBody>
          <a:bodyPr wrap="square" rtlCol="0">
            <a:spAutoFit/>
          </a:bodyPr>
          <a:lstStyle/>
          <a:p>
            <a:pPr algn="just"/>
            <a:r>
              <a:rPr lang="el-GR" b="1" i="0" u="sng" dirty="0">
                <a:solidFill>
                  <a:srgbClr val="C00000"/>
                </a:solidFill>
                <a:effectLst/>
                <a:latin typeface="Commissioner"/>
              </a:rPr>
              <a:t>Σύστημα έξυπνης </a:t>
            </a:r>
            <a:r>
              <a:rPr lang="el-GR" b="1" i="0" u="sng" dirty="0" err="1">
                <a:solidFill>
                  <a:srgbClr val="C00000"/>
                </a:solidFill>
                <a:effectLst/>
                <a:latin typeface="Commissioner"/>
              </a:rPr>
              <a:t>πεζοδιάβασης</a:t>
            </a:r>
            <a:endParaRPr lang="el-GR" b="0" i="0" dirty="0">
              <a:solidFill>
                <a:srgbClr val="C00000"/>
              </a:solidFill>
              <a:effectLst/>
              <a:latin typeface="Commissioner"/>
            </a:endParaRPr>
          </a:p>
          <a:p>
            <a:pPr algn="just"/>
            <a:r>
              <a:rPr lang="el-GR" b="0" i="0" dirty="0">
                <a:effectLst/>
                <a:latin typeface="Commissioner"/>
              </a:rPr>
              <a:t>Έχει παρατηρηθεί ότι πολλά θανατηφόρα ατυχήματα, συμβαίνουν μεταξύ οχημάτων και πεζών σε </a:t>
            </a:r>
            <a:r>
              <a:rPr lang="el-GR" b="0" i="0" dirty="0" err="1">
                <a:effectLst/>
                <a:latin typeface="Commissioner"/>
              </a:rPr>
              <a:t>υποφωτισμένες</a:t>
            </a:r>
            <a:r>
              <a:rPr lang="el-GR" b="0" i="0" dirty="0">
                <a:effectLst/>
                <a:latin typeface="Commissioner"/>
              </a:rPr>
              <a:t> και </a:t>
            </a:r>
            <a:r>
              <a:rPr lang="el-GR" b="0" i="0" dirty="0" err="1">
                <a:effectLst/>
                <a:latin typeface="Commissioner"/>
              </a:rPr>
              <a:t>μή</a:t>
            </a:r>
            <a:r>
              <a:rPr lang="el-GR" b="0" i="0" dirty="0">
                <a:effectLst/>
                <a:latin typeface="Commissioner"/>
              </a:rPr>
              <a:t> ασφαλείς </a:t>
            </a:r>
            <a:r>
              <a:rPr lang="el-GR" b="0" i="0" dirty="0" err="1">
                <a:effectLst/>
                <a:latin typeface="Commissioner"/>
              </a:rPr>
              <a:t>πεζοδιαβάσεις</a:t>
            </a:r>
            <a:r>
              <a:rPr lang="el-GR" b="0" i="0" dirty="0">
                <a:effectLst/>
                <a:latin typeface="Commissioner"/>
              </a:rPr>
              <a:t>. Το σύστημα έξυπνης </a:t>
            </a:r>
            <a:r>
              <a:rPr lang="el-GR" b="0" i="0" dirty="0" err="1">
                <a:effectLst/>
                <a:latin typeface="Commissioner"/>
              </a:rPr>
              <a:t>πεζοδιάβασης</a:t>
            </a:r>
            <a:r>
              <a:rPr lang="el-GR" b="0" i="0" dirty="0">
                <a:effectLst/>
                <a:latin typeface="Commissioner"/>
              </a:rPr>
              <a:t> της εταιρείας </a:t>
            </a:r>
            <a:r>
              <a:rPr lang="el-GR" b="0" i="0" dirty="0" err="1">
                <a:effectLst/>
                <a:latin typeface="Commissioner"/>
              </a:rPr>
              <a:t>Bercman</a:t>
            </a:r>
            <a:r>
              <a:rPr lang="el-GR" b="0" i="0" dirty="0">
                <a:effectLst/>
                <a:latin typeface="Commissioner"/>
              </a:rPr>
              <a:t> AS, παρέχει μία σειρά από εργαλεία για την </a:t>
            </a:r>
            <a:r>
              <a:rPr lang="el-GR" b="1" i="0" dirty="0">
                <a:effectLst/>
                <a:latin typeface="Commissioner"/>
              </a:rPr>
              <a:t>προειδοποίηση του οδηγού</a:t>
            </a:r>
            <a:r>
              <a:rPr lang="el-GR" b="0" i="0" dirty="0">
                <a:effectLst/>
                <a:latin typeface="Commissioner"/>
              </a:rPr>
              <a:t> που πλησιάζει την </a:t>
            </a:r>
            <a:r>
              <a:rPr lang="el-GR" b="0" i="0" dirty="0" err="1">
                <a:effectLst/>
                <a:latin typeface="Commissioner"/>
              </a:rPr>
              <a:t>πεζοδιάβαση</a:t>
            </a:r>
            <a:r>
              <a:rPr lang="el-GR" b="0" i="0" dirty="0">
                <a:effectLst/>
                <a:latin typeface="Commissioner"/>
              </a:rPr>
              <a:t> και του </a:t>
            </a:r>
            <a:r>
              <a:rPr lang="el-GR" b="0" i="0" dirty="0" err="1">
                <a:effectLst/>
                <a:latin typeface="Commissioner"/>
              </a:rPr>
              <a:t>εφιστά</a:t>
            </a:r>
            <a:r>
              <a:rPr lang="el-GR" b="0" i="0" dirty="0">
                <a:effectLst/>
                <a:latin typeface="Commissioner"/>
              </a:rPr>
              <a:t> την προσοχή με </a:t>
            </a:r>
            <a:r>
              <a:rPr lang="el-GR" b="1" i="0" dirty="0">
                <a:effectLst/>
                <a:latin typeface="Commissioner"/>
              </a:rPr>
              <a:t>τρόπο που δεν τον αιφνιδιάζει</a:t>
            </a:r>
            <a:r>
              <a:rPr lang="el-GR" b="0" i="0" dirty="0">
                <a:effectLst/>
                <a:latin typeface="Commissioner"/>
              </a:rPr>
              <a:t>.</a:t>
            </a:r>
          </a:p>
          <a:p>
            <a:pPr algn="just"/>
            <a:r>
              <a:rPr lang="el-GR" b="0" i="0" dirty="0">
                <a:effectLst/>
                <a:latin typeface="Commissioner"/>
              </a:rPr>
              <a:t>Το σύστημα έξυπνης </a:t>
            </a:r>
            <a:r>
              <a:rPr lang="el-GR" b="0" i="0" dirty="0" err="1">
                <a:effectLst/>
                <a:latin typeface="Commissioner"/>
              </a:rPr>
              <a:t>πεζοδιάβασης</a:t>
            </a:r>
            <a:r>
              <a:rPr lang="el-GR" b="0" i="0" dirty="0">
                <a:effectLst/>
                <a:latin typeface="Commissioner"/>
              </a:rPr>
              <a:t> SPC-S® που εγκαταστάθηκε στο Δήμο </a:t>
            </a:r>
            <a:r>
              <a:rPr lang="el-GR" b="0" i="0" dirty="0" err="1">
                <a:effectLst/>
                <a:latin typeface="Commissioner"/>
              </a:rPr>
              <a:t>Τρικκαίων</a:t>
            </a:r>
            <a:r>
              <a:rPr lang="el-GR" b="0" i="0" dirty="0">
                <a:effectLst/>
                <a:latin typeface="Commissioner"/>
              </a:rPr>
              <a:t> αποτελείται από:</a:t>
            </a:r>
          </a:p>
          <a:p>
            <a:pPr algn="just">
              <a:buFont typeface="Arial" panose="020B0604020202020204" pitchFamily="34" charset="0"/>
              <a:buChar char="•"/>
            </a:pPr>
            <a:r>
              <a:rPr lang="el-GR" b="1" i="0" dirty="0">
                <a:effectLst/>
                <a:latin typeface="Commissioner"/>
              </a:rPr>
              <a:t>Αισθητήρα Ανίχνευσης του πεζού</a:t>
            </a:r>
            <a:r>
              <a:rPr lang="el-GR" b="0" i="0" dirty="0">
                <a:effectLst/>
                <a:latin typeface="Commissioner"/>
              </a:rPr>
              <a:t> που διέρχεται της </a:t>
            </a:r>
            <a:r>
              <a:rPr lang="el-GR" b="0" i="0" dirty="0" err="1">
                <a:effectLst/>
                <a:latin typeface="Commissioner"/>
              </a:rPr>
              <a:t>πεζοδιάβασης</a:t>
            </a:r>
            <a:r>
              <a:rPr lang="el-GR" b="0" i="0" dirty="0">
                <a:effectLst/>
                <a:latin typeface="Commissioner"/>
              </a:rPr>
              <a:t>.</a:t>
            </a:r>
          </a:p>
          <a:p>
            <a:pPr algn="just">
              <a:buFont typeface="Arial" panose="020B0604020202020204" pitchFamily="34" charset="0"/>
              <a:buChar char="•"/>
            </a:pPr>
            <a:r>
              <a:rPr lang="el-GR" b="1" i="0" dirty="0" err="1">
                <a:effectLst/>
                <a:latin typeface="Commissioner"/>
              </a:rPr>
              <a:t>Αυτοφωτιζόμενη</a:t>
            </a:r>
            <a:r>
              <a:rPr lang="el-GR" b="1" i="0" dirty="0">
                <a:effectLst/>
                <a:latin typeface="Commissioner"/>
              </a:rPr>
              <a:t> πινακίδα </a:t>
            </a:r>
            <a:r>
              <a:rPr lang="el-GR" b="1" i="0" dirty="0" err="1">
                <a:effectLst/>
                <a:latin typeface="Commissioner"/>
              </a:rPr>
              <a:t>πεζοδιάβασης</a:t>
            </a:r>
            <a:r>
              <a:rPr lang="el-GR" b="1" i="0" dirty="0">
                <a:effectLst/>
                <a:latin typeface="Commissioner"/>
              </a:rPr>
              <a:t> τεχνολογίας LED</a:t>
            </a:r>
            <a:r>
              <a:rPr lang="el-GR" b="0" i="0" dirty="0">
                <a:effectLst/>
                <a:latin typeface="Commissioner"/>
              </a:rPr>
              <a:t>, επί ιστού, η φωτεινότητα της οποίας αυξομειώνεται ανάλογα με το φως του περιβάλλοντος.</a:t>
            </a:r>
          </a:p>
          <a:p>
            <a:pPr algn="just">
              <a:buFont typeface="Arial" panose="020B0604020202020204" pitchFamily="34" charset="0"/>
              <a:buChar char="•"/>
            </a:pPr>
            <a:r>
              <a:rPr lang="el-GR" b="1" i="0" dirty="0">
                <a:effectLst/>
                <a:latin typeface="Commissioner"/>
              </a:rPr>
              <a:t>Προειδοποιητικούς </a:t>
            </a:r>
            <a:r>
              <a:rPr lang="el-GR" b="1" i="0" dirty="0" err="1">
                <a:effectLst/>
                <a:latin typeface="Commissioner"/>
              </a:rPr>
              <a:t>αναλάμποντες</a:t>
            </a:r>
            <a:r>
              <a:rPr lang="el-GR" b="1" i="0" dirty="0">
                <a:effectLst/>
                <a:latin typeface="Commissioner"/>
              </a:rPr>
              <a:t> φανούς επί ιστού</a:t>
            </a:r>
            <a:r>
              <a:rPr lang="el-GR" b="0" i="0" dirty="0">
                <a:effectLst/>
                <a:latin typeface="Commissioner"/>
              </a:rPr>
              <a:t>, που ενεργοποιούνται μόνο όταν ανιχνευθεί πεζός που διέρχεται της </a:t>
            </a:r>
            <a:r>
              <a:rPr lang="el-GR" b="0" i="0" dirty="0" err="1">
                <a:effectLst/>
                <a:latin typeface="Commissioner"/>
              </a:rPr>
              <a:t>πεζοδιάβασης</a:t>
            </a:r>
            <a:r>
              <a:rPr lang="el-GR" b="0" i="0" dirty="0">
                <a:effectLst/>
                <a:latin typeface="Commissioner"/>
              </a:rPr>
              <a:t>.</a:t>
            </a:r>
          </a:p>
          <a:p>
            <a:pPr algn="just">
              <a:buFont typeface="Arial" panose="020B0604020202020204" pitchFamily="34" charset="0"/>
              <a:buChar char="•"/>
            </a:pPr>
            <a:r>
              <a:rPr lang="el-GR" b="1" i="0" dirty="0">
                <a:effectLst/>
                <a:latin typeface="Commissioner"/>
              </a:rPr>
              <a:t>Διασύνδεση με </a:t>
            </a:r>
            <a:r>
              <a:rPr lang="el-GR" b="1" i="0" dirty="0" err="1">
                <a:effectLst/>
                <a:latin typeface="Commissioner"/>
              </a:rPr>
              <a:t>οδοφωτισμό</a:t>
            </a:r>
            <a:r>
              <a:rPr lang="el-GR" b="1" i="0" dirty="0">
                <a:effectLst/>
                <a:latin typeface="Commissioner"/>
              </a:rPr>
              <a:t> LED</a:t>
            </a:r>
            <a:r>
              <a:rPr lang="el-GR" b="0" i="0" dirty="0">
                <a:effectLst/>
                <a:latin typeface="Commissioner"/>
              </a:rPr>
              <a:t> και αυξομείωση της έντασης φωτισμού, όταν διέρχεται πεζός της διάβασης</a:t>
            </a:r>
          </a:p>
          <a:p>
            <a:pPr algn="just"/>
            <a:r>
              <a:rPr lang="el-GR" b="0" i="0" dirty="0">
                <a:effectLst/>
                <a:latin typeface="Commissioner"/>
              </a:rPr>
              <a:t>Το σύστημα επιδέχεται </a:t>
            </a:r>
            <a:r>
              <a:rPr lang="el-GR" b="1" i="0" dirty="0">
                <a:effectLst/>
                <a:latin typeface="Commissioner"/>
              </a:rPr>
              <a:t>αναβάθμισης</a:t>
            </a:r>
            <a:r>
              <a:rPr lang="el-GR" b="0" i="0" dirty="0">
                <a:effectLst/>
                <a:latin typeface="Commissioner"/>
              </a:rPr>
              <a:t>, σε </a:t>
            </a:r>
            <a:r>
              <a:rPr lang="el-GR" b="1" i="0" dirty="0">
                <a:effectLst/>
                <a:latin typeface="Commissioner"/>
              </a:rPr>
              <a:t>SPS-M®</a:t>
            </a:r>
            <a:r>
              <a:rPr lang="el-GR" b="0" i="0" dirty="0">
                <a:effectLst/>
                <a:latin typeface="Commissioner"/>
              </a:rPr>
              <a:t> με την προσθήκη:</a:t>
            </a:r>
          </a:p>
          <a:p>
            <a:pPr algn="just">
              <a:buFont typeface="Arial" panose="020B0604020202020204" pitchFamily="34" charset="0"/>
              <a:buChar char="•"/>
            </a:pPr>
            <a:r>
              <a:rPr lang="el-GR" b="1" i="0" dirty="0" err="1">
                <a:effectLst/>
                <a:latin typeface="Commissioner"/>
              </a:rPr>
              <a:t>Μικροκυματικού</a:t>
            </a:r>
            <a:r>
              <a:rPr lang="el-GR" b="1" i="0" dirty="0">
                <a:effectLst/>
                <a:latin typeface="Commissioner"/>
              </a:rPr>
              <a:t> Αισθητήρα</a:t>
            </a:r>
            <a:r>
              <a:rPr lang="el-GR" b="0" i="0" dirty="0">
                <a:effectLst/>
                <a:latin typeface="Commissioner"/>
              </a:rPr>
              <a:t> (</a:t>
            </a:r>
            <a:r>
              <a:rPr lang="el-GR" b="0" i="0" dirty="0" err="1">
                <a:effectLst/>
                <a:latin typeface="Commissioner"/>
              </a:rPr>
              <a:t>radar</a:t>
            </a:r>
            <a:r>
              <a:rPr lang="el-GR" b="0" i="0" dirty="0">
                <a:effectLst/>
                <a:latin typeface="Commissioner"/>
              </a:rPr>
              <a:t>) για την ανίχνευση των οχημάτων που πλησιάζουν την διάβαση και συλλογή κυκλοφοριακών δεδομένων </a:t>
            </a:r>
            <a:r>
              <a:rPr lang="el-GR" b="0" i="0" dirty="0" err="1">
                <a:effectLst/>
                <a:latin typeface="Commissioner"/>
              </a:rPr>
              <a:t>καθόλη</a:t>
            </a:r>
            <a:r>
              <a:rPr lang="el-GR" b="0" i="0" dirty="0">
                <a:effectLst/>
                <a:latin typeface="Commissioner"/>
              </a:rPr>
              <a:t> την ημέρα.</a:t>
            </a:r>
          </a:p>
          <a:p>
            <a:pPr algn="just">
              <a:buFont typeface="Arial" panose="020B0604020202020204" pitchFamily="34" charset="0"/>
              <a:buChar char="•"/>
            </a:pPr>
            <a:r>
              <a:rPr lang="el-GR" b="1" i="0" dirty="0">
                <a:effectLst/>
                <a:latin typeface="Commissioner"/>
              </a:rPr>
              <a:t>Αισθητήρες περιβαλλοντικών μετρήσεων</a:t>
            </a:r>
            <a:r>
              <a:rPr lang="el-GR" b="0" i="0" dirty="0">
                <a:effectLst/>
                <a:latin typeface="Commissioner"/>
              </a:rPr>
              <a:t> (Θερμοκρασία, Υγρασία, Ατμοσφαιρική Πίεση, CO, NO, PM1,PM2.5, PM10 </a:t>
            </a:r>
            <a:r>
              <a:rPr lang="el-GR" b="0" i="0" dirty="0" err="1">
                <a:effectLst/>
                <a:latin typeface="Commissioner"/>
              </a:rPr>
              <a:t>κτλ</a:t>
            </a:r>
            <a:r>
              <a:rPr lang="el-GR" b="0" i="0" dirty="0">
                <a:effectLst/>
                <a:latin typeface="Commissioner"/>
              </a:rPr>
              <a:t>).</a:t>
            </a:r>
          </a:p>
          <a:p>
            <a:pPr algn="just"/>
            <a:r>
              <a:rPr lang="el-GR" b="0" i="0" dirty="0">
                <a:effectLst/>
                <a:latin typeface="Commissioner"/>
              </a:rPr>
              <a:t>Κατά συνέπεια ο Δήμος έχει την δυνατότητα δημιουργίας, όχι απλά μίας </a:t>
            </a:r>
            <a:r>
              <a:rPr lang="el-GR" b="1" i="0" dirty="0">
                <a:effectLst/>
                <a:latin typeface="Commissioner"/>
              </a:rPr>
              <a:t>ασφαλούς διάβασης</a:t>
            </a:r>
            <a:r>
              <a:rPr lang="el-GR" b="0" i="0" dirty="0">
                <a:effectLst/>
                <a:latin typeface="Commissioner"/>
              </a:rPr>
              <a:t>, αλλά και ενός σταθμού </a:t>
            </a:r>
            <a:r>
              <a:rPr lang="el-GR" b="1" i="0" dirty="0">
                <a:effectLst/>
                <a:latin typeface="Commissioner"/>
              </a:rPr>
              <a:t>λήψεως κυκλοφοριακών και περιβαλλοντικών δεδομένων </a:t>
            </a:r>
            <a:r>
              <a:rPr lang="el-GR" b="0" i="0" dirty="0">
                <a:effectLst/>
                <a:latin typeface="Commissioner"/>
              </a:rPr>
              <a:t>για πάσα χρήση.</a:t>
            </a:r>
          </a:p>
        </p:txBody>
      </p:sp>
    </p:spTree>
    <p:extLst>
      <p:ext uri="{BB962C8B-B14F-4D97-AF65-F5344CB8AC3E}">
        <p14:creationId xmlns:p14="http://schemas.microsoft.com/office/powerpoint/2010/main" val="3955967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a:extLst>
              <a:ext uri="{FF2B5EF4-FFF2-40B4-BE49-F238E27FC236}">
                <a16:creationId xmlns:a16="http://schemas.microsoft.com/office/drawing/2014/main" id="{63EC0E68-7D50-FFE7-C442-6D271B63DF1A}"/>
              </a:ext>
            </a:extLst>
          </p:cNvPr>
          <p:cNvSpPr txBox="1">
            <a:spLocks/>
          </p:cNvSpPr>
          <p:nvPr/>
        </p:nvSpPr>
        <p:spPr>
          <a:xfrm>
            <a:off x="183502" y="0"/>
            <a:ext cx="12008498" cy="19050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 Εφαρμοσμένες Δράσεις</a:t>
            </a:r>
          </a:p>
          <a:p>
            <a:pPr algn="ctr"/>
            <a:endParaRPr lang="el-GR" sz="9600" b="1" dirty="0">
              <a:solidFill>
                <a:srgbClr val="C00000"/>
              </a:solidFill>
              <a:latin typeface="+mn-lt"/>
            </a:endParaRPr>
          </a:p>
          <a:p>
            <a:pPr algn="ctr"/>
            <a:r>
              <a:rPr lang="el-GR" sz="12800" b="1" dirty="0">
                <a:solidFill>
                  <a:srgbClr val="C00000"/>
                </a:solidFill>
                <a:latin typeface="+mn-lt"/>
              </a:rPr>
              <a:t>2. ΘΕΡΜΗ ΘΕΣΣΑΛΟΝΙΚΗΣ</a:t>
            </a:r>
            <a:br>
              <a:rPr lang="el-GR" sz="9600" b="1" dirty="0"/>
            </a:br>
            <a:endParaRPr lang="el-GR" sz="9600" b="1" dirty="0">
              <a:solidFill>
                <a:srgbClr val="C00000"/>
              </a:solidFill>
            </a:endParaRPr>
          </a:p>
        </p:txBody>
      </p:sp>
      <p:sp>
        <p:nvSpPr>
          <p:cNvPr id="2" name="TextBox 1">
            <a:extLst>
              <a:ext uri="{FF2B5EF4-FFF2-40B4-BE49-F238E27FC236}">
                <a16:creationId xmlns:a16="http://schemas.microsoft.com/office/drawing/2014/main" id="{EDA2E14C-4DF8-B8D3-52AD-AC0BBF1BB92A}"/>
              </a:ext>
            </a:extLst>
          </p:cNvPr>
          <p:cNvSpPr txBox="1"/>
          <p:nvPr/>
        </p:nvSpPr>
        <p:spPr>
          <a:xfrm>
            <a:off x="95250" y="2000250"/>
            <a:ext cx="11801475" cy="4247317"/>
          </a:xfrm>
          <a:prstGeom prst="rect">
            <a:avLst/>
          </a:prstGeom>
          <a:noFill/>
        </p:spPr>
        <p:txBody>
          <a:bodyPr wrap="square" rtlCol="0">
            <a:spAutoFit/>
          </a:bodyPr>
          <a:lstStyle/>
          <a:p>
            <a:pPr algn="just"/>
            <a:r>
              <a:rPr lang="el-GR" b="0" i="0" dirty="0">
                <a:effectLst/>
                <a:latin typeface="Commissioner"/>
              </a:rPr>
              <a:t>Το έργο αφορά στην </a:t>
            </a:r>
            <a:r>
              <a:rPr lang="el-GR" b="1" i="0" dirty="0">
                <a:solidFill>
                  <a:srgbClr val="C00000"/>
                </a:solidFill>
                <a:effectLst/>
                <a:latin typeface="Commissioner"/>
              </a:rPr>
              <a:t>«Προμήθεια και εγκατάσταση συστήματος διαχείρισης στάθμευσης με ηλεκτρονικά παρκόμετρα και αισθητήρες στο οδόστρωμα»</a:t>
            </a:r>
            <a:endParaRPr lang="el-GR" b="0" i="0" dirty="0">
              <a:effectLst/>
              <a:latin typeface="Commissioner"/>
            </a:endParaRPr>
          </a:p>
          <a:p>
            <a:pPr algn="just"/>
            <a:r>
              <a:rPr lang="el-GR" b="0" i="0" dirty="0">
                <a:effectLst/>
                <a:latin typeface="Commissioner"/>
              </a:rPr>
              <a:t>Στόχοι είναι:</a:t>
            </a:r>
          </a:p>
          <a:p>
            <a:pPr algn="just"/>
            <a:r>
              <a:rPr lang="el-GR" b="1" i="0" dirty="0">
                <a:effectLst/>
                <a:latin typeface="Commissioner"/>
              </a:rPr>
              <a:t>α. </a:t>
            </a:r>
            <a:r>
              <a:rPr lang="el-GR" b="1" i="0" dirty="0">
                <a:solidFill>
                  <a:srgbClr val="C00000"/>
                </a:solidFill>
                <a:effectLst/>
                <a:latin typeface="Commissioner"/>
              </a:rPr>
              <a:t>Η οργάνωση και διαχείριση της στάθμευσης στην κεντρική πλατεία της Θέρμης</a:t>
            </a:r>
            <a:r>
              <a:rPr lang="el-GR" b="0" i="0" dirty="0">
                <a:effectLst/>
                <a:latin typeface="Commissioner"/>
              </a:rPr>
              <a:t>, με αύξηση της εναλλαγής στάθμευσης στις θέσεις παρά την οδό και χρησιμοποίηση του υπόγειου σταθμού αυτοκινήτων για μακροχρόνια στάθμευση. </a:t>
            </a:r>
          </a:p>
          <a:p>
            <a:pPr algn="just"/>
            <a:r>
              <a:rPr lang="el-GR" b="1" i="0" dirty="0">
                <a:effectLst/>
                <a:latin typeface="Commissioner"/>
              </a:rPr>
              <a:t>β.</a:t>
            </a:r>
            <a:r>
              <a:rPr lang="el-GR" b="0" i="0" dirty="0">
                <a:effectLst/>
                <a:latin typeface="Commissioner"/>
              </a:rPr>
              <a:t> </a:t>
            </a:r>
            <a:r>
              <a:rPr lang="el-GR" b="1" i="0" dirty="0">
                <a:solidFill>
                  <a:srgbClr val="C00000"/>
                </a:solidFill>
                <a:effectLst/>
                <a:latin typeface="Commissioner"/>
              </a:rPr>
              <a:t>Η απομάκρυνση από το οδικό δίκτυο των σταθμευμένων οχημάτων</a:t>
            </a:r>
            <a:r>
              <a:rPr lang="el-GR" b="0" i="0" dirty="0">
                <a:effectLst/>
                <a:latin typeface="Commissioner"/>
              </a:rPr>
              <a:t>, που θα επιτευχθεί αφενός ως αποτέλεσμα της εφαρμογής της ελεγχόμενης στάθμευσης και, αφετέρου, μέσω των επεκτάσεων  των πεζοδρομίων που υλοποιήθηκαν, θα προσφέρει πρόσθετο ελεύθερο και ασφαλή χώρο για τους πεζούς, προστατευμένο από τις μετακινήσεις των οχημάτων.</a:t>
            </a:r>
          </a:p>
          <a:p>
            <a:pPr algn="just"/>
            <a:r>
              <a:rPr lang="el-GR" b="1" i="0" dirty="0">
                <a:effectLst/>
                <a:latin typeface="Commissioner"/>
              </a:rPr>
              <a:t>γ. </a:t>
            </a:r>
            <a:r>
              <a:rPr lang="el-GR" b="1" i="0" dirty="0">
                <a:solidFill>
                  <a:srgbClr val="C00000"/>
                </a:solidFill>
                <a:effectLst/>
                <a:latin typeface="Commissioner"/>
              </a:rPr>
              <a:t>Η απομάκρυνση από το οδικό δίκτυο των σταθμευμένων οχημάτων θα βελτιώσει τις κυκλοφοριακές συνθήκες</a:t>
            </a:r>
            <a:r>
              <a:rPr lang="el-GR" b="0" i="0" dirty="0">
                <a:effectLst/>
                <a:latin typeface="Commissioner"/>
              </a:rPr>
              <a:t>, αφού η παράνομη στάθμευση δημιουργεί προβλήματα στην κίνηση και τους ελιγμούς των οχημάτων και ιδίως των αστικών λεωφορείων και λοιπών βαρέων οχημάτων. Επιπλέον, θα βελτιωθεί η αισθητική της πλατείας.</a:t>
            </a:r>
          </a:p>
          <a:p>
            <a:pPr algn="just"/>
            <a:r>
              <a:rPr lang="el-GR" b="1" i="0" dirty="0">
                <a:effectLst/>
                <a:latin typeface="Commissioner"/>
              </a:rPr>
              <a:t>δ.</a:t>
            </a:r>
            <a:r>
              <a:rPr lang="el-GR" b="0" i="0" dirty="0">
                <a:effectLst/>
                <a:latin typeface="Commissioner"/>
              </a:rPr>
              <a:t> </a:t>
            </a:r>
            <a:r>
              <a:rPr lang="el-GR" b="1" i="0" dirty="0">
                <a:solidFill>
                  <a:srgbClr val="C00000"/>
                </a:solidFill>
                <a:effectLst/>
                <a:latin typeface="Commissioner"/>
              </a:rPr>
              <a:t>Η αύξηση της εναλλαγής στάθμευσης στις θέσεις παρά την οδό </a:t>
            </a:r>
            <a:r>
              <a:rPr lang="el-GR" b="0" i="0" dirty="0">
                <a:effectLst/>
                <a:latin typeface="Commissioner"/>
              </a:rPr>
              <a:t>θα αυξήσει τη χρησιμότητά τους, με επακόλουθο τη βελτίωση της εξυπηρέτησης των πελατών του εμπορικού κέντρου της Θέρμης.</a:t>
            </a:r>
          </a:p>
          <a:p>
            <a:pPr algn="just"/>
            <a:endParaRPr lang="el-GR" b="0" i="0" dirty="0">
              <a:effectLst/>
              <a:latin typeface="Commissioner"/>
            </a:endParaRPr>
          </a:p>
          <a:p>
            <a:pPr algn="just"/>
            <a:endParaRPr lang="el-GR" b="0" i="0" dirty="0">
              <a:effectLst/>
              <a:latin typeface="Commissioner"/>
            </a:endParaRPr>
          </a:p>
        </p:txBody>
      </p:sp>
    </p:spTree>
    <p:extLst>
      <p:ext uri="{BB962C8B-B14F-4D97-AF65-F5344CB8AC3E}">
        <p14:creationId xmlns:p14="http://schemas.microsoft.com/office/powerpoint/2010/main" val="1397495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2778C2-6F0C-08AE-BF6F-6C7BB2A658CC}"/>
              </a:ext>
            </a:extLst>
          </p:cNvPr>
          <p:cNvSpPr>
            <a:spLocks noGrp="1"/>
          </p:cNvSpPr>
          <p:nvPr>
            <p:ph type="title"/>
          </p:nvPr>
        </p:nvSpPr>
        <p:spPr>
          <a:xfrm>
            <a:off x="183502" y="171450"/>
            <a:ext cx="11824996" cy="1087405"/>
          </a:xfrm>
          <a:ln w="34925">
            <a:solidFill>
              <a:schemeClr val="tx1"/>
            </a:solidFill>
          </a:ln>
        </p:spPr>
        <p:txBody>
          <a:bodyPr>
            <a:normAutofit fontScale="90000"/>
          </a:bodyPr>
          <a:lstStyle/>
          <a:p>
            <a:pPr algn="ctr"/>
            <a:br>
              <a:rPr lang="el-GR" dirty="0"/>
            </a:br>
            <a:r>
              <a:rPr lang="el-GR" sz="2700" b="1" dirty="0">
                <a:latin typeface="+mn-lt"/>
              </a:rPr>
              <a:t>Πρόγραμμα </a:t>
            </a:r>
            <a:br>
              <a:rPr lang="el-GR" b="1" dirty="0">
                <a:latin typeface="+mn-lt"/>
              </a:rPr>
            </a:br>
            <a:r>
              <a:rPr lang="el-GR" sz="2700" b="1" i="1" dirty="0">
                <a:solidFill>
                  <a:srgbClr val="C00000"/>
                </a:solidFill>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2700" b="1" i="1" dirty="0" err="1">
                <a:solidFill>
                  <a:srgbClr val="C00000"/>
                </a:solidFill>
                <a:latin typeface="+mn-lt"/>
              </a:rPr>
              <a:t>IoT</a:t>
            </a:r>
            <a:r>
              <a:rPr lang="el-GR" sz="2700" b="1" i="1" dirty="0">
                <a:solidFill>
                  <a:srgbClr val="C00000"/>
                </a:solidFill>
                <a:latin typeface="+mn-lt"/>
              </a:rPr>
              <a:t>)» </a:t>
            </a:r>
            <a:r>
              <a:rPr lang="el-GR" sz="2700" b="1" dirty="0">
                <a:solidFill>
                  <a:srgbClr val="C00000"/>
                </a:solidFill>
                <a:latin typeface="+mn-lt"/>
              </a:rPr>
              <a:t>(2022) </a:t>
            </a:r>
            <a:br>
              <a:rPr lang="el-GR" sz="2700" b="1" dirty="0">
                <a:solidFill>
                  <a:srgbClr val="C00000"/>
                </a:solidFill>
                <a:latin typeface="+mn-lt"/>
              </a:rPr>
            </a:br>
            <a:br>
              <a:rPr lang="el-GR" sz="2700" b="1" dirty="0"/>
            </a:br>
            <a:endParaRPr lang="el-GR" sz="2700" b="1" dirty="0">
              <a:solidFill>
                <a:srgbClr val="C00000"/>
              </a:solidFill>
            </a:endParaRPr>
          </a:p>
        </p:txBody>
      </p:sp>
      <p:sp>
        <p:nvSpPr>
          <p:cNvPr id="3" name="Θέση περιεχομένου 2">
            <a:extLst>
              <a:ext uri="{FF2B5EF4-FFF2-40B4-BE49-F238E27FC236}">
                <a16:creationId xmlns:a16="http://schemas.microsoft.com/office/drawing/2014/main" id="{988AA5BF-6295-B919-BA2A-2B4189A882E9}"/>
              </a:ext>
            </a:extLst>
          </p:cNvPr>
          <p:cNvSpPr>
            <a:spLocks noGrp="1"/>
          </p:cNvSpPr>
          <p:nvPr>
            <p:ph idx="1"/>
          </p:nvPr>
        </p:nvSpPr>
        <p:spPr>
          <a:xfrm>
            <a:off x="91751" y="1377139"/>
            <a:ext cx="12008498" cy="5120659"/>
          </a:xfrm>
        </p:spPr>
        <p:txBody>
          <a:bodyPr>
            <a:normAutofit/>
          </a:bodyPr>
          <a:lstStyle/>
          <a:p>
            <a:pPr marL="0" indent="0">
              <a:buNone/>
            </a:pPr>
            <a:r>
              <a:rPr lang="el-GR" b="0" i="0" dirty="0">
                <a:effectLst/>
                <a:latin typeface="Commissioner"/>
              </a:rPr>
              <a:t>Το Πρόγραμμα υλοποιείται στο πλαίσιο του Επιχειρησιακού Προγράμματος </a:t>
            </a:r>
            <a:r>
              <a:rPr lang="el-GR" b="0" i="1" dirty="0">
                <a:solidFill>
                  <a:srgbClr val="C00000"/>
                </a:solidFill>
                <a:effectLst/>
                <a:latin typeface="Commissioner"/>
              </a:rPr>
              <a:t>«Ανταγωνιστικότητα Επιχειρηματικότητα και Καινοτομία»,</a:t>
            </a:r>
            <a:r>
              <a:rPr lang="el-GR" b="0" i="1" dirty="0">
                <a:effectLst/>
                <a:latin typeface="Commissioner"/>
              </a:rPr>
              <a:t> </a:t>
            </a:r>
            <a:r>
              <a:rPr lang="el-GR" b="0" i="0" dirty="0">
                <a:effectLst/>
                <a:latin typeface="Commissioner"/>
              </a:rPr>
              <a:t>και πραγματοποιείται στο πλαίσιο της εφαρμογής της </a:t>
            </a:r>
            <a:r>
              <a:rPr lang="el-GR" b="1" i="0" dirty="0">
                <a:effectLst/>
                <a:latin typeface="Commissioner"/>
              </a:rPr>
              <a:t>Βίβλου Ψηφιακού Μετασχηματισμού 2020 – 2025.</a:t>
            </a:r>
            <a:endParaRPr lang="el-GR" b="1" dirty="0"/>
          </a:p>
          <a:p>
            <a:pPr marL="0" indent="0" algn="just">
              <a:buNone/>
            </a:pPr>
            <a:r>
              <a:rPr lang="el-GR" dirty="0"/>
              <a:t>Είναι το </a:t>
            </a:r>
            <a:r>
              <a:rPr lang="el-GR" dirty="0" err="1"/>
              <a:t>βασικο</a:t>
            </a:r>
            <a:r>
              <a:rPr lang="el-GR" dirty="0"/>
              <a:t> έργο του </a:t>
            </a:r>
            <a:r>
              <a:rPr lang="el-GR" b="1" dirty="0"/>
              <a:t>ψηφιακού μετασχηματισμού της τοπικής αυτοδιοίκησης.</a:t>
            </a:r>
            <a:r>
              <a:rPr lang="el-GR" dirty="0"/>
              <a:t> Αφορά σε </a:t>
            </a:r>
            <a:r>
              <a:rPr lang="el-GR" b="1" dirty="0"/>
              <a:t>315 δήμους </a:t>
            </a:r>
            <a:r>
              <a:rPr lang="el-GR" dirty="0"/>
              <a:t>της χώρας. Το ποσό που θα είναι διαθέσιμο για κάθε έναν από τους 315 Δήμους ξεκινάει </a:t>
            </a:r>
            <a:r>
              <a:rPr lang="el-GR" b="1" dirty="0">
                <a:solidFill>
                  <a:srgbClr val="C00000"/>
                </a:solidFill>
              </a:rPr>
              <a:t>από 100.000 ευρώ και φτάνει έως και 2,8 εκ. € ανάλογα με τον πληθυσμό.</a:t>
            </a:r>
          </a:p>
          <a:p>
            <a:pPr>
              <a:buFont typeface="Wingdings" panose="05000000000000000000" pitchFamily="2" charset="2"/>
              <a:buChar char="§"/>
            </a:pPr>
            <a:r>
              <a:rPr lang="el-GR" u="sng" dirty="0">
                <a:solidFill>
                  <a:srgbClr val="C00000"/>
                </a:solidFill>
              </a:rPr>
              <a:t>Για τους μικρούς Δήμους </a:t>
            </a:r>
            <a:r>
              <a:rPr lang="el-GR" dirty="0"/>
              <a:t>έως 100.000 </a:t>
            </a:r>
            <a:r>
              <a:rPr lang="el-GR" dirty="0" err="1"/>
              <a:t>κατ</a:t>
            </a:r>
            <a:r>
              <a:rPr lang="el-GR" dirty="0"/>
              <a:t>., χρηματοδοτείται με περίπου </a:t>
            </a:r>
            <a:r>
              <a:rPr lang="el-GR" b="1" dirty="0"/>
              <a:t>230 εκατ. ευρώ από το Ευρωπαϊκό Ταμείο Περιφερειακής Ανάπτυξης (ΕΤΠΑ). </a:t>
            </a:r>
          </a:p>
          <a:p>
            <a:pPr>
              <a:buFont typeface="Wingdings" panose="05000000000000000000" pitchFamily="2" charset="2"/>
              <a:buChar char="§"/>
            </a:pPr>
            <a:r>
              <a:rPr lang="el-GR" u="sng" dirty="0">
                <a:solidFill>
                  <a:srgbClr val="C00000"/>
                </a:solidFill>
              </a:rPr>
              <a:t>Για τους μεγάλους Δήμους </a:t>
            </a:r>
            <a:r>
              <a:rPr lang="el-GR" dirty="0"/>
              <a:t>άνω των 100.000 κατοίκων, χρηματοδοτείται από το </a:t>
            </a:r>
            <a:r>
              <a:rPr lang="el-GR" b="1" dirty="0"/>
              <a:t>Ταμείο Ανάκαμψης και Ανθεκτικότητας με 90 εκ. ευρώ.</a:t>
            </a:r>
          </a:p>
        </p:txBody>
      </p:sp>
    </p:spTree>
    <p:extLst>
      <p:ext uri="{BB962C8B-B14F-4D97-AF65-F5344CB8AC3E}">
        <p14:creationId xmlns:p14="http://schemas.microsoft.com/office/powerpoint/2010/main" val="3976643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a:extLst>
              <a:ext uri="{FF2B5EF4-FFF2-40B4-BE49-F238E27FC236}">
                <a16:creationId xmlns:a16="http://schemas.microsoft.com/office/drawing/2014/main" id="{63EC0E68-7D50-FFE7-C442-6D271B63DF1A}"/>
              </a:ext>
            </a:extLst>
          </p:cNvPr>
          <p:cNvSpPr txBox="1">
            <a:spLocks/>
          </p:cNvSpPr>
          <p:nvPr/>
        </p:nvSpPr>
        <p:spPr>
          <a:xfrm>
            <a:off x="183502" y="0"/>
            <a:ext cx="12008498" cy="19050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 Εφαρμοσμένες Δράσεις</a:t>
            </a:r>
          </a:p>
          <a:p>
            <a:pPr algn="ctr"/>
            <a:endParaRPr lang="el-GR" sz="9600" b="1" dirty="0">
              <a:solidFill>
                <a:srgbClr val="C00000"/>
              </a:solidFill>
              <a:latin typeface="+mn-lt"/>
            </a:endParaRPr>
          </a:p>
          <a:p>
            <a:pPr algn="ctr"/>
            <a:r>
              <a:rPr lang="el-GR" sz="12800" b="1" dirty="0">
                <a:solidFill>
                  <a:srgbClr val="C00000"/>
                </a:solidFill>
                <a:latin typeface="+mn-lt"/>
              </a:rPr>
              <a:t>2. ΘΕΡΜΗ ΘΕΣΣΑΛΟΝΙΚΗΣ</a:t>
            </a:r>
            <a:br>
              <a:rPr lang="el-GR" sz="9600" b="1" dirty="0"/>
            </a:br>
            <a:endParaRPr lang="el-GR" sz="9600" b="1" dirty="0">
              <a:solidFill>
                <a:srgbClr val="C00000"/>
              </a:solidFill>
            </a:endParaRPr>
          </a:p>
        </p:txBody>
      </p:sp>
      <p:sp>
        <p:nvSpPr>
          <p:cNvPr id="2" name="TextBox 1">
            <a:extLst>
              <a:ext uri="{FF2B5EF4-FFF2-40B4-BE49-F238E27FC236}">
                <a16:creationId xmlns:a16="http://schemas.microsoft.com/office/drawing/2014/main" id="{EDA2E14C-4DF8-B8D3-52AD-AC0BBF1BB92A}"/>
              </a:ext>
            </a:extLst>
          </p:cNvPr>
          <p:cNvSpPr txBox="1"/>
          <p:nvPr/>
        </p:nvSpPr>
        <p:spPr>
          <a:xfrm>
            <a:off x="91751" y="1905000"/>
            <a:ext cx="12008498" cy="4801314"/>
          </a:xfrm>
          <a:prstGeom prst="rect">
            <a:avLst/>
          </a:prstGeom>
          <a:noFill/>
        </p:spPr>
        <p:txBody>
          <a:bodyPr wrap="square" rtlCol="0">
            <a:spAutoFit/>
          </a:bodyPr>
          <a:lstStyle/>
          <a:p>
            <a:pPr algn="just"/>
            <a:r>
              <a:rPr lang="el-GR" b="1" i="0" dirty="0">
                <a:effectLst/>
                <a:latin typeface="Commissioner"/>
              </a:rPr>
              <a:t>Για την ολοκληρωμένη εφαρμογή του συστήματος ελεγχόμενης στάθμευσης </a:t>
            </a:r>
            <a:r>
              <a:rPr lang="el-GR" b="0" i="0" dirty="0">
                <a:effectLst/>
                <a:latin typeface="Commissioner"/>
              </a:rPr>
              <a:t>θα χρησιμοποιηθούν:</a:t>
            </a:r>
          </a:p>
          <a:p>
            <a:pPr algn="just"/>
            <a:r>
              <a:rPr lang="el-GR" b="1" i="0" dirty="0">
                <a:solidFill>
                  <a:srgbClr val="C00000"/>
                </a:solidFill>
                <a:effectLst/>
                <a:latin typeface="Commissioner"/>
              </a:rPr>
              <a:t>α. Ηλεκτρονικά μηχανήματα έκδοσης εισιτηρίων στάθμευσης </a:t>
            </a:r>
            <a:r>
              <a:rPr lang="el-GR" b="0" i="0" dirty="0">
                <a:effectLst/>
                <a:latin typeface="Commissioner"/>
              </a:rPr>
              <a:t>(παρκόμετρα), και</a:t>
            </a:r>
          </a:p>
          <a:p>
            <a:pPr algn="just"/>
            <a:r>
              <a:rPr lang="el-GR" b="1" i="0" dirty="0">
                <a:solidFill>
                  <a:srgbClr val="C00000"/>
                </a:solidFill>
                <a:effectLst/>
                <a:latin typeface="Commissioner"/>
              </a:rPr>
              <a:t>β. Σύστημα με ηλεκτρονικούς αισθητήρες </a:t>
            </a:r>
            <a:r>
              <a:rPr lang="el-GR" b="0" i="0" dirty="0">
                <a:effectLst/>
                <a:latin typeface="Commissioner"/>
              </a:rPr>
              <a:t>και κατάλληλο λογισμικό διαχείρισης και ελέγχου των θέσεων στάθμευσης.</a:t>
            </a:r>
          </a:p>
          <a:p>
            <a:pPr algn="just"/>
            <a:endParaRPr lang="el-GR" b="0" i="0" dirty="0">
              <a:effectLst/>
              <a:latin typeface="Commissioner"/>
            </a:endParaRPr>
          </a:p>
          <a:p>
            <a:pPr marL="285750" indent="-285750" algn="just">
              <a:buFont typeface="Arial" panose="020B0604020202020204" pitchFamily="34" charset="0"/>
              <a:buChar char="•"/>
            </a:pPr>
            <a:r>
              <a:rPr lang="el-GR" b="1" i="0" dirty="0">
                <a:solidFill>
                  <a:srgbClr val="C00000"/>
                </a:solidFill>
                <a:effectLst/>
                <a:latin typeface="Commissioner"/>
              </a:rPr>
              <a:t>Τα ηλεκτρονικά μηχανήματα (παρκόμετρα) </a:t>
            </a:r>
            <a:r>
              <a:rPr lang="el-GR" b="0" i="0" dirty="0">
                <a:effectLst/>
                <a:latin typeface="Commissioner"/>
              </a:rPr>
              <a:t>θα χρησιμοποιούνται για την έκδοση εισιτηρίων στάθμευσης και θα είναι συνδεδεμένα μεταξύ τους και με κεντρικό ηλεκτρονικό σύστημα μέσω δικτύου κινητής τηλεφωνίας (GSM) ή </a:t>
            </a:r>
            <a:r>
              <a:rPr lang="el-GR" b="0" i="0" dirty="0" err="1">
                <a:effectLst/>
                <a:latin typeface="Commissioner"/>
              </a:rPr>
              <a:t>WiFi</a:t>
            </a:r>
            <a:r>
              <a:rPr lang="el-GR" b="0" i="0" dirty="0">
                <a:effectLst/>
                <a:latin typeface="Commissioner"/>
              </a:rPr>
              <a:t>. Το κεντρικό ηλεκτρονικό σύστημα θα διαθέτει το κατάλληλο λογισμικό, το οποίο θα συγκεντρώνει στοιχεία από το δίκτυο των μηχανημάτων, θα διασφαλίζει την τήρηση των περιορισμών χρόνου στάθμευσης, καθώς και την ομαλή και συνεχή λειτουργία του συστήματος. Για την έκδοση των εισιτηρίων ο οδηγός του οχήματος θα εισάγει στο μηχάνημα τον αριθμό κυκλοφορίας του οχήματος, τον αριθμό της θέσης στην οποία στάθμευσε, καθώς και τον χρόνο παραμονής του στη θέση.</a:t>
            </a:r>
          </a:p>
          <a:p>
            <a:pPr marL="285750" indent="-285750" algn="just">
              <a:buFont typeface="Arial" panose="020B0604020202020204" pitchFamily="34" charset="0"/>
              <a:buChar char="•"/>
            </a:pPr>
            <a:r>
              <a:rPr lang="el-GR" b="1" i="0" dirty="0">
                <a:solidFill>
                  <a:srgbClr val="C00000"/>
                </a:solidFill>
                <a:effectLst/>
                <a:latin typeface="Commissioner"/>
              </a:rPr>
              <a:t>Οι ηλεκτρονικοί αισθητήρες </a:t>
            </a:r>
            <a:r>
              <a:rPr lang="el-GR" b="0" i="0" dirty="0">
                <a:effectLst/>
                <a:latin typeface="Commissioner"/>
              </a:rPr>
              <a:t>θα είναι τοποθετημένοι σε κάθε θέση ελεγχόμενης στάθμευσης και θα χρησιμοποιούνται για να ενημερώνεται η υπηρεσία που θα εκτελεί τον έλεγχο για την τυχόν παράνομη κατάληψη των θέσεων στάθμευσης. Με την εφαρμογή του συστήματος, θα ελαχιστοποιηθούν οι περιπολίες, οι έλεγχοι θα είναι </a:t>
            </a:r>
            <a:r>
              <a:rPr lang="el-GR" b="0" i="0" dirty="0" err="1">
                <a:effectLst/>
                <a:latin typeface="Commissioner"/>
              </a:rPr>
              <a:t>στοχευμένοι</a:t>
            </a:r>
            <a:r>
              <a:rPr lang="el-GR" b="0" i="0" dirty="0">
                <a:effectLst/>
                <a:latin typeface="Commissioner"/>
              </a:rPr>
              <a:t> και πιο παραγωγικοί, ο εντοπισμός και η βεβαίωση των παραβάσεων πιο απλή.</a:t>
            </a:r>
          </a:p>
          <a:p>
            <a:pPr algn="just"/>
            <a:endParaRPr lang="el-GR" b="0" i="0" dirty="0">
              <a:effectLst/>
              <a:latin typeface="Commissioner"/>
            </a:endParaRPr>
          </a:p>
          <a:p>
            <a:pPr algn="just"/>
            <a:r>
              <a:rPr lang="el-GR" b="1" i="0" dirty="0">
                <a:effectLst/>
                <a:latin typeface="Commissioner"/>
              </a:rPr>
              <a:t>Τα δύο παραπάνω συστήματα θα συνεργάζονται πλήρως μεταξύ τους on-</a:t>
            </a:r>
            <a:r>
              <a:rPr lang="el-GR" b="1" i="0" dirty="0" err="1">
                <a:effectLst/>
                <a:latin typeface="Commissioner"/>
              </a:rPr>
              <a:t>line</a:t>
            </a:r>
            <a:r>
              <a:rPr lang="el-GR" b="1" i="0" dirty="0">
                <a:effectLst/>
                <a:latin typeface="Commissioner"/>
              </a:rPr>
              <a:t>, </a:t>
            </a:r>
            <a:r>
              <a:rPr lang="el-GR" b="0" i="0" dirty="0">
                <a:effectLst/>
                <a:latin typeface="Commissioner"/>
              </a:rPr>
              <a:t>ώστε τα στοιχεία πληρωμής από τα ηλεκτρονικά παρκόμετρα να λαμβάνονται υπόψη από το σύστημα των αισθητήρων.</a:t>
            </a:r>
          </a:p>
        </p:txBody>
      </p:sp>
    </p:spTree>
    <p:extLst>
      <p:ext uri="{BB962C8B-B14F-4D97-AF65-F5344CB8AC3E}">
        <p14:creationId xmlns:p14="http://schemas.microsoft.com/office/powerpoint/2010/main" val="7026820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a:extLst>
              <a:ext uri="{FF2B5EF4-FFF2-40B4-BE49-F238E27FC236}">
                <a16:creationId xmlns:a16="http://schemas.microsoft.com/office/drawing/2014/main" id="{63EC0E68-7D50-FFE7-C442-6D271B63DF1A}"/>
              </a:ext>
            </a:extLst>
          </p:cNvPr>
          <p:cNvSpPr txBox="1">
            <a:spLocks/>
          </p:cNvSpPr>
          <p:nvPr/>
        </p:nvSpPr>
        <p:spPr>
          <a:xfrm>
            <a:off x="183502" y="0"/>
            <a:ext cx="12008498" cy="19050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 Εφαρμοσμένες Δράσεις</a:t>
            </a:r>
          </a:p>
          <a:p>
            <a:pPr algn="ctr"/>
            <a:endParaRPr lang="el-GR" sz="9600" b="1" dirty="0">
              <a:solidFill>
                <a:srgbClr val="C00000"/>
              </a:solidFill>
              <a:latin typeface="+mn-lt"/>
            </a:endParaRPr>
          </a:p>
          <a:p>
            <a:pPr algn="ctr"/>
            <a:r>
              <a:rPr lang="el-GR" sz="12800" b="1" dirty="0">
                <a:solidFill>
                  <a:srgbClr val="C00000"/>
                </a:solidFill>
                <a:latin typeface="+mn-lt"/>
              </a:rPr>
              <a:t>2. ΘΕΡΜΗ ΘΕΣΣΑΛΟΝΙΚΗΣ</a:t>
            </a:r>
            <a:br>
              <a:rPr lang="el-GR" sz="9600" b="1" dirty="0"/>
            </a:br>
            <a:endParaRPr lang="el-GR" sz="9600" b="1" dirty="0">
              <a:solidFill>
                <a:srgbClr val="C00000"/>
              </a:solidFill>
            </a:endParaRPr>
          </a:p>
        </p:txBody>
      </p:sp>
      <p:sp>
        <p:nvSpPr>
          <p:cNvPr id="2" name="TextBox 1">
            <a:extLst>
              <a:ext uri="{FF2B5EF4-FFF2-40B4-BE49-F238E27FC236}">
                <a16:creationId xmlns:a16="http://schemas.microsoft.com/office/drawing/2014/main" id="{EDA2E14C-4DF8-B8D3-52AD-AC0BBF1BB92A}"/>
              </a:ext>
            </a:extLst>
          </p:cNvPr>
          <p:cNvSpPr txBox="1"/>
          <p:nvPr/>
        </p:nvSpPr>
        <p:spPr>
          <a:xfrm>
            <a:off x="95250" y="2000250"/>
            <a:ext cx="11801475" cy="5078313"/>
          </a:xfrm>
          <a:prstGeom prst="rect">
            <a:avLst/>
          </a:prstGeom>
          <a:noFill/>
        </p:spPr>
        <p:txBody>
          <a:bodyPr wrap="square" rtlCol="0">
            <a:spAutoFit/>
          </a:bodyPr>
          <a:lstStyle/>
          <a:p>
            <a:pPr algn="just"/>
            <a:r>
              <a:rPr lang="el-GR" b="1" i="0" u="sng" dirty="0">
                <a:solidFill>
                  <a:srgbClr val="C00000"/>
                </a:solidFill>
                <a:effectLst/>
                <a:latin typeface="Commissioner"/>
              </a:rPr>
              <a:t>Σύστημα έξυπνης </a:t>
            </a:r>
            <a:r>
              <a:rPr lang="el-GR" b="1" i="0" u="sng" dirty="0" err="1">
                <a:solidFill>
                  <a:srgbClr val="C00000"/>
                </a:solidFill>
                <a:effectLst/>
                <a:latin typeface="Commissioner"/>
              </a:rPr>
              <a:t>πεζοδιάβασης</a:t>
            </a:r>
            <a:endParaRPr lang="el-GR" b="0" i="0" dirty="0">
              <a:solidFill>
                <a:srgbClr val="C00000"/>
              </a:solidFill>
              <a:effectLst/>
              <a:latin typeface="Commissioner"/>
            </a:endParaRPr>
          </a:p>
          <a:p>
            <a:pPr algn="just"/>
            <a:r>
              <a:rPr lang="el-GR" b="0" i="0" dirty="0">
                <a:effectLst/>
                <a:latin typeface="Commissioner"/>
              </a:rPr>
              <a:t>Έχει παρατηρηθεί ότι πολλά θανατηφόρα ατυχήματα, συμβαίνουν μεταξύ οχημάτων και πεζών σε </a:t>
            </a:r>
            <a:r>
              <a:rPr lang="el-GR" b="0" i="0" dirty="0" err="1">
                <a:effectLst/>
                <a:latin typeface="Commissioner"/>
              </a:rPr>
              <a:t>υποφωτισμένες</a:t>
            </a:r>
            <a:r>
              <a:rPr lang="el-GR" b="0" i="0" dirty="0">
                <a:effectLst/>
                <a:latin typeface="Commissioner"/>
              </a:rPr>
              <a:t> και </a:t>
            </a:r>
            <a:r>
              <a:rPr lang="el-GR" b="0" i="0" dirty="0" err="1">
                <a:effectLst/>
                <a:latin typeface="Commissioner"/>
              </a:rPr>
              <a:t>μή</a:t>
            </a:r>
            <a:r>
              <a:rPr lang="el-GR" b="0" i="0" dirty="0">
                <a:effectLst/>
                <a:latin typeface="Commissioner"/>
              </a:rPr>
              <a:t> ασφαλείς </a:t>
            </a:r>
            <a:r>
              <a:rPr lang="el-GR" b="0" i="0" dirty="0" err="1">
                <a:effectLst/>
                <a:latin typeface="Commissioner"/>
              </a:rPr>
              <a:t>πεζοδιαβάσεις</a:t>
            </a:r>
            <a:r>
              <a:rPr lang="el-GR" b="0" i="0" dirty="0">
                <a:effectLst/>
                <a:latin typeface="Commissioner"/>
              </a:rPr>
              <a:t>. Το σύστημα έξυπνης </a:t>
            </a:r>
            <a:r>
              <a:rPr lang="el-GR" b="0" i="0" dirty="0" err="1">
                <a:effectLst/>
                <a:latin typeface="Commissioner"/>
              </a:rPr>
              <a:t>πεζοδιάβασης</a:t>
            </a:r>
            <a:r>
              <a:rPr lang="el-GR" b="0" i="0" dirty="0">
                <a:effectLst/>
                <a:latin typeface="Commissioner"/>
              </a:rPr>
              <a:t> της εταιρείας </a:t>
            </a:r>
            <a:r>
              <a:rPr lang="el-GR" b="0" i="0" dirty="0" err="1">
                <a:effectLst/>
                <a:latin typeface="Commissioner"/>
              </a:rPr>
              <a:t>Bercman</a:t>
            </a:r>
            <a:r>
              <a:rPr lang="el-GR" b="0" i="0" dirty="0">
                <a:effectLst/>
                <a:latin typeface="Commissioner"/>
              </a:rPr>
              <a:t> AS, παρέχει μία σειρά από εργαλεία για την </a:t>
            </a:r>
            <a:r>
              <a:rPr lang="el-GR" b="1" i="0" dirty="0">
                <a:effectLst/>
                <a:latin typeface="Commissioner"/>
              </a:rPr>
              <a:t>προειδοποίηση του οδηγού</a:t>
            </a:r>
            <a:r>
              <a:rPr lang="el-GR" b="0" i="0" dirty="0">
                <a:effectLst/>
                <a:latin typeface="Commissioner"/>
              </a:rPr>
              <a:t> που πλησιάζει την </a:t>
            </a:r>
            <a:r>
              <a:rPr lang="el-GR" b="0" i="0" dirty="0" err="1">
                <a:effectLst/>
                <a:latin typeface="Commissioner"/>
              </a:rPr>
              <a:t>πεζοδιάβαση</a:t>
            </a:r>
            <a:r>
              <a:rPr lang="el-GR" b="0" i="0" dirty="0">
                <a:effectLst/>
                <a:latin typeface="Commissioner"/>
              </a:rPr>
              <a:t> και του </a:t>
            </a:r>
            <a:r>
              <a:rPr lang="el-GR" b="0" i="0" dirty="0" err="1">
                <a:effectLst/>
                <a:latin typeface="Commissioner"/>
              </a:rPr>
              <a:t>εφιστά</a:t>
            </a:r>
            <a:r>
              <a:rPr lang="el-GR" b="0" i="0" dirty="0">
                <a:effectLst/>
                <a:latin typeface="Commissioner"/>
              </a:rPr>
              <a:t> την προσοχή με </a:t>
            </a:r>
            <a:r>
              <a:rPr lang="el-GR" b="1" i="0" dirty="0">
                <a:effectLst/>
                <a:latin typeface="Commissioner"/>
              </a:rPr>
              <a:t>τρόπο που δεν τον αιφνιδιάζει</a:t>
            </a:r>
            <a:r>
              <a:rPr lang="el-GR" b="0" i="0" dirty="0">
                <a:effectLst/>
                <a:latin typeface="Commissioner"/>
              </a:rPr>
              <a:t>.</a:t>
            </a:r>
          </a:p>
          <a:p>
            <a:pPr algn="just"/>
            <a:r>
              <a:rPr lang="el-GR" b="0" i="0" dirty="0">
                <a:effectLst/>
                <a:latin typeface="Commissioner"/>
              </a:rPr>
              <a:t>Το σύστημα έξυπνης </a:t>
            </a:r>
            <a:r>
              <a:rPr lang="el-GR" b="0" i="0" dirty="0" err="1">
                <a:effectLst/>
                <a:latin typeface="Commissioner"/>
              </a:rPr>
              <a:t>πεζοδιάβασης</a:t>
            </a:r>
            <a:r>
              <a:rPr lang="el-GR" b="0" i="0" dirty="0">
                <a:effectLst/>
                <a:latin typeface="Commissioner"/>
              </a:rPr>
              <a:t> SPC-S® που εγκαταστάθηκε στο Δήμο </a:t>
            </a:r>
            <a:r>
              <a:rPr lang="el-GR" b="0" i="0" dirty="0" err="1">
                <a:effectLst/>
                <a:latin typeface="Commissioner"/>
              </a:rPr>
              <a:t>Τρικκαίων</a:t>
            </a:r>
            <a:r>
              <a:rPr lang="el-GR" b="0" i="0" dirty="0">
                <a:effectLst/>
                <a:latin typeface="Commissioner"/>
              </a:rPr>
              <a:t> αποτελείται από:</a:t>
            </a:r>
          </a:p>
          <a:p>
            <a:pPr algn="just">
              <a:buFont typeface="Arial" panose="020B0604020202020204" pitchFamily="34" charset="0"/>
              <a:buChar char="•"/>
            </a:pPr>
            <a:r>
              <a:rPr lang="el-GR" b="1" i="0" dirty="0">
                <a:effectLst/>
                <a:latin typeface="Commissioner"/>
              </a:rPr>
              <a:t>Αισθητήρα Ανίχνευσης του πεζού</a:t>
            </a:r>
            <a:r>
              <a:rPr lang="el-GR" b="0" i="0" dirty="0">
                <a:effectLst/>
                <a:latin typeface="Commissioner"/>
              </a:rPr>
              <a:t> που διέρχεται της </a:t>
            </a:r>
            <a:r>
              <a:rPr lang="el-GR" b="0" i="0" dirty="0" err="1">
                <a:effectLst/>
                <a:latin typeface="Commissioner"/>
              </a:rPr>
              <a:t>πεζοδιάβασης</a:t>
            </a:r>
            <a:r>
              <a:rPr lang="el-GR" b="0" i="0" dirty="0">
                <a:effectLst/>
                <a:latin typeface="Commissioner"/>
              </a:rPr>
              <a:t>.</a:t>
            </a:r>
          </a:p>
          <a:p>
            <a:pPr algn="just">
              <a:buFont typeface="Arial" panose="020B0604020202020204" pitchFamily="34" charset="0"/>
              <a:buChar char="•"/>
            </a:pPr>
            <a:r>
              <a:rPr lang="el-GR" b="1" i="0" dirty="0" err="1">
                <a:effectLst/>
                <a:latin typeface="Commissioner"/>
              </a:rPr>
              <a:t>Αυτοφωτιζόμενη</a:t>
            </a:r>
            <a:r>
              <a:rPr lang="el-GR" b="1" i="0" dirty="0">
                <a:effectLst/>
                <a:latin typeface="Commissioner"/>
              </a:rPr>
              <a:t> πινακίδα </a:t>
            </a:r>
            <a:r>
              <a:rPr lang="el-GR" b="1" i="0" dirty="0" err="1">
                <a:effectLst/>
                <a:latin typeface="Commissioner"/>
              </a:rPr>
              <a:t>πεζοδιάβασης</a:t>
            </a:r>
            <a:r>
              <a:rPr lang="el-GR" b="1" i="0" dirty="0">
                <a:effectLst/>
                <a:latin typeface="Commissioner"/>
              </a:rPr>
              <a:t> τεχνολογίας LED</a:t>
            </a:r>
            <a:r>
              <a:rPr lang="el-GR" b="0" i="0" dirty="0">
                <a:effectLst/>
                <a:latin typeface="Commissioner"/>
              </a:rPr>
              <a:t>, επί ιστού, η φωτεινότητα της οποίας αυξομειώνεται ανάλογα με το φως του περιβάλλοντος.</a:t>
            </a:r>
          </a:p>
          <a:p>
            <a:pPr algn="just">
              <a:buFont typeface="Arial" panose="020B0604020202020204" pitchFamily="34" charset="0"/>
              <a:buChar char="•"/>
            </a:pPr>
            <a:r>
              <a:rPr lang="el-GR" b="1" i="0" dirty="0">
                <a:effectLst/>
                <a:latin typeface="Commissioner"/>
              </a:rPr>
              <a:t>Προειδοποιητικούς </a:t>
            </a:r>
            <a:r>
              <a:rPr lang="el-GR" b="1" i="0" dirty="0" err="1">
                <a:effectLst/>
                <a:latin typeface="Commissioner"/>
              </a:rPr>
              <a:t>αναλάμποντες</a:t>
            </a:r>
            <a:r>
              <a:rPr lang="el-GR" b="1" i="0" dirty="0">
                <a:effectLst/>
                <a:latin typeface="Commissioner"/>
              </a:rPr>
              <a:t> φανούς επί ιστού</a:t>
            </a:r>
            <a:r>
              <a:rPr lang="el-GR" b="0" i="0" dirty="0">
                <a:effectLst/>
                <a:latin typeface="Commissioner"/>
              </a:rPr>
              <a:t>, που ενεργοποιούνται μόνο όταν ανιχνευθεί πεζός που διέρχεται της </a:t>
            </a:r>
            <a:r>
              <a:rPr lang="el-GR" b="0" i="0" dirty="0" err="1">
                <a:effectLst/>
                <a:latin typeface="Commissioner"/>
              </a:rPr>
              <a:t>πεζοδιάβασης</a:t>
            </a:r>
            <a:r>
              <a:rPr lang="el-GR" b="0" i="0" dirty="0">
                <a:effectLst/>
                <a:latin typeface="Commissioner"/>
              </a:rPr>
              <a:t>.</a:t>
            </a:r>
          </a:p>
          <a:p>
            <a:pPr algn="just">
              <a:buFont typeface="Arial" panose="020B0604020202020204" pitchFamily="34" charset="0"/>
              <a:buChar char="•"/>
            </a:pPr>
            <a:r>
              <a:rPr lang="el-GR" b="1" i="0" dirty="0">
                <a:effectLst/>
                <a:latin typeface="Commissioner"/>
              </a:rPr>
              <a:t>Διασύνδεση με </a:t>
            </a:r>
            <a:r>
              <a:rPr lang="el-GR" b="1" i="0" dirty="0" err="1">
                <a:effectLst/>
                <a:latin typeface="Commissioner"/>
              </a:rPr>
              <a:t>οδοφωτισμό</a:t>
            </a:r>
            <a:r>
              <a:rPr lang="el-GR" b="1" i="0" dirty="0">
                <a:effectLst/>
                <a:latin typeface="Commissioner"/>
              </a:rPr>
              <a:t> LED</a:t>
            </a:r>
            <a:r>
              <a:rPr lang="el-GR" b="0" i="0" dirty="0">
                <a:effectLst/>
                <a:latin typeface="Commissioner"/>
              </a:rPr>
              <a:t> και αυξομείωση της έντασης φωτισμού, όταν διέρχεται πεζός της διάβασης</a:t>
            </a:r>
          </a:p>
          <a:p>
            <a:pPr algn="just"/>
            <a:r>
              <a:rPr lang="el-GR" b="0" i="0" dirty="0">
                <a:effectLst/>
                <a:latin typeface="Commissioner"/>
              </a:rPr>
              <a:t>Το σύστημα επιδέχεται </a:t>
            </a:r>
            <a:r>
              <a:rPr lang="el-GR" b="1" i="0" dirty="0">
                <a:effectLst/>
                <a:latin typeface="Commissioner"/>
              </a:rPr>
              <a:t>αναβάθμισης</a:t>
            </a:r>
            <a:r>
              <a:rPr lang="el-GR" b="0" i="0" dirty="0">
                <a:effectLst/>
                <a:latin typeface="Commissioner"/>
              </a:rPr>
              <a:t>, σε </a:t>
            </a:r>
            <a:r>
              <a:rPr lang="el-GR" b="1" i="0" dirty="0">
                <a:effectLst/>
                <a:latin typeface="Commissioner"/>
              </a:rPr>
              <a:t>SPS-M®</a:t>
            </a:r>
            <a:r>
              <a:rPr lang="el-GR" b="0" i="0" dirty="0">
                <a:effectLst/>
                <a:latin typeface="Commissioner"/>
              </a:rPr>
              <a:t> με την προσθήκη:</a:t>
            </a:r>
          </a:p>
          <a:p>
            <a:pPr algn="just">
              <a:buFont typeface="Arial" panose="020B0604020202020204" pitchFamily="34" charset="0"/>
              <a:buChar char="•"/>
            </a:pPr>
            <a:r>
              <a:rPr lang="el-GR" b="1" i="0" dirty="0" err="1">
                <a:effectLst/>
                <a:latin typeface="Commissioner"/>
              </a:rPr>
              <a:t>Μικροκυματικού</a:t>
            </a:r>
            <a:r>
              <a:rPr lang="el-GR" b="1" i="0" dirty="0">
                <a:effectLst/>
                <a:latin typeface="Commissioner"/>
              </a:rPr>
              <a:t> Αισθητήρα</a:t>
            </a:r>
            <a:r>
              <a:rPr lang="el-GR" b="0" i="0" dirty="0">
                <a:effectLst/>
                <a:latin typeface="Commissioner"/>
              </a:rPr>
              <a:t> (</a:t>
            </a:r>
            <a:r>
              <a:rPr lang="el-GR" b="0" i="0" dirty="0" err="1">
                <a:effectLst/>
                <a:latin typeface="Commissioner"/>
              </a:rPr>
              <a:t>radar</a:t>
            </a:r>
            <a:r>
              <a:rPr lang="el-GR" b="0" i="0" dirty="0">
                <a:effectLst/>
                <a:latin typeface="Commissioner"/>
              </a:rPr>
              <a:t>) για την ανίχνευση των οχημάτων που πλησιάζουν την διάβαση και συλλογή κυκλοφοριακών δεδομένων </a:t>
            </a:r>
            <a:r>
              <a:rPr lang="el-GR" b="0" i="0" dirty="0" err="1">
                <a:effectLst/>
                <a:latin typeface="Commissioner"/>
              </a:rPr>
              <a:t>καθόλη</a:t>
            </a:r>
            <a:r>
              <a:rPr lang="el-GR" b="0" i="0" dirty="0">
                <a:effectLst/>
                <a:latin typeface="Commissioner"/>
              </a:rPr>
              <a:t> την ημέρα.</a:t>
            </a:r>
          </a:p>
          <a:p>
            <a:pPr algn="just">
              <a:buFont typeface="Arial" panose="020B0604020202020204" pitchFamily="34" charset="0"/>
              <a:buChar char="•"/>
            </a:pPr>
            <a:r>
              <a:rPr lang="el-GR" b="1" i="0" dirty="0">
                <a:effectLst/>
                <a:latin typeface="Commissioner"/>
              </a:rPr>
              <a:t>Αισθητήρες περιβαλλοντικών μετρήσεων</a:t>
            </a:r>
            <a:r>
              <a:rPr lang="el-GR" b="0" i="0" dirty="0">
                <a:effectLst/>
                <a:latin typeface="Commissioner"/>
              </a:rPr>
              <a:t> (Θερμοκρασία, Υγρασία, Ατμοσφαιρική Πίεση, CO, NO, PM1,PM2.5, PM10 </a:t>
            </a:r>
            <a:r>
              <a:rPr lang="el-GR" b="0" i="0" dirty="0" err="1">
                <a:effectLst/>
                <a:latin typeface="Commissioner"/>
              </a:rPr>
              <a:t>κτλ</a:t>
            </a:r>
            <a:r>
              <a:rPr lang="el-GR" b="0" i="0" dirty="0">
                <a:effectLst/>
                <a:latin typeface="Commissioner"/>
              </a:rPr>
              <a:t>).</a:t>
            </a:r>
          </a:p>
          <a:p>
            <a:pPr algn="just"/>
            <a:r>
              <a:rPr lang="el-GR" b="0" i="0" dirty="0">
                <a:effectLst/>
                <a:latin typeface="Commissioner"/>
              </a:rPr>
              <a:t>Κατά συνέπεια ο Δήμος έχει την δυνατότητα δημιουργίας, όχι απλά μίας </a:t>
            </a:r>
            <a:r>
              <a:rPr lang="el-GR" b="1" i="0" dirty="0">
                <a:effectLst/>
                <a:latin typeface="Commissioner"/>
              </a:rPr>
              <a:t>ασφαλούς διάβασης</a:t>
            </a:r>
            <a:r>
              <a:rPr lang="el-GR" b="0" i="0" dirty="0">
                <a:effectLst/>
                <a:latin typeface="Commissioner"/>
              </a:rPr>
              <a:t>, αλλά και ενός σταθμού </a:t>
            </a:r>
            <a:r>
              <a:rPr lang="el-GR" b="1" i="0" dirty="0">
                <a:effectLst/>
                <a:latin typeface="Commissioner"/>
              </a:rPr>
              <a:t>λήψεως κυκλοφοριακών και περιβαλλοντικών δεδομένων </a:t>
            </a:r>
            <a:r>
              <a:rPr lang="el-GR" b="0" i="0" dirty="0">
                <a:effectLst/>
                <a:latin typeface="Commissioner"/>
              </a:rPr>
              <a:t>για πάσα χρήση.</a:t>
            </a:r>
          </a:p>
        </p:txBody>
      </p:sp>
    </p:spTree>
    <p:extLst>
      <p:ext uri="{BB962C8B-B14F-4D97-AF65-F5344CB8AC3E}">
        <p14:creationId xmlns:p14="http://schemas.microsoft.com/office/powerpoint/2010/main" val="28643581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a:extLst>
              <a:ext uri="{FF2B5EF4-FFF2-40B4-BE49-F238E27FC236}">
                <a16:creationId xmlns:a16="http://schemas.microsoft.com/office/drawing/2014/main" id="{63EC0E68-7D50-FFE7-C442-6D271B63DF1A}"/>
              </a:ext>
            </a:extLst>
          </p:cNvPr>
          <p:cNvSpPr txBox="1">
            <a:spLocks/>
          </p:cNvSpPr>
          <p:nvPr/>
        </p:nvSpPr>
        <p:spPr>
          <a:xfrm>
            <a:off x="183502" y="0"/>
            <a:ext cx="12008498" cy="17907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Εφαρμοσμένες Δράσεις</a:t>
            </a:r>
          </a:p>
          <a:p>
            <a:pPr algn="ctr"/>
            <a:endParaRPr lang="el-GR" sz="3200" b="1" dirty="0">
              <a:solidFill>
                <a:srgbClr val="C00000"/>
              </a:solidFill>
              <a:latin typeface="+mn-lt"/>
            </a:endParaRPr>
          </a:p>
          <a:p>
            <a:pPr algn="ctr"/>
            <a:r>
              <a:rPr lang="el-GR" sz="12800" b="1" dirty="0">
                <a:solidFill>
                  <a:srgbClr val="C00000"/>
                </a:solidFill>
                <a:latin typeface="+mn-lt"/>
              </a:rPr>
              <a:t>3. Βόλος</a:t>
            </a:r>
          </a:p>
          <a:p>
            <a:pPr algn="ctr"/>
            <a:r>
              <a:rPr lang="el-GR" sz="9600" b="1" dirty="0">
                <a:solidFill>
                  <a:srgbClr val="C00000"/>
                </a:solidFill>
                <a:latin typeface="+mn-lt"/>
              </a:rPr>
              <a:t> </a:t>
            </a:r>
            <a:br>
              <a:rPr lang="el-GR" sz="9600" b="1" dirty="0"/>
            </a:br>
            <a:endParaRPr lang="el-GR" sz="9600" b="1" dirty="0">
              <a:solidFill>
                <a:srgbClr val="C00000"/>
              </a:solidFill>
            </a:endParaRPr>
          </a:p>
        </p:txBody>
      </p:sp>
      <p:sp>
        <p:nvSpPr>
          <p:cNvPr id="2" name="TextBox 1">
            <a:extLst>
              <a:ext uri="{FF2B5EF4-FFF2-40B4-BE49-F238E27FC236}">
                <a16:creationId xmlns:a16="http://schemas.microsoft.com/office/drawing/2014/main" id="{6867661A-FC37-BF20-44C6-2EC32AAC3ED7}"/>
              </a:ext>
            </a:extLst>
          </p:cNvPr>
          <p:cNvSpPr txBox="1"/>
          <p:nvPr/>
        </p:nvSpPr>
        <p:spPr>
          <a:xfrm>
            <a:off x="183502" y="1971040"/>
            <a:ext cx="11917058" cy="5016758"/>
          </a:xfrm>
          <a:prstGeom prst="rect">
            <a:avLst/>
          </a:prstGeom>
          <a:noFill/>
        </p:spPr>
        <p:txBody>
          <a:bodyPr wrap="square" rtlCol="0">
            <a:spAutoFit/>
          </a:bodyPr>
          <a:lstStyle/>
          <a:p>
            <a:pPr algn="just"/>
            <a:r>
              <a:rPr lang="el-GR" sz="2000" b="1" i="0" dirty="0">
                <a:solidFill>
                  <a:srgbClr val="C00000"/>
                </a:solidFill>
                <a:effectLst/>
                <a:latin typeface="Commissioner"/>
              </a:rPr>
              <a:t>Ο Δήμος Βόλου</a:t>
            </a:r>
            <a:r>
              <a:rPr lang="el-GR" sz="2000" b="1" i="0" dirty="0">
                <a:effectLst/>
                <a:latin typeface="Commissioner"/>
              </a:rPr>
              <a:t>, </a:t>
            </a:r>
            <a:r>
              <a:rPr lang="el-GR" sz="2000" b="0" i="0" dirty="0">
                <a:effectLst/>
                <a:latin typeface="Commissioner"/>
              </a:rPr>
              <a:t>με την εγκατάσταση του ευφυούς συστήματος ελεγχόμενης στάθμευσης επιθυμεί να πετύχει τα εξής:</a:t>
            </a:r>
          </a:p>
          <a:p>
            <a:pPr algn="just">
              <a:buFont typeface="Arial" panose="020B0604020202020204" pitchFamily="34" charset="0"/>
              <a:buChar char="•"/>
            </a:pPr>
            <a:r>
              <a:rPr lang="el-GR" sz="2000" b="1" i="0" dirty="0">
                <a:solidFill>
                  <a:srgbClr val="C00000"/>
                </a:solidFill>
                <a:effectLst/>
                <a:latin typeface="Commissioner"/>
              </a:rPr>
              <a:t>Διασφάλιση της στάθμευσης των κατοίκων, </a:t>
            </a:r>
            <a:r>
              <a:rPr lang="el-GR" sz="2000" b="0" i="0" dirty="0">
                <a:effectLst/>
                <a:latin typeface="Commissioner"/>
              </a:rPr>
              <a:t>με την παροχή προνομίων ελεύθερης στάθμευσης σε συγκεκριμένα οδικά τμήματα.</a:t>
            </a:r>
          </a:p>
          <a:p>
            <a:pPr algn="just">
              <a:buFont typeface="Arial" panose="020B0604020202020204" pitchFamily="34" charset="0"/>
              <a:buChar char="•"/>
            </a:pPr>
            <a:r>
              <a:rPr lang="el-GR" sz="2000" b="1" i="0" dirty="0">
                <a:solidFill>
                  <a:srgbClr val="C00000"/>
                </a:solidFill>
                <a:effectLst/>
                <a:latin typeface="Commissioner"/>
              </a:rPr>
              <a:t>Αποθάρρυνση της μακροχρόνιας στάθμευσης </a:t>
            </a:r>
            <a:r>
              <a:rPr lang="el-GR" sz="2000" b="0" i="0" dirty="0">
                <a:effectLst/>
                <a:latin typeface="Commissioner"/>
              </a:rPr>
              <a:t>και της χρήσης ιδιωτικών αυτοκινήτων.</a:t>
            </a:r>
          </a:p>
          <a:p>
            <a:pPr algn="just">
              <a:buFont typeface="Arial" panose="020B0604020202020204" pitchFamily="34" charset="0"/>
              <a:buChar char="•"/>
            </a:pPr>
            <a:r>
              <a:rPr lang="el-GR" sz="2000" b="1" i="0" dirty="0">
                <a:solidFill>
                  <a:srgbClr val="C00000"/>
                </a:solidFill>
                <a:effectLst/>
                <a:latin typeface="Commissioner"/>
              </a:rPr>
              <a:t>Δυνατότητα στάθμευσης για τους επισκέπτες </a:t>
            </a:r>
            <a:r>
              <a:rPr lang="el-GR" sz="2000" b="0" i="0" dirty="0">
                <a:effectLst/>
                <a:latin typeface="Commissioner"/>
              </a:rPr>
              <a:t>σε περιοχές με εμπορική δραστηριότητα ή παροχή υπηρεσιών</a:t>
            </a:r>
          </a:p>
          <a:p>
            <a:pPr algn="just">
              <a:buFont typeface="Arial" panose="020B0604020202020204" pitchFamily="34" charset="0"/>
              <a:buChar char="•"/>
            </a:pPr>
            <a:r>
              <a:rPr lang="el-GR" sz="2000" b="1" i="0" dirty="0">
                <a:solidFill>
                  <a:srgbClr val="C00000"/>
                </a:solidFill>
                <a:effectLst/>
                <a:latin typeface="Commissioner"/>
              </a:rPr>
              <a:t>Ευελιξία</a:t>
            </a:r>
            <a:r>
              <a:rPr lang="el-GR" sz="2000" b="0" i="0" dirty="0">
                <a:effectLst/>
                <a:latin typeface="Commissioner"/>
              </a:rPr>
              <a:t> επεκτασιμότητας του συστήματος.</a:t>
            </a:r>
          </a:p>
          <a:p>
            <a:pPr algn="just">
              <a:buFont typeface="Arial" panose="020B0604020202020204" pitchFamily="34" charset="0"/>
              <a:buChar char="•"/>
            </a:pPr>
            <a:r>
              <a:rPr lang="el-GR" sz="2000" b="1" i="0" dirty="0">
                <a:solidFill>
                  <a:srgbClr val="C00000"/>
                </a:solidFill>
                <a:effectLst/>
                <a:latin typeface="Commissioner"/>
              </a:rPr>
              <a:t>Βελτίωση κυκλοφοριακών συνθηκών. </a:t>
            </a:r>
            <a:r>
              <a:rPr lang="el-GR" sz="2000" b="0" i="0" dirty="0">
                <a:effectLst/>
                <a:latin typeface="Commissioner"/>
              </a:rPr>
              <a:t>Το σύστημα θα οργανωθεί με τέτοιο τρόπο, ώστε πρωτίστως να βελτιώσει τις συνθήκες στάθμευσης και κυκλοφορίας που επικρατούν αυτή τη στιγμή στα κεντρικά οδικά τμήματα του Δήμου περιορίζοντας ουσιαστικά την παράνομη στάθμευση που ευθύνεται σε σημαντικό βαθμό για τις συνθήκες αυτές.</a:t>
            </a:r>
          </a:p>
          <a:p>
            <a:pPr algn="just">
              <a:buFont typeface="Arial" panose="020B0604020202020204" pitchFamily="34" charset="0"/>
              <a:buChar char="•"/>
            </a:pPr>
            <a:r>
              <a:rPr lang="el-GR" sz="2000" b="1" i="0" dirty="0">
                <a:solidFill>
                  <a:srgbClr val="C00000"/>
                </a:solidFill>
                <a:effectLst/>
                <a:latin typeface="Commissioner"/>
              </a:rPr>
              <a:t>Μείωση της χρήσης του Ι.Χ. </a:t>
            </a:r>
            <a:r>
              <a:rPr lang="el-GR" sz="2000" b="0" i="0" dirty="0">
                <a:effectLst/>
                <a:latin typeface="Commissioner"/>
              </a:rPr>
              <a:t>Το σύστημα ελεγχόμενης στάθμευσης τακτοποιεί και διευκολύνει τη στάθμευση, αλλά δεν ενθαρρύνει και ει δυνατόν αποτρέπει τη χρήση του Ι.Χ. για τις μετακινήσεις των πολίτων στο κέντρο της πόλης.</a:t>
            </a:r>
          </a:p>
          <a:p>
            <a:pPr algn="just">
              <a:buFont typeface="Arial" panose="020B0604020202020204" pitchFamily="34" charset="0"/>
              <a:buChar char="•"/>
            </a:pPr>
            <a:r>
              <a:rPr lang="el-GR" sz="2000" b="1" i="0" dirty="0">
                <a:solidFill>
                  <a:srgbClr val="C00000"/>
                </a:solidFill>
                <a:effectLst/>
                <a:latin typeface="Commissioner"/>
              </a:rPr>
              <a:t>Μείωση της ατμοσφαιρικής ρύπανσης. </a:t>
            </a:r>
            <a:r>
              <a:rPr lang="el-GR" sz="2000" b="0" i="0" dirty="0">
                <a:effectLst/>
                <a:latin typeface="Commissioner"/>
              </a:rPr>
              <a:t>Θα αποβλέπει στη μείωση της ρύπανσης και τη βελτίωση των περιβαλλοντικών όρων της κεντρικής περιοχής εφαρμογής.</a:t>
            </a:r>
          </a:p>
        </p:txBody>
      </p:sp>
    </p:spTree>
    <p:extLst>
      <p:ext uri="{BB962C8B-B14F-4D97-AF65-F5344CB8AC3E}">
        <p14:creationId xmlns:p14="http://schemas.microsoft.com/office/powerpoint/2010/main" val="2938516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a:extLst>
              <a:ext uri="{FF2B5EF4-FFF2-40B4-BE49-F238E27FC236}">
                <a16:creationId xmlns:a16="http://schemas.microsoft.com/office/drawing/2014/main" id="{63EC0E68-7D50-FFE7-C442-6D271B63DF1A}"/>
              </a:ext>
            </a:extLst>
          </p:cNvPr>
          <p:cNvSpPr txBox="1">
            <a:spLocks/>
          </p:cNvSpPr>
          <p:nvPr/>
        </p:nvSpPr>
        <p:spPr>
          <a:xfrm>
            <a:off x="183502" y="0"/>
            <a:ext cx="12008498" cy="17907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Εφαρμοσμένες Δράσεις</a:t>
            </a:r>
          </a:p>
          <a:p>
            <a:pPr algn="ctr"/>
            <a:endParaRPr lang="el-GR" sz="3200" b="1" dirty="0">
              <a:solidFill>
                <a:srgbClr val="C00000"/>
              </a:solidFill>
              <a:latin typeface="+mn-lt"/>
            </a:endParaRPr>
          </a:p>
          <a:p>
            <a:pPr algn="ctr"/>
            <a:r>
              <a:rPr lang="el-GR" sz="12800" b="1" dirty="0">
                <a:solidFill>
                  <a:srgbClr val="C00000"/>
                </a:solidFill>
                <a:latin typeface="+mn-lt"/>
              </a:rPr>
              <a:t>3. Βόλος</a:t>
            </a:r>
          </a:p>
          <a:p>
            <a:pPr algn="ctr"/>
            <a:r>
              <a:rPr lang="el-GR" sz="9600" b="1" dirty="0">
                <a:solidFill>
                  <a:srgbClr val="C00000"/>
                </a:solidFill>
                <a:latin typeface="+mn-lt"/>
              </a:rPr>
              <a:t> </a:t>
            </a:r>
            <a:br>
              <a:rPr lang="el-GR" sz="9600" b="1" dirty="0"/>
            </a:br>
            <a:endParaRPr lang="el-GR" sz="9600" b="1" dirty="0">
              <a:solidFill>
                <a:srgbClr val="C00000"/>
              </a:solidFill>
            </a:endParaRPr>
          </a:p>
        </p:txBody>
      </p:sp>
      <p:sp>
        <p:nvSpPr>
          <p:cNvPr id="2" name="TextBox 1">
            <a:extLst>
              <a:ext uri="{FF2B5EF4-FFF2-40B4-BE49-F238E27FC236}">
                <a16:creationId xmlns:a16="http://schemas.microsoft.com/office/drawing/2014/main" id="{6867661A-FC37-BF20-44C6-2EC32AAC3ED7}"/>
              </a:ext>
            </a:extLst>
          </p:cNvPr>
          <p:cNvSpPr txBox="1"/>
          <p:nvPr/>
        </p:nvSpPr>
        <p:spPr>
          <a:xfrm>
            <a:off x="183502" y="1971040"/>
            <a:ext cx="11917058" cy="4893647"/>
          </a:xfrm>
          <a:prstGeom prst="rect">
            <a:avLst/>
          </a:prstGeom>
          <a:noFill/>
        </p:spPr>
        <p:txBody>
          <a:bodyPr wrap="square" rtlCol="0">
            <a:spAutoFit/>
          </a:bodyPr>
          <a:lstStyle/>
          <a:p>
            <a:pPr algn="just"/>
            <a:r>
              <a:rPr lang="el-GR" sz="2400" b="1" i="0" dirty="0">
                <a:solidFill>
                  <a:srgbClr val="C00000"/>
                </a:solidFill>
                <a:effectLst/>
                <a:latin typeface="Commissioner"/>
              </a:rPr>
              <a:t>Κύριο μέλημα είναι η βελτίωση της ποιότητας ζωής </a:t>
            </a:r>
            <a:r>
              <a:rPr lang="el-GR" sz="2400" b="0" i="0" dirty="0">
                <a:effectLst/>
                <a:latin typeface="Commissioner"/>
              </a:rPr>
              <a:t>και η δημιουργία </a:t>
            </a:r>
            <a:r>
              <a:rPr lang="el-GR" sz="2400" b="1" i="0" dirty="0">
                <a:solidFill>
                  <a:srgbClr val="C00000"/>
                </a:solidFill>
                <a:effectLst/>
                <a:latin typeface="Commissioner"/>
              </a:rPr>
              <a:t>μετρήσιμου οφέλους </a:t>
            </a:r>
            <a:r>
              <a:rPr lang="el-GR" sz="2400" b="0" i="0" dirty="0">
                <a:effectLst/>
                <a:latin typeface="Commissioner"/>
              </a:rPr>
              <a:t>για τους πολίτες και τις επιχειρήσεις του Δήμου χωρίς διοικητική́ επιβάρυνση των στελεχών του Δήμου. </a:t>
            </a:r>
          </a:p>
          <a:p>
            <a:pPr algn="just"/>
            <a:endParaRPr lang="el-GR" sz="2400" dirty="0">
              <a:latin typeface="Commissioner"/>
            </a:endParaRPr>
          </a:p>
          <a:p>
            <a:pPr algn="just"/>
            <a:r>
              <a:rPr lang="el-GR" sz="2400" b="0" i="0" dirty="0">
                <a:effectLst/>
                <a:latin typeface="Commissioner"/>
              </a:rPr>
              <a:t>Μέσω ενός </a:t>
            </a:r>
            <a:r>
              <a:rPr lang="el-GR" sz="2400" b="1" i="0" dirty="0">
                <a:solidFill>
                  <a:srgbClr val="C00000"/>
                </a:solidFill>
                <a:effectLst/>
                <a:latin typeface="Commissioner"/>
              </a:rPr>
              <a:t>κεντρικού διαχειριστικού συστήματος </a:t>
            </a:r>
            <a:r>
              <a:rPr lang="el-GR" sz="2400" b="0" i="0" dirty="0">
                <a:effectLst/>
                <a:latin typeface="Commissioner"/>
              </a:rPr>
              <a:t>θα δίνεται η δυνατότητα </a:t>
            </a:r>
          </a:p>
          <a:p>
            <a:pPr marL="342900" indent="-342900" algn="just">
              <a:buFont typeface="Arial" panose="020B0604020202020204" pitchFamily="34" charset="0"/>
              <a:buChar char="•"/>
            </a:pPr>
            <a:r>
              <a:rPr lang="el-GR" sz="2400" b="0" i="0" dirty="0">
                <a:effectLst/>
                <a:latin typeface="Commissioner"/>
              </a:rPr>
              <a:t>της συνολικής </a:t>
            </a:r>
            <a:r>
              <a:rPr lang="el-GR" sz="2400" b="1" i="0" dirty="0">
                <a:solidFill>
                  <a:srgbClr val="C00000"/>
                </a:solidFill>
                <a:effectLst/>
                <a:latin typeface="Commissioner"/>
              </a:rPr>
              <a:t>εποπτείας και διαχείρισης των περίπου 2.400 θέσεων στάθμευσης </a:t>
            </a:r>
            <a:r>
              <a:rPr lang="el-GR" sz="2400" b="0" i="0" dirty="0">
                <a:effectLst/>
                <a:latin typeface="Commissioner"/>
              </a:rPr>
              <a:t>και άλλων ειδικών κατηγοριών, των δημοτικών αστυνομικών, </a:t>
            </a:r>
          </a:p>
          <a:p>
            <a:pPr marL="342900" indent="-342900" algn="just">
              <a:buFont typeface="Arial" panose="020B0604020202020204" pitchFamily="34" charset="0"/>
              <a:buChar char="•"/>
            </a:pPr>
            <a:r>
              <a:rPr lang="el-GR" sz="2400" b="0" i="0" dirty="0">
                <a:effectLst/>
                <a:latin typeface="Commissioner"/>
              </a:rPr>
              <a:t>των </a:t>
            </a:r>
            <a:r>
              <a:rPr lang="el-GR" sz="2400" b="1" i="0" dirty="0">
                <a:solidFill>
                  <a:srgbClr val="C00000"/>
                </a:solidFill>
                <a:effectLst/>
                <a:latin typeface="Commissioner"/>
              </a:rPr>
              <a:t>βεβαιωμένων κλήσεων/παραβάσεων, </a:t>
            </a:r>
          </a:p>
          <a:p>
            <a:pPr marL="342900" indent="-342900" algn="just">
              <a:buFont typeface="Arial" panose="020B0604020202020204" pitchFamily="34" charset="0"/>
              <a:buChar char="•"/>
            </a:pPr>
            <a:r>
              <a:rPr lang="el-GR" sz="2400" b="0" i="0" dirty="0">
                <a:effectLst/>
                <a:latin typeface="Commissioner"/>
              </a:rPr>
              <a:t>της </a:t>
            </a:r>
            <a:r>
              <a:rPr lang="el-GR" sz="2400" b="1" i="0" dirty="0">
                <a:solidFill>
                  <a:srgbClr val="C00000"/>
                </a:solidFill>
                <a:effectLst/>
                <a:latin typeface="Commissioner"/>
              </a:rPr>
              <a:t>καταγραφής και διαχείρισης καταγγελιών/κλήσεων </a:t>
            </a:r>
            <a:r>
              <a:rPr lang="el-GR" sz="2400" b="0" i="0" dirty="0">
                <a:effectLst/>
                <a:latin typeface="Commissioner"/>
              </a:rPr>
              <a:t>για επιτόπιο έλεγχο καθώς και </a:t>
            </a:r>
          </a:p>
          <a:p>
            <a:pPr marL="342900" indent="-342900" algn="just">
              <a:buFont typeface="Arial" panose="020B0604020202020204" pitchFamily="34" charset="0"/>
              <a:buChar char="•"/>
            </a:pPr>
            <a:r>
              <a:rPr lang="el-GR" sz="2400" b="0" i="0" dirty="0">
                <a:effectLst/>
                <a:latin typeface="Commissioner"/>
              </a:rPr>
              <a:t>της προβολής επεξεργασμένων </a:t>
            </a:r>
            <a:r>
              <a:rPr lang="el-GR" sz="2400" b="1" i="0" dirty="0">
                <a:solidFill>
                  <a:srgbClr val="C00000"/>
                </a:solidFill>
                <a:effectLst/>
                <a:latin typeface="Commissioner"/>
              </a:rPr>
              <a:t>στατιστικών στοιχείων και αναφορών.</a:t>
            </a:r>
          </a:p>
          <a:p>
            <a:pPr algn="just"/>
            <a:r>
              <a:rPr lang="el-GR" sz="2400" b="0" i="0" dirty="0">
                <a:effectLst/>
                <a:latin typeface="Commissioner"/>
              </a:rPr>
              <a:t>Επιπλέον, </a:t>
            </a:r>
            <a:r>
              <a:rPr lang="el-GR" sz="2400" b="1" i="0" dirty="0">
                <a:solidFill>
                  <a:srgbClr val="C00000"/>
                </a:solidFill>
                <a:effectLst/>
                <a:latin typeface="Commissioner"/>
              </a:rPr>
              <a:t>μία εφαρμογή για έξυπνες κινητές συσκευές </a:t>
            </a:r>
            <a:r>
              <a:rPr lang="el-GR" sz="2400" b="0" i="0" dirty="0">
                <a:effectLst/>
                <a:latin typeface="Commissioner"/>
              </a:rPr>
              <a:t>θα εξυπηρετεί τους Δημότες και επισκέπτες στην στάθμευση και την διεκπεραίωση της πληρωμής των σχετικών τελών που έχει ορίσει ο Δήμος Βόλου.</a:t>
            </a:r>
          </a:p>
        </p:txBody>
      </p:sp>
    </p:spTree>
    <p:extLst>
      <p:ext uri="{BB962C8B-B14F-4D97-AF65-F5344CB8AC3E}">
        <p14:creationId xmlns:p14="http://schemas.microsoft.com/office/powerpoint/2010/main" val="21733327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a:extLst>
              <a:ext uri="{FF2B5EF4-FFF2-40B4-BE49-F238E27FC236}">
                <a16:creationId xmlns:a16="http://schemas.microsoft.com/office/drawing/2014/main" id="{63EC0E68-7D50-FFE7-C442-6D271B63DF1A}"/>
              </a:ext>
            </a:extLst>
          </p:cNvPr>
          <p:cNvSpPr txBox="1">
            <a:spLocks/>
          </p:cNvSpPr>
          <p:nvPr/>
        </p:nvSpPr>
        <p:spPr>
          <a:xfrm>
            <a:off x="183502" y="0"/>
            <a:ext cx="12008498" cy="19050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 Εφαρμοσμένες Δράσεις</a:t>
            </a:r>
          </a:p>
          <a:p>
            <a:pPr algn="ctr"/>
            <a:endParaRPr lang="el-GR" sz="9600" b="1" dirty="0">
              <a:solidFill>
                <a:srgbClr val="C00000"/>
              </a:solidFill>
              <a:latin typeface="+mn-lt"/>
            </a:endParaRPr>
          </a:p>
          <a:p>
            <a:pPr algn="ctr"/>
            <a:r>
              <a:rPr lang="el-GR" sz="12800" b="1" dirty="0">
                <a:solidFill>
                  <a:srgbClr val="C00000"/>
                </a:solidFill>
                <a:latin typeface="+mn-lt"/>
              </a:rPr>
              <a:t>4. ΧΑΝΙΑ</a:t>
            </a:r>
            <a:br>
              <a:rPr lang="el-GR" sz="9600" b="1" dirty="0"/>
            </a:br>
            <a:endParaRPr lang="el-GR" sz="9600" b="1" dirty="0">
              <a:solidFill>
                <a:srgbClr val="C00000"/>
              </a:solidFill>
            </a:endParaRPr>
          </a:p>
        </p:txBody>
      </p:sp>
      <p:sp>
        <p:nvSpPr>
          <p:cNvPr id="3" name="TextBox 2">
            <a:extLst>
              <a:ext uri="{FF2B5EF4-FFF2-40B4-BE49-F238E27FC236}">
                <a16:creationId xmlns:a16="http://schemas.microsoft.com/office/drawing/2014/main" id="{C11CD698-4975-A1B6-6245-1DBBB47D3111}"/>
              </a:ext>
            </a:extLst>
          </p:cNvPr>
          <p:cNvSpPr txBox="1"/>
          <p:nvPr/>
        </p:nvSpPr>
        <p:spPr>
          <a:xfrm>
            <a:off x="183502" y="2124075"/>
            <a:ext cx="11922773" cy="4708981"/>
          </a:xfrm>
          <a:prstGeom prst="rect">
            <a:avLst/>
          </a:prstGeom>
          <a:noFill/>
        </p:spPr>
        <p:txBody>
          <a:bodyPr wrap="square" rtlCol="0">
            <a:spAutoFit/>
          </a:bodyPr>
          <a:lstStyle/>
          <a:p>
            <a:pPr algn="just"/>
            <a:r>
              <a:rPr lang="el-GR" sz="2000" b="1" i="0" dirty="0">
                <a:effectLst/>
                <a:latin typeface="Commissioner"/>
              </a:rPr>
              <a:t>Στο πλαίσιο του έργου </a:t>
            </a:r>
            <a:r>
              <a:rPr lang="el-GR" sz="2000" b="1" i="0" dirty="0">
                <a:solidFill>
                  <a:srgbClr val="C00000"/>
                </a:solidFill>
                <a:effectLst/>
                <a:latin typeface="Commissioner"/>
              </a:rPr>
              <a:t>ο Δήμος Χανίων, </a:t>
            </a:r>
            <a:r>
              <a:rPr lang="el-GR" sz="2000" b="0" i="0" dirty="0">
                <a:effectLst/>
                <a:latin typeface="Commissioner"/>
              </a:rPr>
              <a:t>έχει θέσει σε παραγωγική λειτουργία το </a:t>
            </a:r>
            <a:r>
              <a:rPr lang="el-GR" sz="2000" b="1" i="0" dirty="0">
                <a:solidFill>
                  <a:srgbClr val="C00000"/>
                </a:solidFill>
                <a:effectLst/>
                <a:latin typeface="Commissioner"/>
              </a:rPr>
              <a:t>ένα Ολοκληρωμένο Σύστημα Πληροφόρησης και Φωτεινής Σηματοδότησης </a:t>
            </a:r>
            <a:r>
              <a:rPr lang="el-GR" sz="2000" b="1" i="0" dirty="0">
                <a:effectLst/>
                <a:latin typeface="Commissioner"/>
              </a:rPr>
              <a:t>οποίο βελτιώνει την κυκλοφοριακή διαχείριση</a:t>
            </a:r>
            <a:r>
              <a:rPr lang="el-GR" sz="2000" b="0" i="0" dirty="0">
                <a:effectLst/>
                <a:latin typeface="Commissioner"/>
              </a:rPr>
              <a:t>, </a:t>
            </a:r>
            <a:r>
              <a:rPr lang="el-GR" sz="2000" b="1" i="0" dirty="0">
                <a:effectLst/>
                <a:latin typeface="Commissioner"/>
              </a:rPr>
              <a:t>μειώνει τις ουρές των οχημάτων και των χρόνιων διαδρομών και θα βοηθά στη μείωση των περιβαλλοντικών ρύπων που προέρχονται από την κυκλοφορία των οχημάτων στην περιοχή εγκατάστασής του.</a:t>
            </a:r>
          </a:p>
          <a:p>
            <a:pPr algn="just"/>
            <a:endParaRPr lang="el-GR" sz="2000" b="0" i="0" dirty="0">
              <a:effectLst/>
              <a:latin typeface="Commissioner"/>
            </a:endParaRPr>
          </a:p>
          <a:p>
            <a:pPr algn="just"/>
            <a:r>
              <a:rPr lang="el-GR" sz="2000" b="0" i="0" dirty="0">
                <a:effectLst/>
                <a:latin typeface="Commissioner"/>
              </a:rPr>
              <a:t>Τα παραπάνω έχουν επιτευχθεί μέσω της προμήθειας και εγκατάστασης </a:t>
            </a:r>
            <a:r>
              <a:rPr lang="el-GR" sz="2000" b="1" i="0" dirty="0">
                <a:solidFill>
                  <a:srgbClr val="C00000"/>
                </a:solidFill>
                <a:effectLst/>
                <a:latin typeface="Commissioner"/>
              </a:rPr>
              <a:t>ενός συστήματος «έξυπνης» κυκλοφοριακής διαχείρισης </a:t>
            </a:r>
            <a:r>
              <a:rPr lang="el-GR" sz="2000" b="0" i="0" dirty="0">
                <a:effectLst/>
                <a:latin typeface="Commissioner"/>
              </a:rPr>
              <a:t>σε μια από τις σημαντικότερες οδικές αρτηρίας εισόδου στην πόλη των Χανίων. Το ολοκληρωμένο σύστημα συνδυάζει τόσο τη διαχείριση της κυκλοφορίας μέσω της Φωτεινής Σηματοδότησης, όσο και της διαχείρισης της κυκλοφορίας μέσα από την ενημέρωση πολιτών για κυκλοφοριακές τις συνθήκες, έτσι ώστε να αποφεύγονται ουρές κατά την ώρα αιχμής και να μειώνονται οι ρύποι στην περιοχή εφαρμογής.</a:t>
            </a:r>
          </a:p>
          <a:p>
            <a:pPr algn="just"/>
            <a:r>
              <a:rPr lang="el-GR" sz="2000" b="0" i="0" dirty="0">
                <a:effectLst/>
                <a:latin typeface="Commissioner"/>
              </a:rPr>
              <a:t>Το σύστημα εφαρμόζεται σε πέντε </a:t>
            </a:r>
            <a:r>
              <a:rPr lang="el-GR" sz="2000" b="1" i="0" dirty="0">
                <a:solidFill>
                  <a:srgbClr val="C00000"/>
                </a:solidFill>
                <a:effectLst/>
                <a:latin typeface="Commissioner"/>
              </a:rPr>
              <a:t>(5) διαδοχικούς φωτεινούς </a:t>
            </a:r>
            <a:r>
              <a:rPr lang="el-GR" sz="2000" b="1" i="0" dirty="0" err="1">
                <a:solidFill>
                  <a:srgbClr val="C00000"/>
                </a:solidFill>
                <a:effectLst/>
                <a:latin typeface="Commissioner"/>
              </a:rPr>
              <a:t>σηματοδοτούμενους</a:t>
            </a:r>
            <a:r>
              <a:rPr lang="el-GR" sz="2000" b="1" i="0" dirty="0">
                <a:solidFill>
                  <a:srgbClr val="C00000"/>
                </a:solidFill>
                <a:effectLst/>
                <a:latin typeface="Commissioner"/>
              </a:rPr>
              <a:t> κόμβους </a:t>
            </a:r>
            <a:r>
              <a:rPr lang="el-GR" sz="2000" b="0" i="0" dirty="0">
                <a:effectLst/>
                <a:latin typeface="Commissioner"/>
              </a:rPr>
              <a:t>υψηλής κυκλοφοριακής ζήτησης επί της ίδιας οδού, δυναμικά προσαρμοσμένο στην κυκλοφορία για βελτίωση της κυκλοφοριακής ροής και των περιβαλλοντικών ρύπων. Το σύστημα αναγνωρίζει άμεσα ποια διαδρομή έχει αυξημένη ζήτηση και αυξάνει τους αντίστοιχους χρόνους πρασίνου (μειώνοντας τους πράσινους χρόνους των υπολοίπων φάσεων), ώστε η ζήτηση αυτή να ικανοποιείται με τις ελάχιστες δυνατές καθυστερήσεις.</a:t>
            </a:r>
          </a:p>
        </p:txBody>
      </p:sp>
    </p:spTree>
    <p:extLst>
      <p:ext uri="{BB962C8B-B14F-4D97-AF65-F5344CB8AC3E}">
        <p14:creationId xmlns:p14="http://schemas.microsoft.com/office/powerpoint/2010/main" val="35174243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a:extLst>
              <a:ext uri="{FF2B5EF4-FFF2-40B4-BE49-F238E27FC236}">
                <a16:creationId xmlns:a16="http://schemas.microsoft.com/office/drawing/2014/main" id="{63EC0E68-7D50-FFE7-C442-6D271B63DF1A}"/>
              </a:ext>
            </a:extLst>
          </p:cNvPr>
          <p:cNvSpPr txBox="1">
            <a:spLocks/>
          </p:cNvSpPr>
          <p:nvPr/>
        </p:nvSpPr>
        <p:spPr>
          <a:xfrm>
            <a:off x="183502" y="0"/>
            <a:ext cx="12008498" cy="19050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 Εφαρμοσμένες Δράσεις</a:t>
            </a:r>
          </a:p>
          <a:p>
            <a:pPr algn="ctr"/>
            <a:endParaRPr lang="el-GR" sz="9600" b="1" dirty="0">
              <a:solidFill>
                <a:srgbClr val="C00000"/>
              </a:solidFill>
              <a:latin typeface="+mn-lt"/>
            </a:endParaRPr>
          </a:p>
          <a:p>
            <a:pPr algn="ctr"/>
            <a:r>
              <a:rPr lang="el-GR" sz="12800" b="1" dirty="0">
                <a:solidFill>
                  <a:srgbClr val="C00000"/>
                </a:solidFill>
                <a:latin typeface="+mn-lt"/>
              </a:rPr>
              <a:t>4. ΧΑΝΙΑ</a:t>
            </a:r>
            <a:br>
              <a:rPr lang="el-GR" sz="9600" b="1" dirty="0"/>
            </a:br>
            <a:endParaRPr lang="el-GR" sz="9600" b="1" dirty="0">
              <a:solidFill>
                <a:srgbClr val="C00000"/>
              </a:solidFill>
            </a:endParaRPr>
          </a:p>
        </p:txBody>
      </p:sp>
      <p:sp>
        <p:nvSpPr>
          <p:cNvPr id="3" name="TextBox 2">
            <a:extLst>
              <a:ext uri="{FF2B5EF4-FFF2-40B4-BE49-F238E27FC236}">
                <a16:creationId xmlns:a16="http://schemas.microsoft.com/office/drawing/2014/main" id="{C11CD698-4975-A1B6-6245-1DBBB47D3111}"/>
              </a:ext>
            </a:extLst>
          </p:cNvPr>
          <p:cNvSpPr txBox="1"/>
          <p:nvPr/>
        </p:nvSpPr>
        <p:spPr>
          <a:xfrm>
            <a:off x="134613" y="1905000"/>
            <a:ext cx="11922773" cy="5016758"/>
          </a:xfrm>
          <a:prstGeom prst="rect">
            <a:avLst/>
          </a:prstGeom>
          <a:noFill/>
        </p:spPr>
        <p:txBody>
          <a:bodyPr wrap="square" rtlCol="0">
            <a:spAutoFit/>
          </a:bodyPr>
          <a:lstStyle/>
          <a:p>
            <a:pPr algn="just"/>
            <a:r>
              <a:rPr lang="el-GR" sz="2000" b="0" i="0" dirty="0">
                <a:effectLst/>
                <a:latin typeface="Commissioner"/>
              </a:rPr>
              <a:t>Πέραν της διαδικασίας βελτιστοποίησης του ελέγχου λειτουργίας των προγραμμάτων φωτεινής σηματοδότησης (</a:t>
            </a:r>
            <a:r>
              <a:rPr lang="el-GR" sz="2000" b="0" i="0" dirty="0" err="1">
                <a:effectLst/>
                <a:latin typeface="Commissioner"/>
              </a:rPr>
              <a:t>traffic</a:t>
            </a:r>
            <a:r>
              <a:rPr lang="el-GR" sz="2000" b="0" i="0" dirty="0">
                <a:effectLst/>
                <a:latin typeface="Commissioner"/>
              </a:rPr>
              <a:t> </a:t>
            </a:r>
            <a:r>
              <a:rPr lang="el-GR" sz="2000" b="0" i="0" dirty="0" err="1">
                <a:effectLst/>
                <a:latin typeface="Commissioner"/>
              </a:rPr>
              <a:t>control</a:t>
            </a:r>
            <a:r>
              <a:rPr lang="el-GR" sz="2000" b="0" i="0" dirty="0">
                <a:effectLst/>
                <a:latin typeface="Commissioner"/>
              </a:rPr>
              <a:t>) το σύστημα αποτελεί την επέκταση των δυνατοτήτων ενός </a:t>
            </a:r>
            <a:r>
              <a:rPr lang="el-GR" sz="2000" b="1" i="0" dirty="0">
                <a:solidFill>
                  <a:srgbClr val="C00000"/>
                </a:solidFill>
                <a:effectLst/>
                <a:latin typeface="Commissioner"/>
              </a:rPr>
              <a:t>κέντρου ελέγχου κυκλοφορίας </a:t>
            </a:r>
            <a:r>
              <a:rPr lang="el-GR" sz="2000" b="0" i="0" dirty="0">
                <a:effectLst/>
                <a:latin typeface="Commissioner"/>
              </a:rPr>
              <a:t>το οποίο παρέχει </a:t>
            </a:r>
            <a:r>
              <a:rPr lang="el-GR" sz="2000" b="1" i="0" dirty="0">
                <a:solidFill>
                  <a:srgbClr val="C00000"/>
                </a:solidFill>
                <a:effectLst/>
                <a:latin typeface="Commissioner"/>
              </a:rPr>
              <a:t>πληροφόρηση σε οδηγούς για την τρέχουσα κατάσταση της κυκλοφορίας (</a:t>
            </a:r>
            <a:r>
              <a:rPr lang="el-GR" sz="2000" b="1" i="0" dirty="0" err="1">
                <a:solidFill>
                  <a:srgbClr val="C00000"/>
                </a:solidFill>
                <a:effectLst/>
                <a:latin typeface="Commissioner"/>
              </a:rPr>
              <a:t>traffic</a:t>
            </a:r>
            <a:r>
              <a:rPr lang="el-GR" sz="2000" b="1" i="0" dirty="0">
                <a:solidFill>
                  <a:srgbClr val="C00000"/>
                </a:solidFill>
                <a:effectLst/>
                <a:latin typeface="Commissioner"/>
              </a:rPr>
              <a:t> </a:t>
            </a:r>
            <a:r>
              <a:rPr lang="el-GR" sz="2000" b="1" i="0" dirty="0" err="1">
                <a:solidFill>
                  <a:srgbClr val="C00000"/>
                </a:solidFill>
                <a:effectLst/>
                <a:latin typeface="Commissioner"/>
              </a:rPr>
              <a:t>information</a:t>
            </a:r>
            <a:r>
              <a:rPr lang="el-GR" sz="2000" b="1" i="0" dirty="0">
                <a:solidFill>
                  <a:srgbClr val="C00000"/>
                </a:solidFill>
                <a:effectLst/>
                <a:latin typeface="Commissioner"/>
              </a:rPr>
              <a:t>) αλλά και εναλλακτικές λύσεις για την αποφυγή καθυστερήσεων (</a:t>
            </a:r>
            <a:r>
              <a:rPr lang="el-GR" sz="2000" b="1" i="0" dirty="0" err="1">
                <a:solidFill>
                  <a:srgbClr val="C00000"/>
                </a:solidFill>
                <a:effectLst/>
                <a:latin typeface="Commissioner"/>
              </a:rPr>
              <a:t>traffic</a:t>
            </a:r>
            <a:r>
              <a:rPr lang="el-GR" sz="2000" b="1" i="0" dirty="0">
                <a:solidFill>
                  <a:srgbClr val="C00000"/>
                </a:solidFill>
                <a:effectLst/>
                <a:latin typeface="Commissioner"/>
              </a:rPr>
              <a:t> </a:t>
            </a:r>
            <a:r>
              <a:rPr lang="el-GR" sz="2000" b="1" i="0" dirty="0" err="1">
                <a:solidFill>
                  <a:srgbClr val="C00000"/>
                </a:solidFill>
                <a:effectLst/>
                <a:latin typeface="Commissioner"/>
              </a:rPr>
              <a:t>re-routing</a:t>
            </a:r>
            <a:r>
              <a:rPr lang="el-GR" sz="2000" b="1" i="0" dirty="0">
                <a:solidFill>
                  <a:srgbClr val="C00000"/>
                </a:solidFill>
                <a:effectLst/>
                <a:latin typeface="Commissioner"/>
              </a:rPr>
              <a:t>).</a:t>
            </a:r>
          </a:p>
          <a:p>
            <a:pPr algn="just"/>
            <a:endParaRPr lang="el-GR" sz="2000" b="0" i="0" dirty="0">
              <a:effectLst/>
              <a:latin typeface="Commissioner"/>
            </a:endParaRPr>
          </a:p>
          <a:p>
            <a:pPr algn="just"/>
            <a:r>
              <a:rPr lang="el-GR" sz="2000" b="0" i="0" dirty="0">
                <a:effectLst/>
                <a:latin typeface="Commissioner"/>
              </a:rPr>
              <a:t>Επιπλέον των προαναφερθέντων σκοπεύει να εξετάσει τη δυνατότητα </a:t>
            </a:r>
            <a:r>
              <a:rPr lang="el-GR" sz="2000" b="1" i="0" dirty="0">
                <a:solidFill>
                  <a:srgbClr val="C00000"/>
                </a:solidFill>
                <a:effectLst/>
                <a:latin typeface="Commissioner"/>
              </a:rPr>
              <a:t>συστηματικής λήψης δεδομένων περιβαλλοντικής ρύπανσης (CO2) που σχετίζονται με την κυκλοφορία </a:t>
            </a:r>
            <a:r>
              <a:rPr lang="el-GR" sz="2000" b="0" i="0" dirty="0">
                <a:effectLst/>
                <a:latin typeface="Commissioner"/>
              </a:rPr>
              <a:t>(πυκνότητα, ποσότητα, μέση ταχύτητα κίνησης </a:t>
            </a:r>
            <a:r>
              <a:rPr lang="el-GR" sz="2000" b="0" i="0" dirty="0" err="1">
                <a:effectLst/>
                <a:latin typeface="Commissioner"/>
              </a:rPr>
              <a:t>κλπ</a:t>
            </a:r>
            <a:r>
              <a:rPr lang="el-GR" sz="2000" b="0" i="0" dirty="0">
                <a:effectLst/>
                <a:latin typeface="Commissioner"/>
              </a:rPr>
              <a:t>) προκειμένου να τα λάβει υπόψη μελλοντικά σε επιχειρησιακά σενάρια διαχείρισης του αστικού οδικού δικτύου.</a:t>
            </a:r>
          </a:p>
          <a:p>
            <a:pPr algn="just"/>
            <a:r>
              <a:rPr lang="el-GR" sz="2000" b="0" i="0" dirty="0">
                <a:effectLst/>
                <a:latin typeface="Commissioner"/>
              </a:rPr>
              <a:t>H υλοποίηση του έργου συμβάλει στη </a:t>
            </a:r>
            <a:r>
              <a:rPr lang="el-GR" sz="2000" b="1" i="0" dirty="0">
                <a:solidFill>
                  <a:srgbClr val="C00000"/>
                </a:solidFill>
                <a:effectLst/>
                <a:latin typeface="Commissioner"/>
              </a:rPr>
              <a:t>βελτίωση των περιβαλλοντικών συνθηκών με ωφελούμενους τους πολίτες της πόλης των Χανίων</a:t>
            </a:r>
            <a:r>
              <a:rPr lang="el-GR" sz="2000" b="0" i="0" dirty="0">
                <a:effectLst/>
                <a:latin typeface="Commissioner"/>
              </a:rPr>
              <a:t> αλλά και τους φορείς αναφορικά με τη διαχείριση των δικτύων. Τα αποτελέσματα της πράξης χρησιμοποιούνται ως κατευθυντήριες οδηγίες γραμμές αξιολόγησης επιπτώσεων της κυκλοφορίας στη ρύπανση αστικών περιοχών κατά </a:t>
            </a:r>
            <a:r>
              <a:rPr lang="el-GR" sz="2000" b="1" i="0" u="sng" dirty="0">
                <a:effectLst/>
                <a:latin typeface="Commissioner"/>
              </a:rPr>
              <a:t>την μελλοντική εκπόνηση Σχεδίων Βιώσιμης Αστικής Κινητικότητας (ΣΒΑΚ). </a:t>
            </a:r>
            <a:r>
              <a:rPr lang="el-GR" sz="2000" b="0" i="0" dirty="0">
                <a:effectLst/>
                <a:latin typeface="Commissioner"/>
              </a:rPr>
              <a:t>Θα δημιουργηθεί συγκεκριμένο πλαίσιο για την εκπόνηση ΣΒΑΚ, του οποίου εργαλείο θα θεωρηθεί το συγκεκριμένο έργο για την πόλη των Χανίων. Τα εγκατεστημένα συστήματα είναι πλήρως επεκτάσιμα για πρόσθετες λειτουργικές δυνατότητες αλλά και για γεωγραφική επέκταση.</a:t>
            </a:r>
          </a:p>
        </p:txBody>
      </p:sp>
    </p:spTree>
    <p:extLst>
      <p:ext uri="{BB962C8B-B14F-4D97-AF65-F5344CB8AC3E}">
        <p14:creationId xmlns:p14="http://schemas.microsoft.com/office/powerpoint/2010/main" val="25453162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Τίτλος 1">
            <a:extLst>
              <a:ext uri="{FF2B5EF4-FFF2-40B4-BE49-F238E27FC236}">
                <a16:creationId xmlns:a16="http://schemas.microsoft.com/office/drawing/2014/main" id="{63EC0E68-7D50-FFE7-C442-6D271B63DF1A}"/>
              </a:ext>
            </a:extLst>
          </p:cNvPr>
          <p:cNvSpPr txBox="1">
            <a:spLocks/>
          </p:cNvSpPr>
          <p:nvPr/>
        </p:nvSpPr>
        <p:spPr>
          <a:xfrm>
            <a:off x="183502" y="0"/>
            <a:ext cx="12008498" cy="19050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 Εφαρμοσμένες Δράσεις</a:t>
            </a:r>
          </a:p>
          <a:p>
            <a:pPr algn="ctr"/>
            <a:endParaRPr lang="el-GR" sz="9600" b="1" dirty="0">
              <a:solidFill>
                <a:srgbClr val="C00000"/>
              </a:solidFill>
              <a:latin typeface="+mn-lt"/>
            </a:endParaRPr>
          </a:p>
          <a:p>
            <a:pPr algn="ctr"/>
            <a:r>
              <a:rPr lang="el-GR" sz="12800" b="1" dirty="0">
                <a:solidFill>
                  <a:srgbClr val="C00000"/>
                </a:solidFill>
                <a:latin typeface="+mn-lt"/>
              </a:rPr>
              <a:t>4. ΧΑΝΙΑ</a:t>
            </a:r>
            <a:br>
              <a:rPr lang="el-GR" sz="9600" b="1" dirty="0"/>
            </a:br>
            <a:endParaRPr lang="el-GR" sz="9600" b="1" dirty="0">
              <a:solidFill>
                <a:srgbClr val="C00000"/>
              </a:solidFill>
            </a:endParaRPr>
          </a:p>
        </p:txBody>
      </p:sp>
      <p:sp>
        <p:nvSpPr>
          <p:cNvPr id="3" name="TextBox 2">
            <a:extLst>
              <a:ext uri="{FF2B5EF4-FFF2-40B4-BE49-F238E27FC236}">
                <a16:creationId xmlns:a16="http://schemas.microsoft.com/office/drawing/2014/main" id="{C11CD698-4975-A1B6-6245-1DBBB47D3111}"/>
              </a:ext>
            </a:extLst>
          </p:cNvPr>
          <p:cNvSpPr txBox="1"/>
          <p:nvPr/>
        </p:nvSpPr>
        <p:spPr>
          <a:xfrm>
            <a:off x="134613" y="1905000"/>
            <a:ext cx="11922773" cy="4647426"/>
          </a:xfrm>
          <a:prstGeom prst="rect">
            <a:avLst/>
          </a:prstGeom>
          <a:noFill/>
        </p:spPr>
        <p:txBody>
          <a:bodyPr wrap="square" rtlCol="0">
            <a:spAutoFit/>
          </a:bodyPr>
          <a:lstStyle/>
          <a:p>
            <a:pPr algn="just"/>
            <a:r>
              <a:rPr lang="el-GR" b="1" i="0" dirty="0">
                <a:solidFill>
                  <a:srgbClr val="C00000"/>
                </a:solidFill>
                <a:effectLst/>
                <a:latin typeface="Commissioner"/>
              </a:rPr>
              <a:t>Με την υλοποίηση του έργου </a:t>
            </a:r>
            <a:r>
              <a:rPr lang="el-GR" b="0" i="0" dirty="0">
                <a:effectLst/>
                <a:latin typeface="Commissioner"/>
              </a:rPr>
              <a:t>ο Δήμος Χανίων επιτυγχάνει:</a:t>
            </a:r>
          </a:p>
          <a:p>
            <a:pPr algn="just">
              <a:buFont typeface="Arial" panose="020B0604020202020204" pitchFamily="34" charset="0"/>
              <a:buChar char="•"/>
            </a:pPr>
            <a:r>
              <a:rPr lang="el-GR" b="1" i="0" dirty="0">
                <a:solidFill>
                  <a:srgbClr val="C00000"/>
                </a:solidFill>
                <a:effectLst/>
                <a:latin typeface="Commissioner"/>
              </a:rPr>
              <a:t>τον έλεγχο της κυκλοφορίας μέσω της φωτεινής σηματοδότησης, </a:t>
            </a:r>
            <a:r>
              <a:rPr lang="el-GR" b="0" i="0" dirty="0">
                <a:effectLst/>
                <a:latin typeface="Commissioner"/>
              </a:rPr>
              <a:t>τη βελτίωση της λειτουργίας μεμονωμένων κόμβων ή διασυνδεδεμένων κόμβων σε λειτουργία συντονισμένης αρτηρίας. </a:t>
            </a:r>
          </a:p>
          <a:p>
            <a:pPr algn="just">
              <a:buFont typeface="Arial" panose="020B0604020202020204" pitchFamily="34" charset="0"/>
              <a:buChar char="•"/>
            </a:pPr>
            <a:r>
              <a:rPr lang="el-GR" b="1" i="0" dirty="0">
                <a:solidFill>
                  <a:srgbClr val="C00000"/>
                </a:solidFill>
                <a:effectLst/>
                <a:latin typeface="Commissioner"/>
              </a:rPr>
              <a:t>τη χρήση ηλεκτρονικών πινακίδων μεταβλητών μηνυμάτων (</a:t>
            </a:r>
            <a:r>
              <a:rPr lang="el-GR" b="1" i="0" dirty="0" err="1">
                <a:solidFill>
                  <a:srgbClr val="C00000"/>
                </a:solidFill>
                <a:effectLst/>
                <a:latin typeface="Commissioner"/>
              </a:rPr>
              <a:t>Variable</a:t>
            </a:r>
            <a:r>
              <a:rPr lang="el-GR" b="1" i="0" dirty="0">
                <a:solidFill>
                  <a:srgbClr val="C00000"/>
                </a:solidFill>
                <a:effectLst/>
                <a:latin typeface="Commissioner"/>
              </a:rPr>
              <a:t> </a:t>
            </a:r>
            <a:r>
              <a:rPr lang="el-GR" b="1" i="0" dirty="0" err="1">
                <a:solidFill>
                  <a:srgbClr val="C00000"/>
                </a:solidFill>
                <a:effectLst/>
                <a:latin typeface="Commissioner"/>
              </a:rPr>
              <a:t>Message</a:t>
            </a:r>
            <a:r>
              <a:rPr lang="el-GR" b="1" i="0" dirty="0">
                <a:solidFill>
                  <a:srgbClr val="C00000"/>
                </a:solidFill>
                <a:effectLst/>
                <a:latin typeface="Commissioner"/>
              </a:rPr>
              <a:t> </a:t>
            </a:r>
            <a:r>
              <a:rPr lang="el-GR" b="1" i="0" dirty="0" err="1">
                <a:solidFill>
                  <a:srgbClr val="C00000"/>
                </a:solidFill>
                <a:effectLst/>
                <a:latin typeface="Commissioner"/>
              </a:rPr>
              <a:t>Signs</a:t>
            </a:r>
            <a:r>
              <a:rPr lang="el-GR" b="1" i="0" dirty="0">
                <a:solidFill>
                  <a:srgbClr val="C00000"/>
                </a:solidFill>
                <a:effectLst/>
                <a:latin typeface="Commissioner"/>
              </a:rPr>
              <a:t> – VMS) </a:t>
            </a:r>
            <a:r>
              <a:rPr lang="el-GR" b="0" i="0" dirty="0">
                <a:effectLst/>
                <a:latin typeface="Commissioner"/>
              </a:rPr>
              <a:t>για την πληροφόρηση και καθοδήγηση των οδηγών.</a:t>
            </a:r>
          </a:p>
          <a:p>
            <a:pPr algn="just">
              <a:buFont typeface="Arial" panose="020B0604020202020204" pitchFamily="34" charset="0"/>
              <a:buChar char="•"/>
            </a:pPr>
            <a:r>
              <a:rPr lang="el-GR" b="1" i="0" dirty="0">
                <a:solidFill>
                  <a:srgbClr val="C00000"/>
                </a:solidFill>
                <a:effectLst/>
                <a:latin typeface="Commissioner"/>
              </a:rPr>
              <a:t>την πληροφόρηση των πολιτών/οδηγών </a:t>
            </a:r>
            <a:r>
              <a:rPr lang="el-GR" b="0" i="0" dirty="0">
                <a:effectLst/>
                <a:latin typeface="Commissioner"/>
              </a:rPr>
              <a:t>σε όλα τα στάδια του ταξιδιού (</a:t>
            </a:r>
            <a:r>
              <a:rPr lang="el-GR" b="0" i="0" dirty="0" err="1">
                <a:effectLst/>
                <a:latin typeface="Commissioner"/>
              </a:rPr>
              <a:t>pre-trip</a:t>
            </a:r>
            <a:r>
              <a:rPr lang="el-GR" b="0" i="0" dirty="0">
                <a:effectLst/>
                <a:latin typeface="Commissioner"/>
              </a:rPr>
              <a:t>/on-</a:t>
            </a:r>
            <a:r>
              <a:rPr lang="el-GR" b="0" i="0" dirty="0" err="1">
                <a:effectLst/>
                <a:latin typeface="Commissioner"/>
              </a:rPr>
              <a:t>trip</a:t>
            </a:r>
            <a:r>
              <a:rPr lang="el-GR" b="0" i="0" dirty="0">
                <a:effectLst/>
                <a:latin typeface="Commissioner"/>
              </a:rPr>
              <a:t>) και με διάφορα μέσα (</a:t>
            </a:r>
            <a:r>
              <a:rPr lang="el-GR" b="0" i="0" dirty="0" err="1">
                <a:effectLst/>
                <a:latin typeface="Commissioner"/>
              </a:rPr>
              <a:t>web</a:t>
            </a:r>
            <a:r>
              <a:rPr lang="el-GR" b="0" i="0" dirty="0">
                <a:effectLst/>
                <a:latin typeface="Commissioner"/>
              </a:rPr>
              <a:t> </a:t>
            </a:r>
            <a:r>
              <a:rPr lang="el-GR" b="0" i="0" dirty="0" err="1">
                <a:effectLst/>
                <a:latin typeface="Commissioner"/>
              </a:rPr>
              <a:t>site</a:t>
            </a:r>
            <a:r>
              <a:rPr lang="el-GR" b="0" i="0" dirty="0">
                <a:effectLst/>
                <a:latin typeface="Commissioner"/>
              </a:rPr>
              <a:t>, ή </a:t>
            </a:r>
            <a:r>
              <a:rPr lang="el-GR" b="0" i="0" dirty="0" err="1">
                <a:effectLst/>
                <a:latin typeface="Commissioner"/>
              </a:rPr>
              <a:t>mobile</a:t>
            </a:r>
            <a:r>
              <a:rPr lang="el-GR" b="0" i="0" dirty="0">
                <a:effectLst/>
                <a:latin typeface="Commissioner"/>
              </a:rPr>
              <a:t> </a:t>
            </a:r>
            <a:r>
              <a:rPr lang="el-GR" b="0" i="0" dirty="0" err="1">
                <a:effectLst/>
                <a:latin typeface="Commissioner"/>
              </a:rPr>
              <a:t>apps</a:t>
            </a:r>
            <a:r>
              <a:rPr lang="el-GR" b="0" i="0" dirty="0">
                <a:effectLst/>
                <a:latin typeface="Commissioner"/>
              </a:rPr>
              <a:t>).</a:t>
            </a:r>
          </a:p>
          <a:p>
            <a:pPr algn="just">
              <a:buFont typeface="Arial" panose="020B0604020202020204" pitchFamily="34" charset="0"/>
              <a:buChar char="•"/>
            </a:pPr>
            <a:r>
              <a:rPr lang="el-GR" b="1" i="0" dirty="0">
                <a:solidFill>
                  <a:srgbClr val="C00000"/>
                </a:solidFill>
                <a:effectLst/>
                <a:latin typeface="Commissioner"/>
              </a:rPr>
              <a:t>τη συλλογή των απαραίτητων κυκλοφοριακών και άλλων δεδομένων </a:t>
            </a:r>
            <a:r>
              <a:rPr lang="el-GR" b="0" i="0" dirty="0">
                <a:effectLst/>
                <a:latin typeface="Commissioner"/>
              </a:rPr>
              <a:t>για την επιλογή στρατηγικής φωτεινής σηματοδότησης σε πραγματικό χρόνο. </a:t>
            </a:r>
          </a:p>
          <a:p>
            <a:pPr algn="just">
              <a:buFont typeface="Arial" panose="020B0604020202020204" pitchFamily="34" charset="0"/>
              <a:buChar char="•"/>
            </a:pPr>
            <a:r>
              <a:rPr lang="el-GR" b="1" i="0" dirty="0">
                <a:solidFill>
                  <a:srgbClr val="C00000"/>
                </a:solidFill>
                <a:effectLst/>
                <a:latin typeface="Commissioner"/>
              </a:rPr>
              <a:t>τη βελτίωση της ποιότητας της κυκλοφορίας </a:t>
            </a:r>
            <a:r>
              <a:rPr lang="el-GR" b="0" i="0" dirty="0">
                <a:effectLst/>
                <a:latin typeface="Commissioner"/>
              </a:rPr>
              <a:t>με ταυτόχρονη μείωση των επιπτώσεων στο περιβάλλον. </a:t>
            </a:r>
          </a:p>
          <a:p>
            <a:pPr algn="just">
              <a:buFont typeface="Arial" panose="020B0604020202020204" pitchFamily="34" charset="0"/>
              <a:buChar char="•"/>
            </a:pPr>
            <a:r>
              <a:rPr lang="el-GR" b="1" i="0" dirty="0">
                <a:solidFill>
                  <a:srgbClr val="C00000"/>
                </a:solidFill>
                <a:effectLst/>
                <a:latin typeface="Commissioner"/>
              </a:rPr>
              <a:t>τη δημιουργία στρατηγικών διαχείρισης οδικών αξόνων </a:t>
            </a:r>
            <a:r>
              <a:rPr lang="el-GR" b="0" i="0" dirty="0">
                <a:effectLst/>
                <a:latin typeface="Commissioner"/>
              </a:rPr>
              <a:t>με διαφορετικές μεθόδους.</a:t>
            </a:r>
          </a:p>
          <a:p>
            <a:pPr algn="just"/>
            <a:endParaRPr lang="el-GR" sz="800" b="0" i="0" dirty="0">
              <a:effectLst/>
              <a:latin typeface="Commissioner"/>
            </a:endParaRPr>
          </a:p>
          <a:p>
            <a:pPr algn="just"/>
            <a:r>
              <a:rPr lang="el-GR" b="1" i="0" dirty="0">
                <a:solidFill>
                  <a:srgbClr val="C00000"/>
                </a:solidFill>
                <a:effectLst/>
                <a:latin typeface="Commissioner"/>
              </a:rPr>
              <a:t>H υλοποίηση του έργου συμβάλει στη βελτίωση των περιβαλλοντικών συνθηκών </a:t>
            </a:r>
            <a:r>
              <a:rPr lang="el-GR" b="0" i="0" dirty="0">
                <a:effectLst/>
                <a:latin typeface="Commissioner"/>
              </a:rPr>
              <a:t>με ωφελούμενους τους πολίτες της πόλης των Χανίων αλλά και τους φορείς αναφορικά με τη διαχείριση των δικτύων. Τα αποτελέσματα της πράξης χρησιμοποιούνται ως κατευθυντήριες οδηγίες γραμμές αξιολόγησης επιπτώσεων της κυκλοφορίας στη ρύπανση αστικών περιοχών κατά την μελλοντική εκπόνηση Σχεδίων Βιώσιμης Αστικής Κινητικότητας (ΣΒΑΚ). Θα δημιουργηθεί συγκεκριμένο πλαίσιο για την εκπόνηση ΣΒΑΚ, του οποίου εργαλείο θα θεωρηθεί το συγκεκριμένο έργο για την πόλη των Χανίων. </a:t>
            </a:r>
          </a:p>
        </p:txBody>
      </p:sp>
    </p:spTree>
    <p:extLst>
      <p:ext uri="{BB962C8B-B14F-4D97-AF65-F5344CB8AC3E}">
        <p14:creationId xmlns:p14="http://schemas.microsoft.com/office/powerpoint/2010/main" val="20396794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2778C2-6F0C-08AE-BF6F-6C7BB2A658CC}"/>
              </a:ext>
            </a:extLst>
          </p:cNvPr>
          <p:cNvSpPr>
            <a:spLocks noGrp="1"/>
          </p:cNvSpPr>
          <p:nvPr>
            <p:ph type="title"/>
          </p:nvPr>
        </p:nvSpPr>
        <p:spPr>
          <a:xfrm>
            <a:off x="183502" y="171450"/>
            <a:ext cx="11824996" cy="1087405"/>
          </a:xfrm>
          <a:ln w="34925">
            <a:solidFill>
              <a:schemeClr val="tx1"/>
            </a:solidFill>
          </a:ln>
        </p:spPr>
        <p:txBody>
          <a:bodyPr>
            <a:normAutofit fontScale="90000"/>
          </a:bodyPr>
          <a:lstStyle/>
          <a:p>
            <a:pPr algn="ctr"/>
            <a:br>
              <a:rPr lang="el-GR" dirty="0"/>
            </a:br>
            <a:r>
              <a:rPr lang="el-GR" sz="2700" b="1" dirty="0">
                <a:latin typeface="+mn-lt"/>
              </a:rPr>
              <a:t>Πρόγραμμα </a:t>
            </a:r>
            <a:br>
              <a:rPr lang="el-GR" b="1" dirty="0">
                <a:latin typeface="+mn-lt"/>
              </a:rPr>
            </a:br>
            <a:r>
              <a:rPr lang="el-GR" sz="2700" b="1" i="1" dirty="0">
                <a:solidFill>
                  <a:srgbClr val="C00000"/>
                </a:solidFill>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2700" b="1" i="1" dirty="0" err="1">
                <a:solidFill>
                  <a:srgbClr val="C00000"/>
                </a:solidFill>
                <a:latin typeface="+mn-lt"/>
              </a:rPr>
              <a:t>IoT</a:t>
            </a:r>
            <a:r>
              <a:rPr lang="el-GR" sz="2700" b="1" i="1" dirty="0">
                <a:solidFill>
                  <a:srgbClr val="C00000"/>
                </a:solidFill>
                <a:latin typeface="+mn-lt"/>
              </a:rPr>
              <a:t>)» </a:t>
            </a:r>
            <a:r>
              <a:rPr lang="el-GR" sz="2700" b="1" dirty="0">
                <a:solidFill>
                  <a:srgbClr val="C00000"/>
                </a:solidFill>
                <a:latin typeface="+mn-lt"/>
              </a:rPr>
              <a:t>(2022) </a:t>
            </a:r>
            <a:br>
              <a:rPr lang="el-GR" sz="2700" b="1" dirty="0">
                <a:solidFill>
                  <a:srgbClr val="C00000"/>
                </a:solidFill>
                <a:latin typeface="+mn-lt"/>
              </a:rPr>
            </a:br>
            <a:br>
              <a:rPr lang="el-GR" sz="2700" b="1" dirty="0"/>
            </a:br>
            <a:endParaRPr lang="el-GR" sz="2700" b="1" dirty="0">
              <a:solidFill>
                <a:srgbClr val="C00000"/>
              </a:solidFill>
            </a:endParaRPr>
          </a:p>
        </p:txBody>
      </p:sp>
      <p:sp>
        <p:nvSpPr>
          <p:cNvPr id="3" name="Θέση περιεχομένου 2">
            <a:extLst>
              <a:ext uri="{FF2B5EF4-FFF2-40B4-BE49-F238E27FC236}">
                <a16:creationId xmlns:a16="http://schemas.microsoft.com/office/drawing/2014/main" id="{988AA5BF-6295-B919-BA2A-2B4189A882E9}"/>
              </a:ext>
            </a:extLst>
          </p:cNvPr>
          <p:cNvSpPr>
            <a:spLocks noGrp="1"/>
          </p:cNvSpPr>
          <p:nvPr>
            <p:ph idx="1"/>
          </p:nvPr>
        </p:nvSpPr>
        <p:spPr>
          <a:xfrm>
            <a:off x="183502" y="1443814"/>
            <a:ext cx="12008498" cy="5414186"/>
          </a:xfrm>
        </p:spPr>
        <p:txBody>
          <a:bodyPr>
            <a:noAutofit/>
          </a:bodyPr>
          <a:lstStyle/>
          <a:p>
            <a:pPr marL="0" indent="0">
              <a:lnSpc>
                <a:spcPct val="120000"/>
              </a:lnSpc>
              <a:spcBef>
                <a:spcPts val="0"/>
              </a:spcBef>
              <a:buNone/>
            </a:pPr>
            <a:r>
              <a:rPr lang="el-GR" sz="1800" b="1" dirty="0">
                <a:solidFill>
                  <a:srgbClr val="C00000"/>
                </a:solidFill>
              </a:rPr>
              <a:t>Οι Δράσεις</a:t>
            </a:r>
            <a:r>
              <a:rPr lang="el-GR" sz="1800" b="1" dirty="0"/>
              <a:t> του Προγράμματος αναλυτικά είναι οι εξής:</a:t>
            </a:r>
          </a:p>
          <a:p>
            <a:pPr marL="0" indent="0">
              <a:lnSpc>
                <a:spcPct val="120000"/>
              </a:lnSpc>
              <a:spcBef>
                <a:spcPts val="0"/>
              </a:spcBef>
              <a:buNone/>
            </a:pPr>
            <a:endParaRPr lang="el-GR" sz="1800" b="1" dirty="0"/>
          </a:p>
          <a:p>
            <a:pPr marL="0" indent="0">
              <a:lnSpc>
                <a:spcPct val="120000"/>
              </a:lnSpc>
              <a:spcBef>
                <a:spcPts val="0"/>
              </a:spcBef>
              <a:buNone/>
            </a:pPr>
            <a:r>
              <a:rPr lang="el-GR" sz="1800" b="1" dirty="0"/>
              <a:t>1. Έξυπνο Σύστημα </a:t>
            </a:r>
            <a:r>
              <a:rPr lang="el-GR" sz="1800" b="1" dirty="0">
                <a:solidFill>
                  <a:srgbClr val="C00000"/>
                </a:solidFill>
              </a:rPr>
              <a:t>Ελεγχόμενης Στάθμευσης </a:t>
            </a:r>
            <a:r>
              <a:rPr lang="el-GR" sz="1800" b="1" dirty="0"/>
              <a:t>(ΣΕΣ)</a:t>
            </a:r>
          </a:p>
          <a:p>
            <a:pPr marL="0" indent="0">
              <a:lnSpc>
                <a:spcPct val="120000"/>
              </a:lnSpc>
              <a:spcBef>
                <a:spcPts val="0"/>
              </a:spcBef>
              <a:buNone/>
            </a:pPr>
            <a:r>
              <a:rPr lang="el-GR" sz="1800" b="1" dirty="0"/>
              <a:t>2. </a:t>
            </a:r>
            <a:r>
              <a:rPr lang="el-GR" sz="1800" b="1" dirty="0">
                <a:solidFill>
                  <a:srgbClr val="C00000"/>
                </a:solidFill>
              </a:rPr>
              <a:t>Έξυπνες στάσεις ΜΜΜ</a:t>
            </a:r>
          </a:p>
          <a:p>
            <a:pPr marL="0" indent="0">
              <a:lnSpc>
                <a:spcPct val="120000"/>
              </a:lnSpc>
              <a:spcBef>
                <a:spcPts val="0"/>
              </a:spcBef>
              <a:buNone/>
            </a:pPr>
            <a:r>
              <a:rPr lang="el-GR" sz="1800" b="1" dirty="0"/>
              <a:t>3. Έξυπνο σύστημα διασφάλισης </a:t>
            </a:r>
            <a:r>
              <a:rPr lang="el-GR" sz="1800" b="1" dirty="0">
                <a:solidFill>
                  <a:srgbClr val="C00000"/>
                </a:solidFill>
              </a:rPr>
              <a:t>προσβασιμότητας ατόμων με κινητικά προβλήματα</a:t>
            </a:r>
          </a:p>
          <a:p>
            <a:pPr marL="0" indent="0">
              <a:lnSpc>
                <a:spcPct val="120000"/>
              </a:lnSpc>
              <a:spcBef>
                <a:spcPts val="0"/>
              </a:spcBef>
              <a:buNone/>
            </a:pPr>
            <a:r>
              <a:rPr lang="el-GR" sz="1800" b="1" dirty="0"/>
              <a:t>4. </a:t>
            </a:r>
            <a:r>
              <a:rPr lang="el-GR" sz="1800" b="1" dirty="0">
                <a:solidFill>
                  <a:srgbClr val="C00000"/>
                </a:solidFill>
              </a:rPr>
              <a:t>Έξυπνες διαβάσεις πεζών </a:t>
            </a:r>
            <a:r>
              <a:rPr lang="el-GR" sz="1800" b="1" dirty="0"/>
              <a:t>και φιλικές προς ΑΜΕΑ</a:t>
            </a:r>
          </a:p>
          <a:p>
            <a:pPr marL="0" indent="0">
              <a:lnSpc>
                <a:spcPct val="120000"/>
              </a:lnSpc>
              <a:spcBef>
                <a:spcPts val="0"/>
              </a:spcBef>
              <a:buNone/>
            </a:pPr>
            <a:r>
              <a:rPr lang="el-GR" sz="1800" b="1" dirty="0"/>
              <a:t>5. Συστήματα </a:t>
            </a:r>
            <a:r>
              <a:rPr lang="el-GR" sz="1800" b="1" dirty="0">
                <a:solidFill>
                  <a:srgbClr val="C00000"/>
                </a:solidFill>
              </a:rPr>
              <a:t>ενημέρωσης για κυκλοφορία </a:t>
            </a:r>
            <a:r>
              <a:rPr lang="el-GR" sz="1800" b="1" dirty="0" err="1"/>
              <a:t>κτλ</a:t>
            </a:r>
            <a:endParaRPr lang="el-GR" sz="1800" b="1" dirty="0"/>
          </a:p>
          <a:p>
            <a:pPr marL="0" indent="0">
              <a:lnSpc>
                <a:spcPct val="120000"/>
              </a:lnSpc>
              <a:spcBef>
                <a:spcPts val="0"/>
              </a:spcBef>
              <a:buNone/>
            </a:pPr>
            <a:r>
              <a:rPr lang="el-GR" sz="1800" b="1" dirty="0"/>
              <a:t>6. Σύγχρονος τρόπος υπολογισμού </a:t>
            </a:r>
            <a:r>
              <a:rPr lang="el-GR" sz="1800" b="1" dirty="0">
                <a:solidFill>
                  <a:srgbClr val="C00000"/>
                </a:solidFill>
              </a:rPr>
              <a:t>δημοτικών τελών (</a:t>
            </a:r>
            <a:r>
              <a:rPr lang="el-GR" sz="1800" b="1" dirty="0" err="1">
                <a:solidFill>
                  <a:srgbClr val="C00000"/>
                </a:solidFill>
              </a:rPr>
              <a:t>Pay</a:t>
            </a:r>
            <a:r>
              <a:rPr lang="el-GR" sz="1800" b="1" dirty="0">
                <a:solidFill>
                  <a:srgbClr val="C00000"/>
                </a:solidFill>
              </a:rPr>
              <a:t> </a:t>
            </a:r>
            <a:r>
              <a:rPr lang="el-GR" sz="1800" b="1" dirty="0" err="1">
                <a:solidFill>
                  <a:srgbClr val="C00000"/>
                </a:solidFill>
              </a:rPr>
              <a:t>as</a:t>
            </a:r>
            <a:r>
              <a:rPr lang="el-GR" sz="1800" b="1" dirty="0">
                <a:solidFill>
                  <a:srgbClr val="C00000"/>
                </a:solidFill>
              </a:rPr>
              <a:t> </a:t>
            </a:r>
            <a:r>
              <a:rPr lang="el-GR" sz="1800" b="1" dirty="0" err="1">
                <a:solidFill>
                  <a:srgbClr val="C00000"/>
                </a:solidFill>
              </a:rPr>
              <a:t>you</a:t>
            </a:r>
            <a:r>
              <a:rPr lang="el-GR" sz="1800" b="1" dirty="0">
                <a:solidFill>
                  <a:srgbClr val="C00000"/>
                </a:solidFill>
              </a:rPr>
              <a:t> </a:t>
            </a:r>
            <a:r>
              <a:rPr lang="el-GR" sz="1800" b="1" dirty="0" err="1">
                <a:solidFill>
                  <a:srgbClr val="C00000"/>
                </a:solidFill>
              </a:rPr>
              <a:t>throw</a:t>
            </a:r>
            <a:r>
              <a:rPr lang="el-GR" sz="1800" b="1" dirty="0">
                <a:solidFill>
                  <a:srgbClr val="C00000"/>
                </a:solidFill>
              </a:rPr>
              <a:t> </a:t>
            </a:r>
            <a:r>
              <a:rPr lang="el-GR" sz="1800" b="1" dirty="0" err="1">
                <a:solidFill>
                  <a:srgbClr val="C00000"/>
                </a:solidFill>
              </a:rPr>
              <a:t>κτλ</a:t>
            </a:r>
            <a:r>
              <a:rPr lang="el-GR" sz="1800" b="1" dirty="0">
                <a:solidFill>
                  <a:srgbClr val="C00000"/>
                </a:solidFill>
              </a:rPr>
              <a:t>)</a:t>
            </a:r>
          </a:p>
          <a:p>
            <a:pPr marL="0" indent="0">
              <a:lnSpc>
                <a:spcPct val="120000"/>
              </a:lnSpc>
              <a:spcBef>
                <a:spcPts val="0"/>
              </a:spcBef>
              <a:buNone/>
            </a:pPr>
            <a:r>
              <a:rPr lang="el-GR" sz="1800" b="1" dirty="0"/>
              <a:t>7. </a:t>
            </a:r>
            <a:r>
              <a:rPr lang="el-GR" sz="1800" b="1" dirty="0">
                <a:solidFill>
                  <a:srgbClr val="C00000"/>
                </a:solidFill>
              </a:rPr>
              <a:t>Έξυπνοι κάδοι απορριμμάτων</a:t>
            </a:r>
          </a:p>
          <a:p>
            <a:pPr marL="0" indent="0">
              <a:lnSpc>
                <a:spcPct val="120000"/>
              </a:lnSpc>
              <a:spcBef>
                <a:spcPts val="0"/>
              </a:spcBef>
              <a:buNone/>
            </a:pPr>
            <a:r>
              <a:rPr lang="el-GR" sz="1800" b="1" dirty="0"/>
              <a:t>8. </a:t>
            </a:r>
            <a:r>
              <a:rPr lang="el-GR" sz="1800" b="1" dirty="0">
                <a:solidFill>
                  <a:srgbClr val="C00000"/>
                </a:solidFill>
              </a:rPr>
              <a:t>Διασύνδεση λαμπτήρων </a:t>
            </a:r>
            <a:r>
              <a:rPr lang="el-GR" sz="1800" b="1" dirty="0"/>
              <a:t>σε κεντρικό υπολογιστικό κέντρο διαχείρισης</a:t>
            </a:r>
          </a:p>
          <a:p>
            <a:pPr marL="0" indent="0">
              <a:lnSpc>
                <a:spcPct val="120000"/>
              </a:lnSpc>
              <a:spcBef>
                <a:spcPts val="0"/>
              </a:spcBef>
              <a:buNone/>
            </a:pPr>
            <a:r>
              <a:rPr lang="el-GR" sz="1800" b="1" dirty="0"/>
              <a:t>9. Οργάνωση Γραφείου Κίνησης και Διαχείριση </a:t>
            </a:r>
            <a:r>
              <a:rPr lang="el-GR" sz="1800" b="1" dirty="0">
                <a:solidFill>
                  <a:srgbClr val="C00000"/>
                </a:solidFill>
              </a:rPr>
              <a:t>Δημοτικού στόλου οχημάτων.</a:t>
            </a:r>
          </a:p>
          <a:p>
            <a:pPr marL="0" indent="0">
              <a:lnSpc>
                <a:spcPct val="120000"/>
              </a:lnSpc>
              <a:spcBef>
                <a:spcPts val="0"/>
              </a:spcBef>
              <a:buNone/>
            </a:pPr>
            <a:r>
              <a:rPr lang="el-GR" sz="1800" b="1" dirty="0"/>
              <a:t>10. Έξυπνα συστήματα </a:t>
            </a:r>
            <a:r>
              <a:rPr lang="el-GR" sz="1800" b="1" dirty="0">
                <a:solidFill>
                  <a:srgbClr val="C00000"/>
                </a:solidFill>
              </a:rPr>
              <a:t>ενεργειακής διαχείρισης </a:t>
            </a:r>
            <a:r>
              <a:rPr lang="el-GR" sz="1800" b="1" dirty="0"/>
              <a:t>δημοτικών και σχολικών κτιρίων</a:t>
            </a:r>
          </a:p>
          <a:p>
            <a:pPr marL="0" indent="0">
              <a:lnSpc>
                <a:spcPct val="120000"/>
              </a:lnSpc>
              <a:spcBef>
                <a:spcPts val="0"/>
              </a:spcBef>
              <a:buNone/>
            </a:pPr>
            <a:r>
              <a:rPr lang="el-GR" sz="1800" b="1" dirty="0"/>
              <a:t>11. Έξυπνα συστήματα </a:t>
            </a:r>
            <a:r>
              <a:rPr lang="el-GR" sz="1800" b="1" dirty="0">
                <a:solidFill>
                  <a:srgbClr val="C00000"/>
                </a:solidFill>
              </a:rPr>
              <a:t>ηλεκτροφωτισμού εντός δημοτικών κτιρίων</a:t>
            </a:r>
          </a:p>
          <a:p>
            <a:pPr marL="0" indent="0">
              <a:lnSpc>
                <a:spcPct val="120000"/>
              </a:lnSpc>
              <a:spcBef>
                <a:spcPts val="0"/>
              </a:spcBef>
              <a:buNone/>
            </a:pPr>
            <a:r>
              <a:rPr lang="el-GR" sz="1800" b="1" dirty="0"/>
              <a:t>12</a:t>
            </a:r>
            <a:r>
              <a:rPr lang="el-GR" sz="1800" b="1" dirty="0">
                <a:solidFill>
                  <a:srgbClr val="C00000"/>
                </a:solidFill>
              </a:rPr>
              <a:t>. Έξυπνος Οδηγός Πόλης / Δήμου </a:t>
            </a:r>
            <a:r>
              <a:rPr lang="el-GR" sz="1800" b="1" dirty="0"/>
              <a:t>με καταγραφή τοπικών επιχειρήσεων και ανάδειξη προσφορών</a:t>
            </a:r>
          </a:p>
          <a:p>
            <a:pPr marL="0" indent="0">
              <a:lnSpc>
                <a:spcPct val="120000"/>
              </a:lnSpc>
              <a:spcBef>
                <a:spcPts val="0"/>
              </a:spcBef>
              <a:buNone/>
            </a:pPr>
            <a:r>
              <a:rPr lang="el-GR" sz="1800" b="1" dirty="0"/>
              <a:t>13. Σύστημα διαχείρισης </a:t>
            </a:r>
            <a:r>
              <a:rPr lang="el-GR" sz="1800" b="1" dirty="0">
                <a:solidFill>
                  <a:srgbClr val="C00000"/>
                </a:solidFill>
              </a:rPr>
              <a:t>δημοτικών κοιμητηρίων </a:t>
            </a:r>
            <a:r>
              <a:rPr lang="el-GR" sz="1800" b="1" dirty="0"/>
              <a:t>και </a:t>
            </a:r>
            <a:r>
              <a:rPr lang="el-GR" sz="1800" b="1" dirty="0" err="1"/>
              <a:t>ψηφιοποίηση</a:t>
            </a:r>
            <a:r>
              <a:rPr lang="el-GR" sz="1800" b="1" dirty="0"/>
              <a:t> φακέλων</a:t>
            </a:r>
          </a:p>
          <a:p>
            <a:pPr marL="0" indent="0">
              <a:lnSpc>
                <a:spcPct val="120000"/>
              </a:lnSpc>
              <a:spcBef>
                <a:spcPts val="0"/>
              </a:spcBef>
              <a:buNone/>
            </a:pPr>
            <a:r>
              <a:rPr lang="el-GR" sz="1800" b="1" dirty="0"/>
              <a:t>14. Πλατφόρμα διαχείρισης </a:t>
            </a:r>
            <a:r>
              <a:rPr lang="el-GR" sz="1800" b="1" dirty="0">
                <a:solidFill>
                  <a:srgbClr val="C00000"/>
                </a:solidFill>
              </a:rPr>
              <a:t>παιδικών σταθμών</a:t>
            </a:r>
            <a:r>
              <a:rPr lang="el-GR" sz="1800" b="1" dirty="0"/>
              <a:t>, ενημέρωσης γονέων με </a:t>
            </a:r>
            <a:r>
              <a:rPr lang="el-GR" sz="1800" b="1" dirty="0" err="1"/>
              <a:t>smart</a:t>
            </a:r>
            <a:r>
              <a:rPr lang="el-GR" sz="1800" b="1" dirty="0"/>
              <a:t> εφαρμογή </a:t>
            </a:r>
            <a:r>
              <a:rPr lang="el-GR" sz="1800" b="1" dirty="0" err="1"/>
              <a:t>κτλ</a:t>
            </a:r>
            <a:endParaRPr lang="el-GR" sz="1800" b="1" dirty="0"/>
          </a:p>
        </p:txBody>
      </p:sp>
    </p:spTree>
    <p:extLst>
      <p:ext uri="{BB962C8B-B14F-4D97-AF65-F5344CB8AC3E}">
        <p14:creationId xmlns:p14="http://schemas.microsoft.com/office/powerpoint/2010/main" val="40515759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2778C2-6F0C-08AE-BF6F-6C7BB2A658CC}"/>
              </a:ext>
            </a:extLst>
          </p:cNvPr>
          <p:cNvSpPr>
            <a:spLocks noGrp="1"/>
          </p:cNvSpPr>
          <p:nvPr>
            <p:ph type="title"/>
          </p:nvPr>
        </p:nvSpPr>
        <p:spPr>
          <a:xfrm>
            <a:off x="183502" y="171450"/>
            <a:ext cx="11824996" cy="1087405"/>
          </a:xfrm>
          <a:ln w="34925">
            <a:solidFill>
              <a:schemeClr val="tx1"/>
            </a:solidFill>
          </a:ln>
        </p:spPr>
        <p:txBody>
          <a:bodyPr>
            <a:normAutofit fontScale="90000"/>
          </a:bodyPr>
          <a:lstStyle/>
          <a:p>
            <a:pPr algn="ctr"/>
            <a:br>
              <a:rPr lang="el-GR" dirty="0"/>
            </a:br>
            <a:r>
              <a:rPr lang="el-GR" sz="2700" b="1" dirty="0">
                <a:latin typeface="+mn-lt"/>
              </a:rPr>
              <a:t>Πρόγραμμα </a:t>
            </a:r>
            <a:br>
              <a:rPr lang="el-GR" b="1" dirty="0">
                <a:latin typeface="+mn-lt"/>
              </a:rPr>
            </a:br>
            <a:r>
              <a:rPr lang="el-GR" sz="2700" b="1" i="1" dirty="0">
                <a:solidFill>
                  <a:srgbClr val="C00000"/>
                </a:solidFill>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2700" b="1" i="1" dirty="0" err="1">
                <a:solidFill>
                  <a:srgbClr val="C00000"/>
                </a:solidFill>
                <a:latin typeface="+mn-lt"/>
              </a:rPr>
              <a:t>IoT</a:t>
            </a:r>
            <a:r>
              <a:rPr lang="el-GR" sz="2700" b="1" i="1" dirty="0">
                <a:solidFill>
                  <a:srgbClr val="C00000"/>
                </a:solidFill>
                <a:latin typeface="+mn-lt"/>
              </a:rPr>
              <a:t>)» </a:t>
            </a:r>
            <a:r>
              <a:rPr lang="el-GR" sz="2700" b="1" dirty="0">
                <a:solidFill>
                  <a:srgbClr val="C00000"/>
                </a:solidFill>
                <a:latin typeface="+mn-lt"/>
              </a:rPr>
              <a:t>(2022) </a:t>
            </a:r>
            <a:br>
              <a:rPr lang="el-GR" sz="2700" b="1" dirty="0">
                <a:solidFill>
                  <a:srgbClr val="C00000"/>
                </a:solidFill>
                <a:latin typeface="+mn-lt"/>
              </a:rPr>
            </a:br>
            <a:br>
              <a:rPr lang="el-GR" sz="2700" b="1" dirty="0"/>
            </a:br>
            <a:endParaRPr lang="el-GR" sz="2700" b="1" dirty="0">
              <a:solidFill>
                <a:srgbClr val="C00000"/>
              </a:solidFill>
            </a:endParaRPr>
          </a:p>
        </p:txBody>
      </p:sp>
      <p:sp>
        <p:nvSpPr>
          <p:cNvPr id="3" name="Θέση περιεχομένου 2">
            <a:extLst>
              <a:ext uri="{FF2B5EF4-FFF2-40B4-BE49-F238E27FC236}">
                <a16:creationId xmlns:a16="http://schemas.microsoft.com/office/drawing/2014/main" id="{988AA5BF-6295-B919-BA2A-2B4189A882E9}"/>
              </a:ext>
            </a:extLst>
          </p:cNvPr>
          <p:cNvSpPr>
            <a:spLocks noGrp="1"/>
          </p:cNvSpPr>
          <p:nvPr>
            <p:ph idx="1"/>
          </p:nvPr>
        </p:nvSpPr>
        <p:spPr>
          <a:xfrm>
            <a:off x="183502" y="1443814"/>
            <a:ext cx="12008498" cy="5120659"/>
          </a:xfrm>
        </p:spPr>
        <p:txBody>
          <a:bodyPr>
            <a:noAutofit/>
          </a:bodyPr>
          <a:lstStyle/>
          <a:p>
            <a:pPr marL="0" indent="0">
              <a:lnSpc>
                <a:spcPct val="120000"/>
              </a:lnSpc>
              <a:spcBef>
                <a:spcPts val="0"/>
              </a:spcBef>
              <a:buNone/>
            </a:pPr>
            <a:r>
              <a:rPr lang="el-GR" sz="1800" b="1" dirty="0">
                <a:solidFill>
                  <a:srgbClr val="C00000"/>
                </a:solidFill>
              </a:rPr>
              <a:t>Οι Δράσεις</a:t>
            </a:r>
            <a:r>
              <a:rPr lang="el-GR" sz="1800" b="1" dirty="0"/>
              <a:t> του Προγράμματος αναλυτικά είναι οι εξής:</a:t>
            </a:r>
          </a:p>
          <a:p>
            <a:pPr marL="0" indent="0">
              <a:lnSpc>
                <a:spcPct val="120000"/>
              </a:lnSpc>
              <a:spcBef>
                <a:spcPts val="0"/>
              </a:spcBef>
              <a:buNone/>
            </a:pPr>
            <a:r>
              <a:rPr lang="el-GR" sz="1800" b="1" dirty="0"/>
              <a:t>15. Ψηφιακή Πλατφόρμα </a:t>
            </a:r>
            <a:r>
              <a:rPr lang="el-GR" sz="1800" b="1" dirty="0">
                <a:solidFill>
                  <a:srgbClr val="C00000"/>
                </a:solidFill>
              </a:rPr>
              <a:t>διαχείρισης ευπαθών ομάδων</a:t>
            </a:r>
          </a:p>
          <a:p>
            <a:pPr marL="0" indent="0">
              <a:lnSpc>
                <a:spcPct val="120000"/>
              </a:lnSpc>
              <a:spcBef>
                <a:spcPts val="0"/>
              </a:spcBef>
              <a:buNone/>
            </a:pPr>
            <a:r>
              <a:rPr lang="el-GR" sz="1800" b="1" dirty="0"/>
              <a:t>16. Διαχείριση κλειστών και </a:t>
            </a:r>
            <a:r>
              <a:rPr lang="el-GR" sz="1800" b="1" dirty="0">
                <a:solidFill>
                  <a:srgbClr val="C00000"/>
                </a:solidFill>
              </a:rPr>
              <a:t>ανοικτών χώρων άθλησης, πολιτισμού και ψυχαγωγίας (</a:t>
            </a:r>
            <a:r>
              <a:rPr lang="el-GR" sz="1800" b="1" dirty="0"/>
              <a:t>προγραμματισμός μαθημάτων, ενημέρωση γονέων, αγώνες, μαζικός αθλητισμός </a:t>
            </a:r>
            <a:r>
              <a:rPr lang="el-GR" sz="1800" b="1" dirty="0" err="1"/>
              <a:t>κτλ</a:t>
            </a:r>
            <a:r>
              <a:rPr lang="el-GR" sz="1800" b="1" dirty="0"/>
              <a:t>)</a:t>
            </a:r>
          </a:p>
          <a:p>
            <a:pPr marL="0" indent="0">
              <a:lnSpc>
                <a:spcPct val="120000"/>
              </a:lnSpc>
              <a:spcBef>
                <a:spcPts val="0"/>
              </a:spcBef>
              <a:buNone/>
            </a:pPr>
            <a:r>
              <a:rPr lang="el-GR" sz="1800" b="1" dirty="0"/>
              <a:t>17. Ψηφιακή Πλατφόρμα Διαχείρισης </a:t>
            </a:r>
            <a:r>
              <a:rPr lang="el-GR" sz="1800" b="1" dirty="0">
                <a:solidFill>
                  <a:srgbClr val="C00000"/>
                </a:solidFill>
              </a:rPr>
              <a:t>Λαϊκών Αγορών</a:t>
            </a:r>
          </a:p>
          <a:p>
            <a:pPr marL="0" indent="0">
              <a:lnSpc>
                <a:spcPct val="120000"/>
              </a:lnSpc>
              <a:spcBef>
                <a:spcPts val="0"/>
              </a:spcBef>
              <a:buNone/>
            </a:pPr>
            <a:r>
              <a:rPr lang="el-GR" sz="1800" b="1" dirty="0"/>
              <a:t>18. Σύστημα ηλεκτρονικής διακίνησης </a:t>
            </a:r>
            <a:r>
              <a:rPr lang="el-GR" sz="1800" b="1" dirty="0">
                <a:solidFill>
                  <a:srgbClr val="C00000"/>
                </a:solidFill>
              </a:rPr>
              <a:t>εγγράφων και ψηφιακών υπογραφών</a:t>
            </a:r>
          </a:p>
          <a:p>
            <a:pPr marL="0" indent="0">
              <a:lnSpc>
                <a:spcPct val="120000"/>
              </a:lnSpc>
              <a:spcBef>
                <a:spcPts val="0"/>
              </a:spcBef>
              <a:buNone/>
            </a:pPr>
            <a:r>
              <a:rPr lang="el-GR" sz="1800" b="1" dirty="0"/>
              <a:t>19. Σύστημα διαχείρισης </a:t>
            </a:r>
            <a:r>
              <a:rPr lang="el-GR" sz="1800" b="1" dirty="0">
                <a:solidFill>
                  <a:srgbClr val="C00000"/>
                </a:solidFill>
              </a:rPr>
              <a:t>ηλεκτρονικών πληρωμών</a:t>
            </a:r>
          </a:p>
          <a:p>
            <a:pPr marL="0" indent="0">
              <a:lnSpc>
                <a:spcPct val="120000"/>
              </a:lnSpc>
              <a:spcBef>
                <a:spcPts val="0"/>
              </a:spcBef>
              <a:buNone/>
            </a:pPr>
            <a:r>
              <a:rPr lang="el-GR" sz="1800" b="1" dirty="0"/>
              <a:t>20. Παροχή συστημάτων </a:t>
            </a:r>
            <a:r>
              <a:rPr lang="el-GR" sz="1800" b="1" dirty="0">
                <a:solidFill>
                  <a:srgbClr val="C00000"/>
                </a:solidFill>
              </a:rPr>
              <a:t>τηλεϊατρικής σε ευπαθείς ομάδες </a:t>
            </a:r>
            <a:r>
              <a:rPr lang="el-GR" sz="1800" b="1" dirty="0"/>
              <a:t>για απομακρυσμένη διάγνωση</a:t>
            </a:r>
          </a:p>
          <a:p>
            <a:pPr marL="0" indent="0">
              <a:lnSpc>
                <a:spcPct val="120000"/>
              </a:lnSpc>
              <a:spcBef>
                <a:spcPts val="0"/>
              </a:spcBef>
              <a:buNone/>
            </a:pPr>
            <a:r>
              <a:rPr lang="el-GR" sz="1800" b="1" dirty="0"/>
              <a:t>21. Πολιτιστικές – Αθλητικές εκδηλώσεις – Διαχείριση </a:t>
            </a:r>
            <a:r>
              <a:rPr lang="el-GR" sz="1800" b="1" dirty="0">
                <a:solidFill>
                  <a:srgbClr val="C00000"/>
                </a:solidFill>
              </a:rPr>
              <a:t>ηλεκτρονικού εισιτηρίου</a:t>
            </a:r>
          </a:p>
          <a:p>
            <a:pPr marL="0" indent="0">
              <a:lnSpc>
                <a:spcPct val="120000"/>
              </a:lnSpc>
              <a:spcBef>
                <a:spcPts val="0"/>
              </a:spcBef>
              <a:buNone/>
            </a:pPr>
            <a:r>
              <a:rPr lang="el-GR" sz="1800" b="1" dirty="0"/>
              <a:t>22. Εγκατάσταση έξυπνων συστημάτων μέτρησης </a:t>
            </a:r>
            <a:r>
              <a:rPr lang="el-GR" sz="1800" b="1" dirty="0">
                <a:solidFill>
                  <a:srgbClr val="C00000"/>
                </a:solidFill>
              </a:rPr>
              <a:t>ποιότητας αέρα </a:t>
            </a:r>
            <a:r>
              <a:rPr lang="el-GR" sz="1800" b="1" dirty="0"/>
              <a:t>στην επικράτεια του δήμου</a:t>
            </a:r>
          </a:p>
          <a:p>
            <a:pPr marL="0" indent="0">
              <a:lnSpc>
                <a:spcPct val="120000"/>
              </a:lnSpc>
              <a:spcBef>
                <a:spcPts val="0"/>
              </a:spcBef>
              <a:buNone/>
            </a:pPr>
            <a:r>
              <a:rPr lang="el-GR" sz="1800" b="1" dirty="0"/>
              <a:t>23. Εγκατάσταση έξυπνων συστημάτων μέτρησης </a:t>
            </a:r>
            <a:r>
              <a:rPr lang="el-GR" sz="1800" b="1" dirty="0">
                <a:solidFill>
                  <a:srgbClr val="C00000"/>
                </a:solidFill>
              </a:rPr>
              <a:t>ποιότητας υδάτων </a:t>
            </a:r>
            <a:r>
              <a:rPr lang="el-GR" sz="1800" b="1" dirty="0"/>
              <a:t>(πόσιμου, ποταμών, λιμνών και θαλασσών σε βιομηχανικές εφαρμογές </a:t>
            </a:r>
            <a:r>
              <a:rPr lang="el-GR" sz="1800" b="1" dirty="0" err="1"/>
              <a:t>κλπ</a:t>
            </a:r>
            <a:r>
              <a:rPr lang="el-GR" sz="1800" b="1" dirty="0"/>
              <a:t>)</a:t>
            </a:r>
          </a:p>
          <a:p>
            <a:pPr marL="0" indent="0">
              <a:lnSpc>
                <a:spcPct val="120000"/>
              </a:lnSpc>
              <a:spcBef>
                <a:spcPts val="0"/>
              </a:spcBef>
              <a:buNone/>
            </a:pPr>
            <a:r>
              <a:rPr lang="el-GR" sz="1800" b="1" dirty="0"/>
              <a:t>24. </a:t>
            </a:r>
            <a:r>
              <a:rPr lang="el-GR" sz="1800" b="1" dirty="0" err="1">
                <a:solidFill>
                  <a:srgbClr val="C00000"/>
                </a:solidFill>
              </a:rPr>
              <a:t>Ψηφιοποίησης</a:t>
            </a:r>
            <a:r>
              <a:rPr lang="el-GR" sz="1800" b="1" dirty="0"/>
              <a:t> και σύστημα διαχείρισης φακέλων ΔΕΥΑ</a:t>
            </a:r>
          </a:p>
          <a:p>
            <a:pPr marL="0" indent="0">
              <a:lnSpc>
                <a:spcPct val="120000"/>
              </a:lnSpc>
              <a:spcBef>
                <a:spcPts val="0"/>
              </a:spcBef>
              <a:buNone/>
            </a:pPr>
            <a:r>
              <a:rPr lang="el-GR" sz="1800" b="1" dirty="0"/>
              <a:t>25. Έξυπνο σύστημα </a:t>
            </a:r>
            <a:r>
              <a:rPr lang="el-GR" sz="1800" b="1" dirty="0">
                <a:solidFill>
                  <a:srgbClr val="C00000"/>
                </a:solidFill>
              </a:rPr>
              <a:t>προειδοποίησης και αντιμετώπισης κινδύνων </a:t>
            </a:r>
            <a:r>
              <a:rPr lang="el-GR" sz="1800" b="1" dirty="0"/>
              <a:t>(πλημμυρικών φαινομένων, πυρκαγιάς , σεισμού κλπ.) εντός των ορίων του δήμου και σύμφωνα με τις αρμοδιότητες τους.</a:t>
            </a:r>
          </a:p>
          <a:p>
            <a:pPr marL="0" indent="0">
              <a:lnSpc>
                <a:spcPct val="120000"/>
              </a:lnSpc>
              <a:spcBef>
                <a:spcPts val="0"/>
              </a:spcBef>
              <a:buNone/>
            </a:pPr>
            <a:endParaRPr lang="el-GR" sz="1800" b="1" dirty="0"/>
          </a:p>
        </p:txBody>
      </p:sp>
    </p:spTree>
    <p:extLst>
      <p:ext uri="{BB962C8B-B14F-4D97-AF65-F5344CB8AC3E}">
        <p14:creationId xmlns:p14="http://schemas.microsoft.com/office/powerpoint/2010/main" val="571752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72778C2-6F0C-08AE-BF6F-6C7BB2A658CC}"/>
              </a:ext>
            </a:extLst>
          </p:cNvPr>
          <p:cNvSpPr>
            <a:spLocks noGrp="1"/>
          </p:cNvSpPr>
          <p:nvPr>
            <p:ph type="title"/>
          </p:nvPr>
        </p:nvSpPr>
        <p:spPr>
          <a:xfrm>
            <a:off x="183502" y="171450"/>
            <a:ext cx="11824996" cy="1087405"/>
          </a:xfrm>
          <a:ln w="34925">
            <a:solidFill>
              <a:schemeClr val="tx1"/>
            </a:solidFill>
          </a:ln>
        </p:spPr>
        <p:txBody>
          <a:bodyPr>
            <a:normAutofit fontScale="90000"/>
          </a:bodyPr>
          <a:lstStyle/>
          <a:p>
            <a:pPr algn="ctr"/>
            <a:br>
              <a:rPr lang="el-GR" dirty="0"/>
            </a:br>
            <a:r>
              <a:rPr lang="el-GR" sz="2700" b="1" dirty="0">
                <a:latin typeface="+mn-lt"/>
              </a:rPr>
              <a:t>Πρόγραμμα </a:t>
            </a:r>
            <a:br>
              <a:rPr lang="el-GR" b="1" dirty="0">
                <a:latin typeface="+mn-lt"/>
              </a:rPr>
            </a:br>
            <a:r>
              <a:rPr lang="el-GR" sz="2700" b="1" i="1" dirty="0">
                <a:solidFill>
                  <a:srgbClr val="C00000"/>
                </a:solidFill>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2700" b="1" i="1" dirty="0" err="1">
                <a:solidFill>
                  <a:srgbClr val="C00000"/>
                </a:solidFill>
                <a:latin typeface="+mn-lt"/>
              </a:rPr>
              <a:t>IoT</a:t>
            </a:r>
            <a:r>
              <a:rPr lang="el-GR" sz="2700" b="1" i="1" dirty="0">
                <a:solidFill>
                  <a:srgbClr val="C00000"/>
                </a:solidFill>
                <a:latin typeface="+mn-lt"/>
              </a:rPr>
              <a:t>)» </a:t>
            </a:r>
            <a:r>
              <a:rPr lang="el-GR" sz="2700" b="1" dirty="0">
                <a:solidFill>
                  <a:srgbClr val="C00000"/>
                </a:solidFill>
                <a:latin typeface="+mn-lt"/>
              </a:rPr>
              <a:t>(2022) </a:t>
            </a:r>
            <a:br>
              <a:rPr lang="el-GR" sz="2700" b="1" dirty="0">
                <a:solidFill>
                  <a:srgbClr val="C00000"/>
                </a:solidFill>
                <a:latin typeface="+mn-lt"/>
              </a:rPr>
            </a:br>
            <a:br>
              <a:rPr lang="el-GR" sz="2700" b="1" dirty="0"/>
            </a:br>
            <a:endParaRPr lang="el-GR" sz="2700" b="1" dirty="0">
              <a:solidFill>
                <a:srgbClr val="C00000"/>
              </a:solidFill>
            </a:endParaRPr>
          </a:p>
        </p:txBody>
      </p:sp>
      <p:sp>
        <p:nvSpPr>
          <p:cNvPr id="3" name="Θέση περιεχομένου 2">
            <a:extLst>
              <a:ext uri="{FF2B5EF4-FFF2-40B4-BE49-F238E27FC236}">
                <a16:creationId xmlns:a16="http://schemas.microsoft.com/office/drawing/2014/main" id="{988AA5BF-6295-B919-BA2A-2B4189A882E9}"/>
              </a:ext>
            </a:extLst>
          </p:cNvPr>
          <p:cNvSpPr>
            <a:spLocks noGrp="1"/>
          </p:cNvSpPr>
          <p:nvPr>
            <p:ph idx="1"/>
          </p:nvPr>
        </p:nvSpPr>
        <p:spPr>
          <a:xfrm>
            <a:off x="183502" y="1443814"/>
            <a:ext cx="12008498" cy="5414186"/>
          </a:xfrm>
        </p:spPr>
        <p:txBody>
          <a:bodyPr>
            <a:normAutofit fontScale="25000" lnSpcReduction="20000"/>
          </a:bodyPr>
          <a:lstStyle/>
          <a:p>
            <a:pPr marL="0" indent="0">
              <a:lnSpc>
                <a:spcPct val="120000"/>
              </a:lnSpc>
              <a:spcBef>
                <a:spcPts val="0"/>
              </a:spcBef>
              <a:buNone/>
            </a:pPr>
            <a:r>
              <a:rPr lang="el-GR" sz="7200" b="1" dirty="0">
                <a:solidFill>
                  <a:srgbClr val="C00000"/>
                </a:solidFill>
              </a:rPr>
              <a:t>Οι Δράσεις</a:t>
            </a:r>
            <a:r>
              <a:rPr lang="el-GR" sz="7200" b="1" dirty="0"/>
              <a:t> του Προγράμματος αναλυτικά είναι οι εξής:</a:t>
            </a:r>
          </a:p>
          <a:p>
            <a:pPr marL="0" indent="0">
              <a:lnSpc>
                <a:spcPct val="120000"/>
              </a:lnSpc>
              <a:spcBef>
                <a:spcPts val="0"/>
              </a:spcBef>
              <a:buNone/>
            </a:pPr>
            <a:endParaRPr lang="el-GR" sz="7200" b="1" dirty="0"/>
          </a:p>
          <a:p>
            <a:pPr marL="0" indent="0">
              <a:lnSpc>
                <a:spcPct val="120000"/>
              </a:lnSpc>
              <a:spcBef>
                <a:spcPts val="0"/>
              </a:spcBef>
              <a:buNone/>
            </a:pPr>
            <a:r>
              <a:rPr lang="el-GR" sz="7200" b="1" dirty="0"/>
              <a:t>26. Σύστημα </a:t>
            </a:r>
            <a:r>
              <a:rPr lang="el-GR" sz="7200" b="1" dirty="0">
                <a:solidFill>
                  <a:srgbClr val="C00000"/>
                </a:solidFill>
              </a:rPr>
              <a:t>έξυπνης άρδευσης</a:t>
            </a:r>
          </a:p>
          <a:p>
            <a:pPr marL="0" indent="0">
              <a:lnSpc>
                <a:spcPct val="120000"/>
              </a:lnSpc>
              <a:spcBef>
                <a:spcPts val="0"/>
              </a:spcBef>
              <a:buNone/>
            </a:pPr>
            <a:r>
              <a:rPr lang="el-GR" sz="7200" b="1" dirty="0"/>
              <a:t>27. Σύστημα διαχείρισης </a:t>
            </a:r>
            <a:r>
              <a:rPr lang="el-GR" sz="7200" b="1" dirty="0">
                <a:solidFill>
                  <a:srgbClr val="C00000"/>
                </a:solidFill>
              </a:rPr>
              <a:t>αστικού πρασίνου και κοινοχρήστων χώρων</a:t>
            </a:r>
            <a:r>
              <a:rPr lang="el-GR" sz="7200" b="1" dirty="0"/>
              <a:t>.</a:t>
            </a:r>
          </a:p>
          <a:p>
            <a:pPr marL="0" indent="0">
              <a:lnSpc>
                <a:spcPct val="120000"/>
              </a:lnSpc>
              <a:spcBef>
                <a:spcPts val="0"/>
              </a:spcBef>
              <a:buNone/>
            </a:pPr>
            <a:r>
              <a:rPr lang="el-GR" sz="7200" b="1" dirty="0"/>
              <a:t>28. </a:t>
            </a:r>
            <a:r>
              <a:rPr lang="el-GR" sz="7200" b="1" dirty="0" err="1"/>
              <a:t>Ψηφιοποίηση</a:t>
            </a:r>
            <a:r>
              <a:rPr lang="el-GR" sz="7200" b="1" dirty="0"/>
              <a:t> καταλόγων </a:t>
            </a:r>
            <a:r>
              <a:rPr lang="el-GR" sz="7200" b="1" dirty="0">
                <a:solidFill>
                  <a:srgbClr val="C00000"/>
                </a:solidFill>
              </a:rPr>
              <a:t>δημοτικών βιβλιοθηκών </a:t>
            </a:r>
            <a:r>
              <a:rPr lang="el-GR" sz="7200" b="1" dirty="0"/>
              <a:t>– Δημιουργία έξυπνης δημοτικής βιβλιοθήκης</a:t>
            </a:r>
          </a:p>
          <a:p>
            <a:pPr marL="0" indent="0">
              <a:lnSpc>
                <a:spcPct val="120000"/>
              </a:lnSpc>
              <a:spcBef>
                <a:spcPts val="0"/>
              </a:spcBef>
              <a:buNone/>
            </a:pPr>
            <a:r>
              <a:rPr lang="el-GR" sz="7200" b="1" dirty="0"/>
              <a:t>29. </a:t>
            </a:r>
            <a:r>
              <a:rPr lang="el-GR" sz="7200" b="1" dirty="0" err="1"/>
              <a:t>Ψηφιοποίηση</a:t>
            </a:r>
            <a:r>
              <a:rPr lang="el-GR" sz="7200" b="1" dirty="0"/>
              <a:t> τοπικής </a:t>
            </a:r>
            <a:r>
              <a:rPr lang="el-GR" sz="7200" b="1" dirty="0">
                <a:solidFill>
                  <a:srgbClr val="C00000"/>
                </a:solidFill>
              </a:rPr>
              <a:t>πολιτιστικής κληρονομιάς </a:t>
            </a:r>
            <a:r>
              <a:rPr lang="el-GR" sz="7200" b="1" dirty="0"/>
              <a:t>(η κατοχή και νομή των οποίων ανήκει στον δήμο)</a:t>
            </a:r>
          </a:p>
          <a:p>
            <a:pPr marL="0" indent="0">
              <a:lnSpc>
                <a:spcPct val="120000"/>
              </a:lnSpc>
              <a:spcBef>
                <a:spcPts val="0"/>
              </a:spcBef>
              <a:buNone/>
            </a:pPr>
            <a:r>
              <a:rPr lang="el-GR" sz="7200" b="1" dirty="0"/>
              <a:t>30. Ανάπτυξη </a:t>
            </a:r>
            <a:r>
              <a:rPr lang="el-GR" sz="7200" b="1" dirty="0">
                <a:solidFill>
                  <a:srgbClr val="C00000"/>
                </a:solidFill>
              </a:rPr>
              <a:t>ψηφιακού διδύμου </a:t>
            </a:r>
            <a:r>
              <a:rPr lang="el-GR" sz="7200" b="1" dirty="0"/>
              <a:t>(</a:t>
            </a:r>
            <a:r>
              <a:rPr lang="el-GR" sz="7200" b="1" dirty="0" err="1"/>
              <a:t>digital</a:t>
            </a:r>
            <a:r>
              <a:rPr lang="el-GR" sz="7200" b="1" dirty="0"/>
              <a:t> </a:t>
            </a:r>
            <a:r>
              <a:rPr lang="el-GR" sz="7200" b="1" dirty="0" err="1"/>
              <a:t>twin</a:t>
            </a:r>
            <a:r>
              <a:rPr lang="el-GR" sz="7200" b="1" dirty="0"/>
              <a:t>) πόλης</a:t>
            </a:r>
          </a:p>
          <a:p>
            <a:pPr marL="0" indent="0">
              <a:lnSpc>
                <a:spcPct val="120000"/>
              </a:lnSpc>
              <a:spcBef>
                <a:spcPts val="0"/>
              </a:spcBef>
              <a:buNone/>
            </a:pPr>
            <a:r>
              <a:rPr lang="el-GR" sz="7200" b="1" dirty="0"/>
              <a:t>31. Ηλεκτρονικό Σύστημα </a:t>
            </a:r>
            <a:r>
              <a:rPr lang="el-GR" sz="7200" b="1" dirty="0">
                <a:solidFill>
                  <a:srgbClr val="C00000"/>
                </a:solidFill>
              </a:rPr>
              <a:t>Διαβούλευσης Προϋπολογισμού, Τεχνικού Προγράμματος</a:t>
            </a:r>
          </a:p>
          <a:p>
            <a:pPr marL="0" indent="0">
              <a:lnSpc>
                <a:spcPct val="120000"/>
              </a:lnSpc>
              <a:spcBef>
                <a:spcPts val="0"/>
              </a:spcBef>
              <a:buNone/>
            </a:pPr>
            <a:r>
              <a:rPr lang="el-GR" sz="7200" b="1" dirty="0"/>
              <a:t>32. Ηλεκτρονικό Σύστημα </a:t>
            </a:r>
            <a:r>
              <a:rPr lang="el-GR" sz="7200" b="1" dirty="0">
                <a:solidFill>
                  <a:srgbClr val="C00000"/>
                </a:solidFill>
              </a:rPr>
              <a:t>Διαβούλευσης Κανονιστικών Αποφάσεων</a:t>
            </a:r>
          </a:p>
          <a:p>
            <a:pPr marL="0" indent="0">
              <a:lnSpc>
                <a:spcPct val="120000"/>
              </a:lnSpc>
              <a:spcBef>
                <a:spcPts val="0"/>
              </a:spcBef>
              <a:buNone/>
            </a:pPr>
            <a:r>
              <a:rPr lang="el-GR" sz="7200" b="1" dirty="0"/>
              <a:t>33. Ηλεκτρονικό σύστημα </a:t>
            </a:r>
            <a:r>
              <a:rPr lang="el-GR" sz="7200" b="1" dirty="0">
                <a:solidFill>
                  <a:srgbClr val="C00000"/>
                </a:solidFill>
              </a:rPr>
              <a:t>διαχείρισης και οργάνωσης της Διοίκησης </a:t>
            </a:r>
            <a:r>
              <a:rPr lang="el-GR" sz="7200" b="1" dirty="0"/>
              <a:t>και της επιχειρησιακής ικανότητας των ΟΤΑ.</a:t>
            </a:r>
          </a:p>
          <a:p>
            <a:pPr marL="0" indent="0">
              <a:lnSpc>
                <a:spcPct val="120000"/>
              </a:lnSpc>
              <a:spcBef>
                <a:spcPts val="0"/>
              </a:spcBef>
              <a:buNone/>
            </a:pPr>
            <a:r>
              <a:rPr lang="el-GR" sz="7200" b="1" dirty="0"/>
              <a:t>34. Υλοποίηση δημόσιων </a:t>
            </a:r>
            <a:r>
              <a:rPr lang="el-GR" sz="7200" b="1" dirty="0">
                <a:solidFill>
                  <a:srgbClr val="C00000"/>
                </a:solidFill>
              </a:rPr>
              <a:t>δεικτών μέτρησης απόδοσης </a:t>
            </a:r>
            <a:r>
              <a:rPr lang="el-GR" sz="7200" b="1" dirty="0"/>
              <a:t>σύμφωνα με ISO 37122, προσαρμοσμένο στις ελληνικές συνθήκες</a:t>
            </a:r>
          </a:p>
          <a:p>
            <a:pPr marL="0" indent="0">
              <a:lnSpc>
                <a:spcPct val="120000"/>
              </a:lnSpc>
              <a:spcBef>
                <a:spcPts val="0"/>
              </a:spcBef>
              <a:buNone/>
            </a:pPr>
            <a:r>
              <a:rPr lang="el-GR" sz="7200" b="1" dirty="0"/>
              <a:t>35. Ολοκληρωμένη υποδομή </a:t>
            </a:r>
            <a:r>
              <a:rPr lang="el-GR" sz="7200" b="1" dirty="0">
                <a:solidFill>
                  <a:srgbClr val="C00000"/>
                </a:solidFill>
              </a:rPr>
              <a:t>προστασίας από </a:t>
            </a:r>
            <a:r>
              <a:rPr lang="el-GR" sz="7200" b="1" dirty="0" err="1">
                <a:solidFill>
                  <a:srgbClr val="C00000"/>
                </a:solidFill>
              </a:rPr>
              <a:t>κυβερνοεπιθέσεις</a:t>
            </a:r>
            <a:r>
              <a:rPr lang="el-GR" sz="7200" b="1" dirty="0">
                <a:solidFill>
                  <a:srgbClr val="C00000"/>
                </a:solidFill>
              </a:rPr>
              <a:t> </a:t>
            </a:r>
            <a:r>
              <a:rPr lang="el-GR" sz="7200" b="1" dirty="0"/>
              <a:t>(</a:t>
            </a:r>
            <a:r>
              <a:rPr lang="el-GR" sz="7200" b="1" dirty="0" err="1"/>
              <a:t>Network</a:t>
            </a:r>
            <a:r>
              <a:rPr lang="el-GR" sz="7200" b="1" dirty="0"/>
              <a:t> </a:t>
            </a:r>
            <a:r>
              <a:rPr lang="el-GR" sz="7200" b="1" dirty="0" err="1"/>
              <a:t>Firewall,Endpoint</a:t>
            </a:r>
            <a:r>
              <a:rPr lang="el-GR" sz="7200" b="1" dirty="0"/>
              <a:t> </a:t>
            </a:r>
            <a:r>
              <a:rPr lang="el-GR" sz="7200" b="1" dirty="0" err="1"/>
              <a:t>security</a:t>
            </a:r>
            <a:r>
              <a:rPr lang="el-GR" sz="7200" b="1" dirty="0"/>
              <a:t>, </a:t>
            </a:r>
            <a:r>
              <a:rPr lang="el-GR" sz="7200" b="1" dirty="0" err="1"/>
              <a:t>κλπ</a:t>
            </a:r>
            <a:r>
              <a:rPr lang="el-GR" sz="7200" b="1" dirty="0"/>
              <a:t>) και παροχή συστήματος </a:t>
            </a:r>
            <a:r>
              <a:rPr lang="el-GR" sz="7200" b="1" dirty="0" err="1"/>
              <a:t>τηλε</a:t>
            </a:r>
            <a:r>
              <a:rPr lang="el-GR" sz="7200" b="1" dirty="0"/>
              <a:t>-εργασίας.</a:t>
            </a:r>
          </a:p>
          <a:p>
            <a:pPr marL="0" indent="0">
              <a:lnSpc>
                <a:spcPct val="120000"/>
              </a:lnSpc>
              <a:spcBef>
                <a:spcPts val="0"/>
              </a:spcBef>
              <a:buNone/>
            </a:pPr>
            <a:r>
              <a:rPr lang="el-GR" sz="7200" b="1" dirty="0"/>
              <a:t>36. Κεντρική ενιαία πλατφόρμα </a:t>
            </a:r>
            <a:r>
              <a:rPr lang="el-GR" sz="7200" b="1" dirty="0">
                <a:solidFill>
                  <a:srgbClr val="C00000"/>
                </a:solidFill>
              </a:rPr>
              <a:t>διαχείρισης και συλλογής δεδομένων δράσεων </a:t>
            </a:r>
            <a:r>
              <a:rPr lang="el-GR" sz="7200" b="1" dirty="0"/>
              <a:t>ψηφιακού μετασχηματισμού των ΟΤΑ.</a:t>
            </a:r>
          </a:p>
          <a:p>
            <a:pPr marL="0" indent="0">
              <a:lnSpc>
                <a:spcPct val="120000"/>
              </a:lnSpc>
              <a:spcBef>
                <a:spcPts val="0"/>
              </a:spcBef>
              <a:buNone/>
            </a:pPr>
            <a:r>
              <a:rPr lang="el-GR" sz="7200" b="1" dirty="0"/>
              <a:t>37. Ψηφιακή Πλατφόρμα </a:t>
            </a:r>
            <a:r>
              <a:rPr lang="el-GR" sz="7200" b="1" dirty="0">
                <a:solidFill>
                  <a:srgbClr val="C00000"/>
                </a:solidFill>
              </a:rPr>
              <a:t>συνεδριάσεων συλλογικών οργάνων και επιτροπών</a:t>
            </a:r>
          </a:p>
          <a:p>
            <a:pPr marL="0" indent="0">
              <a:lnSpc>
                <a:spcPct val="120000"/>
              </a:lnSpc>
              <a:spcBef>
                <a:spcPts val="0"/>
              </a:spcBef>
              <a:buNone/>
            </a:pPr>
            <a:r>
              <a:rPr lang="el-GR" sz="7200" b="1" dirty="0"/>
              <a:t>38. Δημιουργία διασύνδεσης με </a:t>
            </a:r>
            <a:r>
              <a:rPr lang="el-GR" sz="7200" b="1" dirty="0">
                <a:solidFill>
                  <a:srgbClr val="C00000"/>
                </a:solidFill>
              </a:rPr>
              <a:t>δίκτυα υψηλής ταχύτητας μεταξύ δημοτικών κτιρίων – υποδομών</a:t>
            </a:r>
          </a:p>
          <a:p>
            <a:pPr marL="0" indent="0">
              <a:lnSpc>
                <a:spcPct val="120000"/>
              </a:lnSpc>
              <a:spcBef>
                <a:spcPts val="0"/>
              </a:spcBef>
              <a:buNone/>
            </a:pPr>
            <a:r>
              <a:rPr lang="el-GR" sz="7200" b="1" dirty="0"/>
              <a:t>39. </a:t>
            </a:r>
            <a:r>
              <a:rPr lang="el-GR" sz="7200" b="1" dirty="0">
                <a:solidFill>
                  <a:srgbClr val="C00000"/>
                </a:solidFill>
              </a:rPr>
              <a:t>Ηλεκτρονική Τιμολόγηση</a:t>
            </a:r>
          </a:p>
          <a:p>
            <a:pPr marL="0" indent="0">
              <a:lnSpc>
                <a:spcPct val="120000"/>
              </a:lnSpc>
              <a:spcBef>
                <a:spcPts val="0"/>
              </a:spcBef>
              <a:buNone/>
            </a:pPr>
            <a:endParaRPr lang="el-GR" sz="7200" b="1" dirty="0"/>
          </a:p>
          <a:p>
            <a:pPr marL="0" indent="0">
              <a:lnSpc>
                <a:spcPct val="120000"/>
              </a:lnSpc>
              <a:spcBef>
                <a:spcPts val="0"/>
              </a:spcBef>
              <a:buNone/>
            </a:pPr>
            <a:r>
              <a:rPr lang="el-GR" sz="7200" b="1" dirty="0">
                <a:solidFill>
                  <a:srgbClr val="0070C0"/>
                </a:solidFill>
              </a:rPr>
              <a:t>Πηγή: https://www.amna.gr/</a:t>
            </a:r>
          </a:p>
          <a:p>
            <a:pPr marL="0" indent="0">
              <a:buNone/>
            </a:pPr>
            <a:endParaRPr lang="el-GR" sz="5600" b="1" dirty="0"/>
          </a:p>
          <a:p>
            <a:pPr marL="0" indent="0">
              <a:buNone/>
            </a:pPr>
            <a:r>
              <a:rPr lang="el-GR" sz="5600" b="1" dirty="0"/>
              <a:t> </a:t>
            </a:r>
          </a:p>
        </p:txBody>
      </p:sp>
    </p:spTree>
    <p:extLst>
      <p:ext uri="{BB962C8B-B14F-4D97-AF65-F5344CB8AC3E}">
        <p14:creationId xmlns:p14="http://schemas.microsoft.com/office/powerpoint/2010/main" val="2258354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6B9D015E-E2FF-D164-8555-E330DE86D252}"/>
              </a:ext>
            </a:extLst>
          </p:cNvPr>
          <p:cNvSpPr txBox="1">
            <a:spLocks/>
          </p:cNvSpPr>
          <p:nvPr/>
        </p:nvSpPr>
        <p:spPr>
          <a:xfrm>
            <a:off x="183502" y="0"/>
            <a:ext cx="12008498" cy="12573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 Επιλέξιμες Κατηγορίες Δράσεων ανά Άξονα</a:t>
            </a:r>
            <a:br>
              <a:rPr lang="el-GR" sz="9600" b="1" dirty="0"/>
            </a:br>
            <a:endParaRPr lang="el-GR" sz="9600" b="1" dirty="0">
              <a:solidFill>
                <a:srgbClr val="C00000"/>
              </a:solidFill>
            </a:endParaRPr>
          </a:p>
        </p:txBody>
      </p:sp>
      <p:pic>
        <p:nvPicPr>
          <p:cNvPr id="6" name="Εικόνα 5">
            <a:extLst>
              <a:ext uri="{FF2B5EF4-FFF2-40B4-BE49-F238E27FC236}">
                <a16:creationId xmlns:a16="http://schemas.microsoft.com/office/drawing/2014/main" id="{6F2D75E8-A01A-5391-BFCA-C351636AD497}"/>
              </a:ext>
            </a:extLst>
          </p:cNvPr>
          <p:cNvPicPr>
            <a:picLocks noChangeAspect="1"/>
          </p:cNvPicPr>
          <p:nvPr/>
        </p:nvPicPr>
        <p:blipFill>
          <a:blip r:embed="rId2"/>
          <a:stretch>
            <a:fillRect/>
          </a:stretch>
        </p:blipFill>
        <p:spPr>
          <a:xfrm>
            <a:off x="1282371" y="1436128"/>
            <a:ext cx="9627257" cy="5421872"/>
          </a:xfrm>
          <a:prstGeom prst="rect">
            <a:avLst/>
          </a:prstGeom>
        </p:spPr>
      </p:pic>
    </p:spTree>
    <p:extLst>
      <p:ext uri="{BB962C8B-B14F-4D97-AF65-F5344CB8AC3E}">
        <p14:creationId xmlns:p14="http://schemas.microsoft.com/office/powerpoint/2010/main" val="4339248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6B9D015E-E2FF-D164-8555-E330DE86D252}"/>
              </a:ext>
            </a:extLst>
          </p:cNvPr>
          <p:cNvSpPr txBox="1">
            <a:spLocks/>
          </p:cNvSpPr>
          <p:nvPr/>
        </p:nvSpPr>
        <p:spPr>
          <a:xfrm>
            <a:off x="183502" y="0"/>
            <a:ext cx="12008498" cy="12573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 Επιλέξιμες Κατηγορίες Δράσεων ανά Άξονα</a:t>
            </a:r>
            <a:br>
              <a:rPr lang="el-GR" sz="9600" b="1" dirty="0"/>
            </a:br>
            <a:endParaRPr lang="el-GR" sz="9600" b="1" dirty="0">
              <a:solidFill>
                <a:srgbClr val="C00000"/>
              </a:solidFill>
            </a:endParaRPr>
          </a:p>
        </p:txBody>
      </p:sp>
      <p:pic>
        <p:nvPicPr>
          <p:cNvPr id="3" name="Εικόνα 2">
            <a:extLst>
              <a:ext uri="{FF2B5EF4-FFF2-40B4-BE49-F238E27FC236}">
                <a16:creationId xmlns:a16="http://schemas.microsoft.com/office/drawing/2014/main" id="{9CD8BA0C-E972-4EC7-BE92-B85F85BC8AFE}"/>
              </a:ext>
            </a:extLst>
          </p:cNvPr>
          <p:cNvPicPr>
            <a:picLocks noChangeAspect="1"/>
          </p:cNvPicPr>
          <p:nvPr/>
        </p:nvPicPr>
        <p:blipFill>
          <a:blip r:embed="rId2"/>
          <a:stretch>
            <a:fillRect/>
          </a:stretch>
        </p:blipFill>
        <p:spPr>
          <a:xfrm>
            <a:off x="1448325" y="1257300"/>
            <a:ext cx="9993007" cy="5600700"/>
          </a:xfrm>
          <a:prstGeom prst="rect">
            <a:avLst/>
          </a:prstGeom>
        </p:spPr>
      </p:pic>
    </p:spTree>
    <p:extLst>
      <p:ext uri="{BB962C8B-B14F-4D97-AF65-F5344CB8AC3E}">
        <p14:creationId xmlns:p14="http://schemas.microsoft.com/office/powerpoint/2010/main" val="1419126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6B9D015E-E2FF-D164-8555-E330DE86D252}"/>
              </a:ext>
            </a:extLst>
          </p:cNvPr>
          <p:cNvSpPr txBox="1">
            <a:spLocks/>
          </p:cNvSpPr>
          <p:nvPr/>
        </p:nvSpPr>
        <p:spPr>
          <a:xfrm>
            <a:off x="183502" y="0"/>
            <a:ext cx="12008498" cy="12573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 Επιλέξιμες Κατηγορίες Δράσεων ανά Άξονα</a:t>
            </a:r>
            <a:br>
              <a:rPr lang="el-GR" sz="9600" b="1" dirty="0"/>
            </a:br>
            <a:endParaRPr lang="el-GR" sz="9600" b="1" dirty="0">
              <a:solidFill>
                <a:srgbClr val="C00000"/>
              </a:solidFill>
            </a:endParaRPr>
          </a:p>
        </p:txBody>
      </p:sp>
      <p:pic>
        <p:nvPicPr>
          <p:cNvPr id="3" name="Εικόνα 2">
            <a:extLst>
              <a:ext uri="{FF2B5EF4-FFF2-40B4-BE49-F238E27FC236}">
                <a16:creationId xmlns:a16="http://schemas.microsoft.com/office/drawing/2014/main" id="{C15F7E50-8BAC-814B-18FB-077297309894}"/>
              </a:ext>
            </a:extLst>
          </p:cNvPr>
          <p:cNvPicPr>
            <a:picLocks noChangeAspect="1"/>
          </p:cNvPicPr>
          <p:nvPr/>
        </p:nvPicPr>
        <p:blipFill>
          <a:blip r:embed="rId2"/>
          <a:stretch>
            <a:fillRect/>
          </a:stretch>
        </p:blipFill>
        <p:spPr>
          <a:xfrm>
            <a:off x="850252" y="1257300"/>
            <a:ext cx="10084448" cy="5638247"/>
          </a:xfrm>
          <a:prstGeom prst="rect">
            <a:avLst/>
          </a:prstGeom>
        </p:spPr>
      </p:pic>
    </p:spTree>
    <p:extLst>
      <p:ext uri="{BB962C8B-B14F-4D97-AF65-F5344CB8AC3E}">
        <p14:creationId xmlns:p14="http://schemas.microsoft.com/office/powerpoint/2010/main" val="3368837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1">
            <a:extLst>
              <a:ext uri="{FF2B5EF4-FFF2-40B4-BE49-F238E27FC236}">
                <a16:creationId xmlns:a16="http://schemas.microsoft.com/office/drawing/2014/main" id="{6B9D015E-E2FF-D164-8555-E330DE86D252}"/>
              </a:ext>
            </a:extLst>
          </p:cNvPr>
          <p:cNvSpPr txBox="1">
            <a:spLocks/>
          </p:cNvSpPr>
          <p:nvPr/>
        </p:nvSpPr>
        <p:spPr>
          <a:xfrm>
            <a:off x="183502" y="0"/>
            <a:ext cx="12008498" cy="1257300"/>
          </a:xfrm>
          <a:prstGeom prst="rect">
            <a:avLst/>
          </a:prstGeom>
          <a:ln w="34925">
            <a:solidFill>
              <a:schemeClr val="tx1"/>
            </a:solidFill>
          </a:ln>
        </p:spPr>
        <p:txBody>
          <a:bodyPr>
            <a:normAutofit fontScale="2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l-GR" dirty="0"/>
            </a:br>
            <a:r>
              <a:rPr lang="el-GR" sz="9600" b="1" dirty="0">
                <a:latin typeface="+mn-lt"/>
              </a:rPr>
              <a:t>Πρόγραμμα </a:t>
            </a:r>
            <a:br>
              <a:rPr lang="el-GR" sz="9600" b="1" dirty="0">
                <a:latin typeface="+mn-lt"/>
              </a:rPr>
            </a:br>
            <a:r>
              <a:rPr lang="el-GR" sz="9600" b="1" i="1" dirty="0">
                <a:latin typeface="+mn-lt"/>
              </a:rPr>
              <a:t>«Ψηφιακός Μετασχηματισμός της Τοπικής Αυτοδιοίκησης – Ανάπτυξη Εφαρμογών Έξυπνων Πόλεων και Τεχνολογιών για το Διαδίκτυο των Αντικειμένων (</a:t>
            </a:r>
            <a:r>
              <a:rPr lang="el-GR" sz="9600" b="1" i="1" dirty="0" err="1">
                <a:latin typeface="+mn-lt"/>
              </a:rPr>
              <a:t>IoT</a:t>
            </a:r>
            <a:r>
              <a:rPr lang="el-GR" sz="9600" b="1" i="1" dirty="0">
                <a:latin typeface="+mn-lt"/>
              </a:rPr>
              <a:t>)» </a:t>
            </a:r>
            <a:r>
              <a:rPr lang="el-GR" sz="9600" b="1" dirty="0">
                <a:latin typeface="+mn-lt"/>
              </a:rPr>
              <a:t>(2022)</a:t>
            </a:r>
          </a:p>
          <a:p>
            <a:pPr algn="ctr"/>
            <a:r>
              <a:rPr lang="el-GR" sz="9600" b="1" dirty="0">
                <a:solidFill>
                  <a:srgbClr val="C00000"/>
                </a:solidFill>
                <a:latin typeface="+mn-lt"/>
              </a:rPr>
              <a:t> Επιλέξιμες Κατηγορίες Δράσεων ανά Άξονα</a:t>
            </a:r>
            <a:br>
              <a:rPr lang="el-GR" sz="9600" b="1" dirty="0"/>
            </a:br>
            <a:endParaRPr lang="el-GR" sz="9600" b="1" dirty="0">
              <a:solidFill>
                <a:srgbClr val="C00000"/>
              </a:solidFill>
            </a:endParaRPr>
          </a:p>
        </p:txBody>
      </p:sp>
      <p:pic>
        <p:nvPicPr>
          <p:cNvPr id="3" name="Εικόνα 2">
            <a:extLst>
              <a:ext uri="{FF2B5EF4-FFF2-40B4-BE49-F238E27FC236}">
                <a16:creationId xmlns:a16="http://schemas.microsoft.com/office/drawing/2014/main" id="{FF8105AC-6574-A470-C877-5E5018F63B8B}"/>
              </a:ext>
            </a:extLst>
          </p:cNvPr>
          <p:cNvPicPr>
            <a:picLocks noChangeAspect="1"/>
          </p:cNvPicPr>
          <p:nvPr/>
        </p:nvPicPr>
        <p:blipFill>
          <a:blip r:embed="rId2"/>
          <a:stretch>
            <a:fillRect/>
          </a:stretch>
        </p:blipFill>
        <p:spPr>
          <a:xfrm>
            <a:off x="781720" y="1257300"/>
            <a:ext cx="9924379" cy="5600954"/>
          </a:xfrm>
          <a:prstGeom prst="rect">
            <a:avLst/>
          </a:prstGeom>
        </p:spPr>
      </p:pic>
    </p:spTree>
    <p:extLst>
      <p:ext uri="{BB962C8B-B14F-4D97-AF65-F5344CB8AC3E}">
        <p14:creationId xmlns:p14="http://schemas.microsoft.com/office/powerpoint/2010/main" val="411750266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TotalTime>
  <Words>3482</Words>
  <Application>Microsoft Office PowerPoint</Application>
  <PresentationFormat>Ευρεία οθόνη</PresentationFormat>
  <Paragraphs>203</Paragraphs>
  <Slides>26</Slides>
  <Notes>0</Notes>
  <HiddenSlides>0</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26</vt:i4>
      </vt:variant>
    </vt:vector>
  </HeadingPairs>
  <TitlesOfParts>
    <vt:vector size="33" baseType="lpstr">
      <vt:lpstr>Arial</vt:lpstr>
      <vt:lpstr>Calibri</vt:lpstr>
      <vt:lpstr>Calibri Light</vt:lpstr>
      <vt:lpstr>Commissioner</vt:lpstr>
      <vt:lpstr>Wingdings</vt:lpstr>
      <vt:lpstr>Wingdings 2</vt:lpstr>
      <vt:lpstr>Θέμα του Office</vt:lpstr>
      <vt:lpstr>ΕΛΛΗΝΙΚΕΣ ΠΟΛΕΙΣ</vt:lpstr>
      <vt:lpstr> Πρόγραμμα  «Ψηφιακός Μετασχηματισμός της Τοπικής Αυτοδιοίκησης – Ανάπτυξη Εφαρμογών Έξυπνων Πόλεων και Τεχνολογιών για το Διαδίκτυο των Αντικειμένων (IoT)» (2022)   </vt:lpstr>
      <vt:lpstr> Πρόγραμμα  «Ψηφιακός Μετασχηματισμός της Τοπικής Αυτοδιοίκησης – Ανάπτυξη Εφαρμογών Έξυπνων Πόλεων και Τεχνολογιών για το Διαδίκτυο των Αντικειμένων (IoT)» (2022)   </vt:lpstr>
      <vt:lpstr> Πρόγραμμα  «Ψηφιακός Μετασχηματισμός της Τοπικής Αυτοδιοίκησης – Ανάπτυξη Εφαρμογών Έξυπνων Πόλεων και Τεχνολογιών για το Διαδίκτυο των Αντικειμένων (IoT)» (2022)   </vt:lpstr>
      <vt:lpstr> Πρόγραμμα  «Ψηφιακός Μετασχηματισμός της Τοπικής Αυτοδιοίκησης – Ανάπτυξη Εφαρμογών Έξυπνων Πόλεων και Τεχνολογιών για το Διαδίκτυο των Αντικειμένων (IoT)» (2022)   </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ΕΛΛΗΝΙΚΕΣ ΠΟΛΕΙΣ</dc:title>
  <dc:creator>Anastasia-Aspasia GOSPODINI</dc:creator>
  <cp:lastModifiedBy>Anastasia-Aspasia GOSPODINI</cp:lastModifiedBy>
  <cp:revision>35</cp:revision>
  <dcterms:created xsi:type="dcterms:W3CDTF">2023-04-24T07:04:03Z</dcterms:created>
  <dcterms:modified xsi:type="dcterms:W3CDTF">2023-04-24T10:42:40Z</dcterms:modified>
</cp:coreProperties>
</file>