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57" r:id="rId3"/>
    <p:sldId id="264" r:id="rId4"/>
    <p:sldId id="263" r:id="rId5"/>
    <p:sldId id="262" r:id="rId6"/>
    <p:sldId id="261" r:id="rId7"/>
    <p:sldId id="260" r:id="rId8"/>
    <p:sldId id="259" r:id="rId9"/>
    <p:sldId id="271" r:id="rId10"/>
    <p:sldId id="270" r:id="rId11"/>
    <p:sldId id="269" r:id="rId12"/>
    <p:sldId id="268" r:id="rId13"/>
    <p:sldId id="267" r:id="rId14"/>
    <p:sldId id="266" r:id="rId15"/>
    <p:sldId id="258"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3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0628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597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2388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7281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6632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612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3304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57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5189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139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0164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49192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ΚΥΚΛΙΚΗ ΟΙΚΟΝΟΜΙΑ ΣΕ ΜΕΓΑΛΗ ΚΛΙΜΑΚΑ</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ανάπτυξη της κυκλικής οικονομίας στις </a:t>
            </a:r>
            <a:r>
              <a:rPr lang="el-GR" sz="30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πόλεις</a:t>
            </a:r>
            <a:r>
              <a:rPr lang="el-GR" sz="3000" b="1" i="1" dirty="0">
                <a:latin typeface="Calibri" panose="020F0502020204030204" pitchFamily="34" charset="0"/>
                <a:ea typeface="Times New Roman" panose="02020603050405020304" pitchFamily="18" charset="0"/>
                <a:cs typeface="Times New Roman" panose="02020603050405020304" pitchFamily="18" charset="0"/>
              </a:rPr>
              <a:t>, τις </a:t>
            </a:r>
            <a:r>
              <a:rPr lang="el-GR" sz="30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επαρχίες</a:t>
            </a:r>
            <a:r>
              <a:rPr lang="el-GR" sz="3000" b="1" i="1" dirty="0">
                <a:latin typeface="Calibri" panose="020F0502020204030204" pitchFamily="34" charset="0"/>
                <a:ea typeface="Times New Roman" panose="02020603050405020304" pitchFamily="18" charset="0"/>
                <a:cs typeface="Times New Roman" panose="02020603050405020304" pitchFamily="18" charset="0"/>
              </a:rPr>
              <a:t> ή τις </a:t>
            </a:r>
            <a:r>
              <a:rPr lang="el-GR" sz="30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περιφέρειες</a:t>
            </a:r>
            <a:r>
              <a:rPr lang="el-GR" sz="3000" b="1" i="1" dirty="0">
                <a:latin typeface="Calibri" panose="020F0502020204030204" pitchFamily="34" charset="0"/>
                <a:ea typeface="Times New Roman" panose="02020603050405020304" pitchFamily="18" charset="0"/>
                <a:cs typeface="Times New Roman" panose="02020603050405020304" pitchFamily="18" charset="0"/>
              </a:rPr>
              <a:t> περιλαμβάνει την ολοκλήρωση και τον επανασχεδιασμό τεσσάρων συστημάτων: </a:t>
            </a:r>
            <a:endParaRPr lang="en-US"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του </a:t>
            </a:r>
            <a:r>
              <a:rPr lang="el-GR" sz="3000" b="1" i="1" u="sng" dirty="0">
                <a:latin typeface="Calibri" panose="020F0502020204030204" pitchFamily="34" charset="0"/>
                <a:ea typeface="Times New Roman" panose="02020603050405020304" pitchFamily="18" charset="0"/>
                <a:cs typeface="Times New Roman" panose="02020603050405020304" pitchFamily="18" charset="0"/>
              </a:rPr>
              <a:t>βιομηχανικού</a:t>
            </a:r>
            <a:r>
              <a:rPr lang="el-GR" sz="3000" b="1" i="1" dirty="0">
                <a:latin typeface="Calibri" panose="020F0502020204030204" pitchFamily="34" charset="0"/>
                <a:ea typeface="Times New Roman" panose="02020603050405020304" pitchFamily="18" charset="0"/>
                <a:cs typeface="Times New Roman" panose="02020603050405020304" pitchFamily="18" charset="0"/>
              </a:rPr>
              <a:t> (αλλαγή του μεγέθους των επιχειρήσεων από μικρές σε μεγάλες ή σταδιακής </a:t>
            </a: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κατάργησης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των επιχειρήσεων που ρυπαίνουν, προς όφελος των ελαφρών οικονομικών δραστηριοτήτων που σχετίζονται με τις βιομηχανίες υψηλής τεχνολογίας, τον τουρισμό ή τον πολιτισμό), </a:t>
            </a:r>
            <a:endParaRPr lang="en-US"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του </a:t>
            </a:r>
            <a:r>
              <a:rPr lang="el-GR" sz="3000" b="1" i="1" u="sng" dirty="0">
                <a:latin typeface="Calibri" panose="020F0502020204030204" pitchFamily="34" charset="0"/>
                <a:ea typeface="Times New Roman" panose="02020603050405020304" pitchFamily="18" charset="0"/>
                <a:cs typeface="Times New Roman" panose="02020603050405020304" pitchFamily="18" charset="0"/>
              </a:rPr>
              <a:t>συστήματος υποδομών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και παροχής υπηρεσιών (συστήματα μεταφορών και επικοινωνιών, συστήματα ανακύκλωσης νερού, γραμμές καθαρής και ηλεκτρικής ενέργειας κ.λπ.), </a:t>
            </a:r>
            <a:endParaRPr lang="en-US"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του </a:t>
            </a:r>
            <a:r>
              <a:rPr lang="el-GR" sz="3000" b="1" i="1" u="sng" dirty="0" smtClean="0">
                <a:latin typeface="Calibri" panose="020F0502020204030204" pitchFamily="34" charset="0"/>
                <a:ea typeface="Times New Roman" panose="02020603050405020304" pitchFamily="18" charset="0"/>
                <a:cs typeface="Times New Roman" panose="02020603050405020304" pitchFamily="18" charset="0"/>
              </a:rPr>
              <a:t>πολιτιστικού πλαισίου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και </a:t>
            </a:r>
            <a:endParaRPr lang="en-US"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000" b="1" i="1">
                <a:latin typeface="Calibri" panose="020F0502020204030204" pitchFamily="34" charset="0"/>
                <a:ea typeface="Times New Roman" panose="02020603050405020304" pitchFamily="18" charset="0"/>
                <a:cs typeface="Times New Roman" panose="02020603050405020304" pitchFamily="18" charset="0"/>
              </a:rPr>
              <a:t>τ</a:t>
            </a:r>
            <a:r>
              <a:rPr lang="el-GR" sz="3000" b="1" i="1" smtClean="0">
                <a:latin typeface="Calibri" panose="020F0502020204030204" pitchFamily="34" charset="0"/>
                <a:ea typeface="Times New Roman" panose="02020603050405020304" pitchFamily="18" charset="0"/>
                <a:cs typeface="Times New Roman" panose="02020603050405020304" pitchFamily="18" charset="0"/>
              </a:rPr>
              <a:t>ου </a:t>
            </a:r>
            <a:r>
              <a:rPr lang="el-GR" sz="3000" b="1" i="1" u="sng" smtClean="0">
                <a:latin typeface="Calibri" panose="020F0502020204030204" pitchFamily="34" charset="0"/>
                <a:ea typeface="Times New Roman" panose="02020603050405020304" pitchFamily="18" charset="0"/>
                <a:cs typeface="Times New Roman" panose="02020603050405020304" pitchFamily="18" charset="0"/>
              </a:rPr>
              <a:t>κοινωνικού τομέα </a:t>
            </a:r>
            <a:endParaRPr lang="en-US" sz="3000" b="1" i="1" u="sng"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9938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Λόγω των διαφόρων προσεγγίσεων αυτών των δραστηριοτήτων, ο στόχος τους μπορεί να είναι το κέρδος, η μη κερδοσκοπικότητα ή και τα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δύο</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Επί του παρόντος, η συνεργατική κατανάλωση υιοθετείται στην κοινή χρήση αυτοκινήτων, σε δίκτυα που βασίζονται σε δικτυακούς τόπους για διαμοιρασμό διαφορετικών προϊόντων (μουσική, εγχειρίδια, μόδα και τέχνη).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 τρόπος ζωής των καταναλωτών αλλάζει συνεχώς, μειώνοντας τις περιβαλλοντικές επιπτώσεις που συνδέονται με τις καταναλωτικές δραστηριότητες (π.χ. στη Βόρεια Αμερική για τα μέλη δικτύων κοινής χρήσης αυτοκινήτων, μειώθηκαν κατά 30% οι χρόνοι οδήγησής τους σε σύγκριση με την περίοδο που κατείχαν προσωπικό αυτοκίνητο) ενώ προωθείται και η κοινωνική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συνοχή</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Ωστόσο, οι καταναλωτές πρέπει να βρίσκονται σε μια συγκεκριμένη κοινότητα ή τοποθεσία (π.χ. μεγάλες πόλεις) ή θα πρέπει να αποτελούν μέρος ενός μεγαλύτερου δικτύου για εύκολη πρόσβαση σε τέτοια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συστήματα</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Συνεργατικά μοντέλα κατανάλωσης</a:t>
            </a:r>
          </a:p>
        </p:txBody>
      </p:sp>
    </p:spTree>
    <p:extLst>
      <p:ext uri="{BB962C8B-B14F-4D97-AF65-F5344CB8AC3E}">
        <p14:creationId xmlns:p14="http://schemas.microsoft.com/office/powerpoint/2010/main" val="4160736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Στα αστικά κέντρα τα αστικά στερεά απόβλητα απορρίπτονται κυρίως σε χώρους υγειονομικής ταφής, ανακυκλώνονται ή ανακτώνται</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Λόγω των αυξανόμενων περιβαλλοντικών προβλημάτων και των περιορισμών στους χώρους υγειονομικής ταφής, η πρόληψη των αποβλήτων αποκτά μεγαλύτερη σημασία, ιδίως σε πυκνοκατοικημένες πόλεις και χώρες όπως η Ιαπωνία με περιορισμένο χώρο υγειονομικής ταφής και χωρητικότητα φυσικών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πόρων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Σε ιδανική περίπτωση, η μετάβαση σε κυκλική οικονομία, συνεπάγεται τον στόχο της μείωσης όλων των αποβλήτων στο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μηδέν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 δείκτης μηδενικών αποβλήτων ποσοτικοποιεί τις δυνατότητες αντικατάστασης των παρθένων υλικών από το σύστημα διαχείρισης αποβλήτων της πόλης.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 στόχος των μηδενικών αποβλήτων περιλαμβάνεται επίσης στην πολιτική της Ευρωπαϊκής Ένωσης, όπως επισημαίνεται στο 7ο πρόγραμμα δράσης για το περιβάλλον, με στόχο: “ουσιαστικά την εξάλειψη των χώρων υγειονομικής ταφής έως το 2020” </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2800" b="1" dirty="0">
                <a:solidFill>
                  <a:srgbClr val="00B050"/>
                </a:solidFill>
                <a:effectLst>
                  <a:outerShdw blurRad="38100" dist="38100" dir="2700000" algn="tl">
                    <a:srgbClr val="000000">
                      <a:alpha val="43137"/>
                    </a:srgbClr>
                  </a:outerShdw>
                </a:effectLst>
              </a:rPr>
              <a:t>Καινοτόμα προγράμματα διαχείρισης αποβλήτων και μηδενικών αποβλήτων</a:t>
            </a:r>
            <a:endParaRPr lang="el-GR" sz="2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89797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a:bodyPr>
          <a:lstStyle/>
          <a:p>
            <a:pPr algn="ctr"/>
            <a:r>
              <a:rPr lang="el-GR" sz="2800" b="1" dirty="0">
                <a:solidFill>
                  <a:srgbClr val="00B050"/>
                </a:solidFill>
                <a:effectLst>
                  <a:outerShdw blurRad="38100" dist="38100" dir="2700000" algn="tl">
                    <a:srgbClr val="000000">
                      <a:alpha val="43137"/>
                    </a:srgbClr>
                  </a:outerShdw>
                </a:effectLst>
              </a:rPr>
              <a:t>Αποσύνδεση της οικονομικής ανάπτυξης από τις περιβαλλοντικές επιπτώσεις</a:t>
            </a:r>
            <a:endParaRPr lang="el-GR" sz="2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Τόσο στην Ευρώπη όσο και στην Κίνα, η κυκλική οικονομία θεωρείται ενδιάμεση κατάσταση για την επίτευξη του τελικού στόχου, της αποσύνδεσης της οικονομικής ανάπτυξης από την κατανάλωση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πόρων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Ωστόσο, μέχρι σήμερα,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b="1" i="1" dirty="0">
                <a:latin typeface="Calibri" panose="020F0502020204030204" pitchFamily="34" charset="0"/>
                <a:ea typeface="Times New Roman" panose="02020603050405020304" pitchFamily="18" charset="0"/>
                <a:cs typeface="Times New Roman" panose="02020603050405020304" pitchFamily="18" charset="0"/>
              </a:rPr>
              <a:t>κοινωνία μας έδειξε ότι δεν είναι σε θέση να εγκαταλείψει την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αναπτυξιακή μανία</a:t>
            </a:r>
            <a:r>
              <a:rPr lang="el-GR" b="1" i="1" dirty="0">
                <a:latin typeface="Calibri" panose="020F0502020204030204" pitchFamily="34" charset="0"/>
                <a:ea typeface="Times New Roman" panose="02020603050405020304" pitchFamily="18" charset="0"/>
                <a:cs typeface="Times New Roman" panose="02020603050405020304" pitchFamily="18" charset="0"/>
              </a:rPr>
              <a:t>” της, ακόμη και αν η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αναπτυξιακή πορεία που βασίζεται στην ανάπτυξη έχει οδηγήσει την κοινωνία μας σε μια γενική κατάρρευση</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τεχνολογίες που τροφοδοτούν την Τέταρτη Βιομηχανική Επανάσταση, όπως το Διαδίκτυο των Πραγμάτων και η τεχνητή νοημοσύνη, μπορούν να επιταχύνουν τη μετάβαση σε μια κυκλική οικονομία</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τεχνητή νοημοσύνη μπορεί να διευκολύνει κυκλικά μοντέλα, όπως η κοινή χρήση αυτοκινήτων με καλύτερη πρόβλεψη της ζήτησης, διαχείριση αποθεμάτων και προληπτική συντήρηση.</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951231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a:bodyPr>
          <a:lstStyle/>
          <a:p>
            <a:pPr algn="ctr"/>
            <a:r>
              <a:rPr lang="el-GR" sz="3200" b="1" dirty="0">
                <a:solidFill>
                  <a:srgbClr val="00B050"/>
                </a:solidFill>
                <a:effectLst>
                  <a:outerShdw blurRad="38100" dist="38100" dir="2700000" algn="tl">
                    <a:srgbClr val="000000">
                      <a:alpha val="43137"/>
                    </a:srgbClr>
                  </a:outerShdw>
                </a:effectLst>
              </a:rPr>
              <a:t>Ανάπτυξη της τεχνητής νοημοσύνης προς λύσεις κυκλικής οικονομίας </a:t>
            </a:r>
            <a:endParaRPr lang="el-GR" sz="32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 Η αξιοποίηση του δυναμικού των λύσεων κυκλικής οικονομίας, που χρησιμοποιούν δυνατότητες τεχνητής νοημοσύνης, απαιτεί επίγνωση τόσο της ωριμότητας όσο και των περιορισμών της τεχνητής νοημοσύνης.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b="1" i="1" dirty="0">
                <a:latin typeface="Calibri" panose="020F0502020204030204" pitchFamily="34" charset="0"/>
                <a:ea typeface="Times New Roman" panose="02020603050405020304" pitchFamily="18" charset="0"/>
                <a:cs typeface="Times New Roman" panose="02020603050405020304" pitchFamily="18" charset="0"/>
              </a:rPr>
              <a:t>τεχνητή νοημοσύνη, για να υποδείξει λύσεις, όπως στα παραδείγματα που αναφέρθηκαν παραπάνω, δεν απαιτεί μόνο τα τέσσερα βήματα, της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συλλογής δεδομένω</a:t>
            </a:r>
            <a:r>
              <a:rPr lang="el-GR" b="1" i="1" dirty="0">
                <a:latin typeface="Calibri" panose="020F0502020204030204" pitchFamily="34" charset="0"/>
                <a:ea typeface="Times New Roman" panose="02020603050405020304" pitchFamily="18" charset="0"/>
                <a:cs typeface="Times New Roman" panose="02020603050405020304" pitchFamily="18" charset="0"/>
              </a:rPr>
              <a:t>ν, της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μηχανικής δεδομένων</a:t>
            </a:r>
            <a:r>
              <a:rPr lang="el-GR" b="1" i="1" dirty="0">
                <a:latin typeface="Calibri" panose="020F0502020204030204" pitchFamily="34" charset="0"/>
                <a:ea typeface="Times New Roman" panose="02020603050405020304" pitchFamily="18" charset="0"/>
                <a:cs typeface="Times New Roman" panose="02020603050405020304" pitchFamily="18" charset="0"/>
              </a:rPr>
              <a:t>, της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ανάπτυξης αλγορίθμων</a:t>
            </a:r>
            <a:r>
              <a:rPr lang="el-GR" b="1" i="1" dirty="0">
                <a:latin typeface="Calibri" panose="020F0502020204030204" pitchFamily="34" charset="0"/>
                <a:ea typeface="Times New Roman" panose="02020603050405020304" pitchFamily="18" charset="0"/>
                <a:cs typeface="Times New Roman" panose="02020603050405020304" pitchFamily="18" charset="0"/>
              </a:rPr>
              <a:t> και της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βελτίωσης αλγορίθμων</a:t>
            </a:r>
            <a:r>
              <a:rPr lang="el-GR" b="1" i="1" dirty="0">
                <a:latin typeface="Calibri" panose="020F0502020204030204" pitchFamily="34" charset="0"/>
                <a:ea typeface="Times New Roman" panose="02020603050405020304" pitchFamily="18" charset="0"/>
                <a:cs typeface="Times New Roman" panose="02020603050405020304" pitchFamily="18" charset="0"/>
              </a:rPr>
              <a:t>, αλλά απαιτεί επίσης μια σαφή κατανόηση του πραγματικού προβλήματος και του τι χρειαζόμαστε ειδικά απο την τεχνητή νοημοσύνη να λύσει.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 </a:t>
            </a:r>
            <a:r>
              <a:rPr lang="el-GR" b="1" i="1" dirty="0">
                <a:latin typeface="Calibri" panose="020F0502020204030204" pitchFamily="34" charset="0"/>
                <a:ea typeface="Times New Roman" panose="02020603050405020304" pitchFamily="18" charset="0"/>
                <a:cs typeface="Times New Roman" panose="02020603050405020304" pitchFamily="18" charset="0"/>
              </a:rPr>
              <a:t>απλά λόγια, εάν οι άνθρωποι δεν μπορούν να καθορίσουν τις σχετικές εισροές και εκροές με σαφήνεια, μια μηχανή δεν μπορεί να λύσει ένα πρόβλημα.</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83293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b="1" i="1" dirty="0">
                <a:latin typeface="Calibri" panose="020F0502020204030204" pitchFamily="34" charset="0"/>
                <a:ea typeface="Times New Roman" panose="02020603050405020304" pitchFamily="18" charset="0"/>
                <a:cs typeface="Times New Roman" panose="02020603050405020304" pitchFamily="18" charset="0"/>
              </a:rPr>
              <a:t>εφαρμογή της τεχνητής νοημοσύνης στην κυκλική οικονομία, δεν είναι η μοναδική πρόκληση, καθώς υπάρχουν προκλήσεις που θα πρέπει να αντιμετωπιστούν προκειμένου να κλιμακωθούν και να αποτυπωθούν πλήρως οι δυνατότητες της τεχνητής νοημοσύνης. Αυτά περιλαμβάνουν: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531813" algn="just">
              <a:buFont typeface="Wingdings" panose="05000000000000000000" pitchFamily="2" charset="2"/>
              <a:buChar char="Ø"/>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τη </a:t>
            </a:r>
            <a:r>
              <a:rPr lang="el-GR" b="1" i="1" dirty="0">
                <a:latin typeface="Calibri" panose="020F0502020204030204" pitchFamily="34" charset="0"/>
                <a:ea typeface="Times New Roman" panose="02020603050405020304" pitchFamily="18" charset="0"/>
                <a:cs typeface="Times New Roman" panose="02020603050405020304" pitchFamily="18" charset="0"/>
              </a:rPr>
              <a:t>διασφάλιση της ανάπτυξης αλγορίθμων τεχνητής νοημοσύνης με γνώμονα την αξία, έτσι ώστε η τεχνολογία να είναι ασφαλής και επωφελής για την κοινωνία.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531813" algn="just">
              <a:buFont typeface="Wingdings" panose="05000000000000000000" pitchFamily="2" charset="2"/>
              <a:buChar char="Ø"/>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Να </a:t>
            </a:r>
            <a:r>
              <a:rPr lang="el-GR" b="1" i="1" dirty="0">
                <a:latin typeface="Calibri" panose="020F0502020204030204" pitchFamily="34" charset="0"/>
                <a:ea typeface="Times New Roman" panose="02020603050405020304" pitchFamily="18" charset="0"/>
                <a:cs typeface="Times New Roman" panose="02020603050405020304" pitchFamily="18" charset="0"/>
              </a:rPr>
              <a:t>διασφαλιστεί ότι η τεχνολογία ελέγχεται από τον άνθρωπο.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531813" algn="just">
              <a:buFont typeface="Wingdings" panose="05000000000000000000" pitchFamily="2" charset="2"/>
              <a:buChar char="Ø"/>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Να </a:t>
            </a:r>
            <a:r>
              <a:rPr lang="el-GR" b="1" i="1" dirty="0">
                <a:latin typeface="Calibri" panose="020F0502020204030204" pitchFamily="34" charset="0"/>
                <a:ea typeface="Times New Roman" panose="02020603050405020304" pitchFamily="18" charset="0"/>
                <a:cs typeface="Times New Roman" panose="02020603050405020304" pitchFamily="18" charset="0"/>
              </a:rPr>
              <a:t>αποφευχθεί η δημιουργία ή η ενίσχυση αθέμιτων προκαταλήψεων </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531813" algn="just">
              <a:buFont typeface="Wingdings" panose="05000000000000000000" pitchFamily="2" charset="2"/>
              <a:buChar char="Ø"/>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να </a:t>
            </a:r>
            <a:r>
              <a:rPr lang="el-GR" b="1" i="1" dirty="0">
                <a:latin typeface="Calibri" panose="020F0502020204030204" pitchFamily="34" charset="0"/>
                <a:ea typeface="Times New Roman" panose="02020603050405020304" pitchFamily="18" charset="0"/>
                <a:cs typeface="Times New Roman" panose="02020603050405020304" pitchFamily="18" charset="0"/>
              </a:rPr>
              <a:t>ενσωματωθούν οι αρχές σχεδιασμού της ιδιωτικής ζωής για τη χρήση των δεδομένων.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a:bodyPr>
          <a:lstStyle/>
          <a:p>
            <a:pPr algn="ctr"/>
            <a:r>
              <a:rPr lang="el-GR" sz="3200" b="1" dirty="0">
                <a:solidFill>
                  <a:srgbClr val="00B050"/>
                </a:solidFill>
                <a:effectLst>
                  <a:outerShdw blurRad="38100" dist="38100" dir="2700000" algn="tl">
                    <a:srgbClr val="000000">
                      <a:alpha val="43137"/>
                    </a:srgbClr>
                  </a:outerShdw>
                </a:effectLst>
              </a:rPr>
              <a:t>Ανάπτυξη της τεχνητής νοημοσύνης προς λύσεις κυκλικής οικονομίας </a:t>
            </a:r>
            <a:endParaRPr lang="el-GR" sz="32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14420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Κριτικές</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ct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000" b="1" i="1" smtClean="0">
                <a:latin typeface="Calibri" panose="020F0502020204030204" pitchFamily="34" charset="0"/>
                <a:ea typeface="Times New Roman" panose="02020603050405020304" pitchFamily="18" charset="0"/>
                <a:cs typeface="Times New Roman" panose="02020603050405020304" pitchFamily="18" charset="0"/>
              </a:rPr>
              <a:t>δεν </a:t>
            </a:r>
            <a:r>
              <a:rPr lang="el-GR" sz="6000" b="1" i="1" dirty="0">
                <a:latin typeface="Calibri" panose="020F0502020204030204" pitchFamily="34" charset="0"/>
                <a:ea typeface="Times New Roman" panose="02020603050405020304" pitchFamily="18" charset="0"/>
                <a:cs typeface="Times New Roman" panose="02020603050405020304" pitchFamily="18" charset="0"/>
              </a:rPr>
              <a:t>είναι δυνατή μια πλήρης κυκλική οικονομία</a:t>
            </a:r>
            <a:r>
              <a:rPr lang="el-GR" sz="6000"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sz="60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endParaRPr lang="en-US" sz="6000"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6000" b="1" i="1" dirty="0" smtClean="0">
                <a:latin typeface="Calibri" panose="020F0502020204030204" pitchFamily="34" charset="0"/>
                <a:ea typeface="Times New Roman" panose="02020603050405020304" pitchFamily="18" charset="0"/>
                <a:cs typeface="Times New Roman" panose="02020603050405020304" pitchFamily="18" charset="0"/>
              </a:rPr>
              <a:t>πρέπει </a:t>
            </a:r>
            <a:r>
              <a:rPr lang="el-GR" sz="6000" b="1" i="1" dirty="0">
                <a:latin typeface="Calibri" panose="020F0502020204030204" pitchFamily="34" charset="0"/>
                <a:ea typeface="Times New Roman" panose="02020603050405020304" pitchFamily="18" charset="0"/>
                <a:cs typeface="Times New Roman" panose="02020603050405020304" pitchFamily="18" charset="0"/>
              </a:rPr>
              <a:t>να προσδιοριστεί η έννοια της μερικής κυκλικής οικονομίας.</a:t>
            </a:r>
            <a:endParaRPr lang="en-US" sz="60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86695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Οικο-πόλεις (</a:t>
            </a:r>
            <a:r>
              <a:rPr lang="en-US" sz="4800" b="1" dirty="0">
                <a:solidFill>
                  <a:srgbClr val="00B050"/>
                </a:solidFill>
                <a:effectLst>
                  <a:outerShdw blurRad="38100" dist="38100" dir="2700000" algn="tl">
                    <a:srgbClr val="000000">
                      <a:alpha val="43137"/>
                    </a:srgbClr>
                  </a:outerShdw>
                </a:effectLst>
              </a:rPr>
              <a:t>Eco-cities)</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έννοια της οικολογικής πόλης γεννήθηκε στη δεκαετία του '80 στις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ΗΠΑ </a:t>
            </a:r>
            <a:r>
              <a:rPr lang="el-GR" b="1" i="1" dirty="0">
                <a:latin typeface="Calibri" panose="020F0502020204030204" pitchFamily="34" charset="0"/>
                <a:ea typeface="Times New Roman" panose="02020603050405020304" pitchFamily="18" charset="0"/>
                <a:cs typeface="Times New Roman" panose="02020603050405020304" pitchFamily="18" charset="0"/>
              </a:rPr>
              <a:t>στο πλαίσιο της ιδέας της αστικής οικολογίας με στόχο τον επανασχεδιασμό των πόλεων, με πιο οικολογική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προσέγγιση</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Ιαπωνία</a:t>
            </a:r>
            <a:r>
              <a:rPr lang="el-GR" b="1" i="1" dirty="0">
                <a:latin typeface="Calibri" panose="020F0502020204030204" pitchFamily="34" charset="0"/>
                <a:ea typeface="Times New Roman" panose="02020603050405020304" pitchFamily="18" charset="0"/>
                <a:cs typeface="Times New Roman" panose="02020603050405020304" pitchFamily="18" charset="0"/>
              </a:rPr>
              <a:t>: αστικά και βιομηχανικά κέντρα σε έργα συμβίωσης χάρη στη γεωγραφική τους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εγγύτητα. </a:t>
            </a: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Επιτεύχθηκαν</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στόχοι μηδενικών εκπομπών, οικονομικά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οφέλη</a:t>
            </a:r>
          </a:p>
          <a:p>
            <a:pPr marL="0" indent="0" algn="just">
              <a:buNone/>
            </a:pP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Ως αποτέλεσμα</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Από την έναρξη </a:t>
            </a:r>
            <a:r>
              <a:rPr lang="el-GR" b="1" i="1" dirty="0">
                <a:latin typeface="Calibri" panose="020F0502020204030204" pitchFamily="34" charset="0"/>
                <a:ea typeface="Times New Roman" panose="02020603050405020304" pitchFamily="18" charset="0"/>
                <a:cs typeface="Times New Roman" panose="02020603050405020304" pitchFamily="18" charset="0"/>
              </a:rPr>
              <a:t>του Ιαπωνικού Κυβερνητικού προγράμματος το 1997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δημιουργήθηκαν 26 </a:t>
            </a:r>
            <a:r>
              <a:rPr lang="el-GR" b="1" i="1" dirty="0">
                <a:latin typeface="Calibri" panose="020F0502020204030204" pitchFamily="34" charset="0"/>
                <a:ea typeface="Times New Roman" panose="02020603050405020304" pitchFamily="18" charset="0"/>
                <a:cs typeface="Times New Roman" panose="02020603050405020304" pitchFamily="18" charset="0"/>
              </a:rPr>
              <a:t>οικολογικές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πόλεις</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Οι οικο - πόλεις έλαβαν επιδοτήσεις για επενδύσεις σε καινοτόμα έργα ανακύκλωσης.</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77028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sz="3000" b="1" i="1" u="sng" dirty="0">
                <a:latin typeface="Calibri" panose="020F0502020204030204" pitchFamily="34" charset="0"/>
                <a:ea typeface="Times New Roman" panose="02020603050405020304" pitchFamily="18" charset="0"/>
                <a:cs typeface="Times New Roman" panose="02020603050405020304" pitchFamily="18" charset="0"/>
              </a:rPr>
              <a:t>Η επιτυχία των προγραμμάτων αυτών οφείλεται </a:t>
            </a:r>
            <a:r>
              <a:rPr lang="el-GR" sz="3000" b="1" i="1" u="sng" dirty="0" smtClean="0">
                <a:latin typeface="Calibri" panose="020F0502020204030204" pitchFamily="34" charset="0"/>
                <a:ea typeface="Times New Roman" panose="02020603050405020304" pitchFamily="18" charset="0"/>
                <a:cs typeface="Times New Roman" panose="02020603050405020304" pitchFamily="18" charset="0"/>
              </a:rPr>
              <a:t>σε</a:t>
            </a: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νομικούς</a:t>
            </a:r>
            <a:r>
              <a:rPr lang="el-GR" sz="3000" b="1" i="1" dirty="0">
                <a:latin typeface="Calibri" panose="020F0502020204030204" pitchFamily="34" charset="0"/>
                <a:ea typeface="Times New Roman" panose="02020603050405020304" pitchFamily="18" charset="0"/>
                <a:cs typeface="Times New Roman" panose="02020603050405020304" pitchFamily="18" charset="0"/>
              </a:rPr>
              <a:t>, κοινωνικούς, οικονομικούς και τεχνολογικούς παράγοντες, </a:t>
            </a: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όπως: </a:t>
            </a:r>
          </a:p>
          <a:p>
            <a:pPr algn="just">
              <a:buFont typeface="Courier New" panose="02070309020205020404" pitchFamily="49" charset="0"/>
              <a:buChar char="o"/>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το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εξελισσόμενο νομοθετικό πλαίσιο για την υιοθέτηση μιας κοινωνίας προσανατολισμένης στην ανακύκλωση, </a:t>
            </a:r>
            <a:endParaRPr lang="el-GR"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Courier New" panose="02070309020205020404" pitchFamily="49" charset="0"/>
              <a:buChar char="o"/>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κοινή ευθύνη της κοινωνίας για την ανάγκη προστασίας του περιβάλλοντος</a:t>
            </a: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buFont typeface="Courier New" panose="02070309020205020404" pitchFamily="49" charset="0"/>
              <a:buChar char="o"/>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η μείωση των κινδύνων και των κεφαλαιουχικών δαπανών των επιχειρήσεων μέσω επιδοτήσεων, </a:t>
            </a:r>
            <a:endParaRPr lang="el-GR"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Courier New" panose="02070309020205020404" pitchFamily="49" charset="0"/>
              <a:buChar char="o"/>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διαφοροποίηση των δραστηριοτήτων των επιχειρήσεων και </a:t>
            </a:r>
            <a:endParaRPr lang="el-GR" sz="30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Courier New" panose="02070309020205020404" pitchFamily="49" charset="0"/>
              <a:buChar char="o"/>
            </a:pPr>
            <a:r>
              <a:rPr lang="el-GR" sz="30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000" b="1" i="1" dirty="0">
                <a:latin typeface="Calibri" panose="020F0502020204030204" pitchFamily="34" charset="0"/>
                <a:ea typeface="Times New Roman" panose="02020603050405020304" pitchFamily="18" charset="0"/>
                <a:cs typeface="Times New Roman" panose="02020603050405020304" pitchFamily="18" charset="0"/>
              </a:rPr>
              <a:t>βελτίωση της τεχνολογικής ικανότητας σε συγκεκριμένους βιομηχανικούς τομείς</a:t>
            </a:r>
            <a:endParaRPr lang="en-US" sz="30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Οικο-πόλεις (</a:t>
            </a:r>
            <a:r>
              <a:rPr lang="en-US" sz="4800" b="1" dirty="0">
                <a:solidFill>
                  <a:srgbClr val="00B050"/>
                </a:solidFill>
                <a:effectLst>
                  <a:outerShdw blurRad="38100" dist="38100" dir="2700000" algn="tl">
                    <a:srgbClr val="000000">
                      <a:alpha val="43137"/>
                    </a:srgbClr>
                  </a:outerShdw>
                </a:effectLst>
              </a:rPr>
              <a:t>Eco-cities)</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75017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Άλλα παραδείγματα οικο - πόλεων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απαντώνται:</a:t>
            </a:r>
          </a:p>
          <a:p>
            <a:pPr algn="just">
              <a:buFont typeface="Wingdings" panose="05000000000000000000" pitchFamily="2" charset="2"/>
              <a:buChar char="q"/>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στην Ευρώπη, όπως στη Γερμανία, τη Σουηδία και το Ηνωμένο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Βασίλειο, </a:t>
            </a:r>
          </a:p>
          <a:p>
            <a:pPr algn="just">
              <a:buFont typeface="Wingdings" panose="05000000000000000000" pitchFamily="2" charset="2"/>
              <a:buChar char="q"/>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στην </a:t>
            </a:r>
            <a:r>
              <a:rPr lang="el-GR" b="1" i="1" dirty="0">
                <a:latin typeface="Calibri" panose="020F0502020204030204" pitchFamily="34" charset="0"/>
                <a:ea typeface="Times New Roman" panose="02020603050405020304" pitchFamily="18" charset="0"/>
                <a:cs typeface="Times New Roman" panose="02020603050405020304" pitchFamily="18" charset="0"/>
              </a:rPr>
              <a:t>Κίνα, όπου η βιβλιογραφία καταγράφει περισσότερα από εκατό έργα οικο -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πόλης. </a:t>
            </a:r>
          </a:p>
          <a:p>
            <a:pPr algn="just">
              <a:buFont typeface="Wingdings" panose="05000000000000000000" pitchFamily="2" charset="2"/>
              <a:buChar char="q"/>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 </a:t>
            </a:r>
            <a:r>
              <a:rPr lang="el-GR" b="1" i="1" dirty="0">
                <a:latin typeface="Calibri" panose="020F0502020204030204" pitchFamily="34" charset="0"/>
                <a:ea typeface="Times New Roman" panose="02020603050405020304" pitchFamily="18" charset="0"/>
                <a:cs typeface="Times New Roman" panose="02020603050405020304" pitchFamily="18" charset="0"/>
              </a:rPr>
              <a:t>Πεκίνο, η Σαγκάη, η Tianjin και το Dalian τα τελευταία χρόνια εφάρμοσαν πιλοτικά σχέδια οικο – πόλης, με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σκοπό: </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τη </a:t>
            </a:r>
            <a:r>
              <a:rPr lang="el-GR" b="1" i="1" dirty="0">
                <a:latin typeface="Calibri" panose="020F0502020204030204" pitchFamily="34" charset="0"/>
                <a:ea typeface="Times New Roman" panose="02020603050405020304" pitchFamily="18" charset="0"/>
                <a:cs typeface="Times New Roman" panose="02020603050405020304" pitchFamily="18" charset="0"/>
              </a:rPr>
              <a:t>διερεύνηση της εξέλιξης της Κυκλικής Οικονομίας, όσον αφορά την αποδοτική χρήση των πόρων (π.χ. δείκτες ενεργειακής κατανάλωσης ανά ΑΕΠ και νερού κατά κεφαλήν),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παραγωγής </a:t>
            </a:r>
            <a:r>
              <a:rPr lang="el-GR" b="1" i="1" dirty="0">
                <a:latin typeface="Calibri" panose="020F0502020204030204" pitchFamily="34" charset="0"/>
                <a:ea typeface="Times New Roman" panose="02020603050405020304" pitchFamily="18" charset="0"/>
                <a:cs typeface="Times New Roman" panose="02020603050405020304" pitchFamily="18" charset="0"/>
              </a:rPr>
              <a:t>αστικών αποβλήτων,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επεξεργασίας </a:t>
            </a:r>
            <a:r>
              <a:rPr lang="el-GR" b="1" i="1" dirty="0">
                <a:latin typeface="Calibri" panose="020F0502020204030204" pitchFamily="34" charset="0"/>
                <a:ea typeface="Times New Roman" panose="02020603050405020304" pitchFamily="18" charset="0"/>
                <a:cs typeface="Times New Roman" panose="02020603050405020304" pitchFamily="18" charset="0"/>
              </a:rPr>
              <a:t>αποβλήτων και αποκατάστασης (ρυθμός επεξεργασίας λυμάτων, ποσοστό βιομηχανικής επαναχρησιμοποίησης στερεών αποβλήτων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l-GR" b="1" i="1" dirty="0">
                <a:latin typeface="Calibri" panose="020F0502020204030204" pitchFamily="34" charset="0"/>
                <a:ea typeface="Times New Roman" panose="02020603050405020304" pitchFamily="18" charset="0"/>
                <a:cs typeface="Times New Roman" panose="02020603050405020304" pitchFamily="18" charset="0"/>
              </a:rPr>
              <a:t> Από το 2005 έως το 2010 στις τέσσερις προαναφερθείσες οικο - πόλεις, οι υψηλότερες μειώσεις παρατηρήθηκαν στους δείκτες κατανάλωσης ενέργειας και νερού.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Οικο-πόλεις (</a:t>
            </a:r>
            <a:r>
              <a:rPr lang="en-US" sz="4800" b="1" dirty="0">
                <a:solidFill>
                  <a:srgbClr val="00B050"/>
                </a:solidFill>
                <a:effectLst>
                  <a:outerShdw blurRad="38100" dist="38100" dir="2700000" algn="tl">
                    <a:srgbClr val="000000">
                      <a:alpha val="43137"/>
                    </a:srgbClr>
                  </a:outerShdw>
                </a:effectLst>
              </a:rPr>
              <a:t>Eco-cities)</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0447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στις πόλεις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marL="0" indent="0" algn="ctr">
              <a:buNone/>
            </a:pPr>
            <a:r>
              <a:rPr lang="el-GR" b="1" i="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Οι πόλεις καταναλώνουν πλέον τα τρία τέταρτα των φυσικών πόρων, αλλά αυτό μπορεί να </a:t>
            </a:r>
            <a:r>
              <a:rPr lang="el-GR" b="1" i="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αλλάξει</a:t>
            </a:r>
          </a:p>
          <a:p>
            <a:pPr marL="0" indent="0" algn="ctr">
              <a:buNone/>
            </a:pPr>
            <a:endParaRPr lang="el-GR"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Μέχρι το έτος 2050, σύμφωνα με τα Ηνωμένα Έθνη, τα δύο τρίτα του πληθυσμού αναμένεται να ζουν σε πόλεις.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τα </a:t>
            </a:r>
            <a:r>
              <a:rPr lang="el-GR" b="1" i="1" dirty="0">
                <a:latin typeface="Calibri" panose="020F0502020204030204" pitchFamily="34" charset="0"/>
                <a:ea typeface="Times New Roman" panose="02020603050405020304" pitchFamily="18" charset="0"/>
                <a:cs typeface="Times New Roman" panose="02020603050405020304" pitchFamily="18" charset="0"/>
              </a:rPr>
              <a:t>αστικά κέντρα υποφέρουν από τις συνέπειες της σημερινής γραμμικής οικονομίας "πάρε – φτιάξε – πέταξε". Στο σύστημα αυτό λειτουργούν πόλεις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που: </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καταναλώνουν </a:t>
            </a:r>
            <a:r>
              <a:rPr lang="el-GR" b="1" i="1" dirty="0">
                <a:latin typeface="Calibri" panose="020F0502020204030204" pitchFamily="34" charset="0"/>
                <a:ea typeface="Times New Roman" panose="02020603050405020304" pitchFamily="18" charset="0"/>
                <a:cs typeface="Times New Roman" panose="02020603050405020304" pitchFamily="18" charset="0"/>
              </a:rPr>
              <a:t>περισσότερο από το 75% του συνόλου των φυσικών πόρων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παράγουν </a:t>
            </a:r>
            <a:r>
              <a:rPr lang="el-GR" b="1" i="1" dirty="0">
                <a:latin typeface="Calibri" panose="020F0502020204030204" pitchFamily="34" charset="0"/>
                <a:ea typeface="Times New Roman" panose="02020603050405020304" pitchFamily="18" charset="0"/>
                <a:cs typeface="Times New Roman" panose="02020603050405020304" pitchFamily="18" charset="0"/>
              </a:rPr>
              <a:t>περισσότερο από το ήμισυ του συνόλου των παγκόσμιων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αποβλήτων </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εκπέμπουν </a:t>
            </a:r>
            <a:r>
              <a:rPr lang="el-GR" b="1" i="1" dirty="0">
                <a:latin typeface="Calibri" panose="020F0502020204030204" pitchFamily="34" charset="0"/>
                <a:ea typeface="Times New Roman" panose="02020603050405020304" pitchFamily="18" charset="0"/>
                <a:cs typeface="Times New Roman" panose="02020603050405020304" pitchFamily="18" charset="0"/>
              </a:rPr>
              <a:t>μεταξύ 60% και 80% των παγκόσμιων αερίων του θερμοκηπίου.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742323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Η </a:t>
            </a:r>
            <a:r>
              <a:rPr lang="el-GR" b="1" i="1" u="sng" dirty="0">
                <a:solidFill>
                  <a:srgbClr val="92D050"/>
                </a:solidFill>
                <a:latin typeface="Calibri" panose="020F0502020204030204" pitchFamily="34" charset="0"/>
                <a:ea typeface="Times New Roman" panose="02020603050405020304" pitchFamily="18" charset="0"/>
                <a:cs typeface="Times New Roman" panose="02020603050405020304" pitchFamily="18" charset="0"/>
              </a:rPr>
              <a:t>κυκλική οικονομία</a:t>
            </a:r>
            <a:r>
              <a:rPr lang="el-GR" b="1" i="1" dirty="0">
                <a:latin typeface="Calibri" panose="020F0502020204030204" pitchFamily="34" charset="0"/>
                <a:ea typeface="Times New Roman" panose="02020603050405020304" pitchFamily="18" charset="0"/>
                <a:cs typeface="Times New Roman" panose="02020603050405020304" pitchFamily="18" charset="0"/>
              </a:rPr>
              <a:t> θα παρείχε έναν τρόπο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επανεξέτασης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αναδιαμόρφωσης του τρόπου που κάνουμε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χρησιμοποιούμε τα πράγματα που χρειαζόμαστε,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θα </a:t>
            </a:r>
            <a:r>
              <a:rPr lang="el-GR" b="1" i="1" dirty="0">
                <a:latin typeface="Calibri" panose="020F0502020204030204" pitchFamily="34" charset="0"/>
                <a:ea typeface="Times New Roman" panose="02020603050405020304" pitchFamily="18" charset="0"/>
                <a:cs typeface="Times New Roman" panose="02020603050405020304" pitchFamily="18" charset="0"/>
              </a:rPr>
              <a:t>μας επέτρεπε να διερευνήσουμε νέους τρόπους διασφάλισης της μακροπρόθεσμης ευημερίας.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Μπορεί να </a:t>
            </a:r>
            <a:r>
              <a:rPr lang="el-GR" b="1" i="1" dirty="0">
                <a:latin typeface="Calibri" panose="020F0502020204030204" pitchFamily="34" charset="0"/>
                <a:ea typeface="Times New Roman" panose="02020603050405020304" pitchFamily="18" charset="0"/>
                <a:cs typeface="Times New Roman" panose="02020603050405020304" pitchFamily="18" charset="0"/>
              </a:rPr>
              <a:t>προωθήσει την εμφάνιση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ακμαζόντων </a:t>
            </a:r>
            <a:r>
              <a:rPr lang="el-GR" b="1" i="1" dirty="0">
                <a:latin typeface="Calibri" panose="020F0502020204030204" pitchFamily="34" charset="0"/>
                <a:ea typeface="Times New Roman" panose="02020603050405020304" pitchFamily="18" charset="0"/>
                <a:cs typeface="Times New Roman" panose="02020603050405020304" pitchFamily="18" charset="0"/>
              </a:rPr>
              <a:t>πόλεων,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 αυξημένη </a:t>
            </a:r>
            <a:r>
              <a:rPr lang="el-GR" b="1" i="1" dirty="0">
                <a:latin typeface="Calibri" panose="020F0502020204030204" pitchFamily="34" charset="0"/>
                <a:ea typeface="Times New Roman" panose="02020603050405020304" pitchFamily="18" charset="0"/>
                <a:cs typeface="Times New Roman" panose="02020603050405020304" pitchFamily="18" charset="0"/>
              </a:rPr>
              <a:t>οικονομική παραγωγικότητα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μέσω μειωμένης </a:t>
            </a:r>
            <a:r>
              <a:rPr lang="el-GR" b="1" i="1" dirty="0">
                <a:latin typeface="Calibri" panose="020F0502020204030204" pitchFamily="34" charset="0"/>
                <a:ea typeface="Times New Roman" panose="02020603050405020304" pitchFamily="18" charset="0"/>
                <a:cs typeface="Times New Roman" panose="02020603050405020304" pitchFamily="18" charset="0"/>
              </a:rPr>
              <a:t>συμφόρησης,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εξάλειψης </a:t>
            </a:r>
            <a:r>
              <a:rPr lang="el-GR" b="1" i="1" dirty="0">
                <a:latin typeface="Calibri" panose="020F0502020204030204" pitchFamily="34" charset="0"/>
                <a:ea typeface="Times New Roman" panose="02020603050405020304" pitchFamily="18" charset="0"/>
                <a:cs typeface="Times New Roman" panose="02020603050405020304" pitchFamily="18" charset="0"/>
              </a:rPr>
              <a:t>αποβλήτων και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μειωμένου </a:t>
            </a:r>
            <a:r>
              <a:rPr lang="el-GR" b="1" i="1" dirty="0">
                <a:latin typeface="Calibri" panose="020F0502020204030204" pitchFamily="34" charset="0"/>
                <a:ea typeface="Times New Roman" panose="02020603050405020304" pitchFamily="18" charset="0"/>
                <a:cs typeface="Times New Roman" panose="02020603050405020304" pitchFamily="18" charset="0"/>
              </a:rPr>
              <a:t>κόστους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 νέες </a:t>
            </a:r>
            <a:r>
              <a:rPr lang="el-GR" b="1" i="1" dirty="0">
                <a:latin typeface="Calibri" panose="020F0502020204030204" pitchFamily="34" charset="0"/>
                <a:ea typeface="Times New Roman" panose="02020603050405020304" pitchFamily="18" charset="0"/>
                <a:cs typeface="Times New Roman" panose="02020603050405020304" pitchFamily="18" charset="0"/>
              </a:rPr>
              <a:t>ευκαιρίες ανάπτυξης και επιχειρήσεων για να υποστηρίξουν την ευρύτερη ανάπτυξη δεξιοτήτων και τα κέρδη απο την απασχόληση.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πιο </a:t>
            </a:r>
            <a:r>
              <a:rPr lang="el-GR" b="1" i="1" dirty="0">
                <a:latin typeface="Calibri" panose="020F0502020204030204" pitchFamily="34" charset="0"/>
                <a:ea typeface="Times New Roman" panose="02020603050405020304" pitchFamily="18" charset="0"/>
                <a:cs typeface="Times New Roman" panose="02020603050405020304" pitchFamily="18" charset="0"/>
              </a:rPr>
              <a:t>ζωντανές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πόλεις, </a:t>
            </a:r>
            <a:r>
              <a:rPr lang="el-GR" b="1" i="1" dirty="0">
                <a:latin typeface="Calibri" panose="020F0502020204030204" pitchFamily="34" charset="0"/>
                <a:ea typeface="Times New Roman" panose="02020603050405020304" pitchFamily="18" charset="0"/>
                <a:cs typeface="Times New Roman" panose="02020603050405020304" pitchFamily="18" charset="0"/>
              </a:rPr>
              <a:t>χάρη στη βελτίωση της ποιότητας και της υγείας του αέρα, στη μείωση των εκπομπών διοξειδίου του άνθρακα και της ρύπανσης και στην υγιέστερη κοινωνική αλληλεπίδραση.</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στις πόλεις</a:t>
            </a:r>
          </a:p>
        </p:txBody>
      </p:sp>
    </p:spTree>
    <p:extLst>
      <p:ext uri="{BB962C8B-B14F-4D97-AF65-F5344CB8AC3E}">
        <p14:creationId xmlns:p14="http://schemas.microsoft.com/office/powerpoint/2010/main" val="4121884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ενισχύει </a:t>
            </a:r>
            <a:r>
              <a:rPr lang="el-GR" b="1" i="1" dirty="0">
                <a:latin typeface="Calibri" panose="020F0502020204030204" pitchFamily="34" charset="0"/>
                <a:ea typeface="Times New Roman" panose="02020603050405020304" pitchFamily="18" charset="0"/>
                <a:cs typeface="Times New Roman" panose="02020603050405020304" pitchFamily="18" charset="0"/>
              </a:rPr>
              <a:t>την αστική ανθεκτικότητα, διατηρώντας πιο ανθεκτικά υλικά σε χρήση (μειώνοντας έτσι την πίεση για αξιοποίηση πρωτογενών υλικών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ενθαρρύνει </a:t>
            </a:r>
            <a:r>
              <a:rPr lang="el-GR" b="1" i="1" dirty="0">
                <a:latin typeface="Calibri" panose="020F0502020204030204" pitchFamily="34" charset="0"/>
                <a:ea typeface="Times New Roman" panose="02020603050405020304" pitchFamily="18" charset="0"/>
                <a:cs typeface="Times New Roman" panose="02020603050405020304" pitchFamily="18" charset="0"/>
              </a:rPr>
              <a:t>περισσότερη συνεργασία με τους τοπικούς παραγωγούς και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προτρέπει σε </a:t>
            </a:r>
            <a:r>
              <a:rPr lang="el-GR" b="1" i="1" dirty="0">
                <a:latin typeface="Calibri" panose="020F0502020204030204" pitchFamily="34" charset="0"/>
                <a:ea typeface="Times New Roman" panose="02020603050405020304" pitchFamily="18" charset="0"/>
                <a:cs typeface="Times New Roman" panose="02020603050405020304" pitchFamily="18" charset="0"/>
              </a:rPr>
              <a:t>μεγαλύτερη κοινή χρήση της ψηφιακής τεχνολογίας. Αυτό θα εξαρτηθεί από την αλλαγή του τρόπου με τον οποίο προγραμματίζονται, σχεδιάζονται και χρηματοδοτούνται τα αστικά συστήματα - και τους τρόπους με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που κατασκευάζονται</a:t>
            </a:r>
            <a:r>
              <a:rPr lang="el-GR" b="1" i="1" dirty="0">
                <a:latin typeface="Calibri" panose="020F0502020204030204" pitchFamily="34" charset="0"/>
                <a:ea typeface="Times New Roman" panose="02020603050405020304" pitchFamily="18" charset="0"/>
                <a:cs typeface="Times New Roman" panose="02020603050405020304" pitchFamily="18" charset="0"/>
              </a:rPr>
              <a:t>, χρησιμοποιούνται και επαναχρησιμοποιούνται.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Π.χ., </a:t>
            </a:r>
            <a:r>
              <a:rPr lang="el-GR" b="1" i="1" dirty="0">
                <a:latin typeface="Calibri" panose="020F0502020204030204" pitchFamily="34" charset="0"/>
                <a:ea typeface="Times New Roman" panose="02020603050405020304" pitchFamily="18" charset="0"/>
                <a:cs typeface="Times New Roman" panose="02020603050405020304" pitchFamily="18" charset="0"/>
              </a:rPr>
              <a:t>τα κτήρια θα μπορούσαν να σχεδιαστούν για να είναι </a:t>
            </a:r>
            <a:r>
              <a:rPr lang="el-GR" b="1" i="1" u="sng" dirty="0">
                <a:latin typeface="Calibri" panose="020F0502020204030204" pitchFamily="34" charset="0"/>
                <a:ea typeface="Times New Roman" panose="02020603050405020304" pitchFamily="18" charset="0"/>
                <a:cs typeface="Times New Roman" panose="02020603050405020304" pitchFamily="18" charset="0"/>
              </a:rPr>
              <a:t>προσαρμόσιμα</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αρθρωτά</a:t>
            </a:r>
            <a:r>
              <a:rPr lang="el-GR" b="1" i="1" dirty="0">
                <a:latin typeface="Calibri" panose="020F0502020204030204" pitchFamily="34" charset="0"/>
                <a:ea typeface="Times New Roman" panose="02020603050405020304" pitchFamily="18" charset="0"/>
                <a:cs typeface="Times New Roman" panose="02020603050405020304" pitchFamily="18" charset="0"/>
              </a:rPr>
              <a:t>, ευκολότερα να διατηρηθούν και να γίνουν με </a:t>
            </a:r>
            <a:r>
              <a:rPr lang="el-GR" b="1" i="1" u="sng" dirty="0">
                <a:latin typeface="Calibri" panose="020F0502020204030204" pitchFamily="34" charset="0"/>
                <a:ea typeface="Times New Roman" panose="02020603050405020304" pitchFamily="18" charset="0"/>
                <a:cs typeface="Times New Roman" panose="02020603050405020304" pitchFamily="18" charset="0"/>
              </a:rPr>
              <a:t>υλικά που διαρκούν περισσότερο</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Τα </a:t>
            </a:r>
            <a:r>
              <a:rPr lang="el-GR" b="1" i="1" dirty="0">
                <a:latin typeface="Calibri" panose="020F0502020204030204" pitchFamily="34" charset="0"/>
                <a:ea typeface="Times New Roman" panose="02020603050405020304" pitchFamily="18" charset="0"/>
                <a:cs typeface="Times New Roman" panose="02020603050405020304" pitchFamily="18" charset="0"/>
              </a:rPr>
              <a:t>υλικά θα μπορούσαν επίσης να είναι υγιέστερα τόσο για τους ανθρώπους, όσο και για το περιβάλλον, εύκολα και ακίνδυνα λιπασματοποιήσιμα, και επαναχρησιμοποιήσιμα</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Τα </a:t>
            </a:r>
            <a:r>
              <a:rPr lang="el-GR" b="1" i="1" dirty="0">
                <a:latin typeface="Calibri" panose="020F0502020204030204" pitchFamily="34" charset="0"/>
                <a:ea typeface="Times New Roman" panose="02020603050405020304" pitchFamily="18" charset="0"/>
                <a:cs typeface="Times New Roman" panose="02020603050405020304" pitchFamily="18" charset="0"/>
              </a:rPr>
              <a:t>κτίρια μπορούν να σχεδιαστούν από την αρχή χωρίς να παράγουν απόβλητα, αν και αυτό θα απαιτήσει μεθόδους όπως η επιτόπου κατασκευή με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χρήση τεχνικών </a:t>
            </a:r>
            <a:r>
              <a:rPr lang="el-GR" b="1" i="1" dirty="0">
                <a:latin typeface="Calibri" panose="020F0502020204030204" pitchFamily="34" charset="0"/>
                <a:ea typeface="Times New Roman" panose="02020603050405020304" pitchFamily="18" charset="0"/>
                <a:cs typeface="Times New Roman" panose="02020603050405020304" pitchFamily="18" charset="0"/>
              </a:rPr>
              <a:t>εκτύπωσης 3D.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στις πόλεις</a:t>
            </a:r>
          </a:p>
        </p:txBody>
      </p:sp>
    </p:spTree>
    <p:extLst>
      <p:ext uri="{BB962C8B-B14F-4D97-AF65-F5344CB8AC3E}">
        <p14:creationId xmlns:p14="http://schemas.microsoft.com/office/powerpoint/2010/main" val="3904838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οικονομία του </a:t>
            </a:r>
            <a:r>
              <a:rPr lang="el-GR" sz="3200" b="1" i="1" u="sng" dirty="0">
                <a:solidFill>
                  <a:srgbClr val="92D050"/>
                </a:solidFill>
                <a:latin typeface="Calibri" panose="020F0502020204030204" pitchFamily="34" charset="0"/>
                <a:ea typeface="Times New Roman" panose="02020603050405020304" pitchFamily="18" charset="0"/>
                <a:cs typeface="Times New Roman" panose="02020603050405020304" pitchFamily="18" charset="0"/>
              </a:rPr>
              <a:t>διαμοιρασμού</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που καθίσταται δυνατή από τις αναδυόμενες ψηφιακές τεχνολογίες, θα μπορούσε να ευδοκιμήσει στις κυκλικές πόλεις και να επιτρέψει μεγαλύτερη πρόσβαση σε δημόσιους χώρους, προϊόντα και κινητικότητα, επανασυνδέοντας τους ανθρώπους με τους γείτονες και τις κοινότητές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τους.</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Σύμφωνα με αυτό το μοντέλο, οι άνθρωποι θα μετατοπίζονται όλο και περισσότερο από την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έννοια της ιδιοκτησίας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στην ανταλλαγή, μέσω των προϊόντων ως παροχής συμβάσεων υπηρεσιών που να δημιουργούν κίνητρα στις επιχειρήσεις να διατηρούν τα προϊόντα σε χρήση για μεγαλύτερα χρονικά διαστήματα.</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στις πόλεις</a:t>
            </a:r>
          </a:p>
        </p:txBody>
      </p:sp>
    </p:spTree>
    <p:extLst>
      <p:ext uri="{BB962C8B-B14F-4D97-AF65-F5344CB8AC3E}">
        <p14:creationId xmlns:p14="http://schemas.microsoft.com/office/powerpoint/2010/main" val="390405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Συνεργατικά μοντέλα κατανάλωσης</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συνεργατικά μοντέλα κατανάλωσης αναγνωρίζονται ως μία από τις καλύτερες διαθέσιμες επιλογές από την </a:t>
            </a:r>
            <a:r>
              <a:rPr lang="el-GR" b="1" i="1" u="sng"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rPr>
              <a:t>πλευρά των καταναλωτών </a:t>
            </a:r>
            <a:r>
              <a:rPr lang="el-GR" b="1" i="1" dirty="0">
                <a:latin typeface="Calibri" panose="020F0502020204030204" pitchFamily="34" charset="0"/>
                <a:ea typeface="Times New Roman" panose="02020603050405020304" pitchFamily="18" charset="0"/>
                <a:cs typeface="Times New Roman" panose="02020603050405020304" pitchFamily="18" charset="0"/>
              </a:rPr>
              <a:t>ώστε να υπάρξει μετατόπιση, από το σημερινό μοντέλο business-as-usual στην κυκλική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οικονομία</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Τα συνεργατικά μοντέλα (π.χ. κοινή χρήση, ανταλλαγή, δανεισμός, διαπραγμάτευση, ενοικίαση, δωρεά) βασίζονται σε κοινή ιδιοκτησία μεταξύ πολλών καταναλωτών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531813" algn="just">
              <a:buFont typeface="Wingdings" panose="05000000000000000000" pitchFamily="2" charset="2"/>
              <a:buChar char="Ø"/>
            </a:pP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Για παράδειγμα</a:t>
            </a:r>
            <a:r>
              <a:rPr lang="el-GR" b="1" i="1" dirty="0">
                <a:latin typeface="Calibri" panose="020F0502020204030204" pitchFamily="34" charset="0"/>
                <a:ea typeface="Times New Roman" panose="02020603050405020304" pitchFamily="18" charset="0"/>
                <a:cs typeface="Times New Roman" panose="02020603050405020304" pitchFamily="18" charset="0"/>
              </a:rPr>
              <a:t>, κατά την ενοικίαση ο καταναλωτής δεν έχει την κυριότητα του προϊόντος, αλλά έχει μόνο το δικαίωμα να το χρησιμοποιήσει καταβάλλοντας ένα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τέλος</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Δεδομένου ότι η ιδιοκτησία βρίσκεται στον πυρήνα του σημερινού μοντέλου κατανάλωσης, η </a:t>
            </a:r>
            <a:r>
              <a:rPr lang="el-GR" b="1" i="1" u="sng" dirty="0">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imes New Roman" panose="02020603050405020304" pitchFamily="18" charset="0"/>
              </a:rPr>
              <a:t>απώλεια ιδιοκτησίας</a:t>
            </a:r>
            <a:r>
              <a:rPr lang="el-GR" b="1" i="1" dirty="0">
                <a:latin typeface="Calibri" panose="020F0502020204030204" pitchFamily="34" charset="0"/>
                <a:ea typeface="Times New Roman" panose="02020603050405020304" pitchFamily="18" charset="0"/>
                <a:cs typeface="Times New Roman" panose="02020603050405020304" pitchFamily="18" charset="0"/>
              </a:rPr>
              <a:t> είναι ένα από τα ισχυρότερα πιθανά εμπόδια που θα μπορούσαν να περιορίσουν την ανάπτυξη τέτοιων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συστημάτων</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218732037"/>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1815</Words>
  <Application>Microsoft Office PowerPoint</Application>
  <PresentationFormat>Ευρεία οθόνη</PresentationFormat>
  <Paragraphs>104</Paragraphs>
  <Slides>15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Calibri</vt:lpstr>
      <vt:lpstr>Calibri Light</vt:lpstr>
      <vt:lpstr>Courier New</vt:lpstr>
      <vt:lpstr>Times New Roman</vt:lpstr>
      <vt:lpstr>Wingdings</vt:lpstr>
      <vt:lpstr>1_Θέμα του Office</vt:lpstr>
      <vt:lpstr>ΚΥΚΛΙΚΗ ΟΙΚΟΝΟΜΙΑ ΣΕ ΜΕΓΑΛΗ ΚΛΙΜΑΚΑ</vt:lpstr>
      <vt:lpstr>Οικο-πόλεις (Eco-cities)</vt:lpstr>
      <vt:lpstr>Οικο-πόλεις (Eco-cities)</vt:lpstr>
      <vt:lpstr>Οικο-πόλεις (Eco-cities)</vt:lpstr>
      <vt:lpstr>Κυκλική Οικονομία στις πόλεις</vt:lpstr>
      <vt:lpstr>Κυκλική Οικονομία στις πόλεις</vt:lpstr>
      <vt:lpstr>Κυκλική Οικονομία στις πόλεις</vt:lpstr>
      <vt:lpstr>Κυκλική Οικονομία στις πόλεις</vt:lpstr>
      <vt:lpstr>Συνεργατικά μοντέλα κατανάλωσης</vt:lpstr>
      <vt:lpstr>Συνεργατικά μοντέλα κατανάλωσης</vt:lpstr>
      <vt:lpstr>Καινοτόμα προγράμματα διαχείρισης αποβλήτων και μηδενικών αποβλήτων</vt:lpstr>
      <vt:lpstr>Αποσύνδεση της οικονομικής ανάπτυξης από τις περιβαλλοντικές επιπτώσεις</vt:lpstr>
      <vt:lpstr>Ανάπτυξη της τεχνητής νοημοσύνης προς λύσεις κυκλικής οικονομίας </vt:lpstr>
      <vt:lpstr>Ανάπτυξη της τεχνητής νοημοσύνης προς λύσεις κυκλικής οικονομίας </vt:lpstr>
      <vt:lpstr>Κριτικές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ΚΥΚΛΙΚΗ ΟΙΚΟΝΟΜΙΑ ΣΕ ΜΕΓΑΛΗ ΚΛΙΜΑΚΑ</dc:title>
  <dc:creator>ΞΕΝΟΦΩΝ ΣΠΗΛΙΩΤΗΣ</dc:creator>
  <cp:lastModifiedBy>ΞΕΝΟΦΩΝ ΣΠΗΛΙΩΤΗΣ</cp:lastModifiedBy>
  <cp:revision>13</cp:revision>
  <dcterms:created xsi:type="dcterms:W3CDTF">2021-05-15T17:51:39Z</dcterms:created>
  <dcterms:modified xsi:type="dcterms:W3CDTF">2021-06-01T09:50:18Z</dcterms:modified>
</cp:coreProperties>
</file>