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4"/>
  </p:notes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CD801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50000" autoAdjust="0"/>
  </p:normalViewPr>
  <p:slideViewPr>
    <p:cSldViewPr>
      <p:cViewPr varScale="1">
        <p:scale>
          <a:sx n="127" d="100"/>
          <a:sy n="127" d="100"/>
        </p:scale>
        <p:origin x="2296" y="19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54F01C-9DAE-4834-B3FA-3D4760BB01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047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A9C20A67-9360-415D-8A66-BED502C09899}" type="slidenum">
              <a:rPr lang="en-US" altLang="en-US" sz="1200">
                <a:latin typeface="Arial" panose="020B0604020202020204" pitchFamily="34" charset="0"/>
              </a:rPr>
              <a:pPr algn="r"/>
              <a:t>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849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840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984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887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36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02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25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130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737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73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31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95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</a:rPr>
              <a:t>2.9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1143000 w 96"/>
              <a:gd name="T3" fmla="*/ 0 h 192"/>
              <a:gd name="T4" fmla="*/ 1143000 w 96"/>
              <a:gd name="T5" fmla="*/ 6096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14" name="Picture 15" descr="Lay Linear Algebra 6e cover.png">
            <a:extLst>
              <a:ext uri="{FF2B5EF4-FFF2-40B4-BE49-F238E27FC236}">
                <a16:creationId xmlns:a16="http://schemas.microsoft.com/office/drawing/2014/main" id="{B1CAB412-8998-3A41-BFCD-2BEC03C96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487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2.9- </a:t>
            </a:r>
            <a:fld id="{CE90E932-D1B3-4534-813D-FD4EBE5E39C2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683769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2.9- </a:t>
            </a:r>
            <a:fld id="{CE7008AD-6ACD-4396-A6D7-C548241CE52C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Ά</a:t>
            </a:r>
            <a:r>
              <a:rPr lang="el-GR" altLang="en-US" dirty="0" err="1"/>
              <a:t>λγεβρα</a:t>
            </a:r>
            <a:r>
              <a:rPr lang="el-GR" altLang="en-US" dirty="0"/>
              <a:t> Πινάκων</a:t>
            </a:r>
            <a:endParaRPr lang="en-US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ΔΙΑΣΤΑΣΗ ΚΑΙ ΤΑΞΗ</a:t>
            </a: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10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ΤΑΞΗ ΚΑΙ ΤΟ ΘΕΩΡΗΜΑ ΑΝΤΙΣΤΡΕΨΙΜΟΤΗΤΑΣ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 txBox="1">
                <a:spLocks noChangeArrowheads="1"/>
              </p:cNvSpPr>
              <p:nvPr/>
            </p:nvSpPr>
            <p:spPr bwMode="auto">
              <a:xfrm>
                <a:off x="304800" y="1371600"/>
                <a:ext cx="8441872" cy="518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l-GR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Το Θεώρημα Αντιστρεψιμότητας </a:t>
                </a:r>
                <a:r>
                  <a:rPr lang="en-US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l-GR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συνέχεια</a:t>
                </a:r>
                <a:r>
                  <a:rPr lang="en-US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Εστω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έ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νας </a:t>
                </a:r>
                <a14:m>
                  <m:oMath xmlns:m="http://schemas.openxmlformats.org/officeDocument/2006/math">
                    <m:r>
                      <a:rPr lang="en-US" altLang="en-US" sz="27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27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en-US" sz="2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πίνακας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Τότε οι ακόλουθες δηλώσεις είναι καθεμία ισοδύναμη με τη δήλωση ότι ο </a:t>
                </a:r>
                <a:r>
                  <a:rPr lang="el-GR" altLang="en-US" sz="2700" i="1" dirty="0">
                    <a:cs typeface="Times New Roman" panose="02020603050405020304" pitchFamily="18" charset="0"/>
                  </a:rPr>
                  <a:t>Α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είναι αντιστρέψιμος πίνακας.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     m.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Οι στήλες 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αποτελούν τη βάση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     n.  Col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     o.  rank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n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     p.  dim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0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     q. 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{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6" name="Rectang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71600"/>
                <a:ext cx="8441872" cy="5181600"/>
              </a:xfrm>
              <a:prstGeom prst="rect">
                <a:avLst/>
              </a:prstGeom>
              <a:blipFill>
                <a:blip r:embed="rId3"/>
                <a:stretch>
                  <a:fillRect l="-1353" t="-12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179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11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ΤΑΞΗ ΚΑΙ ΤΟ ΘΕΩΡΗΜΑ ΑΝΤΙΣΤΡΕΨΙΜΟΤΗΤΑΣ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 txBox="1">
                <a:spLocks noChangeArrowheads="1"/>
              </p:cNvSpPr>
              <p:nvPr/>
            </p:nvSpPr>
            <p:spPr bwMode="auto">
              <a:xfrm>
                <a:off x="304800" y="1371600"/>
                <a:ext cx="8441872" cy="518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Απόδειξη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Η δήλωση (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m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) είναι λογικά ισοδύναμη με τις δηλώσεις (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e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) και (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h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) όσον αφορά τη γραμμική ανεξαρτησία και τη διάσπαση. Οι άλλες πέντε προτάσεις συνδέονται με τις προηγούμενες του θεωρήματος με την ακόλουθη αλυσίδα σχεδόν τετριμμένων συνεπαγωγών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)⟹(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)⇒(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)⇒(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)⇒(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)⇒(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 </a:t>
                </a: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Η δήλωση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(g),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που λέει ότι η εξίσωση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έχει τουλάχιστον μία λύση για κάθε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συνεπάγεται την δήλωση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(n),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επειδή 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Col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ακριβώς το σύνολο όλων των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τ.ω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. η εξίσωση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συνεπής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71600"/>
                <a:ext cx="8441872" cy="5181600"/>
              </a:xfrm>
              <a:prstGeom prst="rect">
                <a:avLst/>
              </a:prstGeom>
              <a:blipFill>
                <a:blip r:embed="rId3"/>
                <a:stretch>
                  <a:fillRect l="-1353" t="-1225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41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12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RANK AND THE INVERTIBLE MATRIX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 txBox="1">
                <a:spLocks noChangeArrowheads="1"/>
              </p:cNvSpPr>
              <p:nvPr/>
            </p:nvSpPr>
            <p:spPr bwMode="auto">
              <a:xfrm>
                <a:off x="304800" y="1371600"/>
                <a:ext cx="8839200" cy="518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Οι επιπτώσεις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)⇒(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προκύπτουν από τους ορισμούς της </a:t>
                </a:r>
                <a:r>
                  <a:rPr lang="el-GR" altLang="en-US" sz="2700" i="1" dirty="0">
                    <a:cs typeface="Times New Roman" panose="02020603050405020304" pitchFamily="18" charset="0"/>
                  </a:rPr>
                  <a:t>διάστασης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και του </a:t>
                </a:r>
                <a:r>
                  <a:rPr lang="el-GR" altLang="en-US" sz="2700" i="1" dirty="0">
                    <a:cs typeface="Times New Roman" panose="02020603050405020304" pitchFamily="18" charset="0"/>
                  </a:rPr>
                  <a:t>βαθμού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. 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Εάν ο τάξη 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 πλήθος των στηλών 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τότε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dim Nul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0,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σύμφωνα με το θεώρημα τάξης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 άρα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 =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{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}.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Ά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ρα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7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)⇒(</m:t>
                    </m:r>
                    <m:r>
                      <a:rPr lang="en-US" altLang="en-US" sz="27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)⇒(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Επίσης, η δήλωση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(q)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συνεπάγεται ότι η εξίσωση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0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έχει μόνο την τετριμμένη λύση, η οποία είναι η δήλωση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(d). </a:t>
                </a: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Δεδομένου ότι οι δηλώσεις (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d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) και (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g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) είναι ήδη γνωστό ότι είναι ισοδύναμες με τη δήλωση ότι ο </a:t>
                </a:r>
                <a:r>
                  <a:rPr lang="el-GR" altLang="en-US" sz="2700" i="1" dirty="0">
                    <a:cs typeface="Times New Roman" panose="02020603050405020304" pitchFamily="18" charset="0"/>
                  </a:rPr>
                  <a:t>Α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είναι αντιστρέψιμος, η απόδειξη είναι πλήρης.</a:t>
                </a:r>
              </a:p>
            </p:txBody>
          </p:sp>
        </mc:Choice>
        <mc:Fallback xmlns="">
          <p:sp>
            <p:nvSpPr>
              <p:cNvPr id="6" name="Rectang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71600"/>
                <a:ext cx="8839200" cy="5181600"/>
              </a:xfrm>
              <a:prstGeom prst="rect">
                <a:avLst/>
              </a:prstGeom>
              <a:blipFill>
                <a:blip r:embed="rId3"/>
                <a:stretch>
                  <a:fillRect l="-1293" t="-1225" r="-20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381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ΣΥΣΤΗΜΑΤΑ ΣΥΝΤΕΤΑΓΜΕΝΩΝ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Αν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dirty="0">
                        <a:latin typeface="Euclid Math One" panose="05050601010101010101" pitchFamily="18" charset="2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alt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μια βάση 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ένα διάνυσμα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27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μπορεί να παραχθεί με δύο τρόπους, ας πούμε,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700" b="1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Στη συνέχεια, η αφαίρεση δίνει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0=</m:t>
                    </m:r>
                    <m:r>
                      <a:rPr lang="en-US" altLang="en-US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en-US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24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en-US" sz="2400" i="1" baseline="-2500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altLang="en-US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         (2)</a:t>
                </a:r>
              </a:p>
              <a:p>
                <a:pPr marL="0" indent="0" algn="ctr" eaLnBrk="1" hangingPunct="1">
                  <a:buNone/>
                </a:pP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Εφόσον το Β είναι γραμμικά ανεξάρτητο, τα βάρη στο (2) πρέπει να είναι όλα μηδενικά. Δηλαδή, </a:t>
                </a:r>
                <a:r>
                  <a:rPr lang="en-US" altLang="en-US" sz="2700" i="1" dirty="0" err="1">
                    <a:cs typeface="Times New Roman" panose="02020603050405020304" pitchFamily="18" charset="0"/>
                  </a:rPr>
                  <a:t>c</a:t>
                </a:r>
                <a:r>
                  <a:rPr lang="en-US" altLang="en-US" sz="2700" i="1" baseline="-25000" dirty="0" err="1">
                    <a:cs typeface="Times New Roman" panose="02020603050405020304" pitchFamily="18" charset="0"/>
                  </a:rPr>
                  <a:t>j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700" i="1" dirty="0" err="1">
                    <a:cs typeface="Times New Roman" panose="02020603050405020304" pitchFamily="18" charset="0"/>
                  </a:rPr>
                  <a:t>d</a:t>
                </a:r>
                <a:r>
                  <a:rPr lang="en-US" altLang="en-US" sz="2700" i="1" baseline="-25000" dirty="0" err="1">
                    <a:cs typeface="Times New Roman" panose="02020603050405020304" pitchFamily="18" charset="0"/>
                  </a:rPr>
                  <a:t>j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για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 οποίο δείχνει ότι οι δύο αναπαραστάσεις στο (1) είναι στην πραγματικότητα οι ίδιες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endParaRPr lang="en-US" alt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3"/>
                <a:stretch>
                  <a:fillRect l="-1389" t="-1467" r="-926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2DFE90-099C-5645-9AE2-0700D5D77E93}"/>
                  </a:ext>
                </a:extLst>
              </p:cNvPr>
              <p:cNvSpPr/>
              <p:nvPr/>
            </p:nvSpPr>
            <p:spPr>
              <a:xfrm>
                <a:off x="3886200" y="2212194"/>
                <a:ext cx="47132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800" dirty="0">
                    <a:latin typeface="+mn-lt"/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800" b="1" i="1" dirty="0">
                    <a:latin typeface="+mn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latin typeface="Cambria Math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en-US" sz="2800" i="1" baseline="-2500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800" b="1">
                        <a:latin typeface="Cambria Math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2800" i="1" baseline="-2500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800" i="1">
                        <a:latin typeface="Cambria Math"/>
                        <a:cs typeface="Times New Roman" panose="02020603050405020304" pitchFamily="18" charset="0"/>
                      </a:rPr>
                      <m:t>+…+</m:t>
                    </m:r>
                  </m:oMath>
                </a14:m>
                <a:r>
                  <a:rPr lang="en-US" altLang="en-US" sz="2800" dirty="0">
                    <a:latin typeface="+mn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en-US" sz="2800" i="1" baseline="-2500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en-US" sz="2800" b="1">
                        <a:latin typeface="Cambria Math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2800" i="1" baseline="-2500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en-US" sz="2800" dirty="0">
                    <a:latin typeface="+mn-lt"/>
                    <a:cs typeface="Times New Roman" panose="02020603050405020304" pitchFamily="18" charset="0"/>
                  </a:rPr>
                  <a:t>    (1)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2DFE90-099C-5645-9AE2-0700D5D77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212194"/>
                <a:ext cx="4713278" cy="523220"/>
              </a:xfrm>
              <a:prstGeom prst="rect">
                <a:avLst/>
              </a:prstGeom>
              <a:blipFill>
                <a:blip r:embed="rId4"/>
                <a:stretch>
                  <a:fillRect l="-2688" t="-14286" r="-1613" b="-3095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ΣΥΣΤΗΜΑΤΑ ΣΥΝΤΕΤΑΓΜΕΝΩΝ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Ορισμός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 Έ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στω ότι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dirty="0">
                        <a:latin typeface="Euclid Math One" panose="05050601010101010101" pitchFamily="18" charset="2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alt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μια βάση του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υποχώρου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alt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27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οι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συντεταγμένες του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σε σχέση με τη βάση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τα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βάρη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τ.ω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.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l-GR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 το διάνυσμα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m:rPr>
                        <m:nor/>
                      </m:rPr>
                      <a:rPr lang="en-US" altLang="en-US" sz="2400" baseline="-25000" dirty="0">
                        <a:latin typeface="Euclid Math One" panose="05050601010101010101" pitchFamily="18" charset="2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en-US" sz="24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en-US" sz="24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.</a:t>
                </a: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ονομάζεται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διάνυσμα συντεταγμένων του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 (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σε σχέση με το Β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) ή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διάνυσμα συντεταγμένων-Β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του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x.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3"/>
                <a:stretch>
                  <a:fillRect l="-1389" t="-1467" r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080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ΣΥΣΤΗΜΑΤΑ ΣΥΝΤΕΤΑΓΜΕΝΩΝ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43000"/>
                <a:ext cx="88392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1  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Εστω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alt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alt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  <m:e>
                            <m:r>
                              <a:rPr lang="en-US" alt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αι</m:t>
                    </m:r>
                    <m:r>
                      <a:rPr lang="el-GR" alt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Euclid Math One" panose="05050601010101010101" pitchFamily="18" charset="2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  <m:r>
                          <a:rPr lang="en-US" alt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  <m:r>
                          <a:rPr lang="en-US" alt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. </a:t>
                </a: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Τότε το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B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μια βάση για 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Span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7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  <m:r>
                          <a:rPr lang="en-US" altLang="en-US" sz="27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en-US" sz="27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  <m:r>
                          <a:rPr lang="en-US" altLang="en-US" sz="27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επειδή τα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αι</m:t>
                    </m:r>
                    <m:r>
                      <a:rPr lang="en-US" altLang="en-US" sz="2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γραμμικά ανεξάρτητα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Καθορίστε εάν το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ανήκει στο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 αν ανήκει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βρείτε το διάνυσμα συντεταγμένων του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σε σχέση με το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B.</a:t>
                </a:r>
              </a:p>
              <a:p>
                <a:pPr eaLnBrk="1" hangingPunct="1"/>
                <a:r>
                  <a:rPr lang="en-US" altLang="en-US" sz="2700" b="1" dirty="0">
                    <a:cs typeface="Times New Roman" panose="02020603050405020304" pitchFamily="18" charset="0"/>
                  </a:rPr>
                  <a:t>Solution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 το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ανήκει στο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τότε η διανυσματική εξίσωση </a:t>
                </a:r>
                <a14:m>
                  <m:oMath xmlns:m="http://schemas.openxmlformats.org/officeDocument/2006/math"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  <m:e>
                            <m:r>
                              <a:rPr lang="en-US" alt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eqArr>
                      </m:e>
                    </m:d>
                  </m:oMath>
                </a14:m>
                <a:r>
                  <a:rPr lang="el-GR" altLang="en-US" sz="2700" dirty="0">
                    <a:cs typeface="Times New Roman" panose="02020603050405020304" pitchFamily="18" charset="0"/>
                  </a:rPr>
                  <a:t> είναι συνεπής.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43000"/>
                <a:ext cx="8839200" cy="5181600"/>
              </a:xfrm>
              <a:blipFill>
                <a:blip r:embed="rId3"/>
                <a:stretch>
                  <a:fillRect l="-1293" r="-28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497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ΣΥΣΤΗΜΑΤΑ ΣΥΝΤΕΤΑΓΜΕΝΩΝ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143000"/>
                <a:ext cx="85344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Οι αριθμοί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εάν υπάρχουν, είναι οι Β-συντεταγμένες του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Πράξεις γραμμών μας δείχνουν ότι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700" dirty="0" err="1">
                    <a:cs typeface="Times New Roman" panose="02020603050405020304" pitchFamily="18" charset="0"/>
                  </a:rPr>
                  <a:t>Ά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ρα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2,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3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400" b="1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m:rPr>
                        <m:nor/>
                      </m:rPr>
                      <a:rPr lang="en-US" altLang="en-US" sz="2400" baseline="-25000" dirty="0">
                        <a:latin typeface="Euclid Math One" panose="05050601010101010101" pitchFamily="18" charset="2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7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7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7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altLang="en-US" sz="27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altLang="en-US" sz="27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l-GR" altLang="en-US" sz="2700" dirty="0">
                    <a:cs typeface="Times New Roman" panose="02020603050405020304" pitchFamily="18" charset="0"/>
                  </a:rPr>
                  <a:t>Η βάση Β καθορίζει ένα «σύστημα συντεταγμένων» στο Η, το οποίο μπορεί να απεικονιστεί με το πλέγμα που παρουσιάζεται στην επόμενη διαφάνεια.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143000"/>
                <a:ext cx="8534400" cy="5181600"/>
              </a:xfrm>
              <a:blipFill>
                <a:blip r:embed="rId3"/>
                <a:stretch>
                  <a:fillRect l="-1189" t="-1222" r="-222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315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ΣΥΣΤΗΜΑΤΑ ΣΥΝΤΕΤΑΓΜΕΝΩΝ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FEF5C-364A-7B42-A6F4-B2C7E491D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18" y="1235054"/>
            <a:ext cx="5858874" cy="56229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83DB70-C706-CB6B-9715-D309A7DB8931}"/>
              </a:ext>
            </a:extLst>
          </p:cNvPr>
          <p:cNvSpPr/>
          <p:nvPr/>
        </p:nvSpPr>
        <p:spPr bwMode="auto">
          <a:xfrm>
            <a:off x="1428618" y="5873841"/>
            <a:ext cx="585887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869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ΔΙΑΣΤΑΣΗ ΥΠΟΧΩΡΟΥ</a:t>
            </a:r>
            <a:endParaRPr lang="en-US" altLang="en-US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81000" y="12954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altLang="en-US" sz="2700" b="1" dirty="0">
                <a:cs typeface="Times New Roman" panose="02020603050405020304" pitchFamily="18" charset="0"/>
              </a:rPr>
              <a:t>Ορισμός </a:t>
            </a:r>
            <a:r>
              <a:rPr lang="en-US" altLang="en-US" sz="2700" dirty="0">
                <a:cs typeface="Times New Roman" panose="02020603050405020304" pitchFamily="18" charset="0"/>
              </a:rPr>
              <a:t>: </a:t>
            </a:r>
            <a:r>
              <a:rPr lang="el-GR" altLang="en-US" sz="2700" dirty="0">
                <a:cs typeface="Times New Roman" panose="02020603050405020304" pitchFamily="18" charset="0"/>
              </a:rPr>
              <a:t>Η </a:t>
            </a:r>
            <a:r>
              <a:rPr lang="el-GR" altLang="en-US" sz="2700" b="1" dirty="0">
                <a:cs typeface="Times New Roman" panose="02020603050405020304" pitchFamily="18" charset="0"/>
              </a:rPr>
              <a:t>διάσταση</a:t>
            </a:r>
            <a:r>
              <a:rPr lang="el-GR" altLang="en-US" sz="2700" dirty="0">
                <a:cs typeface="Times New Roman" panose="02020603050405020304" pitchFamily="18" charset="0"/>
              </a:rPr>
              <a:t> ενός μη μηδενικού </a:t>
            </a:r>
            <a:r>
              <a:rPr lang="el-GR" altLang="en-US" sz="2700" dirty="0" err="1">
                <a:cs typeface="Times New Roman" panose="02020603050405020304" pitchFamily="18" charset="0"/>
              </a:rPr>
              <a:t>υποχώρου</a:t>
            </a:r>
            <a:r>
              <a:rPr lang="el-GR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i="1" dirty="0">
                <a:cs typeface="Times New Roman" panose="02020603050405020304" pitchFamily="18" charset="0"/>
              </a:rPr>
              <a:t>H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l-GR" altLang="en-US" sz="2700" dirty="0">
                <a:cs typeface="Times New Roman" panose="02020603050405020304" pitchFamily="18" charset="0"/>
              </a:rPr>
              <a:t>που συμβολίζεται με </a:t>
            </a:r>
            <a:r>
              <a:rPr lang="en-US" altLang="en-US" sz="2700" dirty="0">
                <a:cs typeface="Times New Roman" panose="02020603050405020304" pitchFamily="18" charset="0"/>
              </a:rPr>
              <a:t>dim </a:t>
            </a:r>
            <a:r>
              <a:rPr lang="en-US" altLang="en-US" sz="2700" i="1" dirty="0">
                <a:cs typeface="Times New Roman" panose="02020603050405020304" pitchFamily="18" charset="0"/>
              </a:rPr>
              <a:t>H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l-GR" altLang="en-US" sz="2700" dirty="0">
                <a:cs typeface="Times New Roman" panose="02020603050405020304" pitchFamily="18" charset="0"/>
              </a:rPr>
              <a:t>είναι το πλήθος των διανυσμάτων σε οποιαδήποτε βάση του </a:t>
            </a:r>
            <a:r>
              <a:rPr lang="en-US" altLang="en-US" sz="2700" i="1" dirty="0">
                <a:cs typeface="Times New Roman" panose="02020603050405020304" pitchFamily="18" charset="0"/>
              </a:rPr>
              <a:t>H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l-GR" altLang="en-US" sz="2700" dirty="0">
                <a:cs typeface="Times New Roman" panose="02020603050405020304" pitchFamily="18" charset="0"/>
              </a:rPr>
              <a:t>Η διάσταση του μηδενικού </a:t>
            </a:r>
            <a:r>
              <a:rPr lang="el-GR" altLang="en-US" sz="2700" dirty="0" err="1">
                <a:cs typeface="Times New Roman" panose="02020603050405020304" pitchFamily="18" charset="0"/>
              </a:rPr>
              <a:t>υποχώρου</a:t>
            </a:r>
            <a:r>
              <a:rPr lang="el-GR" altLang="en-US" sz="2700" dirty="0">
                <a:cs typeface="Times New Roman" panose="02020603050405020304" pitchFamily="18" charset="0"/>
              </a:rPr>
              <a:t> {</a:t>
            </a:r>
            <a:r>
              <a:rPr lang="el-GR" altLang="en-US" sz="2700" b="1" dirty="0">
                <a:cs typeface="Times New Roman" panose="02020603050405020304" pitchFamily="18" charset="0"/>
              </a:rPr>
              <a:t>0</a:t>
            </a:r>
            <a:r>
              <a:rPr lang="el-GR" altLang="en-US" sz="2700" dirty="0">
                <a:cs typeface="Times New Roman" panose="02020603050405020304" pitchFamily="18" charset="0"/>
              </a:rPr>
              <a:t>} ορίζεται ως μηδέν.</a:t>
            </a:r>
          </a:p>
          <a:p>
            <a:pPr eaLnBrk="1" hangingPunct="1"/>
            <a:endParaRPr lang="en-US" altLang="en-US" sz="27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700" b="1" dirty="0">
                <a:cs typeface="Times New Roman" panose="02020603050405020304" pitchFamily="18" charset="0"/>
              </a:rPr>
              <a:t>Ορισμός </a:t>
            </a:r>
            <a:r>
              <a:rPr lang="en-US" altLang="en-US" sz="2700" b="1" dirty="0">
                <a:cs typeface="Times New Roman" panose="02020603050405020304" pitchFamily="18" charset="0"/>
              </a:rPr>
              <a:t>: </a:t>
            </a:r>
            <a:r>
              <a:rPr lang="el-GR" altLang="en-US" sz="2700" dirty="0">
                <a:cs typeface="Times New Roman" panose="02020603050405020304" pitchFamily="18" charset="0"/>
              </a:rPr>
              <a:t>Η τάξη ενός πίνακα </a:t>
            </a:r>
            <a:r>
              <a:rPr lang="en-US" altLang="en-US" sz="2700" i="1" dirty="0">
                <a:cs typeface="Times New Roman" panose="02020603050405020304" pitchFamily="18" charset="0"/>
              </a:rPr>
              <a:t>A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l-GR" altLang="en-US" sz="2700" dirty="0">
                <a:cs typeface="Times New Roman" panose="02020603050405020304" pitchFamily="18" charset="0"/>
              </a:rPr>
              <a:t>που συμβολίζεται με </a:t>
            </a:r>
            <a:r>
              <a:rPr lang="en-US" altLang="en-US" sz="2700" dirty="0">
                <a:cs typeface="Times New Roman" panose="02020603050405020304" pitchFamily="18" charset="0"/>
              </a:rPr>
              <a:t>rank </a:t>
            </a:r>
            <a:r>
              <a:rPr lang="en-US" altLang="en-US" sz="2700" i="1" dirty="0">
                <a:cs typeface="Times New Roman" panose="02020603050405020304" pitchFamily="18" charset="0"/>
              </a:rPr>
              <a:t>A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l-GR" altLang="en-US" sz="2700" dirty="0">
                <a:cs typeface="Times New Roman" panose="02020603050405020304" pitchFamily="18" charset="0"/>
              </a:rPr>
              <a:t>είναι η διάσταση του χώρου των στηλών του </a:t>
            </a:r>
            <a:r>
              <a:rPr lang="en-US" altLang="en-US" sz="2700" i="1" dirty="0">
                <a:cs typeface="Times New Roman" panose="02020603050405020304" pitchFamily="18" charset="0"/>
              </a:rPr>
              <a:t>A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67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ΔΙΑΣΤΑΣΗ ΥΠΟΧΩΡΟΥ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 txBox="1">
                <a:spLocks noChangeArrowheads="1"/>
              </p:cNvSpPr>
              <p:nvPr/>
            </p:nvSpPr>
            <p:spPr bwMode="auto">
              <a:xfrm>
                <a:off x="473529" y="1394732"/>
                <a:ext cx="8305800" cy="4777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: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Προσδιορίστε την τάξη του πίνακα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en-US" sz="22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200" dirty="0">
                    <a:cs typeface="Times New Roman" panose="02020603050405020304" pitchFamily="18" charset="0"/>
                  </a:rPr>
                  <a:t> 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−6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−9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14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−20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−6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200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Λύση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: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Μετατρέψτε τον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σε κλιμακωτή μορφή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 eaLnBrk="1" hangingPunct="1">
                  <a:buNone/>
                </a:pPr>
                <a:r>
                  <a:rPr lang="en-US" altLang="en-US" sz="22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200" dirty="0">
                    <a:cs typeface="Times New Roman" panose="02020603050405020304" pitchFamily="18" charset="0"/>
                  </a:rPr>
                  <a:t> 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−6</m:t>
                                  </m:r>
                                </m:e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−9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14</m:t>
                                  </m:r>
                                </m:e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−20</m:t>
                                  </m:r>
                                </m:e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−6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200" dirty="0">
                    <a:cs typeface="Times New Roman" panose="02020603050405020304" pitchFamily="18" charset="0"/>
                  </a:rPr>
                  <a:t> ~ … 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altLang="en-US" sz="22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:endParaRPr lang="en-US" altLang="en-US" sz="2200" dirty="0"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1800"/>
                  </a:spcBef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χει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3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στήλες με οδηγό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ά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ρα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rank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3.</a:t>
                </a:r>
              </a:p>
            </p:txBody>
          </p:sp>
        </mc:Choice>
        <mc:Fallback xmlns="">
          <p:sp>
            <p:nvSpPr>
              <p:cNvPr id="6" name="Rectang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529" y="1394732"/>
                <a:ext cx="8305800" cy="4777468"/>
              </a:xfrm>
              <a:prstGeom prst="rect">
                <a:avLst/>
              </a:prstGeom>
              <a:blipFill>
                <a:blip r:embed="rId3"/>
                <a:stretch>
                  <a:fillRect l="-1221" t="-1058" b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02FA843-7E7E-5E46-B8C2-BBABCB6ABA5D}"/>
              </a:ext>
            </a:extLst>
          </p:cNvPr>
          <p:cNvGrpSpPr/>
          <p:nvPr/>
        </p:nvGrpSpPr>
        <p:grpSpPr>
          <a:xfrm>
            <a:off x="2971805" y="5286073"/>
            <a:ext cx="4292953" cy="543764"/>
            <a:chOff x="2946047" y="5138002"/>
            <a:chExt cx="4292953" cy="5437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2A15F5-C789-4E4A-986F-10767BA29134}"/>
                </a:ext>
              </a:extLst>
            </p:cNvPr>
            <p:cNvSpPr/>
            <p:nvPr/>
          </p:nvSpPr>
          <p:spPr>
            <a:xfrm>
              <a:off x="2946047" y="5220101"/>
              <a:ext cx="25936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en-US" dirty="0">
                  <a:solidFill>
                    <a:srgbClr val="0070C0"/>
                  </a:solidFill>
                  <a:latin typeface="+mn-lt"/>
                  <a:cs typeface="Times New Roman" panose="02020603050405020304" pitchFamily="18" charset="0"/>
                </a:rPr>
                <a:t>Στήλες με οδηγό</a:t>
              </a:r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7DC9FBC-70E9-174A-A5F8-CB37FA50562D}"/>
                </a:ext>
              </a:extLst>
            </p:cNvPr>
            <p:cNvGrpSpPr/>
            <p:nvPr/>
          </p:nvGrpSpPr>
          <p:grpSpPr>
            <a:xfrm>
              <a:off x="5181600" y="5138002"/>
              <a:ext cx="2057400" cy="358130"/>
              <a:chOff x="5181600" y="5138002"/>
              <a:chExt cx="2057400" cy="35813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8A8A8D8-AF95-EF4D-A385-0DCA58088F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181600" y="5486400"/>
                <a:ext cx="2057400" cy="2232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856C1A6-8E46-9D48-AC28-657A75FE9A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536130" y="5148366"/>
                <a:ext cx="0" cy="347766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0A4FE5F-462B-864C-A105-D5ADE03430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073540" y="5148257"/>
                <a:ext cx="0" cy="347766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2600A20-7C3C-EE46-ABE3-0AC4F64D4A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217341" y="5138002"/>
                <a:ext cx="0" cy="347766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55454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2.9-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ΔΙΑΣΤΑΣΗ ΥΠΟΧΩΡΟΥ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 txBox="1">
                <a:spLocks noChangeArrowheads="1"/>
              </p:cNvSpPr>
              <p:nvPr/>
            </p:nvSpPr>
            <p:spPr bwMode="auto">
              <a:xfrm>
                <a:off x="304800" y="1371600"/>
                <a:ext cx="8686800" cy="518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77C97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l-GR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 14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Εάν ένας πίνακας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έχει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στήλες, τότε 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rank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+ dim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eaLnBrk="1" hangingPunct="1">
                  <a:buNone/>
                </a:pP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 15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Έστω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ένας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p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-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διάστατος υποχώρος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</a:p>
              <a:p>
                <a:pPr marL="514350" indent="-514350" eaLnBrk="1" hangingPunct="1">
                  <a:buFont typeface="+mj-lt"/>
                  <a:buAutoNum type="alphaLcPeriod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Κάθε γραμμικά ανεξάρτητο σύνολο ακριβώς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p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στοιχείων στο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αυτόματα μια βάση για 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</a:p>
              <a:p>
                <a:pPr marL="514350" indent="-514350" eaLnBrk="1" hangingPunct="1">
                  <a:buFont typeface="+mj-lt"/>
                  <a:buAutoNum type="alphaLcPeriod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Επίσης, κάθε σύνολο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p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στοιχείων 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που εκτείνεται στο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αυτόματα μια βάση για 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endParaRPr lang="en-US" altLang="en-US" sz="27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71600"/>
                <a:ext cx="8686800" cy="5181600"/>
              </a:xfrm>
              <a:prstGeom prst="rect">
                <a:avLst/>
              </a:prstGeom>
              <a:blipFill>
                <a:blip r:embed="rId3"/>
                <a:stretch>
                  <a:fillRect l="-1316" t="-1225" r="-20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241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12847</TotalTime>
  <Words>933</Words>
  <Application>Microsoft Macintosh PowerPoint</Application>
  <PresentationFormat>On-screen Show (4:3)</PresentationFormat>
  <Paragraphs>83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Bookshelf Symbol 2</vt:lpstr>
      <vt:lpstr>Cambria Math</vt:lpstr>
      <vt:lpstr>Euclid Math One</vt:lpstr>
      <vt:lpstr>Times New Roman</vt:lpstr>
      <vt:lpstr>Wingdings</vt:lpstr>
      <vt:lpstr>Blends</vt:lpstr>
      <vt:lpstr>Άλγεβρα Πινάκων</vt:lpstr>
      <vt:lpstr>ΣΥΣΤΗΜΑΤΑ ΣΥΝΤΕΤΑΓΜΕΝΩΝ</vt:lpstr>
      <vt:lpstr>ΣΥΣΤΗΜΑΤΑ ΣΥΝΤΕΤΑΓΜΕΝΩΝ</vt:lpstr>
      <vt:lpstr>ΣΥΣΤΗΜΑΤΑ ΣΥΝΤΕΤΑΓΜΕΝΩΝ</vt:lpstr>
      <vt:lpstr>ΣΥΣΤΗΜΑΤΑ ΣΥΝΤΕΤΑΓΜΕΝΩΝ</vt:lpstr>
      <vt:lpstr>ΣΥΣΤΗΜΑΤΑ ΣΥΝΤΕΤΑΓΜΕΝΩΝ</vt:lpstr>
      <vt:lpstr>ΔΙΑΣΤΑΣΗ ΥΠΟΧΩΡΟΥ</vt:lpstr>
      <vt:lpstr>ΔΙΑΣΤΑΣΗ ΥΠΟΧΩΡΟΥ</vt:lpstr>
      <vt:lpstr>ΔΙΑΣΤΑΣΗ ΥΠΟΧΩΡΟΥ</vt:lpstr>
      <vt:lpstr>ΤΑΞΗ ΚΑΙ ΤΟ ΘΕΩΡΗΜΑ ΑΝΤΙΣΤΡΕΨΙΜΟΤΗΤΑΣ</vt:lpstr>
      <vt:lpstr>ΤΑΞΗ ΚΑΙ ΤΟ ΘΕΩΡΗΜΑ ΑΝΤΙΣΤΡΕΨΙΜΟΤΗΤΑΣ</vt:lpstr>
      <vt:lpstr>RANK AND THE INVERTIBLE MATRIX THEOREM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1000</cp:revision>
  <dcterms:created xsi:type="dcterms:W3CDTF">2005-10-22T18:34:54Z</dcterms:created>
  <dcterms:modified xsi:type="dcterms:W3CDTF">2025-11-25T11:29:56Z</dcterms:modified>
</cp:coreProperties>
</file>