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6" r:id="rId2"/>
    <p:sldId id="278" r:id="rId3"/>
    <p:sldId id="279" r:id="rId4"/>
    <p:sldId id="280" r:id="rId5"/>
    <p:sldId id="282" r:id="rId6"/>
    <p:sldId id="283" r:id="rId7"/>
    <p:sldId id="284" r:id="rId8"/>
    <p:sldId id="286" r:id="rId9"/>
    <p:sldId id="287" r:id="rId10"/>
    <p:sldId id="288" r:id="rId11"/>
    <p:sldId id="289" r:id="rId12"/>
    <p:sldId id="307" r:id="rId13"/>
    <p:sldId id="308" r:id="rId14"/>
    <p:sldId id="309" r:id="rId15"/>
    <p:sldId id="310" r:id="rId16"/>
    <p:sldId id="311" r:id="rId17"/>
    <p:sldId id="312" r:id="rId18"/>
    <p:sldId id="257" r:id="rId19"/>
    <p:sldId id="258" r:id="rId20"/>
    <p:sldId id="263" r:id="rId21"/>
    <p:sldId id="264" r:id="rId22"/>
    <p:sldId id="292" r:id="rId23"/>
    <p:sldId id="293" r:id="rId24"/>
    <p:sldId id="294" r:id="rId25"/>
    <p:sldId id="313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29" r:id="rId42"/>
    <p:sldId id="330" r:id="rId43"/>
    <p:sldId id="331" r:id="rId44"/>
    <p:sldId id="332" r:id="rId45"/>
    <p:sldId id="333" r:id="rId46"/>
    <p:sldId id="334" r:id="rId47"/>
    <p:sldId id="335" r:id="rId48"/>
    <p:sldId id="337" r:id="rId49"/>
    <p:sldId id="338" r:id="rId50"/>
    <p:sldId id="339" r:id="rId51"/>
    <p:sldId id="340" r:id="rId5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4C02D-EB69-4EDC-A6D5-0F397B7F41DD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25F8E-1601-4D7C-AC0E-443FF03A188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5483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pPr lvl="0"/>
            <a:r>
              <a:rPr lang="el-GR" altLang="el-GR" noProof="0"/>
              <a:t>Στυλ κύριου τίτλου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l-GR" altLang="el-GR" noProof="0"/>
              <a:t>Στυλ κύριου υπότιτλου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F2919C-0589-4E10-A2E8-EFBB9BB50C13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414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52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013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020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34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358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809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21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856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151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επεξεργασία του τίτλου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 επίπεδο</a:t>
            </a:r>
          </a:p>
          <a:p>
            <a:pPr lvl="2"/>
            <a:r>
              <a:rPr lang="el-GR" altLang="el-GR"/>
              <a:t>Τρίτο επίπεδο</a:t>
            </a:r>
          </a:p>
          <a:p>
            <a:pPr lvl="3"/>
            <a:r>
              <a:rPr lang="el-GR" altLang="el-GR"/>
              <a:t>Τέταρτο επίπεδο</a:t>
            </a:r>
          </a:p>
          <a:p>
            <a:pPr lvl="4"/>
            <a:r>
              <a:rPr lang="el-GR" altLang="el-GR"/>
              <a:t>Πέμπτο επίπεδο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F4F2919C-0589-4E10-A2E8-EFBB9BB50C13}" type="datetimeFigureOut">
              <a:rPr lang="el-GR" smtClean="0"/>
              <a:pPr/>
              <a:t>3/5/2023</a:t>
            </a:fld>
            <a:endParaRPr lang="el-GR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l-GR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sz="quarter"/>
          </p:nvPr>
        </p:nvSpPr>
        <p:spPr>
          <a:xfrm>
            <a:off x="107504" y="476672"/>
            <a:ext cx="9036496" cy="1944216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/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/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/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/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  <a:effectLst/>
              </a:rPr>
              <a:t/>
            </a:r>
            <a:br>
              <a:rPr lang="el-GR" dirty="0" smtClean="0">
                <a:solidFill>
                  <a:srgbClr val="FFFF00"/>
                </a:solidFill>
                <a:effectLst/>
              </a:rPr>
            </a:br>
            <a:r>
              <a:rPr lang="el-GR" dirty="0">
                <a:solidFill>
                  <a:srgbClr val="FFFF00"/>
                </a:solidFill>
                <a:effectLst/>
              </a:rPr>
              <a:t/>
            </a:r>
            <a:br>
              <a:rPr lang="el-GR" dirty="0">
                <a:solidFill>
                  <a:srgbClr val="FFFF00"/>
                </a:solidFill>
                <a:effectLst/>
              </a:rPr>
            </a:br>
            <a:r>
              <a:rPr lang="el-GR" dirty="0" smtClean="0">
                <a:solidFill>
                  <a:srgbClr val="FFFF00"/>
                </a:solidFill>
                <a:effectLst/>
              </a:rPr>
              <a:t/>
            </a:r>
            <a:br>
              <a:rPr lang="el-GR" dirty="0" smtClean="0">
                <a:solidFill>
                  <a:srgbClr val="FFFF00"/>
                </a:solidFill>
                <a:effectLst/>
              </a:rPr>
            </a:br>
            <a:r>
              <a:rPr lang="el-GR" dirty="0" smtClean="0">
                <a:solidFill>
                  <a:srgbClr val="FFFF00"/>
                </a:solidFill>
                <a:effectLst/>
              </a:rPr>
              <a:t>Λιμνοθάλασσα του Μεσολογγίου: Πρόγραμμα</a:t>
            </a: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sz="quarter" idx="1"/>
          </p:nvPr>
        </p:nvSpPr>
        <p:spPr>
          <a:xfrm>
            <a:off x="0" y="2492896"/>
            <a:ext cx="9108504" cy="4365104"/>
          </a:xfrm>
        </p:spPr>
        <p:txBody>
          <a:bodyPr/>
          <a:lstStyle/>
          <a:p>
            <a:endParaRPr lang="el-GR" dirty="0">
              <a:solidFill>
                <a:srgbClr val="FFC000"/>
              </a:solidFill>
            </a:endParaRPr>
          </a:p>
          <a:p>
            <a:r>
              <a:rPr lang="el-GR" sz="4400" dirty="0"/>
              <a:t>Δημοσθένης Α. Χατζηλέλεκας</a:t>
            </a:r>
          </a:p>
          <a:p>
            <a:r>
              <a:rPr lang="el-GR" sz="4400" dirty="0">
                <a:solidFill>
                  <a:schemeClr val="tx1"/>
                </a:solidFill>
              </a:rPr>
              <a:t>Σύμβουλος Εκπαίδευσης </a:t>
            </a:r>
            <a:r>
              <a:rPr lang="el-GR" sz="4400" dirty="0" smtClean="0">
                <a:solidFill>
                  <a:schemeClr val="tx1"/>
                </a:solidFill>
              </a:rPr>
              <a:t>Δασκάλων ΠΕ-70</a:t>
            </a:r>
            <a:endParaRPr lang="el-GR" sz="4400" dirty="0">
              <a:solidFill>
                <a:schemeClr val="tx1"/>
              </a:solidFill>
            </a:endParaRPr>
          </a:p>
          <a:p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3698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η αλλαγή στάσεων, η διάθεση συμμετοχής,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9036496" cy="4114800"/>
          </a:xfrm>
        </p:spPr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η </a:t>
            </a:r>
            <a:r>
              <a:rPr lang="el-GR" sz="4400" dirty="0"/>
              <a:t>αίσθηση υπευθυνότητας και η συναίσθηση της ανάγκης για άμεση δράση προς την κατεύθυνση της αντιμετώπισης των περιβαλλοντικών προβλημάτων.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65988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Ιδιαίτερο βάρος δίνεται σε προσεγγίσεις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856984" cy="4114800"/>
          </a:xfrm>
        </p:spPr>
        <p:txBody>
          <a:bodyPr/>
          <a:lstStyle/>
          <a:p>
            <a:pPr algn="ctr"/>
            <a:endParaRPr lang="el-GR" sz="3600" dirty="0" smtClean="0"/>
          </a:p>
          <a:p>
            <a:pPr algn="ctr"/>
            <a:r>
              <a:rPr lang="el-GR" sz="3600" dirty="0" smtClean="0"/>
              <a:t>που </a:t>
            </a:r>
            <a:r>
              <a:rPr lang="el-GR" sz="3600" dirty="0"/>
              <a:t>ανάγονται στο πεδίο της Περιβαλλοντικής Ηθικής, στοχεύοντας στην ανάδειξη των ηθικών σχέσεων μεταξύ ανθρώπινων και μη ανθρώπινων όντων του φυσικού </a:t>
            </a:r>
            <a:r>
              <a:rPr lang="el-GR" sz="3600" dirty="0" smtClean="0"/>
              <a:t>περιβάλλοντος.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49341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609600"/>
            <a:ext cx="8784976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Ο σχεδιασμός και η οργάνωση του εκπαιδευτικού υλικού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000" dirty="0" smtClean="0"/>
          </a:p>
          <a:p>
            <a:pPr algn="ctr"/>
            <a:r>
              <a:rPr lang="el-GR" sz="4000" dirty="0" smtClean="0"/>
              <a:t>παραπέμπει </a:t>
            </a:r>
            <a:r>
              <a:rPr lang="el-GR" sz="4000" dirty="0"/>
              <a:t>στο προφίλ εκπαιδευτικού που </a:t>
            </a:r>
            <a:r>
              <a:rPr lang="el-GR" sz="4000" dirty="0" smtClean="0"/>
              <a:t>καθοδηγεί </a:t>
            </a:r>
            <a:r>
              <a:rPr lang="el-GR" sz="4000" dirty="0"/>
              <a:t>τους μαθητές του προς την ανακάλυψη και την κατασκευή της γνώσης</a:t>
            </a:r>
          </a:p>
        </p:txBody>
      </p:sp>
    </p:spTree>
    <p:extLst>
      <p:ext uri="{BB962C8B-B14F-4D97-AF65-F5344CB8AC3E}">
        <p14:creationId xmlns:p14="http://schemas.microsoft.com/office/powerpoint/2010/main" val="408852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Ένα σύνολο ερωτήσεων που θα μπορούσε να απευθύνει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ο </a:t>
            </a:r>
            <a:r>
              <a:rPr lang="el-GR" sz="4400" dirty="0"/>
              <a:t>εκπαιδευτικός προς τους μαθητές </a:t>
            </a:r>
            <a:r>
              <a:rPr lang="el-GR" sz="4400" dirty="0" smtClean="0"/>
              <a:t>του, γίνεται σε </a:t>
            </a:r>
            <a:r>
              <a:rPr lang="el-GR" sz="4400" dirty="0"/>
              <a:t>ένα πλαίσιο ανακάλυψης και έρευνας από αυτούς,</a:t>
            </a:r>
          </a:p>
        </p:txBody>
      </p:sp>
    </p:spTree>
    <p:extLst>
      <p:ext uri="{BB962C8B-B14F-4D97-AF65-F5344CB8AC3E}">
        <p14:creationId xmlns:p14="http://schemas.microsoft.com/office/powerpoint/2010/main" val="52111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 εκπαιδευτικός λειτουργεί ως εμψυχωτής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που </a:t>
            </a:r>
            <a:r>
              <a:rPr lang="el-GR" sz="4400" dirty="0"/>
              <a:t>καθοδηγεί τους μαθητές του στην ανακάλυψη της γνώσης (διερευνητική μάθηση).</a:t>
            </a:r>
          </a:p>
        </p:txBody>
      </p:sp>
    </p:spTree>
    <p:extLst>
      <p:ext uri="{BB962C8B-B14F-4D97-AF65-F5344CB8AC3E}">
        <p14:creationId xmlns:p14="http://schemas.microsoft.com/office/powerpoint/2010/main" val="253370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Οι μαθητές, για παράδειγμα, καλούνται να μπουν στη θέση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των </a:t>
            </a:r>
            <a:r>
              <a:rPr lang="el-GR" sz="4400" dirty="0"/>
              <a:t>άλλων «ενοίκων» της λιμνοθάλασσας και να συναισθανθούν προβλήματα και καταστάσεις που βιώνουν πουλιά ή ψάρια, </a:t>
            </a:r>
          </a:p>
        </p:txBody>
      </p:sp>
    </p:spTree>
    <p:extLst>
      <p:ext uri="{BB962C8B-B14F-4D97-AF65-F5344CB8AC3E}">
        <p14:creationId xmlns:p14="http://schemas.microsoft.com/office/powerpoint/2010/main" val="192487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ώστε μέσω της </a:t>
            </a:r>
            <a:r>
              <a:rPr lang="el-GR" dirty="0" err="1">
                <a:solidFill>
                  <a:srgbClr val="FFFF00"/>
                </a:solidFill>
              </a:rPr>
              <a:t>ενσυναίσθησης</a:t>
            </a:r>
            <a:r>
              <a:rPr lang="el-GR" dirty="0">
                <a:solidFill>
                  <a:srgbClr val="FFFF00"/>
                </a:solidFill>
              </a:rPr>
              <a:t>, της πρόκλησης συναισθημάτων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και  </a:t>
            </a:r>
            <a:r>
              <a:rPr lang="el-GR" sz="4400" dirty="0"/>
              <a:t>της δημιουργίας μιας προσωπικής σχέσης με το περιβάλλον να δημιουργηθεί και μία προσωπική σχέση με τα προβλήματά του περιβάλλοντος,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877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Σχέση </a:t>
            </a:r>
            <a:r>
              <a:rPr lang="el-GR" dirty="0">
                <a:solidFill>
                  <a:srgbClr val="FFFF00"/>
                </a:solidFill>
              </a:rPr>
              <a:t>που θα μπορούσε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να </a:t>
            </a:r>
            <a:r>
              <a:rPr lang="el-GR" sz="4400" dirty="0"/>
              <a:t>πυροδοτήσει την επιθυμητή αλλαγή στάσης απέναντι </a:t>
            </a:r>
            <a:r>
              <a:rPr lang="el-GR" sz="4400" dirty="0" smtClean="0"/>
              <a:t>στον </a:t>
            </a:r>
            <a:r>
              <a:rPr lang="el-GR" sz="4400" dirty="0"/>
              <a:t>φυσικό κόσμο.</a:t>
            </a:r>
          </a:p>
        </p:txBody>
      </p:sp>
    </p:spTree>
    <p:extLst>
      <p:ext uri="{BB962C8B-B14F-4D97-AF65-F5344CB8AC3E}">
        <p14:creationId xmlns:p14="http://schemas.microsoft.com/office/powerpoint/2010/main" val="43177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/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>1</a:t>
            </a:r>
            <a:r>
              <a:rPr lang="el-GR" baseline="30000" dirty="0" smtClean="0">
                <a:solidFill>
                  <a:srgbClr val="FFFF00"/>
                </a:solidFill>
              </a:rPr>
              <a:t>ο</a:t>
            </a:r>
            <a:r>
              <a:rPr lang="el-GR" dirty="0" smtClean="0">
                <a:solidFill>
                  <a:srgbClr val="FFFF00"/>
                </a:solidFill>
              </a:rPr>
              <a:t> εργαστήριο: </a:t>
            </a:r>
            <a:r>
              <a:rPr lang="el-GR" dirty="0">
                <a:solidFill>
                  <a:srgbClr val="FFFF00"/>
                </a:solidFill>
                <a:effectLst/>
              </a:rPr>
              <a:t>Δημιουργική ανάγνωση</a:t>
            </a:r>
            <a:r>
              <a:rPr lang="el-GR" dirty="0">
                <a:effectLst/>
              </a:rPr>
              <a:t/>
            </a:r>
            <a:br>
              <a:rPr lang="el-GR" dirty="0">
                <a:effectLst/>
              </a:rPr>
            </a:b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Αντικείμενο </a:t>
            </a:r>
            <a:r>
              <a:rPr lang="el-GR" sz="4400" dirty="0"/>
              <a:t>του εργαστηρίου είναι η αξιοποίηση του παραμυθιού για τη λιμνοθάλασσα ως μέσο μάθησης. </a:t>
            </a:r>
          </a:p>
        </p:txBody>
      </p:sp>
    </p:spTree>
    <p:extLst>
      <p:ext uri="{BB962C8B-B14F-4D97-AF65-F5344CB8AC3E}">
        <p14:creationId xmlns:p14="http://schemas.microsoft.com/office/powerpoint/2010/main" val="296158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 εργαστήριο αποτελεί ουσιαστικά μία πρόταση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διδακτικής </a:t>
            </a:r>
            <a:r>
              <a:rPr lang="el-GR" sz="4400" dirty="0"/>
              <a:t>πράξης και εκπαιδευτικής διαδικασίας, που ενεργοποιεί βιωματικές, </a:t>
            </a:r>
            <a:r>
              <a:rPr lang="el-GR" sz="4400" dirty="0" err="1"/>
              <a:t>αξιακές</a:t>
            </a:r>
            <a:r>
              <a:rPr lang="el-GR" sz="4400" dirty="0"/>
              <a:t> και συναισθηματικές παραμέτρους, </a:t>
            </a:r>
          </a:p>
        </p:txBody>
      </p:sp>
    </p:spTree>
    <p:extLst>
      <p:ext uri="{BB962C8B-B14F-4D97-AF65-F5344CB8AC3E}">
        <p14:creationId xmlns:p14="http://schemas.microsoft.com/office/powerpoint/2010/main" val="2302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 smtClean="0">
                <a:solidFill>
                  <a:srgbClr val="FFFF00"/>
                </a:solidFill>
                <a:effectLst/>
              </a:rPr>
              <a:t>Περιγραφή </a:t>
            </a:r>
            <a:r>
              <a:rPr lang="el-GR" dirty="0">
                <a:solidFill>
                  <a:srgbClr val="FFFF00"/>
                </a:solidFill>
                <a:effectLst/>
              </a:rPr>
              <a:t>(50-100 λέξεις)</a:t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/>
            <a:endParaRPr lang="el-GR" dirty="0" smtClean="0"/>
          </a:p>
          <a:p>
            <a:pPr algn="ctr"/>
            <a:r>
              <a:rPr lang="el-GR" sz="4000" dirty="0" smtClean="0"/>
              <a:t>Μέσα </a:t>
            </a:r>
            <a:r>
              <a:rPr lang="el-GR" sz="4000" dirty="0"/>
              <a:t>από τη γνωριμία με τη λιμνοθάλασσα Μεσολογγίου επιδιώκεται να αναδειχθούν και να διερευνηθούν οι σχέσεις ανθρώπου – περιβάλλοντος και η εξέλιξη των σχέσεων αυτών στο χρόνο. </a:t>
            </a:r>
          </a:p>
        </p:txBody>
      </p:sp>
    </p:spTree>
    <p:extLst>
      <p:ext uri="{BB962C8B-B14F-4D97-AF65-F5344CB8AC3E}">
        <p14:creationId xmlns:p14="http://schemas.microsoft.com/office/powerpoint/2010/main" val="373678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>
                <a:solidFill>
                  <a:srgbClr val="FFFF00"/>
                </a:solidFill>
              </a:rPr>
              <a:t>Υποστήριξη </a:t>
            </a:r>
            <a:r>
              <a:rPr lang="el-GR" dirty="0">
                <a:solidFill>
                  <a:srgbClr val="FFFF00"/>
                </a:solidFill>
              </a:rPr>
              <a:t>εκπαιδευτικού – Προετοιμασία</a:t>
            </a:r>
            <a:br>
              <a:rPr lang="el-GR" dirty="0">
                <a:solidFill>
                  <a:srgbClr val="FFFF00"/>
                </a:solidFill>
              </a:rPr>
            </a:b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dirty="0" smtClean="0"/>
          </a:p>
          <a:p>
            <a:pPr algn="ctr"/>
            <a:r>
              <a:rPr lang="el-GR" sz="4000" dirty="0" smtClean="0"/>
              <a:t>Αξιοποίηση </a:t>
            </a:r>
            <a:r>
              <a:rPr lang="el-GR" sz="4000" dirty="0"/>
              <a:t>του παραμυθιού με τίτλο </a:t>
            </a:r>
            <a:r>
              <a:rPr lang="el-GR" sz="4000" i="1" dirty="0"/>
              <a:t>«Της λίμνης το νερό, της θάλασσας το αλάτι, λιμνοθάλασσας παλάτι</a:t>
            </a:r>
            <a:r>
              <a:rPr lang="el-GR" sz="4000" dirty="0"/>
              <a:t> (©  2018 ΚΠΕ Μεσολογγίου - έντυπη έκδοση).</a:t>
            </a:r>
          </a:p>
        </p:txBody>
      </p:sp>
    </p:spTree>
    <p:extLst>
      <p:ext uri="{BB962C8B-B14F-4D97-AF65-F5344CB8AC3E}">
        <p14:creationId xmlns:p14="http://schemas.microsoft.com/office/powerpoint/2010/main" val="10365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Αξιοποίηση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4400" dirty="0" smtClean="0"/>
              <a:t>Power point</a:t>
            </a:r>
            <a:r>
              <a:rPr lang="el-GR" sz="4400" dirty="0" smtClean="0"/>
              <a:t>, </a:t>
            </a:r>
            <a:r>
              <a:rPr lang="el-GR" sz="4400" dirty="0"/>
              <a:t>Αξιοποίηση Βίντεο με την </a:t>
            </a:r>
            <a:r>
              <a:rPr lang="el-GR" sz="4400" dirty="0" err="1"/>
              <a:t>ορνιθοπανίδα</a:t>
            </a:r>
            <a:r>
              <a:rPr lang="el-GR" sz="4400" dirty="0"/>
              <a:t> της λιμνοθάλασσας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endParaRPr lang="el-GR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20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 smtClean="0">
                <a:solidFill>
                  <a:srgbClr val="FFFF00"/>
                </a:solidFill>
                <a:effectLst/>
              </a:rPr>
              <a:t>Πρόσθετο </a:t>
            </a:r>
            <a:r>
              <a:rPr lang="el-GR" dirty="0">
                <a:solidFill>
                  <a:srgbClr val="FFFF00"/>
                </a:solidFill>
                <a:effectLst/>
              </a:rPr>
              <a:t>Υλικό</a:t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Η </a:t>
            </a:r>
            <a:r>
              <a:rPr lang="el-GR" sz="4400" dirty="0"/>
              <a:t>ανάγνωση του παραμυθιού μπορεί να γίνει με τρεις εναλλακτικά τρόπους, κατά την κρίση του εκπαιδευτικού</a:t>
            </a:r>
            <a:r>
              <a:rPr lang="el-GR" sz="4400" dirty="0" smtClean="0"/>
              <a:t>: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34596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α) με ταυτόχρονη προβολή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pPr algn="ctr"/>
            <a:r>
              <a:rPr lang="el-GR" sz="4400" dirty="0" smtClean="0"/>
              <a:t>των </a:t>
            </a:r>
            <a:r>
              <a:rPr lang="el-GR" sz="4400" dirty="0"/>
              <a:t>ζωγραφικών θεμάτων της εικονογράφησης, που </a:t>
            </a:r>
            <a:r>
              <a:rPr lang="el-GR" sz="4400" dirty="0" err="1"/>
              <a:t>οπτικοποιούν</a:t>
            </a:r>
            <a:r>
              <a:rPr lang="el-GR" sz="4400" dirty="0"/>
              <a:t> τα λόγια του παραμυθιού, </a:t>
            </a:r>
          </a:p>
        </p:txBody>
      </p:sp>
    </p:spTree>
    <p:extLst>
      <p:ext uri="{BB962C8B-B14F-4D97-AF65-F5344CB8AC3E}">
        <p14:creationId xmlns:p14="http://schemas.microsoft.com/office/powerpoint/2010/main" val="424305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β) με ταυτόχρονη προβολή του </a:t>
            </a:r>
            <a:r>
              <a:rPr lang="en-US" dirty="0">
                <a:solidFill>
                  <a:srgbClr val="FFFF00"/>
                </a:solidFill>
              </a:rPr>
              <a:t>power point</a:t>
            </a:r>
            <a:r>
              <a:rPr lang="el-GR" dirty="0">
                <a:solidFill>
                  <a:srgbClr val="FFFF00"/>
                </a:solidFill>
              </a:rPr>
              <a:t>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000" dirty="0" smtClean="0"/>
          </a:p>
          <a:p>
            <a:pPr algn="ctr"/>
            <a:r>
              <a:rPr lang="el-GR" sz="4000" dirty="0" smtClean="0"/>
              <a:t>μέσω </a:t>
            </a:r>
            <a:r>
              <a:rPr lang="el-GR" sz="4000" dirty="0"/>
              <a:t>του οποίου η </a:t>
            </a:r>
            <a:r>
              <a:rPr lang="el-GR" sz="4000" dirty="0" err="1"/>
              <a:t>οπτικοποίηση</a:t>
            </a:r>
            <a:r>
              <a:rPr lang="el-GR" sz="4000" dirty="0"/>
              <a:t> του παραμυθιού επιτυγχάνεται με ρεαλιστικές εικόνες από τη λιμνοθάλασσα Μεσολογγίου και γ) μόνο με λόγο.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853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2</a:t>
            </a:r>
            <a:r>
              <a:rPr lang="el-GR" baseline="30000" dirty="0">
                <a:solidFill>
                  <a:srgbClr val="FFFF00"/>
                </a:solidFill>
                <a:effectLst/>
              </a:rPr>
              <a:t>ο </a:t>
            </a:r>
            <a:r>
              <a:rPr lang="el-GR" dirty="0">
                <a:solidFill>
                  <a:srgbClr val="FFFF00"/>
                </a:solidFill>
                <a:effectLst/>
              </a:rPr>
              <a:t>ΕΡΓΑΣΤΗΡΙΟ</a:t>
            </a:r>
            <a:r>
              <a:rPr lang="el-GR" dirty="0" smtClean="0">
                <a:solidFill>
                  <a:srgbClr val="FFFF00"/>
                </a:solidFill>
                <a:effectLst/>
              </a:rPr>
              <a:t>: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b="1" dirty="0" smtClean="0"/>
          </a:p>
          <a:p>
            <a:pPr algn="ctr"/>
            <a:r>
              <a:rPr lang="el-GR" sz="4400" b="1" dirty="0" smtClean="0"/>
              <a:t>«</a:t>
            </a:r>
            <a:r>
              <a:rPr lang="el-GR" sz="4400" b="1" dirty="0"/>
              <a:t>Λιμνοθάλασσα, η ποικιλόμορφη» </a:t>
            </a:r>
            <a:r>
              <a:rPr lang="el-GR" sz="4400" dirty="0"/>
              <a:t/>
            </a:r>
            <a:br>
              <a:rPr lang="el-GR" sz="4400" dirty="0"/>
            </a:br>
            <a:r>
              <a:rPr lang="el-GR" sz="4400" dirty="0"/>
              <a:t>(Χρονική διάρκεια:45-50΄).</a:t>
            </a:r>
            <a:br>
              <a:rPr lang="el-GR" sz="4400" dirty="0"/>
            </a:b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9435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Σενάριο: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sz="4400" dirty="0" smtClean="0"/>
              <a:t>Η </a:t>
            </a:r>
            <a:r>
              <a:rPr lang="el-GR" sz="4400" dirty="0"/>
              <a:t>λιμνοθάλασσα και η ποικιλία ζωής που υποστηρίζει (βιοποικιλότητα) προσφέρουν πολλά στον άνθρωπο. Έχουν ζωτική σημασία για την ευημερία του. </a:t>
            </a:r>
          </a:p>
        </p:txBody>
      </p:sp>
    </p:spTree>
    <p:extLst>
      <p:ext uri="{BB962C8B-B14F-4D97-AF65-F5344CB8AC3E}">
        <p14:creationId xmlns:p14="http://schemas.microsoft.com/office/powerpoint/2010/main" val="9854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Του παρέχουν υπηρεσίες που στηρίζουν τις οικονομία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και </a:t>
            </a:r>
            <a:r>
              <a:rPr lang="el-GR" sz="4400" dirty="0"/>
              <a:t>τις κοινωνίες μας. </a:t>
            </a:r>
            <a:r>
              <a:rPr lang="el-GR" sz="4400" dirty="0" smtClean="0"/>
              <a:t>Συμβάλει </a:t>
            </a:r>
            <a:r>
              <a:rPr lang="el-GR" sz="4400" dirty="0"/>
              <a:t>στην πολιτισμική εξέλιξη των κοινωνιών, προσφέροντας αισθητική, πνευματική και πολιτισμική ανάπτυξη</a:t>
            </a:r>
            <a:r>
              <a:rPr lang="el-GR" sz="4400" dirty="0" smtClean="0"/>
              <a:t>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11989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Οι μαθητές συμπληρώνουν φύλλα εργασίας,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γίνονται </a:t>
            </a:r>
            <a:r>
              <a:rPr lang="el-GR" sz="4400" dirty="0"/>
              <a:t>ζωγράφοι, ηθοποιοί, ποιητές ή παραδοσιακοί τεχνίτες της λιμνοθάλασσας.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47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3</a:t>
            </a:r>
            <a:r>
              <a:rPr lang="el-GR" baseline="30000" dirty="0">
                <a:solidFill>
                  <a:srgbClr val="FFFF00"/>
                </a:solidFill>
                <a:effectLst/>
              </a:rPr>
              <a:t>ο</a:t>
            </a:r>
            <a:r>
              <a:rPr lang="el-GR" dirty="0">
                <a:solidFill>
                  <a:srgbClr val="FFFF00"/>
                </a:solidFill>
                <a:effectLst/>
              </a:rPr>
              <a:t>  ΕΡΓΑΣΤΗΡΙΟ</a:t>
            </a:r>
            <a:r>
              <a:rPr lang="el-GR" b="1" dirty="0"/>
              <a:t>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b="1" dirty="0" smtClean="0"/>
          </a:p>
          <a:p>
            <a:pPr algn="ctr"/>
            <a:r>
              <a:rPr lang="el-GR" sz="4400" b="1" dirty="0" smtClean="0"/>
              <a:t>«</a:t>
            </a:r>
            <a:r>
              <a:rPr lang="el-GR" sz="4400" b="1" dirty="0"/>
              <a:t>Προσαρμογή: η συνταγή της επιβίωσης» </a:t>
            </a:r>
            <a:endParaRPr lang="el-GR" sz="4400" dirty="0"/>
          </a:p>
          <a:p>
            <a:pPr algn="ctr"/>
            <a:r>
              <a:rPr lang="el-GR" sz="4400" dirty="0"/>
              <a:t>(Χρονική διάρκεια: 35-40΄).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120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 πρόγραμμα είναι δομημένο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ώστε </a:t>
            </a:r>
            <a:r>
              <a:rPr lang="el-GR" sz="4400" dirty="0"/>
              <a:t>να ενεργοποιήσει μία εκπαιδευτική πράξη που εδράζεται στις αρχές της βιωματικής διδασκαλίας,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225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>
                <a:solidFill>
                  <a:srgbClr val="FFFF00"/>
                </a:solidFill>
              </a:rPr>
              <a:t>Σενάριο</a:t>
            </a:r>
            <a:r>
              <a:rPr lang="el-GR" dirty="0">
                <a:solidFill>
                  <a:srgbClr val="FFFF00"/>
                </a:solidFill>
              </a:rPr>
              <a:t>: Αντικείμενο του εργαστηρίου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3600" dirty="0" smtClean="0"/>
          </a:p>
          <a:p>
            <a:pPr algn="ctr"/>
            <a:r>
              <a:rPr lang="el-GR" sz="3600" dirty="0" smtClean="0"/>
              <a:t>είναι </a:t>
            </a:r>
            <a:r>
              <a:rPr lang="el-GR" sz="3600" dirty="0"/>
              <a:t>η ανάδειξη των διαφορετικών μορφολογικών χαρακτηριστικών των πουλιών της λιμνοθάλασσας και των προσαρμογών τους στους περιβαλλοντικούς παράγοντες της λιμνοθάλασσας, </a:t>
            </a:r>
          </a:p>
        </p:txBody>
      </p:sp>
    </p:spTree>
    <p:extLst>
      <p:ext uri="{BB962C8B-B14F-4D97-AF65-F5344CB8AC3E}">
        <p14:creationId xmlns:p14="http://schemas.microsoft.com/office/powerpoint/2010/main" val="392357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sz="4400" dirty="0"/>
              <a:t>καθώς και η ανάδειξη των διαφορετικών ειδών της </a:t>
            </a:r>
            <a:r>
              <a:rPr lang="el-GR" sz="4400" dirty="0" err="1"/>
              <a:t>ορνιθοπανίδας</a:t>
            </a:r>
            <a:r>
              <a:rPr lang="el-GR" sz="4400" dirty="0"/>
              <a:t> που υποστηρίζει η λιμνοθάλασσα.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92204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609600"/>
            <a:ext cx="8640960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Όσο καλύτερα προσαρμοσμένοι είναι οι οργανισμοί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στο </a:t>
            </a:r>
            <a:r>
              <a:rPr lang="el-GR" sz="4400" dirty="0"/>
              <a:t>περιβάλλον τους, τόσο καλύτερα επιβιώνουν και τόσο περισσότερους και καλύτερα προσαρμοσμένους απογόνους δημιουργούν. </a:t>
            </a:r>
          </a:p>
        </p:txBody>
      </p:sp>
    </p:spTree>
    <p:extLst>
      <p:ext uri="{BB962C8B-B14F-4D97-AF65-F5344CB8AC3E}">
        <p14:creationId xmlns:p14="http://schemas.microsoft.com/office/powerpoint/2010/main" val="418677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Επιβιώνει ο προσαρμοσμένος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και </a:t>
            </a:r>
            <a:r>
              <a:rPr lang="el-GR" sz="4400" dirty="0"/>
              <a:t>όχι απαραίτητα ο πιο γρήγορος ή ο πιο έξυπνος ή ο πιο δυνατός. Και μην ξεχνάμε πως η επιβίωση είναι ο σκοπός!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430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l-GR" u="sng" dirty="0">
                <a:solidFill>
                  <a:srgbClr val="FFFF00"/>
                </a:solidFill>
              </a:rPr>
              <a:t>Οι μαθητές </a:t>
            </a:r>
            <a:r>
              <a:rPr lang="el-GR" dirty="0">
                <a:solidFill>
                  <a:srgbClr val="FFFF00"/>
                </a:solidFill>
              </a:rPr>
              <a:t>μελετούν καρτέλες-κλείδες της </a:t>
            </a:r>
            <a:r>
              <a:rPr lang="el-GR" dirty="0" err="1">
                <a:solidFill>
                  <a:srgbClr val="FFFF00"/>
                </a:solidFill>
              </a:rPr>
              <a:t>ορνιθοπανίδας</a:t>
            </a:r>
            <a:r>
              <a:rPr lang="el-GR" dirty="0">
                <a:solidFill>
                  <a:srgbClr val="FFFF00"/>
                </a:solidFill>
              </a:rPr>
              <a:t>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928992" cy="4114800"/>
          </a:xfrm>
        </p:spPr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«</a:t>
            </a:r>
            <a:r>
              <a:rPr lang="el-GR" sz="4400" dirty="0"/>
              <a:t>διαβάζουν» τα μορφολογικά χαρακτηριστικά των πουλιών και αποκωδικοποιούν τις λειτουργίες τους στο φυσικό περιβάλλον, συμπληρώνουν φύλλα εργασίας.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390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>
                <a:solidFill>
                  <a:srgbClr val="FFFF00"/>
                </a:solidFill>
                <a:effectLst/>
              </a:rPr>
              <a:t>4</a:t>
            </a:r>
            <a:r>
              <a:rPr lang="el-GR" u="sng" baseline="30000" dirty="0">
                <a:solidFill>
                  <a:srgbClr val="FFFF00"/>
                </a:solidFill>
                <a:effectLst/>
              </a:rPr>
              <a:t>ο</a:t>
            </a:r>
            <a:r>
              <a:rPr lang="el-GR" u="sng" dirty="0">
                <a:solidFill>
                  <a:srgbClr val="FFFF00"/>
                </a:solidFill>
                <a:effectLst/>
              </a:rPr>
              <a:t> ΕΡΓΑΣΤΗΡΙΟ</a:t>
            </a:r>
            <a:r>
              <a:rPr lang="el-GR" dirty="0" smtClean="0">
                <a:solidFill>
                  <a:srgbClr val="FFFF00"/>
                </a:solidFill>
                <a:effectLst/>
              </a:rPr>
              <a:t>: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«</a:t>
            </a:r>
            <a:r>
              <a:rPr lang="el-GR" sz="4400" b="1" dirty="0"/>
              <a:t>Ένα πρόβλημα-πολλές λύσεις»</a:t>
            </a:r>
            <a:r>
              <a:rPr lang="el-GR" sz="4400" dirty="0"/>
              <a:t> (Χρονική διάρκεια:45-50΄).</a:t>
            </a:r>
            <a:br>
              <a:rPr lang="el-GR" sz="4400" dirty="0"/>
            </a:b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96654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>
                <a:solidFill>
                  <a:srgbClr val="FFFF00"/>
                </a:solidFill>
              </a:rPr>
              <a:t>Σενάριο</a:t>
            </a:r>
            <a:r>
              <a:rPr lang="el-GR" dirty="0">
                <a:solidFill>
                  <a:srgbClr val="FFFF00"/>
                </a:solidFill>
              </a:rPr>
              <a:t>: Η λιμνοθάλασσα ασφυκτιά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/>
            <a:endParaRPr lang="el-GR" u="sng" dirty="0" smtClean="0"/>
          </a:p>
          <a:p>
            <a:pPr algn="ctr"/>
            <a:r>
              <a:rPr lang="el-GR" sz="4400" dirty="0" smtClean="0"/>
              <a:t>από </a:t>
            </a:r>
            <a:r>
              <a:rPr lang="el-GR" sz="4400" dirty="0"/>
              <a:t>το πλήθος και το μέγεθος των προβλημάτων που την υποβαθμίζουν, υπονομεύοντας τη ζωή όλων των οργανισμών που στηρίζουν τη ζωή στον </a:t>
            </a:r>
            <a:r>
              <a:rPr lang="el-GR" sz="4400" dirty="0" smtClean="0"/>
              <a:t>πλανήτη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21464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– ανθρώπινων και μη ανθρώπινων –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καθώς </a:t>
            </a:r>
            <a:r>
              <a:rPr lang="el-GR" sz="4400" dirty="0"/>
              <a:t>τα περιβαλλοντικά προβλήματα δεν είναι μόνο τοπικά αλλά έχουν επιπτώσεις παγκόσμια.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27634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>
                <a:solidFill>
                  <a:srgbClr val="FFFF00"/>
                </a:solidFill>
                <a:effectLst/>
              </a:rPr>
              <a:t>Οι μαθητές</a:t>
            </a:r>
            <a:r>
              <a:rPr lang="el-GR" dirty="0">
                <a:solidFill>
                  <a:srgbClr val="FFFF00"/>
                </a:solidFill>
                <a:effectLst/>
              </a:rPr>
              <a:t> συμπληρώνουν φύλλα εργασίας,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u="sng" dirty="0" smtClean="0"/>
          </a:p>
          <a:p>
            <a:pPr algn="ctr"/>
            <a:r>
              <a:rPr lang="el-GR" sz="4400" dirty="0" smtClean="0"/>
              <a:t>εξασκώντας </a:t>
            </a:r>
            <a:r>
              <a:rPr lang="el-GR" sz="4400" dirty="0"/>
              <a:t>ικανότητες και δεξιότητες με σκοπό την </a:t>
            </a:r>
            <a:r>
              <a:rPr lang="el-GR" sz="4400" dirty="0" smtClean="0"/>
              <a:t>αναζήτηση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21432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και παραγωγή πολλαπλών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εναλλακτικών </a:t>
            </a:r>
            <a:r>
              <a:rPr lang="el-GR" sz="4400" dirty="0"/>
              <a:t>λύσεων στη διαχείριση των  περιβαλλοντικών προβλημάτων. </a:t>
            </a:r>
          </a:p>
          <a:p>
            <a:pPr algn="ctr"/>
            <a:endParaRPr lang="el-GR" sz="4400" dirty="0"/>
          </a:p>
          <a:p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18472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 smtClean="0">
                <a:solidFill>
                  <a:srgbClr val="FFFF00"/>
                </a:solidFill>
                <a:effectLst/>
              </a:rPr>
              <a:t>Στοχευόμενες </a:t>
            </a:r>
            <a:r>
              <a:rPr lang="el-GR" dirty="0">
                <a:solidFill>
                  <a:srgbClr val="FFFF00"/>
                </a:solidFill>
                <a:effectLst/>
              </a:rPr>
              <a:t>δεξιότητες</a:t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036496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l-GR" sz="4400" b="1" dirty="0" smtClean="0"/>
              <a:t>Δεξιότητες </a:t>
            </a:r>
            <a:r>
              <a:rPr lang="el-GR" sz="4400" b="1" dirty="0"/>
              <a:t>Μάθησης</a:t>
            </a:r>
            <a:endParaRPr lang="el-GR" sz="4400" dirty="0"/>
          </a:p>
          <a:p>
            <a:pPr algn="ctr"/>
            <a:r>
              <a:rPr lang="el-GR" sz="4400" dirty="0"/>
              <a:t>Δημιουργικότητα (</a:t>
            </a:r>
            <a:r>
              <a:rPr lang="el-GR" sz="4400" dirty="0" err="1"/>
              <a:t>Creativity</a:t>
            </a:r>
            <a:r>
              <a:rPr lang="el-GR" sz="4400" dirty="0"/>
              <a:t>)</a:t>
            </a:r>
          </a:p>
          <a:p>
            <a:pPr algn="ctr"/>
            <a:r>
              <a:rPr lang="el-GR" sz="4400" dirty="0"/>
              <a:t>Επικοινωνία</a:t>
            </a:r>
            <a:r>
              <a:rPr lang="en-US" sz="4400" dirty="0"/>
              <a:t> (Communication)</a:t>
            </a:r>
            <a:endParaRPr lang="el-GR" sz="4400" dirty="0"/>
          </a:p>
          <a:p>
            <a:pPr algn="ctr"/>
            <a:r>
              <a:rPr lang="el-GR" sz="4400" dirty="0"/>
              <a:t>Κριτική σκέψη</a:t>
            </a:r>
            <a:r>
              <a:rPr lang="en-US" sz="4400" dirty="0"/>
              <a:t> (Critical thinking)</a:t>
            </a:r>
            <a:endParaRPr lang="el-GR" sz="4400" dirty="0"/>
          </a:p>
          <a:p>
            <a:pPr algn="ctr"/>
            <a:r>
              <a:rPr lang="el-GR" sz="4400" dirty="0"/>
              <a:t>Συνεργασία (</a:t>
            </a:r>
            <a:r>
              <a:rPr lang="en-US" sz="4400" dirty="0"/>
              <a:t>Collaboration</a:t>
            </a:r>
            <a:r>
              <a:rPr lang="el-GR" sz="4400" dirty="0" smtClean="0"/>
              <a:t>)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95683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>
                <a:solidFill>
                  <a:srgbClr val="FFFF00"/>
                </a:solidFill>
                <a:effectLst/>
              </a:rPr>
              <a:t>5</a:t>
            </a:r>
            <a:r>
              <a:rPr lang="el-GR" u="sng" baseline="30000" dirty="0">
                <a:solidFill>
                  <a:srgbClr val="FFFF00"/>
                </a:solidFill>
                <a:effectLst/>
              </a:rPr>
              <a:t>ο</a:t>
            </a:r>
            <a:r>
              <a:rPr lang="el-GR" u="sng" dirty="0">
                <a:solidFill>
                  <a:srgbClr val="FFFF00"/>
                </a:solidFill>
                <a:effectLst/>
              </a:rPr>
              <a:t> ΕΡΓΑΣΤΗΡΙΟ</a:t>
            </a:r>
            <a:r>
              <a:rPr lang="el-GR" dirty="0">
                <a:solidFill>
                  <a:srgbClr val="FFFF00"/>
                </a:solidFill>
                <a:effectLst/>
              </a:rPr>
              <a:t>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b="1" dirty="0" smtClean="0"/>
          </a:p>
          <a:p>
            <a:pPr algn="ctr"/>
            <a:r>
              <a:rPr lang="el-GR" sz="4400" b="1" dirty="0" smtClean="0"/>
              <a:t>«</a:t>
            </a:r>
            <a:r>
              <a:rPr lang="el-GR" sz="4400" b="1" dirty="0"/>
              <a:t>Ζωή χτισμένη με </a:t>
            </a:r>
            <a:r>
              <a:rPr lang="el-GR" sz="4400" b="1" dirty="0" smtClean="0"/>
              <a:t>αξίες» </a:t>
            </a:r>
            <a:r>
              <a:rPr lang="el-GR" sz="4400" dirty="0" smtClean="0"/>
              <a:t>(</a:t>
            </a:r>
            <a:r>
              <a:rPr lang="el-GR" sz="4400" dirty="0"/>
              <a:t>Χρονική διάρκεια: 35-40΄).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75700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>
                <a:solidFill>
                  <a:srgbClr val="FFFF00"/>
                </a:solidFill>
              </a:rPr>
              <a:t>Σενάριο</a:t>
            </a:r>
            <a:r>
              <a:rPr lang="el-GR" dirty="0">
                <a:solidFill>
                  <a:srgbClr val="FFFF00"/>
                </a:solidFill>
              </a:rPr>
              <a:t>: Αντικείμενο του εργαστηρίου αποτελεί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το </a:t>
            </a:r>
            <a:r>
              <a:rPr lang="el-GR" sz="4400" dirty="0"/>
              <a:t>θέμα των σχέσεων του ανθρώπου με τα «άλλα», μη ανθρώπινα πλάσματα του πλανήτη καθώς και το ζήτημα των αξιών, </a:t>
            </a:r>
          </a:p>
        </p:txBody>
      </p:sp>
    </p:spTree>
    <p:extLst>
      <p:ext uri="{BB962C8B-B14F-4D97-AF65-F5344CB8AC3E}">
        <p14:creationId xmlns:p14="http://schemas.microsoft.com/office/powerpoint/2010/main" val="183714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που αν υιοθετούνταν θα μπορούσαν να συμβάλουν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981200"/>
            <a:ext cx="8784976" cy="4114800"/>
          </a:xfrm>
        </p:spPr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στη </a:t>
            </a:r>
            <a:r>
              <a:rPr lang="el-GR" sz="4400" dirty="0"/>
              <a:t>διαμόρφωση περιβαλλοντικά υπεύθυνων και ενεργών πολιτών, ικανών να διαχειριστούν και να ξεπεράσουν την περιβαλλοντική κρίση.</a:t>
            </a:r>
          </a:p>
          <a:p>
            <a:pPr algn="ctr"/>
            <a:endParaRPr lang="el-GR" sz="4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56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>
                <a:solidFill>
                  <a:srgbClr val="FFFF00"/>
                </a:solidFill>
              </a:rPr>
              <a:t>Οι μαθητές</a:t>
            </a:r>
            <a:r>
              <a:rPr lang="el-GR" dirty="0">
                <a:solidFill>
                  <a:srgbClr val="FFFF00"/>
                </a:solidFill>
              </a:rPr>
              <a:t> συμπληρώνουν φύλλα εργασίας,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981200"/>
            <a:ext cx="8784976" cy="4114800"/>
          </a:xfrm>
        </p:spPr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γίνονται </a:t>
            </a:r>
            <a:r>
              <a:rPr lang="el-GR" sz="4400" dirty="0"/>
              <a:t>συγγραφείς και δίνουν την προσωπική τους εκδοχή στα κρίσιμα σημεία της ιστορίας του παραμυθιού (δημιουργική γραφή), </a:t>
            </a:r>
          </a:p>
        </p:txBody>
      </p:sp>
    </p:spTree>
    <p:extLst>
      <p:ext uri="{BB962C8B-B14F-4D97-AF65-F5344CB8AC3E}">
        <p14:creationId xmlns:p14="http://schemas.microsoft.com/office/powerpoint/2010/main" val="252714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γίνονται ερευνητές και ταξινομούν δεδομένα του περιβάλλοντος,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9036496" cy="4114800"/>
          </a:xfrm>
        </p:spPr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περνούν </a:t>
            </a:r>
            <a:r>
              <a:rPr lang="el-GR" sz="4400" dirty="0"/>
              <a:t>εικονογραφημένες δοκιμασίες και «φορούν» τη μάσκα της χαράς ή της λύπης ανάλογα με το τι βλέπουν κάθε φορά στη λιμνοθάλασσα.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1740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Προτείνεται η εργασία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σε </a:t>
            </a:r>
            <a:r>
              <a:rPr lang="el-GR" sz="4400" dirty="0"/>
              <a:t>ομάδες (</a:t>
            </a:r>
            <a:r>
              <a:rPr lang="el-GR" sz="4400" dirty="0" err="1"/>
              <a:t>ομαδοσυνεργατική</a:t>
            </a:r>
            <a:r>
              <a:rPr lang="el-GR" sz="4400" dirty="0"/>
              <a:t> μέθοδος) </a:t>
            </a:r>
          </a:p>
        </p:txBody>
      </p:sp>
    </p:spTree>
    <p:extLst>
      <p:ext uri="{BB962C8B-B14F-4D97-AF65-F5344CB8AC3E}">
        <p14:creationId xmlns:p14="http://schemas.microsoft.com/office/powerpoint/2010/main" val="10406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 smtClean="0">
                <a:solidFill>
                  <a:srgbClr val="FFFF00"/>
                </a:solidFill>
                <a:effectLst/>
              </a:rPr>
              <a:t>Επέκταση</a:t>
            </a:r>
            <a:r>
              <a:rPr lang="el-GR" dirty="0">
                <a:solidFill>
                  <a:srgbClr val="FFFF00"/>
                </a:solidFill>
                <a:effectLst/>
              </a:rPr>
              <a:t/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Η δραματοποίηση του παραμυθιού. 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68423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 smtClean="0">
                <a:solidFill>
                  <a:srgbClr val="FFFF00"/>
                </a:solidFill>
                <a:effectLst/>
              </a:rPr>
              <a:t>Αξιολόγηση</a:t>
            </a:r>
            <a:r>
              <a:rPr lang="el-GR" dirty="0">
                <a:solidFill>
                  <a:srgbClr val="FFFF00"/>
                </a:solidFill>
                <a:effectLst/>
              </a:rPr>
              <a:t/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036496" cy="4114800"/>
          </a:xfrm>
        </p:spPr>
        <p:txBody>
          <a:bodyPr/>
          <a:lstStyle/>
          <a:p>
            <a:pPr lvl="0" algn="ctr"/>
            <a:endParaRPr lang="el-GR" sz="4400" dirty="0" smtClean="0"/>
          </a:p>
          <a:p>
            <a:pPr lvl="0" algn="ctr"/>
            <a:r>
              <a:rPr lang="el-GR" sz="4400" dirty="0" smtClean="0"/>
              <a:t>Συμμετοχή </a:t>
            </a:r>
            <a:r>
              <a:rPr lang="el-GR" sz="4400" dirty="0"/>
              <a:t>των μαθητών στη δημιουργική ανάγνωση </a:t>
            </a:r>
            <a:r>
              <a:rPr lang="el-GR" sz="4400"/>
              <a:t>του </a:t>
            </a:r>
            <a:r>
              <a:rPr lang="el-GR" sz="4400" smtClean="0"/>
              <a:t>παραμυθιού. Συμπλήρωση </a:t>
            </a:r>
            <a:r>
              <a:rPr lang="el-GR" sz="4400" dirty="0"/>
              <a:t>φύλλων εργασίας διαβαθμισμένης </a:t>
            </a:r>
            <a:r>
              <a:rPr lang="el-GR" sz="4400" dirty="0" smtClean="0"/>
              <a:t>δυσκολίας.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98869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3600" dirty="0" smtClean="0"/>
          </a:p>
          <a:p>
            <a:pPr algn="ctr"/>
            <a:r>
              <a:rPr lang="el-GR" sz="3600" dirty="0" err="1" smtClean="0"/>
              <a:t>Αγγελίδου</a:t>
            </a:r>
            <a:r>
              <a:rPr lang="el-GR" sz="3600" dirty="0"/>
              <a:t>, Ε. &amp; </a:t>
            </a:r>
            <a:r>
              <a:rPr lang="el-GR" sz="3600" dirty="0" err="1"/>
              <a:t>Τσιλιμένη</a:t>
            </a:r>
            <a:r>
              <a:rPr lang="el-GR" sz="3600" dirty="0"/>
              <a:t>, Τ. (2009</a:t>
            </a:r>
            <a:r>
              <a:rPr lang="el-GR" sz="3600" dirty="0" smtClean="0"/>
              <a:t>), </a:t>
            </a:r>
            <a:r>
              <a:rPr lang="el-GR" sz="3600" i="1" dirty="0"/>
              <a:t>Η αφήγηση ως εργαλείο μάθησης στην Περιβαλλοντική Εκπαίδευση. Δραστηριότητες και προτάσεις για την προσχολική και τη δημοτική </a:t>
            </a:r>
            <a:r>
              <a:rPr lang="el-GR" sz="3600" i="1" dirty="0" smtClean="0"/>
              <a:t>εκπαίδευση</a:t>
            </a:r>
            <a:r>
              <a:rPr lang="el-GR" sz="3600" dirty="0"/>
              <a:t>,</a:t>
            </a:r>
            <a:r>
              <a:rPr lang="el-GR" sz="3600" dirty="0" smtClean="0"/>
              <a:t> </a:t>
            </a:r>
            <a:r>
              <a:rPr lang="el-GR" sz="3600" dirty="0"/>
              <a:t>Αθήνα: </a:t>
            </a:r>
            <a:r>
              <a:rPr lang="el-GR" sz="3600" dirty="0" smtClean="0"/>
              <a:t>Καστανιώτης.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3213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Βιβλιογραφία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dirty="0"/>
              <a:t>Γεωργόπουλος, Α., (2014</a:t>
            </a:r>
            <a:r>
              <a:rPr lang="el-GR" dirty="0" smtClean="0"/>
              <a:t>), </a:t>
            </a:r>
            <a:r>
              <a:rPr lang="el-GR" i="1" dirty="0"/>
              <a:t>Περιβαλλοντική Εκπαίδευση. Ζητήματα </a:t>
            </a:r>
            <a:r>
              <a:rPr lang="el-GR" i="1" dirty="0" smtClean="0"/>
              <a:t>ταυτότητας,</a:t>
            </a:r>
            <a:r>
              <a:rPr lang="el-GR" dirty="0" smtClean="0"/>
              <a:t> </a:t>
            </a:r>
            <a:r>
              <a:rPr lang="el-GR" dirty="0"/>
              <a:t>Αθήνα: </a:t>
            </a:r>
            <a:r>
              <a:rPr lang="el-GR" dirty="0" err="1" smtClean="0"/>
              <a:t>Gutenberg</a:t>
            </a:r>
            <a:r>
              <a:rPr lang="el-GR" dirty="0" smtClean="0"/>
              <a:t>.</a:t>
            </a:r>
            <a:endParaRPr lang="el-GR" dirty="0"/>
          </a:p>
          <a:p>
            <a:pPr algn="ctr"/>
            <a:r>
              <a:rPr lang="en-US" dirty="0"/>
              <a:t>Ennis</a:t>
            </a:r>
            <a:r>
              <a:rPr lang="el-GR" dirty="0"/>
              <a:t>, </a:t>
            </a:r>
            <a:r>
              <a:rPr lang="en-US" dirty="0"/>
              <a:t>R</a:t>
            </a:r>
            <a:r>
              <a:rPr lang="el-GR" dirty="0"/>
              <a:t>. </a:t>
            </a:r>
            <a:r>
              <a:rPr lang="en-US" dirty="0"/>
              <a:t>H</a:t>
            </a:r>
            <a:r>
              <a:rPr lang="el-GR" dirty="0"/>
              <a:t>., (1987</a:t>
            </a:r>
            <a:r>
              <a:rPr lang="el-GR" dirty="0" smtClean="0"/>
              <a:t>), </a:t>
            </a:r>
            <a:r>
              <a:rPr lang="en-US" dirty="0"/>
              <a:t>«A Taxonomy of Critical Thinking», </a:t>
            </a:r>
            <a:r>
              <a:rPr lang="el-GR" dirty="0"/>
              <a:t>στο</a:t>
            </a:r>
            <a:r>
              <a:rPr lang="en-US" dirty="0"/>
              <a:t> Baron, J., &amp; Sternberg, R., (</a:t>
            </a:r>
            <a:r>
              <a:rPr lang="el-GR" dirty="0" err="1"/>
              <a:t>επιμ</a:t>
            </a:r>
            <a:r>
              <a:rPr lang="en-US" dirty="0"/>
              <a:t>.), </a:t>
            </a:r>
            <a:r>
              <a:rPr lang="en-US" i="1" dirty="0"/>
              <a:t>Teaching Thinking Skills</a:t>
            </a:r>
            <a:r>
              <a:rPr lang="en-US" dirty="0"/>
              <a:t>, New York, </a:t>
            </a:r>
            <a:r>
              <a:rPr lang="en-US" dirty="0" smtClean="0"/>
              <a:t>Freeman</a:t>
            </a:r>
            <a:r>
              <a:rPr lang="el-GR" dirty="0" smtClean="0"/>
              <a:t>.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752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effectLst/>
              </a:rPr>
              <a:t/>
            </a:r>
            <a:br>
              <a:rPr lang="el-GR" dirty="0" smtClean="0">
                <a:solidFill>
                  <a:srgbClr val="FFFF00"/>
                </a:solidFill>
                <a:effectLst/>
              </a:rPr>
            </a:br>
            <a:r>
              <a:rPr lang="el-GR" dirty="0" smtClean="0">
                <a:solidFill>
                  <a:srgbClr val="FFFF00"/>
                </a:solidFill>
                <a:effectLst/>
              </a:rPr>
              <a:t>Δεξιότητες </a:t>
            </a:r>
            <a:r>
              <a:rPr lang="el-GR" dirty="0">
                <a:solidFill>
                  <a:srgbClr val="FFFF00"/>
                </a:solidFill>
                <a:effectLst/>
              </a:rPr>
              <a:t>Ζωής</a:t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sz="4400" dirty="0" err="1" smtClean="0"/>
              <a:t>Ενσυναίσθηση</a:t>
            </a:r>
            <a:r>
              <a:rPr lang="el-GR" sz="4400" dirty="0" smtClean="0"/>
              <a:t> </a:t>
            </a:r>
            <a:r>
              <a:rPr lang="el-GR" sz="4400" dirty="0"/>
              <a:t>και ευαισθησία</a:t>
            </a:r>
          </a:p>
          <a:p>
            <a:pPr algn="ctr"/>
            <a:r>
              <a:rPr lang="el-GR" sz="4400" dirty="0"/>
              <a:t>Υπευθυνότητα</a:t>
            </a:r>
          </a:p>
          <a:p>
            <a:pPr algn="ctr"/>
            <a:r>
              <a:rPr lang="el-GR" sz="4400" dirty="0"/>
              <a:t>Πρωτοβουλία</a:t>
            </a:r>
          </a:p>
          <a:p>
            <a:pPr algn="ctr"/>
            <a:r>
              <a:rPr lang="el-GR" sz="4400" dirty="0"/>
              <a:t>Οργανωτική ικανότητα</a:t>
            </a:r>
          </a:p>
          <a:p>
            <a:pPr algn="ctr"/>
            <a:r>
              <a:rPr lang="el-GR" sz="4400" dirty="0" smtClean="0"/>
              <a:t>Προσαρμοστικότητα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7159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3600" dirty="0" smtClean="0"/>
          </a:p>
          <a:p>
            <a:pPr algn="ctr"/>
            <a:r>
              <a:rPr lang="el-GR" sz="3600" dirty="0" err="1" smtClean="0"/>
              <a:t>Κωσταρίδου</a:t>
            </a:r>
            <a:r>
              <a:rPr lang="en-US" sz="3600" dirty="0"/>
              <a:t>-</a:t>
            </a:r>
            <a:r>
              <a:rPr lang="el-GR" sz="3600" dirty="0"/>
              <a:t>Ευκλείδη</a:t>
            </a:r>
            <a:r>
              <a:rPr lang="en-US" sz="3600" dirty="0"/>
              <a:t>, </a:t>
            </a:r>
            <a:r>
              <a:rPr lang="el-GR" sz="3600" dirty="0"/>
              <a:t>Α</a:t>
            </a:r>
            <a:r>
              <a:rPr lang="en-US" sz="3600" dirty="0"/>
              <a:t>., (1989</a:t>
            </a:r>
            <a:r>
              <a:rPr lang="en-US" sz="3600" dirty="0" smtClean="0"/>
              <a:t>)</a:t>
            </a:r>
            <a:r>
              <a:rPr lang="el-GR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/>
              <a:t>«</a:t>
            </a:r>
            <a:r>
              <a:rPr lang="el-GR" sz="3600" dirty="0"/>
              <a:t>Δημιουργική Σκέψη και Κριτική</a:t>
            </a:r>
            <a:r>
              <a:rPr lang="en-US" sz="3600" dirty="0"/>
              <a:t>». </a:t>
            </a:r>
            <a:r>
              <a:rPr lang="el-GR" sz="3600" i="1" dirty="0"/>
              <a:t>Παιδαγωγική και Ψυχολογική Εγκυκλοπαίδεια</a:t>
            </a:r>
            <a:r>
              <a:rPr lang="el-GR" sz="3600" dirty="0"/>
              <a:t>, τ. 3. Αθήνα: Ελληνικά </a:t>
            </a:r>
            <a:r>
              <a:rPr lang="el-GR" sz="3600" dirty="0" smtClean="0"/>
              <a:t>Γράμματα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44977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928992" cy="4114800"/>
          </a:xfrm>
        </p:spPr>
        <p:txBody>
          <a:bodyPr/>
          <a:lstStyle/>
          <a:p>
            <a:pPr algn="ctr"/>
            <a:r>
              <a:rPr lang="el-GR" sz="3600" dirty="0" err="1"/>
              <a:t>Λιθοξοΐδου</a:t>
            </a:r>
            <a:r>
              <a:rPr lang="el-GR" sz="3600" dirty="0"/>
              <a:t>, Λ., (</a:t>
            </a:r>
            <a:r>
              <a:rPr lang="el-GR" sz="3600"/>
              <a:t>2005</a:t>
            </a:r>
            <a:r>
              <a:rPr lang="el-GR" sz="3600" smtClean="0"/>
              <a:t>), </a:t>
            </a:r>
            <a:r>
              <a:rPr lang="el-GR" sz="3600" dirty="0"/>
              <a:t>Διαμόρφωση στάσεων και αξιών φιλικών προς το περιβάλλον στην προσχολική ηλικία. Ψυχολογικές διαδικασίες και μεθοδολογικές προσεγγίσεις. </a:t>
            </a:r>
            <a:r>
              <a:rPr lang="el-GR" sz="3600" dirty="0" smtClean="0"/>
              <a:t>1</a:t>
            </a:r>
            <a:r>
              <a:rPr lang="el-GR" sz="3600" baseline="30000" dirty="0" smtClean="0"/>
              <a:t>ο</a:t>
            </a:r>
            <a:r>
              <a:rPr lang="el-GR" sz="3600" dirty="0" smtClean="0"/>
              <a:t> Συνέδριο </a:t>
            </a:r>
            <a:r>
              <a:rPr lang="el-GR" sz="3600" i="1" dirty="0"/>
              <a:t>Σχολικών Προγραμμάτων Περιβαλλοντικής Εκπαίδευσης</a:t>
            </a:r>
            <a:r>
              <a:rPr lang="el-GR" sz="3600" dirty="0"/>
              <a:t>, Κόρινθος, 23-25 </a:t>
            </a:r>
            <a:r>
              <a:rPr lang="el-GR" sz="3600" dirty="0" smtClean="0"/>
              <a:t>Σεπτεμβρίου.</a:t>
            </a:r>
            <a:endParaRPr lang="el-GR" sz="3600" dirty="0"/>
          </a:p>
          <a:p>
            <a:endParaRPr lang="el-GR" sz="36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267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 smtClean="0">
                <a:solidFill>
                  <a:srgbClr val="FFFF00"/>
                </a:solidFill>
                <a:effectLst/>
              </a:rPr>
              <a:t>Δεξιότητες </a:t>
            </a:r>
            <a:r>
              <a:rPr lang="el-GR" dirty="0">
                <a:solidFill>
                  <a:srgbClr val="FFFF00"/>
                </a:solidFill>
                <a:effectLst/>
              </a:rPr>
              <a:t>της τεχνολογίας και της επιστήμης</a:t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Τεχνολογικός </a:t>
            </a:r>
            <a:r>
              <a:rPr lang="el-GR" sz="4400" dirty="0" err="1"/>
              <a:t>γραμματισμός</a:t>
            </a:r>
            <a:endParaRPr lang="el-GR" sz="4400" dirty="0"/>
          </a:p>
          <a:p>
            <a:pPr marL="0" indent="0" algn="ctr">
              <a:buNone/>
            </a:pPr>
            <a:endParaRPr lang="el-GR" sz="4400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382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Δεξιότητες του νου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dirty="0"/>
          </a:p>
          <a:p>
            <a:pPr algn="ctr"/>
            <a:endParaRPr lang="el-GR" dirty="0" smtClean="0"/>
          </a:p>
          <a:p>
            <a:pPr algn="ctr"/>
            <a:r>
              <a:rPr lang="el-GR" sz="4400" dirty="0" smtClean="0"/>
              <a:t>Επίλυση </a:t>
            </a:r>
            <a:r>
              <a:rPr lang="el-GR" sz="4400" dirty="0"/>
              <a:t>προβλημάτων</a:t>
            </a:r>
          </a:p>
          <a:p>
            <a:pPr algn="ctr"/>
            <a:r>
              <a:rPr lang="el-GR" sz="4400" dirty="0"/>
              <a:t>Κατασκευές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113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effectLst/>
              </a:rPr>
              <a:t/>
            </a:r>
            <a:br>
              <a:rPr lang="el-GR" dirty="0" smtClean="0">
                <a:solidFill>
                  <a:srgbClr val="FFFF00"/>
                </a:solidFill>
                <a:effectLst/>
              </a:rPr>
            </a:br>
            <a:r>
              <a:rPr lang="el-GR" dirty="0" smtClean="0">
                <a:solidFill>
                  <a:srgbClr val="FFFF00"/>
                </a:solidFill>
                <a:effectLst/>
              </a:rPr>
              <a:t>Σκοπός</a:t>
            </a:r>
            <a:r>
              <a:rPr lang="el-GR" dirty="0">
                <a:solidFill>
                  <a:srgbClr val="FFFF00"/>
                </a:solidFill>
                <a:effectLst/>
              </a:rPr>
              <a:t/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856984" cy="4114800"/>
          </a:xfrm>
        </p:spPr>
        <p:txBody>
          <a:bodyPr/>
          <a:lstStyle/>
          <a:p>
            <a:pPr algn="ctr"/>
            <a:r>
              <a:rPr lang="el-GR" sz="4400" dirty="0" smtClean="0"/>
              <a:t>Επιδιώκεται </a:t>
            </a:r>
            <a:r>
              <a:rPr lang="el-GR" sz="4400" dirty="0"/>
              <a:t>η αξιοποίηση του παραμυθιού για τη λιμνοθάλασσα ως ένα εργαλείο μάθησης με σκοπό να εισαγάγει </a:t>
            </a:r>
            <a:r>
              <a:rPr lang="el-GR" sz="4400" dirty="0" smtClean="0"/>
              <a:t>στη </a:t>
            </a:r>
            <a:r>
              <a:rPr lang="el-GR" sz="4400" dirty="0"/>
              <a:t>γνώση των λειτουργιών, των προβλημάτων και των αναγκών </a:t>
            </a:r>
            <a:r>
              <a:rPr lang="el-GR" sz="4400" dirty="0" smtClean="0"/>
              <a:t>της.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32299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effectLst/>
              </a:rPr>
              <a:t/>
            </a:r>
            <a:br>
              <a:rPr lang="el-GR" dirty="0" smtClean="0">
                <a:solidFill>
                  <a:srgbClr val="FFFF00"/>
                </a:solidFill>
                <a:effectLst/>
              </a:rPr>
            </a:br>
            <a:r>
              <a:rPr lang="el-GR" dirty="0" smtClean="0">
                <a:solidFill>
                  <a:srgbClr val="FFFF00"/>
                </a:solidFill>
                <a:effectLst/>
              </a:rPr>
              <a:t>Στόχοι</a:t>
            </a:r>
            <a:r>
              <a:rPr lang="el-GR" dirty="0">
                <a:solidFill>
                  <a:srgbClr val="FFFF00"/>
                </a:solidFill>
                <a:effectLst/>
              </a:rPr>
              <a:t/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/>
            <a:r>
              <a:rPr lang="el-GR" sz="4400" dirty="0" smtClean="0"/>
              <a:t>Η </a:t>
            </a:r>
            <a:r>
              <a:rPr lang="el-GR" sz="4400" dirty="0"/>
              <a:t>δημιουργική ανάγνωση του παραμυθιού ζυγιάζεται ανάμεσα στην επίτευξη γνωστικών, ψυχοκινητικών και συναισθηματικών στόχων, στους οποίους συμπεριλαμβάνονται εκτός των άλλων η καλλιέργεια αξιών, </a:t>
            </a:r>
          </a:p>
        </p:txBody>
      </p:sp>
    </p:spTree>
    <p:extLst>
      <p:ext uri="{BB962C8B-B14F-4D97-AF65-F5344CB8AC3E}">
        <p14:creationId xmlns:p14="http://schemas.microsoft.com/office/powerpoint/2010/main" val="165548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ότυπο σχεδίασης- Ύψος">
  <a:themeElements>
    <a:clrScheme name="Θέμα του Office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3366FF"/>
      </a:folHlink>
    </a:clrScheme>
    <a:fontScheme name="Θέμα του Offic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Πρότυπο σχεδίασης- Ύψος</Template>
  <TotalTime>4269</TotalTime>
  <Words>1102</Words>
  <Application>Microsoft Office PowerPoint</Application>
  <PresentationFormat>Προβολή στην οθόνη (4:3)</PresentationFormat>
  <Paragraphs>158</Paragraphs>
  <Slides>51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51</vt:i4>
      </vt:variant>
    </vt:vector>
  </HeadingPairs>
  <TitlesOfParts>
    <vt:vector size="52" baseType="lpstr">
      <vt:lpstr>Πρότυπο σχεδίασης- Ύψος</vt:lpstr>
      <vt:lpstr>                       Λιμνοθάλασσα του Μεσολογγίου: Πρόγραμμα </vt:lpstr>
      <vt:lpstr> Περιγραφή (50-100 λέξεις) </vt:lpstr>
      <vt:lpstr>Το πρόγραμμα είναι δομημένο</vt:lpstr>
      <vt:lpstr> Στοχευόμενες δεξιότητες </vt:lpstr>
      <vt:lpstr> Δεξιότητες Ζωής </vt:lpstr>
      <vt:lpstr> Δεξιότητες της τεχνολογίας και της επιστήμης </vt:lpstr>
      <vt:lpstr>Δεξιότητες του νου</vt:lpstr>
      <vt:lpstr> Σκοπός </vt:lpstr>
      <vt:lpstr> Στόχοι </vt:lpstr>
      <vt:lpstr>η αλλαγή στάσεων, η διάθεση συμμετοχής,</vt:lpstr>
      <vt:lpstr>Ιδιαίτερο βάρος δίνεται σε προσεγγίσεις</vt:lpstr>
      <vt:lpstr>Ο σχεδιασμός και η οργάνωση του εκπαιδευτικού υλικού</vt:lpstr>
      <vt:lpstr>Ένα σύνολο ερωτήσεων που θα μπορούσε να απευθύνει</vt:lpstr>
      <vt:lpstr>Ο εκπαιδευτικός λειτουργεί ως εμψυχωτής</vt:lpstr>
      <vt:lpstr>Οι μαθητές, για παράδειγμα, καλούνται να μπουν στη θέση</vt:lpstr>
      <vt:lpstr>ώστε μέσω της ενσυναίσθησης, της πρόκλησης συναισθημάτων</vt:lpstr>
      <vt:lpstr>Σχέση που θα μπορούσε</vt:lpstr>
      <vt:lpstr> 1ο εργαστήριο: Δημιουργική ανάγνωση </vt:lpstr>
      <vt:lpstr>Το εργαστήριο αποτελεί ουσιαστικά μία πρόταση</vt:lpstr>
      <vt:lpstr> Υποστήριξη εκπαιδευτικού – Προετοιμασία </vt:lpstr>
      <vt:lpstr>Αξιοποίηση</vt:lpstr>
      <vt:lpstr> Πρόσθετο Υλικό </vt:lpstr>
      <vt:lpstr>α) με ταυτόχρονη προβολή</vt:lpstr>
      <vt:lpstr>β) με ταυτόχρονη προβολή του power point,</vt:lpstr>
      <vt:lpstr>2ο ΕΡΓΑΣΤΗΡΙΟ:</vt:lpstr>
      <vt:lpstr>Σενάριο:</vt:lpstr>
      <vt:lpstr>Του παρέχουν υπηρεσίες που στηρίζουν τις οικονομία</vt:lpstr>
      <vt:lpstr>Οι μαθητές συμπληρώνουν φύλλα εργασίας,</vt:lpstr>
      <vt:lpstr>3ο  ΕΡΓΑΣΤΗΡΙΟ:</vt:lpstr>
      <vt:lpstr>Σενάριο: Αντικείμενο του εργαστηρίου</vt:lpstr>
      <vt:lpstr>Παρουσίαση του PowerPoint</vt:lpstr>
      <vt:lpstr>Όσο καλύτερα προσαρμοσμένοι είναι οι οργανισμοί</vt:lpstr>
      <vt:lpstr>Επιβιώνει ο προσαρμοσμένος</vt:lpstr>
      <vt:lpstr>Οι μαθητές μελετούν καρτέλες-κλείδες της ορνιθοπανίδας,</vt:lpstr>
      <vt:lpstr>4ο ΕΡΓΑΣΤΗΡΙΟ:</vt:lpstr>
      <vt:lpstr>Σενάριο: Η λιμνοθάλασσα ασφυκτιά</vt:lpstr>
      <vt:lpstr>– ανθρώπινων και μη ανθρώπινων –</vt:lpstr>
      <vt:lpstr>Οι μαθητές συμπληρώνουν φύλλα εργασίας,</vt:lpstr>
      <vt:lpstr>και παραγωγή πολλαπλών</vt:lpstr>
      <vt:lpstr>5ο ΕΡΓΑΣΤΗΡΙΟ:</vt:lpstr>
      <vt:lpstr>Σενάριο: Αντικείμενο του εργαστηρίου αποτελεί</vt:lpstr>
      <vt:lpstr>που αν υιοθετούνταν θα μπορούσαν να συμβάλουν</vt:lpstr>
      <vt:lpstr>Οι μαθητές συμπληρώνουν φύλλα εργασίας,</vt:lpstr>
      <vt:lpstr>γίνονται ερευνητές και ταξινομούν δεδομένα του περιβάλλοντος,</vt:lpstr>
      <vt:lpstr>Προτείνεται η εργασία</vt:lpstr>
      <vt:lpstr> Επέκταση </vt:lpstr>
      <vt:lpstr> Αξιολόγηση </vt:lpstr>
      <vt:lpstr>Βιβλιογραφία</vt:lpstr>
      <vt:lpstr>Βιβλιογραφία</vt:lpstr>
      <vt:lpstr>Βιβλιογραφία</vt:lpstr>
      <vt:lpstr>Βιβλιογραφία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Ρωσοτουρκικός πόλεμος</dc:title>
  <dc:creator>Maria</dc:creator>
  <cp:lastModifiedBy>Maria</cp:lastModifiedBy>
  <cp:revision>198</cp:revision>
  <dcterms:created xsi:type="dcterms:W3CDTF">2019-05-10T18:29:09Z</dcterms:created>
  <dcterms:modified xsi:type="dcterms:W3CDTF">2023-05-03T13:45:03Z</dcterms:modified>
</cp:coreProperties>
</file>