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828" r:id="rId4"/>
    <p:sldId id="837" r:id="rId5"/>
    <p:sldId id="838" r:id="rId6"/>
    <p:sldId id="839" r:id="rId7"/>
    <p:sldId id="836" r:id="rId8"/>
    <p:sldId id="812" r:id="rId9"/>
    <p:sldId id="829" r:id="rId10"/>
    <p:sldId id="830" r:id="rId11"/>
    <p:sldId id="831" r:id="rId12"/>
    <p:sldId id="832" r:id="rId13"/>
    <p:sldId id="833" r:id="rId14"/>
    <p:sldId id="834" r:id="rId15"/>
    <p:sldId id="835" r:id="rId16"/>
    <p:sldId id="840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77089" autoAdjust="0"/>
  </p:normalViewPr>
  <p:slideViewPr>
    <p:cSldViewPr snapToGrid="0">
      <p:cViewPr varScale="1">
        <p:scale>
          <a:sx n="112" d="100"/>
          <a:sy n="112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0A23C-1440-4D1D-BF84-325AB0796878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A232D-4E0B-47B2-BEB1-569BACCE2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323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AA083B-5466-484F-83AA-587F47317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664D04D-357B-463A-A81B-05A4F0436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1A13F7-9693-49BE-87EA-5E87A9EC8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E801A76-186F-45C6-A333-3E2DB0C34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44B5E94-E6EC-43EA-A942-E75BFCF2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106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EA6843-E429-420B-B3E3-4BACC3D0B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DDEE085-F87F-40B9-9F0D-4C917E2F7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1A534F5-AD01-4F6C-891A-AD324C64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3C8B760-6D9B-4A0A-A13A-41711C57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9B69FE6-D530-4E13-98FD-BCB21712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471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426F00E-101D-42FA-B616-44013B4AB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E0EED11-A1A1-4D89-8DE8-5EFF3EB19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61BB43D-AA6E-4A7F-9062-95142419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29109BF-981F-4DBC-99FA-5455B5EF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819C039-8C07-4719-AB6E-023CB70C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961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885190-9D69-4409-9E2C-3C5E0F5E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8BACF0-227B-4B7F-BA5A-B47BF2951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7BDF765-FF54-4242-9B6C-47815242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089C8C5-A7DE-4DCF-816E-15DC6660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6D7802-8AF4-428A-B1F4-23AD1EAB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02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CE1317-BEE8-44A5-98C0-9FBCC958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3CD075-F028-4B6D-A8C1-E2F8A10E6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59613AE-E4C2-4EE0-A6C3-6E30CDF6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6F660A2-DDD9-43BB-BBDC-131DFC8C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59FB487-4E14-4391-9C3F-BD832BF96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96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596078-3968-4DB6-988D-4E3FC9BF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1BDD61-5A99-40A9-B6FF-0797FB639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7CFBF84-9C56-49D6-88BB-076183DD0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0D77897-6EE5-447A-87B6-C74A4201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B98AD53-9A4A-4745-931F-24DB651E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62CDD7C-AF7E-4E26-8DBB-4680F3BC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92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99ED6D-29EB-4D21-8B34-C57F984E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1F3A9A8-54BD-4A2E-B874-1B82A0489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4AF34AE-7D04-4323-9781-F4F64B1AF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68AAC2B-D650-4007-AC78-2DE5F205F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3A79630-998C-44F2-A3C4-F04BC75AF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F87B67A8-5B9D-456E-8B43-D8AC53DC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835F06F-174C-4711-BA5A-CA937004A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1772960-5310-4123-9C90-490242CE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52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1C4AB5-86B6-4C86-97E1-D38C571F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177DED5-D025-4A7B-8797-A5C50000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CF4EBBD-3935-4B50-BA95-C7494AF3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68BC2A4-A330-4B1B-AE61-4A5E37BD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074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E3B0CB8-B62A-472C-936C-54C1387B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068CDA3-89F7-48D1-ADF4-A67A3E3C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DA98AA0-E32F-4B0B-95F1-51A4085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041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745781-A77E-4AC8-A9C1-A48EC50D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3419C1-8B50-4D39-9C6B-EA57007AF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013CCB5-B80D-4FA7-A269-29329A395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8FA9094-4FCB-4131-A165-5A8ED408E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B5C42A3-7100-4DA4-8F61-E46BC5902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5D9A39C-B8E6-41EE-81A5-9D2CC88CF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820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E5E962-15DD-40E0-B547-CE042FB0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682393CA-ACFC-45A4-BE3E-F38B50068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E6E2992-3B29-4FA7-9B86-DBEA81695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32BF00E-8943-4010-94EB-BDC25EC9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0FE7A0D-5299-43E3-A59A-9EB5C2EC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AF306C7-E68D-4F2C-8712-D9A75657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366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7E28840-747D-4CE3-87A6-49123400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9740EB5-247B-4E65-B4E2-E4F668C57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B45B2ED-5055-440E-91BF-951F87AA3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F3E6C-5C4D-473C-A7EB-7CF507C6E2C7}" type="datetimeFigureOut">
              <a:rPr lang="el-GR" smtClean="0"/>
              <a:t>2/4/2026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016001F-693C-4F95-A378-E52B417AB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DD13A92-768D-4912-BB6B-D05A956F0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00268-1603-4637-8A83-CA8A2DBBA0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080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10F8A0-BD86-4519-894B-025444A51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ΤΝ στη Διδασκαλία και τη Μάθηση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58A2853-027B-4A54-A352-EF065D866F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Βασίλης Κόλλιας</a:t>
            </a:r>
          </a:p>
          <a:p>
            <a:r>
              <a:rPr lang="el-GR" dirty="0">
                <a:solidFill>
                  <a:srgbClr val="FF0000"/>
                </a:solidFill>
              </a:rPr>
              <a:t>Δημιουργία εικόνων</a:t>
            </a:r>
          </a:p>
        </p:txBody>
      </p:sp>
    </p:spTree>
    <p:extLst>
      <p:ext uri="{BB962C8B-B14F-4D97-AF65-F5344CB8AC3E}">
        <p14:creationId xmlns:p14="http://schemas.microsoft.com/office/powerpoint/2010/main" val="742443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346F43-5F9F-4088-A21C-A2659E5F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Ερωτημα</a:t>
            </a:r>
            <a:r>
              <a:rPr lang="el-GR" dirty="0"/>
              <a:t> 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4FF3045-EA77-4CE2-BD11-7AC06C6CE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099232"/>
            <a:ext cx="4351338" cy="4351338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7C78084-13BB-4AE1-8233-92AE602DC5DD}"/>
              </a:ext>
            </a:extLst>
          </p:cNvPr>
          <p:cNvSpPr/>
          <p:nvPr/>
        </p:nvSpPr>
        <p:spPr>
          <a:xfrm>
            <a:off x="526992" y="5988734"/>
            <a:ext cx="10291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https://docs.google.com/forms/d/e/1FAIpQLSeM4nF8V_IpUZK52S-lgSoLZkwIhzpYe9IgYMLJwZAZEpee3w/viewform?usp=header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948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181C5D-AB21-4056-9899-F16857E9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Περιορισμοί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DDB24F-8481-4EF7-B1BB-2C9B19F4F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Απώλεια αυθεντικότητας / </a:t>
            </a:r>
            <a:r>
              <a:rPr lang="en-US" dirty="0"/>
              <a:t>deskilling</a:t>
            </a:r>
          </a:p>
          <a:p>
            <a:r>
              <a:rPr lang="el-GR" dirty="0"/>
              <a:t>Περιβαλλοντικό αποτύπωμα</a:t>
            </a:r>
          </a:p>
          <a:p>
            <a:r>
              <a:rPr lang="el-GR" dirty="0" err="1"/>
              <a:t>Ηθικη</a:t>
            </a:r>
            <a:r>
              <a:rPr lang="el-GR" dirty="0"/>
              <a:t> της εκπαίδευσης των μοντέλων (κλοπή δουλειάς καλλιτεχνών)</a:t>
            </a:r>
          </a:p>
          <a:p>
            <a:r>
              <a:rPr lang="el-GR" dirty="0"/>
              <a:t>Ομοιομορφία αισθητικής («</a:t>
            </a:r>
            <a:r>
              <a:rPr lang="en-US" dirty="0"/>
              <a:t>AI look</a:t>
            </a:r>
            <a:r>
              <a:rPr lang="el-GR" dirty="0"/>
              <a:t>» )</a:t>
            </a:r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u="sng" dirty="0"/>
              <a:t>Πιο «πρακτικοί»</a:t>
            </a:r>
          </a:p>
          <a:p>
            <a:r>
              <a:rPr lang="el-GR" dirty="0"/>
              <a:t>Κείμενο μέσα στην εικόνα: Η ΤΝ συχνά γράφει ακαταλαβίστικα</a:t>
            </a:r>
          </a:p>
          <a:p>
            <a:r>
              <a:rPr lang="el-GR" dirty="0"/>
              <a:t>Προσοχή στα χέρια ή στα μάτια (συχνά εμφανίζονται παραμορφωμένα).</a:t>
            </a:r>
          </a:p>
          <a:p>
            <a:r>
              <a:rPr lang="el-GR" dirty="0"/>
              <a:t>Προκαταλήψεις (</a:t>
            </a:r>
            <a:r>
              <a:rPr lang="el-GR" dirty="0" err="1"/>
              <a:t>Bias</a:t>
            </a:r>
            <a:r>
              <a:rPr lang="el-GR" dirty="0"/>
              <a:t>): Η ΤΝ μπορεί να αναπαράγει στερεότυπα (π.χ. αν ζητήσετε "γιατρό", μπορεί να δείχνει μόνο άντρες). Ή να </a:t>
            </a:r>
            <a:r>
              <a:rPr lang="el-GR" dirty="0" err="1"/>
              <a:t>εχει</a:t>
            </a:r>
            <a:r>
              <a:rPr lang="el-GR" dirty="0"/>
              <a:t> </a:t>
            </a:r>
            <a:r>
              <a:rPr lang="el-GR" dirty="0" err="1"/>
              <a:t>στερότυπα</a:t>
            </a:r>
            <a:r>
              <a:rPr lang="el-GR" dirty="0"/>
              <a:t> πολιτικής ορθότητας.</a:t>
            </a:r>
          </a:p>
        </p:txBody>
      </p:sp>
    </p:spTree>
    <p:extLst>
      <p:ext uri="{BB962C8B-B14F-4D97-AF65-F5344CB8AC3E}">
        <p14:creationId xmlns:p14="http://schemas.microsoft.com/office/powerpoint/2010/main" val="182038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0EDCC6-71E3-44B5-B839-94060AC4F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Προτροπές για </a:t>
            </a:r>
            <a:r>
              <a:rPr lang="el-GR" b="1" dirty="0" err="1"/>
              <a:t>εικονες</a:t>
            </a:r>
            <a:r>
              <a:rPr lang="el-GR" b="1" dirty="0"/>
              <a:t> </a:t>
            </a:r>
            <a:r>
              <a:rPr lang="el-GR" dirty="0"/>
              <a:t>(1/2)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0D1F68-6794-476C-BC6E-1A4B1C1FC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Δομή της προτροπής:</a:t>
            </a:r>
          </a:p>
          <a:p>
            <a:r>
              <a:rPr lang="el-GR" dirty="0"/>
              <a:t>Ρόλος</a:t>
            </a:r>
          </a:p>
          <a:p>
            <a:r>
              <a:rPr lang="el-GR" dirty="0"/>
              <a:t>Έργο</a:t>
            </a:r>
          </a:p>
          <a:p>
            <a:r>
              <a:rPr lang="el-GR" dirty="0"/>
              <a:t>Πλαίσιο</a:t>
            </a:r>
          </a:p>
          <a:p>
            <a:r>
              <a:rPr lang="el-GR" dirty="0"/>
              <a:t>Περιορισμοί και Μορφή</a:t>
            </a:r>
          </a:p>
        </p:txBody>
      </p:sp>
    </p:spTree>
    <p:extLst>
      <p:ext uri="{BB962C8B-B14F-4D97-AF65-F5344CB8AC3E}">
        <p14:creationId xmlns:p14="http://schemas.microsoft.com/office/powerpoint/2010/main" val="394423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0EDCC6-71E3-44B5-B839-94060AC4F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Προτροπές για </a:t>
            </a:r>
            <a:r>
              <a:rPr lang="el-GR" b="1" dirty="0" err="1"/>
              <a:t>εικονες</a:t>
            </a:r>
            <a:r>
              <a:rPr lang="el-GR" b="1" dirty="0"/>
              <a:t> </a:t>
            </a:r>
            <a:r>
              <a:rPr lang="el-GR" dirty="0"/>
              <a:t>(2/2)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0D1F68-6794-476C-BC6E-1A4B1C1FC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Προχωρημένες τεχνικές:</a:t>
            </a:r>
          </a:p>
          <a:p>
            <a:r>
              <a:rPr lang="en-US" dirty="0"/>
              <a:t>Few-Shot Prompting </a:t>
            </a:r>
            <a:r>
              <a:rPr lang="el-GR" dirty="0"/>
              <a:t>(Παραδείγματα)</a:t>
            </a:r>
          </a:p>
          <a:p>
            <a:r>
              <a:rPr lang="en-US" dirty="0"/>
              <a:t>Prompt Chaining (</a:t>
            </a:r>
            <a:r>
              <a:rPr lang="el-GR" dirty="0"/>
              <a:t>Διαδοχική Σχεδίαση) </a:t>
            </a:r>
          </a:p>
          <a:p>
            <a:r>
              <a:rPr lang="en-US" dirty="0"/>
              <a:t>Conversational Prompting (CPE)</a:t>
            </a:r>
            <a:endParaRPr lang="el-GR" dirty="0"/>
          </a:p>
          <a:p>
            <a:r>
              <a:rPr lang="el-GR" dirty="0"/>
              <a:t>Κριτική Ανάλυση του Αποτελέσματος (The </a:t>
            </a:r>
            <a:r>
              <a:rPr lang="el-GR" dirty="0" err="1"/>
              <a:t>Auditor</a:t>
            </a:r>
            <a:r>
              <a:rPr lang="el-GR" dirty="0"/>
              <a:t>)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70661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AA52F9-8A12-4A8C-9B28-15C0E6EA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Εργασία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B5DCEE-BCBF-4989-B9F7-2814CA57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l-GR" dirty="0" err="1"/>
              <a:t>Χρησιμοποιηστε</a:t>
            </a:r>
            <a:r>
              <a:rPr lang="el-GR" dirty="0"/>
              <a:t> τον οδηγό για να δοκιμάσετε και να δημιουργήσετε εικόνες με διαφορετικές προτροπές</a:t>
            </a:r>
          </a:p>
          <a:p>
            <a:pPr marL="514350" indent="-514350">
              <a:buAutoNum type="arabicPeriod"/>
            </a:pPr>
            <a:r>
              <a:rPr lang="el-GR" dirty="0" err="1"/>
              <a:t>Δειτε</a:t>
            </a:r>
            <a:r>
              <a:rPr lang="el-GR" dirty="0"/>
              <a:t> δραστηριότητες για παιδιά και σκεφθείτε και δοκιμάστε δικές σας </a:t>
            </a:r>
            <a:r>
              <a:rPr lang="el-GR" dirty="0" err="1"/>
              <a:t>παραλλαγες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1097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175DD9-8E11-46C9-BD95-E317C86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Πνευματικά Δικαιώματα και Δεοντολογία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338CB5-3B57-42A0-A6F9-2220722AE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Ιδιοκτησία</a:t>
            </a:r>
          </a:p>
          <a:p>
            <a:pPr marL="457200" lvl="1" indent="0">
              <a:buNone/>
            </a:pPr>
            <a:r>
              <a:rPr lang="el-GR" dirty="0"/>
              <a:t>Α) αυτή τη στιγμή δεν προστατεύεται από πνευματικά δικαιώματα</a:t>
            </a:r>
          </a:p>
          <a:p>
            <a:pPr marL="457200" lvl="1" indent="0">
              <a:buNone/>
            </a:pPr>
            <a:r>
              <a:rPr lang="el-GR" dirty="0"/>
              <a:t>Β) Οι όροι χρήσης (</a:t>
            </a:r>
            <a:r>
              <a:rPr lang="el-GR" dirty="0" err="1"/>
              <a:t>Terms</a:t>
            </a:r>
            <a:r>
              <a:rPr lang="el-GR" dirty="0"/>
              <a:t> of </a:t>
            </a:r>
            <a:r>
              <a:rPr lang="el-GR" dirty="0" err="1"/>
              <a:t>Service</a:t>
            </a:r>
            <a:r>
              <a:rPr lang="el-GR" dirty="0"/>
              <a:t>) κάθε εργαλείου ορίζουν αν μπορείτε να τις χρησιμοποιήσετε εμπορικά</a:t>
            </a:r>
          </a:p>
          <a:p>
            <a:r>
              <a:rPr lang="el-GR" b="1" dirty="0"/>
              <a:t>Ηθική χρήση</a:t>
            </a:r>
            <a:r>
              <a:rPr lang="el-GR" dirty="0"/>
              <a:t>: Πάντα αναφέρουμε: "Η εικόνα δημιουργήθηκε με τη χρήση Τεχνητής Νοημοσύνης".</a:t>
            </a:r>
          </a:p>
          <a:p>
            <a:r>
              <a:rPr lang="el-GR" b="1" dirty="0"/>
              <a:t>Φίλτρα περιεχομένου</a:t>
            </a:r>
            <a:r>
              <a:rPr lang="el-GR" dirty="0"/>
              <a:t>: Εικόνες που είναι ασύμβατες με την ηλικία των παιδιών</a:t>
            </a:r>
          </a:p>
          <a:p>
            <a:r>
              <a:rPr lang="el-GR" b="1" dirty="0"/>
              <a:t>Προσωπικά Δεδομένα</a:t>
            </a:r>
            <a:r>
              <a:rPr lang="el-GR" dirty="0"/>
              <a:t>: Ποτέ μην ανεβάζετε φωτογραφίες μαθητών σας σε εργαλεία AI για να τις επεξεργαστείτε, εκτός αν το εργαλείο είναι εγκεκριμένο και κλειστό (GDPR).</a:t>
            </a:r>
          </a:p>
        </p:txBody>
      </p:sp>
    </p:spTree>
    <p:extLst>
      <p:ext uri="{BB962C8B-B14F-4D97-AF65-F5344CB8AC3E}">
        <p14:creationId xmlns:p14="http://schemas.microsoft.com/office/powerpoint/2010/main" val="970024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94A66D-1C86-47A3-B0BF-CA2AD333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Κάποιες τελικές συμβουλές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7E707D-7A6E-4282-8DA7-982A34E0F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Φτιάξτε την εικόνα στο AI και προσθέστε το κείμενο με άλλο τρόπο ( </a:t>
            </a:r>
            <a:r>
              <a:rPr lang="el-GR" dirty="0" err="1"/>
              <a:t>Canva</a:t>
            </a:r>
            <a:r>
              <a:rPr lang="el-GR" dirty="0"/>
              <a:t>, PowerPoint, </a:t>
            </a:r>
            <a:r>
              <a:rPr lang="el-GR" dirty="0" err="1"/>
              <a:t>κατι</a:t>
            </a:r>
            <a:r>
              <a:rPr lang="el-GR" dirty="0"/>
              <a:t> άλλο)</a:t>
            </a:r>
          </a:p>
          <a:p>
            <a:r>
              <a:rPr lang="el-GR" dirty="0"/>
              <a:t>Δοκιμή και Σφάλμα (πολύ συνηθισμένο) + Αρχική </a:t>
            </a:r>
            <a:r>
              <a:rPr lang="el-GR" dirty="0" err="1"/>
              <a:t>σχεδιαση</a:t>
            </a:r>
            <a:r>
              <a:rPr lang="el-GR" dirty="0"/>
              <a:t> προτροπών</a:t>
            </a:r>
          </a:p>
          <a:p>
            <a:r>
              <a:rPr lang="el-GR" dirty="0"/>
              <a:t>Κρατήστε αρχείο με προτροπές που δούλεψαν </a:t>
            </a:r>
            <a:r>
              <a:rPr lang="el-GR" dirty="0" err="1"/>
              <a:t>καλα</a:t>
            </a:r>
            <a:r>
              <a:rPr lang="el-GR" dirty="0"/>
              <a:t> στο παρελθόν</a:t>
            </a:r>
          </a:p>
        </p:txBody>
      </p:sp>
    </p:spTree>
    <p:extLst>
      <p:ext uri="{BB962C8B-B14F-4D97-AF65-F5344CB8AC3E}">
        <p14:creationId xmlns:p14="http://schemas.microsoft.com/office/powerpoint/2010/main" val="256246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E42FD3-B9BE-42A2-B89B-3C2ABC68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Περιεχόμενα διάλεξης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BA29C0E-98E3-47E6-BC66-3AF9F6AC8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785986" cy="4876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Δημιουργία εικόνων με ΤΝ</a:t>
            </a:r>
          </a:p>
          <a:p>
            <a:r>
              <a:rPr lang="el-GR" dirty="0"/>
              <a:t>Διαθέσιμα Εργαλεία</a:t>
            </a:r>
          </a:p>
          <a:p>
            <a:r>
              <a:rPr lang="el-GR" dirty="0"/>
              <a:t>Δυνατότητες (</a:t>
            </a:r>
            <a:r>
              <a:rPr lang="en-US" dirty="0"/>
              <a:t>affordances) </a:t>
            </a:r>
            <a:r>
              <a:rPr lang="el-GR" dirty="0"/>
              <a:t>και περιορισμοί (</a:t>
            </a:r>
            <a:r>
              <a:rPr lang="en-US" dirty="0"/>
              <a:t>constraints)</a:t>
            </a:r>
          </a:p>
          <a:p>
            <a:r>
              <a:rPr lang="el-GR" dirty="0"/>
              <a:t>Πώς κατασκευάζουμε προτροπές για εικόνες</a:t>
            </a:r>
          </a:p>
          <a:p>
            <a:r>
              <a:rPr lang="el-GR" dirty="0"/>
              <a:t>Ζητήματα ηθικής και Δεοντολογίας</a:t>
            </a:r>
          </a:p>
          <a:p>
            <a:endParaRPr lang="en-US" dirty="0"/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CCD92B4-EAA2-498B-977A-BA2DEF8C6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411" y="2093810"/>
            <a:ext cx="2857500" cy="285750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76C7F9B-748E-4C08-B8D9-A96B58F82B86}"/>
              </a:ext>
            </a:extLst>
          </p:cNvPr>
          <p:cNvSpPr/>
          <p:nvPr/>
        </p:nvSpPr>
        <p:spPr>
          <a:xfrm>
            <a:off x="5624186" y="55737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https://www.enephet.gr/index.php?page=conference&amp;conference_id=17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261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6DD251-992D-450C-A690-2F864D082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Διαθέσιμα Εργαλεία (παραδείγματα)</a:t>
            </a:r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677C8995-1736-43CA-B6AD-A89F711233D4}"/>
              </a:ext>
            </a:extLst>
          </p:cNvPr>
          <p:cNvGraphicFramePr>
            <a:graphicFrameLocks noGrp="1"/>
          </p:cNvGraphicFramePr>
          <p:nvPr/>
        </p:nvGraphicFramePr>
        <p:xfrm>
          <a:off x="1086265" y="1617941"/>
          <a:ext cx="8071029" cy="4534659"/>
        </p:xfrm>
        <a:graphic>
          <a:graphicData uri="http://schemas.openxmlformats.org/drawingml/2006/table">
            <a:tbl>
              <a:tblPr/>
              <a:tblGrid>
                <a:gridCol w="2782059">
                  <a:extLst>
                    <a:ext uri="{9D8B030D-6E8A-4147-A177-3AD203B41FA5}">
                      <a16:colId xmlns:a16="http://schemas.microsoft.com/office/drawing/2014/main" val="1014988618"/>
                    </a:ext>
                  </a:extLst>
                </a:gridCol>
                <a:gridCol w="2782059">
                  <a:extLst>
                    <a:ext uri="{9D8B030D-6E8A-4147-A177-3AD203B41FA5}">
                      <a16:colId xmlns:a16="http://schemas.microsoft.com/office/drawing/2014/main" val="918364831"/>
                    </a:ext>
                  </a:extLst>
                </a:gridCol>
                <a:gridCol w="2506911">
                  <a:extLst>
                    <a:ext uri="{9D8B030D-6E8A-4147-A177-3AD203B41FA5}">
                      <a16:colId xmlns:a16="http://schemas.microsoft.com/office/drawing/2014/main" val="4280456184"/>
                    </a:ext>
                  </a:extLst>
                </a:gridCol>
              </a:tblGrid>
              <a:tr h="444491">
                <a:tc>
                  <a:txBody>
                    <a:bodyPr/>
                    <a:lstStyle/>
                    <a:p>
                      <a:pPr rtl="0"/>
                      <a:r>
                        <a:rPr lang="el-GR" sz="2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Κατηγορία</a:t>
                      </a:r>
                      <a:endParaRPr lang="el-GR" sz="2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l-GR" sz="2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Εργαλεία</a:t>
                      </a:r>
                      <a:endParaRPr lang="el-GR" sz="2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l-GR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Σημειώσεις</a:t>
                      </a:r>
                      <a:endParaRPr lang="el-GR" sz="2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70183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759306"/>
                  </a:ext>
                </a:extLst>
              </a:tr>
              <a:tr h="655040">
                <a:tc>
                  <a:txBody>
                    <a:bodyPr/>
                    <a:lstStyle/>
                    <a:p>
                      <a:pPr rtl="0"/>
                      <a:r>
                        <a:rPr lang="el-GR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Ελεύθερα / Δωρεάν</a:t>
                      </a:r>
                      <a:endParaRPr lang="el-GR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Bing Image Creator (DALL-E 3)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l-GR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Το πιο εύκολο για αρχάριους. Απαιτεί λογαριασμό Microsoft.</a:t>
                      </a:r>
                    </a:p>
                  </a:txBody>
                  <a:tcPr marL="70183" marR="70183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734699"/>
                  </a:ext>
                </a:extLst>
              </a:tr>
              <a:tr h="865589">
                <a:tc>
                  <a:txBody>
                    <a:bodyPr/>
                    <a:lstStyle/>
                    <a:p>
                      <a:pPr rtl="0"/>
                      <a:endParaRPr lang="el-GR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Canva Magic Media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l-GR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Ενσωματωμένο στο </a:t>
                      </a:r>
                      <a:r>
                        <a:rPr lang="el-GR" sz="1400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Canva</a:t>
                      </a:r>
                      <a:endParaRPr lang="el-GR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70183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924048"/>
                  </a:ext>
                </a:extLst>
              </a:tr>
              <a:tr h="655040">
                <a:tc>
                  <a:txBody>
                    <a:bodyPr/>
                    <a:lstStyle/>
                    <a:p>
                      <a:pPr rtl="0"/>
                      <a:endParaRPr lang="el-GR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Leonardo.ai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l-GR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Πολύ δυνατό, προσφέρει 150 δωρεάν πόντους καθημερινά.</a:t>
                      </a:r>
                    </a:p>
                  </a:txBody>
                  <a:tcPr marL="70183" marR="70183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011104"/>
                  </a:ext>
                </a:extLst>
              </a:tr>
              <a:tr h="865589">
                <a:tc>
                  <a:txBody>
                    <a:bodyPr/>
                    <a:lstStyle/>
                    <a:p>
                      <a:pPr rtl="0"/>
                      <a:r>
                        <a:rPr lang="el-GR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Εκπαιδευτικά / ΥΠΕΠΘ</a:t>
                      </a:r>
                      <a:endParaRPr lang="el-GR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l-GR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Ψηφιακό Σχολείο / Φωτόδεντρο</a:t>
                      </a:r>
                      <a:endParaRPr lang="el-GR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l-GR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Αναζητήστε ενσωματωμένα εργαλεία που προτείνονται στις νέες πλατφόρμες.</a:t>
                      </a:r>
                    </a:p>
                  </a:txBody>
                  <a:tcPr marL="70183" marR="70183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293584"/>
                  </a:ext>
                </a:extLst>
              </a:tr>
              <a:tr h="865589">
                <a:tc>
                  <a:txBody>
                    <a:bodyPr/>
                    <a:lstStyle/>
                    <a:p>
                      <a:pPr rtl="0"/>
                      <a:endParaRPr lang="el-GR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Microsoft 365 (</a:t>
                      </a:r>
                      <a:r>
                        <a:rPr lang="el-GR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για Εκπαιδευτικούς)</a:t>
                      </a:r>
                      <a:endParaRPr lang="el-GR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70183" marR="87729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l-GR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Μέσω του ΠΣΔ, πολλοί έχουν πρόσβαση σε ασφαλή περιβάλλοντα AI.</a:t>
                      </a:r>
                    </a:p>
                  </a:txBody>
                  <a:tcPr marL="70183" marR="70183" marT="116971" marB="11697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57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284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A45A4D-A36E-4BD4-83F1-B16BF536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5569422-018D-4118-BC12-789CA0EEB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69420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097B7E-80D2-42D7-A324-F05CB519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94C591B-6A6A-450D-AF85-ACE3EA775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8" y="531788"/>
            <a:ext cx="10623112" cy="5794424"/>
          </a:xfrm>
        </p:spPr>
      </p:pic>
    </p:spTree>
    <p:extLst>
      <p:ext uri="{BB962C8B-B14F-4D97-AF65-F5344CB8AC3E}">
        <p14:creationId xmlns:p14="http://schemas.microsoft.com/office/powerpoint/2010/main" val="336333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AA5618-3A82-465F-9A2C-E36B181C5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10D8D0C-C160-4ED5-8989-AEB58E9CC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6" y="123858"/>
            <a:ext cx="10579693" cy="6610283"/>
          </a:xfrm>
        </p:spPr>
      </p:pic>
    </p:spTree>
    <p:extLst>
      <p:ext uri="{BB962C8B-B14F-4D97-AF65-F5344CB8AC3E}">
        <p14:creationId xmlns:p14="http://schemas.microsoft.com/office/powerpoint/2010/main" val="370173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A0F612-34A8-411A-A30F-00E750B5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l-GR" dirty="0"/>
            </a:br>
            <a:r>
              <a:rPr lang="el-GR" dirty="0"/>
              <a:t>Σύντομος </a:t>
            </a:r>
            <a:r>
              <a:rPr lang="el-GR" dirty="0" err="1"/>
              <a:t>πειραματισμος</a:t>
            </a:r>
            <a:r>
              <a:rPr lang="el-GR" dirty="0"/>
              <a:t> (ποια ξέρετε)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ABDAC96-EDA7-4094-89A7-DB555164F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Gemini (</a:t>
            </a:r>
            <a:r>
              <a:rPr lang="el-GR" dirty="0" err="1"/>
              <a:t>εικονες</a:t>
            </a:r>
            <a:r>
              <a:rPr lang="el-GR" dirty="0"/>
              <a:t>)</a:t>
            </a:r>
          </a:p>
          <a:p>
            <a:r>
              <a:rPr lang="en-US" dirty="0" err="1"/>
              <a:t>ChatGPT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dirty="0" err="1"/>
              <a:t>εικονες</a:t>
            </a:r>
            <a:r>
              <a:rPr lang="el-GR" dirty="0"/>
              <a:t>)</a:t>
            </a:r>
          </a:p>
          <a:p>
            <a:r>
              <a:rPr lang="en-US" dirty="0"/>
              <a:t>Canva (Magic Media)</a:t>
            </a:r>
          </a:p>
          <a:p>
            <a:r>
              <a:rPr lang="en-US" dirty="0"/>
              <a:t>Leonardo.ai</a:t>
            </a:r>
          </a:p>
          <a:p>
            <a:r>
              <a:rPr lang="en-US" dirty="0"/>
              <a:t>Davinci.ai</a:t>
            </a:r>
          </a:p>
          <a:p>
            <a:r>
              <a:rPr lang="en-US" dirty="0"/>
              <a:t>Bing Image Creator</a:t>
            </a:r>
          </a:p>
          <a:p>
            <a:pPr marL="0" indent="0">
              <a:buNone/>
            </a:pPr>
            <a:r>
              <a:rPr lang="el-GR" dirty="0"/>
              <a:t>Διαλέξτε τι εικόνα θέλετε να δημιουργήσετε. Επιλέξτε την προτροπή. Συγκρίνετε τα αποτελέσματα.</a:t>
            </a:r>
          </a:p>
          <a:p>
            <a:pPr marL="0" indent="0">
              <a:buNone/>
            </a:pPr>
            <a:endParaRPr lang="en-US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392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D286F7-4987-4296-A210-A77900DE0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Νέες δυνατότητες (επιχειρήματα υπέρ)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F88D75-6994-4C46-A372-56B55C095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l-GR" dirty="0"/>
              <a:t>Εξατομίκευση: Εικόνες που ταιριάζουν στο δικό σας σενάριο.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l-GR" dirty="0"/>
              <a:t>Συμπερίληψη: Δημιουργία υλικού που αντικατοπτρίζει την </a:t>
            </a:r>
            <a:r>
              <a:rPr lang="el-GR" dirty="0" err="1"/>
              <a:t>πολυπολιτισμικότητα</a:t>
            </a:r>
            <a:r>
              <a:rPr lang="el-GR" dirty="0"/>
              <a:t> της τάξης σας.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l-GR" dirty="0"/>
              <a:t>Οπτικός </a:t>
            </a:r>
            <a:r>
              <a:rPr lang="el-GR" dirty="0" err="1"/>
              <a:t>Γραμματισμός</a:t>
            </a:r>
            <a:r>
              <a:rPr lang="el-GR" dirty="0"/>
              <a:t>: Καλλιέργεια κριτικής σκέψης στους μαθητές για το τι είναι "πραγματικό" και τι "κατασκευασμένο".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l-GR" dirty="0"/>
              <a:t>Οικονομία Χρόνου: Τέλος στις ατέλειωτες αναζητήσεις</a:t>
            </a:r>
          </a:p>
        </p:txBody>
      </p:sp>
    </p:spTree>
    <p:extLst>
      <p:ext uri="{BB962C8B-B14F-4D97-AF65-F5344CB8AC3E}">
        <p14:creationId xmlns:p14="http://schemas.microsoft.com/office/powerpoint/2010/main" val="62978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B3FBF7-9B33-45C6-A6C4-F483A454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Πιθανές αντιρρήσεις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F98F2DC-CEE3-4A54-AB41-39B47A9F0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/>
              <a:t>Εξατομίκευση : Προσαρμοζόμαστε εμείς στην ΤΝ (</a:t>
            </a:r>
            <a:r>
              <a:rPr lang="el-GR" dirty="0" err="1"/>
              <a:t>χρονος</a:t>
            </a:r>
            <a:r>
              <a:rPr lang="el-GR" dirty="0"/>
              <a:t> για μια λεπτομέρεια)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Συμπερίληψη: Η συμπερίληψη είναι πεδίο μάχης (έχει όρια; «προκαταλήψεις» και «υπερβολές») (</a:t>
            </a:r>
            <a:r>
              <a:rPr lang="el-GR" i="1" dirty="0" err="1"/>
              <a:t>ενδιαφερον</a:t>
            </a:r>
            <a:r>
              <a:rPr lang="el-GR" i="1" dirty="0"/>
              <a:t> σημείο</a:t>
            </a:r>
            <a:r>
              <a:rPr lang="el-GR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Οπτικός </a:t>
            </a:r>
            <a:r>
              <a:rPr lang="el-GR" dirty="0" err="1"/>
              <a:t>Γραμματισμός</a:t>
            </a:r>
            <a:r>
              <a:rPr lang="el-GR" dirty="0"/>
              <a:t>: Δυσπιστία προς κάθε οπτικό ερέθισμα ή άκριτη αποδοχή ανακριβειών που παρήγαγε η ΤΝ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 Οικονομία Χρόνου: χρονοβόρο "δοκιμάζω-αποτυγχάνω-ξαναγράφω το </a:t>
            </a:r>
            <a:r>
              <a:rPr lang="en-US" dirty="0"/>
              <a:t>prompt"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512158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5010</TotalTime>
  <Words>612</Words>
  <Application>Microsoft Office PowerPoint</Application>
  <PresentationFormat>Ευρεία οθόνη</PresentationFormat>
  <Paragraphs>82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Google Sans Text</vt:lpstr>
      <vt:lpstr>Θέμα του Office</vt:lpstr>
      <vt:lpstr>ΤΝ στη Διδασκαλία και τη Μάθηση</vt:lpstr>
      <vt:lpstr>Περιεχόμενα διάλεξης</vt:lpstr>
      <vt:lpstr>Διαθέσιμα Εργαλεία (παραδείγματα)</vt:lpstr>
      <vt:lpstr>Παρουσίαση του PowerPoint</vt:lpstr>
      <vt:lpstr>Παρουσίαση του PowerPoint</vt:lpstr>
      <vt:lpstr>Παρουσίαση του PowerPoint</vt:lpstr>
      <vt:lpstr> Σύντομος πειραματισμος (ποια ξέρετε)</vt:lpstr>
      <vt:lpstr>Νέες δυνατότητες (επιχειρήματα υπέρ)</vt:lpstr>
      <vt:lpstr>Πιθανές αντιρρήσεις</vt:lpstr>
      <vt:lpstr>Ερωτημα </vt:lpstr>
      <vt:lpstr>Περιορισμοί</vt:lpstr>
      <vt:lpstr>Προτροπές για εικονες (1/2)</vt:lpstr>
      <vt:lpstr>Προτροπές για εικονες (2/2)</vt:lpstr>
      <vt:lpstr>Εργασία</vt:lpstr>
      <vt:lpstr>Πνευματικά Δικαιώματα και Δεοντολογία</vt:lpstr>
      <vt:lpstr>Κάποιες τελικές συμβουλές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ΤΠΕ στην Εκπαίδευση</dc:title>
  <dc:creator>KOLLIAS VASILIOS</dc:creator>
  <cp:lastModifiedBy>KOLLIAS VASILIOS</cp:lastModifiedBy>
  <cp:revision>184</cp:revision>
  <dcterms:created xsi:type="dcterms:W3CDTF">2024-09-13T07:34:43Z</dcterms:created>
  <dcterms:modified xsi:type="dcterms:W3CDTF">2026-04-02T10:09:44Z</dcterms:modified>
</cp:coreProperties>
</file>