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18"/>
  </p:notesMasterIdLst>
  <p:handoutMasterIdLst>
    <p:handoutMasterId r:id="rId19"/>
  </p:handoutMasterIdLst>
  <p:sldIdLst>
    <p:sldId id="30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306" r:id="rId17"/>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4" autoAdjust="0"/>
    <p:restoredTop sz="96327" autoAdjust="0"/>
  </p:normalViewPr>
  <p:slideViewPr>
    <p:cSldViewPr snapToGrid="0" snapToObjects="1">
      <p:cViewPr varScale="1">
        <p:scale>
          <a:sx n="101" d="100"/>
          <a:sy n="101" d="100"/>
        </p:scale>
        <p:origin x="1344"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9/15/23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1497731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n-US" b="1" dirty="0">
                <a:latin typeface="+mn-lt"/>
              </a:rPr>
              <a:t> </a:t>
            </a:r>
            <a:r>
              <a:rPr lang="el-GR" b="1" dirty="0" err="1">
                <a:latin typeface="+mn-lt"/>
              </a:rPr>
              <a:t>Κεφ</a:t>
            </a:r>
            <a:r>
              <a:rPr lang="en-US" b="1" dirty="0" err="1">
                <a:latin typeface="+mn-lt"/>
              </a:rPr>
              <a:t>ά</a:t>
            </a:r>
            <a:r>
              <a:rPr lang="el-GR" b="1" dirty="0" err="1">
                <a:latin typeface="+mn-lt"/>
              </a:rPr>
              <a:t>λαιο</a:t>
            </a:r>
            <a:r>
              <a:rPr lang="el-GR" b="1" dirty="0">
                <a:latin typeface="+mn-lt"/>
              </a:rPr>
              <a:t> 20</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Οπτικές Ερευνητικές Μέθοδοι</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Αυτό-οδήγηση</a:t>
            </a:r>
            <a:endParaRPr lang="en-US" dirty="0"/>
          </a:p>
        </p:txBody>
      </p:sp>
      <p:sp>
        <p:nvSpPr>
          <p:cNvPr id="3" name="Content Placeholder 2"/>
          <p:cNvSpPr>
            <a:spLocks noGrp="1"/>
          </p:cNvSpPr>
          <p:nvPr>
            <p:ph type="body" idx="1"/>
          </p:nvPr>
        </p:nvSpPr>
        <p:spPr/>
        <p:txBody>
          <a:bodyPr>
            <a:normAutofit/>
          </a:bodyPr>
          <a:lstStyle/>
          <a:p>
            <a:r>
              <a:rPr lang="el-GR" sz="2400" dirty="0"/>
              <a:t>Μορφή της φώτο-εκμαίευσης - βάζει τον </a:t>
            </a:r>
            <a:r>
              <a:rPr lang="el-GR" sz="2400" dirty="0" err="1"/>
              <a:t>ερωτώμενο</a:t>
            </a:r>
            <a:r>
              <a:rPr lang="el-GR" sz="2400" dirty="0"/>
              <a:t> στη θέση του «οδηγού»</a:t>
            </a:r>
            <a:r>
              <a:rPr lang="en-US" sz="2400" dirty="0"/>
              <a:t> </a:t>
            </a:r>
            <a:endParaRPr lang="el-GR" sz="2400" dirty="0"/>
          </a:p>
          <a:p>
            <a:endParaRPr lang="en-GB" sz="2400" dirty="0"/>
          </a:p>
          <a:p>
            <a:r>
              <a:rPr lang="el-GR" sz="2400" dirty="0"/>
              <a:t>Βάζει τους ανθρώπους να τραβούν φωτογραφίες και μετά να δίνουν συνέντευξη για αυτές</a:t>
            </a:r>
            <a:endParaRPr lang="en-US" sz="2400" dirty="0"/>
          </a:p>
          <a:p>
            <a:endParaRPr lang="en-US" sz="2400" dirty="0"/>
          </a:p>
          <a:p>
            <a:r>
              <a:rPr lang="el-GR" sz="2400" dirty="0"/>
              <a:t>Φωτογραφίες </a:t>
            </a:r>
            <a:r>
              <a:rPr lang="en-US" sz="2400" dirty="0"/>
              <a:t>= </a:t>
            </a:r>
            <a:r>
              <a:rPr lang="el-GR" sz="2400" dirty="0"/>
              <a:t>κίνητρο</a:t>
            </a:r>
            <a:r>
              <a:rPr lang="en-US" sz="2400" dirty="0"/>
              <a:t> </a:t>
            </a:r>
            <a:endParaRPr lang="en-GB" sz="2400" dirty="0"/>
          </a:p>
          <a:p>
            <a:endParaRPr lang="en-US" sz="2400" dirty="0"/>
          </a:p>
        </p:txBody>
      </p:sp>
    </p:spTree>
    <p:extLst>
      <p:ext uri="{BB962C8B-B14F-4D97-AF65-F5344CB8AC3E}">
        <p14:creationId xmlns:p14="http://schemas.microsoft.com/office/powerpoint/2010/main" val="1829134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Άλλες Κατηγορίες Οπτικής Έρευνας</a:t>
            </a:r>
            <a:endParaRPr lang="en-US" dirty="0"/>
          </a:p>
        </p:txBody>
      </p:sp>
      <p:sp>
        <p:nvSpPr>
          <p:cNvPr id="3" name="Content Placeholder 2"/>
          <p:cNvSpPr>
            <a:spLocks noGrp="1"/>
          </p:cNvSpPr>
          <p:nvPr>
            <p:ph type="body" idx="1"/>
          </p:nvPr>
        </p:nvSpPr>
        <p:spPr/>
        <p:txBody>
          <a:bodyPr>
            <a:normAutofit lnSpcReduction="10000"/>
          </a:bodyPr>
          <a:lstStyle/>
          <a:p>
            <a:r>
              <a:rPr lang="el-GR" sz="2400" b="1" i="1" dirty="0"/>
              <a:t>Αντανακλαστική φωτογράφηση</a:t>
            </a:r>
            <a:r>
              <a:rPr lang="en-GB" sz="2400" dirty="0"/>
              <a:t>: </a:t>
            </a:r>
            <a:r>
              <a:rPr lang="el-GR" sz="2400" dirty="0"/>
              <a:t> βάζουμε τους συμμετέχοντες να χρησιμοποιούν τις φωτογραφίες ως σύμβολα για να παρουσιάσουν το υποκειμενικό νόημα των πραγμάτων </a:t>
            </a:r>
          </a:p>
          <a:p>
            <a:r>
              <a:rPr lang="el-GR" sz="2400" b="1" i="1" dirty="0"/>
              <a:t>Φωτογραφικά διηγήματα</a:t>
            </a:r>
            <a:r>
              <a:rPr lang="en-US" sz="2400" dirty="0"/>
              <a:t>: </a:t>
            </a:r>
            <a:r>
              <a:rPr lang="el-GR" sz="2400" dirty="0"/>
              <a:t>«εικονογραφημένες ιστορίες», μέσα από τις οποίες οι συμμετέχοντες ενθαρρύνονται  να μιλήσουν για καθημερινές ρουτίνες ή γεγονότα</a:t>
            </a:r>
          </a:p>
          <a:p>
            <a:r>
              <a:rPr lang="el-GR" sz="2400" b="1" i="1" dirty="0"/>
              <a:t>Φωνή της φωτογραφίας</a:t>
            </a:r>
            <a:r>
              <a:rPr lang="en-US" sz="2400" dirty="0"/>
              <a:t>: </a:t>
            </a:r>
            <a:r>
              <a:rPr lang="el-GR" sz="2400" dirty="0"/>
              <a:t>οι συμμετέχοντες χρησιμοποιούν οπτικά μέσα, όπως κάμερες, για να αναλύσουν </a:t>
            </a:r>
            <a:r>
              <a:rPr lang="el-GR" sz="2400" i="1" dirty="0"/>
              <a:t>κριτικά</a:t>
            </a:r>
            <a:r>
              <a:rPr lang="el-GR" sz="2400" dirty="0"/>
              <a:t> τις καθημερινές τους εμπειρίες και το περιβάλλον τους. </a:t>
            </a:r>
            <a:endParaRPr lang="en-US" sz="2400" dirty="0"/>
          </a:p>
        </p:txBody>
      </p:sp>
    </p:spTree>
    <p:extLst>
      <p:ext uri="{BB962C8B-B14F-4D97-AF65-F5344CB8AC3E}">
        <p14:creationId xmlns:p14="http://schemas.microsoft.com/office/powerpoint/2010/main" val="38805007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Είδη Μεθόδων Έρευνας με τη Χρήση Οπτικών Μέσων</a:t>
            </a:r>
            <a:endParaRPr lang="en-US" dirty="0"/>
          </a:p>
        </p:txBody>
      </p:sp>
      <p:sp>
        <p:nvSpPr>
          <p:cNvPr id="3" name="Content Placeholder 2"/>
          <p:cNvSpPr>
            <a:spLocks noGrp="1"/>
          </p:cNvSpPr>
          <p:nvPr>
            <p:ph type="body" idx="1"/>
          </p:nvPr>
        </p:nvSpPr>
        <p:spPr/>
        <p:txBody>
          <a:bodyPr>
            <a:normAutofit/>
          </a:bodyPr>
          <a:lstStyle/>
          <a:p>
            <a:r>
              <a:rPr lang="el-GR" sz="2400" dirty="0"/>
              <a:t>Φωτογραφίες</a:t>
            </a:r>
          </a:p>
          <a:p>
            <a:r>
              <a:rPr lang="el-GR" sz="2400" dirty="0"/>
              <a:t>Δεδομένα βίντεο</a:t>
            </a:r>
          </a:p>
          <a:p>
            <a:r>
              <a:rPr lang="en-GB" sz="2400" dirty="0"/>
              <a:t>Websites</a:t>
            </a:r>
          </a:p>
          <a:p>
            <a:r>
              <a:rPr lang="el-GR" sz="2400" dirty="0"/>
              <a:t>Εικόνες</a:t>
            </a:r>
            <a:r>
              <a:rPr lang="en-GB" sz="2400" dirty="0"/>
              <a:t> (</a:t>
            </a:r>
            <a:r>
              <a:rPr lang="el-GR" sz="2400" dirty="0"/>
              <a:t>γελοιογραφίες, ζωγραφιές</a:t>
            </a:r>
            <a:r>
              <a:rPr lang="en-GB" sz="2400" dirty="0"/>
              <a:t>, </a:t>
            </a:r>
            <a:r>
              <a:rPr lang="el-GR" sz="2400" dirty="0"/>
              <a:t>χάρτες</a:t>
            </a:r>
            <a:r>
              <a:rPr lang="en-GB" sz="2400" dirty="0"/>
              <a:t>) </a:t>
            </a:r>
          </a:p>
          <a:p>
            <a:endParaRPr lang="en-US" sz="2400" dirty="0"/>
          </a:p>
        </p:txBody>
      </p:sp>
    </p:spTree>
    <p:extLst>
      <p:ext uri="{BB962C8B-B14F-4D97-AF65-F5344CB8AC3E}">
        <p14:creationId xmlns:p14="http://schemas.microsoft.com/office/powerpoint/2010/main" val="6378633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Δεοντολογικά Ζητήματα για τις Οπτικές Μεθόδους</a:t>
            </a:r>
            <a:endParaRPr lang="en-US" dirty="0"/>
          </a:p>
        </p:txBody>
      </p:sp>
      <p:sp>
        <p:nvSpPr>
          <p:cNvPr id="3" name="Content Placeholder 2"/>
          <p:cNvSpPr>
            <a:spLocks noGrp="1"/>
          </p:cNvSpPr>
          <p:nvPr>
            <p:ph type="body" idx="1"/>
          </p:nvPr>
        </p:nvSpPr>
        <p:spPr/>
        <p:txBody>
          <a:bodyPr>
            <a:noAutofit/>
          </a:bodyPr>
          <a:lstStyle/>
          <a:p>
            <a:pPr lvl="0"/>
            <a:r>
              <a:rPr lang="el-GR" sz="2000" dirty="0"/>
              <a:t>Δεν είναι πάντοτε ξεκάθαρο στους συμμετέχοντες σε τι δίνουν την εν επιγνώσει  συναίνεσή τους.</a:t>
            </a:r>
            <a:r>
              <a:rPr lang="en-US" sz="2000" dirty="0"/>
              <a:t> </a:t>
            </a:r>
            <a:endParaRPr lang="el-GR" sz="2000" dirty="0"/>
          </a:p>
          <a:p>
            <a:pPr lvl="0"/>
            <a:r>
              <a:rPr lang="el-GR" sz="2000" dirty="0"/>
              <a:t>Ακόμα και στις περιπτώσεις όπου οι συμμετέχοντες συνεργάζονται στην έρευνα  μπορεί να μην κατανοούν πλήρως τις προθέσεις που οδηγούν την ερευνητική μελέτη </a:t>
            </a:r>
            <a:endParaRPr lang="en-US" sz="2000" dirty="0"/>
          </a:p>
          <a:p>
            <a:pPr lvl="0"/>
            <a:r>
              <a:rPr lang="el-GR" sz="2000" dirty="0"/>
              <a:t>Ο βαθμός στον οποίο οι συμμετέχοντες συνεχίζουν να συναινούν να συνεργαστούν στην έρευνα πέρα από το αρχικό στάδιο κατά το οποίο υπογράφηκε η φόρμα συναίνεσης. </a:t>
            </a:r>
            <a:endParaRPr lang="en-US" sz="2000" dirty="0"/>
          </a:p>
          <a:p>
            <a:pPr lvl="0"/>
            <a:r>
              <a:rPr lang="el-GR" sz="2000" dirty="0"/>
              <a:t>Οι επωνυμίες και τα λογότυπα μπορούν ακούσια να αποτυπωθούν στις φωτογραφίες.</a:t>
            </a:r>
            <a:r>
              <a:rPr lang="en-US" sz="2000" dirty="0"/>
              <a:t> </a:t>
            </a:r>
          </a:p>
          <a:p>
            <a:pPr lvl="0"/>
            <a:r>
              <a:rPr lang="el-GR" sz="2000" dirty="0"/>
              <a:t>Οι ερευνητές με κάμερες μπορεί να έχουν να αποκτήσουν πρόβλημα στο να αποκτήσουν πρόσβαση</a:t>
            </a:r>
            <a:endParaRPr lang="en-US" sz="2000" dirty="0"/>
          </a:p>
        </p:txBody>
      </p:sp>
    </p:spTree>
    <p:extLst>
      <p:ext uri="{BB962C8B-B14F-4D97-AF65-F5344CB8AC3E}">
        <p14:creationId xmlns:p14="http://schemas.microsoft.com/office/powerpoint/2010/main" val="8495205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Δεοντολογικά Ζητήματα</a:t>
            </a:r>
            <a:r>
              <a:rPr lang="en-GB" dirty="0"/>
              <a:t>: </a:t>
            </a:r>
            <a:r>
              <a:rPr lang="el-GR" dirty="0"/>
              <a:t>Αδιακρισία</a:t>
            </a:r>
            <a:endParaRPr lang="en-US" dirty="0"/>
          </a:p>
        </p:txBody>
      </p:sp>
      <p:sp>
        <p:nvSpPr>
          <p:cNvPr id="3" name="Content Placeholder 2"/>
          <p:cNvSpPr>
            <a:spLocks noGrp="1"/>
          </p:cNvSpPr>
          <p:nvPr>
            <p:ph type="body" idx="1"/>
          </p:nvPr>
        </p:nvSpPr>
        <p:spPr/>
        <p:txBody>
          <a:bodyPr>
            <a:normAutofit fontScale="92500" lnSpcReduction="10000"/>
          </a:bodyPr>
          <a:lstStyle/>
          <a:p>
            <a:pPr marL="342900" lvl="0" indent="0">
              <a:buNone/>
            </a:pPr>
            <a:r>
              <a:rPr lang="el-GR" sz="2400" dirty="0"/>
              <a:t>Η ανωνυμία των συμμετεχόντων μπορεί να διατηρηθεί σε διάφορους τρόπους:</a:t>
            </a:r>
            <a:r>
              <a:rPr lang="en-US" sz="2400" dirty="0"/>
              <a:t> </a:t>
            </a:r>
            <a:endParaRPr lang="el-GR" sz="2400" dirty="0"/>
          </a:p>
          <a:p>
            <a:pPr lvl="0"/>
            <a:endParaRPr lang="en-US" sz="2400" dirty="0"/>
          </a:p>
          <a:p>
            <a:pPr lvl="0"/>
            <a:r>
              <a:rPr lang="el-GR" sz="2400" dirty="0"/>
              <a:t>Με τη χρήση λογισμικού και τεχνικών παραμόρφωσης εικόνων (μωσαϊκό) για τη θόλωση των προσώπων</a:t>
            </a:r>
            <a:endParaRPr lang="en-US" sz="2400" dirty="0"/>
          </a:p>
          <a:p>
            <a:pPr lvl="0"/>
            <a:r>
              <a:rPr lang="el-GR" sz="2400" dirty="0"/>
              <a:t>Με τη μη χρήση εικόνων που επιτρέπουν την αναγνώριση ατόμων</a:t>
            </a:r>
            <a:endParaRPr lang="en-US" sz="2400" dirty="0"/>
          </a:p>
          <a:p>
            <a:pPr lvl="0"/>
            <a:r>
              <a:rPr lang="el-GR" sz="2400" dirty="0"/>
              <a:t>Δυσχεραίνοντας την αναγνώριση των ατόμων μέσω της χρήσης ψευδώνυμων παραπλεύρως της γνήσιας εικόνας.</a:t>
            </a:r>
            <a:endParaRPr lang="en-US" sz="2400" dirty="0"/>
          </a:p>
          <a:p>
            <a:pPr lvl="0"/>
            <a:r>
              <a:rPr lang="el-GR" sz="2400" dirty="0"/>
              <a:t>Με τη χρήση εικόνων για την ερευνητική ανάλυση, αλλά όχι στις δημοσιεύσεις.</a:t>
            </a:r>
            <a:endParaRPr lang="en-US" sz="2400" dirty="0"/>
          </a:p>
          <a:p>
            <a:endParaRPr lang="en-US" sz="2400" dirty="0"/>
          </a:p>
        </p:txBody>
      </p:sp>
    </p:spTree>
    <p:extLst>
      <p:ext uri="{BB962C8B-B14F-4D97-AF65-F5344CB8AC3E}">
        <p14:creationId xmlns:p14="http://schemas.microsoft.com/office/powerpoint/2010/main" val="35303744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a:bodyPr>
          <a:lstStyle/>
          <a:p>
            <a:pPr marL="0" indent="0">
              <a:buNone/>
            </a:pPr>
            <a:r>
              <a:rPr lang="el-GR" sz="2400" dirty="0"/>
              <a:t>Έχοντας μελετήσει αυτό το κεφάλαιο θα είστε σε θέση να:</a:t>
            </a:r>
          </a:p>
          <a:p>
            <a:pPr lvl="0"/>
            <a:r>
              <a:rPr lang="el-GR" sz="2400" dirty="0"/>
              <a:t>Διακρίνετε μεταξύ των οπτικών και των υπόλοιπων ερευνητικών μεθόδων.</a:t>
            </a:r>
            <a:endParaRPr lang="en-US" sz="2400" dirty="0"/>
          </a:p>
          <a:p>
            <a:pPr lvl="0"/>
            <a:r>
              <a:rPr lang="el-GR" sz="2400" dirty="0"/>
              <a:t>Σκιαγραφείτε τα πλεονεκτήματα και τα μειονεκτήματα της χρήσης οπτικών ερευνητικών μεθόδων.</a:t>
            </a:r>
            <a:endParaRPr lang="en-US" sz="2400" dirty="0"/>
          </a:p>
          <a:p>
            <a:pPr lvl="0"/>
            <a:r>
              <a:rPr lang="el-GR" sz="2400" dirty="0"/>
              <a:t>Περιγράφετε και χρησιμοποιείτε οπτικές ερευνητικές μεθόδους.</a:t>
            </a:r>
            <a:endParaRPr lang="en-US" sz="2400" dirty="0"/>
          </a:p>
          <a:p>
            <a:pPr lvl="0"/>
            <a:r>
              <a:rPr lang="el-GR" sz="2400" dirty="0"/>
              <a:t>Εφαρμόζετε δεοντολογικές αρχές κατά τη χρήση των οπτικών ερευνητικών μεθόδων.</a:t>
            </a:r>
            <a:endParaRPr lang="en-US" sz="2400" dirty="0"/>
          </a:p>
        </p:txBody>
      </p:sp>
    </p:spTree>
    <p:extLst>
      <p:ext uri="{BB962C8B-B14F-4D97-AF65-F5344CB8AC3E}">
        <p14:creationId xmlns:p14="http://schemas.microsoft.com/office/powerpoint/2010/main" val="3815270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Τι είναι η Οπτική Μέθοδος Έρευνας</a:t>
            </a:r>
            <a:r>
              <a:rPr lang="en-GB" dirty="0"/>
              <a:t>?</a:t>
            </a:r>
            <a:endParaRPr lang="en-US" dirty="0"/>
          </a:p>
        </p:txBody>
      </p:sp>
      <p:sp>
        <p:nvSpPr>
          <p:cNvPr id="3" name="Content Placeholder 2"/>
          <p:cNvSpPr>
            <a:spLocks noGrp="1"/>
          </p:cNvSpPr>
          <p:nvPr>
            <p:ph type="body" idx="1"/>
          </p:nvPr>
        </p:nvSpPr>
        <p:spPr/>
        <p:txBody>
          <a:bodyPr>
            <a:normAutofit/>
          </a:bodyPr>
          <a:lstStyle/>
          <a:p>
            <a:r>
              <a:rPr lang="el-GR" sz="2400" dirty="0"/>
              <a:t>Η οπτική έρευνα εκμεταλλεύεται τη βασική μας ικανότητα να ερμηνεύουμε τον κόσμο μέσα από την αίσθηση της όρασης και παρέχει γνώσεις για τα δύσκολα, συναισθηματικά, ή ειδάλλως ευαίσθητα, ζητήματα και εμπειρίες,</a:t>
            </a:r>
          </a:p>
          <a:p>
            <a:pPr lvl="1"/>
            <a:r>
              <a:rPr lang="el-GR" sz="2400" dirty="0"/>
              <a:t>Δισδιάστατες στατικές εικόνες</a:t>
            </a:r>
            <a:r>
              <a:rPr lang="en-US" sz="2400" dirty="0"/>
              <a:t> </a:t>
            </a:r>
          </a:p>
          <a:p>
            <a:pPr lvl="1"/>
            <a:r>
              <a:rPr lang="el-GR" sz="2400" dirty="0"/>
              <a:t>Δισδιάστατες κινούμενες ταινίες, τηλεόραση βίντεο και ιστοσελίδες</a:t>
            </a:r>
            <a:r>
              <a:rPr lang="en-US" sz="2400" dirty="0"/>
              <a:t> </a:t>
            </a:r>
          </a:p>
          <a:p>
            <a:pPr lvl="1"/>
            <a:r>
              <a:rPr lang="el-GR" sz="2400" dirty="0"/>
              <a:t>Τρισδιάστατα και ζωντανά μέσα</a:t>
            </a:r>
            <a:r>
              <a:rPr lang="en-US" sz="2400" dirty="0"/>
              <a:t> </a:t>
            </a:r>
          </a:p>
          <a:p>
            <a:endParaRPr lang="en-US" sz="2400" dirty="0"/>
          </a:p>
        </p:txBody>
      </p:sp>
    </p:spTree>
    <p:extLst>
      <p:ext uri="{BB962C8B-B14F-4D97-AF65-F5344CB8AC3E}">
        <p14:creationId xmlns:p14="http://schemas.microsoft.com/office/powerpoint/2010/main" val="2050807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Ανάλυση οπτικού περιεχομένου</a:t>
            </a:r>
            <a:endParaRPr lang="en-US" dirty="0"/>
          </a:p>
        </p:txBody>
      </p:sp>
      <p:sp>
        <p:nvSpPr>
          <p:cNvPr id="3" name="Content Placeholder 2"/>
          <p:cNvSpPr>
            <a:spLocks noGrp="1"/>
          </p:cNvSpPr>
          <p:nvPr>
            <p:ph type="body" idx="1"/>
          </p:nvPr>
        </p:nvSpPr>
        <p:spPr/>
        <p:txBody>
          <a:bodyPr/>
          <a:lstStyle/>
          <a:p>
            <a:pPr marL="342900" indent="0">
              <a:buNone/>
            </a:pPr>
            <a:r>
              <a:rPr lang="el-GR" sz="2400" dirty="0"/>
              <a:t>Εστιάζει στην ανάλυση του ερευνητή, αδιαφορώντας το πως θα μετέφραζαν τις εικόνες οι συμμετέχοντες ή άλλα κοινά</a:t>
            </a:r>
            <a:endParaRPr lang="en-US" sz="2400" dirty="0"/>
          </a:p>
          <a:p>
            <a:endParaRPr lang="en-GB" sz="2400" dirty="0"/>
          </a:p>
          <a:p>
            <a:pPr marL="457200" indent="-457200">
              <a:buAutoNum type="arabicPeriod"/>
            </a:pPr>
            <a:r>
              <a:rPr lang="el-GR" sz="2400" dirty="0"/>
              <a:t>Κατάλογος των στοιχείων που «φαίνονται»</a:t>
            </a:r>
            <a:endParaRPr lang="en-US" sz="2400" dirty="0"/>
          </a:p>
          <a:p>
            <a:pPr marL="457200" indent="-457200">
              <a:buAutoNum type="arabicPeriod"/>
            </a:pPr>
            <a:r>
              <a:rPr lang="el-GR" sz="2400" dirty="0"/>
              <a:t>Προσοχή  στις λεπτομέρειες της φωτογραφίας και στο πλαίσιο στο οποίο τραβήχτηκε</a:t>
            </a:r>
            <a:r>
              <a:rPr lang="en-US" sz="2400" dirty="0"/>
              <a:t> </a:t>
            </a:r>
            <a:endParaRPr lang="el-GR" sz="2400" dirty="0"/>
          </a:p>
          <a:p>
            <a:pPr marL="457200" indent="-457200">
              <a:buAutoNum type="arabicPeriod"/>
            </a:pPr>
            <a:r>
              <a:rPr lang="el-GR" sz="2400" dirty="0"/>
              <a:t>Ανάλυση τουλάχιστον δύο διαφορετικών συνόλων δεδομένων</a:t>
            </a:r>
            <a:r>
              <a:rPr lang="en-US" sz="2400" dirty="0"/>
              <a:t> </a:t>
            </a:r>
            <a:r>
              <a:rPr lang="el-GR" sz="2400" dirty="0"/>
              <a:t>ώστε να μπορούν να γίνουν συγκρίσεις </a:t>
            </a:r>
            <a:endParaRPr lang="en-US" sz="2400" dirty="0"/>
          </a:p>
        </p:txBody>
      </p:sp>
    </p:spTree>
    <p:extLst>
      <p:ext uri="{BB962C8B-B14F-4D97-AF65-F5344CB8AC3E}">
        <p14:creationId xmlns:p14="http://schemas.microsoft.com/office/powerpoint/2010/main" val="4151630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Εξόρυξη γνώσης με οπτικές μεθόδους</a:t>
            </a:r>
            <a:endParaRPr lang="en-US" sz="3600" dirty="0"/>
          </a:p>
        </p:txBody>
      </p:sp>
      <p:sp>
        <p:nvSpPr>
          <p:cNvPr id="3" name="Content Placeholder 2"/>
          <p:cNvSpPr>
            <a:spLocks noGrp="1"/>
          </p:cNvSpPr>
          <p:nvPr>
            <p:ph type="body" idx="1"/>
          </p:nvPr>
        </p:nvSpPr>
        <p:spPr/>
        <p:txBody>
          <a:bodyPr>
            <a:normAutofit lnSpcReduction="10000"/>
          </a:bodyPr>
          <a:lstStyle/>
          <a:p>
            <a:pPr marL="342900" indent="0">
              <a:buNone/>
            </a:pPr>
            <a:r>
              <a:rPr lang="el-GR" sz="2400" dirty="0"/>
              <a:t>Τα δεδομένα δημιουργούνται κατά τη διάρκεια της ερευνητικής διαδικασίας από τον ερευνητή ή τον ερευνητή και τους συμμετέχοντες</a:t>
            </a:r>
          </a:p>
          <a:p>
            <a:endParaRPr lang="en-GB" sz="2400" dirty="0"/>
          </a:p>
          <a:p>
            <a:pPr marL="457200" indent="-457200">
              <a:buAutoNum type="arabicPeriod"/>
            </a:pPr>
            <a:r>
              <a:rPr lang="el-GR" sz="2400" dirty="0"/>
              <a:t>Προϋπάρχοντα οπτικά δεδομένα ως βάση για συνέντευξη / συζήτηση</a:t>
            </a:r>
          </a:p>
          <a:p>
            <a:pPr marL="457200" indent="-457200">
              <a:buAutoNum type="arabicPeriod"/>
            </a:pPr>
            <a:r>
              <a:rPr lang="el-GR" sz="2400" dirty="0"/>
              <a:t>Οπτικά δεδομένα δημιουργημένα από τον ερευνητή</a:t>
            </a:r>
          </a:p>
          <a:p>
            <a:pPr marL="457200" indent="-457200">
              <a:buAutoNum type="arabicPeriod"/>
            </a:pPr>
            <a:r>
              <a:rPr lang="el-GR" sz="2400" dirty="0"/>
              <a:t>Οπτικά δεδομένα δημιουργημένα από τους συμμετέχοντες</a:t>
            </a:r>
          </a:p>
          <a:p>
            <a:pPr marL="457200" indent="-457200">
              <a:buAutoNum type="arabicPeriod"/>
            </a:pPr>
            <a:r>
              <a:rPr lang="el-GR" sz="2400" dirty="0"/>
              <a:t>Συνεργατικές προσεγγίσεις για φωτογραφική παραγωγή</a:t>
            </a:r>
            <a:endParaRPr lang="en-US" sz="2400" dirty="0"/>
          </a:p>
        </p:txBody>
      </p:sp>
    </p:spTree>
    <p:extLst>
      <p:ext uri="{BB962C8B-B14F-4D97-AF65-F5344CB8AC3E}">
        <p14:creationId xmlns:p14="http://schemas.microsoft.com/office/powerpoint/2010/main" val="2039871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Θεωρητικές προσεγγίσεις στην Οπτική Έρευνα</a:t>
            </a:r>
            <a:endParaRPr lang="en-US" sz="3600" dirty="0"/>
          </a:p>
        </p:txBody>
      </p:sp>
      <p:sp>
        <p:nvSpPr>
          <p:cNvPr id="3" name="Content Placeholder 2"/>
          <p:cNvSpPr>
            <a:spLocks noGrp="1"/>
          </p:cNvSpPr>
          <p:nvPr>
            <p:ph type="body" idx="1"/>
          </p:nvPr>
        </p:nvSpPr>
        <p:spPr/>
        <p:txBody>
          <a:bodyPr/>
          <a:lstStyle/>
          <a:p>
            <a:pPr marL="457200" indent="-457200">
              <a:buFont typeface="Arial"/>
              <a:buAutoNum type="arabicPeriod"/>
            </a:pPr>
            <a:r>
              <a:rPr lang="el-GR" sz="2400" b="1" dirty="0"/>
              <a:t>Αισθητική</a:t>
            </a:r>
            <a:r>
              <a:rPr lang="en-GB" sz="2400" dirty="0"/>
              <a:t>: </a:t>
            </a:r>
            <a:r>
              <a:rPr lang="el-GR" sz="2400" dirty="0"/>
              <a:t>θεωρία τέχνη, μόδα και ενδυμασία</a:t>
            </a:r>
          </a:p>
          <a:p>
            <a:pPr marL="457200" indent="-457200">
              <a:buFont typeface="Arial"/>
              <a:buAutoNum type="arabicPeriod"/>
            </a:pPr>
            <a:r>
              <a:rPr lang="el-GR" sz="2400" b="1" dirty="0"/>
              <a:t>Σημειωτική και Ρητορική</a:t>
            </a:r>
            <a:r>
              <a:rPr lang="en-GB" sz="2400" dirty="0"/>
              <a:t>: </a:t>
            </a:r>
            <a:r>
              <a:rPr lang="el-GR" sz="2400" dirty="0"/>
              <a:t>πως αναπαρίσταται η πραγματικότητα μέσα από συστήματα σημείων</a:t>
            </a:r>
          </a:p>
          <a:p>
            <a:pPr marL="457200" indent="-457200">
              <a:buFont typeface="Arial"/>
              <a:buAutoNum type="arabicPeriod"/>
            </a:pPr>
            <a:r>
              <a:rPr lang="el-GR" sz="2400" b="1" dirty="0"/>
              <a:t>Κριτική οπτική ανάλυση</a:t>
            </a:r>
            <a:r>
              <a:rPr lang="en-US" sz="2400" dirty="0"/>
              <a:t>: </a:t>
            </a:r>
            <a:r>
              <a:rPr lang="el-GR" sz="2400" dirty="0"/>
              <a:t>σύνδεση εικόνων στο πολιτισμικό τους καταναλωτικό πλαίσιο </a:t>
            </a:r>
            <a:endParaRPr lang="en-US" sz="2400" dirty="0"/>
          </a:p>
          <a:p>
            <a:endParaRPr lang="en-US" sz="2400" dirty="0"/>
          </a:p>
        </p:txBody>
      </p:sp>
    </p:spTree>
    <p:extLst>
      <p:ext uri="{BB962C8B-B14F-4D97-AF65-F5344CB8AC3E}">
        <p14:creationId xmlns:p14="http://schemas.microsoft.com/office/powerpoint/2010/main" val="1685078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Πλεονεκτήματα της Χρήσης Οπτικών Δεδομένων</a:t>
            </a:r>
            <a:endParaRPr lang="en-US" sz="3600" dirty="0"/>
          </a:p>
        </p:txBody>
      </p:sp>
      <p:sp>
        <p:nvSpPr>
          <p:cNvPr id="3" name="Content Placeholder 2"/>
          <p:cNvSpPr>
            <a:spLocks noGrp="1"/>
          </p:cNvSpPr>
          <p:nvPr>
            <p:ph type="body" idx="1"/>
          </p:nvPr>
        </p:nvSpPr>
        <p:spPr/>
        <p:txBody>
          <a:bodyPr>
            <a:normAutofit fontScale="92500" lnSpcReduction="10000"/>
          </a:bodyPr>
          <a:lstStyle/>
          <a:p>
            <a:pPr lvl="0">
              <a:lnSpc>
                <a:spcPct val="130000"/>
              </a:lnSpc>
            </a:pPr>
            <a:r>
              <a:rPr lang="el-GR" sz="2400" dirty="0"/>
              <a:t>Επιτρέπουν μία  πιο εκλεπτυσμένη κατανόηση της διεκδικούμενης φύσης της κουλτούρας των οργανισμών και των πολύπλοκων δικτύων των σχέσεών τους. </a:t>
            </a:r>
            <a:endParaRPr lang="en-GB" sz="2400" dirty="0"/>
          </a:p>
          <a:p>
            <a:pPr lvl="0">
              <a:lnSpc>
                <a:spcPct val="130000"/>
              </a:lnSpc>
            </a:pPr>
            <a:r>
              <a:rPr lang="el-GR" sz="2400" dirty="0"/>
              <a:t>Είναι πολύ λιγότερο περιοριστική από άλλες μεθόδους </a:t>
            </a:r>
            <a:endParaRPr lang="en-US" sz="2400" dirty="0"/>
          </a:p>
          <a:p>
            <a:pPr lvl="0">
              <a:lnSpc>
                <a:spcPct val="130000"/>
              </a:lnSpc>
            </a:pPr>
            <a:r>
              <a:rPr lang="el-GR" sz="2400" dirty="0"/>
              <a:t>Μπορούν να απαθανατίσουν μεγάλη γκάμα φωνών σε πραγματικό χρόνο</a:t>
            </a:r>
            <a:endParaRPr lang="en-US" sz="2400" dirty="0"/>
          </a:p>
          <a:p>
            <a:pPr lvl="0">
              <a:lnSpc>
                <a:spcPct val="130000"/>
              </a:lnSpc>
            </a:pPr>
            <a:r>
              <a:rPr lang="el-GR" sz="2400" dirty="0"/>
              <a:t>Προσελκύουν την προσοχή στην ενσωμάτωση του εθνογραφικού εαυτού του και υποχρεώνουν τον ερευνητή να ταυτιστεί</a:t>
            </a:r>
            <a:endParaRPr lang="en-US" sz="2400" dirty="0"/>
          </a:p>
        </p:txBody>
      </p:sp>
    </p:spTree>
    <p:extLst>
      <p:ext uri="{BB962C8B-B14F-4D97-AF65-F5344CB8AC3E}">
        <p14:creationId xmlns:p14="http://schemas.microsoft.com/office/powerpoint/2010/main" val="3059188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Προκλήσεις στη Χρήση Οπτικών Μεθόδων</a:t>
            </a:r>
            <a:endParaRPr lang="en-US" dirty="0"/>
          </a:p>
        </p:txBody>
      </p:sp>
      <p:sp>
        <p:nvSpPr>
          <p:cNvPr id="3" name="Content Placeholder 2"/>
          <p:cNvSpPr>
            <a:spLocks noGrp="1"/>
          </p:cNvSpPr>
          <p:nvPr>
            <p:ph type="body" idx="1"/>
          </p:nvPr>
        </p:nvSpPr>
        <p:spPr/>
        <p:txBody>
          <a:bodyPr>
            <a:normAutofit fontScale="92500"/>
          </a:bodyPr>
          <a:lstStyle/>
          <a:p>
            <a:pPr lvl="0">
              <a:lnSpc>
                <a:spcPct val="130000"/>
              </a:lnSpc>
            </a:pPr>
            <a:r>
              <a:rPr lang="el-GR" sz="2400" dirty="0"/>
              <a:t>Σημαντικές απαιτήσεις σε πόρους (χρόνος, χρήμα και τεχνική εξειδίκευση)</a:t>
            </a:r>
            <a:r>
              <a:rPr lang="en-US" sz="2400" dirty="0"/>
              <a:t> 	</a:t>
            </a:r>
          </a:p>
          <a:p>
            <a:pPr lvl="0">
              <a:lnSpc>
                <a:spcPct val="130000"/>
              </a:lnSpc>
            </a:pPr>
            <a:r>
              <a:rPr lang="el-GR" sz="2400" dirty="0"/>
              <a:t>Κίνδυνος κόπωσης του ερωτώμενου και παραίτησής του</a:t>
            </a:r>
            <a:r>
              <a:rPr lang="en-US" sz="2400" dirty="0"/>
              <a:t> </a:t>
            </a:r>
          </a:p>
          <a:p>
            <a:pPr lvl="0">
              <a:lnSpc>
                <a:spcPct val="130000"/>
              </a:lnSpc>
            </a:pPr>
            <a:r>
              <a:rPr lang="el-GR" sz="2400" dirty="0"/>
              <a:t>Δεοντολογικά ζητήματα γύρω από την συγκαλυμμένη παρατήρηση και την απόκτηση συναίνεσης.</a:t>
            </a:r>
            <a:r>
              <a:rPr lang="en-US" sz="2400" dirty="0"/>
              <a:t> </a:t>
            </a:r>
          </a:p>
          <a:p>
            <a:pPr lvl="0">
              <a:lnSpc>
                <a:spcPct val="130000"/>
              </a:lnSpc>
            </a:pPr>
            <a:r>
              <a:rPr lang="el-GR" sz="2400" dirty="0"/>
              <a:t>Μπορούν να αιχμαλωτίσουν μόνο μία εκδοχή της πραγματικότητας, όχι την αντικειμενική πραγματικότητα</a:t>
            </a:r>
            <a:r>
              <a:rPr lang="en-US" sz="2400" dirty="0">
                <a:sym typeface="Wingdings" panose="05000000000000000000" pitchFamily="2" charset="2"/>
              </a:rPr>
              <a:t> </a:t>
            </a:r>
            <a:r>
              <a:rPr lang="el-GR" sz="2400" dirty="0">
                <a:sym typeface="Wingdings" panose="05000000000000000000" pitchFamily="2" charset="2"/>
              </a:rPr>
              <a:t>πρόκληση στο να καθοριστεί το νόημα και το περιεχόμενο</a:t>
            </a:r>
            <a:endParaRPr lang="en-US" sz="2400" dirty="0"/>
          </a:p>
        </p:txBody>
      </p:sp>
    </p:spTree>
    <p:extLst>
      <p:ext uri="{BB962C8B-B14F-4D97-AF65-F5344CB8AC3E}">
        <p14:creationId xmlns:p14="http://schemas.microsoft.com/office/powerpoint/2010/main" val="2597701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Συνέντευξη μέσω φωτογραφιών</a:t>
            </a:r>
            <a:endParaRPr lang="en-US" dirty="0"/>
          </a:p>
        </p:txBody>
      </p:sp>
      <p:sp>
        <p:nvSpPr>
          <p:cNvPr id="3" name="Content Placeholder 2"/>
          <p:cNvSpPr>
            <a:spLocks noGrp="1"/>
          </p:cNvSpPr>
          <p:nvPr>
            <p:ph type="body" idx="1"/>
          </p:nvPr>
        </p:nvSpPr>
        <p:spPr/>
        <p:txBody>
          <a:bodyPr>
            <a:normAutofit fontScale="92500" lnSpcReduction="20000"/>
          </a:bodyPr>
          <a:lstStyle/>
          <a:p>
            <a:pPr marL="342900" indent="0">
              <a:buNone/>
            </a:pPr>
            <a:r>
              <a:rPr lang="el-GR" sz="2000" dirty="0"/>
              <a:t>Ένα ισχυρό εργαλείο που μπορεί...</a:t>
            </a:r>
          </a:p>
          <a:p>
            <a:pPr lvl="0"/>
            <a:r>
              <a:rPr lang="el-GR" sz="2000" dirty="0"/>
              <a:t>Να χρησιμοποιηθεί σε οποιοδήποτε στάδιο της έρευνας.</a:t>
            </a:r>
            <a:endParaRPr lang="en-US" sz="2000" dirty="0"/>
          </a:p>
          <a:p>
            <a:pPr lvl="0"/>
            <a:r>
              <a:rPr lang="el-GR" sz="2000" dirty="0"/>
              <a:t>Να παρέχει ένα μέσο να εισχωρήσει κάποιος μέσα σε ένα πρόγραμμα ή σε ένα πλαίσιο</a:t>
            </a:r>
            <a:endParaRPr lang="en-US" sz="2000" dirty="0"/>
          </a:p>
          <a:p>
            <a:pPr lvl="0"/>
            <a:r>
              <a:rPr lang="el-GR" sz="2000" dirty="0"/>
              <a:t>Να γεφυρώνει ψυχολογικές και φυσικές πραγματικότητες.</a:t>
            </a:r>
            <a:endParaRPr lang="en-US" sz="2000" dirty="0"/>
          </a:p>
          <a:p>
            <a:pPr lvl="0"/>
            <a:r>
              <a:rPr lang="el-GR" sz="2000" dirty="0"/>
              <a:t>Να επιτρέπει τον συνδυασμό οπτικής και λεκτικής γλώσσας.</a:t>
            </a:r>
            <a:endParaRPr lang="en-US" sz="2000" dirty="0"/>
          </a:p>
          <a:p>
            <a:pPr lvl="0"/>
            <a:r>
              <a:rPr lang="el-GR" sz="2000" dirty="0"/>
              <a:t>Να υποστηρίζει τη δημιουργία εμπιστοσύνης και καλής σχέσης ανάμεσα στον ερευνητή και τους συμμετέχοντες.</a:t>
            </a:r>
            <a:endParaRPr lang="en-US" sz="2000" dirty="0"/>
          </a:p>
          <a:p>
            <a:pPr lvl="0"/>
            <a:r>
              <a:rPr lang="el-GR" sz="2000" dirty="0"/>
              <a:t>Να παράγει απρόβλεπτα δεδομένα.</a:t>
            </a:r>
            <a:endParaRPr lang="en-US" sz="2000" dirty="0"/>
          </a:p>
          <a:p>
            <a:pPr lvl="0"/>
            <a:r>
              <a:rPr lang="el-GR" sz="2000" dirty="0"/>
              <a:t>Να προωθεί μεγαλύτερες και πιο λεπτομερείς συνεντεύξεις.</a:t>
            </a:r>
          </a:p>
          <a:p>
            <a:pPr lvl="0"/>
            <a:r>
              <a:rPr lang="el-GR" sz="2000" dirty="0"/>
              <a:t>Να χρησιμοποιηθεί σε συνδυασμό με άλλες μεθόδους.</a:t>
            </a:r>
            <a:endParaRPr lang="en-US" sz="2000" dirty="0"/>
          </a:p>
        </p:txBody>
      </p:sp>
    </p:spTree>
    <p:extLst>
      <p:ext uri="{BB962C8B-B14F-4D97-AF65-F5344CB8AC3E}">
        <p14:creationId xmlns:p14="http://schemas.microsoft.com/office/powerpoint/2010/main" val="1976360789"/>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10</TotalTime>
  <Words>1068</Words>
  <Application>Microsoft Macintosh PowerPoint</Application>
  <PresentationFormat>On-screen Show (4:3)</PresentationFormat>
  <Paragraphs>88</Paragraphs>
  <Slides>15</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Apparat</vt:lpstr>
      <vt:lpstr>Arial</vt:lpstr>
      <vt:lpstr>Calibri</vt:lpstr>
      <vt:lpstr>Noto Sans Symbols</vt:lpstr>
      <vt:lpstr>Times New Roman</vt:lpstr>
      <vt:lpstr>508 Lecture</vt:lpstr>
      <vt:lpstr>1_508 Lecture</vt:lpstr>
      <vt:lpstr>Η Ερευνητική Μεθοδολογία στον Πραγματικό  Κόσμο </vt:lpstr>
      <vt:lpstr>Μαθησιακά αποτελέσματα κεφαλαίου</vt:lpstr>
      <vt:lpstr>Τι είναι η Οπτική Μέθοδος Έρευνας?</vt:lpstr>
      <vt:lpstr>Ανάλυση οπτικού περιεχομένου</vt:lpstr>
      <vt:lpstr>Εξόρυξη γνώσης με οπτικές μεθόδους</vt:lpstr>
      <vt:lpstr>Θεωρητικές προσεγγίσεις στην Οπτική Έρευνα</vt:lpstr>
      <vt:lpstr>Πλεονεκτήματα της Χρήσης Οπτικών Δεδομένων</vt:lpstr>
      <vt:lpstr>Προκλήσεις στη Χρήση Οπτικών Μεθόδων</vt:lpstr>
      <vt:lpstr>Συνέντευξη μέσω φωτογραφιών</vt:lpstr>
      <vt:lpstr>Αυτό-οδήγηση</vt:lpstr>
      <vt:lpstr>Άλλες Κατηγορίες Οπτικής Έρευνας</vt:lpstr>
      <vt:lpstr>Είδη Μεθόδων Έρευνας με τη Χρήση Οπτικών Μέσων</vt:lpstr>
      <vt:lpstr>Δεοντολογικά Ζητήματα για τις Οπτικές Μεθόδους</vt:lpstr>
      <vt:lpstr>Δεοντολογικά Ζητήματα: Αδιακρισία</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1</cp:revision>
  <dcterms:created xsi:type="dcterms:W3CDTF">2023-09-15T06:07:36Z</dcterms:created>
  <dcterms:modified xsi:type="dcterms:W3CDTF">2023-09-15T06:18:18Z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