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7" r:id="rId4"/>
    <p:sldId id="268" r:id="rId5"/>
    <p:sldId id="269" r:id="rId6"/>
    <p:sldId id="257" r:id="rId7"/>
    <p:sldId id="270" r:id="rId8"/>
    <p:sldId id="271" r:id="rId9"/>
    <p:sldId id="259" r:id="rId10"/>
    <p:sldId id="262" r:id="rId11"/>
    <p:sldId id="263" r:id="rId12"/>
    <p:sldId id="264" r:id="rId13"/>
    <p:sldId id="273" r:id="rId14"/>
    <p:sldId id="265" r:id="rId15"/>
    <p:sldId id="266" r:id="rId16"/>
    <p:sldId id="275" r:id="rId17"/>
    <p:sldId id="274" r:id="rId1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F59675-8581-4C76-9114-4A15EA62A81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E52CF50-1237-45C7-9BF5-C56C904A74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48084E0-B8C9-41F9-A4A1-068FDBD67962}"/>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5" name="Θέση υποσέλιδου 4">
            <a:extLst>
              <a:ext uri="{FF2B5EF4-FFF2-40B4-BE49-F238E27FC236}">
                <a16:creationId xmlns:a16="http://schemas.microsoft.com/office/drawing/2014/main" id="{EC4076B4-705B-4FBC-84BB-3BC52B17DDD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766BA31-A367-47C9-AF2E-38BBAA30ECE2}"/>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4077269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548535-F49A-4C5D-96BA-AE019D9351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A538AB8-45D2-45CD-94CC-33A1AC306B9D}"/>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A2D8C315-D770-44F8-99B2-ABEC07A52C16}"/>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5" name="Θέση υποσέλιδου 4">
            <a:extLst>
              <a:ext uri="{FF2B5EF4-FFF2-40B4-BE49-F238E27FC236}">
                <a16:creationId xmlns:a16="http://schemas.microsoft.com/office/drawing/2014/main" id="{F6D926C0-2CCC-4E4E-96A0-8614B15C7A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DC5D401-9796-4118-AD91-8E558CB9372B}"/>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4129164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0EE8DD8-2198-4E00-9E49-EB07C6ABBA7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1CC1E9D-D97E-43AB-A181-580A65447721}"/>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673F8B01-AB97-4B94-9FB5-EAEBC44BD0C2}"/>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5" name="Θέση υποσέλιδου 4">
            <a:extLst>
              <a:ext uri="{FF2B5EF4-FFF2-40B4-BE49-F238E27FC236}">
                <a16:creationId xmlns:a16="http://schemas.microsoft.com/office/drawing/2014/main" id="{94688288-D3DA-4B14-AB2A-C7F72708BA1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B08E617-06C3-4872-8752-DC149F82CE09}"/>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620832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B50038-A8DD-424D-A9A2-964C8FDFBDF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B6B88F4-54FD-4027-AFFC-65E5865F66BB}"/>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ABDED846-9CFE-4A33-948D-C6FC9AFA0953}"/>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5" name="Θέση υποσέλιδου 4">
            <a:extLst>
              <a:ext uri="{FF2B5EF4-FFF2-40B4-BE49-F238E27FC236}">
                <a16:creationId xmlns:a16="http://schemas.microsoft.com/office/drawing/2014/main" id="{2EBD22AF-137B-4452-8C11-37644FDD1B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A4B74A9-4060-4FA3-BBEE-AF54BECB1E0E}"/>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3971332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CE4B9E-5AB5-4F8B-8AA2-970AF08CE07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93BB877-DAC3-4A4A-8278-5EF79ED58F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6DF21161-3E2F-4D29-94A8-3E992E867F9B}"/>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5" name="Θέση υποσέλιδου 4">
            <a:extLst>
              <a:ext uri="{FF2B5EF4-FFF2-40B4-BE49-F238E27FC236}">
                <a16:creationId xmlns:a16="http://schemas.microsoft.com/office/drawing/2014/main" id="{E7D9426B-F797-4684-A60E-8E25404EAD9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6DE53C9-261B-4C2F-B4F7-EA83AE960C24}"/>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2719970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94FCF0-4BCC-450E-B3A6-17F21F73AE8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340004D-BACE-4FE0-9F10-436972DD9ADA}"/>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0A3DEB0-59A7-4CB3-A6A7-CC273C192F68}"/>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AB7FCBDF-E607-4F4F-AE42-925C8F0BB2FB}"/>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6" name="Θέση υποσέλιδου 5">
            <a:extLst>
              <a:ext uri="{FF2B5EF4-FFF2-40B4-BE49-F238E27FC236}">
                <a16:creationId xmlns:a16="http://schemas.microsoft.com/office/drawing/2014/main" id="{090BD965-BA29-496C-B606-1BCD47EA925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1208C7C-D43A-4088-B5D9-8FDB49C7D8B5}"/>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4020937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49C2E4-CD31-4AD8-B9A9-C0C6EB82EFC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9ED85EF-0311-4A09-96C2-AB1EC78B1F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8DC6AF3C-BDDE-456E-9FD8-F4FD144D3C69}"/>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3FF2BA3E-4D96-4428-9E2D-13FEF80688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F073903C-687F-4EB9-AF39-D67472B571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E198CC24-D1D5-4D92-B162-39B895B1B37D}"/>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8" name="Θέση υποσέλιδου 7">
            <a:extLst>
              <a:ext uri="{FF2B5EF4-FFF2-40B4-BE49-F238E27FC236}">
                <a16:creationId xmlns:a16="http://schemas.microsoft.com/office/drawing/2014/main" id="{8B81F31A-730A-49BD-BDBE-8FC3E7CDDD5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1660BDC-485E-478D-849D-7FFC5E014F64}"/>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384884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DCACD0-2095-4142-B762-068A91302AA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DA507CC-1FFD-46FD-9AC9-9FCC2857F18B}"/>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4" name="Θέση υποσέλιδου 3">
            <a:extLst>
              <a:ext uri="{FF2B5EF4-FFF2-40B4-BE49-F238E27FC236}">
                <a16:creationId xmlns:a16="http://schemas.microsoft.com/office/drawing/2014/main" id="{3B3378DA-7E1D-428F-9021-380E2A92072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008E914-3EF5-408E-BA3E-B7DFD649AC0D}"/>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1761850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27EB0BE-B2A4-4ACE-B67E-8D619BBE148D}"/>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3" name="Θέση υποσέλιδου 2">
            <a:extLst>
              <a:ext uri="{FF2B5EF4-FFF2-40B4-BE49-F238E27FC236}">
                <a16:creationId xmlns:a16="http://schemas.microsoft.com/office/drawing/2014/main" id="{AEEBB80E-DC51-4538-98EE-688A94A5D39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9828DD2-A04D-49BE-8544-E0CA82D91825}"/>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291371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088849-37F3-463E-8ACB-EC2E46FF926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C948D09-40C6-42E7-A5F4-FF87F0AD76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EDD7F343-0513-4D13-AB34-32233EB1C2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57B5A33F-B0FD-4FDA-AC81-359E91D61B65}"/>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6" name="Θέση υποσέλιδου 5">
            <a:extLst>
              <a:ext uri="{FF2B5EF4-FFF2-40B4-BE49-F238E27FC236}">
                <a16:creationId xmlns:a16="http://schemas.microsoft.com/office/drawing/2014/main" id="{6C738FCE-DEC3-4784-B515-F1C033FE479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8BBAAB7-C361-47D6-B901-D4495F184AA8}"/>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774806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90CFA-41B7-4913-9B62-473B58A1359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DFFB0E6-12E4-4304-9FA3-EABE198B64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7B3EE64-3CA9-4A4F-890F-310BF1B2BD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86DE8A45-9F0B-470C-8C82-79FC143FA6EA}"/>
              </a:ext>
            </a:extLst>
          </p:cNvPr>
          <p:cNvSpPr>
            <a:spLocks noGrp="1"/>
          </p:cNvSpPr>
          <p:nvPr>
            <p:ph type="dt" sz="half" idx="10"/>
          </p:nvPr>
        </p:nvSpPr>
        <p:spPr/>
        <p:txBody>
          <a:bodyPr/>
          <a:lstStyle/>
          <a:p>
            <a:fld id="{D5D6B77A-EA52-446B-86DD-67C6E11AE2A4}" type="datetimeFigureOut">
              <a:rPr lang="el-GR" smtClean="0"/>
              <a:t>4/5/2026</a:t>
            </a:fld>
            <a:endParaRPr lang="el-GR"/>
          </a:p>
        </p:txBody>
      </p:sp>
      <p:sp>
        <p:nvSpPr>
          <p:cNvPr id="6" name="Θέση υποσέλιδου 5">
            <a:extLst>
              <a:ext uri="{FF2B5EF4-FFF2-40B4-BE49-F238E27FC236}">
                <a16:creationId xmlns:a16="http://schemas.microsoft.com/office/drawing/2014/main" id="{E5CA66ED-0981-44EA-96E0-E3B23946185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E296177-186A-4B1E-B257-597F949E8C28}"/>
              </a:ext>
            </a:extLst>
          </p:cNvPr>
          <p:cNvSpPr>
            <a:spLocks noGrp="1"/>
          </p:cNvSpPr>
          <p:nvPr>
            <p:ph type="sldNum" sz="quarter" idx="12"/>
          </p:nvPr>
        </p:nvSpPr>
        <p:spPr/>
        <p:txBody>
          <a:bodyPr/>
          <a:lstStyle/>
          <a:p>
            <a:fld id="{52141638-B5DE-4FC0-A592-B48D2F6FA7A3}" type="slidenum">
              <a:rPr lang="el-GR" smtClean="0"/>
              <a:t>‹#›</a:t>
            </a:fld>
            <a:endParaRPr lang="el-GR"/>
          </a:p>
        </p:txBody>
      </p:sp>
    </p:spTree>
    <p:extLst>
      <p:ext uri="{BB962C8B-B14F-4D97-AF65-F5344CB8AC3E}">
        <p14:creationId xmlns:p14="http://schemas.microsoft.com/office/powerpoint/2010/main" val="103618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C9A6A45-3BAC-4460-BF89-F8F3E3CECB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7AF42E-50BB-4953-A0DC-34A05C9C5F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A712940-757E-44B3-AC4B-75320C308E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6B77A-EA52-446B-86DD-67C6E11AE2A4}" type="datetimeFigureOut">
              <a:rPr lang="el-GR" smtClean="0"/>
              <a:t>4/5/2026</a:t>
            </a:fld>
            <a:endParaRPr lang="el-GR"/>
          </a:p>
        </p:txBody>
      </p:sp>
      <p:sp>
        <p:nvSpPr>
          <p:cNvPr id="5" name="Θέση υποσέλιδου 4">
            <a:extLst>
              <a:ext uri="{FF2B5EF4-FFF2-40B4-BE49-F238E27FC236}">
                <a16:creationId xmlns:a16="http://schemas.microsoft.com/office/drawing/2014/main" id="{8BE6A93D-A83F-4402-BA5E-636431F8CC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8F742C6-4206-4EEE-B801-ADE909E3F1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41638-B5DE-4FC0-A592-B48D2F6FA7A3}" type="slidenum">
              <a:rPr lang="el-GR" smtClean="0"/>
              <a:t>‹#›</a:t>
            </a:fld>
            <a:endParaRPr lang="el-GR"/>
          </a:p>
        </p:txBody>
      </p:sp>
    </p:spTree>
    <p:extLst>
      <p:ext uri="{BB962C8B-B14F-4D97-AF65-F5344CB8AC3E}">
        <p14:creationId xmlns:p14="http://schemas.microsoft.com/office/powerpoint/2010/main" val="137302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dualtourism.eu/smart-tourism-in-greece-where-tradition-meets-technology/" TargetMode="External"/><Relationship Id="rId2" Type="http://schemas.openxmlformats.org/officeDocument/2006/relationships/hyperlink" Target="https://mintour.gov.gr/maigreece-diathesimos-apo-simera-o-psifiakos-voithos-technitis-noimosynis-gia-tis-diakopes-stin-ellada/" TargetMode="External"/><Relationship Id="rId1" Type="http://schemas.openxmlformats.org/officeDocument/2006/relationships/slideLayout" Target="../slideLayouts/slideLayout7.xml"/><Relationship Id="rId5" Type="http://schemas.openxmlformats.org/officeDocument/2006/relationships/hyperlink" Target="https://www.didaktorika.gr/eadd/handle/10442/59363" TargetMode="External"/><Relationship Id="rId4" Type="http://schemas.openxmlformats.org/officeDocument/2006/relationships/hyperlink" Target="https://mediterraneo-ios.com/tr/the-digital-delphi-how-technology-is-shaping-greeces-2025-touris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sciencedirect.com/science/article/abs/pii/S2211973622000848"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bigblue.academy/gr/texniti-noimosuni-ston-tourismo"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digi.gov.gr/eksipnes-poleis-sindiazontas-tn-kai-anoixta-dedomena-gia-viosimi-anaptiksi/" TargetMode="External"/><Relationship Id="rId2" Type="http://schemas.openxmlformats.org/officeDocument/2006/relationships/hyperlink" Target="https://www.linkedin.com/pulse/ai-sustainable-development-revolutionize-tourism-198-2-s%C3%A9bastien-zrste" TargetMode="External"/><Relationship Id="rId1" Type="http://schemas.openxmlformats.org/officeDocument/2006/relationships/slideLayout" Target="../slideLayouts/slideLayout7.xml"/><Relationship Id="rId6" Type="http://schemas.openxmlformats.org/officeDocument/2006/relationships/hyperlink" Target="https://ceur-ws.org/Vol-4031/10_short.pdf" TargetMode="External"/><Relationship Id="rId5" Type="http://schemas.openxmlformats.org/officeDocument/2006/relationships/hyperlink" Target="https://www.linkedin.com/pulse/ai-powered-eco-tourism-path-sustainability-gromatix-2b4tc" TargetMode="External"/><Relationship Id="rId4" Type="http://schemas.openxmlformats.org/officeDocument/2006/relationships/hyperlink" Target="https://www.andrearossi.it/en/artificial-intelligence-and-sustainable-tourism-24-international-case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hotelyzer.gr/chatgpt-%CE%B7-%CF%84%CE%B5%CF%87%CE%BD%CE%B7%CF%84%CE%AE-%CE%BD%CE%BF%CE%B7%CE%BC%CE%BF%CF%83%CF%8D%CE%BD%CE%B7-%CF%83%CF%84%CE%B9%CF%82-%CF%85%CF%80%CE%B7%CF%81%CE%B5%CF%83%CE%AF%CE%B5%CF%82-%CF%84/" TargetMode="External"/><Relationship Id="rId7" Type="http://schemas.openxmlformats.org/officeDocument/2006/relationships/hyperlink" Target="https://dione.lib.unipi.gr/xmlui/bitstream/handle/unipi/15425/%CE%9C%CE%91%CE%A5%CE%A1%CE%97_%CE%94%CE%95%CE%9C%CE%A41620.pdf?sequence=1&amp;isAllowed=y" TargetMode="External"/><Relationship Id="rId2" Type="http://schemas.openxmlformats.org/officeDocument/2006/relationships/hyperlink" Target="https://ceur-ws.org/Vol-4031/10_short.pdf" TargetMode="External"/><Relationship Id="rId1" Type="http://schemas.openxmlformats.org/officeDocument/2006/relationships/slideLayout" Target="../slideLayouts/slideLayout7.xml"/><Relationship Id="rId6" Type="http://schemas.openxmlformats.org/officeDocument/2006/relationships/hyperlink" Target="https://www.linkedin.com/pulse/ai-sustainable-development-revolutionize-tourism-198-2-s%C3%A9bastien-zrste" TargetMode="External"/><Relationship Id="rId5" Type="http://schemas.openxmlformats.org/officeDocument/2006/relationships/hyperlink" Target="https://www.linkedin.com/pulse/ai-powered-eco-tourism-path-sustainability-gromatix-2b4tc" TargetMode="External"/><Relationship Id="rId4" Type="http://schemas.openxmlformats.org/officeDocument/2006/relationships/hyperlink" Target="https://www.businessnews.gr/epixeiriseis/tourismos/item/313343-meso-chatgpt-sxediazoun-tis-diakopes-tous-oi-evropaioi"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81D697-559E-4C8F-80A1-2C7BFDF1B3C6}"/>
              </a:ext>
            </a:extLst>
          </p:cNvPr>
          <p:cNvSpPr>
            <a:spLocks noGrp="1"/>
          </p:cNvSpPr>
          <p:nvPr>
            <p:ph type="ctrTitle"/>
          </p:nvPr>
        </p:nvSpPr>
        <p:spPr>
          <a:xfrm>
            <a:off x="412375" y="934104"/>
            <a:ext cx="11187953" cy="2387600"/>
          </a:xfrm>
        </p:spPr>
        <p:txBody>
          <a:bodyPr>
            <a:normAutofit/>
          </a:bodyPr>
          <a:lstStyle/>
          <a:p>
            <a:r>
              <a:rPr lang="el-GR" sz="4800" b="1" dirty="0"/>
              <a:t>ΤΕΧΝΗΤΗ ΝΟΗΜΟΣΥΝΗ</a:t>
            </a:r>
            <a:br>
              <a:rPr lang="el-GR" sz="4800" dirty="0">
                <a:solidFill>
                  <a:srgbClr val="C00000"/>
                </a:solidFill>
              </a:rPr>
            </a:br>
            <a:r>
              <a:rPr lang="el-GR" sz="4000" b="1" dirty="0">
                <a:solidFill>
                  <a:srgbClr val="C00000"/>
                </a:solidFill>
              </a:rPr>
              <a:t>Βιώσιμη ανάπτυξη πόλεων και </a:t>
            </a:r>
            <a:br>
              <a:rPr lang="el-GR" sz="4000" b="1" dirty="0">
                <a:solidFill>
                  <a:srgbClr val="C00000"/>
                </a:solidFill>
              </a:rPr>
            </a:br>
            <a:r>
              <a:rPr lang="el-GR" sz="4000" b="1" dirty="0">
                <a:solidFill>
                  <a:srgbClr val="C00000"/>
                </a:solidFill>
              </a:rPr>
              <a:t>‘ευφυείς τουριστικοί προορισμοί’</a:t>
            </a:r>
            <a:endParaRPr lang="el-GR" sz="4800" b="1" dirty="0">
              <a:solidFill>
                <a:srgbClr val="C00000"/>
              </a:solidFill>
            </a:endParaRPr>
          </a:p>
        </p:txBody>
      </p:sp>
      <p:sp>
        <p:nvSpPr>
          <p:cNvPr id="3" name="Υπότιτλος 2">
            <a:extLst>
              <a:ext uri="{FF2B5EF4-FFF2-40B4-BE49-F238E27FC236}">
                <a16:creationId xmlns:a16="http://schemas.microsoft.com/office/drawing/2014/main" id="{2F178C4D-8765-42C4-A726-866D56EF605C}"/>
              </a:ext>
            </a:extLst>
          </p:cNvPr>
          <p:cNvSpPr>
            <a:spLocks noGrp="1"/>
          </p:cNvSpPr>
          <p:nvPr>
            <p:ph type="subTitle" idx="1"/>
          </p:nvPr>
        </p:nvSpPr>
        <p:spPr>
          <a:xfrm>
            <a:off x="1524000" y="4417826"/>
            <a:ext cx="9144000" cy="1655762"/>
          </a:xfrm>
        </p:spPr>
        <p:txBody>
          <a:bodyPr>
            <a:normAutofit fontScale="92500" lnSpcReduction="10000"/>
          </a:bodyPr>
          <a:lstStyle/>
          <a:p>
            <a:r>
              <a:rPr lang="el-GR" dirty="0"/>
              <a:t>Άσπα Γοσποδίνη</a:t>
            </a:r>
          </a:p>
          <a:p>
            <a:r>
              <a:rPr lang="el-GR" dirty="0"/>
              <a:t>Καθηγήτρια Πολεοδομίας &amp; Αστικού Σχεδιασμού,</a:t>
            </a:r>
          </a:p>
          <a:p>
            <a:r>
              <a:rPr lang="el-GR" dirty="0"/>
              <a:t>Τμήμα Μηχανικών Χωροταξίας, Πολεοδομίας και Περιφερειακής Ανάπτυξης</a:t>
            </a:r>
          </a:p>
          <a:p>
            <a:r>
              <a:rPr lang="el-GR" dirty="0"/>
              <a:t>Πανεπιστήμιο Θεσσαλίας</a:t>
            </a:r>
          </a:p>
        </p:txBody>
      </p:sp>
    </p:spTree>
    <p:extLst>
      <p:ext uri="{BB962C8B-B14F-4D97-AF65-F5344CB8AC3E}">
        <p14:creationId xmlns:p14="http://schemas.microsoft.com/office/powerpoint/2010/main" val="941670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9510F0-92B1-4DC2-92D5-948AB56F1B4F}"/>
              </a:ext>
            </a:extLst>
          </p:cNvPr>
          <p:cNvSpPr txBox="1"/>
          <p:nvPr/>
        </p:nvSpPr>
        <p:spPr>
          <a:xfrm>
            <a:off x="564776" y="125506"/>
            <a:ext cx="10739718" cy="1323439"/>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παραδείγματα 10 Ευρωπαϊκών πόλεων</a:t>
            </a:r>
          </a:p>
        </p:txBody>
      </p:sp>
      <p:sp>
        <p:nvSpPr>
          <p:cNvPr id="4" name="TextBox 3">
            <a:extLst>
              <a:ext uri="{FF2B5EF4-FFF2-40B4-BE49-F238E27FC236}">
                <a16:creationId xmlns:a16="http://schemas.microsoft.com/office/drawing/2014/main" id="{E2896D6E-AF25-47FC-AD2A-1DC1BEABE353}"/>
              </a:ext>
            </a:extLst>
          </p:cNvPr>
          <p:cNvSpPr txBox="1"/>
          <p:nvPr/>
        </p:nvSpPr>
        <p:spPr>
          <a:xfrm>
            <a:off x="219635" y="1448945"/>
            <a:ext cx="11882718" cy="4247317"/>
          </a:xfrm>
          <a:prstGeom prst="rect">
            <a:avLst/>
          </a:prstGeom>
          <a:noFill/>
        </p:spPr>
        <p:txBody>
          <a:bodyPr wrap="square" rtlCol="0">
            <a:spAutoFit/>
          </a:bodyPr>
          <a:lstStyle/>
          <a:p>
            <a:pPr fontAlgn="base"/>
            <a:r>
              <a:rPr lang="en-US" b="1" dirty="0">
                <a:solidFill>
                  <a:srgbClr val="0070C0"/>
                </a:solidFill>
              </a:rPr>
              <a:t>7.Florence:</a:t>
            </a:r>
            <a:r>
              <a:rPr lang="en-US" dirty="0"/>
              <a:t> utilizes </a:t>
            </a:r>
            <a:r>
              <a:rPr lang="en-US" b="1" dirty="0">
                <a:solidFill>
                  <a:srgbClr val="C00000"/>
                </a:solidFill>
              </a:rPr>
              <a:t>AI to monitor and manage tourist activities, </a:t>
            </a:r>
            <a:r>
              <a:rPr lang="en-US" dirty="0"/>
              <a:t>aiming to reduce the negative impacts on the city’s infrastructure. AI systems </a:t>
            </a:r>
            <a:r>
              <a:rPr lang="en-US" u="sng" dirty="0"/>
              <a:t>track visitor movements and predict peak times</a:t>
            </a:r>
            <a:r>
              <a:rPr lang="en-US" dirty="0"/>
              <a:t>, allowing authorities </a:t>
            </a:r>
            <a:r>
              <a:rPr lang="en-US" u="sng" dirty="0"/>
              <a:t>to implement measures </a:t>
            </a:r>
            <a:r>
              <a:rPr lang="en-US" dirty="0"/>
              <a:t>such as timed entry tickets to popular attractions and rerouting foot traffic to less crowded areas.</a:t>
            </a:r>
          </a:p>
          <a:p>
            <a:pPr fontAlgn="base"/>
            <a:endParaRPr lang="en-US" b="1" dirty="0">
              <a:solidFill>
                <a:srgbClr val="0070C0"/>
              </a:solidFill>
            </a:endParaRPr>
          </a:p>
          <a:p>
            <a:pPr fontAlgn="base"/>
            <a:r>
              <a:rPr lang="en-US" b="1" dirty="0">
                <a:solidFill>
                  <a:srgbClr val="0070C0"/>
                </a:solidFill>
              </a:rPr>
              <a:t>8.Göteborg:</a:t>
            </a:r>
            <a:r>
              <a:rPr lang="en-US" dirty="0"/>
              <a:t> </a:t>
            </a:r>
            <a:r>
              <a:rPr lang="en-US" b="1" dirty="0">
                <a:solidFill>
                  <a:srgbClr val="C00000"/>
                </a:solidFill>
              </a:rPr>
              <a:t>employs AI for environmental monitoring and urban sustainability</a:t>
            </a:r>
            <a:r>
              <a:rPr lang="en-US" dirty="0"/>
              <a:t>. AI-powered </a:t>
            </a:r>
            <a:r>
              <a:rPr lang="en-US" u="sng" dirty="0"/>
              <a:t>sensors collect data on air quality, noise levels, and waste management</a:t>
            </a:r>
            <a:r>
              <a:rPr lang="en-US" dirty="0"/>
              <a:t>, providing insights that help the city develop and </a:t>
            </a:r>
            <a:r>
              <a:rPr lang="en-US" u="sng" dirty="0"/>
              <a:t>implement sustainable practices</a:t>
            </a:r>
            <a:r>
              <a:rPr lang="en-US" dirty="0"/>
              <a:t>. These initiatives ensure that tourism growth does not compromise the quality of life for residents.</a:t>
            </a:r>
          </a:p>
          <a:p>
            <a:pPr fontAlgn="base"/>
            <a:endParaRPr lang="en-US" b="1" dirty="0">
              <a:solidFill>
                <a:srgbClr val="0070C0"/>
              </a:solidFill>
            </a:endParaRPr>
          </a:p>
          <a:p>
            <a:pPr fontAlgn="base"/>
            <a:r>
              <a:rPr lang="en-US" b="1" dirty="0">
                <a:solidFill>
                  <a:srgbClr val="0070C0"/>
                </a:solidFill>
              </a:rPr>
              <a:t>9.Stuttgart:</a:t>
            </a:r>
            <a:r>
              <a:rPr lang="en-US" dirty="0"/>
              <a:t> focuses on </a:t>
            </a:r>
            <a:r>
              <a:rPr lang="en-US" b="1" dirty="0">
                <a:solidFill>
                  <a:srgbClr val="C00000"/>
                </a:solidFill>
              </a:rPr>
              <a:t>AI-driven tourist assistance and enhancing accessibility.</a:t>
            </a:r>
            <a:r>
              <a:rPr lang="en-US" dirty="0"/>
              <a:t> AI technologies provide </a:t>
            </a:r>
            <a:r>
              <a:rPr lang="en-US" u="sng" dirty="0"/>
              <a:t>real-time information and assistance to tourists, including navigation help, translation services, and accessibility information</a:t>
            </a:r>
            <a:r>
              <a:rPr lang="en-US" dirty="0"/>
              <a:t>. These tools make the city more welcoming and accessible to a diverse range of visitors.</a:t>
            </a:r>
          </a:p>
          <a:p>
            <a:pPr fontAlgn="base"/>
            <a:endParaRPr lang="en-US" b="1" dirty="0">
              <a:solidFill>
                <a:srgbClr val="0070C0"/>
              </a:solidFill>
            </a:endParaRPr>
          </a:p>
          <a:p>
            <a:pPr fontAlgn="base"/>
            <a:r>
              <a:rPr lang="en-US" b="1" dirty="0">
                <a:solidFill>
                  <a:srgbClr val="0070C0"/>
                </a:solidFill>
              </a:rPr>
              <a:t>10.Paris:</a:t>
            </a:r>
            <a:r>
              <a:rPr lang="en-US" dirty="0">
                <a:solidFill>
                  <a:srgbClr val="0070C0"/>
                </a:solidFill>
              </a:rPr>
              <a:t> </a:t>
            </a:r>
            <a:r>
              <a:rPr lang="en-US" dirty="0"/>
              <a:t>uses </a:t>
            </a:r>
            <a:r>
              <a:rPr lang="en-US" b="1" dirty="0">
                <a:solidFill>
                  <a:srgbClr val="C00000"/>
                </a:solidFill>
              </a:rPr>
              <a:t>AI for emergency management and monitoring tourist behavior to enhance safety.</a:t>
            </a:r>
            <a:r>
              <a:rPr lang="en-US" dirty="0"/>
              <a:t> AI systems analyze </a:t>
            </a:r>
            <a:r>
              <a:rPr lang="en-US" u="sng" dirty="0"/>
              <a:t>data from public spaces to detect potential threats and ensure the safety of tourists</a:t>
            </a:r>
            <a:r>
              <a:rPr lang="en-US" dirty="0"/>
              <a:t>. Additionally, AI algorithms </a:t>
            </a:r>
            <a:r>
              <a:rPr lang="en-US" u="sng" dirty="0"/>
              <a:t>monitor crowd movements</a:t>
            </a:r>
            <a:r>
              <a:rPr lang="en-US" dirty="0"/>
              <a:t> and provide </a:t>
            </a:r>
            <a:r>
              <a:rPr lang="en-US" u="sng" dirty="0"/>
              <a:t>real-time updates to manage large gatherings effectively</a:t>
            </a:r>
            <a:r>
              <a:rPr lang="en-US" dirty="0"/>
              <a:t>.</a:t>
            </a:r>
          </a:p>
        </p:txBody>
      </p:sp>
    </p:spTree>
    <p:extLst>
      <p:ext uri="{BB962C8B-B14F-4D97-AF65-F5344CB8AC3E}">
        <p14:creationId xmlns:p14="http://schemas.microsoft.com/office/powerpoint/2010/main" val="913030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9510F0-92B1-4DC2-92D5-948AB56F1B4F}"/>
              </a:ext>
            </a:extLst>
          </p:cNvPr>
          <p:cNvSpPr txBox="1"/>
          <p:nvPr/>
        </p:nvSpPr>
        <p:spPr>
          <a:xfrm>
            <a:off x="564776" y="125506"/>
            <a:ext cx="10739718" cy="1754326"/>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 παραδείγματα ανεπτυγμένων Ασιατικών πόλεων</a:t>
            </a:r>
          </a:p>
          <a:p>
            <a:pPr algn="ctr"/>
            <a:r>
              <a:rPr lang="el-GR" sz="2800" dirty="0">
                <a:effectLst>
                  <a:outerShdw blurRad="38100" dist="38100" dir="2700000" algn="tl">
                    <a:srgbClr val="000000">
                      <a:alpha val="43137"/>
                    </a:srgbClr>
                  </a:outerShdw>
                </a:effectLst>
              </a:rPr>
              <a:t>στη Μέση Ανατολή και την Άπω Ανατολή</a:t>
            </a:r>
          </a:p>
        </p:txBody>
      </p:sp>
      <p:sp>
        <p:nvSpPr>
          <p:cNvPr id="4" name="TextBox 3">
            <a:extLst>
              <a:ext uri="{FF2B5EF4-FFF2-40B4-BE49-F238E27FC236}">
                <a16:creationId xmlns:a16="http://schemas.microsoft.com/office/drawing/2014/main" id="{E2896D6E-AF25-47FC-AD2A-1DC1BEABE353}"/>
              </a:ext>
            </a:extLst>
          </p:cNvPr>
          <p:cNvSpPr txBox="1"/>
          <p:nvPr/>
        </p:nvSpPr>
        <p:spPr>
          <a:xfrm>
            <a:off x="0" y="1771674"/>
            <a:ext cx="12118042" cy="5078313"/>
          </a:xfrm>
          <a:prstGeom prst="rect">
            <a:avLst/>
          </a:prstGeom>
          <a:noFill/>
        </p:spPr>
        <p:txBody>
          <a:bodyPr wrap="square" rtlCol="0">
            <a:spAutoFit/>
          </a:bodyPr>
          <a:lstStyle/>
          <a:p>
            <a:pPr fontAlgn="base"/>
            <a:r>
              <a:rPr lang="en-US" b="1" dirty="0">
                <a:solidFill>
                  <a:srgbClr val="00B0F0"/>
                </a:solidFill>
              </a:rPr>
              <a:t>1.Tokyo:</a:t>
            </a:r>
            <a:r>
              <a:rPr lang="en-US" dirty="0">
                <a:solidFill>
                  <a:srgbClr val="00B0F0"/>
                </a:solidFill>
              </a:rPr>
              <a:t>  </a:t>
            </a:r>
            <a:r>
              <a:rPr lang="en-US" dirty="0"/>
              <a:t>implements </a:t>
            </a:r>
            <a:r>
              <a:rPr lang="en-US" b="1" dirty="0">
                <a:solidFill>
                  <a:srgbClr val="C00000"/>
                </a:solidFill>
              </a:rPr>
              <a:t>AI in various aspects of tourism management</a:t>
            </a:r>
            <a:r>
              <a:rPr lang="en-US" dirty="0"/>
              <a:t>, including </a:t>
            </a:r>
            <a:r>
              <a:rPr lang="en-US" b="1" dirty="0">
                <a:solidFill>
                  <a:srgbClr val="C00000"/>
                </a:solidFill>
              </a:rPr>
              <a:t>crowd control, personalized tourist services, and language translation.</a:t>
            </a:r>
            <a:r>
              <a:rPr lang="en-US" dirty="0"/>
              <a:t> AI technologies help streamline the tourist experience by offering </a:t>
            </a:r>
            <a:r>
              <a:rPr lang="en-US" u="sng" dirty="0"/>
              <a:t>real-time assistance and recommendations.</a:t>
            </a:r>
          </a:p>
          <a:p>
            <a:pPr fontAlgn="base"/>
            <a:endParaRPr lang="en-US" b="1" dirty="0">
              <a:solidFill>
                <a:srgbClr val="00B0F0"/>
              </a:solidFill>
            </a:endParaRPr>
          </a:p>
          <a:p>
            <a:pPr fontAlgn="base"/>
            <a:r>
              <a:rPr lang="en-US" b="1" dirty="0">
                <a:solidFill>
                  <a:srgbClr val="00B0F0"/>
                </a:solidFill>
              </a:rPr>
              <a:t>2.Seul:</a:t>
            </a:r>
            <a:r>
              <a:rPr lang="en-US" dirty="0">
                <a:solidFill>
                  <a:srgbClr val="00B0F0"/>
                </a:solidFill>
              </a:rPr>
              <a:t> </a:t>
            </a:r>
            <a:r>
              <a:rPr lang="en-US" dirty="0"/>
              <a:t>uses</a:t>
            </a:r>
            <a:r>
              <a:rPr lang="en-US" dirty="0">
                <a:solidFill>
                  <a:srgbClr val="00B0F0"/>
                </a:solidFill>
              </a:rPr>
              <a:t> </a:t>
            </a:r>
            <a:r>
              <a:rPr lang="en-US" b="1" dirty="0">
                <a:solidFill>
                  <a:srgbClr val="C00000"/>
                </a:solidFill>
              </a:rPr>
              <a:t>AI for urban management and sustainability.</a:t>
            </a:r>
            <a:r>
              <a:rPr lang="en-US" dirty="0"/>
              <a:t> AI systems </a:t>
            </a:r>
            <a:r>
              <a:rPr lang="en-US" u="sng" dirty="0"/>
              <a:t>monitor environmental conditions and traffic p</a:t>
            </a:r>
            <a:r>
              <a:rPr lang="en-US" dirty="0"/>
              <a:t>atterns, providing data that helps the city implement measures to </a:t>
            </a:r>
            <a:r>
              <a:rPr lang="en-US" u="sng" dirty="0"/>
              <a:t>reduce pollution and manage tourist flows efficiently</a:t>
            </a:r>
            <a:r>
              <a:rPr lang="en-US" dirty="0"/>
              <a:t>.</a:t>
            </a:r>
          </a:p>
          <a:p>
            <a:pPr fontAlgn="base"/>
            <a:endParaRPr lang="en-US" b="1" dirty="0">
              <a:solidFill>
                <a:srgbClr val="0070C0"/>
              </a:solidFill>
            </a:endParaRPr>
          </a:p>
          <a:p>
            <a:pPr fontAlgn="base"/>
            <a:r>
              <a:rPr lang="en-US" b="1" dirty="0">
                <a:solidFill>
                  <a:srgbClr val="0070C0"/>
                </a:solidFill>
              </a:rPr>
              <a:t>3.Singapore:</a:t>
            </a:r>
            <a:r>
              <a:rPr lang="en-US" dirty="0"/>
              <a:t> uses </a:t>
            </a:r>
            <a:r>
              <a:rPr lang="en-US" b="1" dirty="0">
                <a:solidFill>
                  <a:srgbClr val="C00000"/>
                </a:solidFill>
              </a:rPr>
              <a:t>AI to enhance the tourist experience through personalized recommendations </a:t>
            </a:r>
            <a:r>
              <a:rPr lang="en-US" dirty="0"/>
              <a:t>and efficient resource management. AI technologies help manage the city’s infrastructure</a:t>
            </a:r>
            <a:r>
              <a:rPr lang="en-US" u="sng" dirty="0"/>
              <a:t>, ensuring a seamless and enjoyable experience for vi</a:t>
            </a:r>
            <a:r>
              <a:rPr lang="en-US" dirty="0"/>
              <a:t>sitors.</a:t>
            </a:r>
          </a:p>
          <a:p>
            <a:pPr fontAlgn="base"/>
            <a:endParaRPr lang="en-US" b="1" dirty="0">
              <a:solidFill>
                <a:srgbClr val="00B0F0"/>
              </a:solidFill>
            </a:endParaRPr>
          </a:p>
          <a:p>
            <a:pPr fontAlgn="base"/>
            <a:r>
              <a:rPr lang="en-US" b="1" dirty="0">
                <a:solidFill>
                  <a:srgbClr val="00B0F0"/>
                </a:solidFill>
              </a:rPr>
              <a:t>4.Kaohsiung:</a:t>
            </a:r>
            <a:r>
              <a:rPr lang="en-US" dirty="0">
                <a:solidFill>
                  <a:srgbClr val="00B0F0"/>
                </a:solidFill>
              </a:rPr>
              <a:t> </a:t>
            </a:r>
            <a:r>
              <a:rPr lang="en-US" dirty="0"/>
              <a:t> leverages </a:t>
            </a:r>
            <a:r>
              <a:rPr lang="en-US" b="1" dirty="0">
                <a:solidFill>
                  <a:srgbClr val="C00000"/>
                </a:solidFill>
              </a:rPr>
              <a:t>AI for monitoring and managing natural resources. </a:t>
            </a:r>
            <a:r>
              <a:rPr lang="en-US" dirty="0"/>
              <a:t>AI systems </a:t>
            </a:r>
            <a:r>
              <a:rPr lang="en-US" u="sng" dirty="0"/>
              <a:t>track environmental co</a:t>
            </a:r>
            <a:r>
              <a:rPr lang="en-US" dirty="0"/>
              <a:t>nditions and visitor impacts, helping the city </a:t>
            </a:r>
            <a:r>
              <a:rPr lang="en-US" u="sng" dirty="0"/>
              <a:t>maintain a balance between tourism and conservation</a:t>
            </a:r>
            <a:r>
              <a:rPr lang="en-US" dirty="0"/>
              <a:t>.</a:t>
            </a:r>
          </a:p>
          <a:p>
            <a:pPr fontAlgn="base"/>
            <a:endParaRPr lang="en-US" b="1" dirty="0">
              <a:solidFill>
                <a:srgbClr val="00B0F0"/>
              </a:solidFill>
            </a:endParaRPr>
          </a:p>
          <a:p>
            <a:pPr fontAlgn="base"/>
            <a:r>
              <a:rPr lang="en-US" b="1" dirty="0">
                <a:solidFill>
                  <a:srgbClr val="00B0F0"/>
                </a:solidFill>
              </a:rPr>
              <a:t>5.Jakarta:</a:t>
            </a:r>
            <a:r>
              <a:rPr lang="en-US" dirty="0"/>
              <a:t> employs </a:t>
            </a:r>
            <a:r>
              <a:rPr lang="en-US" b="1" dirty="0">
                <a:solidFill>
                  <a:srgbClr val="C00000"/>
                </a:solidFill>
              </a:rPr>
              <a:t>AI for security and emergency management</a:t>
            </a:r>
            <a:r>
              <a:rPr lang="en-US" dirty="0"/>
              <a:t>. AI surveillance technologies and </a:t>
            </a:r>
            <a:r>
              <a:rPr lang="en-US" u="sng" dirty="0"/>
              <a:t>predictive analytics help ensure the safety of tourists and residents, enhancing the overall security of the city.</a:t>
            </a:r>
          </a:p>
          <a:p>
            <a:pPr fontAlgn="base"/>
            <a:endParaRPr lang="en-US" b="1" u="sng" dirty="0">
              <a:solidFill>
                <a:srgbClr val="00B0F0"/>
              </a:solidFill>
            </a:endParaRPr>
          </a:p>
          <a:p>
            <a:pPr fontAlgn="base"/>
            <a:r>
              <a:rPr lang="en-US" b="1" dirty="0">
                <a:solidFill>
                  <a:srgbClr val="00B0F0"/>
                </a:solidFill>
              </a:rPr>
              <a:t>6.Abu Dhabi:</a:t>
            </a:r>
            <a:r>
              <a:rPr lang="en-US" dirty="0">
                <a:solidFill>
                  <a:srgbClr val="00B0F0"/>
                </a:solidFill>
              </a:rPr>
              <a:t> </a:t>
            </a:r>
            <a:r>
              <a:rPr lang="en-US" dirty="0"/>
              <a:t>utilizes </a:t>
            </a:r>
            <a:r>
              <a:rPr lang="en-US" b="1" dirty="0">
                <a:solidFill>
                  <a:srgbClr val="C00000"/>
                </a:solidFill>
              </a:rPr>
              <a:t>AI for managing tourist attractions and providing personalized experiences.</a:t>
            </a:r>
            <a:r>
              <a:rPr lang="en-US" dirty="0"/>
              <a:t> AI systems </a:t>
            </a:r>
            <a:r>
              <a:rPr lang="en-US" u="sng" dirty="0"/>
              <a:t>analyze visitor data to offer tailored recommendations </a:t>
            </a:r>
            <a:r>
              <a:rPr lang="en-US" dirty="0"/>
              <a:t>and improve the efficiency of tourist services.</a:t>
            </a:r>
          </a:p>
        </p:txBody>
      </p:sp>
    </p:spTree>
    <p:extLst>
      <p:ext uri="{BB962C8B-B14F-4D97-AF65-F5344CB8AC3E}">
        <p14:creationId xmlns:p14="http://schemas.microsoft.com/office/powerpoint/2010/main" val="3441585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9510F0-92B1-4DC2-92D5-948AB56F1B4F}"/>
              </a:ext>
            </a:extLst>
          </p:cNvPr>
          <p:cNvSpPr txBox="1"/>
          <p:nvPr/>
        </p:nvSpPr>
        <p:spPr>
          <a:xfrm>
            <a:off x="564776" y="125506"/>
            <a:ext cx="10739718" cy="1754326"/>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 παραδείγματα</a:t>
            </a:r>
            <a:r>
              <a:rPr lang="en-US" sz="4000" dirty="0">
                <a:solidFill>
                  <a:srgbClr val="C00000"/>
                </a:solidFill>
                <a:effectLst>
                  <a:outerShdw blurRad="38100" dist="38100" dir="2700000" algn="tl">
                    <a:srgbClr val="000000">
                      <a:alpha val="43137"/>
                    </a:srgbClr>
                  </a:outerShdw>
                </a:effectLst>
              </a:rPr>
              <a:t> </a:t>
            </a:r>
            <a:r>
              <a:rPr lang="el-GR" sz="4000" dirty="0">
                <a:solidFill>
                  <a:srgbClr val="C00000"/>
                </a:solidFill>
                <a:effectLst>
                  <a:outerShdw blurRad="38100" dist="38100" dir="2700000" algn="tl">
                    <a:srgbClr val="000000">
                      <a:alpha val="43137"/>
                    </a:srgbClr>
                  </a:outerShdw>
                </a:effectLst>
              </a:rPr>
              <a:t>Αμερικανικών πόλεων</a:t>
            </a:r>
          </a:p>
          <a:p>
            <a:pPr algn="ctr"/>
            <a:r>
              <a:rPr lang="el-GR" sz="2800" dirty="0">
                <a:effectLst>
                  <a:outerShdw blurRad="38100" dist="38100" dir="2700000" algn="tl">
                    <a:srgbClr val="000000">
                      <a:alpha val="43137"/>
                    </a:srgbClr>
                  </a:outerShdw>
                </a:effectLst>
              </a:rPr>
              <a:t>Στις ΗΠΑ, Καναδά και Λατινική Αμερική</a:t>
            </a:r>
          </a:p>
        </p:txBody>
      </p:sp>
      <p:sp>
        <p:nvSpPr>
          <p:cNvPr id="4" name="TextBox 3">
            <a:extLst>
              <a:ext uri="{FF2B5EF4-FFF2-40B4-BE49-F238E27FC236}">
                <a16:creationId xmlns:a16="http://schemas.microsoft.com/office/drawing/2014/main" id="{E2896D6E-AF25-47FC-AD2A-1DC1BEABE353}"/>
              </a:ext>
            </a:extLst>
          </p:cNvPr>
          <p:cNvSpPr txBox="1"/>
          <p:nvPr/>
        </p:nvSpPr>
        <p:spPr>
          <a:xfrm>
            <a:off x="219634" y="2292856"/>
            <a:ext cx="11882718" cy="3970318"/>
          </a:xfrm>
          <a:prstGeom prst="rect">
            <a:avLst/>
          </a:prstGeom>
          <a:noFill/>
        </p:spPr>
        <p:txBody>
          <a:bodyPr wrap="square" rtlCol="0">
            <a:spAutoFit/>
          </a:bodyPr>
          <a:lstStyle/>
          <a:p>
            <a:pPr fontAlgn="base"/>
            <a:r>
              <a:rPr lang="en-US" b="1" dirty="0">
                <a:solidFill>
                  <a:srgbClr val="00B0F0"/>
                </a:solidFill>
              </a:rPr>
              <a:t>1. San Francisco:</a:t>
            </a:r>
            <a:r>
              <a:rPr lang="en-US" dirty="0"/>
              <a:t> employs </a:t>
            </a:r>
            <a:r>
              <a:rPr lang="en-US" b="1" dirty="0">
                <a:solidFill>
                  <a:srgbClr val="C00000"/>
                </a:solidFill>
              </a:rPr>
              <a:t>AI for urban management and sustainability. </a:t>
            </a:r>
            <a:r>
              <a:rPr lang="en-US" dirty="0"/>
              <a:t>AI systems </a:t>
            </a:r>
            <a:r>
              <a:rPr lang="en-US" u="sng" dirty="0"/>
              <a:t>monitor environmental conditions and manage tourist flows</a:t>
            </a:r>
            <a:r>
              <a:rPr lang="en-US" dirty="0"/>
              <a:t>, ensuring </a:t>
            </a:r>
            <a:r>
              <a:rPr lang="en-US" u="sng" dirty="0"/>
              <a:t>a balance between tourism growth and environmental preservation</a:t>
            </a:r>
            <a:r>
              <a:rPr lang="en-US" dirty="0"/>
              <a:t>.</a:t>
            </a:r>
          </a:p>
          <a:p>
            <a:pPr fontAlgn="base"/>
            <a:endParaRPr lang="en-US" b="1" dirty="0">
              <a:solidFill>
                <a:srgbClr val="00B0F0"/>
              </a:solidFill>
            </a:endParaRPr>
          </a:p>
          <a:p>
            <a:pPr fontAlgn="base"/>
            <a:r>
              <a:rPr lang="en-US" b="1" dirty="0">
                <a:solidFill>
                  <a:srgbClr val="00B0F0"/>
                </a:solidFill>
              </a:rPr>
              <a:t>2. Ottawa:</a:t>
            </a:r>
            <a:r>
              <a:rPr lang="en-US" dirty="0">
                <a:solidFill>
                  <a:srgbClr val="00B0F0"/>
                </a:solidFill>
              </a:rPr>
              <a:t> </a:t>
            </a:r>
            <a:r>
              <a:rPr lang="en-US" dirty="0"/>
              <a:t>uses </a:t>
            </a:r>
            <a:r>
              <a:rPr lang="en-US" b="1" dirty="0"/>
              <a:t>AI to enhance the </a:t>
            </a:r>
            <a:r>
              <a:rPr lang="en-US" b="1" dirty="0">
                <a:solidFill>
                  <a:srgbClr val="C00000"/>
                </a:solidFill>
              </a:rPr>
              <a:t>tourist experience through personalized services </a:t>
            </a:r>
            <a:r>
              <a:rPr lang="en-US" dirty="0"/>
              <a:t>and efficient </a:t>
            </a:r>
            <a:r>
              <a:rPr lang="en-US" b="1" dirty="0">
                <a:solidFill>
                  <a:srgbClr val="C00000"/>
                </a:solidFill>
              </a:rPr>
              <a:t>resource management</a:t>
            </a:r>
            <a:r>
              <a:rPr lang="en-US" dirty="0"/>
              <a:t>. AI technologies help the city </a:t>
            </a:r>
            <a:r>
              <a:rPr lang="en-US" u="sng" dirty="0"/>
              <a:t>provide tailored recommendations and improve the overall tourist expe</a:t>
            </a:r>
            <a:r>
              <a:rPr lang="en-US" dirty="0"/>
              <a:t>rience.</a:t>
            </a:r>
          </a:p>
          <a:p>
            <a:pPr fontAlgn="base"/>
            <a:endParaRPr lang="en-US" b="1" dirty="0">
              <a:solidFill>
                <a:srgbClr val="00B0F0"/>
              </a:solidFill>
            </a:endParaRPr>
          </a:p>
          <a:p>
            <a:pPr fontAlgn="base"/>
            <a:r>
              <a:rPr lang="en-US" b="1" dirty="0">
                <a:solidFill>
                  <a:srgbClr val="00B0F0"/>
                </a:solidFill>
              </a:rPr>
              <a:t>3. São Paulo:</a:t>
            </a:r>
            <a:r>
              <a:rPr lang="en-US" dirty="0"/>
              <a:t> leverages </a:t>
            </a:r>
            <a:r>
              <a:rPr lang="en-US" b="1" dirty="0">
                <a:solidFill>
                  <a:srgbClr val="C00000"/>
                </a:solidFill>
              </a:rPr>
              <a:t>AI for managing urban infrastructure and tourist flows. </a:t>
            </a:r>
            <a:r>
              <a:rPr lang="en-US" dirty="0"/>
              <a:t>AI systems analyze </a:t>
            </a:r>
            <a:r>
              <a:rPr lang="en-US" u="sng" dirty="0"/>
              <a:t>data on traffic and visitor movements, helping the city implement measures to reduce congestion and enhance the tourist e</a:t>
            </a:r>
            <a:r>
              <a:rPr lang="en-US" dirty="0"/>
              <a:t>xperience.</a:t>
            </a:r>
          </a:p>
          <a:p>
            <a:pPr fontAlgn="base"/>
            <a:endParaRPr lang="en-US" b="1" dirty="0">
              <a:solidFill>
                <a:srgbClr val="00B0F0"/>
              </a:solidFill>
            </a:endParaRPr>
          </a:p>
          <a:p>
            <a:pPr fontAlgn="base"/>
            <a:r>
              <a:rPr lang="en-US" b="1" dirty="0">
                <a:solidFill>
                  <a:srgbClr val="00B0F0"/>
                </a:solidFill>
              </a:rPr>
              <a:t>4. Buenos Aires:</a:t>
            </a:r>
            <a:r>
              <a:rPr lang="en-US" dirty="0">
                <a:solidFill>
                  <a:srgbClr val="00B0F0"/>
                </a:solidFill>
              </a:rPr>
              <a:t> </a:t>
            </a:r>
            <a:r>
              <a:rPr lang="en-US" dirty="0"/>
              <a:t>utilizes </a:t>
            </a:r>
            <a:r>
              <a:rPr lang="en-US" b="1" dirty="0">
                <a:solidFill>
                  <a:srgbClr val="C00000"/>
                </a:solidFill>
              </a:rPr>
              <a:t>AI for cultural heritage preservation and tourist management. </a:t>
            </a:r>
            <a:r>
              <a:rPr lang="en-US" dirty="0"/>
              <a:t>AI technologies </a:t>
            </a:r>
            <a:r>
              <a:rPr lang="en-US" u="sng" dirty="0"/>
              <a:t>monitor the condition of historical sites and manage visitor numbers to protect the city’s cultural </a:t>
            </a:r>
            <a:r>
              <a:rPr lang="en-US" dirty="0"/>
              <a:t>assets.</a:t>
            </a:r>
          </a:p>
          <a:p>
            <a:pPr fontAlgn="base"/>
            <a:endParaRPr lang="en-US" b="1" dirty="0">
              <a:solidFill>
                <a:srgbClr val="00B0F0"/>
              </a:solidFill>
            </a:endParaRPr>
          </a:p>
          <a:p>
            <a:pPr fontAlgn="base"/>
            <a:r>
              <a:rPr lang="en-US" b="1" dirty="0">
                <a:solidFill>
                  <a:srgbClr val="00B0F0"/>
                </a:solidFill>
              </a:rPr>
              <a:t>5. Santiago del </a:t>
            </a:r>
            <a:r>
              <a:rPr lang="en-US" b="1" dirty="0" err="1">
                <a:solidFill>
                  <a:srgbClr val="00B0F0"/>
                </a:solidFill>
              </a:rPr>
              <a:t>Cile</a:t>
            </a:r>
            <a:r>
              <a:rPr lang="en-US" b="1" dirty="0">
                <a:solidFill>
                  <a:srgbClr val="00B0F0"/>
                </a:solidFill>
              </a:rPr>
              <a:t>:</a:t>
            </a:r>
            <a:r>
              <a:rPr lang="en-US" dirty="0">
                <a:solidFill>
                  <a:srgbClr val="00B0F0"/>
                </a:solidFill>
              </a:rPr>
              <a:t> </a:t>
            </a:r>
            <a:r>
              <a:rPr lang="en-US" dirty="0"/>
              <a:t>employs </a:t>
            </a:r>
            <a:r>
              <a:rPr lang="en-US" b="1" dirty="0">
                <a:solidFill>
                  <a:srgbClr val="C00000"/>
                </a:solidFill>
              </a:rPr>
              <a:t>AI for urban sustainability and tourist managemen</a:t>
            </a:r>
            <a:r>
              <a:rPr lang="en-US" dirty="0"/>
              <a:t>t. AI systems </a:t>
            </a:r>
            <a:r>
              <a:rPr lang="en-US" u="sng" dirty="0"/>
              <a:t>monitor environmental conditions and manage tourist flows, ensuring a balance between tourism and urban development</a:t>
            </a:r>
            <a:r>
              <a:rPr lang="en-US" dirty="0"/>
              <a:t>.</a:t>
            </a:r>
          </a:p>
        </p:txBody>
      </p:sp>
    </p:spTree>
    <p:extLst>
      <p:ext uri="{BB962C8B-B14F-4D97-AF65-F5344CB8AC3E}">
        <p14:creationId xmlns:p14="http://schemas.microsoft.com/office/powerpoint/2010/main" val="2010087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1AB003-8DFC-4F40-9DA0-514B007789F5}"/>
              </a:ext>
            </a:extLst>
          </p:cNvPr>
          <p:cNvSpPr txBox="1"/>
          <p:nvPr/>
        </p:nvSpPr>
        <p:spPr>
          <a:xfrm>
            <a:off x="233084" y="1658472"/>
            <a:ext cx="11958916" cy="4801314"/>
          </a:xfrm>
          <a:prstGeom prst="rect">
            <a:avLst/>
          </a:prstGeom>
          <a:noFill/>
        </p:spPr>
        <p:txBody>
          <a:bodyPr wrap="square" rtlCol="0">
            <a:spAutoFit/>
          </a:bodyPr>
          <a:lstStyle/>
          <a:p>
            <a:r>
              <a:rPr lang="el-GR" dirty="0"/>
              <a:t>Στην Ελλάδα, η τεχνητή νοημοσύνη </a:t>
            </a:r>
            <a:r>
              <a:rPr lang="el-GR" b="1" u="sng" dirty="0">
                <a:solidFill>
                  <a:srgbClr val="C00000"/>
                </a:solidFill>
              </a:rPr>
              <a:t>αρχίζει να εφαρμόζεται </a:t>
            </a:r>
            <a:r>
              <a:rPr lang="el-GR" b="1" u="sng" dirty="0">
                <a:solidFill>
                  <a:srgbClr val="C00000"/>
                </a:solidFill>
                <a:effectLst>
                  <a:outerShdw blurRad="38100" dist="38100" dir="2700000" algn="tl">
                    <a:srgbClr val="000000">
                      <a:alpha val="43137"/>
                    </a:srgbClr>
                  </a:outerShdw>
                </a:effectLst>
              </a:rPr>
              <a:t>δυ</a:t>
            </a:r>
            <a:r>
              <a:rPr lang="el-GR" u="sng" dirty="0">
                <a:solidFill>
                  <a:srgbClr val="C00000"/>
                </a:solidFill>
                <a:effectLst>
                  <a:outerShdw blurRad="38100" dist="38100" dir="2700000" algn="tl">
                    <a:srgbClr val="000000">
                      <a:alpha val="43137"/>
                    </a:srgbClr>
                  </a:outerShdw>
                </a:effectLst>
              </a:rPr>
              <a:t>ναμικά, </a:t>
            </a:r>
            <a:r>
              <a:rPr lang="el-GR" dirty="0"/>
              <a:t>μετατρέποντας τις πόλεις σε </a:t>
            </a:r>
            <a:r>
              <a:rPr lang="el-GR" b="1" dirty="0">
                <a:solidFill>
                  <a:srgbClr val="C00000"/>
                </a:solidFill>
              </a:rPr>
              <a:t>έξυπνους τουριστικούς προορισμούς.</a:t>
            </a:r>
            <a:r>
              <a:rPr lang="el-GR" dirty="0">
                <a:solidFill>
                  <a:srgbClr val="C00000"/>
                </a:solidFill>
              </a:rPr>
              <a:t> </a:t>
            </a:r>
            <a:r>
              <a:rPr lang="el-GR" dirty="0">
                <a:solidFill>
                  <a:srgbClr val="0070C0"/>
                </a:solidFill>
              </a:rPr>
              <a:t>Ωστόσο, η χρήση της συνοδεύεται από κινδύνους που απαιτούν προσοχή, ειδικά όσον αφορά την </a:t>
            </a:r>
            <a:r>
              <a:rPr lang="el-GR" b="1" dirty="0">
                <a:solidFill>
                  <a:srgbClr val="0070C0"/>
                </a:solidFill>
              </a:rPr>
              <a:t>προστασία των προσωπικών δεδομένων</a:t>
            </a:r>
            <a:r>
              <a:rPr lang="el-GR" dirty="0">
                <a:solidFill>
                  <a:srgbClr val="0070C0"/>
                </a:solidFill>
              </a:rPr>
              <a:t>. </a:t>
            </a:r>
          </a:p>
          <a:p>
            <a:endParaRPr lang="el-GR" b="1" dirty="0"/>
          </a:p>
          <a:p>
            <a:r>
              <a:rPr lang="el-GR" b="1" dirty="0">
                <a:solidFill>
                  <a:srgbClr val="C00000"/>
                </a:solidFill>
              </a:rPr>
              <a:t>Εφαρμογές σε Ελληνικές Πόλεις</a:t>
            </a:r>
          </a:p>
          <a:p>
            <a:endParaRPr lang="el-GR" b="1" dirty="0"/>
          </a:p>
          <a:p>
            <a:r>
              <a:rPr lang="el-GR" b="1" dirty="0" err="1"/>
              <a:t>mAiGreece</a:t>
            </a:r>
            <a:r>
              <a:rPr lang="el-GR" b="1" dirty="0"/>
              <a:t> (Εθνικό Επίπεδο)</a:t>
            </a:r>
            <a:r>
              <a:rPr lang="el-GR" dirty="0"/>
              <a:t>: Ένας ψηφιακός βοηθός AI που προσφέρει </a:t>
            </a:r>
            <a:r>
              <a:rPr lang="el-GR" dirty="0">
                <a:hlinkClick r:id="rId2"/>
              </a:rPr>
              <a:t>εξατομικευμένες προτάσεις</a:t>
            </a:r>
            <a:r>
              <a:rPr lang="el-GR" dirty="0"/>
              <a:t> για αξιοθέατα, παραλίες και δραστηριότητες βάσει των ενδιαφερόντων του τουρίστα.</a:t>
            </a:r>
          </a:p>
          <a:p>
            <a:endParaRPr lang="el-GR" b="1" dirty="0"/>
          </a:p>
          <a:p>
            <a:r>
              <a:rPr lang="el-GR" b="1" dirty="0"/>
              <a:t>Αθήνα &amp; Θεσσαλονίκη</a:t>
            </a:r>
            <a:r>
              <a:rPr lang="el-GR" dirty="0"/>
              <a:t>: Χρησιμοποιούν τεχνολογίες </a:t>
            </a:r>
            <a:r>
              <a:rPr lang="el-GR" b="1" dirty="0" err="1"/>
              <a:t>IoT</a:t>
            </a:r>
            <a:r>
              <a:rPr lang="el-GR" b="1" dirty="0"/>
              <a:t> και AI</a:t>
            </a:r>
            <a:r>
              <a:rPr lang="el-GR" dirty="0"/>
              <a:t> για τη διαχείριση της κυκλοφορίας, έξυπνη σήμανση και εφαρμογές που βοηθούν στη μείωση του συνωστισμού στα κεντρικά σημεία.</a:t>
            </a:r>
          </a:p>
          <a:p>
            <a:endParaRPr lang="el-GR" b="1" dirty="0"/>
          </a:p>
          <a:p>
            <a:r>
              <a:rPr lang="el-GR" b="1" dirty="0"/>
              <a:t>Τρίκαλα &amp; Ηράκλειο</a:t>
            </a:r>
            <a:r>
              <a:rPr lang="el-GR" dirty="0"/>
              <a:t>: Πρωτοπορούν σε </a:t>
            </a:r>
            <a:r>
              <a:rPr lang="el-GR" b="1" dirty="0"/>
              <a:t>έξυπνες υποδομές</a:t>
            </a:r>
            <a:r>
              <a:rPr lang="el-GR" dirty="0"/>
              <a:t> (</a:t>
            </a:r>
            <a:r>
              <a:rPr lang="el-GR" dirty="0" err="1"/>
              <a:t>smart</a:t>
            </a:r>
            <a:r>
              <a:rPr lang="el-GR" dirty="0"/>
              <a:t> </a:t>
            </a:r>
            <a:r>
              <a:rPr lang="el-GR" dirty="0" err="1"/>
              <a:t>signage</a:t>
            </a:r>
            <a:r>
              <a:rPr lang="el-GR" dirty="0"/>
              <a:t>) και ψηφιακά περίπτερα πληροφοριών που βελτιώνουν τη ροή των επισκεπτών και την προσβασιμότητα.</a:t>
            </a:r>
          </a:p>
          <a:p>
            <a:endParaRPr lang="el-GR" b="1" dirty="0"/>
          </a:p>
          <a:p>
            <a:r>
              <a:rPr lang="el-GR" b="1" dirty="0"/>
              <a:t>Πειραιάς</a:t>
            </a:r>
            <a:r>
              <a:rPr lang="el-GR" dirty="0"/>
              <a:t>: Υλοποιεί πιλοτικά προγράμματα για την αναβάθμιση της τουριστικής εμπειρίας μέσω </a:t>
            </a:r>
            <a:r>
              <a:rPr lang="el-GR" b="1" dirty="0"/>
              <a:t>πολεοδομικών παρεμβάσεων</a:t>
            </a:r>
            <a:r>
              <a:rPr lang="el-GR" dirty="0"/>
              <a:t> που υποστηρίζονται από δεδομένα. [</a:t>
            </a:r>
            <a:r>
              <a:rPr lang="el-GR" dirty="0">
                <a:hlinkClick r:id="rId2"/>
              </a:rPr>
              <a:t>1</a:t>
            </a:r>
            <a:r>
              <a:rPr lang="el-GR" dirty="0"/>
              <a:t>, </a:t>
            </a:r>
            <a:r>
              <a:rPr lang="el-GR" dirty="0">
                <a:hlinkClick r:id="rId3"/>
              </a:rPr>
              <a:t>2</a:t>
            </a:r>
            <a:r>
              <a:rPr lang="el-GR" dirty="0"/>
              <a:t>, </a:t>
            </a:r>
            <a:r>
              <a:rPr lang="el-GR" dirty="0">
                <a:hlinkClick r:id="rId4"/>
              </a:rPr>
              <a:t>3</a:t>
            </a:r>
            <a:r>
              <a:rPr lang="el-GR" dirty="0"/>
              <a:t>, </a:t>
            </a:r>
            <a:r>
              <a:rPr lang="el-GR" dirty="0">
                <a:hlinkClick r:id="rId5"/>
              </a:rPr>
              <a:t>4</a:t>
            </a:r>
            <a:r>
              <a:rPr lang="el-GR" dirty="0"/>
              <a:t>]</a:t>
            </a:r>
          </a:p>
        </p:txBody>
      </p:sp>
      <p:sp>
        <p:nvSpPr>
          <p:cNvPr id="3" name="TextBox 2">
            <a:extLst>
              <a:ext uri="{FF2B5EF4-FFF2-40B4-BE49-F238E27FC236}">
                <a16:creationId xmlns:a16="http://schemas.microsoft.com/office/drawing/2014/main" id="{0C1CDCAA-C665-4185-A256-B370285436BE}"/>
              </a:ext>
            </a:extLst>
          </p:cNvPr>
          <p:cNvSpPr txBox="1"/>
          <p:nvPr/>
        </p:nvSpPr>
        <p:spPr>
          <a:xfrm>
            <a:off x="564776" y="125506"/>
            <a:ext cx="10739718" cy="1323439"/>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 παραδείγματα</a:t>
            </a:r>
            <a:r>
              <a:rPr lang="en-US" sz="4000" dirty="0">
                <a:solidFill>
                  <a:srgbClr val="C00000"/>
                </a:solidFill>
                <a:effectLst>
                  <a:outerShdw blurRad="38100" dist="38100" dir="2700000" algn="tl">
                    <a:srgbClr val="000000">
                      <a:alpha val="43137"/>
                    </a:srgbClr>
                  </a:outerShdw>
                </a:effectLst>
              </a:rPr>
              <a:t> </a:t>
            </a:r>
            <a:r>
              <a:rPr lang="el-GR" sz="4000" dirty="0">
                <a:solidFill>
                  <a:srgbClr val="C00000"/>
                </a:solidFill>
                <a:effectLst>
                  <a:outerShdw blurRad="38100" dist="38100" dir="2700000" algn="tl">
                    <a:srgbClr val="000000">
                      <a:alpha val="43137"/>
                    </a:srgbClr>
                  </a:outerShdw>
                </a:effectLst>
              </a:rPr>
              <a:t>Ελληνικών πόλεων</a:t>
            </a:r>
          </a:p>
        </p:txBody>
      </p:sp>
    </p:spTree>
    <p:extLst>
      <p:ext uri="{BB962C8B-B14F-4D97-AF65-F5344CB8AC3E}">
        <p14:creationId xmlns:p14="http://schemas.microsoft.com/office/powerpoint/2010/main" val="1516038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57E164-D020-4044-9A97-9198446549B3}"/>
              </a:ext>
            </a:extLst>
          </p:cNvPr>
          <p:cNvSpPr txBox="1"/>
          <p:nvPr/>
        </p:nvSpPr>
        <p:spPr>
          <a:xfrm>
            <a:off x="421341" y="1470212"/>
            <a:ext cx="11501718" cy="5078313"/>
          </a:xfrm>
          <a:prstGeom prst="rect">
            <a:avLst/>
          </a:prstGeom>
          <a:noFill/>
        </p:spPr>
        <p:txBody>
          <a:bodyPr wrap="square" rtlCol="0">
            <a:spAutoFit/>
          </a:bodyPr>
          <a:lstStyle/>
          <a:p>
            <a:pPr marL="342900" indent="-342900" fontAlgn="base">
              <a:buFont typeface="+mj-lt"/>
              <a:buAutoNum type="arabicPeriod"/>
            </a:pPr>
            <a:r>
              <a:rPr lang="en-US" b="1" dirty="0">
                <a:solidFill>
                  <a:srgbClr val="C00000"/>
                </a:solidFill>
              </a:rPr>
              <a:t>Urban Traffic and Area Management</a:t>
            </a:r>
            <a:r>
              <a:rPr lang="en-US" dirty="0"/>
              <a:t> </a:t>
            </a:r>
            <a:r>
              <a:rPr lang="en-US" b="1" dirty="0"/>
              <a:t>(11 cases out of 24)</a:t>
            </a:r>
            <a:r>
              <a:rPr lang="en-US" dirty="0"/>
              <a:t>: AI is used to optimize traffic flow and manage urban areas efficiently. Cities use AI to analyze traffic patterns and </a:t>
            </a:r>
            <a:r>
              <a:rPr lang="en-US" u="sng" dirty="0"/>
              <a:t>suggest optimal routes for tourists, reducing congestion and improving the flow of vehicles in the city</a:t>
            </a:r>
            <a:r>
              <a:rPr lang="en-US" dirty="0"/>
              <a:t>. These measures enhance the tourist experience and minimize the environmental impact of tourism-related traffic. (11 cases: Venice, Pescara, Seville, Paris, Aarhus, Stuttgart, Santiago de Chile, Hamilton, Kaohsiung, Jakarta, Abu Dhabi)</a:t>
            </a:r>
            <a:endParaRPr lang="el-GR" dirty="0"/>
          </a:p>
          <a:p>
            <a:pPr marL="342900" indent="-342900" fontAlgn="base">
              <a:buFont typeface="+mj-lt"/>
              <a:buAutoNum type="arabicPeriod"/>
            </a:pPr>
            <a:r>
              <a:rPr lang="en-US" b="1" dirty="0">
                <a:solidFill>
                  <a:srgbClr val="C00000"/>
                </a:solidFill>
              </a:rPr>
              <a:t>Security and Emergency Manageme</a:t>
            </a:r>
            <a:r>
              <a:rPr lang="en-US" b="1" dirty="0"/>
              <a:t>nt (7 cases out of 24): </a:t>
            </a:r>
            <a:r>
              <a:rPr lang="en-US" dirty="0"/>
              <a:t>Many cities use AI to enhance safety and manage emergencies. For instance, they have implemented </a:t>
            </a:r>
            <a:r>
              <a:rPr lang="en-US" u="sng" dirty="0"/>
              <a:t>AI surveillance technologies that analyze video feeds to detect unusual activities and potential thr</a:t>
            </a:r>
            <a:r>
              <a:rPr lang="en-US" dirty="0"/>
              <a:t>eats. These systems alert authorities in real-time, improving response times and ensuring </a:t>
            </a:r>
            <a:r>
              <a:rPr lang="en-US" u="sng" dirty="0"/>
              <a:t>a safer environment for both residents and tourists</a:t>
            </a:r>
            <a:r>
              <a:rPr lang="en-US" dirty="0"/>
              <a:t>. (7 cases: Pescara, Izmir, Seville, San Francisco, Seoul, Jakarta, Kaohsiung)</a:t>
            </a:r>
            <a:endParaRPr lang="el-GR" dirty="0"/>
          </a:p>
          <a:p>
            <a:pPr marL="342900" indent="-342900" fontAlgn="base">
              <a:buFont typeface="+mj-lt"/>
              <a:buAutoNum type="arabicPeriod"/>
            </a:pPr>
            <a:r>
              <a:rPr lang="en-US" b="1" dirty="0">
                <a:solidFill>
                  <a:srgbClr val="C00000"/>
                </a:solidFill>
              </a:rPr>
              <a:t>Natural Resource Management </a:t>
            </a:r>
            <a:r>
              <a:rPr lang="en-US" b="1" dirty="0"/>
              <a:t>(4 cases out of 24)</a:t>
            </a:r>
            <a:r>
              <a:rPr lang="en-US" dirty="0"/>
              <a:t>: Cities use AI to monitor and manage natural resources, ensuring their sustainability amidst tourist activities. They leverage </a:t>
            </a:r>
            <a:r>
              <a:rPr lang="en-US" u="sng" dirty="0"/>
              <a:t>AI to track environmental conditions and visitor impac</a:t>
            </a:r>
            <a:r>
              <a:rPr lang="en-US" dirty="0"/>
              <a:t>ts, helping conservationists make informed decisions to protect natural heritage sites. AI systems monitor water usage in </a:t>
            </a:r>
            <a:r>
              <a:rPr lang="en-US" dirty="0" err="1"/>
              <a:t>Pafos</a:t>
            </a:r>
            <a:r>
              <a:rPr lang="en-US" dirty="0"/>
              <a:t>, promoting sustainable water management practices. (4 cases: </a:t>
            </a:r>
            <a:r>
              <a:rPr lang="en-US" dirty="0" err="1"/>
              <a:t>Paphos</a:t>
            </a:r>
            <a:r>
              <a:rPr lang="en-US" dirty="0"/>
              <a:t>, Tokyo, Cape Town, Singapore)</a:t>
            </a:r>
            <a:endParaRPr lang="el-GR" dirty="0"/>
          </a:p>
          <a:p>
            <a:pPr marL="342900" indent="-342900" fontAlgn="base">
              <a:buFont typeface="+mj-lt"/>
              <a:buAutoNum type="arabicPeriod"/>
            </a:pPr>
            <a:r>
              <a:rPr lang="en-US" b="1" dirty="0">
                <a:solidFill>
                  <a:srgbClr val="C00000"/>
                </a:solidFill>
              </a:rPr>
              <a:t>Tourist Assistance</a:t>
            </a:r>
            <a:r>
              <a:rPr lang="en-US" dirty="0"/>
              <a:t> </a:t>
            </a:r>
            <a:r>
              <a:rPr lang="en-US" b="1" dirty="0"/>
              <a:t>(3 cases out of 24)</a:t>
            </a:r>
            <a:r>
              <a:rPr lang="en-US" dirty="0"/>
              <a:t>: AI-driven systems </a:t>
            </a:r>
            <a:r>
              <a:rPr lang="en-US" u="sng" dirty="0"/>
              <a:t>provide personalized assistance to tourists, enhancing their overall experience</a:t>
            </a:r>
            <a:r>
              <a:rPr lang="en-US" dirty="0"/>
              <a:t>. AI chatbots and virtual assistants offer personalized recommendations based on tourists’ preferences and past behaviors. Also, AI systems analyze visitor data to provide tailored recommendations and improve the efficiency of tourist services. (3 cases: Vienna, Buenos Aires, Seoul)</a:t>
            </a:r>
            <a:endParaRPr lang="el-GR" dirty="0"/>
          </a:p>
        </p:txBody>
      </p:sp>
      <p:sp>
        <p:nvSpPr>
          <p:cNvPr id="3" name="TextBox 2">
            <a:extLst>
              <a:ext uri="{FF2B5EF4-FFF2-40B4-BE49-F238E27FC236}">
                <a16:creationId xmlns:a16="http://schemas.microsoft.com/office/drawing/2014/main" id="{82EA9518-6AA0-4F70-9579-39B749224EF6}"/>
              </a:ext>
            </a:extLst>
          </p:cNvPr>
          <p:cNvSpPr txBox="1"/>
          <p:nvPr/>
        </p:nvSpPr>
        <p:spPr>
          <a:xfrm>
            <a:off x="564776" y="125506"/>
            <a:ext cx="10739718" cy="1323439"/>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κοινές εφαρμογές πόλεων</a:t>
            </a:r>
          </a:p>
        </p:txBody>
      </p:sp>
    </p:spTree>
    <p:extLst>
      <p:ext uri="{BB962C8B-B14F-4D97-AF65-F5344CB8AC3E}">
        <p14:creationId xmlns:p14="http://schemas.microsoft.com/office/powerpoint/2010/main" val="154747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CC4583-E986-4355-8E55-CA3DAEDFECC4}"/>
              </a:ext>
            </a:extLst>
          </p:cNvPr>
          <p:cNvSpPr txBox="1"/>
          <p:nvPr/>
        </p:nvSpPr>
        <p:spPr>
          <a:xfrm>
            <a:off x="327211" y="1448945"/>
            <a:ext cx="11537577" cy="5355312"/>
          </a:xfrm>
          <a:prstGeom prst="rect">
            <a:avLst/>
          </a:prstGeom>
          <a:noFill/>
        </p:spPr>
        <p:txBody>
          <a:bodyPr wrap="square" rtlCol="0">
            <a:spAutoFit/>
          </a:bodyPr>
          <a:lstStyle/>
          <a:p>
            <a:pPr fontAlgn="base"/>
            <a:r>
              <a:rPr lang="el-GR" b="1" dirty="0"/>
              <a:t>5. </a:t>
            </a:r>
            <a:r>
              <a:rPr lang="en-US" b="1" dirty="0">
                <a:solidFill>
                  <a:srgbClr val="C00000"/>
                </a:solidFill>
              </a:rPr>
              <a:t>Monitoring Natural Heritage </a:t>
            </a:r>
            <a:r>
              <a:rPr lang="en-US" b="1" dirty="0"/>
              <a:t>(3 cases out of 24)</a:t>
            </a:r>
            <a:r>
              <a:rPr lang="en-US" dirty="0"/>
              <a:t>: AI helps in </a:t>
            </a:r>
            <a:r>
              <a:rPr lang="en-US" b="1" dirty="0">
                <a:solidFill>
                  <a:srgbClr val="0070C0"/>
                </a:solidFill>
              </a:rPr>
              <a:t>preserving natural heritage sites by monitoring their condition and tourist impact. </a:t>
            </a:r>
            <a:r>
              <a:rPr lang="en-US" dirty="0"/>
              <a:t>The cities utilize AI to </a:t>
            </a:r>
            <a:r>
              <a:rPr lang="en-US" u="sng" dirty="0"/>
              <a:t>track wildlife, vegetation, and visitor impacts in natural reserves </a:t>
            </a:r>
            <a:r>
              <a:rPr lang="en-US" dirty="0"/>
              <a:t>and parks, providing real-time data that helps conservationists make informed decisions to protect these areas. (3 cases: São Paulo, Tokyo, Singapore)</a:t>
            </a:r>
            <a:endParaRPr lang="el-GR" dirty="0"/>
          </a:p>
          <a:p>
            <a:pPr fontAlgn="base"/>
            <a:endParaRPr lang="el-GR" b="1" dirty="0"/>
          </a:p>
          <a:p>
            <a:pPr fontAlgn="base"/>
            <a:r>
              <a:rPr lang="el-GR" b="1" dirty="0"/>
              <a:t>6. </a:t>
            </a:r>
            <a:r>
              <a:rPr lang="en-US" b="1" dirty="0">
                <a:solidFill>
                  <a:srgbClr val="C00000"/>
                </a:solidFill>
              </a:rPr>
              <a:t>Monitoring Tourist Flows</a:t>
            </a:r>
            <a:r>
              <a:rPr lang="en-US" dirty="0"/>
              <a:t> </a:t>
            </a:r>
            <a:r>
              <a:rPr lang="en-US" b="1" dirty="0"/>
              <a:t>(2 cases out of 24)</a:t>
            </a:r>
            <a:r>
              <a:rPr lang="en-US" dirty="0"/>
              <a:t>: AI helps in </a:t>
            </a:r>
            <a:r>
              <a:rPr lang="en-US" b="1" dirty="0">
                <a:solidFill>
                  <a:srgbClr val="0070C0"/>
                </a:solidFill>
              </a:rPr>
              <a:t>tracking and analyzing tourist movements to manage congestion and improve tourist distribution.</a:t>
            </a:r>
            <a:r>
              <a:rPr lang="en-US" dirty="0"/>
              <a:t> Venice, for example, uses AI to </a:t>
            </a:r>
            <a:r>
              <a:rPr lang="en-US" u="sng" dirty="0"/>
              <a:t>monitor foot traffic and environmental conditions at historical sites</a:t>
            </a:r>
            <a:r>
              <a:rPr lang="en-US" dirty="0"/>
              <a:t>, helping to </a:t>
            </a:r>
            <a:r>
              <a:rPr lang="en-US" u="sng" dirty="0"/>
              <a:t>manage visitor numbers and protect its cultural h</a:t>
            </a:r>
            <a:r>
              <a:rPr lang="en-US" dirty="0"/>
              <a:t>eritage. AI systems can be used to predict peak tourist times and to suggest alternative routes or destinations, reducing congestion and minimizing environmental impact. (2 cases: Venice, Florence)</a:t>
            </a:r>
            <a:endParaRPr lang="el-GR" dirty="0"/>
          </a:p>
          <a:p>
            <a:pPr fontAlgn="base"/>
            <a:endParaRPr lang="el-GR" b="1" dirty="0"/>
          </a:p>
          <a:p>
            <a:pPr fontAlgn="base"/>
            <a:r>
              <a:rPr lang="el-GR" b="1" dirty="0"/>
              <a:t>7. </a:t>
            </a:r>
            <a:r>
              <a:rPr lang="en-US" b="1" dirty="0">
                <a:solidFill>
                  <a:srgbClr val="C00000"/>
                </a:solidFill>
              </a:rPr>
              <a:t>Territorial Impacts</a:t>
            </a:r>
            <a:r>
              <a:rPr lang="en-US" dirty="0"/>
              <a:t> </a:t>
            </a:r>
            <a:r>
              <a:rPr lang="en-US" b="1" dirty="0"/>
              <a:t>(2 cases out of 24)</a:t>
            </a:r>
            <a:r>
              <a:rPr lang="en-US" dirty="0"/>
              <a:t>: AI aids in </a:t>
            </a:r>
            <a:r>
              <a:rPr lang="en-US" b="1" dirty="0">
                <a:solidFill>
                  <a:srgbClr val="0070C0"/>
                </a:solidFill>
              </a:rPr>
              <a:t>understanding and mitigating the environmental and infrastructural impacts of tourism. </a:t>
            </a:r>
            <a:r>
              <a:rPr lang="en-US" dirty="0"/>
              <a:t>Cities use AI to </a:t>
            </a:r>
            <a:r>
              <a:rPr lang="en-US" u="sng" dirty="0"/>
              <a:t>monitor the condition of infrastructure and cultural heritage sites</a:t>
            </a:r>
            <a:r>
              <a:rPr lang="en-US" dirty="0"/>
              <a:t>, implementing measures to </a:t>
            </a:r>
            <a:r>
              <a:rPr lang="en-US" u="sng" dirty="0"/>
              <a:t>reduce negative impacts and protect these assets </a:t>
            </a:r>
            <a:r>
              <a:rPr lang="en-US" dirty="0"/>
              <a:t>for future generations.(2 cases: Florence, </a:t>
            </a:r>
            <a:r>
              <a:rPr lang="en-US" dirty="0" err="1"/>
              <a:t>Göteborg</a:t>
            </a:r>
            <a:r>
              <a:rPr lang="en-US" dirty="0"/>
              <a:t>)</a:t>
            </a:r>
            <a:endParaRPr lang="el-GR" dirty="0"/>
          </a:p>
          <a:p>
            <a:pPr fontAlgn="base"/>
            <a:endParaRPr lang="el-GR" b="1" dirty="0"/>
          </a:p>
          <a:p>
            <a:pPr fontAlgn="base"/>
            <a:r>
              <a:rPr lang="el-GR" b="1" dirty="0"/>
              <a:t>8. </a:t>
            </a:r>
            <a:r>
              <a:rPr lang="en-US" b="1" dirty="0">
                <a:solidFill>
                  <a:srgbClr val="C00000"/>
                </a:solidFill>
              </a:rPr>
              <a:t>Accessibility Improvements</a:t>
            </a:r>
            <a:r>
              <a:rPr lang="en-US" dirty="0"/>
              <a:t> </a:t>
            </a:r>
            <a:r>
              <a:rPr lang="en-US" b="1" dirty="0"/>
              <a:t>(2 cases out of 24)</a:t>
            </a:r>
            <a:r>
              <a:rPr lang="en-US" dirty="0"/>
              <a:t>: AI technologies are deployed to </a:t>
            </a:r>
            <a:r>
              <a:rPr lang="en-US" b="1" dirty="0">
                <a:solidFill>
                  <a:srgbClr val="0070C0"/>
                </a:solidFill>
              </a:rPr>
              <a:t>make cities more accessible for all tourists, including those with disabilities. </a:t>
            </a:r>
            <a:r>
              <a:rPr lang="en-US" dirty="0"/>
              <a:t>AI-powered apps </a:t>
            </a:r>
            <a:r>
              <a:rPr lang="en-US" u="sng" dirty="0"/>
              <a:t>provide information on accessible routes and facilitie</a:t>
            </a:r>
            <a:r>
              <a:rPr lang="en-US" dirty="0"/>
              <a:t>s, making it </a:t>
            </a:r>
            <a:r>
              <a:rPr lang="en-US" u="sng" dirty="0"/>
              <a:t>easier for tourists with disabilities to navigate the city</a:t>
            </a:r>
            <a:r>
              <a:rPr lang="en-US" dirty="0"/>
              <a:t>. These initiatives ensure that tourism is inclusive and accessible to everyone. (2 cases: Seville, Ottawa)</a:t>
            </a:r>
          </a:p>
        </p:txBody>
      </p:sp>
      <p:sp>
        <p:nvSpPr>
          <p:cNvPr id="3" name="TextBox 2">
            <a:extLst>
              <a:ext uri="{FF2B5EF4-FFF2-40B4-BE49-F238E27FC236}">
                <a16:creationId xmlns:a16="http://schemas.microsoft.com/office/drawing/2014/main" id="{1B6DD656-28F9-40DF-BF41-6CD00276E499}"/>
              </a:ext>
            </a:extLst>
          </p:cNvPr>
          <p:cNvSpPr txBox="1"/>
          <p:nvPr/>
        </p:nvSpPr>
        <p:spPr>
          <a:xfrm>
            <a:off x="564776" y="125506"/>
            <a:ext cx="10739718" cy="1323439"/>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κοινές εφαρμογές πόλεων</a:t>
            </a:r>
          </a:p>
        </p:txBody>
      </p:sp>
    </p:spTree>
    <p:extLst>
      <p:ext uri="{BB962C8B-B14F-4D97-AF65-F5344CB8AC3E}">
        <p14:creationId xmlns:p14="http://schemas.microsoft.com/office/powerpoint/2010/main" val="1668186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EDA04A-724D-4613-B299-4ED7608740A9}"/>
              </a:ext>
            </a:extLst>
          </p:cNvPr>
          <p:cNvSpPr txBox="1"/>
          <p:nvPr/>
        </p:nvSpPr>
        <p:spPr>
          <a:xfrm>
            <a:off x="264160" y="782320"/>
            <a:ext cx="11643360" cy="5970865"/>
          </a:xfrm>
          <a:prstGeom prst="rect">
            <a:avLst/>
          </a:prstGeom>
          <a:noFill/>
        </p:spPr>
        <p:txBody>
          <a:bodyPr wrap="square" rtlCol="0">
            <a:spAutoFit/>
          </a:bodyPr>
          <a:lstStyle/>
          <a:p>
            <a:r>
              <a:rPr lang="el-GR" sz="2800" b="1" u="sng" dirty="0">
                <a:solidFill>
                  <a:srgbClr val="C00000"/>
                </a:solidFill>
                <a:effectLst>
                  <a:outerShdw blurRad="38100" dist="38100" dir="2700000" algn="tl">
                    <a:srgbClr val="000000">
                      <a:alpha val="43137"/>
                    </a:srgbClr>
                  </a:outerShdw>
                </a:effectLst>
              </a:rPr>
              <a:t>Κίνδυνοι και Προστασία Δεδομένων</a:t>
            </a:r>
          </a:p>
          <a:p>
            <a:endParaRPr lang="el-GR" dirty="0"/>
          </a:p>
          <a:p>
            <a:r>
              <a:rPr lang="el-GR" sz="2400" dirty="0"/>
              <a:t>Παρά τα οφέλη, η εκτεταμένη χρήση AI εγκυμονεί σοβαρούς κινδύνους:</a:t>
            </a:r>
          </a:p>
          <a:p>
            <a:endParaRPr lang="el-GR" sz="2400" b="1" dirty="0"/>
          </a:p>
          <a:p>
            <a:r>
              <a:rPr lang="el-GR" sz="2400" b="1" dirty="0" err="1">
                <a:solidFill>
                  <a:srgbClr val="C00000"/>
                </a:solidFill>
              </a:rPr>
              <a:t>Surveillance</a:t>
            </a:r>
            <a:r>
              <a:rPr lang="el-GR" sz="2400" b="1" dirty="0">
                <a:solidFill>
                  <a:srgbClr val="C00000"/>
                </a:solidFill>
              </a:rPr>
              <a:t> &amp; </a:t>
            </a:r>
            <a:r>
              <a:rPr lang="el-GR" sz="2400" b="1" dirty="0" err="1">
                <a:solidFill>
                  <a:srgbClr val="C00000"/>
                </a:solidFill>
              </a:rPr>
              <a:t>Ιδιωτικότητα</a:t>
            </a:r>
            <a:r>
              <a:rPr lang="el-GR" sz="2400" dirty="0">
                <a:solidFill>
                  <a:srgbClr val="C00000"/>
                </a:solidFill>
              </a:rPr>
              <a:t>: </a:t>
            </a:r>
            <a:r>
              <a:rPr lang="el-GR" sz="2400" dirty="0"/>
              <a:t>Η χρήση καμερών και αισθητήρων για τη διαχείριση πλήθους μπορεί να οδηγήσει σε </a:t>
            </a:r>
            <a:r>
              <a:rPr lang="el-GR" sz="2400" b="1" dirty="0"/>
              <a:t>αθέμιτη παρακολούθηση</a:t>
            </a:r>
            <a:r>
              <a:rPr lang="el-GR" sz="2400" dirty="0"/>
              <a:t> των κινήσεων των πολιτών και τουριστών.</a:t>
            </a:r>
          </a:p>
          <a:p>
            <a:endParaRPr lang="el-GR" sz="2400" b="1" dirty="0"/>
          </a:p>
          <a:p>
            <a:r>
              <a:rPr lang="el-GR" sz="2400" b="1" dirty="0">
                <a:solidFill>
                  <a:srgbClr val="C00000"/>
                </a:solidFill>
              </a:rPr>
              <a:t>Διαρροές Δεδομένων</a:t>
            </a:r>
            <a:r>
              <a:rPr lang="el-GR" sz="2400" dirty="0">
                <a:solidFill>
                  <a:srgbClr val="C00000"/>
                </a:solidFill>
              </a:rPr>
              <a:t>:</a:t>
            </a:r>
            <a:r>
              <a:rPr lang="el-GR" sz="2400" dirty="0"/>
              <a:t> Οι πλατφόρμες AI συλλέγουν τεράστιο όγκο προσωπικών στοιχείων (τοποθεσία, προτιμήσεις, πληρωμές), καθιστώντας τες στόχο για </a:t>
            </a:r>
            <a:r>
              <a:rPr lang="el-GR" sz="2400" b="1" dirty="0" err="1"/>
              <a:t>κυβερνοεπιθέσεις</a:t>
            </a:r>
            <a:r>
              <a:rPr lang="el-GR" sz="2400" dirty="0"/>
              <a:t>.</a:t>
            </a:r>
          </a:p>
          <a:p>
            <a:endParaRPr lang="el-GR" sz="2400" b="1" dirty="0"/>
          </a:p>
          <a:p>
            <a:r>
              <a:rPr lang="el-GR" sz="2400" b="1" dirty="0">
                <a:solidFill>
                  <a:srgbClr val="C00000"/>
                </a:solidFill>
              </a:rPr>
              <a:t>Αλγοριθμική Μεροληψία</a:t>
            </a:r>
            <a:r>
              <a:rPr lang="el-GR" sz="2400" dirty="0">
                <a:solidFill>
                  <a:srgbClr val="C00000"/>
                </a:solidFill>
              </a:rPr>
              <a:t>: </a:t>
            </a:r>
            <a:r>
              <a:rPr lang="el-GR" sz="2400" dirty="0"/>
              <a:t>Υπάρχει κίνδυνος οι αλγόριθμοι να προωθούν συγκεκριμένες επιχειρήσεις εις βάρος άλλων, επηρεάζοντας την </a:t>
            </a:r>
            <a:r>
              <a:rPr lang="el-GR" sz="2400" b="1" dirty="0"/>
              <a:t>αυθεντικότητα</a:t>
            </a:r>
            <a:r>
              <a:rPr lang="el-GR" sz="2400" dirty="0"/>
              <a:t> της τουριστικής εμπειρίας.</a:t>
            </a:r>
          </a:p>
          <a:p>
            <a:endParaRPr lang="el-GR" sz="2400" b="1" dirty="0"/>
          </a:p>
          <a:p>
            <a:r>
              <a:rPr lang="el-GR" sz="2400" b="1" dirty="0">
                <a:solidFill>
                  <a:srgbClr val="C00000"/>
                </a:solidFill>
              </a:rPr>
              <a:t>Συμμόρφωση με GDPR</a:t>
            </a:r>
            <a:r>
              <a:rPr lang="el-GR" sz="2400" dirty="0">
                <a:solidFill>
                  <a:srgbClr val="C00000"/>
                </a:solidFill>
              </a:rPr>
              <a:t>: </a:t>
            </a:r>
            <a:r>
              <a:rPr lang="el-GR" sz="2400" dirty="0"/>
              <a:t>Είναι απαραίτητο οι εφαρμογές να ακολουθούν τον </a:t>
            </a:r>
            <a:r>
              <a:rPr lang="el-GR" sz="2400" dirty="0">
                <a:hlinkClick r:id="rId2"/>
              </a:rPr>
              <a:t>Γενικό Κανονισμό Προστασίας Δεδομένων (GDPR)</a:t>
            </a:r>
            <a:r>
              <a:rPr lang="el-GR" sz="2400" dirty="0"/>
              <a:t> της ΕΕ, διασφαλίζοντας τη διαφάνεια στη χρήση των δεδομένων</a:t>
            </a:r>
            <a:r>
              <a:rPr lang="el-GR" sz="2400"/>
              <a:t>. </a:t>
            </a:r>
            <a:endParaRPr lang="el-GR" sz="2400" dirty="0"/>
          </a:p>
        </p:txBody>
      </p:sp>
      <p:sp>
        <p:nvSpPr>
          <p:cNvPr id="3" name="TextBox 2">
            <a:extLst>
              <a:ext uri="{FF2B5EF4-FFF2-40B4-BE49-F238E27FC236}">
                <a16:creationId xmlns:a16="http://schemas.microsoft.com/office/drawing/2014/main" id="{57747207-9268-4A5B-BB23-D2B07C2CD2D6}"/>
              </a:ext>
            </a:extLst>
          </p:cNvPr>
          <p:cNvSpPr txBox="1"/>
          <p:nvPr/>
        </p:nvSpPr>
        <p:spPr>
          <a:xfrm>
            <a:off x="564776" y="125506"/>
            <a:ext cx="10739718" cy="707886"/>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Κίνδυνοι</a:t>
            </a:r>
          </a:p>
        </p:txBody>
      </p:sp>
    </p:spTree>
    <p:extLst>
      <p:ext uri="{BB962C8B-B14F-4D97-AF65-F5344CB8AC3E}">
        <p14:creationId xmlns:p14="http://schemas.microsoft.com/office/powerpoint/2010/main" val="2517067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C9B24C-E445-41BF-AD52-004E5E807FAA}"/>
              </a:ext>
            </a:extLst>
          </p:cNvPr>
          <p:cNvSpPr txBox="1"/>
          <p:nvPr/>
        </p:nvSpPr>
        <p:spPr>
          <a:xfrm>
            <a:off x="1310640" y="2042378"/>
            <a:ext cx="9560560" cy="2277547"/>
          </a:xfrm>
          <a:prstGeom prst="rect">
            <a:avLst/>
          </a:prstGeom>
          <a:noFill/>
        </p:spPr>
        <p:txBody>
          <a:bodyPr wrap="square" rtlCol="0">
            <a:spAutoFit/>
          </a:bodyPr>
          <a:lstStyle/>
          <a:p>
            <a:pPr algn="ctr"/>
            <a:r>
              <a:rPr lang="el-GR" sz="5400" i="1" dirty="0">
                <a:solidFill>
                  <a:srgbClr val="C00000"/>
                </a:solidFill>
              </a:rPr>
              <a:t>Ευχαριστώ</a:t>
            </a:r>
          </a:p>
          <a:p>
            <a:pPr algn="ctr"/>
            <a:endParaRPr lang="el-GR" sz="4400" i="1" dirty="0"/>
          </a:p>
          <a:p>
            <a:pPr algn="ctr"/>
            <a:r>
              <a:rPr lang="el-GR" sz="4400" i="1" dirty="0"/>
              <a:t>για την προσοχή σας</a:t>
            </a:r>
          </a:p>
        </p:txBody>
      </p:sp>
    </p:spTree>
    <p:extLst>
      <p:ext uri="{BB962C8B-B14F-4D97-AF65-F5344CB8AC3E}">
        <p14:creationId xmlns:p14="http://schemas.microsoft.com/office/powerpoint/2010/main" val="518170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andrearossi.it/wp-content/uploads/2024/07/smart-city-By-Fahroni-small.jpg">
            <a:extLst>
              <a:ext uri="{FF2B5EF4-FFF2-40B4-BE49-F238E27FC236}">
                <a16:creationId xmlns:a16="http://schemas.microsoft.com/office/drawing/2014/main" id="{81C8D88D-0A03-4BC2-B95B-7F21EF2ED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347" y="223857"/>
            <a:ext cx="9849877" cy="6410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464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6C5E80-396D-4D7D-8E88-70D496B5F83C}"/>
              </a:ext>
            </a:extLst>
          </p:cNvPr>
          <p:cNvSpPr txBox="1"/>
          <p:nvPr/>
        </p:nvSpPr>
        <p:spPr>
          <a:xfrm>
            <a:off x="125505" y="1640540"/>
            <a:ext cx="10936941" cy="3785652"/>
          </a:xfrm>
          <a:prstGeom prst="rect">
            <a:avLst/>
          </a:prstGeom>
          <a:noFill/>
        </p:spPr>
        <p:txBody>
          <a:bodyPr wrap="square" rtlCol="0">
            <a:spAutoFit/>
          </a:bodyPr>
          <a:lstStyle/>
          <a:p>
            <a:r>
              <a:rPr lang="el-GR" sz="2400" dirty="0"/>
              <a:t>Η τεχνητή νοημοσύνη (AI) λειτουργεί </a:t>
            </a:r>
            <a:r>
              <a:rPr lang="el-GR" sz="2400" b="1" u="sng" dirty="0">
                <a:solidFill>
                  <a:srgbClr val="C00000"/>
                </a:solidFill>
              </a:rPr>
              <a:t>ως καταλύτης</a:t>
            </a:r>
            <a:r>
              <a:rPr lang="el-GR" sz="2400" dirty="0">
                <a:solidFill>
                  <a:srgbClr val="C00000"/>
                </a:solidFill>
              </a:rPr>
              <a:t> </a:t>
            </a:r>
            <a:r>
              <a:rPr lang="el-GR" sz="2400" dirty="0"/>
              <a:t>για τη βιώσιμη ανάπτυξη των πόλεων, προσφέροντας </a:t>
            </a:r>
            <a:r>
              <a:rPr lang="el-GR" sz="2400" b="1" u="sng" dirty="0"/>
              <a:t>εργαλεία</a:t>
            </a:r>
            <a:r>
              <a:rPr lang="el-GR" sz="2400" dirty="0"/>
              <a:t> για </a:t>
            </a:r>
          </a:p>
          <a:p>
            <a:pPr marL="342900" indent="-342900">
              <a:buFont typeface="Arial" panose="020B0604020202020204" pitchFamily="34" charset="0"/>
              <a:buChar char="•"/>
            </a:pPr>
            <a:r>
              <a:rPr lang="el-GR" sz="2400" dirty="0"/>
              <a:t>την </a:t>
            </a:r>
            <a:r>
              <a:rPr lang="el-GR" sz="2400" b="1" dirty="0"/>
              <a:t>βελτιστοποίηση των πόρων</a:t>
            </a:r>
            <a:r>
              <a:rPr lang="el-GR" sz="2400" dirty="0"/>
              <a:t>, </a:t>
            </a:r>
          </a:p>
          <a:p>
            <a:pPr marL="342900" indent="-342900">
              <a:buFont typeface="Arial" panose="020B0604020202020204" pitchFamily="34" charset="0"/>
              <a:buChar char="•"/>
            </a:pPr>
            <a:r>
              <a:rPr lang="el-GR" sz="2400" dirty="0"/>
              <a:t>τη </a:t>
            </a:r>
            <a:r>
              <a:rPr lang="el-GR" sz="2400" b="1" dirty="0"/>
              <a:t>μείωση του περιβαλλοντικού αποτυπώματος</a:t>
            </a:r>
            <a:r>
              <a:rPr lang="el-GR" sz="2400" dirty="0"/>
              <a:t> και </a:t>
            </a:r>
          </a:p>
          <a:p>
            <a:pPr marL="342900" indent="-342900">
              <a:buFont typeface="Arial" panose="020B0604020202020204" pitchFamily="34" charset="0"/>
              <a:buChar char="•"/>
            </a:pPr>
            <a:r>
              <a:rPr lang="el-GR" sz="2400" dirty="0"/>
              <a:t>τη </a:t>
            </a:r>
            <a:r>
              <a:rPr lang="el-GR" sz="2400" b="1" dirty="0"/>
              <a:t>βελτίωση της ποιότητας ζωής</a:t>
            </a:r>
            <a:r>
              <a:rPr lang="el-GR" sz="2400" dirty="0"/>
              <a:t>. </a:t>
            </a:r>
          </a:p>
          <a:p>
            <a:endParaRPr lang="el-GR" sz="2400" dirty="0"/>
          </a:p>
          <a:p>
            <a:r>
              <a:rPr lang="el-GR" sz="2400" dirty="0"/>
              <a:t>Ειδικότερα </a:t>
            </a:r>
            <a:r>
              <a:rPr lang="el-GR" sz="2400" b="1" u="sng" dirty="0">
                <a:solidFill>
                  <a:srgbClr val="C00000"/>
                </a:solidFill>
              </a:rPr>
              <a:t>στον τομέα της τουριστικής ανάπτυξης</a:t>
            </a:r>
            <a:r>
              <a:rPr lang="el-GR" sz="2400" dirty="0"/>
              <a:t>, επιτρέπει </a:t>
            </a:r>
            <a:r>
              <a:rPr lang="el-GR" sz="2400" b="1" dirty="0"/>
              <a:t>τη διαχείριση των επισκεπτών με τρόπο που προστατεύει </a:t>
            </a:r>
          </a:p>
          <a:p>
            <a:r>
              <a:rPr lang="el-GR" sz="2400" b="1" dirty="0"/>
              <a:t>(α) </a:t>
            </a:r>
            <a:r>
              <a:rPr lang="el-GR" sz="2400" b="1" dirty="0">
                <a:solidFill>
                  <a:srgbClr val="0070C0"/>
                </a:solidFill>
              </a:rPr>
              <a:t>το τοπικό οικοσύστημα </a:t>
            </a:r>
            <a:r>
              <a:rPr lang="el-GR" sz="2400" b="1" dirty="0"/>
              <a:t>και </a:t>
            </a:r>
          </a:p>
          <a:p>
            <a:r>
              <a:rPr lang="el-GR" sz="2400" b="1" dirty="0"/>
              <a:t>(β) </a:t>
            </a:r>
            <a:r>
              <a:rPr lang="el-GR" sz="2400" b="1" dirty="0">
                <a:solidFill>
                  <a:srgbClr val="0070C0"/>
                </a:solidFill>
              </a:rPr>
              <a:t>την πολιτιστική κληρονομιά</a:t>
            </a:r>
          </a:p>
        </p:txBody>
      </p:sp>
      <p:sp>
        <p:nvSpPr>
          <p:cNvPr id="3" name="TextBox 2">
            <a:extLst>
              <a:ext uri="{FF2B5EF4-FFF2-40B4-BE49-F238E27FC236}">
                <a16:creationId xmlns:a16="http://schemas.microsoft.com/office/drawing/2014/main" id="{368C9861-BD64-4232-BE19-6A2B1C8E6879}"/>
              </a:ext>
            </a:extLst>
          </p:cNvPr>
          <p:cNvSpPr txBox="1"/>
          <p:nvPr/>
        </p:nvSpPr>
        <p:spPr>
          <a:xfrm>
            <a:off x="842682" y="439271"/>
            <a:ext cx="10730753" cy="954107"/>
          </a:xfrm>
          <a:prstGeom prst="rect">
            <a:avLst/>
          </a:prstGeom>
          <a:noFill/>
        </p:spPr>
        <p:txBody>
          <a:bodyPr wrap="square" rtlCol="0">
            <a:spAutoFit/>
          </a:bodyPr>
          <a:lstStyle/>
          <a:p>
            <a:pPr algn="ctr"/>
            <a:r>
              <a:rPr lang="el-GR" sz="2800" b="1" dirty="0"/>
              <a:t>Η ΤΕΧΝΗΤΗ ΝΟΗΜΟΣΥΝΗ</a:t>
            </a:r>
          </a:p>
          <a:p>
            <a:pPr algn="ctr"/>
            <a:r>
              <a:rPr lang="el-GR" sz="2800" b="1" dirty="0">
                <a:solidFill>
                  <a:srgbClr val="C00000"/>
                </a:solidFill>
              </a:rPr>
              <a:t>ΚΑΤΑΛΥΤΗΣ ΓΙΑ ΤΗ ΒΙΩΣΙΜΗ ΑΝΑΠΤΥΞΗ ΤΩΝ ΠΟΛΕΩΝ</a:t>
            </a:r>
          </a:p>
        </p:txBody>
      </p:sp>
    </p:spTree>
    <p:extLst>
      <p:ext uri="{BB962C8B-B14F-4D97-AF65-F5344CB8AC3E}">
        <p14:creationId xmlns:p14="http://schemas.microsoft.com/office/powerpoint/2010/main" val="1327120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54128F-86EE-4F2D-8CA7-C94BB12B07CB}"/>
              </a:ext>
            </a:extLst>
          </p:cNvPr>
          <p:cNvSpPr txBox="1"/>
          <p:nvPr/>
        </p:nvSpPr>
        <p:spPr>
          <a:xfrm>
            <a:off x="170329" y="1147482"/>
            <a:ext cx="11815483" cy="5601533"/>
          </a:xfrm>
          <a:prstGeom prst="rect">
            <a:avLst/>
          </a:prstGeom>
          <a:noFill/>
        </p:spPr>
        <p:txBody>
          <a:bodyPr wrap="square" rtlCol="0">
            <a:spAutoFit/>
          </a:bodyPr>
          <a:lstStyle/>
          <a:p>
            <a:pPr algn="ctr"/>
            <a:r>
              <a:rPr lang="el-GR" sz="2800" b="1" dirty="0">
                <a:solidFill>
                  <a:srgbClr val="C00000"/>
                </a:solidFill>
              </a:rPr>
              <a:t>Βιώσιμη Αστική Ανάπτυξη</a:t>
            </a:r>
          </a:p>
          <a:p>
            <a:endParaRPr lang="el-GR" dirty="0"/>
          </a:p>
          <a:p>
            <a:r>
              <a:rPr lang="el-GR" sz="2400" dirty="0"/>
              <a:t>Η AI μετασχηματίζει τις πόλεις σε "έξυπνα" και βιώσιμα περιβάλλοντα μέσω:</a:t>
            </a:r>
          </a:p>
          <a:p>
            <a:endParaRPr lang="el-GR" sz="2400" b="1" dirty="0"/>
          </a:p>
          <a:p>
            <a:pPr marL="342900" indent="-342900">
              <a:buFont typeface="Arial" panose="020B0604020202020204" pitchFamily="34" charset="0"/>
              <a:buChar char="•"/>
            </a:pPr>
            <a:r>
              <a:rPr lang="el-GR" sz="2400" b="1" dirty="0">
                <a:solidFill>
                  <a:srgbClr val="C00000"/>
                </a:solidFill>
              </a:rPr>
              <a:t>Διαχείρισης Πόρων</a:t>
            </a:r>
            <a:r>
              <a:rPr lang="el-GR" sz="2400" dirty="0">
                <a:solidFill>
                  <a:srgbClr val="C00000"/>
                </a:solidFill>
              </a:rPr>
              <a:t>: </a:t>
            </a:r>
            <a:r>
              <a:rPr lang="el-GR" sz="2400" dirty="0"/>
              <a:t>Αυτοματοποιημένα συστήματα παρακολουθούν και προβλέπουν τη ζήτηση για ενέργεια και νερό, εντοπίζοντας διαρροές ή σπατάλες σε πραγματικό χρόνο.</a:t>
            </a:r>
          </a:p>
          <a:p>
            <a:pPr marL="342900" indent="-342900">
              <a:buFont typeface="Arial" panose="020B0604020202020204" pitchFamily="34" charset="0"/>
              <a:buChar char="•"/>
            </a:pPr>
            <a:r>
              <a:rPr lang="el-GR" sz="2400" b="1" dirty="0">
                <a:solidFill>
                  <a:srgbClr val="C00000"/>
                </a:solidFill>
              </a:rPr>
              <a:t>Έξυπνης Κινητικότητας</a:t>
            </a:r>
            <a:r>
              <a:rPr lang="el-GR" sz="2400" dirty="0">
                <a:solidFill>
                  <a:srgbClr val="C00000"/>
                </a:solidFill>
              </a:rPr>
              <a:t>: </a:t>
            </a:r>
            <a:r>
              <a:rPr lang="el-GR" sz="2400" dirty="0"/>
              <a:t>Βελτιστοποιεί τα φανάρια κυκλοφορίας και τις διαδρομές των μέσων μαζικής μεταφοράς, μειώνοντας τις εκπομπές ρύπων και το κυκλοφοριακό κομφούζιο.</a:t>
            </a:r>
          </a:p>
          <a:p>
            <a:pPr marL="342900" indent="-342900">
              <a:buFont typeface="Arial" panose="020B0604020202020204" pitchFamily="34" charset="0"/>
              <a:buChar char="•"/>
            </a:pPr>
            <a:r>
              <a:rPr lang="el-GR" sz="2400" b="1" dirty="0">
                <a:solidFill>
                  <a:srgbClr val="C00000"/>
                </a:solidFill>
              </a:rPr>
              <a:t>Πολεοδομικού Σχεδιασμού</a:t>
            </a:r>
            <a:r>
              <a:rPr lang="el-GR" sz="2400" dirty="0">
                <a:solidFill>
                  <a:srgbClr val="C00000"/>
                </a:solidFill>
              </a:rPr>
              <a:t>: </a:t>
            </a:r>
            <a:r>
              <a:rPr lang="el-GR" sz="2400" dirty="0"/>
              <a:t>Αναλύει δορυφορικές εικόνες και δεδομένα αισθητήρων για τον εντοπισμό "αστικών θερμικών νησίδων" και τον σχεδιασμό περισσότερων χώρων πρασίνου.</a:t>
            </a:r>
          </a:p>
          <a:p>
            <a:pPr marL="342900" indent="-342900">
              <a:buFont typeface="Arial" panose="020B0604020202020204" pitchFamily="34" charset="0"/>
              <a:buChar char="•"/>
            </a:pPr>
            <a:r>
              <a:rPr lang="el-GR" sz="2400" b="1" dirty="0">
                <a:solidFill>
                  <a:srgbClr val="C00000"/>
                </a:solidFill>
              </a:rPr>
              <a:t>Ανθεκτικότητας</a:t>
            </a:r>
            <a:r>
              <a:rPr lang="el-GR" sz="2400" dirty="0">
                <a:solidFill>
                  <a:srgbClr val="C00000"/>
                </a:solidFill>
              </a:rPr>
              <a:t>: </a:t>
            </a:r>
            <a:r>
              <a:rPr lang="el-GR" sz="2400" dirty="0"/>
              <a:t>Προβλέπει φυσικές καταστροφές (π.χ. πλημμύρες, πυρκαγιές) και επιτρέπει τον σχεδιασμό προσαρμοστικών αποκρίσεων. </a:t>
            </a:r>
          </a:p>
          <a:p>
            <a:endParaRPr lang="el-GR" sz="2400" dirty="0"/>
          </a:p>
        </p:txBody>
      </p:sp>
      <p:sp>
        <p:nvSpPr>
          <p:cNvPr id="3" name="TextBox 2">
            <a:extLst>
              <a:ext uri="{FF2B5EF4-FFF2-40B4-BE49-F238E27FC236}">
                <a16:creationId xmlns:a16="http://schemas.microsoft.com/office/drawing/2014/main" id="{2EA62568-4A13-4D07-AFE5-275E7CCA7D17}"/>
              </a:ext>
            </a:extLst>
          </p:cNvPr>
          <p:cNvSpPr txBox="1"/>
          <p:nvPr/>
        </p:nvSpPr>
        <p:spPr>
          <a:xfrm>
            <a:off x="663388" y="71719"/>
            <a:ext cx="10730753" cy="954107"/>
          </a:xfrm>
          <a:prstGeom prst="rect">
            <a:avLst/>
          </a:prstGeom>
          <a:noFill/>
        </p:spPr>
        <p:txBody>
          <a:bodyPr wrap="square" rtlCol="0">
            <a:spAutoFit/>
          </a:bodyPr>
          <a:lstStyle/>
          <a:p>
            <a:pPr algn="ctr"/>
            <a:r>
              <a:rPr lang="el-GR" sz="2800" b="1" dirty="0"/>
              <a:t>Η ΤΕΧΝΗΤΗ ΝΟΗΜΟΣΥΝΗ</a:t>
            </a:r>
          </a:p>
          <a:p>
            <a:pPr algn="ctr"/>
            <a:r>
              <a:rPr lang="el-GR" sz="2800" b="1" dirty="0">
                <a:solidFill>
                  <a:srgbClr val="C00000"/>
                </a:solidFill>
              </a:rPr>
              <a:t>ΚΑΤΑΛΥΤΗΣ ΓΙΑ ΤΗ ΒΙΩΣΙΜΗ ΑΝΑΠΤΥΞΗ ΤΩΝ ΠΟΛΕΩΝ</a:t>
            </a:r>
          </a:p>
        </p:txBody>
      </p:sp>
    </p:spTree>
    <p:extLst>
      <p:ext uri="{BB962C8B-B14F-4D97-AF65-F5344CB8AC3E}">
        <p14:creationId xmlns:p14="http://schemas.microsoft.com/office/powerpoint/2010/main" val="3635672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54128F-86EE-4F2D-8CA7-C94BB12B07CB}"/>
              </a:ext>
            </a:extLst>
          </p:cNvPr>
          <p:cNvSpPr txBox="1"/>
          <p:nvPr/>
        </p:nvSpPr>
        <p:spPr>
          <a:xfrm>
            <a:off x="170329" y="1147482"/>
            <a:ext cx="11815483" cy="5232202"/>
          </a:xfrm>
          <a:prstGeom prst="rect">
            <a:avLst/>
          </a:prstGeom>
          <a:noFill/>
        </p:spPr>
        <p:txBody>
          <a:bodyPr wrap="square" rtlCol="0">
            <a:spAutoFit/>
          </a:bodyPr>
          <a:lstStyle/>
          <a:p>
            <a:pPr algn="ctr"/>
            <a:r>
              <a:rPr lang="el-GR" sz="2800" b="1" dirty="0">
                <a:solidFill>
                  <a:srgbClr val="C00000"/>
                </a:solidFill>
              </a:rPr>
              <a:t>Βιώσιμη Τουριστική Ανάπτυξη</a:t>
            </a:r>
          </a:p>
          <a:p>
            <a:endParaRPr lang="el-GR" dirty="0"/>
          </a:p>
          <a:p>
            <a:r>
              <a:rPr lang="el-GR" dirty="0"/>
              <a:t>Στον τομέα του τουρισμού, </a:t>
            </a:r>
            <a:r>
              <a:rPr lang="el-GR" sz="2000" b="1" u="sng" dirty="0">
                <a:solidFill>
                  <a:srgbClr val="C00000"/>
                </a:solidFill>
              </a:rPr>
              <a:t>η AI προωθεί ένα μοντέλο που ισορροπεί την οικονομική ανάπτυξη με την προστασία του περιβάλλοντος:</a:t>
            </a:r>
          </a:p>
          <a:p>
            <a:endParaRPr lang="el-GR" b="1" dirty="0"/>
          </a:p>
          <a:p>
            <a:r>
              <a:rPr lang="el-GR" b="1" dirty="0">
                <a:solidFill>
                  <a:srgbClr val="C00000"/>
                </a:solidFill>
              </a:rPr>
              <a:t>Διαχείριση Τουριστικών Ροών</a:t>
            </a:r>
            <a:r>
              <a:rPr lang="el-GR" dirty="0">
                <a:solidFill>
                  <a:srgbClr val="C00000"/>
                </a:solidFill>
              </a:rPr>
              <a:t>: </a:t>
            </a:r>
            <a:r>
              <a:rPr lang="el-GR" dirty="0"/>
              <a:t>Προβλέπει τις περιόδους αιχμής και προτείνει εναλλακτικές διαδρομές ή αξιοθέατα στους τουρίστες για την </a:t>
            </a:r>
            <a:r>
              <a:rPr lang="el-GR" b="1" u="sng" dirty="0">
                <a:solidFill>
                  <a:srgbClr val="0070C0"/>
                </a:solidFill>
              </a:rPr>
              <a:t>αποφυγή του </a:t>
            </a:r>
            <a:r>
              <a:rPr lang="el-GR" b="1" u="sng" dirty="0" err="1">
                <a:solidFill>
                  <a:srgbClr val="0070C0"/>
                </a:solidFill>
              </a:rPr>
              <a:t>υπερτουρισμού</a:t>
            </a:r>
            <a:r>
              <a:rPr lang="el-GR" b="1" u="sng" dirty="0">
                <a:solidFill>
                  <a:srgbClr val="0070C0"/>
                </a:solidFill>
              </a:rPr>
              <a:t> και της φθοράς των μνημείων.</a:t>
            </a:r>
          </a:p>
          <a:p>
            <a:endParaRPr lang="el-GR" b="1" dirty="0"/>
          </a:p>
          <a:p>
            <a:r>
              <a:rPr lang="el-GR" b="1" dirty="0">
                <a:solidFill>
                  <a:srgbClr val="C00000"/>
                </a:solidFill>
              </a:rPr>
              <a:t>Εξατομικευμένη Εμπειρία</a:t>
            </a:r>
            <a:r>
              <a:rPr lang="el-GR" dirty="0">
                <a:solidFill>
                  <a:srgbClr val="C00000"/>
                </a:solidFill>
              </a:rPr>
              <a:t>:</a:t>
            </a:r>
            <a:r>
              <a:rPr lang="el-GR" dirty="0"/>
              <a:t> </a:t>
            </a:r>
            <a:r>
              <a:rPr lang="el-GR" b="1" u="sng" dirty="0">
                <a:solidFill>
                  <a:srgbClr val="0070C0"/>
                </a:solidFill>
              </a:rPr>
              <a:t>Ψηφιακοί βοηθοί και </a:t>
            </a:r>
            <a:r>
              <a:rPr lang="el-GR" b="1" u="sng" dirty="0" err="1">
                <a:solidFill>
                  <a:srgbClr val="0070C0"/>
                </a:solidFill>
              </a:rPr>
              <a:t>chatbots</a:t>
            </a:r>
            <a:r>
              <a:rPr lang="el-GR" b="1" u="sng" dirty="0">
                <a:solidFill>
                  <a:srgbClr val="0070C0"/>
                </a:solidFill>
              </a:rPr>
              <a:t> </a:t>
            </a:r>
            <a:r>
              <a:rPr lang="el-GR" b="1" u="sng" dirty="0" err="1">
                <a:solidFill>
                  <a:srgbClr val="0070C0"/>
                </a:solidFill>
                <a:hlinkClick r:id="rId2">
                  <a:extLst>
                    <a:ext uri="{A12FA001-AC4F-418D-AE19-62706E023703}">
                      <ahyp:hlinkClr xmlns:ahyp="http://schemas.microsoft.com/office/drawing/2018/hyperlinkcolor" val="tx"/>
                    </a:ext>
                  </a:extLst>
                </a:hlinkClick>
              </a:rPr>
              <a:t>Big</a:t>
            </a:r>
            <a:r>
              <a:rPr lang="el-GR" b="1" u="sng" dirty="0">
                <a:solidFill>
                  <a:srgbClr val="0070C0"/>
                </a:solidFill>
                <a:hlinkClick r:id="rId2">
                  <a:extLst>
                    <a:ext uri="{A12FA001-AC4F-418D-AE19-62706E023703}">
                      <ahyp:hlinkClr xmlns:ahyp="http://schemas.microsoft.com/office/drawing/2018/hyperlinkcolor" val="tx"/>
                    </a:ext>
                  </a:extLst>
                </a:hlinkClick>
              </a:rPr>
              <a:t> </a:t>
            </a:r>
            <a:r>
              <a:rPr lang="el-GR" b="1" u="sng" dirty="0" err="1">
                <a:solidFill>
                  <a:srgbClr val="0070C0"/>
                </a:solidFill>
                <a:hlinkClick r:id="rId2">
                  <a:extLst>
                    <a:ext uri="{A12FA001-AC4F-418D-AE19-62706E023703}">
                      <ahyp:hlinkClr xmlns:ahyp="http://schemas.microsoft.com/office/drawing/2018/hyperlinkcolor" val="tx"/>
                    </a:ext>
                  </a:extLst>
                </a:hlinkClick>
              </a:rPr>
              <a:t>Blue</a:t>
            </a:r>
            <a:r>
              <a:rPr lang="el-GR" b="1" u="sng" dirty="0">
                <a:solidFill>
                  <a:srgbClr val="0070C0"/>
                </a:solidFill>
                <a:hlinkClick r:id="rId2">
                  <a:extLst>
                    <a:ext uri="{A12FA001-AC4F-418D-AE19-62706E023703}">
                      <ahyp:hlinkClr xmlns:ahyp="http://schemas.microsoft.com/office/drawing/2018/hyperlinkcolor" val="tx"/>
                    </a:ext>
                  </a:extLst>
                </a:hlinkClick>
              </a:rPr>
              <a:t> </a:t>
            </a:r>
            <a:r>
              <a:rPr lang="el-GR" b="1" u="sng" dirty="0" err="1">
                <a:solidFill>
                  <a:srgbClr val="0070C0"/>
                </a:solidFill>
                <a:hlinkClick r:id="rId2">
                  <a:extLst>
                    <a:ext uri="{A12FA001-AC4F-418D-AE19-62706E023703}">
                      <ahyp:hlinkClr xmlns:ahyp="http://schemas.microsoft.com/office/drawing/2018/hyperlinkcolor" val="tx"/>
                    </a:ext>
                  </a:extLst>
                </a:hlinkClick>
              </a:rPr>
              <a:t>Academy</a:t>
            </a:r>
            <a:r>
              <a:rPr lang="el-GR" b="1" u="sng" dirty="0">
                <a:solidFill>
                  <a:srgbClr val="0070C0"/>
                </a:solidFill>
              </a:rPr>
              <a:t> </a:t>
            </a:r>
            <a:r>
              <a:rPr lang="el-GR" dirty="0"/>
              <a:t>παρέχουν πληροφορίες σε πραγματικό χρόνο, κάνοντας τον βιώσιμο τουρισμό πιο προσιτό και οργανωμένο.</a:t>
            </a:r>
          </a:p>
          <a:p>
            <a:endParaRPr lang="el-GR" b="1" dirty="0"/>
          </a:p>
          <a:p>
            <a:r>
              <a:rPr lang="el-GR" b="1" dirty="0">
                <a:solidFill>
                  <a:srgbClr val="C00000"/>
                </a:solidFill>
              </a:rPr>
              <a:t>Μείωση Εκπομπών Άνθρακα</a:t>
            </a:r>
            <a:r>
              <a:rPr lang="el-GR" dirty="0">
                <a:solidFill>
                  <a:srgbClr val="C00000"/>
                </a:solidFill>
              </a:rPr>
              <a:t>:</a:t>
            </a:r>
            <a:r>
              <a:rPr lang="el-GR" dirty="0"/>
              <a:t> Οι αεροπορικές εταιρείες και τα συστήματα μεταφορών χρησιμοποιούν αλγορίθμους για τον καθορισμό των </a:t>
            </a:r>
            <a:r>
              <a:rPr lang="el-GR" b="1" u="sng" dirty="0">
                <a:solidFill>
                  <a:srgbClr val="0070C0"/>
                </a:solidFill>
              </a:rPr>
              <a:t>πιο αποδοτικών σε καύσιμα διαδρομών.</a:t>
            </a:r>
          </a:p>
          <a:p>
            <a:endParaRPr lang="el-GR" b="1" dirty="0"/>
          </a:p>
          <a:p>
            <a:r>
              <a:rPr lang="el-GR" b="1" dirty="0">
                <a:solidFill>
                  <a:srgbClr val="C00000"/>
                </a:solidFill>
              </a:rPr>
              <a:t>Αναγεννητικός Τουρισμός</a:t>
            </a:r>
            <a:r>
              <a:rPr lang="el-GR" dirty="0">
                <a:solidFill>
                  <a:srgbClr val="C00000"/>
                </a:solidFill>
              </a:rPr>
              <a:t>: </a:t>
            </a:r>
            <a:r>
              <a:rPr lang="el-GR" dirty="0"/>
              <a:t>Η AI βοηθά στην </a:t>
            </a:r>
            <a:r>
              <a:rPr lang="el-GR" b="1" u="sng" dirty="0">
                <a:solidFill>
                  <a:srgbClr val="0070C0"/>
                </a:solidFill>
              </a:rPr>
              <a:t>παρακολούθηση της υγείας των οικοσυστημάτων </a:t>
            </a:r>
            <a:r>
              <a:rPr lang="el-GR" dirty="0"/>
              <a:t>(π.χ. κοραλλιογενείς ύφαλοι) και επιτρέπει στους τουρίστες να συμμετέχουν ενεργά σε προγράμματα προστασίας</a:t>
            </a:r>
          </a:p>
          <a:p>
            <a:endParaRPr lang="el-GR" sz="2400" dirty="0"/>
          </a:p>
        </p:txBody>
      </p:sp>
      <p:sp>
        <p:nvSpPr>
          <p:cNvPr id="3" name="TextBox 2">
            <a:extLst>
              <a:ext uri="{FF2B5EF4-FFF2-40B4-BE49-F238E27FC236}">
                <a16:creationId xmlns:a16="http://schemas.microsoft.com/office/drawing/2014/main" id="{2EA62568-4A13-4D07-AFE5-275E7CCA7D17}"/>
              </a:ext>
            </a:extLst>
          </p:cNvPr>
          <p:cNvSpPr txBox="1"/>
          <p:nvPr/>
        </p:nvSpPr>
        <p:spPr>
          <a:xfrm>
            <a:off x="663388" y="71719"/>
            <a:ext cx="10730753" cy="954107"/>
          </a:xfrm>
          <a:prstGeom prst="rect">
            <a:avLst/>
          </a:prstGeom>
          <a:noFill/>
        </p:spPr>
        <p:txBody>
          <a:bodyPr wrap="square" rtlCol="0">
            <a:spAutoFit/>
          </a:bodyPr>
          <a:lstStyle/>
          <a:p>
            <a:pPr algn="ctr"/>
            <a:r>
              <a:rPr lang="el-GR" sz="2800" b="1" dirty="0"/>
              <a:t>Η ΤΕΧΝΗΤΗ ΝΟΗΜΟΣΥΝΗ</a:t>
            </a:r>
          </a:p>
          <a:p>
            <a:pPr algn="ctr"/>
            <a:r>
              <a:rPr lang="el-GR" sz="2800" b="1" dirty="0">
                <a:solidFill>
                  <a:srgbClr val="C00000"/>
                </a:solidFill>
              </a:rPr>
              <a:t>ΚΑΤΑΛΥΤΗΣ ΓΙΑ ΤΗ ΒΙΩΣΙΜΗ ΤΟΥΡΙΣΤΙΚΗ ΑΝΑΠΤΥΞΗ</a:t>
            </a:r>
          </a:p>
        </p:txBody>
      </p:sp>
    </p:spTree>
    <p:extLst>
      <p:ext uri="{BB962C8B-B14F-4D97-AF65-F5344CB8AC3E}">
        <p14:creationId xmlns:p14="http://schemas.microsoft.com/office/powerpoint/2010/main" val="1873019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andrearossi.it/wp-content/uploads/2024/08/AI-and-Sustainable-Tourism_ENG.png">
            <a:extLst>
              <a:ext uri="{FF2B5EF4-FFF2-40B4-BE49-F238E27FC236}">
                <a16:creationId xmlns:a16="http://schemas.microsoft.com/office/drawing/2014/main" id="{CFE034C0-53B8-4B9C-9D4C-A600243299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8707" y="698921"/>
            <a:ext cx="6804212" cy="51031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4C77718-DBC8-4971-9EF1-74001909F76D}"/>
              </a:ext>
            </a:extLst>
          </p:cNvPr>
          <p:cNvSpPr txBox="1"/>
          <p:nvPr/>
        </p:nvSpPr>
        <p:spPr>
          <a:xfrm>
            <a:off x="564776" y="125506"/>
            <a:ext cx="10739718" cy="707886"/>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p:txBody>
      </p:sp>
      <p:sp>
        <p:nvSpPr>
          <p:cNvPr id="3" name="TextBox 2">
            <a:extLst>
              <a:ext uri="{FF2B5EF4-FFF2-40B4-BE49-F238E27FC236}">
                <a16:creationId xmlns:a16="http://schemas.microsoft.com/office/drawing/2014/main" id="{2527C495-1414-4A2E-A1C0-7ACD80506917}"/>
              </a:ext>
            </a:extLst>
          </p:cNvPr>
          <p:cNvSpPr txBox="1"/>
          <p:nvPr/>
        </p:nvSpPr>
        <p:spPr>
          <a:xfrm>
            <a:off x="143435" y="6147719"/>
            <a:ext cx="11582399" cy="584775"/>
          </a:xfrm>
          <a:prstGeom prst="rect">
            <a:avLst/>
          </a:prstGeom>
          <a:noFill/>
        </p:spPr>
        <p:txBody>
          <a:bodyPr wrap="square" rtlCol="0">
            <a:spAutoFit/>
          </a:bodyPr>
          <a:lstStyle/>
          <a:p>
            <a:pPr algn="ctr"/>
            <a:r>
              <a:rPr lang="el-GR" i="1" dirty="0">
                <a:solidFill>
                  <a:srgbClr val="C00000"/>
                </a:solidFill>
              </a:rPr>
              <a:t>Τομείς εφαρμογών της Τεχνητής Νοημοσύνης στοχεύοντας στη βιώσιμη τουριστική ανάπτυξη</a:t>
            </a:r>
          </a:p>
          <a:p>
            <a:pPr algn="ctr"/>
            <a:r>
              <a:rPr lang="el-GR" sz="1400" dirty="0"/>
              <a:t>Πηγή: </a:t>
            </a:r>
            <a:r>
              <a:rPr lang="en-GB" sz="1400" dirty="0"/>
              <a:t>Chiara </a:t>
            </a:r>
            <a:r>
              <a:rPr lang="en-GB" sz="1400" dirty="0" err="1"/>
              <a:t>Setti</a:t>
            </a:r>
            <a:r>
              <a:rPr lang="en-GB" sz="1400" dirty="0"/>
              <a:t>, </a:t>
            </a:r>
            <a:r>
              <a:rPr lang="el-GR" sz="1400" dirty="0"/>
              <a:t>(2024) </a:t>
            </a:r>
            <a:r>
              <a:rPr lang="en-GB" sz="1400" dirty="0"/>
              <a:t>“Artificial Intelligence and Sustainable Tourism: Analysis of National and International Cases”),</a:t>
            </a:r>
            <a:r>
              <a:rPr lang="el-GR" sz="1400" dirty="0"/>
              <a:t> </a:t>
            </a:r>
            <a:r>
              <a:rPr lang="en-US" sz="1400" dirty="0"/>
              <a:t>PhD</a:t>
            </a:r>
            <a:r>
              <a:rPr lang="en-GB" sz="1400" dirty="0"/>
              <a:t> Thesis, IULM University Milan.</a:t>
            </a:r>
            <a:endParaRPr lang="el-GR" sz="1400" dirty="0"/>
          </a:p>
        </p:txBody>
      </p:sp>
    </p:spTree>
    <p:extLst>
      <p:ext uri="{BB962C8B-B14F-4D97-AF65-F5344CB8AC3E}">
        <p14:creationId xmlns:p14="http://schemas.microsoft.com/office/powerpoint/2010/main" val="2683877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A45E58-CE29-49B1-BFC0-25D8CE5DDD55}"/>
              </a:ext>
            </a:extLst>
          </p:cNvPr>
          <p:cNvSpPr txBox="1"/>
          <p:nvPr/>
        </p:nvSpPr>
        <p:spPr>
          <a:xfrm>
            <a:off x="394447" y="1192306"/>
            <a:ext cx="11681012" cy="5078313"/>
          </a:xfrm>
          <a:prstGeom prst="rect">
            <a:avLst/>
          </a:prstGeom>
          <a:noFill/>
        </p:spPr>
        <p:txBody>
          <a:bodyPr wrap="square" rtlCol="0">
            <a:spAutoFit/>
          </a:bodyPr>
          <a:lstStyle/>
          <a:p>
            <a:r>
              <a:rPr lang="el-GR" b="1" dirty="0">
                <a:solidFill>
                  <a:srgbClr val="0070C0"/>
                </a:solidFill>
              </a:rPr>
              <a:t>Η χρήση της τεχνητής νοημοσύνης (AI) </a:t>
            </a:r>
            <a:r>
              <a:rPr lang="el-GR" dirty="0"/>
              <a:t>και </a:t>
            </a:r>
            <a:r>
              <a:rPr lang="el-GR" b="1" dirty="0">
                <a:solidFill>
                  <a:srgbClr val="0070C0"/>
                </a:solidFill>
              </a:rPr>
              <a:t>των αισθητήρων </a:t>
            </a:r>
            <a:r>
              <a:rPr lang="el-GR" b="1" dirty="0" err="1">
                <a:solidFill>
                  <a:srgbClr val="0070C0"/>
                </a:solidFill>
              </a:rPr>
              <a:t>IoT</a:t>
            </a:r>
            <a:r>
              <a:rPr lang="el-GR" b="1" dirty="0">
                <a:solidFill>
                  <a:srgbClr val="0070C0"/>
                </a:solidFill>
              </a:rPr>
              <a:t> (Internet of </a:t>
            </a:r>
            <a:r>
              <a:rPr lang="el-GR" b="1" dirty="0" err="1">
                <a:solidFill>
                  <a:srgbClr val="0070C0"/>
                </a:solidFill>
              </a:rPr>
              <a:t>Things</a:t>
            </a:r>
            <a:r>
              <a:rPr lang="el-GR" b="1" dirty="0">
                <a:solidFill>
                  <a:srgbClr val="0070C0"/>
                </a:solidFill>
              </a:rPr>
              <a:t>) </a:t>
            </a:r>
            <a:r>
              <a:rPr lang="el-GR" b="1" dirty="0"/>
              <a:t>επιφέρει ριζικές αλλαγές στον τρόπο που οι πόλεις διαχειρίζονται τον τουρισμό τους, κάνοντάς τον πιο "πράσινο" και αποδοτικό.</a:t>
            </a:r>
            <a:r>
              <a:rPr lang="el-GR" dirty="0"/>
              <a:t> [</a:t>
            </a:r>
            <a:r>
              <a:rPr lang="el-GR" dirty="0">
                <a:hlinkClick r:id="rId2"/>
              </a:rPr>
              <a:t>1</a:t>
            </a:r>
            <a:r>
              <a:rPr lang="el-GR" dirty="0"/>
              <a:t>, </a:t>
            </a:r>
            <a:r>
              <a:rPr lang="el-GR" dirty="0">
                <a:hlinkClick r:id="rId3"/>
              </a:rPr>
              <a:t>2</a:t>
            </a:r>
            <a:r>
              <a:rPr lang="el-GR" dirty="0"/>
              <a:t>]</a:t>
            </a:r>
          </a:p>
          <a:p>
            <a:r>
              <a:rPr lang="el-GR" dirty="0"/>
              <a:t>Ακολουθούν αναλυτικά παραδείγματα πόλεων και τεχνολογιών που πρωτοπορούν:</a:t>
            </a:r>
          </a:p>
          <a:p>
            <a:r>
              <a:rPr lang="el-GR" b="1" u="sng" dirty="0">
                <a:solidFill>
                  <a:srgbClr val="C00000"/>
                </a:solidFill>
                <a:effectLst>
                  <a:outerShdw blurRad="38100" dist="38100" dir="2700000" algn="tl">
                    <a:srgbClr val="000000">
                      <a:alpha val="43137"/>
                    </a:srgbClr>
                  </a:outerShdw>
                </a:effectLst>
              </a:rPr>
              <a:t>Παραδείγματα Πόλεων &amp; Πρακτικών</a:t>
            </a:r>
            <a:r>
              <a:rPr lang="el-GR" u="sng" dirty="0">
                <a:solidFill>
                  <a:srgbClr val="C00000"/>
                </a:solidFill>
                <a:effectLst>
                  <a:outerShdw blurRad="38100" dist="38100" dir="2700000" algn="tl">
                    <a:srgbClr val="000000">
                      <a:alpha val="43137"/>
                    </a:srgbClr>
                  </a:outerShdw>
                </a:effectLst>
              </a:rPr>
              <a:t> που πρωτοπορούν</a:t>
            </a:r>
            <a:endParaRPr lang="el-GR" b="1" u="sng" dirty="0">
              <a:solidFill>
                <a:srgbClr val="C00000"/>
              </a:solidFill>
              <a:effectLst>
                <a:outerShdw blurRad="38100" dist="38100" dir="2700000" algn="tl">
                  <a:srgbClr val="000000">
                    <a:alpha val="43137"/>
                  </a:srgbClr>
                </a:outerShdw>
              </a:effectLst>
            </a:endParaRPr>
          </a:p>
          <a:p>
            <a:endParaRPr lang="el-GR" b="1" dirty="0"/>
          </a:p>
          <a:p>
            <a:r>
              <a:rPr lang="el-GR" b="1" dirty="0"/>
              <a:t>Βιέννη, Αυστρία</a:t>
            </a:r>
            <a:r>
              <a:rPr lang="el-GR" dirty="0"/>
              <a:t>: Χρησιμοποιεί αλγορίθμους AI για την </a:t>
            </a:r>
            <a:r>
              <a:rPr lang="el-GR" b="1" dirty="0"/>
              <a:t>πρόβλεψη των περιόδων αιχμής</a:t>
            </a:r>
            <a:r>
              <a:rPr lang="el-GR" dirty="0"/>
              <a:t> των επισκεπτών. Το σύστημα αναλύει δεδομένα από κάμερες και αισθητήρες σε πραγματικό χρόνο για να προτείνει εναλλακτικές διαδρομές, μειώνοντας έτσι τον συνωστισμό και την περιβαλλοντική επιβάρυνση στα δημοφιλή αξιοθέατα.</a:t>
            </a:r>
          </a:p>
          <a:p>
            <a:endParaRPr lang="el-GR" b="1" dirty="0"/>
          </a:p>
          <a:p>
            <a:r>
              <a:rPr lang="el-GR" b="1" dirty="0"/>
              <a:t>Πάφος, Κύπρος</a:t>
            </a:r>
            <a:r>
              <a:rPr lang="el-GR" dirty="0"/>
              <a:t>: Εστιάζει στην </a:t>
            </a:r>
            <a:r>
              <a:rPr lang="el-GR" b="1" dirty="0"/>
              <a:t>προσβασιμότητα και τη διαχείριση πόρων</a:t>
            </a:r>
            <a:r>
              <a:rPr lang="el-GR" dirty="0"/>
              <a:t>. Εφαρμογές AI καθοδηγούν τουρίστες με αναπηρίες σε </a:t>
            </a:r>
            <a:r>
              <a:rPr lang="el-GR" dirty="0" err="1"/>
              <a:t>προσβάσιμες</a:t>
            </a:r>
            <a:r>
              <a:rPr lang="el-GR" dirty="0"/>
              <a:t> διαδρομές, ενώ συστήματα παρακολούθησης ελέγχουν την κατανάλωση νερού σε ξενοδοχεία για την προώθηση βιώσιμων πρακτικών.</a:t>
            </a:r>
          </a:p>
          <a:p>
            <a:endParaRPr lang="el-GR" b="1" dirty="0"/>
          </a:p>
          <a:p>
            <a:r>
              <a:rPr lang="el-GR" b="1" dirty="0"/>
              <a:t>Βαρκελώνη, Ισπανία</a:t>
            </a:r>
            <a:r>
              <a:rPr lang="el-GR" dirty="0"/>
              <a:t>: Αξιοποιεί προγνωστικά μοντέλα (</a:t>
            </a:r>
            <a:r>
              <a:rPr lang="el-GR" dirty="0" err="1"/>
              <a:t>predictive</a:t>
            </a:r>
            <a:r>
              <a:rPr lang="el-GR" dirty="0"/>
              <a:t> </a:t>
            </a:r>
            <a:r>
              <a:rPr lang="el-GR" dirty="0" err="1"/>
              <a:t>analytics</a:t>
            </a:r>
            <a:r>
              <a:rPr lang="el-GR" dirty="0"/>
              <a:t>) για τη </a:t>
            </a:r>
            <a:r>
              <a:rPr lang="el-GR" b="1" dirty="0"/>
              <a:t>διαχείριση των τουριστικών ροών</a:t>
            </a:r>
            <a:r>
              <a:rPr lang="el-GR" dirty="0"/>
              <a:t>, επιδιώκοντας την ισορροπία μεταξύ της οικονομικής ανάπτυξης και της ποιότητας ζωής των κατοίκων.</a:t>
            </a:r>
          </a:p>
          <a:p>
            <a:endParaRPr lang="el-GR" b="1" dirty="0"/>
          </a:p>
          <a:p>
            <a:r>
              <a:rPr lang="el-GR" b="1" dirty="0"/>
              <a:t>Νότιο </a:t>
            </a:r>
            <a:r>
              <a:rPr lang="el-GR" b="1" dirty="0" err="1"/>
              <a:t>Τυρόλο</a:t>
            </a:r>
            <a:r>
              <a:rPr lang="el-GR" b="1" dirty="0"/>
              <a:t>, Ιταλία</a:t>
            </a:r>
            <a:r>
              <a:rPr lang="el-GR" dirty="0"/>
              <a:t>: Η AI βελτιστοποιεί </a:t>
            </a:r>
            <a:r>
              <a:rPr lang="el-GR" b="1" dirty="0"/>
              <a:t>τα δρομολόγια των μέσων μαζικής μεταφοράς </a:t>
            </a:r>
            <a:r>
              <a:rPr lang="el-GR" dirty="0"/>
              <a:t>που συνδέουν τις πόλεις με τουριστικά θέρετρα, ενθαρρύνοντας τους επισκέπτες να αφήσουν το αυτοκίνητό τους. [</a:t>
            </a:r>
            <a:r>
              <a:rPr lang="el-GR" dirty="0">
                <a:hlinkClick r:id="rId4"/>
              </a:rPr>
              <a:t>1</a:t>
            </a:r>
            <a:r>
              <a:rPr lang="el-GR" dirty="0"/>
              <a:t>, </a:t>
            </a:r>
            <a:r>
              <a:rPr lang="el-GR" dirty="0">
                <a:hlinkClick r:id="rId5"/>
              </a:rPr>
              <a:t>2</a:t>
            </a:r>
            <a:r>
              <a:rPr lang="el-GR" dirty="0"/>
              <a:t>, </a:t>
            </a:r>
            <a:r>
              <a:rPr lang="el-GR" dirty="0">
                <a:hlinkClick r:id="rId6"/>
              </a:rPr>
              <a:t>3</a:t>
            </a:r>
            <a:r>
              <a:rPr lang="el-GR" dirty="0"/>
              <a:t>]</a:t>
            </a:r>
          </a:p>
        </p:txBody>
      </p:sp>
      <p:sp>
        <p:nvSpPr>
          <p:cNvPr id="3" name="TextBox 2">
            <a:extLst>
              <a:ext uri="{FF2B5EF4-FFF2-40B4-BE49-F238E27FC236}">
                <a16:creationId xmlns:a16="http://schemas.microsoft.com/office/drawing/2014/main" id="{A5B8823F-73D0-40F9-826E-E4350515CB5F}"/>
              </a:ext>
            </a:extLst>
          </p:cNvPr>
          <p:cNvSpPr txBox="1"/>
          <p:nvPr/>
        </p:nvSpPr>
        <p:spPr>
          <a:xfrm>
            <a:off x="663388" y="71719"/>
            <a:ext cx="10730753" cy="954107"/>
          </a:xfrm>
          <a:prstGeom prst="rect">
            <a:avLst/>
          </a:prstGeom>
          <a:noFill/>
        </p:spPr>
        <p:txBody>
          <a:bodyPr wrap="square" rtlCol="0">
            <a:spAutoFit/>
          </a:bodyPr>
          <a:lstStyle/>
          <a:p>
            <a:pPr algn="ctr"/>
            <a:r>
              <a:rPr lang="el-GR" sz="2800" b="1" dirty="0"/>
              <a:t>Η ΤΕΧΝΗΤΗ ΝΟΗΜΟΣΥΝΗ</a:t>
            </a:r>
          </a:p>
          <a:p>
            <a:pPr algn="ctr"/>
            <a:r>
              <a:rPr lang="el-GR" sz="2800" b="1" dirty="0">
                <a:solidFill>
                  <a:srgbClr val="C00000"/>
                </a:solidFill>
              </a:rPr>
              <a:t>ΚΑΤΑΛΥΤΗΣ ΓΙΑ ΤΗ ΒΙΩΣΙΜΗ ΤΟΥΡΙΣΤΙΚΗ ΑΝΑΠΤΥΞΗ</a:t>
            </a:r>
          </a:p>
        </p:txBody>
      </p:sp>
    </p:spTree>
    <p:extLst>
      <p:ext uri="{BB962C8B-B14F-4D97-AF65-F5344CB8AC3E}">
        <p14:creationId xmlns:p14="http://schemas.microsoft.com/office/powerpoint/2010/main" val="1810518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62603B-2659-4BBA-91B8-6466AB016ACE}"/>
              </a:ext>
            </a:extLst>
          </p:cNvPr>
          <p:cNvSpPr txBox="1"/>
          <p:nvPr/>
        </p:nvSpPr>
        <p:spPr>
          <a:xfrm>
            <a:off x="582706" y="1443318"/>
            <a:ext cx="11232776" cy="4524315"/>
          </a:xfrm>
          <a:prstGeom prst="rect">
            <a:avLst/>
          </a:prstGeom>
          <a:noFill/>
        </p:spPr>
        <p:txBody>
          <a:bodyPr wrap="square" rtlCol="0">
            <a:spAutoFit/>
          </a:bodyPr>
          <a:lstStyle/>
          <a:p>
            <a:r>
              <a:rPr lang="el-GR" b="1" dirty="0">
                <a:solidFill>
                  <a:srgbClr val="0070C0"/>
                </a:solidFill>
              </a:rPr>
              <a:t>Τεχνολογίες AI στην Υπηρεσία του Βιώσιμου Τουρισμού </a:t>
            </a:r>
            <a:r>
              <a:rPr lang="el-GR" b="1" dirty="0" err="1">
                <a:solidFill>
                  <a:srgbClr val="0070C0"/>
                </a:solidFill>
              </a:rPr>
              <a:t>Generative</a:t>
            </a:r>
            <a:r>
              <a:rPr lang="el-GR" b="1" dirty="0">
                <a:solidFill>
                  <a:srgbClr val="0070C0"/>
                </a:solidFill>
              </a:rPr>
              <a:t> AI (π.χ. </a:t>
            </a:r>
            <a:r>
              <a:rPr lang="el-GR" b="1" dirty="0" err="1">
                <a:solidFill>
                  <a:srgbClr val="0070C0"/>
                </a:solidFill>
              </a:rPr>
              <a:t>ChatGPT</a:t>
            </a:r>
            <a:r>
              <a:rPr lang="el-GR" b="1" dirty="0">
                <a:solidFill>
                  <a:srgbClr val="0070C0"/>
                </a:solidFill>
              </a:rPr>
              <a:t>)</a:t>
            </a:r>
            <a:r>
              <a:rPr lang="el-GR" dirty="0">
                <a:solidFill>
                  <a:srgbClr val="0070C0"/>
                </a:solidFill>
              </a:rPr>
              <a:t>:</a:t>
            </a:r>
          </a:p>
          <a:p>
            <a:pPr lvl="1"/>
            <a:endParaRPr lang="el-GR" b="1" dirty="0"/>
          </a:p>
          <a:p>
            <a:pPr lvl="1"/>
            <a:r>
              <a:rPr lang="el-GR" b="1" dirty="0"/>
              <a:t>Σχεδιασμός Ταξιδιού</a:t>
            </a:r>
            <a:r>
              <a:rPr lang="el-GR" dirty="0"/>
              <a:t>: Βοηθά τους ταξιδιώτες να δημιουργήσουν εξατομικευμένα δρομολόγια που περιλαμβάνουν </a:t>
            </a:r>
            <a:r>
              <a:rPr lang="el-GR" b="1" dirty="0"/>
              <a:t>λιγότερο γνωστά σημεία</a:t>
            </a:r>
            <a:r>
              <a:rPr lang="el-GR" dirty="0"/>
              <a:t>, </a:t>
            </a:r>
            <a:r>
              <a:rPr lang="el-GR" dirty="0" err="1"/>
              <a:t>αποσυμφορώντας</a:t>
            </a:r>
            <a:r>
              <a:rPr lang="el-GR" dirty="0"/>
              <a:t> τα "τουριστικά </a:t>
            </a:r>
            <a:r>
              <a:rPr lang="el-GR" dirty="0" err="1"/>
              <a:t>hotspots</a:t>
            </a:r>
            <a:r>
              <a:rPr lang="el-GR" dirty="0"/>
              <a:t>".</a:t>
            </a:r>
          </a:p>
          <a:p>
            <a:pPr lvl="1"/>
            <a:r>
              <a:rPr lang="el-GR" b="1" dirty="0"/>
              <a:t>Ενημέρωση</a:t>
            </a:r>
            <a:r>
              <a:rPr lang="el-GR" dirty="0"/>
              <a:t>: Παρέχει πληροφορίες για </a:t>
            </a:r>
            <a:r>
              <a:rPr lang="el-GR" b="1" dirty="0"/>
              <a:t>βιώσιμα καταλύματα</a:t>
            </a:r>
            <a:r>
              <a:rPr lang="el-GR" dirty="0"/>
              <a:t> και φιλικές προς το περιβάλλον δραστηριότητες σε πραγματικό χρόνο.</a:t>
            </a:r>
          </a:p>
          <a:p>
            <a:endParaRPr lang="el-GR" b="1" dirty="0"/>
          </a:p>
          <a:p>
            <a:r>
              <a:rPr lang="el-GR" b="1" dirty="0">
                <a:solidFill>
                  <a:srgbClr val="0070C0"/>
                </a:solidFill>
              </a:rPr>
              <a:t>Αισθητήρες </a:t>
            </a:r>
            <a:r>
              <a:rPr lang="el-GR" b="1" dirty="0" err="1">
                <a:solidFill>
                  <a:srgbClr val="0070C0"/>
                </a:solidFill>
              </a:rPr>
              <a:t>IoT</a:t>
            </a:r>
            <a:r>
              <a:rPr lang="el-GR" b="1" dirty="0">
                <a:solidFill>
                  <a:srgbClr val="0070C0"/>
                </a:solidFill>
              </a:rPr>
              <a:t> &amp; Smart </a:t>
            </a:r>
            <a:r>
              <a:rPr lang="el-GR" b="1" dirty="0" err="1">
                <a:solidFill>
                  <a:srgbClr val="0070C0"/>
                </a:solidFill>
              </a:rPr>
              <a:t>Parking</a:t>
            </a:r>
            <a:r>
              <a:rPr lang="el-GR" dirty="0">
                <a:solidFill>
                  <a:srgbClr val="0070C0"/>
                </a:solidFill>
              </a:rPr>
              <a:t>:</a:t>
            </a:r>
          </a:p>
          <a:p>
            <a:pPr lvl="1"/>
            <a:r>
              <a:rPr lang="el-GR" dirty="0"/>
              <a:t>Σε αλπικές περιοχές (π.χ. </a:t>
            </a:r>
            <a:r>
              <a:rPr lang="el-GR" dirty="0" err="1"/>
              <a:t>Val</a:t>
            </a:r>
            <a:r>
              <a:rPr lang="el-GR" dirty="0"/>
              <a:t> </a:t>
            </a:r>
            <a:r>
              <a:rPr lang="el-GR" dirty="0" err="1"/>
              <a:t>di</a:t>
            </a:r>
            <a:r>
              <a:rPr lang="el-GR" dirty="0"/>
              <a:t> </a:t>
            </a:r>
            <a:r>
              <a:rPr lang="el-GR" dirty="0" err="1"/>
              <a:t>Fassa</a:t>
            </a:r>
            <a:r>
              <a:rPr lang="el-GR" dirty="0"/>
              <a:t>), έξυπνα συστήματα στάθμευσης ενημερώνουν τους οδηγούς για διαθέσιμες θέσεις, μειώνοντας τις άσκοπες μετακινήσεις και τις εκπομπές CO2.</a:t>
            </a:r>
          </a:p>
          <a:p>
            <a:pPr lvl="1"/>
            <a:r>
              <a:rPr lang="el-GR" dirty="0"/>
              <a:t>Στα ξενοδοχεία, αισθητήρες ρυθμίζουν αυτόματα τον φωτισμό και τη θέρμανση ανάλογα με την παρουσία ατόμων στο δωμάτιο.</a:t>
            </a:r>
          </a:p>
          <a:p>
            <a:pPr lvl="1"/>
            <a:endParaRPr lang="el-GR" dirty="0"/>
          </a:p>
          <a:p>
            <a:r>
              <a:rPr lang="el-GR" b="1" dirty="0">
                <a:solidFill>
                  <a:srgbClr val="0070C0"/>
                </a:solidFill>
              </a:rPr>
              <a:t>Εικονική &amp; Επαυξημένη Πραγματικότητα (VR/AR)</a:t>
            </a:r>
            <a:r>
              <a:rPr lang="el-GR" dirty="0">
                <a:solidFill>
                  <a:srgbClr val="0070C0"/>
                </a:solidFill>
              </a:rPr>
              <a:t>:</a:t>
            </a:r>
          </a:p>
          <a:p>
            <a:pPr lvl="1"/>
            <a:r>
              <a:rPr lang="el-GR" dirty="0"/>
              <a:t>Επιτρέπει στους τουρίστες να εξερευνήσουν </a:t>
            </a:r>
            <a:r>
              <a:rPr lang="el-GR" b="1" dirty="0"/>
              <a:t>ευαίσθητα μνημεία</a:t>
            </a:r>
            <a:r>
              <a:rPr lang="el-GR" dirty="0"/>
              <a:t> εικονικά, προστατεύοντας την υλική πολιτιστική κληρονομιά από τη φυσική φθορά. [</a:t>
            </a:r>
            <a:r>
              <a:rPr lang="el-GR" dirty="0">
                <a:hlinkClick r:id="rId2"/>
              </a:rPr>
              <a:t>1</a:t>
            </a:r>
            <a:r>
              <a:rPr lang="el-GR" dirty="0"/>
              <a:t>, </a:t>
            </a:r>
            <a:r>
              <a:rPr lang="el-GR" dirty="0">
                <a:hlinkClick r:id="rId3"/>
              </a:rPr>
              <a:t>2</a:t>
            </a:r>
            <a:r>
              <a:rPr lang="el-GR" dirty="0"/>
              <a:t>, </a:t>
            </a:r>
            <a:r>
              <a:rPr lang="el-GR" dirty="0">
                <a:hlinkClick r:id="rId4"/>
              </a:rPr>
              <a:t>3</a:t>
            </a:r>
            <a:r>
              <a:rPr lang="el-GR" dirty="0"/>
              <a:t>, </a:t>
            </a:r>
            <a:r>
              <a:rPr lang="el-GR" dirty="0">
                <a:hlinkClick r:id="rId5"/>
              </a:rPr>
              <a:t>4</a:t>
            </a:r>
            <a:r>
              <a:rPr lang="el-GR" dirty="0"/>
              <a:t>, </a:t>
            </a:r>
            <a:r>
              <a:rPr lang="el-GR" dirty="0">
                <a:hlinkClick r:id="rId6"/>
              </a:rPr>
              <a:t>5</a:t>
            </a:r>
            <a:r>
              <a:rPr lang="el-GR" dirty="0"/>
              <a:t>, </a:t>
            </a:r>
            <a:r>
              <a:rPr lang="el-GR" dirty="0">
                <a:hlinkClick r:id="rId7"/>
              </a:rPr>
              <a:t>6</a:t>
            </a:r>
            <a:r>
              <a:rPr lang="el-GR" dirty="0"/>
              <a:t>]</a:t>
            </a:r>
          </a:p>
        </p:txBody>
      </p:sp>
      <p:sp>
        <p:nvSpPr>
          <p:cNvPr id="3" name="TextBox 2">
            <a:extLst>
              <a:ext uri="{FF2B5EF4-FFF2-40B4-BE49-F238E27FC236}">
                <a16:creationId xmlns:a16="http://schemas.microsoft.com/office/drawing/2014/main" id="{2070878A-E653-42E5-A1ED-981BFF473888}"/>
              </a:ext>
            </a:extLst>
          </p:cNvPr>
          <p:cNvSpPr txBox="1"/>
          <p:nvPr/>
        </p:nvSpPr>
        <p:spPr>
          <a:xfrm>
            <a:off x="730623" y="224119"/>
            <a:ext cx="10730753" cy="954107"/>
          </a:xfrm>
          <a:prstGeom prst="rect">
            <a:avLst/>
          </a:prstGeom>
          <a:noFill/>
        </p:spPr>
        <p:txBody>
          <a:bodyPr wrap="square" rtlCol="0">
            <a:spAutoFit/>
          </a:bodyPr>
          <a:lstStyle/>
          <a:p>
            <a:pPr algn="ctr"/>
            <a:r>
              <a:rPr lang="el-GR" sz="2800" b="1" dirty="0"/>
              <a:t>Η ΤΕΧΝΗΤΗ ΝΟΗΜΟΣΥΝΗ</a:t>
            </a:r>
          </a:p>
          <a:p>
            <a:pPr algn="ctr"/>
            <a:r>
              <a:rPr lang="el-GR" sz="2800" b="1" dirty="0">
                <a:solidFill>
                  <a:srgbClr val="C00000"/>
                </a:solidFill>
              </a:rPr>
              <a:t>ΚΑΤΑΛΥΤΗΣ ΓΙΑ ΤΗ ΒΙΩΣΙΜΗ ΤΟΥΡΙΣΤΙΚΗ ΑΝΑΠΤΥΞΗ</a:t>
            </a:r>
          </a:p>
        </p:txBody>
      </p:sp>
    </p:spTree>
    <p:extLst>
      <p:ext uri="{BB962C8B-B14F-4D97-AF65-F5344CB8AC3E}">
        <p14:creationId xmlns:p14="http://schemas.microsoft.com/office/powerpoint/2010/main" val="298928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9510F0-92B1-4DC2-92D5-948AB56F1B4F}"/>
              </a:ext>
            </a:extLst>
          </p:cNvPr>
          <p:cNvSpPr txBox="1"/>
          <p:nvPr/>
        </p:nvSpPr>
        <p:spPr>
          <a:xfrm>
            <a:off x="564776" y="125506"/>
            <a:ext cx="10739718" cy="1323439"/>
          </a:xfrm>
          <a:prstGeom prst="rect">
            <a:avLst/>
          </a:prstGeom>
          <a:noFill/>
        </p:spPr>
        <p:txBody>
          <a:bodyPr wrap="square" rtlCol="0">
            <a:spAutoFit/>
          </a:bodyPr>
          <a:lstStyle/>
          <a:p>
            <a:pPr algn="ctr"/>
            <a:r>
              <a:rPr lang="el-GR" sz="4000" dirty="0">
                <a:solidFill>
                  <a:srgbClr val="C00000"/>
                </a:solidFill>
                <a:effectLst>
                  <a:outerShdw blurRad="38100" dist="38100" dir="2700000" algn="tl">
                    <a:srgbClr val="000000">
                      <a:alpha val="43137"/>
                    </a:srgbClr>
                  </a:outerShdw>
                </a:effectLst>
              </a:rPr>
              <a:t>ΑΙ και ΒΙΩΣΙΜΟΣ ΤΟΥΡΙΣΜΟΣ</a:t>
            </a:r>
          </a:p>
          <a:p>
            <a:pPr algn="ctr"/>
            <a:r>
              <a:rPr lang="el-GR" sz="4000" dirty="0">
                <a:solidFill>
                  <a:srgbClr val="C00000"/>
                </a:solidFill>
                <a:effectLst>
                  <a:outerShdw blurRad="38100" dist="38100" dir="2700000" algn="tl">
                    <a:srgbClr val="000000">
                      <a:alpha val="43137"/>
                    </a:srgbClr>
                  </a:outerShdw>
                </a:effectLst>
              </a:rPr>
              <a:t> παραδείγματα 10 Ευρωπαϊκών πόλεων</a:t>
            </a:r>
          </a:p>
        </p:txBody>
      </p:sp>
      <p:sp>
        <p:nvSpPr>
          <p:cNvPr id="4" name="TextBox 3">
            <a:extLst>
              <a:ext uri="{FF2B5EF4-FFF2-40B4-BE49-F238E27FC236}">
                <a16:creationId xmlns:a16="http://schemas.microsoft.com/office/drawing/2014/main" id="{E2896D6E-AF25-47FC-AD2A-1DC1BEABE353}"/>
              </a:ext>
            </a:extLst>
          </p:cNvPr>
          <p:cNvSpPr txBox="1"/>
          <p:nvPr/>
        </p:nvSpPr>
        <p:spPr>
          <a:xfrm>
            <a:off x="219635" y="1448945"/>
            <a:ext cx="11882718" cy="5355312"/>
          </a:xfrm>
          <a:prstGeom prst="rect">
            <a:avLst/>
          </a:prstGeom>
          <a:noFill/>
        </p:spPr>
        <p:txBody>
          <a:bodyPr wrap="square" rtlCol="0">
            <a:spAutoFit/>
          </a:bodyPr>
          <a:lstStyle/>
          <a:p>
            <a:pPr fontAlgn="base"/>
            <a:r>
              <a:rPr lang="en-US" b="1" dirty="0">
                <a:solidFill>
                  <a:srgbClr val="0070C0"/>
                </a:solidFill>
              </a:rPr>
              <a:t>1.Vienna:</a:t>
            </a:r>
            <a:r>
              <a:rPr lang="en-US" dirty="0">
                <a:solidFill>
                  <a:srgbClr val="0070C0"/>
                </a:solidFill>
              </a:rPr>
              <a:t> </a:t>
            </a:r>
            <a:r>
              <a:rPr lang="en-US" b="1" dirty="0">
                <a:solidFill>
                  <a:srgbClr val="C00000"/>
                </a:solidFill>
              </a:rPr>
              <a:t>AI for monitoring tourist flows </a:t>
            </a:r>
            <a:r>
              <a:rPr lang="en-US" dirty="0"/>
              <a:t>and </a:t>
            </a:r>
            <a:r>
              <a:rPr lang="en-US" b="1" dirty="0">
                <a:solidFill>
                  <a:srgbClr val="C00000"/>
                </a:solidFill>
              </a:rPr>
              <a:t>managing urban traffic.</a:t>
            </a:r>
            <a:r>
              <a:rPr lang="en-US" dirty="0"/>
              <a:t> AI systems analyze </a:t>
            </a:r>
            <a:r>
              <a:rPr lang="en-US" u="sng" dirty="0"/>
              <a:t>real-time data from various sensors and cameras throughout the city to ensure a balance between tourism and the residents’ quality of life. </a:t>
            </a:r>
            <a:r>
              <a:rPr lang="en-US" dirty="0"/>
              <a:t>For example, AI algorithms predict peak tourist times and suggest alternative routes or destinations to visitors, reducing congestion and minimizing the environmental impact on popular sites.</a:t>
            </a:r>
            <a:endParaRPr lang="el-GR" b="1" dirty="0"/>
          </a:p>
          <a:p>
            <a:pPr fontAlgn="base"/>
            <a:r>
              <a:rPr lang="en-US" b="1" dirty="0">
                <a:solidFill>
                  <a:srgbClr val="0070C0"/>
                </a:solidFill>
              </a:rPr>
              <a:t>2.Paphos:</a:t>
            </a:r>
            <a:r>
              <a:rPr lang="en-US" dirty="0"/>
              <a:t> </a:t>
            </a:r>
            <a:r>
              <a:rPr lang="en-US" b="1" dirty="0">
                <a:solidFill>
                  <a:srgbClr val="C00000"/>
                </a:solidFill>
              </a:rPr>
              <a:t>AI is primarily used to enhance accessibility </a:t>
            </a:r>
            <a:r>
              <a:rPr lang="en-US" dirty="0"/>
              <a:t>and </a:t>
            </a:r>
            <a:r>
              <a:rPr lang="en-US" b="1" dirty="0">
                <a:solidFill>
                  <a:srgbClr val="C00000"/>
                </a:solidFill>
              </a:rPr>
              <a:t>manage natural resources. </a:t>
            </a:r>
            <a:r>
              <a:rPr lang="en-US" dirty="0"/>
              <a:t>AI-powered </a:t>
            </a:r>
            <a:r>
              <a:rPr lang="en-US" u="sng" dirty="0"/>
              <a:t>apps help tourists with disabilities navigate the city more easily</a:t>
            </a:r>
            <a:r>
              <a:rPr lang="en-US" dirty="0"/>
              <a:t>, providing information on accessible routes and facilities. Additionally, AI systems </a:t>
            </a:r>
            <a:r>
              <a:rPr lang="en-US" u="sng" dirty="0"/>
              <a:t>monitor water usage in hotels and public areas</a:t>
            </a:r>
            <a:r>
              <a:rPr lang="en-US" dirty="0"/>
              <a:t> to promote sustainable water management practices.</a:t>
            </a:r>
          </a:p>
          <a:p>
            <a:pPr fontAlgn="base"/>
            <a:r>
              <a:rPr lang="en-US" b="1" dirty="0">
                <a:solidFill>
                  <a:srgbClr val="0070C0"/>
                </a:solidFill>
              </a:rPr>
              <a:t>3.Seville:</a:t>
            </a:r>
            <a:r>
              <a:rPr lang="en-US" dirty="0">
                <a:solidFill>
                  <a:srgbClr val="0070C0"/>
                </a:solidFill>
              </a:rPr>
              <a:t> </a:t>
            </a:r>
            <a:r>
              <a:rPr lang="en-US" dirty="0"/>
              <a:t>uses </a:t>
            </a:r>
            <a:r>
              <a:rPr lang="en-US" b="1" dirty="0">
                <a:solidFill>
                  <a:srgbClr val="C00000"/>
                </a:solidFill>
              </a:rPr>
              <a:t>AI to assist tourists</a:t>
            </a:r>
            <a:r>
              <a:rPr lang="en-US" dirty="0"/>
              <a:t> and </a:t>
            </a:r>
            <a:r>
              <a:rPr lang="en-US" b="1" dirty="0">
                <a:solidFill>
                  <a:srgbClr val="C00000"/>
                </a:solidFill>
              </a:rPr>
              <a:t>improve their overall experience</a:t>
            </a:r>
            <a:r>
              <a:rPr lang="en-US" dirty="0"/>
              <a:t>. AI </a:t>
            </a:r>
            <a:r>
              <a:rPr lang="en-US" u="sng" dirty="0"/>
              <a:t>chatbots and virtual assistants provide personalized recommendations for activities</a:t>
            </a:r>
            <a:r>
              <a:rPr lang="en-US" dirty="0"/>
              <a:t>, </a:t>
            </a:r>
            <a:r>
              <a:rPr lang="en-US" u="sng" dirty="0"/>
              <a:t>dining, and accommodations based on tourists’ preferences </a:t>
            </a:r>
            <a:r>
              <a:rPr lang="en-US" dirty="0"/>
              <a:t>and past behaviors. This personalization enhances the tourist experience and promotes local businesses.</a:t>
            </a:r>
          </a:p>
          <a:p>
            <a:pPr fontAlgn="base"/>
            <a:r>
              <a:rPr lang="en-US" b="1" dirty="0">
                <a:solidFill>
                  <a:srgbClr val="0070C0"/>
                </a:solidFill>
              </a:rPr>
              <a:t>4.Venice:</a:t>
            </a:r>
            <a:r>
              <a:rPr lang="en-US" dirty="0"/>
              <a:t> </a:t>
            </a:r>
            <a:r>
              <a:rPr lang="en-US" b="1" dirty="0">
                <a:solidFill>
                  <a:srgbClr val="C00000"/>
                </a:solidFill>
              </a:rPr>
              <a:t>AI is utilized to monitor the impact of tourism on its historical sites</a:t>
            </a:r>
            <a:r>
              <a:rPr lang="en-US" dirty="0"/>
              <a:t>. AI algorithms </a:t>
            </a:r>
            <a:r>
              <a:rPr lang="en-US" u="sng" dirty="0"/>
              <a:t>analyze data from sensors placed around the city to track foot traffic and environmental conditions</a:t>
            </a:r>
            <a:r>
              <a:rPr lang="en-US" dirty="0"/>
              <a:t>. This information helps authorities </a:t>
            </a:r>
            <a:r>
              <a:rPr lang="en-US" u="sng" dirty="0"/>
              <a:t>manage visitor numbers and implement measures to protect the city’s fragile infrastructure and cultural heritage</a:t>
            </a:r>
            <a:r>
              <a:rPr lang="en-US" dirty="0"/>
              <a:t>.</a:t>
            </a:r>
          </a:p>
          <a:p>
            <a:pPr fontAlgn="base"/>
            <a:r>
              <a:rPr lang="en-US" b="1" dirty="0">
                <a:solidFill>
                  <a:srgbClr val="0070C0"/>
                </a:solidFill>
              </a:rPr>
              <a:t>5.Pescara:</a:t>
            </a:r>
            <a:r>
              <a:rPr lang="en-US" dirty="0"/>
              <a:t> employs </a:t>
            </a:r>
            <a:r>
              <a:rPr lang="en-US" b="1" dirty="0">
                <a:solidFill>
                  <a:srgbClr val="C00000"/>
                </a:solidFill>
              </a:rPr>
              <a:t>AI for traffic management </a:t>
            </a:r>
            <a:r>
              <a:rPr lang="en-US" dirty="0"/>
              <a:t>and </a:t>
            </a:r>
            <a:r>
              <a:rPr lang="en-US" b="1" dirty="0">
                <a:solidFill>
                  <a:srgbClr val="C00000"/>
                </a:solidFill>
              </a:rPr>
              <a:t>urban planning.</a:t>
            </a:r>
            <a:r>
              <a:rPr lang="en-US" dirty="0"/>
              <a:t> AI systems </a:t>
            </a:r>
            <a:r>
              <a:rPr lang="en-US" u="sng" dirty="0"/>
              <a:t>analyze traffic patterns and suggest optimal routes for tourists</a:t>
            </a:r>
            <a:r>
              <a:rPr lang="en-US" dirty="0"/>
              <a:t>, reducing congestion and improving the flow of vehicles in the city. This approach not only </a:t>
            </a:r>
            <a:r>
              <a:rPr lang="en-US" u="sng" dirty="0"/>
              <a:t>enhances the tourist experience but also minimizes the environmental impact of tourism-related traffic</a:t>
            </a:r>
            <a:r>
              <a:rPr lang="en-US" dirty="0"/>
              <a:t>.</a:t>
            </a:r>
          </a:p>
          <a:p>
            <a:pPr fontAlgn="base"/>
            <a:r>
              <a:rPr lang="en-US" b="1" dirty="0">
                <a:solidFill>
                  <a:srgbClr val="0070C0"/>
                </a:solidFill>
              </a:rPr>
              <a:t>6.Aarhus:</a:t>
            </a:r>
            <a:r>
              <a:rPr lang="en-US" dirty="0">
                <a:solidFill>
                  <a:srgbClr val="0070C0"/>
                </a:solidFill>
              </a:rPr>
              <a:t> </a:t>
            </a:r>
            <a:r>
              <a:rPr lang="en-US" dirty="0"/>
              <a:t>integrates </a:t>
            </a:r>
            <a:r>
              <a:rPr lang="en-US" b="1" dirty="0">
                <a:solidFill>
                  <a:srgbClr val="C00000"/>
                </a:solidFill>
              </a:rPr>
              <a:t>AI in managing its natural heritage sites. </a:t>
            </a:r>
            <a:r>
              <a:rPr lang="en-US" dirty="0"/>
              <a:t>AI technologies monitor the condition of natural reserves and parks, </a:t>
            </a:r>
            <a:r>
              <a:rPr lang="en-US" u="sng" dirty="0"/>
              <a:t>providing real-time data on wildlife, vegetation, and visitor impacts</a:t>
            </a:r>
            <a:r>
              <a:rPr lang="en-US" dirty="0"/>
              <a:t>. This information helps conservationists </a:t>
            </a:r>
            <a:r>
              <a:rPr lang="en-US" u="sng" dirty="0"/>
              <a:t>make informed decisions to protect and preserve these areas for future generations</a:t>
            </a:r>
            <a:r>
              <a:rPr lang="en-US" dirty="0"/>
              <a:t>.</a:t>
            </a:r>
            <a:endParaRPr lang="el-GR" dirty="0"/>
          </a:p>
        </p:txBody>
      </p:sp>
    </p:spTree>
    <p:extLst>
      <p:ext uri="{BB962C8B-B14F-4D97-AF65-F5344CB8AC3E}">
        <p14:creationId xmlns:p14="http://schemas.microsoft.com/office/powerpoint/2010/main" val="192287898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2720</Words>
  <Application>Microsoft Office PowerPoint</Application>
  <PresentationFormat>Ευρεία οθόνη</PresentationFormat>
  <Paragraphs>153</Paragraphs>
  <Slides>17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17</vt:i4>
      </vt:variant>
    </vt:vector>
  </HeadingPairs>
  <TitlesOfParts>
    <vt:vector size="21" baseType="lpstr">
      <vt:lpstr>Arial</vt:lpstr>
      <vt:lpstr>Calibri</vt:lpstr>
      <vt:lpstr>Calibri Light</vt:lpstr>
      <vt:lpstr>Θέμα του Office</vt:lpstr>
      <vt:lpstr>ΤΕΧΝΗΤΗ ΝΟΗΜΟΣΥΝΗ Βιώσιμη ανάπτυξη πόλεων και  ‘ευφυείς τουριστικοί προορισμοί’</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ΤΕΧΝΗΤΗ ΝΟΗΜΟΣΥΝΗ &amp; βιώσιμη ανάπτυξη ευφυών πόλεων</dc:title>
  <dc:creator>Anastasia-Aspasia GOSPODINI</dc:creator>
  <cp:lastModifiedBy>Anastasia-Aspasia GOSPODINI</cp:lastModifiedBy>
  <cp:revision>38</cp:revision>
  <dcterms:created xsi:type="dcterms:W3CDTF">2026-05-04T13:40:33Z</dcterms:created>
  <dcterms:modified xsi:type="dcterms:W3CDTF">2026-05-04T17:06:07Z</dcterms:modified>
</cp:coreProperties>
</file>