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7"/>
  </p:notesMasterIdLst>
  <p:handoutMasterIdLst>
    <p:handoutMasterId r:id="rId18"/>
  </p:handoutMasterIdLst>
  <p:sldIdLst>
    <p:sldId id="301" r:id="rId3"/>
    <p:sldId id="257" r:id="rId4"/>
    <p:sldId id="259" r:id="rId5"/>
    <p:sldId id="260" r:id="rId6"/>
    <p:sldId id="258" r:id="rId7"/>
    <p:sldId id="261" r:id="rId8"/>
    <p:sldId id="262" r:id="rId9"/>
    <p:sldId id="263" r:id="rId10"/>
    <p:sldId id="264" r:id="rId11"/>
    <p:sldId id="265" r:id="rId12"/>
    <p:sldId id="266" r:id="rId13"/>
    <p:sldId id="267" r:id="rId14"/>
    <p:sldId id="268" r:id="rId15"/>
    <p:sldId id="306"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6327" autoAdjust="0"/>
  </p:normalViewPr>
  <p:slideViewPr>
    <p:cSldViewPr snapToGrid="0" snapToObjects="1">
      <p:cViewPr varScale="1">
        <p:scale>
          <a:sx n="101" d="100"/>
          <a:sy n="101" d="100"/>
        </p:scale>
        <p:origin x="1152"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9/4/23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4066738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Text Placeholder 2"/>
          <p:cNvSpPr>
            <a:spLocks noGrp="1"/>
          </p:cNvSpPr>
          <p:nvPr>
            <p:ph idx="1"/>
          </p:nvPr>
        </p:nvSpPr>
        <p:spPr bwMode="auto">
          <a:xfrm>
            <a:off x="0" y="769938"/>
            <a:ext cx="9144000" cy="5546725"/>
          </a:xfrm>
          <a:prstGeom prst="rect">
            <a:avLst/>
          </a:prstGeom>
          <a:noFill/>
          <a:ln w="3175" cmpd="sng">
            <a:solidFill>
              <a:schemeClr val="accent6">
                <a:lumMod val="60000"/>
                <a:lumOff val="40000"/>
              </a:schemeClr>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vert="horz" wrap="square" lIns="91440" tIns="182880" rIns="91440" bIns="9144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771610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3325006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070503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 id="2147483673" r:id="rId4"/>
    <p:sldLayoutId id="214748367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n-US" b="1" dirty="0">
                <a:latin typeface="+mn-lt"/>
              </a:rPr>
              <a:t> </a:t>
            </a:r>
            <a:r>
              <a:rPr lang="el-GR" b="1" dirty="0" err="1">
                <a:latin typeface="+mn-lt"/>
              </a:rPr>
              <a:t>Κεφ</a:t>
            </a:r>
            <a:r>
              <a:rPr lang="en-US" b="1" dirty="0" err="1">
                <a:latin typeface="+mn-lt"/>
              </a:rPr>
              <a:t>ά</a:t>
            </a:r>
            <a:r>
              <a:rPr lang="el-GR" b="1" dirty="0" err="1">
                <a:latin typeface="+mn-lt"/>
              </a:rPr>
              <a:t>λαιο</a:t>
            </a:r>
            <a:r>
              <a:rPr lang="el-GR" b="1" dirty="0">
                <a:latin typeface="+mn-lt"/>
              </a:rPr>
              <a:t> 3</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Επιλογή και Προγραμματισμός Ερευνητικών Προτάσεων και Ερευνητικών Έργων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3600" dirty="0"/>
              <a:t>Συγγραφή Προτάσεων σε Οργανισμούς	</a:t>
            </a:r>
            <a:endParaRPr lang="en-US" sz="3600" dirty="0"/>
          </a:p>
        </p:txBody>
      </p:sp>
      <p:sp>
        <p:nvSpPr>
          <p:cNvPr id="5" name="Content Placeholder 4"/>
          <p:cNvSpPr>
            <a:spLocks noGrp="1"/>
          </p:cNvSpPr>
          <p:nvPr>
            <p:ph type="body" idx="1"/>
          </p:nvPr>
        </p:nvSpPr>
        <p:spPr/>
        <p:txBody>
          <a:bodyPr/>
          <a:lstStyle/>
          <a:p>
            <a:pPr marL="342900" indent="0">
              <a:buNone/>
            </a:pPr>
            <a:r>
              <a:rPr lang="el-GR" sz="2400" b="1" dirty="0"/>
              <a:t>Δύο τύποι</a:t>
            </a:r>
            <a:r>
              <a:rPr lang="en-GB" sz="2400" b="1" dirty="0"/>
              <a:t>: </a:t>
            </a:r>
          </a:p>
          <a:p>
            <a:pPr lvl="0"/>
            <a:r>
              <a:rPr lang="en-GB" sz="2400" b="1" dirty="0"/>
              <a:t>	</a:t>
            </a:r>
            <a:r>
              <a:rPr lang="el-GR" sz="2400" dirty="0"/>
              <a:t>Είτε σε απάντηση ενός αιτήματος, ή «πρόσκληση για υποβολή» από κυβερνητικά γραφεία ή εταιρίες. </a:t>
            </a:r>
            <a:endParaRPr lang="en-US" sz="2400" dirty="0"/>
          </a:p>
          <a:p>
            <a:pPr lvl="0"/>
            <a:r>
              <a:rPr lang="el-GR" sz="2400" dirty="0"/>
              <a:t>	Ή για υποβολή σε ένα εσωτερικό οργανισμό ή τμήμα, συχνά σε απάντηση της κλήσης για βοήθεια στην επίλυση ενός προβλήματος, ή για τη βελτίωση ενός προϊόντος ή υπηρεσίας. </a:t>
            </a:r>
            <a:endParaRPr lang="en-US" sz="2400" dirty="0"/>
          </a:p>
          <a:p>
            <a:endParaRPr lang="en-US" sz="2400" dirty="0"/>
          </a:p>
        </p:txBody>
      </p:sp>
    </p:spTree>
    <p:extLst>
      <p:ext uri="{BB962C8B-B14F-4D97-AF65-F5344CB8AC3E}">
        <p14:creationId xmlns:p14="http://schemas.microsoft.com/office/powerpoint/2010/main" val="98162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a:t>Να υποβάλλει κανείς μία ερευνητική πρόταση ή όχι</a:t>
            </a:r>
            <a:r>
              <a:rPr lang="en-GB" sz="2800" dirty="0"/>
              <a:t>? </a:t>
            </a:r>
            <a:endParaRPr lang="en-US" sz="2800" dirty="0"/>
          </a:p>
        </p:txBody>
      </p:sp>
      <p:sp>
        <p:nvSpPr>
          <p:cNvPr id="3" name="Content Placeholder 2"/>
          <p:cNvSpPr>
            <a:spLocks noGrp="1"/>
          </p:cNvSpPr>
          <p:nvPr>
            <p:ph type="body" idx="1"/>
          </p:nvPr>
        </p:nvSpPr>
        <p:spPr/>
        <p:txBody>
          <a:bodyPr>
            <a:normAutofit/>
          </a:bodyPr>
          <a:lstStyle/>
          <a:p>
            <a:pPr lvl="0"/>
            <a:r>
              <a:rPr lang="el-GR" sz="2400" dirty="0"/>
              <a:t>Κατέχουμε εμείς και/ή η ομάδα μας την απαραίτητη γνώση να απαντήσουμε;</a:t>
            </a:r>
            <a:endParaRPr lang="en-US" sz="2400" dirty="0"/>
          </a:p>
          <a:p>
            <a:pPr lvl="0"/>
            <a:r>
              <a:rPr lang="el-GR" sz="2400" dirty="0"/>
              <a:t>Ποιος είναι ο αριθμός των προτάσεων απέναντι στις οποίες διαγωνιζόμαστε και ποια η πιθανή δύναμη των αντιπάλων;</a:t>
            </a:r>
            <a:endParaRPr lang="en-US" sz="2400" dirty="0"/>
          </a:p>
          <a:p>
            <a:pPr lvl="0"/>
            <a:r>
              <a:rPr lang="el-GR" sz="2400" dirty="0"/>
              <a:t>Πόσες προτάσεις  θα χρηματοδοτηθούν; </a:t>
            </a:r>
            <a:endParaRPr lang="en-US" sz="2400" dirty="0"/>
          </a:p>
          <a:p>
            <a:pPr lvl="0"/>
            <a:r>
              <a:rPr lang="el-GR" sz="2400" dirty="0"/>
              <a:t>Θα αξιολογηθούν δίκαια όλες οι προτάσεις ή η διαδικασία θα είναι πιθανόν μεροληπτική;</a:t>
            </a:r>
            <a:endParaRPr lang="en-US" sz="2400" dirty="0"/>
          </a:p>
        </p:txBody>
      </p:sp>
    </p:spTree>
    <p:extLst>
      <p:ext uri="{BB962C8B-B14F-4D97-AF65-F5344CB8AC3E}">
        <p14:creationId xmlns:p14="http://schemas.microsoft.com/office/powerpoint/2010/main" val="1429152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8BCC5-111F-D277-5DD3-4D0553C17AAC}"/>
              </a:ext>
            </a:extLst>
          </p:cNvPr>
          <p:cNvSpPr>
            <a:spLocks noGrp="1"/>
          </p:cNvSpPr>
          <p:nvPr>
            <p:ph type="title"/>
          </p:nvPr>
        </p:nvSpPr>
        <p:spPr/>
        <p:txBody>
          <a:bodyPr/>
          <a:lstStyle/>
          <a:p>
            <a:r>
              <a:rPr lang="el-GR" sz="3600" dirty="0">
                <a:effectLst/>
              </a:rPr>
              <a:t>Διάγραμμα ροής ανάπτυξης πρότασης </a:t>
            </a:r>
            <a:br>
              <a:rPr lang="el-GR" sz="3600" b="1" i="0" dirty="0">
                <a:solidFill>
                  <a:schemeClr val="bg1"/>
                </a:solidFill>
                <a:effectLst/>
                <a:latin typeface="+mn-lt"/>
                <a:ea typeface="+mn-ea"/>
                <a:cs typeface="+mn-cs"/>
              </a:rPr>
            </a:br>
            <a:endParaRPr lang="en-US" dirty="0"/>
          </a:p>
        </p:txBody>
      </p:sp>
      <p:sp>
        <p:nvSpPr>
          <p:cNvPr id="9" name="Text Placeholder 8">
            <a:extLst>
              <a:ext uri="{FF2B5EF4-FFF2-40B4-BE49-F238E27FC236}">
                <a16:creationId xmlns:a16="http://schemas.microsoft.com/office/drawing/2014/main" id="{5A717D21-D808-9C06-035A-CACCFACC5DE7}"/>
              </a:ext>
            </a:extLst>
          </p:cNvPr>
          <p:cNvSpPr>
            <a:spLocks noGrp="1"/>
          </p:cNvSpPr>
          <p:nvPr>
            <p:ph type="body" idx="1"/>
          </p:nvPr>
        </p:nvSpPr>
        <p:spPr/>
        <p:txBody>
          <a:bodyPr/>
          <a:lstStyle/>
          <a:p>
            <a:r>
              <a:rPr lang="el-GR" dirty="0" err="1"/>
              <a:t>Πηγη</a:t>
            </a:r>
            <a:r>
              <a:rPr lang="el-GR" dirty="0"/>
              <a:t>́: </a:t>
            </a:r>
            <a:r>
              <a:rPr lang="el-GR" dirty="0" err="1"/>
              <a:t>Προσαρμογη</a:t>
            </a:r>
            <a:r>
              <a:rPr lang="el-GR" dirty="0"/>
              <a:t>́ </a:t>
            </a:r>
            <a:r>
              <a:rPr lang="el-GR" dirty="0" err="1"/>
              <a:t>απο</a:t>
            </a:r>
            <a:r>
              <a:rPr lang="el-GR" dirty="0"/>
              <a:t>́ </a:t>
            </a:r>
            <a:r>
              <a:rPr lang="en-US" dirty="0"/>
              <a:t>White, 1997 </a:t>
            </a:r>
          </a:p>
          <a:p>
            <a:endParaRPr lang="en-US" dirty="0"/>
          </a:p>
        </p:txBody>
      </p:sp>
      <p:pic>
        <p:nvPicPr>
          <p:cNvPr id="8" name="Picture 7" descr="A blue rectangular sign with white text&#10;&#10;Description automatically generated">
            <a:extLst>
              <a:ext uri="{FF2B5EF4-FFF2-40B4-BE49-F238E27FC236}">
                <a16:creationId xmlns:a16="http://schemas.microsoft.com/office/drawing/2014/main" id="{90791E37-157E-788D-1125-A72CDFFB64B4}"/>
              </a:ext>
            </a:extLst>
          </p:cNvPr>
          <p:cNvPicPr>
            <a:picLocks noChangeAspect="1"/>
          </p:cNvPicPr>
          <p:nvPr/>
        </p:nvPicPr>
        <p:blipFill>
          <a:blip r:embed="rId2"/>
          <a:stretch>
            <a:fillRect/>
          </a:stretch>
        </p:blipFill>
        <p:spPr>
          <a:xfrm>
            <a:off x="2997200" y="977899"/>
            <a:ext cx="3467100" cy="5396373"/>
          </a:xfrm>
          <a:prstGeom prst="rect">
            <a:avLst/>
          </a:prstGeom>
        </p:spPr>
      </p:pic>
    </p:spTree>
    <p:extLst>
      <p:ext uri="{BB962C8B-B14F-4D97-AF65-F5344CB8AC3E}">
        <p14:creationId xmlns:p14="http://schemas.microsoft.com/office/powerpoint/2010/main" val="1545003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Τελικό στάδιο ελέγχου</a:t>
            </a:r>
            <a:endParaRPr lang="en-US" dirty="0"/>
          </a:p>
        </p:txBody>
      </p:sp>
      <p:sp>
        <p:nvSpPr>
          <p:cNvPr id="6" name="Content Placeholder 5"/>
          <p:cNvSpPr>
            <a:spLocks noGrp="1"/>
          </p:cNvSpPr>
          <p:nvPr>
            <p:ph type="body" idx="1"/>
          </p:nvPr>
        </p:nvSpPr>
        <p:spPr/>
        <p:txBody>
          <a:bodyPr>
            <a:normAutofit/>
          </a:bodyPr>
          <a:lstStyle/>
          <a:p>
            <a:pPr lvl="0"/>
            <a:r>
              <a:rPr lang="el-GR" sz="2400" dirty="0"/>
              <a:t>Είναι η πρόταση ξεκάθαρη και κατανοητή;</a:t>
            </a:r>
            <a:endParaRPr lang="en-US" sz="2400" dirty="0"/>
          </a:p>
          <a:p>
            <a:pPr lvl="0"/>
            <a:r>
              <a:rPr lang="el-GR" sz="2400" dirty="0"/>
              <a:t>Είναι η πρόταση ρεαλιστική – είναι εφικτοί οι στόχοι;</a:t>
            </a:r>
            <a:endParaRPr lang="en-US" sz="2400" dirty="0"/>
          </a:p>
          <a:p>
            <a:pPr lvl="0"/>
            <a:r>
              <a:rPr lang="el-GR" sz="2400" dirty="0"/>
              <a:t>Είναι η πρόταση σύμφωνη με τις προδιαγραφές πάνω στις οποίες γράφτηκε;</a:t>
            </a:r>
            <a:endParaRPr lang="en-US" sz="2400" dirty="0"/>
          </a:p>
          <a:p>
            <a:pPr lvl="0"/>
            <a:r>
              <a:rPr lang="el-GR" sz="2400" dirty="0"/>
              <a:t>Είναι ο προϋπολογισμός (εάν </a:t>
            </a:r>
            <a:r>
              <a:rPr lang="el-GR" sz="2400" dirty="0" err="1"/>
              <a:t>υπ</a:t>
            </a:r>
            <a:r>
              <a:rPr lang="en-US" sz="2400" dirty="0" err="1"/>
              <a:t>ά</a:t>
            </a:r>
            <a:r>
              <a:rPr lang="el-GR" sz="2400" dirty="0" err="1"/>
              <a:t>ρχει</a:t>
            </a:r>
            <a:r>
              <a:rPr lang="el-GR" sz="2400" dirty="0"/>
              <a:t>) ακριβής;</a:t>
            </a:r>
          </a:p>
          <a:p>
            <a:pPr lvl="0"/>
            <a:r>
              <a:rPr lang="el-GR" sz="2400" dirty="0"/>
              <a:t>Έχετε ένα εναλλακτικό σχέδιο;</a:t>
            </a:r>
          </a:p>
          <a:p>
            <a:endParaRPr lang="en-US" sz="2400" dirty="0"/>
          </a:p>
        </p:txBody>
      </p:sp>
      <p:sp>
        <p:nvSpPr>
          <p:cNvPr id="5" name="TextBox 4"/>
          <p:cNvSpPr txBox="1"/>
          <p:nvPr/>
        </p:nvSpPr>
        <p:spPr>
          <a:xfrm>
            <a:off x="2049237" y="27850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5564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marL="0" indent="0">
              <a:buNone/>
            </a:pPr>
            <a:endParaRPr lang="el-GR" sz="2400" dirty="0"/>
          </a:p>
          <a:p>
            <a:pPr lvl="0"/>
            <a:r>
              <a:rPr lang="el-GR" sz="2400" dirty="0"/>
              <a:t>Να παράγετε νέες ιδέες για θέματα έρευνας.</a:t>
            </a:r>
            <a:endParaRPr lang="en-US" sz="2400" dirty="0"/>
          </a:p>
          <a:p>
            <a:pPr lvl="0"/>
            <a:r>
              <a:rPr lang="el-GR" sz="2400" dirty="0"/>
              <a:t>Να αναγνωρίσετε ένα καλό θέμα έρευνας χρησιμοποιώντας επιλεγμένα κριτήρια.</a:t>
            </a:r>
            <a:endParaRPr lang="en-US" sz="2400" dirty="0"/>
          </a:p>
          <a:p>
            <a:pPr lvl="0"/>
            <a:r>
              <a:rPr lang="el-GR" sz="2400" dirty="0"/>
              <a:t>Να αναγνωρίσετε τι είδους θέματα πρέπει να αποφύγετε.</a:t>
            </a:r>
            <a:endParaRPr lang="en-US" sz="2400" dirty="0"/>
          </a:p>
          <a:p>
            <a:pPr lvl="0"/>
            <a:r>
              <a:rPr lang="el-GR" sz="2400" dirty="0"/>
              <a:t>Να γράψετε μία ακαδημαϊκή πρόταση για ένα ερευνητικό έργο.</a:t>
            </a:r>
            <a:endParaRPr lang="en-US" sz="2400" dirty="0"/>
          </a:p>
          <a:p>
            <a:pPr lvl="0"/>
            <a:r>
              <a:rPr lang="el-GR" sz="2400" dirty="0"/>
              <a:t>Να γράψετε μία πρόταση για έναν οργανισμό. </a:t>
            </a:r>
            <a:endParaRPr lang="en-US" sz="2400" dirty="0"/>
          </a:p>
          <a:p>
            <a:pPr marL="342900" indent="0">
              <a:buNone/>
            </a:pP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Επιλογή Θέματος Έρευνας</a:t>
            </a:r>
            <a:endParaRPr lang="en-US" dirty="0"/>
          </a:p>
        </p:txBody>
      </p:sp>
      <p:sp>
        <p:nvSpPr>
          <p:cNvPr id="3" name="Content Placeholder 2"/>
          <p:cNvSpPr>
            <a:spLocks noGrp="1"/>
          </p:cNvSpPr>
          <p:nvPr>
            <p:ph type="body" idx="1"/>
          </p:nvPr>
        </p:nvSpPr>
        <p:spPr/>
        <p:txBody>
          <a:bodyPr>
            <a:normAutofit/>
          </a:bodyPr>
          <a:lstStyle/>
          <a:p>
            <a:pPr marL="685800" indent="-342900"/>
            <a:r>
              <a:rPr lang="el-GR" sz="2400" dirty="0"/>
              <a:t>Πηγές ιδεών</a:t>
            </a:r>
            <a:r>
              <a:rPr lang="en-GB" sz="2400" dirty="0"/>
              <a:t>= </a:t>
            </a:r>
            <a:r>
              <a:rPr lang="el-GR" sz="2400" dirty="0"/>
              <a:t>λογοτεχνία, εμπειρίες, περιβάλλον</a:t>
            </a:r>
            <a:endParaRPr lang="en-GB" sz="2400" dirty="0"/>
          </a:p>
          <a:p>
            <a:pPr marL="685800" indent="-342900"/>
            <a:r>
              <a:rPr lang="el-GR" sz="2400" dirty="0"/>
              <a:t>Ένα «καλό» θέμα</a:t>
            </a:r>
            <a:r>
              <a:rPr lang="en-US" sz="2400" dirty="0"/>
              <a:t> </a:t>
            </a:r>
            <a:r>
              <a:rPr lang="el-GR" sz="2400" dirty="0"/>
              <a:t>θα </a:t>
            </a:r>
            <a:r>
              <a:rPr lang="en-GB" sz="2400" dirty="0"/>
              <a:t>. . . </a:t>
            </a:r>
          </a:p>
          <a:p>
            <a:pPr marL="1093788" lvl="1" indent="-608013"/>
            <a:r>
              <a:rPr lang="el-GR" sz="2400" dirty="0"/>
              <a:t>σας ενδιαφέρει</a:t>
            </a:r>
            <a:endParaRPr lang="en-GB" sz="2400" dirty="0"/>
          </a:p>
          <a:p>
            <a:pPr marL="1093788" lvl="1" indent="-608013"/>
            <a:r>
              <a:rPr lang="el-GR" sz="2400" dirty="0"/>
              <a:t>ικανοποιεί τις ακαδημαϊκές/εργασιακές απαιτήσεις</a:t>
            </a:r>
          </a:p>
          <a:p>
            <a:pPr marL="1093788" lvl="1" indent="-608013"/>
            <a:r>
              <a:rPr lang="el-GR" sz="2400" dirty="0"/>
              <a:t>σας δώσει τη δυνατότητα να μεγιστοποιήσετε την προσωπική σας ανάπτυξη. </a:t>
            </a:r>
            <a:endParaRPr lang="en-US" sz="2400" dirty="0"/>
          </a:p>
        </p:txBody>
      </p:sp>
    </p:spTree>
    <p:extLst>
      <p:ext uri="{BB962C8B-B14F-4D97-AF65-F5344CB8AC3E}">
        <p14:creationId xmlns:p14="http://schemas.microsoft.com/office/powerpoint/2010/main" val="151483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Συμβουλές για την απόκτηση πρόσβασης</a:t>
            </a:r>
            <a:endParaRPr lang="en-US" sz="3200" dirty="0"/>
          </a:p>
        </p:txBody>
      </p:sp>
      <p:sp>
        <p:nvSpPr>
          <p:cNvPr id="3" name="Content Placeholder 2"/>
          <p:cNvSpPr>
            <a:spLocks noGrp="1"/>
          </p:cNvSpPr>
          <p:nvPr>
            <p:ph type="body" idx="1"/>
          </p:nvPr>
        </p:nvSpPr>
        <p:spPr/>
        <p:txBody>
          <a:bodyPr>
            <a:normAutofit fontScale="92500" lnSpcReduction="20000"/>
          </a:bodyPr>
          <a:lstStyle/>
          <a:p>
            <a:r>
              <a:rPr lang="el-GR" sz="2400" dirty="0"/>
              <a:t>Απόκτηση όσο το δυνατόν πιο υψηλής χρηματοδότησης </a:t>
            </a:r>
            <a:r>
              <a:rPr lang="en-US" sz="2400" dirty="0"/>
              <a:t> </a:t>
            </a:r>
          </a:p>
          <a:p>
            <a:pPr lvl="0"/>
            <a:r>
              <a:rPr lang="el-GR" sz="2400" dirty="0"/>
              <a:t>Να είστε ξεκάθαροι και ειλικρινείς για τους στόχους και το επίκεντρο της έρευνάς σας</a:t>
            </a:r>
            <a:endParaRPr lang="en-US" sz="2400" dirty="0"/>
          </a:p>
          <a:p>
            <a:r>
              <a:rPr lang="el-GR" sz="2400" dirty="0"/>
              <a:t>Να θέσετε ερευνητικούς στόχους που είναι λογικοί και εφικτοί </a:t>
            </a:r>
          </a:p>
          <a:p>
            <a:pPr lvl="0"/>
            <a:r>
              <a:rPr lang="el-GR" sz="2400" dirty="0"/>
              <a:t>Να ξεκαθαρίσετε τη μεθοδολογία έρευνας, ώστε να γίνει κατανοητός ο βαθμός της αναστάτωσης</a:t>
            </a:r>
          </a:p>
          <a:p>
            <a:r>
              <a:rPr lang="el-GR" sz="2400" dirty="0"/>
              <a:t>Να εξηγήσετε ότι ο οργανισμός ίσως και να έχει κάποιο κέρδος, με το να σας δώσει την πρόσβαση</a:t>
            </a:r>
            <a:endParaRPr lang="en-US" sz="2400" dirty="0"/>
          </a:p>
          <a:p>
            <a:pPr lvl="0"/>
            <a:r>
              <a:rPr lang="el-GR" sz="2400" dirty="0"/>
              <a:t>Βεβαιώστε πως θα κρατηθεί η εμπιστευτικότητα</a:t>
            </a:r>
            <a:endParaRPr lang="en-US" sz="2400" dirty="0"/>
          </a:p>
          <a:p>
            <a:r>
              <a:rPr lang="el-GR" sz="2400" dirty="0"/>
              <a:t>Βεβαιωθείτε ότι οποιαδήποτε επικοινωνία γίνεται είναι ακριβής και  δεν περιέχει λάθη</a:t>
            </a:r>
            <a:r>
              <a:rPr lang="en-US" sz="2400" dirty="0"/>
              <a:t> </a:t>
            </a:r>
          </a:p>
        </p:txBody>
      </p:sp>
    </p:spTree>
    <p:extLst>
      <p:ext uri="{BB962C8B-B14F-4D97-AF65-F5344CB8AC3E}">
        <p14:creationId xmlns:p14="http://schemas.microsoft.com/office/powerpoint/2010/main" val="312941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30380-BD84-0C58-EA0D-038DAACC96C1}"/>
              </a:ext>
            </a:extLst>
          </p:cNvPr>
          <p:cNvSpPr>
            <a:spLocks noGrp="1"/>
          </p:cNvSpPr>
          <p:nvPr>
            <p:ph type="title"/>
          </p:nvPr>
        </p:nvSpPr>
        <p:spPr/>
        <p:txBody>
          <a:bodyPr/>
          <a:lstStyle/>
          <a:p>
            <a:r>
              <a:rPr lang="el-GR" sz="3600" b="1" i="1" dirty="0"/>
              <a:t>Άλλοι παράγοντες για να αναλογιστείτε όταν επιλέγετε ένα θέμα</a:t>
            </a:r>
            <a:endParaRPr lang="en-US" dirty="0"/>
          </a:p>
        </p:txBody>
      </p:sp>
      <p:sp>
        <p:nvSpPr>
          <p:cNvPr id="3" name="Text Placeholder 2">
            <a:extLst>
              <a:ext uri="{FF2B5EF4-FFF2-40B4-BE49-F238E27FC236}">
                <a16:creationId xmlns:a16="http://schemas.microsoft.com/office/drawing/2014/main" id="{E930B228-B522-ED58-558F-FB21D749C967}"/>
              </a:ext>
            </a:extLst>
          </p:cNvPr>
          <p:cNvSpPr>
            <a:spLocks noGrp="1"/>
          </p:cNvSpPr>
          <p:nvPr>
            <p:ph type="body" idx="1"/>
          </p:nvPr>
        </p:nvSpPr>
        <p:spPr/>
        <p:txBody>
          <a:bodyPr/>
          <a:lstStyle/>
          <a:p>
            <a:r>
              <a:rPr lang="el-GR" sz="2400" dirty="0"/>
              <a:t>Υπάρχουν δυνατότητες χορηγιών/δικτύων υποστήριξης;</a:t>
            </a:r>
          </a:p>
          <a:p>
            <a:r>
              <a:rPr lang="el-GR" sz="2400" dirty="0"/>
              <a:t>Τι θα μπορούσατε ουσιαστικά να ολοκληρώσετε στον διαθέσιμο χρόνο;</a:t>
            </a:r>
          </a:p>
          <a:p>
            <a:r>
              <a:rPr lang="el-GR" sz="2400" dirty="0"/>
              <a:t>Τι βρίσκεται μέσα στα όρια των δυνατοτήτων και της εμπειρίας σας;</a:t>
            </a:r>
          </a:p>
          <a:p>
            <a:r>
              <a:rPr lang="el-GR" sz="2400" dirty="0"/>
              <a:t>Ποια αξία και τι αντίκτυπο θα  μπορούσε να έχει το έργο σας;</a:t>
            </a:r>
          </a:p>
          <a:p>
            <a:r>
              <a:rPr lang="el-GR" sz="2400" dirty="0"/>
              <a:t>Πως θα μπορούσατε να συνδέσετε το θέμα με τους στόχους καριέρας σας;</a:t>
            </a:r>
          </a:p>
        </p:txBody>
      </p:sp>
    </p:spTree>
    <p:extLst>
      <p:ext uri="{BB962C8B-B14F-4D97-AF65-F5344CB8AC3E}">
        <p14:creationId xmlns:p14="http://schemas.microsoft.com/office/powerpoint/2010/main" val="3293556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Παραγωγή Ιδεών Έρευνας</a:t>
            </a:r>
            <a:endParaRPr lang="en-US" dirty="0"/>
          </a:p>
        </p:txBody>
      </p:sp>
      <p:sp>
        <p:nvSpPr>
          <p:cNvPr id="6" name="Content Placeholder 5"/>
          <p:cNvSpPr>
            <a:spLocks noGrp="1"/>
          </p:cNvSpPr>
          <p:nvPr>
            <p:ph type="body" idx="1"/>
          </p:nvPr>
        </p:nvSpPr>
        <p:spPr/>
        <p:txBody>
          <a:bodyPr>
            <a:normAutofit/>
          </a:bodyPr>
          <a:lstStyle/>
          <a:p>
            <a:r>
              <a:rPr lang="el-GR" sz="2400" dirty="0"/>
              <a:t>Εξετάστε τα δυνατά και αδύναμα σημεία σας</a:t>
            </a:r>
          </a:p>
          <a:p>
            <a:r>
              <a:rPr lang="el-GR" sz="2400" dirty="0"/>
              <a:t>Κοιτάξτε προηγούμενα έργα</a:t>
            </a:r>
            <a:endParaRPr lang="en-US" sz="2400" dirty="0"/>
          </a:p>
          <a:p>
            <a:r>
              <a:rPr lang="el-GR" sz="2400" dirty="0"/>
              <a:t>Ερευνήστε τη βιβλιογραφία</a:t>
            </a:r>
            <a:endParaRPr lang="en-US" sz="2400" dirty="0"/>
          </a:p>
          <a:p>
            <a:r>
              <a:rPr lang="el-GR" sz="2400" dirty="0"/>
              <a:t>Καταιγισμός Ιδεών </a:t>
            </a:r>
            <a:endParaRPr lang="en-US" sz="2400" dirty="0"/>
          </a:p>
          <a:p>
            <a:r>
              <a:rPr lang="el-GR" sz="2400" dirty="0"/>
              <a:t>Δέντρα σχετικότητας</a:t>
            </a:r>
            <a:endParaRPr lang="en-US" sz="2400" dirty="0"/>
          </a:p>
          <a:p>
            <a:r>
              <a:rPr lang="el-GR" sz="2400" dirty="0"/>
              <a:t>Ανάλυση ΔΑΕΑ </a:t>
            </a:r>
            <a:endParaRPr lang="en-US" sz="2400" dirty="0"/>
          </a:p>
          <a:p>
            <a:endParaRPr lang="en-US" sz="2400" dirty="0"/>
          </a:p>
        </p:txBody>
      </p:sp>
    </p:spTree>
    <p:extLst>
      <p:ext uri="{BB962C8B-B14F-4D97-AF65-F5344CB8AC3E}">
        <p14:creationId xmlns:p14="http://schemas.microsoft.com/office/powerpoint/2010/main" val="339275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Θέματα προς Αποφυγή</a:t>
            </a:r>
            <a:endParaRPr lang="en-US" dirty="0"/>
          </a:p>
        </p:txBody>
      </p:sp>
      <p:sp>
        <p:nvSpPr>
          <p:cNvPr id="7" name="Content Placeholder 6"/>
          <p:cNvSpPr>
            <a:spLocks noGrp="1"/>
          </p:cNvSpPr>
          <p:nvPr>
            <p:ph type="body" idx="1"/>
          </p:nvPr>
        </p:nvSpPr>
        <p:spPr/>
        <p:txBody>
          <a:bodyPr>
            <a:normAutofit/>
          </a:bodyPr>
          <a:lstStyle/>
          <a:p>
            <a:pPr marL="342900" indent="-342900">
              <a:buSzPct val="100000"/>
              <a:buFont typeface="Lucida Grande"/>
              <a:buChar char="✗"/>
            </a:pPr>
            <a:r>
              <a:rPr lang="el-GR" sz="2400" dirty="0"/>
              <a:t>Πολύ μεγάλα ή τετριμμένα</a:t>
            </a:r>
            <a:endParaRPr lang="en-US" sz="2400" dirty="0"/>
          </a:p>
          <a:p>
            <a:pPr marL="342900" indent="-342900">
              <a:buSzPct val="100000"/>
              <a:buFont typeface="Lucida Grande"/>
              <a:buChar char="✗"/>
            </a:pPr>
            <a:r>
              <a:rPr lang="el-GR" sz="2400" dirty="0"/>
              <a:t>Πολύ τεχνικά</a:t>
            </a:r>
            <a:endParaRPr lang="en-US" sz="2400" dirty="0"/>
          </a:p>
          <a:p>
            <a:pPr marL="342900" indent="-342900">
              <a:buSzPct val="100000"/>
              <a:buFont typeface="Lucida Grande"/>
              <a:buChar char="✗"/>
            </a:pPr>
            <a:r>
              <a:rPr lang="el-GR" sz="2400" dirty="0"/>
              <a:t>Έχουν ελλείψεις σε υλικά και ανθρώπους. </a:t>
            </a:r>
          </a:p>
          <a:p>
            <a:pPr marL="342900" indent="-342900">
              <a:buSzPct val="100000"/>
              <a:buFont typeface="Lucida Grande"/>
              <a:buChar char="✗"/>
            </a:pPr>
            <a:r>
              <a:rPr lang="el-GR" sz="2400" dirty="0"/>
              <a:t>Εξαρτώμενα από την ολοκλήρωση ενός άλλου έργου</a:t>
            </a:r>
          </a:p>
          <a:p>
            <a:pPr marL="342900" indent="-342900">
              <a:buSzPct val="100000"/>
              <a:buFont typeface="Lucida Grande"/>
              <a:buChar char="✗"/>
            </a:pPr>
            <a:r>
              <a:rPr lang="el-GR" sz="2400" i="1" dirty="0"/>
              <a:t>Αντιδεοντολογικά</a:t>
            </a:r>
            <a:r>
              <a:rPr lang="en-US" sz="2400" dirty="0"/>
              <a:t>	</a:t>
            </a:r>
          </a:p>
          <a:p>
            <a:endParaRPr lang="en-US" sz="2400" dirty="0"/>
          </a:p>
        </p:txBody>
      </p:sp>
    </p:spTree>
    <p:extLst>
      <p:ext uri="{BB962C8B-B14F-4D97-AF65-F5344CB8AC3E}">
        <p14:creationId xmlns:p14="http://schemas.microsoft.com/office/powerpoint/2010/main" val="1758989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Ερευνητικές Προτάσεις</a:t>
            </a:r>
            <a:endParaRPr lang="en-US" dirty="0"/>
          </a:p>
        </p:txBody>
      </p:sp>
      <p:sp>
        <p:nvSpPr>
          <p:cNvPr id="3" name="Content Placeholder 2"/>
          <p:cNvSpPr>
            <a:spLocks noGrp="1"/>
          </p:cNvSpPr>
          <p:nvPr>
            <p:ph type="body" idx="1"/>
          </p:nvPr>
        </p:nvSpPr>
        <p:spPr/>
        <p:txBody>
          <a:bodyPr>
            <a:normAutofit/>
          </a:bodyPr>
          <a:lstStyle/>
          <a:p>
            <a:pPr marL="342900" indent="0">
              <a:buNone/>
            </a:pPr>
            <a:r>
              <a:rPr lang="el-GR" sz="2400" b="1" dirty="0"/>
              <a:t>Αρχεία  που </a:t>
            </a:r>
            <a:r>
              <a:rPr lang="el-GR" sz="2400" b="1" dirty="0" err="1"/>
              <a:t>ασχολ</a:t>
            </a:r>
            <a:r>
              <a:rPr lang="en-US" sz="2400" b="1" dirty="0"/>
              <a:t>o</a:t>
            </a:r>
            <a:r>
              <a:rPr lang="el-GR" sz="2400" b="1" dirty="0" err="1"/>
              <a:t>ύνται</a:t>
            </a:r>
            <a:r>
              <a:rPr lang="el-GR" sz="2400" b="1" dirty="0"/>
              <a:t> με ζητήματα όπως</a:t>
            </a:r>
            <a:r>
              <a:rPr lang="en-GB" sz="2400" b="1" dirty="0"/>
              <a:t>. . . </a:t>
            </a:r>
          </a:p>
          <a:p>
            <a:endParaRPr lang="el-GR" sz="2400" i="1" u="sng" dirty="0"/>
          </a:p>
          <a:p>
            <a:pPr lvl="0"/>
            <a:r>
              <a:rPr lang="el-GR" sz="2400" dirty="0"/>
              <a:t>Το προτεινόμενο θέμα της έρευνας.</a:t>
            </a:r>
            <a:endParaRPr lang="en-US" sz="2400" dirty="0"/>
          </a:p>
          <a:p>
            <a:pPr lvl="0"/>
            <a:r>
              <a:rPr lang="el-GR" sz="2400" dirty="0"/>
              <a:t>Τι σκοπεύει να πετύχει η έρευνα.</a:t>
            </a:r>
            <a:endParaRPr lang="en-US" sz="2400" dirty="0"/>
          </a:p>
          <a:p>
            <a:pPr lvl="0"/>
            <a:r>
              <a:rPr lang="el-GR" sz="2400" dirty="0"/>
              <a:t>Τις μεθόδους με τις οποίες θα διεξαχθεί η έρευνα.</a:t>
            </a:r>
            <a:endParaRPr lang="en-US" sz="2400" dirty="0"/>
          </a:p>
          <a:p>
            <a:pPr lvl="0"/>
            <a:r>
              <a:rPr lang="el-GR" sz="2400" dirty="0"/>
              <a:t>Τι θα αποκομίσουμε από την έρευνα και γιατί αξίζει να την κάνουμε.</a:t>
            </a:r>
            <a:r>
              <a:rPr lang="en-US" sz="2400" dirty="0"/>
              <a:t>	</a:t>
            </a:r>
          </a:p>
          <a:p>
            <a:endParaRPr lang="en-US" sz="2400" dirty="0"/>
          </a:p>
        </p:txBody>
      </p:sp>
    </p:spTree>
    <p:extLst>
      <p:ext uri="{BB962C8B-B14F-4D97-AF65-F5344CB8AC3E}">
        <p14:creationId xmlns:p14="http://schemas.microsoft.com/office/powerpoint/2010/main" val="359883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on it&#10;&#10;Description automatically generated">
            <a:extLst>
              <a:ext uri="{FF2B5EF4-FFF2-40B4-BE49-F238E27FC236}">
                <a16:creationId xmlns:a16="http://schemas.microsoft.com/office/drawing/2014/main" id="{FDCDF9EC-FC1D-10C8-17DE-E231528215B0}"/>
              </a:ext>
            </a:extLst>
          </p:cNvPr>
          <p:cNvPicPr>
            <a:picLocks noChangeAspect="1"/>
          </p:cNvPicPr>
          <p:nvPr/>
        </p:nvPicPr>
        <p:blipFill>
          <a:blip r:embed="rId2"/>
          <a:stretch>
            <a:fillRect/>
          </a:stretch>
        </p:blipFill>
        <p:spPr>
          <a:xfrm>
            <a:off x="1638068" y="0"/>
            <a:ext cx="5867863" cy="6858000"/>
          </a:xfrm>
          <a:prstGeom prst="rect">
            <a:avLst/>
          </a:prstGeom>
        </p:spPr>
      </p:pic>
      <p:sp>
        <p:nvSpPr>
          <p:cNvPr id="9" name="Title 8">
            <a:extLst>
              <a:ext uri="{FF2B5EF4-FFF2-40B4-BE49-F238E27FC236}">
                <a16:creationId xmlns:a16="http://schemas.microsoft.com/office/drawing/2014/main" id="{F7580AD5-B5EB-CB75-A597-CA085F28A24E}"/>
              </a:ext>
            </a:extLst>
          </p:cNvPr>
          <p:cNvSpPr>
            <a:spLocks noGrp="1"/>
          </p:cNvSpPr>
          <p:nvPr>
            <p:ph type="title"/>
          </p:nvPr>
        </p:nvSpPr>
        <p:spPr>
          <a:xfrm rot="16200000">
            <a:off x="-2385059" y="2524759"/>
            <a:ext cx="6146801" cy="1097279"/>
          </a:xfrm>
        </p:spPr>
        <p:txBody>
          <a:bodyPr/>
          <a:lstStyle/>
          <a:p>
            <a:r>
              <a:rPr lang="el-GR" dirty="0"/>
              <a:t>Τυπική δομή μίας ακαδημαϊκής πρότασης </a:t>
            </a:r>
            <a:endParaRPr lang="en-US" dirty="0"/>
          </a:p>
        </p:txBody>
      </p:sp>
    </p:spTree>
    <p:extLst>
      <p:ext uri="{BB962C8B-B14F-4D97-AF65-F5344CB8AC3E}">
        <p14:creationId xmlns:p14="http://schemas.microsoft.com/office/powerpoint/2010/main" val="2723680315"/>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18</TotalTime>
  <Words>869</Words>
  <Application>Microsoft Macintosh PowerPoint</Application>
  <PresentationFormat>On-screen Show (4:3)</PresentationFormat>
  <Paragraphs>78</Paragraphs>
  <Slides>14</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Apparat</vt:lpstr>
      <vt:lpstr>Arial</vt:lpstr>
      <vt:lpstr>Calibri</vt:lpstr>
      <vt:lpstr>Lucida Grande</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Επιλογή Θέματος Έρευνας</vt:lpstr>
      <vt:lpstr>Συμβουλές για την απόκτηση πρόσβασης</vt:lpstr>
      <vt:lpstr>Άλλοι παράγοντες για να αναλογιστείτε όταν επιλέγετε ένα θέμα</vt:lpstr>
      <vt:lpstr>Παραγωγή Ιδεών Έρευνας</vt:lpstr>
      <vt:lpstr>Θέματα προς Αποφυγή</vt:lpstr>
      <vt:lpstr>Ερευνητικές Προτάσεις</vt:lpstr>
      <vt:lpstr>Τυπική δομή μίας ακαδημαϊκής πρότασης </vt:lpstr>
      <vt:lpstr>Συγγραφή Προτάσεων σε Οργανισμούς </vt:lpstr>
      <vt:lpstr>Να υποβάλλει κανείς μία ερευνητική πρόταση ή όχι? </vt:lpstr>
      <vt:lpstr>Διάγραμμα ροής ανάπτυξης πρότασης  </vt:lpstr>
      <vt:lpstr>Τελικό στάδιο ελέγχου</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4</cp:revision>
  <dcterms:created xsi:type="dcterms:W3CDTF">2023-09-04T06:57:55Z</dcterms:created>
  <dcterms:modified xsi:type="dcterms:W3CDTF">2023-09-04T07:16:05Z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