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A0427C47-EF75-4660-9B46-024BA2FB8855}" type="datetimeFigureOut">
              <a:rPr lang="el-GR" smtClean="0"/>
              <a:t>22/3/2021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F06B984-D36E-4554-8E14-EFCD252F63E4}" type="slidenum">
              <a:rPr lang="el-GR" smtClean="0"/>
              <a:t>‹#›</a:t>
            </a:fld>
            <a:endParaRPr lang="el-GR"/>
          </a:p>
        </p:txBody>
      </p:sp>
    </p:spTree>
    <p:extLst>
      <p:ext uri="{BB962C8B-B14F-4D97-AF65-F5344CB8AC3E}">
        <p14:creationId xmlns:p14="http://schemas.microsoft.com/office/powerpoint/2010/main" val="248299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0427C47-EF75-4660-9B46-024BA2FB8855}" type="datetimeFigureOut">
              <a:rPr lang="el-GR" smtClean="0"/>
              <a:t>22/3/2021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F06B984-D36E-4554-8E14-EFCD252F63E4}" type="slidenum">
              <a:rPr lang="el-GR" smtClean="0"/>
              <a:t>‹#›</a:t>
            </a:fld>
            <a:endParaRPr lang="el-GR"/>
          </a:p>
        </p:txBody>
      </p:sp>
    </p:spTree>
    <p:extLst>
      <p:ext uri="{BB962C8B-B14F-4D97-AF65-F5344CB8AC3E}">
        <p14:creationId xmlns:p14="http://schemas.microsoft.com/office/powerpoint/2010/main" val="182274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0427C47-EF75-4660-9B46-024BA2FB8855}" type="datetimeFigureOut">
              <a:rPr lang="el-GR" smtClean="0"/>
              <a:t>22/3/2021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F06B984-D36E-4554-8E14-EFCD252F63E4}" type="slidenum">
              <a:rPr lang="el-GR" smtClean="0"/>
              <a:t>‹#›</a:t>
            </a:fld>
            <a:endParaRPr lang="el-GR"/>
          </a:p>
        </p:txBody>
      </p:sp>
    </p:spTree>
    <p:extLst>
      <p:ext uri="{BB962C8B-B14F-4D97-AF65-F5344CB8AC3E}">
        <p14:creationId xmlns:p14="http://schemas.microsoft.com/office/powerpoint/2010/main" val="3093984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6197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6197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8" name="Rectangle 6"/>
          <p:cNvSpPr>
            <a:spLocks noGrp="1" noChangeArrowheads="1"/>
          </p:cNvSpPr>
          <p:nvPr>
            <p:ph type="sldNum" sz="quarter" idx="12"/>
          </p:nvPr>
        </p:nvSpPr>
        <p:spPr>
          <a:ln/>
        </p:spPr>
        <p:txBody>
          <a:bodyPr/>
          <a:lstStyle>
            <a:lvl1pPr>
              <a:defRPr/>
            </a:lvl1pPr>
          </a:lstStyle>
          <a:p>
            <a:pPr>
              <a:defRPr/>
            </a:pPr>
            <a:fld id="{ADCABC8A-CCE6-4658-B23D-8B4ACEE5706D}" type="slidenum">
              <a:rPr lang="el-GR" altLang="el-GR"/>
              <a:pPr>
                <a:defRPr/>
              </a:pPr>
              <a:t>‹#›</a:t>
            </a:fld>
            <a:endParaRPr lang="el-GR" altLang="el-GR"/>
          </a:p>
        </p:txBody>
      </p:sp>
    </p:spTree>
    <p:extLst>
      <p:ext uri="{BB962C8B-B14F-4D97-AF65-F5344CB8AC3E}">
        <p14:creationId xmlns:p14="http://schemas.microsoft.com/office/powerpoint/2010/main" val="100113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0427C47-EF75-4660-9B46-024BA2FB8855}" type="datetimeFigureOut">
              <a:rPr lang="el-GR" smtClean="0"/>
              <a:t>22/3/2021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F06B984-D36E-4554-8E14-EFCD252F63E4}" type="slidenum">
              <a:rPr lang="el-GR" smtClean="0"/>
              <a:t>‹#›</a:t>
            </a:fld>
            <a:endParaRPr lang="el-GR"/>
          </a:p>
        </p:txBody>
      </p:sp>
    </p:spTree>
    <p:extLst>
      <p:ext uri="{BB962C8B-B14F-4D97-AF65-F5344CB8AC3E}">
        <p14:creationId xmlns:p14="http://schemas.microsoft.com/office/powerpoint/2010/main" val="151174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427C47-EF75-4660-9B46-024BA2FB8855}" type="datetimeFigureOut">
              <a:rPr lang="el-GR" smtClean="0"/>
              <a:t>22/3/2021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F06B984-D36E-4554-8E14-EFCD252F63E4}" type="slidenum">
              <a:rPr lang="el-GR" smtClean="0"/>
              <a:t>‹#›</a:t>
            </a:fld>
            <a:endParaRPr lang="el-GR"/>
          </a:p>
        </p:txBody>
      </p:sp>
    </p:spTree>
    <p:extLst>
      <p:ext uri="{BB962C8B-B14F-4D97-AF65-F5344CB8AC3E}">
        <p14:creationId xmlns:p14="http://schemas.microsoft.com/office/powerpoint/2010/main" val="29877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A0427C47-EF75-4660-9B46-024BA2FB8855}" type="datetimeFigureOut">
              <a:rPr lang="el-GR" smtClean="0"/>
              <a:t>22/3/2021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F06B984-D36E-4554-8E14-EFCD252F63E4}" type="slidenum">
              <a:rPr lang="el-GR" smtClean="0"/>
              <a:t>‹#›</a:t>
            </a:fld>
            <a:endParaRPr lang="el-GR"/>
          </a:p>
        </p:txBody>
      </p:sp>
    </p:spTree>
    <p:extLst>
      <p:ext uri="{BB962C8B-B14F-4D97-AF65-F5344CB8AC3E}">
        <p14:creationId xmlns:p14="http://schemas.microsoft.com/office/powerpoint/2010/main" val="3191310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A0427C47-EF75-4660-9B46-024BA2FB8855}" type="datetimeFigureOut">
              <a:rPr lang="el-GR" smtClean="0"/>
              <a:t>22/3/2021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F06B984-D36E-4554-8E14-EFCD252F63E4}" type="slidenum">
              <a:rPr lang="el-GR" smtClean="0"/>
              <a:t>‹#›</a:t>
            </a:fld>
            <a:endParaRPr lang="el-GR"/>
          </a:p>
        </p:txBody>
      </p:sp>
    </p:spTree>
    <p:extLst>
      <p:ext uri="{BB962C8B-B14F-4D97-AF65-F5344CB8AC3E}">
        <p14:creationId xmlns:p14="http://schemas.microsoft.com/office/powerpoint/2010/main" val="28940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A0427C47-EF75-4660-9B46-024BA2FB8855}" type="datetimeFigureOut">
              <a:rPr lang="el-GR" smtClean="0"/>
              <a:t>22/3/2021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F06B984-D36E-4554-8E14-EFCD252F63E4}" type="slidenum">
              <a:rPr lang="el-GR" smtClean="0"/>
              <a:t>‹#›</a:t>
            </a:fld>
            <a:endParaRPr lang="el-GR"/>
          </a:p>
        </p:txBody>
      </p:sp>
    </p:spTree>
    <p:extLst>
      <p:ext uri="{BB962C8B-B14F-4D97-AF65-F5344CB8AC3E}">
        <p14:creationId xmlns:p14="http://schemas.microsoft.com/office/powerpoint/2010/main" val="345989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27C47-EF75-4660-9B46-024BA2FB8855}" type="datetimeFigureOut">
              <a:rPr lang="el-GR" smtClean="0"/>
              <a:t>22/3/2021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F06B984-D36E-4554-8E14-EFCD252F63E4}" type="slidenum">
              <a:rPr lang="el-GR" smtClean="0"/>
              <a:t>‹#›</a:t>
            </a:fld>
            <a:endParaRPr lang="el-GR"/>
          </a:p>
        </p:txBody>
      </p:sp>
    </p:spTree>
    <p:extLst>
      <p:ext uri="{BB962C8B-B14F-4D97-AF65-F5344CB8AC3E}">
        <p14:creationId xmlns:p14="http://schemas.microsoft.com/office/powerpoint/2010/main" val="10099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427C47-EF75-4660-9B46-024BA2FB8855}" type="datetimeFigureOut">
              <a:rPr lang="el-GR" smtClean="0"/>
              <a:t>22/3/2021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F06B984-D36E-4554-8E14-EFCD252F63E4}" type="slidenum">
              <a:rPr lang="el-GR" smtClean="0"/>
              <a:t>‹#›</a:t>
            </a:fld>
            <a:endParaRPr lang="el-GR"/>
          </a:p>
        </p:txBody>
      </p:sp>
    </p:spTree>
    <p:extLst>
      <p:ext uri="{BB962C8B-B14F-4D97-AF65-F5344CB8AC3E}">
        <p14:creationId xmlns:p14="http://schemas.microsoft.com/office/powerpoint/2010/main" val="362126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427C47-EF75-4660-9B46-024BA2FB8855}" type="datetimeFigureOut">
              <a:rPr lang="el-GR" smtClean="0"/>
              <a:t>22/3/2021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F06B984-D36E-4554-8E14-EFCD252F63E4}" type="slidenum">
              <a:rPr lang="el-GR" smtClean="0"/>
              <a:t>‹#›</a:t>
            </a:fld>
            <a:endParaRPr lang="el-GR"/>
          </a:p>
        </p:txBody>
      </p:sp>
    </p:spTree>
    <p:extLst>
      <p:ext uri="{BB962C8B-B14F-4D97-AF65-F5344CB8AC3E}">
        <p14:creationId xmlns:p14="http://schemas.microsoft.com/office/powerpoint/2010/main" val="10899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27C47-EF75-4660-9B46-024BA2FB8855}" type="datetimeFigureOut">
              <a:rPr lang="el-GR" smtClean="0"/>
              <a:t>22/3/2021</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6B984-D36E-4554-8E14-EFCD252F63E4}" type="slidenum">
              <a:rPr lang="el-GR" smtClean="0"/>
              <a:t>‹#›</a:t>
            </a:fld>
            <a:endParaRPr lang="el-GR"/>
          </a:p>
        </p:txBody>
      </p:sp>
    </p:spTree>
    <p:extLst>
      <p:ext uri="{BB962C8B-B14F-4D97-AF65-F5344CB8AC3E}">
        <p14:creationId xmlns:p14="http://schemas.microsoft.com/office/powerpoint/2010/main" val="3336368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t>ΕΙΣΑΓΩΓΗ ΣΤΗΝ ΚΛΑΣΙΚΗ ΑΡΧΑΙΟΛΟΓΙΑ Ι</a:t>
            </a:r>
            <a:br>
              <a:rPr lang="el-GR" dirty="0" smtClean="0"/>
            </a:br>
            <a:endParaRPr lang="el-GR" dirty="0"/>
          </a:p>
        </p:txBody>
      </p:sp>
      <p:sp>
        <p:nvSpPr>
          <p:cNvPr id="3" name="Subtitle 2"/>
          <p:cNvSpPr>
            <a:spLocks noGrp="1"/>
          </p:cNvSpPr>
          <p:nvPr>
            <p:ph type="subTitle" idx="1"/>
          </p:nvPr>
        </p:nvSpPr>
        <p:spPr/>
        <p:txBody>
          <a:bodyPr/>
          <a:lstStyle/>
          <a:p>
            <a:r>
              <a:rPr lang="el-GR" dirty="0" smtClean="0"/>
              <a:t>ΕΑΡΙΝΟ 2020-2021</a:t>
            </a:r>
            <a:endParaRPr lang="el-GR" dirty="0"/>
          </a:p>
        </p:txBody>
      </p:sp>
    </p:spTree>
    <p:extLst>
      <p:ext uri="{BB962C8B-B14F-4D97-AF65-F5344CB8AC3E}">
        <p14:creationId xmlns:p14="http://schemas.microsoft.com/office/powerpoint/2010/main" val="388839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l-GR" altLang="el-GR" sz="4000"/>
              <a:t>Κιβωτιόσχημοι τάφοι Κεραμεικού, κάτω από το Πομπείο. </a:t>
            </a:r>
          </a:p>
        </p:txBody>
      </p:sp>
      <p:pic>
        <p:nvPicPr>
          <p:cNvPr id="10243" name="Picture 3" descr="KerameikossubMyccisttomb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05139" y="1600201"/>
            <a:ext cx="618172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34341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altLang="el-GR" sz="4000"/>
              <a:t>Αγγεία και ταφές από την Αθήνα</a:t>
            </a:r>
            <a:r>
              <a:rPr lang="el-GR" altLang="el-GR" sz="2400"/>
              <a:t/>
            </a:r>
            <a:br>
              <a:rPr lang="el-GR" altLang="el-GR" sz="2400"/>
            </a:br>
            <a:r>
              <a:rPr lang="el-GR" altLang="el-GR" sz="2400"/>
              <a:t>Λονδίνο, Βρετανικό Μουσείο </a:t>
            </a:r>
            <a:br>
              <a:rPr lang="el-GR" altLang="el-GR" sz="2400"/>
            </a:br>
            <a:r>
              <a:rPr lang="el-GR" altLang="el-GR" sz="2400"/>
              <a:t>Ψευδόστομοι αμφορείς και αμφορίσκος με λαβές στην κοιλία</a:t>
            </a:r>
          </a:p>
        </p:txBody>
      </p:sp>
      <p:pic>
        <p:nvPicPr>
          <p:cNvPr id="11267" name="Picture 4" descr="Londonsubmyceneanpotte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82889" y="1773238"/>
            <a:ext cx="6681787"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3486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lstStyle/>
          <a:p>
            <a:pPr eaLnBrk="1" hangingPunct="1"/>
            <a:r>
              <a:rPr lang="el-GR" altLang="el-GR" sz="4000"/>
              <a:t>Ψευδόστομος αμφορέας και δισκόμορφο αγγείο</a:t>
            </a:r>
          </a:p>
        </p:txBody>
      </p:sp>
      <p:pic>
        <p:nvPicPr>
          <p:cNvPr id="12291" name="Picture 4" descr="Londonstirrupja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2150" y="1600201"/>
            <a:ext cx="6535738" cy="516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3415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l-GR" altLang="el-GR" sz="4000"/>
              <a:t>Πρωτογεωμετρική περίοδος: 1050-900 π.Χ. </a:t>
            </a:r>
          </a:p>
        </p:txBody>
      </p:sp>
      <p:sp>
        <p:nvSpPr>
          <p:cNvPr id="13315" name="Rectangle 3"/>
          <p:cNvSpPr>
            <a:spLocks noGrp="1" noChangeArrowheads="1"/>
          </p:cNvSpPr>
          <p:nvPr>
            <p:ph type="body" idx="1"/>
          </p:nvPr>
        </p:nvSpPr>
        <p:spPr/>
        <p:txBody>
          <a:bodyPr/>
          <a:lstStyle/>
          <a:p>
            <a:pPr eaLnBrk="1" hangingPunct="1">
              <a:lnSpc>
                <a:spcPct val="80000"/>
              </a:lnSpc>
            </a:pPr>
            <a:r>
              <a:rPr lang="el-GR" altLang="el-GR" sz="2000"/>
              <a:t>Σταδιακή έξοδος από τους Σκοτεινούς Αιώνες</a:t>
            </a:r>
          </a:p>
          <a:p>
            <a:pPr eaLnBrk="1" hangingPunct="1">
              <a:lnSpc>
                <a:spcPct val="80000"/>
              </a:lnSpc>
            </a:pPr>
            <a:r>
              <a:rPr lang="el-GR" altLang="el-GR" sz="2000"/>
              <a:t>Επανάκτηση των επαφών με την Ανατολή</a:t>
            </a:r>
          </a:p>
          <a:p>
            <a:pPr eaLnBrk="1" hangingPunct="1">
              <a:lnSpc>
                <a:spcPct val="80000"/>
              </a:lnSpc>
            </a:pPr>
            <a:r>
              <a:rPr lang="el-GR" altLang="el-GR" sz="2000"/>
              <a:t>Σημαντικότερα κέντρα η Αθήνα, το Λευκαντί στην Εύβοια, η Κνωσός στην Κρήτη, το Άργος και η Ιωλκός στη Θεσσαλία</a:t>
            </a:r>
          </a:p>
          <a:p>
            <a:pPr eaLnBrk="1" hangingPunct="1">
              <a:lnSpc>
                <a:spcPct val="80000"/>
              </a:lnSpc>
            </a:pPr>
            <a:r>
              <a:rPr lang="el-GR" altLang="el-GR" sz="2000"/>
              <a:t>Άλλα κέντρα: Αργολίδα, Κορινθία, Βοιωτία, Φωκίδα, Ιθάκη, Θεσσαλία, Σποράδες, Κυκλάδες, Αιτωλία</a:t>
            </a:r>
          </a:p>
          <a:p>
            <a:pPr eaLnBrk="1" hangingPunct="1">
              <a:lnSpc>
                <a:spcPct val="80000"/>
              </a:lnSpc>
            </a:pPr>
            <a:r>
              <a:rPr lang="el-GR" altLang="el-GR" sz="2000"/>
              <a:t>Κατά την περίοδο αυτή, εμφανίζονται νέα κεραμικά σχήματα </a:t>
            </a:r>
          </a:p>
          <a:p>
            <a:pPr eaLnBrk="1" hangingPunct="1">
              <a:lnSpc>
                <a:spcPct val="80000"/>
              </a:lnSpc>
            </a:pPr>
            <a:r>
              <a:rPr lang="el-GR" altLang="el-GR" sz="2000"/>
              <a:t>Πρώτες ολόγλυφες μορφές μικρού μεγέθους (πήλινες και χάλκινες)</a:t>
            </a:r>
          </a:p>
          <a:p>
            <a:pPr eaLnBrk="1" hangingPunct="1">
              <a:lnSpc>
                <a:spcPct val="80000"/>
              </a:lnSpc>
            </a:pPr>
            <a:r>
              <a:rPr lang="el-GR" altLang="el-GR" sz="2000"/>
              <a:t>Κυρίαρχο ταφικό έθιμο η καύση σε τεφροδόχο αγγείο (δευτερογενής καύση)</a:t>
            </a:r>
          </a:p>
          <a:p>
            <a:pPr eaLnBrk="1" hangingPunct="1">
              <a:lnSpc>
                <a:spcPct val="80000"/>
              </a:lnSpc>
            </a:pPr>
            <a:r>
              <a:rPr lang="el-GR" altLang="el-GR" sz="2000"/>
              <a:t>Αναδύονται οι πρώτες μορφές κοινωνικής διαστρωμάτωσης: όπλα σε επιλεγμένες ταφές, εξωτικά αντικείμενα από την Κύπρο, την Αίγυπτο και την Ανατολή, έθιμα ηρωοολατρείας</a:t>
            </a:r>
          </a:p>
          <a:p>
            <a:pPr eaLnBrk="1" hangingPunct="1">
              <a:lnSpc>
                <a:spcPct val="80000"/>
              </a:lnSpc>
            </a:pPr>
            <a:r>
              <a:rPr lang="el-GR" altLang="el-GR" sz="2000"/>
              <a:t>Πρώτα δείγματα ευβοϊκής θαλασσοκρατίας, με επαφές στο βόρειο, στο κεντρικό Αιγαίο, στην Κύπρο και την Ανατολή</a:t>
            </a:r>
          </a:p>
          <a:p>
            <a:pPr eaLnBrk="1" hangingPunct="1">
              <a:lnSpc>
                <a:spcPct val="80000"/>
              </a:lnSpc>
            </a:pPr>
            <a:endParaRPr lang="el-GR" altLang="el-GR" sz="2000"/>
          </a:p>
          <a:p>
            <a:pPr eaLnBrk="1" hangingPunct="1">
              <a:lnSpc>
                <a:spcPct val="80000"/>
              </a:lnSpc>
            </a:pPr>
            <a:endParaRPr lang="el-GR" altLang="el-GR" sz="2000"/>
          </a:p>
        </p:txBody>
      </p:sp>
    </p:spTree>
    <p:extLst>
      <p:ext uri="{BB962C8B-B14F-4D97-AF65-F5344CB8AC3E}">
        <p14:creationId xmlns:p14="http://schemas.microsoft.com/office/powerpoint/2010/main" val="3367135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l-GR" altLang="el-GR" smtClean="0"/>
              <a:t>Οικισμοί</a:t>
            </a:r>
          </a:p>
        </p:txBody>
      </p:sp>
      <p:sp>
        <p:nvSpPr>
          <p:cNvPr id="14339" name="Rectangle 3"/>
          <p:cNvSpPr>
            <a:spLocks noGrp="1" noChangeArrowheads="1"/>
          </p:cNvSpPr>
          <p:nvPr>
            <p:ph type="body" idx="1"/>
          </p:nvPr>
        </p:nvSpPr>
        <p:spPr/>
        <p:txBody>
          <a:bodyPr/>
          <a:lstStyle/>
          <a:p>
            <a:pPr eaLnBrk="1" hangingPunct="1">
              <a:lnSpc>
                <a:spcPct val="80000"/>
              </a:lnSpc>
            </a:pPr>
            <a:r>
              <a:rPr lang="el-GR" altLang="el-GR"/>
              <a:t>Μικρού μεγέθους ανοχύρωτοι ή φυσικά οχυροί οικισμοί</a:t>
            </a:r>
          </a:p>
          <a:p>
            <a:pPr eaLnBrk="1" hangingPunct="1">
              <a:lnSpc>
                <a:spcPct val="80000"/>
              </a:lnSpc>
            </a:pPr>
            <a:r>
              <a:rPr lang="el-GR" altLang="el-GR"/>
              <a:t>Τετράγωνα, ορθογώνια, αψιδωτά και κυκλικά κτίσματα, συνήθως μονόχωρα και μονόροφα. </a:t>
            </a:r>
          </a:p>
          <a:p>
            <a:pPr eaLnBrk="1" hangingPunct="1">
              <a:lnSpc>
                <a:spcPct val="80000"/>
              </a:lnSpc>
            </a:pPr>
            <a:r>
              <a:rPr lang="el-GR" altLang="el-GR"/>
              <a:t>Θεμέλια από λίθους, ανωδομή από ωμές πλίνθους και σπανιότερα από λίθους αργούς, χωρίς κονίαμα. </a:t>
            </a:r>
          </a:p>
          <a:p>
            <a:pPr eaLnBrk="1" hangingPunct="1">
              <a:lnSpc>
                <a:spcPct val="80000"/>
              </a:lnSpc>
            </a:pPr>
            <a:r>
              <a:rPr lang="el-GR" altLang="el-GR"/>
              <a:t>Εσωτερικά υπάρχουν κτιστά έδρανα και εστίες</a:t>
            </a:r>
          </a:p>
          <a:p>
            <a:pPr eaLnBrk="1" hangingPunct="1">
              <a:lnSpc>
                <a:spcPct val="80000"/>
              </a:lnSpc>
            </a:pPr>
            <a:r>
              <a:rPr lang="el-GR" altLang="el-GR"/>
              <a:t>Στέγες από κλαδιά και κορμούς, στήριξη με κορμούς</a:t>
            </a:r>
          </a:p>
          <a:p>
            <a:pPr eaLnBrk="1" hangingPunct="1">
              <a:lnSpc>
                <a:spcPct val="80000"/>
              </a:lnSpc>
            </a:pPr>
            <a:r>
              <a:rPr lang="el-GR" altLang="el-GR"/>
              <a:t>Νιχώρια, Ασίνη, Καρφί, Σμύρνη</a:t>
            </a:r>
          </a:p>
          <a:p>
            <a:pPr eaLnBrk="1" hangingPunct="1">
              <a:lnSpc>
                <a:spcPct val="80000"/>
              </a:lnSpc>
            </a:pPr>
            <a:endParaRPr lang="el-GR" altLang="el-GR"/>
          </a:p>
        </p:txBody>
      </p:sp>
    </p:spTree>
    <p:extLst>
      <p:ext uri="{BB962C8B-B14F-4D97-AF65-F5344CB8AC3E}">
        <p14:creationId xmlns:p14="http://schemas.microsoft.com/office/powerpoint/2010/main" val="2855173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l-GR" altLang="el-GR" sz="4000"/>
              <a:t>Αμφορείς από τον Κεραμεικό. (τύποι Α.Β.Γ.Δ)</a:t>
            </a:r>
          </a:p>
        </p:txBody>
      </p:sp>
      <p:pic>
        <p:nvPicPr>
          <p:cNvPr id="15363" name="Picture 4" descr="protogeometric"/>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0" y="2565401"/>
            <a:ext cx="2871788" cy="3159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6" descr="LondonPGamphora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40239" y="2492376"/>
            <a:ext cx="1889125" cy="3097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4" y="2546350"/>
            <a:ext cx="4211637"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235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l-GR" altLang="el-GR" sz="4000"/>
              <a:t>Πρωτογεωμετρικοί αμφορείς. 1. αγορά. 2. Κεραμικός</a:t>
            </a:r>
          </a:p>
        </p:txBody>
      </p:sp>
      <p:pic>
        <p:nvPicPr>
          <p:cNvPr id="16387" name="Picture 3" descr="agora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0" y="2708276"/>
            <a:ext cx="2160588" cy="2881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8" descr="agora1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40239" y="2708275"/>
            <a:ext cx="1990725" cy="280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9" descr="KerameikosPGhors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888164" y="2708275"/>
            <a:ext cx="2446337" cy="29527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47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p:txBody>
          <a:bodyPr/>
          <a:lstStyle/>
          <a:p>
            <a:pPr eaLnBrk="1" hangingPunct="1"/>
            <a:r>
              <a:rPr lang="el-GR" altLang="el-GR" sz="4000"/>
              <a:t>Λευκαντί, τάφος 42. Σκύφος και πινάκιο</a:t>
            </a:r>
          </a:p>
        </p:txBody>
      </p:sp>
      <p:pic>
        <p:nvPicPr>
          <p:cNvPr id="17411"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824163"/>
            <a:ext cx="4038600" cy="2076450"/>
          </a:xfrm>
          <a:noFill/>
        </p:spPr>
      </p:pic>
      <p:pic>
        <p:nvPicPr>
          <p:cNvPr id="17412" name="Picture 7"/>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172200" y="2338389"/>
            <a:ext cx="4038600" cy="3049587"/>
          </a:xfrm>
          <a:noFill/>
        </p:spPr>
      </p:pic>
    </p:spTree>
    <p:extLst>
      <p:ext uri="{BB962C8B-B14F-4D97-AF65-F5344CB8AC3E}">
        <p14:creationId xmlns:p14="http://schemas.microsoft.com/office/powerpoint/2010/main" val="2563498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p:txBody>
          <a:bodyPr/>
          <a:lstStyle/>
          <a:p>
            <a:pPr eaLnBrk="1" hangingPunct="1"/>
            <a:r>
              <a:rPr lang="el-GR" altLang="el-GR" sz="4000"/>
              <a:t>Λευκαντί, τάφος 41 και τάφος 39. Ασκός και κύπελλο</a:t>
            </a:r>
          </a:p>
        </p:txBody>
      </p:sp>
      <p:pic>
        <p:nvPicPr>
          <p:cNvPr id="18435"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74825" y="2349500"/>
            <a:ext cx="4038600" cy="2922588"/>
          </a:xfrm>
          <a:noFill/>
        </p:spPr>
      </p:pic>
      <p:pic>
        <p:nvPicPr>
          <p:cNvPr id="18436"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rot="5400000">
            <a:off x="6599238" y="2190751"/>
            <a:ext cx="3619500" cy="3762375"/>
          </a:xfrm>
          <a:noFill/>
        </p:spPr>
      </p:pic>
    </p:spTree>
    <p:extLst>
      <p:ext uri="{BB962C8B-B14F-4D97-AF65-F5344CB8AC3E}">
        <p14:creationId xmlns:p14="http://schemas.microsoft.com/office/powerpoint/2010/main" val="4184571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l-GR" altLang="el-GR" sz="4000"/>
              <a:t>Χρυσά Ενώτια από το Λεφκαντί, Τούμπα. 10ος αι. π.Χ. </a:t>
            </a:r>
          </a:p>
        </p:txBody>
      </p:sp>
      <p:pic>
        <p:nvPicPr>
          <p:cNvPr id="19459" name="Picture 3" descr="lefkandi9t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9025" y="1600201"/>
            <a:ext cx="74739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5366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l-GR" altLang="el-GR" sz="4000"/>
              <a:t>Εισαγωγή στην Κλασική Αρχαιολογία Ι</a:t>
            </a:r>
          </a:p>
        </p:txBody>
      </p:sp>
      <p:sp>
        <p:nvSpPr>
          <p:cNvPr id="2051" name="Rectangle 3"/>
          <p:cNvSpPr>
            <a:spLocks noGrp="1" noChangeArrowheads="1"/>
          </p:cNvSpPr>
          <p:nvPr>
            <p:ph type="body" idx="1"/>
          </p:nvPr>
        </p:nvSpPr>
        <p:spPr/>
        <p:txBody>
          <a:bodyPr/>
          <a:lstStyle/>
          <a:p>
            <a:pPr eaLnBrk="1" hangingPunct="1">
              <a:lnSpc>
                <a:spcPct val="80000"/>
              </a:lnSpc>
            </a:pPr>
            <a:r>
              <a:rPr lang="el-GR" altLang="el-GR" sz="2000"/>
              <a:t>Η μετάβαση από την εποχή του Χαλκού στην εποχή του Σιδήρου</a:t>
            </a:r>
          </a:p>
          <a:p>
            <a:pPr eaLnBrk="1" hangingPunct="1">
              <a:lnSpc>
                <a:spcPct val="80000"/>
              </a:lnSpc>
            </a:pPr>
            <a:endParaRPr lang="el-GR" altLang="el-GR" sz="2000"/>
          </a:p>
          <a:p>
            <a:pPr eaLnBrk="1" hangingPunct="1">
              <a:lnSpc>
                <a:spcPct val="80000"/>
              </a:lnSpc>
            </a:pPr>
            <a:r>
              <a:rPr lang="el-GR" altLang="el-GR" sz="2000"/>
              <a:t>1200 π.Χ.: κατάρρευση των μυκηναϊκών ανακτόρων. Οι οικονομίες της εποχής του χαλκού διατηρούνται στη ζωή για έναν αιώνα ακόμη</a:t>
            </a:r>
          </a:p>
          <a:p>
            <a:pPr eaLnBrk="1" hangingPunct="1">
              <a:lnSpc>
                <a:spcPct val="80000"/>
              </a:lnSpc>
            </a:pPr>
            <a:endParaRPr lang="fr-FR" altLang="el-GR" sz="2000"/>
          </a:p>
          <a:p>
            <a:pPr eaLnBrk="1" hangingPunct="1">
              <a:lnSpc>
                <a:spcPct val="80000"/>
              </a:lnSpc>
            </a:pPr>
            <a:r>
              <a:rPr lang="el-GR" altLang="el-GR" sz="2000"/>
              <a:t>Μεταναστεύσεις μυκηναϊκών πληθυσμών προς την Κύπρο και σε μικρότερο βαθμό την Κρήτη, την Ιωνία και τα νησιά του Αιγαίου και του Ιονίου</a:t>
            </a:r>
          </a:p>
          <a:p>
            <a:pPr eaLnBrk="1" hangingPunct="1">
              <a:lnSpc>
                <a:spcPct val="80000"/>
              </a:lnSpc>
            </a:pPr>
            <a:endParaRPr lang="fr-FR" altLang="el-GR" sz="2000"/>
          </a:p>
          <a:p>
            <a:pPr eaLnBrk="1" hangingPunct="1">
              <a:lnSpc>
                <a:spcPct val="80000"/>
              </a:lnSpc>
            </a:pPr>
            <a:r>
              <a:rPr lang="el-GR" altLang="el-GR" sz="2000"/>
              <a:t>Πρόσκαιρη ανάκαμψη των οικισμών που απέμειναν (ΥΕ ΙΙΙ Γ περίοδος)</a:t>
            </a:r>
            <a:endParaRPr lang="fr-FR" altLang="el-GR" sz="2000"/>
          </a:p>
          <a:p>
            <a:pPr eaLnBrk="1" hangingPunct="1">
              <a:lnSpc>
                <a:spcPct val="80000"/>
              </a:lnSpc>
            </a:pPr>
            <a:endParaRPr lang="el-GR" altLang="el-GR" sz="2000"/>
          </a:p>
          <a:p>
            <a:pPr eaLnBrk="1" hangingPunct="1">
              <a:lnSpc>
                <a:spcPct val="80000"/>
              </a:lnSpc>
            </a:pPr>
            <a:r>
              <a:rPr lang="el-GR" altLang="el-GR" sz="2000"/>
              <a:t>Γύρω στο 115</a:t>
            </a:r>
            <a:r>
              <a:rPr lang="fr-FR" altLang="el-GR" sz="2000"/>
              <a:t>0/1100</a:t>
            </a:r>
            <a:r>
              <a:rPr lang="el-GR" altLang="el-GR" sz="2000"/>
              <a:t> σημειώνονται νέες καταστροφές των μυκηναϊκών εγκαταστάσεων στην Ελλάδα και το Αιγαίο</a:t>
            </a:r>
          </a:p>
        </p:txBody>
      </p:sp>
    </p:spTree>
    <p:extLst>
      <p:ext uri="{BB962C8B-B14F-4D97-AF65-F5344CB8AC3E}">
        <p14:creationId xmlns:p14="http://schemas.microsoft.com/office/powerpoint/2010/main" val="101388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altLang="el-GR" smtClean="0"/>
              <a:t>Ο κένταυρος. 900 π.Χ. </a:t>
            </a:r>
          </a:p>
        </p:txBody>
      </p:sp>
      <p:pic>
        <p:nvPicPr>
          <p:cNvPr id="20483" name="Picture 3" descr="Lefkandicentaur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93976" y="1600201"/>
            <a:ext cx="2811463"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Picture 4" descr="lefkandicentaur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227889" y="1600201"/>
            <a:ext cx="192722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0025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l-GR" altLang="el-GR" smtClean="0"/>
              <a:t>Η Γεωμετρική περίοδος</a:t>
            </a:r>
          </a:p>
        </p:txBody>
      </p:sp>
      <p:pic>
        <p:nvPicPr>
          <p:cNvPr id="21507" name="Picture 7" descr="paroikiapolyandr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5188" y="1403350"/>
            <a:ext cx="8172450" cy="54546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542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altLang="el-GR" smtClean="0"/>
              <a:t>Διάκριση σε υποπεριόδους</a:t>
            </a:r>
          </a:p>
        </p:txBody>
      </p:sp>
      <p:sp>
        <p:nvSpPr>
          <p:cNvPr id="22531" name="Rectangle 3"/>
          <p:cNvSpPr>
            <a:spLocks noGrp="1" noChangeArrowheads="1"/>
          </p:cNvSpPr>
          <p:nvPr>
            <p:ph type="body" idx="1"/>
          </p:nvPr>
        </p:nvSpPr>
        <p:spPr/>
        <p:txBody>
          <a:bodyPr/>
          <a:lstStyle/>
          <a:p>
            <a:pPr eaLnBrk="1" hangingPunct="1"/>
            <a:endParaRPr lang="el-GR" altLang="el-GR" smtClean="0"/>
          </a:p>
          <a:p>
            <a:pPr eaLnBrk="1" hangingPunct="1"/>
            <a:r>
              <a:rPr lang="el-GR" altLang="el-GR" smtClean="0"/>
              <a:t>Πρώιμη γεωμετρική περίοδος: 900-850</a:t>
            </a:r>
          </a:p>
          <a:p>
            <a:pPr eaLnBrk="1" hangingPunct="1"/>
            <a:endParaRPr lang="el-GR" altLang="el-GR" smtClean="0"/>
          </a:p>
          <a:p>
            <a:pPr eaLnBrk="1" hangingPunct="1"/>
            <a:r>
              <a:rPr lang="el-GR" altLang="el-GR" smtClean="0"/>
              <a:t>Μέση γεωμετρική περίοδος: 850-750</a:t>
            </a:r>
          </a:p>
          <a:p>
            <a:pPr eaLnBrk="1" hangingPunct="1"/>
            <a:endParaRPr lang="el-GR" altLang="el-GR" smtClean="0"/>
          </a:p>
          <a:p>
            <a:pPr eaLnBrk="1" hangingPunct="1"/>
            <a:r>
              <a:rPr lang="el-GR" altLang="el-GR" b="1" smtClean="0"/>
              <a:t>Ύστερη γεωμετρική περίοδος: 750-700</a:t>
            </a:r>
          </a:p>
        </p:txBody>
      </p:sp>
    </p:spTree>
    <p:extLst>
      <p:ext uri="{BB962C8B-B14F-4D97-AF65-F5344CB8AC3E}">
        <p14:creationId xmlns:p14="http://schemas.microsoft.com/office/powerpoint/2010/main" val="387140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altLang="el-GR" smtClean="0"/>
              <a:t>Κυριότερες Διάλεκτοι </a:t>
            </a:r>
          </a:p>
        </p:txBody>
      </p:sp>
      <p:sp>
        <p:nvSpPr>
          <p:cNvPr id="23555" name="Rectangle 3"/>
          <p:cNvSpPr>
            <a:spLocks noGrp="1" noChangeArrowheads="1"/>
          </p:cNvSpPr>
          <p:nvPr>
            <p:ph type="body" idx="1"/>
          </p:nvPr>
        </p:nvSpPr>
        <p:spPr/>
        <p:txBody>
          <a:bodyPr/>
          <a:lstStyle/>
          <a:p>
            <a:pPr eaLnBrk="1" hangingPunct="1">
              <a:lnSpc>
                <a:spcPct val="80000"/>
              </a:lnSpc>
            </a:pPr>
            <a:r>
              <a:rPr lang="el-GR" altLang="el-GR" sz="1800"/>
              <a:t>Αρκαδο-κυπριακή: διάλεκτος με μυκηναϊκή καταγωγή. Συγκεντρώνεται τελικά στην Αρκαδία και στην Κύπρο, όπου ΄΄Ελληνες κατέφυγαν μετά το 1200</a:t>
            </a:r>
          </a:p>
          <a:p>
            <a:pPr eaLnBrk="1" hangingPunct="1">
              <a:lnSpc>
                <a:spcPct val="80000"/>
              </a:lnSpc>
            </a:pPr>
            <a:r>
              <a:rPr lang="el-GR" altLang="el-GR" sz="1800"/>
              <a:t>Αιολική: έχει τρεις υποδιαιρέσεις. Την λεσβιακή, στην Μυτιλήνη και τη Μικρά Ασία (Αιολίδα), τη θεσσαλική (Θεσσαλία) και τη βοιωτική (Βοιωτία)</a:t>
            </a:r>
          </a:p>
          <a:p>
            <a:pPr eaLnBrk="1" hangingPunct="1">
              <a:lnSpc>
                <a:spcPct val="80000"/>
              </a:lnSpc>
            </a:pPr>
            <a:r>
              <a:rPr lang="el-GR" altLang="el-GR" sz="1800"/>
              <a:t>Δωρική: στην Πελοπόννησο, την Κρήτη, τη Θήρα και τα Δωδεκάννησα</a:t>
            </a:r>
          </a:p>
          <a:p>
            <a:pPr eaLnBrk="1" hangingPunct="1">
              <a:lnSpc>
                <a:spcPct val="80000"/>
              </a:lnSpc>
            </a:pPr>
            <a:r>
              <a:rPr lang="el-GR" altLang="el-GR" sz="1800"/>
              <a:t>Βορειοδυτική: κατ΄ άλλους υποδιαίρεση της Δωρικής. Στην βορειοδυτική Ελλάδα. Η Μακεδονική θεωρείται μία συγγενής με τη δωρική διάλεκτο, με αρκετές μη Ελληνικές (Θρακικές και Ιλλυρικές) προσμείξεις. </a:t>
            </a:r>
          </a:p>
          <a:p>
            <a:pPr eaLnBrk="1" hangingPunct="1">
              <a:lnSpc>
                <a:spcPct val="80000"/>
              </a:lnSpc>
            </a:pPr>
            <a:r>
              <a:rPr lang="el-GR" altLang="el-GR" sz="1800"/>
              <a:t>Ιωνική: στην Μικρά Ασία, την Εύβοια και τα νησιά του Αιγαίου. </a:t>
            </a:r>
          </a:p>
          <a:p>
            <a:pPr eaLnBrk="1" hangingPunct="1">
              <a:lnSpc>
                <a:spcPct val="80000"/>
              </a:lnSpc>
            </a:pPr>
            <a:r>
              <a:rPr lang="el-GR" altLang="el-GR" sz="1800"/>
              <a:t>Αττική: συγγενής με την Ιωνική. Στην Αττική. </a:t>
            </a:r>
          </a:p>
          <a:p>
            <a:pPr eaLnBrk="1" hangingPunct="1">
              <a:lnSpc>
                <a:spcPct val="80000"/>
              </a:lnSpc>
            </a:pPr>
            <a:r>
              <a:rPr lang="el-GR" altLang="el-GR" sz="1800"/>
              <a:t>Αχαϊκή: στην Αχαΐα</a:t>
            </a:r>
          </a:p>
          <a:p>
            <a:pPr eaLnBrk="1" hangingPunct="1">
              <a:lnSpc>
                <a:spcPct val="80000"/>
              </a:lnSpc>
            </a:pPr>
            <a:r>
              <a:rPr lang="el-GR" altLang="el-GR" sz="1800"/>
              <a:t>Αρκαδοκυπριακή: στην Αρκαδία και την Κύπρο</a:t>
            </a:r>
          </a:p>
          <a:p>
            <a:pPr eaLnBrk="1" hangingPunct="1">
              <a:lnSpc>
                <a:spcPct val="80000"/>
              </a:lnSpc>
            </a:pPr>
            <a:r>
              <a:rPr lang="el-GR" altLang="el-GR" sz="1800"/>
              <a:t>Δωρική: στην Δωρίδα, την Πελοπόννησο, την Κρήτη, τη Θήρα και στα Δωδεκάννησα. Η διάλεκτος της Αχαΐας είναι πιθανόν μια υποκατηγορία</a:t>
            </a:r>
          </a:p>
        </p:txBody>
      </p:sp>
    </p:spTree>
    <p:extLst>
      <p:ext uri="{BB962C8B-B14F-4D97-AF65-F5344CB8AC3E}">
        <p14:creationId xmlns:p14="http://schemas.microsoft.com/office/powerpoint/2010/main" val="3515244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r>
              <a:rPr lang="el-GR" altLang="el-GR" sz="2400"/>
              <a:t>Διαμόρφωση των ελληνικών φύλων στην αυγή της Γεωμετρικής Περιόδου</a:t>
            </a:r>
          </a:p>
        </p:txBody>
      </p:sp>
      <p:pic>
        <p:nvPicPr>
          <p:cNvPr id="24579" name="Picture 4" descr="greekdialec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5051" y="1557338"/>
            <a:ext cx="4949825" cy="530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92067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l-GR" altLang="el-GR" sz="4000"/>
              <a:t>Οι σημαντικότερες εξελίξεις της περιόδου</a:t>
            </a:r>
          </a:p>
        </p:txBody>
      </p:sp>
      <p:sp>
        <p:nvSpPr>
          <p:cNvPr id="25603" name="Rectangle 3"/>
          <p:cNvSpPr>
            <a:spLocks noGrp="1" noChangeArrowheads="1"/>
          </p:cNvSpPr>
          <p:nvPr>
            <p:ph type="body" idx="1"/>
          </p:nvPr>
        </p:nvSpPr>
        <p:spPr/>
        <p:txBody>
          <a:bodyPr>
            <a:normAutofit lnSpcReduction="10000"/>
          </a:bodyPr>
          <a:lstStyle/>
          <a:p>
            <a:pPr eaLnBrk="1" hangingPunct="1">
              <a:lnSpc>
                <a:spcPct val="80000"/>
              </a:lnSpc>
            </a:pPr>
            <a:r>
              <a:rPr lang="el-GR" altLang="el-GR" sz="2000"/>
              <a:t>Ανάδυση της πόλης-κράτους και των κοινωνικών μορφωμάτων που την στηρίζουν (χωρισμός σε τάξεις, οργάνωση του στρατού, οχυρώσεις, πολεοδομικός σχεδιασμός, συνοικισμός πολισμάτων)</a:t>
            </a:r>
          </a:p>
          <a:p>
            <a:pPr eaLnBrk="1" hangingPunct="1">
              <a:lnSpc>
                <a:spcPct val="80000"/>
              </a:lnSpc>
            </a:pPr>
            <a:r>
              <a:rPr lang="el-GR" altLang="el-GR" sz="2000"/>
              <a:t>Επανεμφάνιση της γραφής</a:t>
            </a:r>
          </a:p>
          <a:p>
            <a:pPr eaLnBrk="1" hangingPunct="1">
              <a:lnSpc>
                <a:spcPct val="80000"/>
              </a:lnSpc>
            </a:pPr>
            <a:r>
              <a:rPr lang="el-GR" altLang="el-GR" sz="2000"/>
              <a:t>Εμφάνιση των επών και των μύθων</a:t>
            </a:r>
          </a:p>
          <a:p>
            <a:pPr eaLnBrk="1" hangingPunct="1">
              <a:lnSpc>
                <a:spcPct val="80000"/>
              </a:lnSpc>
            </a:pPr>
            <a:r>
              <a:rPr lang="el-GR" altLang="el-GR" sz="2000"/>
              <a:t>Αποικισμός </a:t>
            </a:r>
          </a:p>
          <a:p>
            <a:pPr eaLnBrk="1" hangingPunct="1">
              <a:lnSpc>
                <a:spcPct val="80000"/>
              </a:lnSpc>
            </a:pPr>
            <a:r>
              <a:rPr lang="el-GR" altLang="el-GR" sz="2000"/>
              <a:t>Αύξηση του πληθυσμού </a:t>
            </a:r>
          </a:p>
          <a:p>
            <a:pPr eaLnBrk="1" hangingPunct="1">
              <a:lnSpc>
                <a:spcPct val="80000"/>
              </a:lnSpc>
            </a:pPr>
            <a:r>
              <a:rPr lang="el-GR" altLang="el-GR" sz="2000"/>
              <a:t>Παγίωση των σχέσεων με την Ανατολή, που πυκνώνουν</a:t>
            </a:r>
          </a:p>
          <a:p>
            <a:pPr eaLnBrk="1" hangingPunct="1">
              <a:lnSpc>
                <a:spcPct val="80000"/>
              </a:lnSpc>
            </a:pPr>
            <a:r>
              <a:rPr lang="el-GR" altLang="el-GR" sz="2000"/>
              <a:t>Εμφάνιση των πανελληνίων ιερών</a:t>
            </a:r>
          </a:p>
          <a:p>
            <a:pPr eaLnBrk="1" hangingPunct="1">
              <a:lnSpc>
                <a:spcPct val="80000"/>
              </a:lnSpc>
            </a:pPr>
            <a:r>
              <a:rPr lang="el-GR" altLang="el-GR" sz="2000"/>
              <a:t>Αποκρυστάλλωση του πανθέου</a:t>
            </a:r>
          </a:p>
          <a:p>
            <a:pPr eaLnBrk="1" hangingPunct="1">
              <a:lnSpc>
                <a:spcPct val="80000"/>
              </a:lnSpc>
            </a:pPr>
            <a:r>
              <a:rPr lang="el-GR" altLang="el-GR" sz="2000"/>
              <a:t>Λατρεία των ηρώων σε μυκηναϊκές ταφές: σύνδεση με τη μνήμη του παρελθόντος</a:t>
            </a:r>
          </a:p>
          <a:p>
            <a:pPr eaLnBrk="1" hangingPunct="1">
              <a:lnSpc>
                <a:spcPct val="80000"/>
              </a:lnSpc>
            </a:pPr>
            <a:r>
              <a:rPr lang="el-GR" altLang="el-GR" sz="2000"/>
              <a:t>Δημιουργία της πρώτης μνημειακής τέχνης</a:t>
            </a:r>
          </a:p>
          <a:p>
            <a:pPr eaLnBrk="1" hangingPunct="1">
              <a:lnSpc>
                <a:spcPct val="80000"/>
              </a:lnSpc>
            </a:pPr>
            <a:r>
              <a:rPr lang="el-GR" altLang="el-GR" sz="2000"/>
              <a:t>Εμφάνιση της αφηγηματικής τέχνης</a:t>
            </a:r>
          </a:p>
          <a:p>
            <a:pPr eaLnBrk="1" hangingPunct="1">
              <a:lnSpc>
                <a:spcPct val="80000"/>
              </a:lnSpc>
            </a:pPr>
            <a:r>
              <a:rPr lang="el-GR" altLang="el-GR" sz="2000"/>
              <a:t>Καταγραφή των πρώτων ιστορικών γεγονότων</a:t>
            </a:r>
          </a:p>
          <a:p>
            <a:pPr eaLnBrk="1" hangingPunct="1">
              <a:lnSpc>
                <a:spcPct val="80000"/>
              </a:lnSpc>
            </a:pPr>
            <a:endParaRPr lang="el-GR" altLang="el-GR" sz="2000"/>
          </a:p>
          <a:p>
            <a:pPr eaLnBrk="1" hangingPunct="1">
              <a:lnSpc>
                <a:spcPct val="80000"/>
              </a:lnSpc>
            </a:pPr>
            <a:endParaRPr lang="el-GR" altLang="el-GR" sz="2000"/>
          </a:p>
          <a:p>
            <a:pPr eaLnBrk="1" hangingPunct="1">
              <a:lnSpc>
                <a:spcPct val="80000"/>
              </a:lnSpc>
            </a:pPr>
            <a:endParaRPr lang="el-GR" altLang="el-GR" sz="2000"/>
          </a:p>
        </p:txBody>
      </p:sp>
    </p:spTree>
    <p:extLst>
      <p:ext uri="{BB962C8B-B14F-4D97-AF65-F5344CB8AC3E}">
        <p14:creationId xmlns:p14="http://schemas.microsoft.com/office/powerpoint/2010/main" val="2106034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l-GR" altLang="el-GR" sz="4000"/>
              <a:t>Κατά την γεωμετρική περίοδο ανθούν:</a:t>
            </a:r>
          </a:p>
        </p:txBody>
      </p:sp>
      <p:sp>
        <p:nvSpPr>
          <p:cNvPr id="26627" name="Rectangle 3"/>
          <p:cNvSpPr>
            <a:spLocks noGrp="1" noChangeArrowheads="1"/>
          </p:cNvSpPr>
          <p:nvPr>
            <p:ph type="body" idx="1"/>
          </p:nvPr>
        </p:nvSpPr>
        <p:spPr/>
        <p:txBody>
          <a:bodyPr/>
          <a:lstStyle/>
          <a:p>
            <a:pPr eaLnBrk="1" hangingPunct="1">
              <a:lnSpc>
                <a:spcPct val="90000"/>
              </a:lnSpc>
            </a:pPr>
            <a:r>
              <a:rPr lang="el-GR" altLang="el-GR" smtClean="0"/>
              <a:t>Η Αττική</a:t>
            </a:r>
          </a:p>
          <a:p>
            <a:pPr eaLnBrk="1" hangingPunct="1">
              <a:lnSpc>
                <a:spcPct val="90000"/>
              </a:lnSpc>
            </a:pPr>
            <a:r>
              <a:rPr lang="el-GR" altLang="el-GR" smtClean="0"/>
              <a:t>Το Άργος και η Αργολίδα γενικότερα</a:t>
            </a:r>
          </a:p>
          <a:p>
            <a:pPr eaLnBrk="1" hangingPunct="1">
              <a:lnSpc>
                <a:spcPct val="90000"/>
              </a:lnSpc>
            </a:pPr>
            <a:r>
              <a:rPr lang="el-GR" altLang="el-GR" smtClean="0"/>
              <a:t>Η Κόρινθος</a:t>
            </a:r>
          </a:p>
          <a:p>
            <a:pPr eaLnBrk="1" hangingPunct="1">
              <a:lnSpc>
                <a:spcPct val="90000"/>
              </a:lnSpc>
            </a:pPr>
            <a:r>
              <a:rPr lang="el-GR" altLang="el-GR" smtClean="0"/>
              <a:t>Η Εύβοια με τη Χαλκίδα και την Ερέτρια</a:t>
            </a:r>
          </a:p>
          <a:p>
            <a:pPr eaLnBrk="1" hangingPunct="1">
              <a:lnSpc>
                <a:spcPct val="90000"/>
              </a:lnSpc>
            </a:pPr>
            <a:r>
              <a:rPr lang="el-GR" altLang="el-GR" smtClean="0"/>
              <a:t>Η Βοιωτία</a:t>
            </a:r>
          </a:p>
          <a:p>
            <a:pPr eaLnBrk="1" hangingPunct="1">
              <a:lnSpc>
                <a:spcPct val="90000"/>
              </a:lnSpc>
            </a:pPr>
            <a:r>
              <a:rPr lang="el-GR" altLang="el-GR" smtClean="0"/>
              <a:t>Οι Κυκλάδες</a:t>
            </a:r>
          </a:p>
          <a:p>
            <a:pPr eaLnBrk="1" hangingPunct="1">
              <a:lnSpc>
                <a:spcPct val="90000"/>
              </a:lnSpc>
            </a:pPr>
            <a:r>
              <a:rPr lang="el-GR" altLang="el-GR" smtClean="0"/>
              <a:t>Η Ιωνία</a:t>
            </a:r>
          </a:p>
          <a:p>
            <a:pPr eaLnBrk="1" hangingPunct="1">
              <a:lnSpc>
                <a:spcPct val="90000"/>
              </a:lnSpc>
            </a:pPr>
            <a:r>
              <a:rPr lang="el-GR" altLang="el-GR" smtClean="0"/>
              <a:t>Η Κρήτη</a:t>
            </a:r>
          </a:p>
        </p:txBody>
      </p:sp>
    </p:spTree>
    <p:extLst>
      <p:ext uri="{BB962C8B-B14F-4D97-AF65-F5344CB8AC3E}">
        <p14:creationId xmlns:p14="http://schemas.microsoft.com/office/powerpoint/2010/main" val="3912010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l-GR" altLang="el-GR" smtClean="0"/>
              <a:t>Η γραφή</a:t>
            </a:r>
          </a:p>
        </p:txBody>
      </p:sp>
      <p:sp>
        <p:nvSpPr>
          <p:cNvPr id="27651" name="Rectangle 3"/>
          <p:cNvSpPr>
            <a:spLocks noGrp="1" noChangeArrowheads="1"/>
          </p:cNvSpPr>
          <p:nvPr>
            <p:ph type="body" idx="1"/>
          </p:nvPr>
        </p:nvSpPr>
        <p:spPr/>
        <p:txBody>
          <a:bodyPr/>
          <a:lstStyle/>
          <a:p>
            <a:pPr eaLnBrk="1" hangingPunct="1"/>
            <a:r>
              <a:rPr lang="el-GR" altLang="el-GR"/>
              <a:t>Τα πρωϊμότερα κείμενα από τον ελλαδικό χώρο χρονολογούνται στα μέσα του 8ου αι.</a:t>
            </a:r>
          </a:p>
          <a:p>
            <a:pPr eaLnBrk="1" hangingPunct="1"/>
            <a:r>
              <a:rPr lang="el-GR" altLang="el-GR"/>
              <a:t>Το αλφάβητο θα πρέπει να ανακαλύφθηκε μια γενιά πριν, γύρω στο 800 π.Χ.</a:t>
            </a:r>
          </a:p>
          <a:p>
            <a:pPr eaLnBrk="1" hangingPunct="1"/>
            <a:r>
              <a:rPr lang="el-GR" altLang="el-GR"/>
              <a:t>Πολύ πρώιμες επιγραφές σε διάφορες πόλεις, που χρησιμοποιούν διαφορετικές εκδοχές του αλφαβήτου</a:t>
            </a:r>
          </a:p>
          <a:p>
            <a:pPr eaLnBrk="1" hangingPunct="1"/>
            <a:r>
              <a:rPr lang="el-GR" altLang="el-GR"/>
              <a:t>Η αρχική χρήση εμφανίζεται σε αγγεία και άλλα χρηστικά αντικείμενα και έργα τέχνης</a:t>
            </a:r>
          </a:p>
        </p:txBody>
      </p:sp>
    </p:spTree>
    <p:extLst>
      <p:ext uri="{BB962C8B-B14F-4D97-AF65-F5344CB8AC3E}">
        <p14:creationId xmlns:p14="http://schemas.microsoft.com/office/powerpoint/2010/main" val="470009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r-FR" altLang="el-GR" smtClean="0"/>
              <a:t>E</a:t>
            </a:r>
            <a:r>
              <a:rPr lang="el-GR" altLang="el-GR" smtClean="0"/>
              <a:t>πιγραφές σε αγγεία</a:t>
            </a:r>
          </a:p>
        </p:txBody>
      </p:sp>
      <p:sp>
        <p:nvSpPr>
          <p:cNvPr id="28675" name="Rectangle 3"/>
          <p:cNvSpPr>
            <a:spLocks noGrp="1" noChangeArrowheads="1"/>
          </p:cNvSpPr>
          <p:nvPr>
            <p:ph type="body" idx="1"/>
          </p:nvPr>
        </p:nvSpPr>
        <p:spPr/>
        <p:txBody>
          <a:bodyPr/>
          <a:lstStyle/>
          <a:p>
            <a:pPr eaLnBrk="1" hangingPunct="1">
              <a:lnSpc>
                <a:spcPct val="90000"/>
              </a:lnSpc>
            </a:pPr>
            <a:r>
              <a:rPr lang="el-GR" altLang="el-GR" sz="2200"/>
              <a:t>Τα αγγεία είναι αντικείμενα χρηστικά. Επομένως οι επιγραφές που φέρουν είναι πιθανόν να σχετίζονται με τη χρήση τους. </a:t>
            </a:r>
          </a:p>
          <a:p>
            <a:pPr eaLnBrk="1" hangingPunct="1">
              <a:lnSpc>
                <a:spcPct val="90000"/>
              </a:lnSpc>
            </a:pPr>
            <a:r>
              <a:rPr lang="el-GR" altLang="el-GR" sz="2200"/>
              <a:t>Σημαντικό στοιχείο για την έκταση του αλφαβητισμού στην αρχαϊκή περίοδο </a:t>
            </a:r>
          </a:p>
          <a:p>
            <a:pPr eaLnBrk="1" hangingPunct="1">
              <a:lnSpc>
                <a:spcPct val="90000"/>
              </a:lnSpc>
            </a:pPr>
            <a:r>
              <a:rPr lang="el-GR" altLang="el-GR" sz="2200"/>
              <a:t>Η χρήση των επιγραφών ή σημαδιών γραφής προϋπάρχει: είναι παρούσα ήδη στην μυκηναϊκή περίοδο, και ακόμη παλαιότερα στην Ανατολή</a:t>
            </a:r>
          </a:p>
          <a:p>
            <a:pPr eaLnBrk="1" hangingPunct="1">
              <a:lnSpc>
                <a:spcPct val="90000"/>
              </a:lnSpc>
            </a:pPr>
            <a:r>
              <a:rPr lang="el-GR" altLang="el-GR" sz="2200"/>
              <a:t>Περίπλοκες επιγραφές συνοδεύουν έργα τέχνης ήδη από την Τρίτη χιλιετία, αλλά στον Ελλαδικό χώρο αυτή η χρήση έρχεται στον 7ο αι. </a:t>
            </a:r>
          </a:p>
          <a:p>
            <a:pPr eaLnBrk="1" hangingPunct="1">
              <a:lnSpc>
                <a:spcPct val="90000"/>
              </a:lnSpc>
            </a:pPr>
            <a:r>
              <a:rPr lang="el-GR" altLang="el-GR" sz="2200"/>
              <a:t>Επιγραφές που δηλώνουν κυριότητα, ποιος αναθέτει τι σε θεούς, και λαλούντα αντικείμενα (κυρίως αγγεία) συγκαταλέγονται μεταξύ των πρωΙμότερων μορφών ελληνικών επιγραφών. </a:t>
            </a:r>
          </a:p>
          <a:p>
            <a:pPr eaLnBrk="1" hangingPunct="1">
              <a:lnSpc>
                <a:spcPct val="90000"/>
              </a:lnSpc>
              <a:buFontTx/>
              <a:buNone/>
            </a:pPr>
            <a:endParaRPr lang="el-GR" altLang="el-GR" sz="2200"/>
          </a:p>
          <a:p>
            <a:pPr eaLnBrk="1" hangingPunct="1">
              <a:lnSpc>
                <a:spcPct val="90000"/>
              </a:lnSpc>
            </a:pPr>
            <a:endParaRPr lang="el-GR" altLang="el-GR" sz="2200"/>
          </a:p>
          <a:p>
            <a:pPr eaLnBrk="1" hangingPunct="1">
              <a:lnSpc>
                <a:spcPct val="90000"/>
              </a:lnSpc>
            </a:pPr>
            <a:endParaRPr lang="el-GR" altLang="el-GR" sz="2200"/>
          </a:p>
        </p:txBody>
      </p:sp>
    </p:spTree>
    <p:extLst>
      <p:ext uri="{BB962C8B-B14F-4D97-AF65-F5344CB8AC3E}">
        <p14:creationId xmlns:p14="http://schemas.microsoft.com/office/powerpoint/2010/main" val="2866857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l-GR" altLang="el-GR" smtClean="0"/>
              <a:t>Οινοχόη Διπύλου</a:t>
            </a:r>
          </a:p>
        </p:txBody>
      </p:sp>
      <p:pic>
        <p:nvPicPr>
          <p:cNvPr id="29699" name="Picture 3" descr="AthensDipylonoinochoe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27839" y="1600201"/>
            <a:ext cx="272573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4" descr="dipylonoinochoe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622550" y="1600201"/>
            <a:ext cx="27559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16711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p:txBody>
          <a:bodyPr/>
          <a:lstStyle/>
          <a:p>
            <a:pPr eaLnBrk="1" hangingPunct="1"/>
            <a:r>
              <a:rPr lang="el-GR" altLang="el-GR" sz="4000"/>
              <a:t>Μυκήνες, αγγείο των πολεμιστών: 12ος αι. </a:t>
            </a:r>
          </a:p>
        </p:txBody>
      </p:sp>
      <p:pic>
        <p:nvPicPr>
          <p:cNvPr id="3075" name="Picture 4" descr="AthensMykenaiwarriorsvase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09914" y="1600201"/>
            <a:ext cx="59721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42859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l-GR" altLang="el-GR" smtClean="0"/>
              <a:t>Οινοχόη Διπύλου</a:t>
            </a:r>
          </a:p>
        </p:txBody>
      </p:sp>
      <p:pic>
        <p:nvPicPr>
          <p:cNvPr id="30723" name="Picture 3" descr="AthensDipylonoinochoeinscriptio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19289" y="3500439"/>
            <a:ext cx="5832475" cy="2359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descr="Athensdipylonoinochoe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751763" y="2060575"/>
            <a:ext cx="2608262"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27974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l-GR" altLang="el-GR" sz="2400"/>
              <a:t>Η οινοχόη του Διπύλου</a:t>
            </a:r>
            <a:br>
              <a:rPr lang="el-GR" altLang="el-GR" sz="2400"/>
            </a:br>
            <a:r>
              <a:rPr lang="el-GR" altLang="el-GR" sz="4000"/>
              <a:t/>
            </a:r>
            <a:br>
              <a:rPr lang="el-GR" altLang="el-GR" sz="4000"/>
            </a:br>
            <a:endParaRPr lang="el-GR" altLang="el-GR" sz="4000"/>
          </a:p>
        </p:txBody>
      </p:sp>
      <p:pic>
        <p:nvPicPr>
          <p:cNvPr id="31747" name="Picture 3" descr="Dipylonoinochoe1"/>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2135188" y="681038"/>
            <a:ext cx="7848600" cy="162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4" descr="AthensDipylonoinochoeinscripti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87550" y="2586038"/>
            <a:ext cx="7850188" cy="3524250"/>
          </a:xfrm>
        </p:spPr>
      </p:pic>
    </p:spTree>
    <p:extLst>
      <p:ext uri="{BB962C8B-B14F-4D97-AF65-F5344CB8AC3E}">
        <p14:creationId xmlns:p14="http://schemas.microsoft.com/office/powerpoint/2010/main" val="4071894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l-GR" altLang="el-GR" smtClean="0"/>
          </a:p>
        </p:txBody>
      </p:sp>
      <p:pic>
        <p:nvPicPr>
          <p:cNvPr id="32771" name="Picture 3" descr="dipyloninscriptionna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2774951"/>
            <a:ext cx="8229600" cy="2174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85931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l-GR" altLang="el-GR" smtClean="0"/>
              <a:t>Γεωγραφικός προσδιορισμός</a:t>
            </a:r>
          </a:p>
        </p:txBody>
      </p:sp>
      <p:sp>
        <p:nvSpPr>
          <p:cNvPr id="3075" name="Rectangle 3"/>
          <p:cNvSpPr>
            <a:spLocks noGrp="1" noChangeArrowheads="1"/>
          </p:cNvSpPr>
          <p:nvPr>
            <p:ph type="body" idx="1"/>
          </p:nvPr>
        </p:nvSpPr>
        <p:spPr/>
        <p:txBody>
          <a:bodyPr/>
          <a:lstStyle/>
          <a:p>
            <a:pPr eaLnBrk="1" hangingPunct="1"/>
            <a:r>
              <a:rPr lang="el-GR" altLang="el-GR" smtClean="0"/>
              <a:t>Ελλαδικός Χώρος και Βαλκάνια</a:t>
            </a:r>
          </a:p>
          <a:p>
            <a:pPr eaLnBrk="1" hangingPunct="1"/>
            <a:r>
              <a:rPr lang="el-GR" altLang="el-GR" smtClean="0"/>
              <a:t>Μικρά Ασία</a:t>
            </a:r>
          </a:p>
          <a:p>
            <a:pPr eaLnBrk="1" hangingPunct="1"/>
            <a:r>
              <a:rPr lang="el-GR" altLang="el-GR" smtClean="0"/>
              <a:t>Ελληνικές αποικίες στη Μαύρη Θάλασσα</a:t>
            </a:r>
          </a:p>
          <a:p>
            <a:pPr eaLnBrk="1" hangingPunct="1"/>
            <a:r>
              <a:rPr lang="el-GR" altLang="el-GR" smtClean="0"/>
              <a:t>Ελληνικές αποικίες στην Β. Αφρική</a:t>
            </a:r>
          </a:p>
          <a:p>
            <a:pPr eaLnBrk="1" hangingPunct="1"/>
            <a:r>
              <a:rPr lang="el-GR" altLang="el-GR" smtClean="0"/>
              <a:t>Ιταλία</a:t>
            </a:r>
          </a:p>
          <a:p>
            <a:pPr eaLnBrk="1" hangingPunct="1"/>
            <a:r>
              <a:rPr lang="el-GR" altLang="el-GR" smtClean="0"/>
              <a:t>Ακτές της Γαλλίας και της Ισπανίας</a:t>
            </a:r>
          </a:p>
          <a:p>
            <a:pPr eaLnBrk="1" hangingPunct="1"/>
            <a:r>
              <a:rPr lang="el-GR" altLang="el-GR" smtClean="0"/>
              <a:t>Κύπρος και συρο-παλαιστινιακή ακτή</a:t>
            </a:r>
          </a:p>
        </p:txBody>
      </p:sp>
    </p:spTree>
    <p:extLst>
      <p:ext uri="{BB962C8B-B14F-4D97-AF65-F5344CB8AC3E}">
        <p14:creationId xmlns:p14="http://schemas.microsoft.com/office/powerpoint/2010/main" val="1574025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r>
              <a:rPr lang="el-GR" altLang="el-GR" smtClean="0"/>
              <a:t>Αρχαία Ελλάδα και Μικρά Ασία</a:t>
            </a:r>
          </a:p>
        </p:txBody>
      </p:sp>
      <p:pic>
        <p:nvPicPr>
          <p:cNvPr id="4099" name="Picture 4" descr="greece"/>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5050" y="1685926"/>
            <a:ext cx="52578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4416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p:txBody>
          <a:bodyPr/>
          <a:lstStyle/>
          <a:p>
            <a:pPr eaLnBrk="1" hangingPunct="1"/>
            <a:r>
              <a:rPr lang="el-GR" altLang="el-GR" sz="4000"/>
              <a:t>Ελληνικός αποικισμός στην Μεσόγειο</a:t>
            </a:r>
          </a:p>
        </p:txBody>
      </p:sp>
      <p:pic>
        <p:nvPicPr>
          <p:cNvPr id="5123" name="Picture 4" descr="colonisation"/>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5914" y="1773239"/>
            <a:ext cx="6911975" cy="445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01285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eaLnBrk="1" hangingPunct="1"/>
            <a:r>
              <a:rPr lang="el-GR" altLang="el-GR" smtClean="0"/>
              <a:t>Μαύρη Θάλασσα</a:t>
            </a:r>
            <a:br>
              <a:rPr lang="el-GR" altLang="el-GR" smtClean="0"/>
            </a:br>
            <a:endParaRPr lang="el-GR" altLang="el-GR" smtClean="0"/>
          </a:p>
        </p:txBody>
      </p:sp>
      <p:pic>
        <p:nvPicPr>
          <p:cNvPr id="6147" name="Picture 4" descr="BlackSea"/>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25700" y="992189"/>
            <a:ext cx="7416800" cy="588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9610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p:nvPr>
        </p:nvSpPr>
        <p:spPr/>
        <p:txBody>
          <a:bodyPr/>
          <a:lstStyle/>
          <a:p>
            <a:pPr eaLnBrk="1" hangingPunct="1"/>
            <a:r>
              <a:rPr lang="el-GR" altLang="el-GR" smtClean="0"/>
              <a:t>Ιταλία</a:t>
            </a:r>
          </a:p>
        </p:txBody>
      </p:sp>
      <p:pic>
        <p:nvPicPr>
          <p:cNvPr id="7171" name="Picture 4" descr="Italy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35414" y="188914"/>
            <a:ext cx="4968875" cy="608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438430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pPr eaLnBrk="1" hangingPunct="1"/>
            <a:r>
              <a:rPr lang="el-GR" altLang="el-GR" smtClean="0"/>
              <a:t>Νότια Ιταλία</a:t>
            </a:r>
          </a:p>
        </p:txBody>
      </p:sp>
      <p:pic>
        <p:nvPicPr>
          <p:cNvPr id="8195" name="Picture 4" descr="SouthItaly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27413" y="1671638"/>
            <a:ext cx="5981700"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643183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title"/>
          </p:nvPr>
        </p:nvSpPr>
        <p:spPr/>
        <p:txBody>
          <a:bodyPr/>
          <a:lstStyle/>
          <a:p>
            <a:pPr eaLnBrk="1" hangingPunct="1"/>
            <a:r>
              <a:rPr lang="el-GR" altLang="el-GR" smtClean="0"/>
              <a:t>1. Ετρουρία. 2. Καμπανία</a:t>
            </a:r>
          </a:p>
        </p:txBody>
      </p:sp>
      <p:pic>
        <p:nvPicPr>
          <p:cNvPr id="9219" name="Picture 4" descr="Etruriamap"/>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847850" y="1628776"/>
            <a:ext cx="3551238" cy="4537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7" descr="Campania"/>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24563" y="1773239"/>
            <a:ext cx="4432300" cy="3271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63531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r>
              <a:rPr lang="el-GR" altLang="el-GR" sz="4000"/>
              <a:t>Κρατήρας από την Ήλιδα. 12ος αι. π.Χ. Πρόθεσις</a:t>
            </a:r>
          </a:p>
        </p:txBody>
      </p:sp>
      <p:pic>
        <p:nvPicPr>
          <p:cNvPr id="4099" name="Picture 4" descr="PalaioboukouvinaLHIIICkra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2149476"/>
            <a:ext cx="8229600" cy="3425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56749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l-GR" altLang="el-GR" smtClean="0"/>
              <a:t>Χρονολόγηση</a:t>
            </a:r>
          </a:p>
        </p:txBody>
      </p:sp>
      <p:sp>
        <p:nvSpPr>
          <p:cNvPr id="10243" name="Rectangle 3"/>
          <p:cNvSpPr>
            <a:spLocks noGrp="1" noChangeArrowheads="1"/>
          </p:cNvSpPr>
          <p:nvPr>
            <p:ph type="body" idx="1"/>
          </p:nvPr>
        </p:nvSpPr>
        <p:spPr/>
        <p:txBody>
          <a:bodyPr/>
          <a:lstStyle/>
          <a:p>
            <a:pPr eaLnBrk="1" hangingPunct="1"/>
            <a:r>
              <a:rPr lang="el-GR" altLang="el-GR" sz="2000"/>
              <a:t>Ανατολίζουσα περίοδος: ο 7ος αιώνας π.Χ. Μελανόμορφη κεραμική στην Κόρινθο, ανατολίζοντες ρυθμοί του περιγράμματος στις άλλες περιοχές. Δαιδαλική πλαστική και μικροτεχνία στην Κρήτη, την Πελοπόννησο και τα νησιά του Αιγαίου. Εμφάνιση του μύθου στην τέχνη. </a:t>
            </a:r>
          </a:p>
          <a:p>
            <a:pPr eaLnBrk="1" hangingPunct="1"/>
            <a:r>
              <a:rPr lang="el-GR" altLang="el-GR" sz="2000"/>
              <a:t>Αρχαϊκή περίοδος: ο 6ος αιώνας π.Χ. Οι μελανόμορφοι ρυθμοί. Κούροι και κόρες, καθήμενα αγάλματα, πρώιμη αρχιτεκτονική πλαστική εκτός Κρήτης. Δωρικός και ιωνικός ρυθμός. Εμφάνιση του νομίσματος. </a:t>
            </a:r>
          </a:p>
          <a:p>
            <a:pPr eaLnBrk="1" hangingPunct="1"/>
            <a:r>
              <a:rPr lang="el-GR" altLang="el-GR" sz="2000"/>
              <a:t>Ύστερη αρχαϊκή περίοδος (520-480): η παρακμή των μελανόμορφων ρυθμών, ο ερυθρόμορφος ρυθμός. Απόγειο της αρχαϊκής αρχιτεκτονικής πλαστικής – ώριμοι κούροι και κόρες, νέοι τύποι όρθιων αγαλμάτων.   </a:t>
            </a:r>
          </a:p>
        </p:txBody>
      </p:sp>
    </p:spTree>
    <p:extLst>
      <p:ext uri="{BB962C8B-B14F-4D97-AF65-F5344CB8AC3E}">
        <p14:creationId xmlns:p14="http://schemas.microsoft.com/office/powerpoint/2010/main" val="2129346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title"/>
          </p:nvPr>
        </p:nvSpPr>
        <p:spPr/>
        <p:txBody>
          <a:bodyPr/>
          <a:lstStyle/>
          <a:p>
            <a:pPr eaLnBrk="1" hangingPunct="1"/>
            <a:r>
              <a:rPr lang="el-GR" altLang="el-GR" sz="4000"/>
              <a:t>Δύο αγγεία της ΥΕ ΙΙΙ Γ περιόδου: 12ος αι. </a:t>
            </a:r>
          </a:p>
        </p:txBody>
      </p:sp>
      <p:pic>
        <p:nvPicPr>
          <p:cNvPr id="5123" name="Picture 4" descr="EretriaLefkandiLHIIICduckasko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335213"/>
            <a:ext cx="4038600" cy="305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7" descr="lefkandiLHIIICpyxi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1924051"/>
            <a:ext cx="4038600" cy="3876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9458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eaLnBrk="1" hangingPunct="1"/>
            <a:r>
              <a:rPr lang="el-GR" altLang="el-GR" sz="4000"/>
              <a:t>Κρατήρας από τον Κύνο. 12-11ος αι. π.Χ.</a:t>
            </a:r>
          </a:p>
        </p:txBody>
      </p:sp>
      <p:pic>
        <p:nvPicPr>
          <p:cNvPr id="6147" name="Picture 4" descr="Kynoskra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852614"/>
            <a:ext cx="8229600" cy="4021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527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altLang="el-GR" sz="4000"/>
              <a:t>Επιπτώσεις της τελικής κατάρρευσης</a:t>
            </a:r>
          </a:p>
        </p:txBody>
      </p:sp>
      <p:sp>
        <p:nvSpPr>
          <p:cNvPr id="7171" name="Rectangle 3"/>
          <p:cNvSpPr>
            <a:spLocks noGrp="1" noChangeArrowheads="1"/>
          </p:cNvSpPr>
          <p:nvPr>
            <p:ph type="body" idx="1"/>
          </p:nvPr>
        </p:nvSpPr>
        <p:spPr/>
        <p:txBody>
          <a:bodyPr/>
          <a:lstStyle/>
          <a:p>
            <a:pPr eaLnBrk="1" hangingPunct="1">
              <a:lnSpc>
                <a:spcPct val="80000"/>
              </a:lnSpc>
            </a:pPr>
            <a:r>
              <a:rPr lang="el-GR" altLang="el-GR"/>
              <a:t>Χάνεται η γραφή (γραμμική Β)</a:t>
            </a:r>
          </a:p>
          <a:p>
            <a:pPr eaLnBrk="1" hangingPunct="1">
              <a:lnSpc>
                <a:spcPct val="80000"/>
              </a:lnSpc>
            </a:pPr>
            <a:r>
              <a:rPr lang="el-GR" altLang="el-GR"/>
              <a:t>Συρρίκνωση του πληθυσμού (κατά 75%). Επιβιώνουν λίγοι παράκτιοι οικισμοί (Περατή στην Αττική, Λευκαντί στην Εύβοια, Μυκήνες)</a:t>
            </a:r>
          </a:p>
          <a:p>
            <a:pPr eaLnBrk="1" hangingPunct="1">
              <a:lnSpc>
                <a:spcPct val="80000"/>
              </a:lnSpc>
            </a:pPr>
            <a:r>
              <a:rPr lang="el-GR" altLang="el-GR"/>
              <a:t>Απώλεια επαφών με τον έξω κόσμο (Ανατολή, Ιταλία). Πιθανόν η επαφή με την Κύπρο και τα Δωδεκάννησα να μην διακόπηκε ποτέ</a:t>
            </a:r>
          </a:p>
          <a:p>
            <a:pPr eaLnBrk="1" hangingPunct="1">
              <a:lnSpc>
                <a:spcPct val="80000"/>
              </a:lnSpc>
            </a:pPr>
            <a:r>
              <a:rPr lang="el-GR" altLang="el-GR"/>
              <a:t>Οριστική εξαφάνιση των τεχνών που σχετίζονταν με την ανάπτυξη των ανακτόρων (σφραγιδογλυφία, εργασία του ελεφαντόδοντου, μικροτεχνία σε πολύτιμα μέταλλα και λίθους)</a:t>
            </a:r>
          </a:p>
        </p:txBody>
      </p:sp>
    </p:spTree>
    <p:extLst>
      <p:ext uri="{BB962C8B-B14F-4D97-AF65-F5344CB8AC3E}">
        <p14:creationId xmlns:p14="http://schemas.microsoft.com/office/powerpoint/2010/main" val="56715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l-GR" altLang="el-GR" sz="2800"/>
              <a:t>Η υπομυκηναϊκή περίοδος (Α΄φάση: 1150-1075. Β΄Φάση: </a:t>
            </a:r>
            <a:r>
              <a:rPr lang="en-US" altLang="el-GR" sz="2800"/>
              <a:t>1075-1050)</a:t>
            </a:r>
            <a:endParaRPr lang="el-GR" altLang="el-GR" sz="2800"/>
          </a:p>
        </p:txBody>
      </p:sp>
      <p:sp>
        <p:nvSpPr>
          <p:cNvPr id="8195" name="Rectangle 3"/>
          <p:cNvSpPr>
            <a:spLocks noGrp="1" noChangeArrowheads="1"/>
          </p:cNvSpPr>
          <p:nvPr>
            <p:ph type="body" idx="1"/>
          </p:nvPr>
        </p:nvSpPr>
        <p:spPr/>
        <p:txBody>
          <a:bodyPr/>
          <a:lstStyle/>
          <a:p>
            <a:pPr eaLnBrk="1" hangingPunct="1">
              <a:lnSpc>
                <a:spcPct val="80000"/>
              </a:lnSpc>
            </a:pPr>
            <a:r>
              <a:rPr lang="el-GR" altLang="el-GR" sz="1800"/>
              <a:t>Σύντομο χρονικό διάστημα που αποτελεί την ανάμνηση της ύστερης μυκηναϊκής περιόδου</a:t>
            </a:r>
          </a:p>
          <a:p>
            <a:pPr eaLnBrk="1" hangingPunct="1">
              <a:lnSpc>
                <a:spcPct val="80000"/>
              </a:lnSpc>
            </a:pPr>
            <a:r>
              <a:rPr lang="el-GR" altLang="el-GR" sz="1800"/>
              <a:t>Η περίοδος στοιχειοθετείται κυρίως από ταφές στην Αττική (Κεραμεικός) και αλλού (Σαλαμίνα, Αργολίδα, Κορινθία, Ήλιδα, Θήβα, Καλαπόδι στη Φωκίδα και Λευκαντί). Οι τάφοι είναι κιβωτιόσχημοι ή λαξευτοί</a:t>
            </a:r>
          </a:p>
          <a:p>
            <a:pPr eaLnBrk="1" hangingPunct="1">
              <a:lnSpc>
                <a:spcPct val="80000"/>
              </a:lnSpc>
            </a:pPr>
            <a:r>
              <a:rPr lang="el-GR" altLang="el-GR" sz="1800"/>
              <a:t>Ορισμένοι μελετητές αμφισβητούν την ύπαρξη ξεχωριστής περιόδου και τη θεωρούν κομμάτι της ΥΕ ΙΙΙ Γ </a:t>
            </a:r>
          </a:p>
          <a:p>
            <a:pPr eaLnBrk="1" hangingPunct="1">
              <a:lnSpc>
                <a:spcPct val="80000"/>
              </a:lnSpc>
            </a:pPr>
            <a:r>
              <a:rPr lang="el-GR" altLang="el-GR" sz="1800"/>
              <a:t>Ουσιαστικά ένας κεραμικός ρυθμός: γραμμικά κοσμήματα, οριζόντιες ή παράλληλες γραμμές, κυματοειδείς γραμμές, σπείρες, ημικύκλια σχεδιασμένα στο χέρι και κάποια καμπυλόγραμμα φυτικά θέματα</a:t>
            </a:r>
            <a:r>
              <a:rPr lang="en-US" altLang="el-GR" sz="1800"/>
              <a:t>. To </a:t>
            </a:r>
            <a:r>
              <a:rPr lang="el-GR" altLang="el-GR" sz="1800"/>
              <a:t>βερνίκι είναι θαμπό, το ψήσιμο των αγγείων απρόσεκτο, ο πηλός δεν είναι πολύ καθαρός.</a:t>
            </a:r>
          </a:p>
          <a:p>
            <a:pPr eaLnBrk="1" hangingPunct="1">
              <a:lnSpc>
                <a:spcPct val="80000"/>
              </a:lnSpc>
            </a:pPr>
            <a:r>
              <a:rPr lang="el-GR" altLang="el-GR" sz="1800"/>
              <a:t>Σχήματα: αμφορείς με λαβές στην κοιλία, αμφορίσκοι με λαβές στην κοιλία, ψευδόστομοι αμφορείς, λήκυθοι, πρόχοι, τριφυλλόσχημες οινοχόες, σκύφοι, μόνωτα κύπελλα</a:t>
            </a:r>
            <a:r>
              <a:rPr lang="en-US" altLang="el-GR" sz="1800"/>
              <a:t>, </a:t>
            </a:r>
            <a:r>
              <a:rPr lang="el-GR" altLang="el-GR" sz="1800"/>
              <a:t>τριποδικά αγγεία, πτηνόμορφοι ασκοί, τετράπλευρες πυξίδες, δισκοειδή αγγεία.  </a:t>
            </a:r>
          </a:p>
          <a:p>
            <a:pPr eaLnBrk="1" hangingPunct="1">
              <a:lnSpc>
                <a:spcPct val="80000"/>
              </a:lnSpc>
            </a:pPr>
            <a:r>
              <a:rPr lang="el-GR" altLang="el-GR" sz="1800"/>
              <a:t>Στις ταφές συναντάμε επίσης πόρπες, τοξωτές και φυλλόσχημες, δακτυλίδια και περόνες. </a:t>
            </a:r>
          </a:p>
          <a:p>
            <a:pPr eaLnBrk="1" hangingPunct="1">
              <a:lnSpc>
                <a:spcPct val="80000"/>
              </a:lnSpc>
            </a:pPr>
            <a:endParaRPr lang="el-GR" altLang="el-GR" sz="1800"/>
          </a:p>
        </p:txBody>
      </p:sp>
    </p:spTree>
    <p:extLst>
      <p:ext uri="{BB962C8B-B14F-4D97-AF65-F5344CB8AC3E}">
        <p14:creationId xmlns:p14="http://schemas.microsoft.com/office/powerpoint/2010/main" val="3279778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altLang="el-GR" smtClean="0"/>
              <a:t>1. Κεραμεικός. 2. Άρειος Πάγος. </a:t>
            </a:r>
          </a:p>
        </p:txBody>
      </p:sp>
      <p:pic>
        <p:nvPicPr>
          <p:cNvPr id="9219" name="Picture 3" descr="Kerameikosplan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74826" y="1268414"/>
            <a:ext cx="4003675" cy="558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4" descr="Agoraexcavations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7589" y="1196976"/>
            <a:ext cx="4302125" cy="566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7677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1318</Words>
  <Application>Microsoft Office PowerPoint</Application>
  <PresentationFormat>Widescreen</PresentationFormat>
  <Paragraphs>130</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ΕΙΣΑΓΩΓΗ ΣΤΗΝ ΚΛΑΣΙΚΗ ΑΡΧΑΙΟΛΟΓΙΑ Ι </vt:lpstr>
      <vt:lpstr>Εισαγωγή στην Κλασική Αρχαιολογία Ι</vt:lpstr>
      <vt:lpstr>Μυκήνες, αγγείο των πολεμιστών: 12ος αι. </vt:lpstr>
      <vt:lpstr>Κρατήρας από την Ήλιδα. 12ος αι. π.Χ. Πρόθεσις</vt:lpstr>
      <vt:lpstr>Δύο αγγεία της ΥΕ ΙΙΙ Γ περιόδου: 12ος αι. </vt:lpstr>
      <vt:lpstr>Κρατήρας από τον Κύνο. 12-11ος αι. π.Χ.</vt:lpstr>
      <vt:lpstr>Επιπτώσεις της τελικής κατάρρευσης</vt:lpstr>
      <vt:lpstr>Η υπομυκηναϊκή περίοδος (Α΄φάση: 1150-1075. Β΄Φάση: 1075-1050)</vt:lpstr>
      <vt:lpstr>1. Κεραμεικός. 2. Άρειος Πάγος. </vt:lpstr>
      <vt:lpstr>Κιβωτιόσχημοι τάφοι Κεραμεικού, κάτω από το Πομπείο. </vt:lpstr>
      <vt:lpstr>Αγγεία και ταφές από την Αθήνα Λονδίνο, Βρετανικό Μουσείο  Ψευδόστομοι αμφορείς και αμφορίσκος με λαβές στην κοιλία</vt:lpstr>
      <vt:lpstr>Ψευδόστομος αμφορέας και δισκόμορφο αγγείο</vt:lpstr>
      <vt:lpstr>Πρωτογεωμετρική περίοδος: 1050-900 π.Χ. </vt:lpstr>
      <vt:lpstr>Οικισμοί</vt:lpstr>
      <vt:lpstr>Αμφορείς από τον Κεραμεικό. (τύποι Α.Β.Γ.Δ)</vt:lpstr>
      <vt:lpstr>Πρωτογεωμετρικοί αμφορείς. 1. αγορά. 2. Κεραμικός</vt:lpstr>
      <vt:lpstr>Λευκαντί, τάφος 42. Σκύφος και πινάκιο</vt:lpstr>
      <vt:lpstr>Λευκαντί, τάφος 41 και τάφος 39. Ασκός και κύπελλο</vt:lpstr>
      <vt:lpstr>Χρυσά Ενώτια από το Λεφκαντί, Τούμπα. 10ος αι. π.Χ. </vt:lpstr>
      <vt:lpstr>Ο κένταυρος. 900 π.Χ. </vt:lpstr>
      <vt:lpstr>Η Γεωμετρική περίοδος</vt:lpstr>
      <vt:lpstr>Διάκριση σε υποπεριόδους</vt:lpstr>
      <vt:lpstr>Κυριότερες Διάλεκτοι </vt:lpstr>
      <vt:lpstr>Διαμόρφωση των ελληνικών φύλων στην αυγή της Γεωμετρικής Περιόδου</vt:lpstr>
      <vt:lpstr>Οι σημαντικότερες εξελίξεις της περιόδου</vt:lpstr>
      <vt:lpstr>Κατά την γεωμετρική περίοδο ανθούν:</vt:lpstr>
      <vt:lpstr>Η γραφή</vt:lpstr>
      <vt:lpstr>Eπιγραφές σε αγγεία</vt:lpstr>
      <vt:lpstr>Οινοχόη Διπύλου</vt:lpstr>
      <vt:lpstr>Οινοχόη Διπύλου</vt:lpstr>
      <vt:lpstr>Η οινοχόη του Διπύλου  </vt:lpstr>
      <vt:lpstr>PowerPoint Presentation</vt:lpstr>
      <vt:lpstr>Γεωγραφικός προσδιορισμός</vt:lpstr>
      <vt:lpstr>Αρχαία Ελλάδα και Μικρά Ασία</vt:lpstr>
      <vt:lpstr>Ελληνικός αποικισμός στην Μεσόγειο</vt:lpstr>
      <vt:lpstr>Μαύρη Θάλασσα </vt:lpstr>
      <vt:lpstr>Ιταλία</vt:lpstr>
      <vt:lpstr>Νότια Ιταλία</vt:lpstr>
      <vt:lpstr>1. Ετρουρία. 2. Καμπανία</vt:lpstr>
      <vt:lpstr>Χρονολόγηση</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ΣΤΗΝ ΚΛΑΣΙΚΗ ΑΡΧΑΙΟΛΟΓΙΑ Ι </dc:title>
  <dc:creator>User</dc:creator>
  <cp:lastModifiedBy>User</cp:lastModifiedBy>
  <cp:revision>2</cp:revision>
  <dcterms:created xsi:type="dcterms:W3CDTF">2021-03-22T05:56:07Z</dcterms:created>
  <dcterms:modified xsi:type="dcterms:W3CDTF">2021-03-22T05:58:00Z</dcterms:modified>
</cp:coreProperties>
</file>