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F823-48A5-43FC-BE03-E79964288B41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54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13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42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9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8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51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728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5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9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7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7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62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3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1/19/2023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34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C933F46-80DB-859C-883D-091B51C5C4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3000"/>
          </a:blip>
          <a:srcRect t="6988" b="546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B5E1FD-5E77-10A0-6217-60FADA1E3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9052560" cy="3546179"/>
          </a:xfrm>
        </p:spPr>
        <p:txBody>
          <a:bodyPr>
            <a:normAutofit/>
          </a:bodyPr>
          <a:lstStyle/>
          <a:p>
            <a:r>
              <a:rPr lang="el-GR" dirty="0"/>
              <a:t>Η συνέντευξη στο εθνογραφικό πεδίο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F8EF6-45FD-70E9-B1AF-5FCDDA446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9052560" cy="704088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5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DB82B7-2AF8-5272-817F-FF164321B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Προφορική Ιστορία και Εθνογραφική Έρευνα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2AD259-1095-A136-E496-9AC53DC90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προφορική ιστορία βασίζεται στις προφορικές μαρτυρίες των πληροφορητών, τις οποίες εξασφαλίζει ο ερευνητής μέσω της συνέντευξης.</a:t>
            </a:r>
          </a:p>
          <a:p>
            <a:r>
              <a:rPr lang="el-GR" dirty="0"/>
              <a:t>Το ίδιο εργαλείο, της συνέντευξης, χρησιμοποιείται συχνά και στην εθνογραφική έρευνα.</a:t>
            </a:r>
          </a:p>
          <a:p>
            <a:r>
              <a:rPr lang="el-GR" dirty="0"/>
              <a:t>Αν και οι βασικοί κανόνες της συνέντευξης είναι κοινοί, υπάρχουν ιδιαιτερότητες που θα πρέπει ο ερευνητής/</a:t>
            </a:r>
            <a:r>
              <a:rPr lang="el-GR" dirty="0" err="1"/>
              <a:t>τρια</a:t>
            </a:r>
            <a:r>
              <a:rPr lang="el-GR" dirty="0"/>
              <a:t> να λάβει υπόψη του ανάλογα με το πλαίσιο στο οποίο διεξάγει τη συνέντευξη.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2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1346-A30A-F2A0-C00C-9C10C82D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Σχεδιάζοντας τη συνέντευξη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AAFB-FFA9-D9AD-2553-A77276347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Ερωτήσεις ανοικτού και κλειστού τύπου: σε ποιες περιπτώσεις τις χρησιμοποιούμε.</a:t>
            </a:r>
          </a:p>
          <a:p>
            <a:r>
              <a:rPr lang="el-GR" dirty="0"/>
              <a:t>Πλάνο της συνέντευξης: Πώς το φτιάχνουμε; Πόσο αυστηρά το τηρούμε;</a:t>
            </a:r>
          </a:p>
          <a:p>
            <a:r>
              <a:rPr lang="el-GR" dirty="0"/>
              <a:t>Προετοιμασία σε ό,τι αφορά το πλαίσιο και τα πραγματολογικά δεδομένα: μελέτη βιβλιογραφίας</a:t>
            </a:r>
          </a:p>
          <a:p>
            <a:r>
              <a:rPr lang="el-GR" dirty="0"/>
              <a:t>Απαραίτητος εξοπλισμός</a:t>
            </a:r>
          </a:p>
          <a:p>
            <a:r>
              <a:rPr lang="el-GR" dirty="0"/>
              <a:t>Παραχωρητήριο συνέντευξης</a:t>
            </a:r>
          </a:p>
          <a:p>
            <a:r>
              <a:rPr lang="el-GR" dirty="0"/>
              <a:t>Αρχική επαφή με τον πληροφορητή, στον οποίο εξηγούμε την έρευνα και τη σπουδαιότητα της μαρτυρίας του.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CD61-1857-08AE-A3A6-68B209D3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συνέντευξη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ED0BF-FF25-CBBB-8683-872027ED1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Συζητάμε για το παραχωρητήριο της συνέντευξης και συμφωνούμε πάνω στα πρακτικά ζητήματα (ανωνυμία, ψευδώνυμο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r>
              <a:rPr lang="el-GR" dirty="0"/>
              <a:t>Φροντίζουμε να είναι ήσυχο το περιβάλλον και χωρίς περισπασμούς.</a:t>
            </a:r>
          </a:p>
          <a:p>
            <a:r>
              <a:rPr lang="el-GR" dirty="0"/>
              <a:t>Συμφωνούμε από την αρχή για την ηχογράφηση και ανοίγουμε το μαγνητόφωνο όσο νωρίτερα γίνεται.</a:t>
            </a:r>
          </a:p>
          <a:p>
            <a:r>
              <a:rPr lang="el-GR" dirty="0"/>
              <a:t>Τα πρώτα λεπτά της συνέντευξης είναι αυτά στα οποία «σπάει ο πάγος». </a:t>
            </a:r>
          </a:p>
          <a:p>
            <a:r>
              <a:rPr lang="el-GR" dirty="0"/>
              <a:t>Αφήνουμε τον πληροφορητή να επιλέξει από πού θέλει να ξεκινήσει.</a:t>
            </a:r>
          </a:p>
          <a:p>
            <a:r>
              <a:rPr lang="el-GR" dirty="0"/>
              <a:t>Το σχεδιάγραμμα χρησιμοποιείται ως οδηγός και για τους δύο, χωρίς όμως να διαταράσσει τη ροή της συζήτησης.</a:t>
            </a:r>
          </a:p>
          <a:p>
            <a:r>
              <a:rPr lang="el-GR" dirty="0"/>
              <a:t>Εξασκούμε ενεργητική ακρόαση και διακόπτουμε τον συνομιλητή μας το λιγότερο δυνατό.</a:t>
            </a:r>
          </a:p>
          <a:p>
            <a:r>
              <a:rPr lang="el-GR" dirty="0"/>
              <a:t>Σε κάποια παύση, επαναφέρουμε τη συζήτηση στα θέματα που αφορούν την έρευνά μας, αν κρίνουμε ότι ακολουθεί άλλους δρόμους.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3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88674-6572-DC2A-766C-C4EAA3209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η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C007F-0EA5-F81E-EE40-93D040CBA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 συνέντευξη επιδιώκουμε να έρθουμε σε επαφή με το αφήγημα της μνήμης του πληροφορητή μας.</a:t>
            </a:r>
          </a:p>
          <a:p>
            <a:r>
              <a:rPr lang="el-GR" dirty="0"/>
              <a:t>Η μνήμη δεν είναι «αποθήκη», δεν είναι σταθερή. </a:t>
            </a:r>
          </a:p>
          <a:p>
            <a:r>
              <a:rPr lang="el-GR" dirty="0"/>
              <a:t>Παράγεται συνεχώς και παράγεται στη διάρκεια της συνέντευξης.</a:t>
            </a:r>
          </a:p>
          <a:p>
            <a:r>
              <a:rPr lang="el-GR" dirty="0"/>
              <a:t>Η μνήμη είναι επιλεκτική</a:t>
            </a:r>
          </a:p>
          <a:p>
            <a:r>
              <a:rPr lang="el-GR" dirty="0"/>
              <a:t>Η μνήμη είναι </a:t>
            </a:r>
            <a:r>
              <a:rPr lang="el-GR" dirty="0" err="1"/>
              <a:t>επιτελεστική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877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4F120-D2F6-A162-BA66-4207FA47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κοινωνικά πλαίσια της μνήμης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2F482-335A-0FEC-1B94-55A06041E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Συλλογική μνήμη</a:t>
            </a:r>
          </a:p>
          <a:p>
            <a:r>
              <a:rPr lang="el-GR" dirty="0"/>
              <a:t>Πολιτισμική μνήμη</a:t>
            </a:r>
          </a:p>
          <a:p>
            <a:r>
              <a:rPr lang="el-GR" dirty="0"/>
              <a:t>Δημόσια μνήμη</a:t>
            </a:r>
          </a:p>
          <a:p>
            <a:r>
              <a:rPr lang="el-GR" dirty="0"/>
              <a:t>Θεσμική μνήμη</a:t>
            </a:r>
          </a:p>
          <a:p>
            <a:r>
              <a:rPr lang="el-GR" dirty="0" err="1"/>
              <a:t>Μεταμνήμη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8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843F2-395C-4177-8C68-18CD70D3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συναισθήματα στη συνέντευξη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32D1F-8B71-B7B6-8E50-0DBE4E176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Τραυματική μνήμη</a:t>
            </a:r>
          </a:p>
          <a:p>
            <a:r>
              <a:rPr lang="el-GR" dirty="0"/>
              <a:t>Διχαστική μνήμη</a:t>
            </a:r>
          </a:p>
          <a:p>
            <a:r>
              <a:rPr lang="el-GR" dirty="0"/>
              <a:t>Ενοχή και ντροπή / Αποσιωπήσεις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16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E1F9-AC31-94F5-8B7D-B304A7AD8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Απομαγνητοφώνηση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1BE9E-88FB-3501-C95C-961C1564F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Μένουμε πιστοί στο ηχητικό κείμενο</a:t>
            </a:r>
          </a:p>
          <a:p>
            <a:r>
              <a:rPr lang="el-GR" dirty="0"/>
              <a:t>Σημειώνουμε κατά το δυνατόν σιωπές, καθυστερήσεις, δισταγμούς </a:t>
            </a:r>
            <a:r>
              <a:rPr lang="el-GR" dirty="0" err="1"/>
              <a:t>κλπ</a:t>
            </a:r>
            <a:endParaRPr lang="el-GR" dirty="0"/>
          </a:p>
          <a:p>
            <a:r>
              <a:rPr lang="el-GR" dirty="0"/>
              <a:t>Βάζουμε χρονικές ενδείξεις με βάση τη θεματική</a:t>
            </a:r>
          </a:p>
          <a:p>
            <a:r>
              <a:rPr lang="el-GR" dirty="0"/>
              <a:t>Σημειώνουμε τυχόν προβλήματα που θα προκύψουν για να τα αποσαφηνίσουμε σε επικοινωνία με τον πληροφορητή</a:t>
            </a:r>
          </a:p>
          <a:p>
            <a:r>
              <a:rPr lang="el-GR" dirty="0"/>
              <a:t>Την πραγματοποιούμε ιδανικά πριν τη δεύτερη συνέντευξη, ώστε να έχουμε μια ολοκληρωμένη εικόνα και να προετοιμαστούμε</a:t>
            </a:r>
          </a:p>
          <a:p>
            <a:r>
              <a:rPr lang="el-GR" dirty="0"/>
              <a:t>Φροντίζουμε να συμπληρώνουμε το δελτίο/ταυτότητα και το ημερολόγιο της συνέντευξης, γιατί είναι απαραίτητο για τη χρήση της </a:t>
            </a:r>
            <a:r>
              <a:rPr lang="el-GR"/>
              <a:t>στο μέλλον.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927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3924</TotalTime>
  <Words>419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Quotable</vt:lpstr>
      <vt:lpstr>Η συνέντευξη στο εθνογραφικό πεδίο</vt:lpstr>
      <vt:lpstr>Προφορική Ιστορία και Εθνογραφική Έρευνα </vt:lpstr>
      <vt:lpstr>Σχεδιάζοντας τη συνέντευξη</vt:lpstr>
      <vt:lpstr>Η συνέντευξη</vt:lpstr>
      <vt:lpstr>Τι είναι η μνήμη</vt:lpstr>
      <vt:lpstr>Τα κοινωνικά πλαίσια της μνήμης</vt:lpstr>
      <vt:lpstr>Τα συναισθήματα στη συνέντευξη</vt:lpstr>
      <vt:lpstr>Απομαγνητοφώνηση της συνέντευξης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συνέντευξη στο εθνογραφικό πεδίο</dc:title>
  <dc:creator>Emilia Salvanou</dc:creator>
  <cp:lastModifiedBy>Emilia Salvanou</cp:lastModifiedBy>
  <cp:revision>17</cp:revision>
  <dcterms:created xsi:type="dcterms:W3CDTF">2023-01-08T22:15:37Z</dcterms:created>
  <dcterms:modified xsi:type="dcterms:W3CDTF">2023-01-18T22:53:54Z</dcterms:modified>
</cp:coreProperties>
</file>