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172"/>
  </p:notesMasterIdLst>
  <p:sldIdLst>
    <p:sldId id="270" r:id="rId2"/>
    <p:sldId id="293" r:id="rId3"/>
    <p:sldId id="295" r:id="rId4"/>
    <p:sldId id="297" r:id="rId5"/>
    <p:sldId id="298" r:id="rId6"/>
    <p:sldId id="299" r:id="rId7"/>
    <p:sldId id="300" r:id="rId8"/>
    <p:sldId id="294" r:id="rId9"/>
    <p:sldId id="301" r:id="rId10"/>
    <p:sldId id="303" r:id="rId11"/>
    <p:sldId id="302" r:id="rId12"/>
    <p:sldId id="304" r:id="rId13"/>
    <p:sldId id="305" r:id="rId14"/>
    <p:sldId id="328" r:id="rId15"/>
    <p:sldId id="329" r:id="rId16"/>
    <p:sldId id="306" r:id="rId17"/>
    <p:sldId id="307" r:id="rId18"/>
    <p:sldId id="308" r:id="rId19"/>
    <p:sldId id="430" r:id="rId20"/>
    <p:sldId id="309" r:id="rId21"/>
    <p:sldId id="310" r:id="rId22"/>
    <p:sldId id="311" r:id="rId23"/>
    <p:sldId id="312" r:id="rId24"/>
    <p:sldId id="313" r:id="rId25"/>
    <p:sldId id="314" r:id="rId26"/>
    <p:sldId id="317" r:id="rId27"/>
    <p:sldId id="316" r:id="rId28"/>
    <p:sldId id="318" r:id="rId29"/>
    <p:sldId id="319" r:id="rId30"/>
    <p:sldId id="320" r:id="rId31"/>
    <p:sldId id="322" r:id="rId32"/>
    <p:sldId id="323" r:id="rId33"/>
    <p:sldId id="325" r:id="rId34"/>
    <p:sldId id="331" r:id="rId35"/>
    <p:sldId id="324" r:id="rId36"/>
    <p:sldId id="332" r:id="rId37"/>
    <p:sldId id="333" r:id="rId38"/>
    <p:sldId id="334" r:id="rId39"/>
    <p:sldId id="335" r:id="rId40"/>
    <p:sldId id="337" r:id="rId41"/>
    <p:sldId id="338" r:id="rId42"/>
    <p:sldId id="336" r:id="rId43"/>
    <p:sldId id="340" r:id="rId44"/>
    <p:sldId id="339" r:id="rId45"/>
    <p:sldId id="341" r:id="rId46"/>
    <p:sldId id="343" r:id="rId47"/>
    <p:sldId id="342" r:id="rId48"/>
    <p:sldId id="349" r:id="rId49"/>
    <p:sldId id="350" r:id="rId50"/>
    <p:sldId id="346" r:id="rId51"/>
    <p:sldId id="348" r:id="rId52"/>
    <p:sldId id="345" r:id="rId53"/>
    <p:sldId id="344" r:id="rId54"/>
    <p:sldId id="356" r:id="rId55"/>
    <p:sldId id="357" r:id="rId56"/>
    <p:sldId id="359" r:id="rId57"/>
    <p:sldId id="358" r:id="rId58"/>
    <p:sldId id="362" r:id="rId59"/>
    <p:sldId id="391" r:id="rId60"/>
    <p:sldId id="392" r:id="rId61"/>
    <p:sldId id="393" r:id="rId62"/>
    <p:sldId id="394" r:id="rId63"/>
    <p:sldId id="395" r:id="rId64"/>
    <p:sldId id="386" r:id="rId65"/>
    <p:sldId id="385" r:id="rId66"/>
    <p:sldId id="387" r:id="rId67"/>
    <p:sldId id="388" r:id="rId68"/>
    <p:sldId id="389" r:id="rId69"/>
    <p:sldId id="390" r:id="rId70"/>
    <p:sldId id="363" r:id="rId71"/>
    <p:sldId id="364" r:id="rId72"/>
    <p:sldId id="365" r:id="rId73"/>
    <p:sldId id="366" r:id="rId74"/>
    <p:sldId id="367" r:id="rId75"/>
    <p:sldId id="368" r:id="rId76"/>
    <p:sldId id="369" r:id="rId77"/>
    <p:sldId id="370" r:id="rId78"/>
    <p:sldId id="371" r:id="rId79"/>
    <p:sldId id="431" r:id="rId80"/>
    <p:sldId id="373" r:id="rId81"/>
    <p:sldId id="374" r:id="rId82"/>
    <p:sldId id="376" r:id="rId83"/>
    <p:sldId id="432" r:id="rId84"/>
    <p:sldId id="377" r:id="rId85"/>
    <p:sldId id="378" r:id="rId86"/>
    <p:sldId id="380" r:id="rId87"/>
    <p:sldId id="381" r:id="rId88"/>
    <p:sldId id="382" r:id="rId89"/>
    <p:sldId id="396" r:id="rId90"/>
    <p:sldId id="397" r:id="rId91"/>
    <p:sldId id="398" r:id="rId92"/>
    <p:sldId id="399" r:id="rId93"/>
    <p:sldId id="400" r:id="rId94"/>
    <p:sldId id="401" r:id="rId95"/>
    <p:sldId id="402" r:id="rId96"/>
    <p:sldId id="403" r:id="rId97"/>
    <p:sldId id="406" r:id="rId98"/>
    <p:sldId id="404" r:id="rId99"/>
    <p:sldId id="405" r:id="rId100"/>
    <p:sldId id="421" r:id="rId101"/>
    <p:sldId id="422" r:id="rId102"/>
    <p:sldId id="423" r:id="rId103"/>
    <p:sldId id="424" r:id="rId104"/>
    <p:sldId id="425" r:id="rId105"/>
    <p:sldId id="407" r:id="rId106"/>
    <p:sldId id="408" r:id="rId107"/>
    <p:sldId id="409" r:id="rId108"/>
    <p:sldId id="428" r:id="rId109"/>
    <p:sldId id="474" r:id="rId110"/>
    <p:sldId id="475" r:id="rId111"/>
    <p:sldId id="429" r:id="rId112"/>
    <p:sldId id="410" r:id="rId113"/>
    <p:sldId id="411" r:id="rId114"/>
    <p:sldId id="412" r:id="rId115"/>
    <p:sldId id="413" r:id="rId116"/>
    <p:sldId id="414" r:id="rId117"/>
    <p:sldId id="415" r:id="rId118"/>
    <p:sldId id="416" r:id="rId119"/>
    <p:sldId id="417" r:id="rId120"/>
    <p:sldId id="419" r:id="rId121"/>
    <p:sldId id="418" r:id="rId122"/>
    <p:sldId id="420" r:id="rId123"/>
    <p:sldId id="426" r:id="rId124"/>
    <p:sldId id="427" r:id="rId125"/>
    <p:sldId id="476" r:id="rId126"/>
    <p:sldId id="477" r:id="rId127"/>
    <p:sldId id="478" r:id="rId128"/>
    <p:sldId id="479" r:id="rId129"/>
    <p:sldId id="433" r:id="rId130"/>
    <p:sldId id="434" r:id="rId131"/>
    <p:sldId id="435" r:id="rId132"/>
    <p:sldId id="448" r:id="rId133"/>
    <p:sldId id="449" r:id="rId134"/>
    <p:sldId id="450" r:id="rId135"/>
    <p:sldId id="451" r:id="rId136"/>
    <p:sldId id="452" r:id="rId137"/>
    <p:sldId id="453" r:id="rId138"/>
    <p:sldId id="454" r:id="rId139"/>
    <p:sldId id="352" r:id="rId140"/>
    <p:sldId id="447" r:id="rId141"/>
    <p:sldId id="436" r:id="rId142"/>
    <p:sldId id="455" r:id="rId143"/>
    <p:sldId id="445" r:id="rId144"/>
    <p:sldId id="446" r:id="rId145"/>
    <p:sldId id="438" r:id="rId146"/>
    <p:sldId id="437" r:id="rId147"/>
    <p:sldId id="439" r:id="rId148"/>
    <p:sldId id="440" r:id="rId149"/>
    <p:sldId id="441" r:id="rId150"/>
    <p:sldId id="442" r:id="rId151"/>
    <p:sldId id="443" r:id="rId152"/>
    <p:sldId id="458" r:id="rId153"/>
    <p:sldId id="459" r:id="rId154"/>
    <p:sldId id="456" r:id="rId155"/>
    <p:sldId id="457" r:id="rId156"/>
    <p:sldId id="444" r:id="rId157"/>
    <p:sldId id="460" r:id="rId158"/>
    <p:sldId id="461" r:id="rId159"/>
    <p:sldId id="466" r:id="rId160"/>
    <p:sldId id="464" r:id="rId161"/>
    <p:sldId id="465" r:id="rId162"/>
    <p:sldId id="462" r:id="rId163"/>
    <p:sldId id="463" r:id="rId164"/>
    <p:sldId id="467" r:id="rId165"/>
    <p:sldId id="468" r:id="rId166"/>
    <p:sldId id="469" r:id="rId167"/>
    <p:sldId id="470" r:id="rId168"/>
    <p:sldId id="471" r:id="rId169"/>
    <p:sldId id="472" r:id="rId170"/>
    <p:sldId id="473" r:id="rId171"/>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i Zymvrakak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830" autoAdjust="0"/>
  </p:normalViewPr>
  <p:slideViewPr>
    <p:cSldViewPr>
      <p:cViewPr varScale="1">
        <p:scale>
          <a:sx n="80" d="100"/>
          <a:sy n="80" d="100"/>
        </p:scale>
        <p:origin x="1435"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ableStyles" Target="tableStyles.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a:defRPr/>
            </a:pPr>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a:defRPr/>
            </a:pPr>
            <a:fld id="{4DB46754-DC39-4EB1-B08C-BD8F2EC5BCE6}" type="datetimeFigureOut">
              <a:rPr lang="el-GR"/>
              <a:pPr>
                <a:defRPr/>
              </a:pPr>
              <a:t>20/3/2024</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a:t>Στυλ κειμένου υποδείγματος</a:t>
            </a:r>
          </a:p>
          <a:p>
            <a:pPr lvl="1"/>
            <a:r>
              <a:rPr lang="el-GR" noProof="0"/>
              <a:t>Δεύτερο επίπεδο</a:t>
            </a:r>
          </a:p>
          <a:p>
            <a:pPr lvl="2"/>
            <a:r>
              <a:rPr lang="el-GR" noProof="0"/>
              <a:t>Τρίτο επίπεδο</a:t>
            </a:r>
          </a:p>
          <a:p>
            <a:pPr lvl="3"/>
            <a:r>
              <a:rPr lang="el-GR" noProof="0"/>
              <a:t>Τέταρτο επίπεδο</a:t>
            </a:r>
          </a:p>
          <a:p>
            <a:pPr lvl="4"/>
            <a:r>
              <a:rPr lang="el-GR" noProof="0"/>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79405D5-A707-4C51-BB27-C1272621651A}" type="slidenum">
              <a:rPr lang="el-G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79405D5-A707-4C51-BB27-C1272621651A}" type="slidenum">
              <a:rPr lang="el-GR" smtClean="0"/>
              <a:pPr/>
              <a:t>19</a:t>
            </a:fld>
            <a:endParaRPr lang="el-GR"/>
          </a:p>
        </p:txBody>
      </p:sp>
    </p:spTree>
    <p:extLst>
      <p:ext uri="{BB962C8B-B14F-4D97-AF65-F5344CB8AC3E}">
        <p14:creationId xmlns:p14="http://schemas.microsoft.com/office/powerpoint/2010/main" val="387077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79405D5-A707-4C51-BB27-C1272621651A}" type="slidenum">
              <a:rPr lang="el-GR" smtClean="0"/>
              <a:pPr/>
              <a:t>22</a:t>
            </a:fld>
            <a:endParaRPr lang="el-GR"/>
          </a:p>
        </p:txBody>
      </p:sp>
    </p:spTree>
    <p:extLst>
      <p:ext uri="{BB962C8B-B14F-4D97-AF65-F5344CB8AC3E}">
        <p14:creationId xmlns:p14="http://schemas.microsoft.com/office/powerpoint/2010/main" val="163357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79405D5-A707-4C51-BB27-C1272621651A}" type="slidenum">
              <a:rPr lang="el-GR" smtClean="0"/>
              <a:pPr/>
              <a:t>74</a:t>
            </a:fld>
            <a:endParaRPr lang="el-GR"/>
          </a:p>
        </p:txBody>
      </p:sp>
    </p:spTree>
    <p:extLst>
      <p:ext uri="{BB962C8B-B14F-4D97-AF65-F5344CB8AC3E}">
        <p14:creationId xmlns:p14="http://schemas.microsoft.com/office/powerpoint/2010/main" val="4794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79405D5-A707-4C51-BB27-C1272621651A}" type="slidenum">
              <a:rPr lang="el-GR" smtClean="0"/>
              <a:pPr/>
              <a:t>75</a:t>
            </a:fld>
            <a:endParaRPr lang="el-GR"/>
          </a:p>
        </p:txBody>
      </p:sp>
    </p:spTree>
    <p:extLst>
      <p:ext uri="{BB962C8B-B14F-4D97-AF65-F5344CB8AC3E}">
        <p14:creationId xmlns:p14="http://schemas.microsoft.com/office/powerpoint/2010/main" val="2274462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79405D5-A707-4C51-BB27-C1272621651A}" type="slidenum">
              <a:rPr lang="el-GR" smtClean="0"/>
              <a:pPr/>
              <a:t>78</a:t>
            </a:fld>
            <a:endParaRPr lang="el-GR"/>
          </a:p>
        </p:txBody>
      </p:sp>
    </p:spTree>
    <p:extLst>
      <p:ext uri="{BB962C8B-B14F-4D97-AF65-F5344CB8AC3E}">
        <p14:creationId xmlns:p14="http://schemas.microsoft.com/office/powerpoint/2010/main" val="3356982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baseline="0" dirty="0">
                <a:solidFill>
                  <a:srgbClr val="000000"/>
                </a:solidFill>
                <a:latin typeface="Times New Roman" panose="02020603050405020304" pitchFamily="18" charset="0"/>
              </a:rPr>
              <a:t> </a:t>
            </a:r>
            <a:endParaRPr lang="el-GR" dirty="0"/>
          </a:p>
        </p:txBody>
      </p:sp>
      <p:sp>
        <p:nvSpPr>
          <p:cNvPr id="4" name="Θέση αριθμού διαφάνειας 3"/>
          <p:cNvSpPr>
            <a:spLocks noGrp="1"/>
          </p:cNvSpPr>
          <p:nvPr>
            <p:ph type="sldNum" sz="quarter" idx="5"/>
          </p:nvPr>
        </p:nvSpPr>
        <p:spPr/>
        <p:txBody>
          <a:bodyPr/>
          <a:lstStyle/>
          <a:p>
            <a:fld id="{779405D5-A707-4C51-BB27-C1272621651A}" type="slidenum">
              <a:rPr lang="el-GR" smtClean="0"/>
              <a:pPr/>
              <a:t>152</a:t>
            </a:fld>
            <a:endParaRPr lang="el-GR"/>
          </a:p>
        </p:txBody>
      </p:sp>
    </p:spTree>
    <p:extLst>
      <p:ext uri="{BB962C8B-B14F-4D97-AF65-F5344CB8AC3E}">
        <p14:creationId xmlns:p14="http://schemas.microsoft.com/office/powerpoint/2010/main" val="640169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79405D5-A707-4C51-BB27-C1272621651A}" type="slidenum">
              <a:rPr lang="el-GR" smtClean="0"/>
              <a:pPr/>
              <a:t>157</a:t>
            </a:fld>
            <a:endParaRPr lang="el-GR"/>
          </a:p>
        </p:txBody>
      </p:sp>
    </p:spTree>
    <p:extLst>
      <p:ext uri="{BB962C8B-B14F-4D97-AF65-F5344CB8AC3E}">
        <p14:creationId xmlns:p14="http://schemas.microsoft.com/office/powerpoint/2010/main" val="2929357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pPr>
              <a:defRPr/>
            </a:pPr>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pPr>
              <a:defRPr/>
            </a:pPr>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5EA75F5-E25E-4182-9144-4613CC50AB56}" type="slidenum">
              <a:rPr lang="el-GR" altLang="el-GR" smtClean="0"/>
              <a:pPr/>
              <a:t>‹#›</a:t>
            </a:fld>
            <a:endParaRPr lang="el-GR"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fld id="{15339B69-3D64-4B91-8137-A6B341260AB8}" type="slidenum">
              <a:rPr lang="el-GR" altLang="el-GR" smtClean="0"/>
              <a:pPr/>
              <a:t>‹#›</a:t>
            </a:fld>
            <a:endParaRPr lang="el-GR"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fld id="{EA8EAC07-3959-4CB5-913D-382DF1C0F3C6}" type="slidenum">
              <a:rPr lang="el-GR" altLang="el-GR" smtClean="0"/>
              <a:pPr/>
              <a:t>‹#›</a:t>
            </a:fld>
            <a:endParaRPr lang="el-GR"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fld id="{4B76253B-081C-4277-A370-B8177F5E878B}" type="slidenum">
              <a:rPr lang="el-GR" altLang="el-GR" smtClean="0"/>
              <a:pPr/>
              <a:t>‹#›</a:t>
            </a:fld>
            <a:endParaRPr lang="el-GR"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fld id="{E5F3F8CA-E0ED-4B97-B253-FF0802889E1F}" type="slidenum">
              <a:rPr lang="el-GR" altLang="el-GR" smtClean="0"/>
              <a:pPr/>
              <a:t>‹#›</a:t>
            </a:fld>
            <a:endParaRPr lang="el-GR"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fld id="{5B3277F4-210E-4542-AD67-2844F1569481}" type="slidenum">
              <a:rPr lang="el-GR" altLang="el-GR" smtClean="0"/>
              <a:pPr/>
              <a:t>‹#›</a:t>
            </a:fld>
            <a:endParaRPr lang="el-GR"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ημερομηνίας"/>
          <p:cNvSpPr>
            <a:spLocks noGrp="1"/>
          </p:cNvSpPr>
          <p:nvPr>
            <p:ph type="dt" sz="half" idx="10"/>
          </p:nvPr>
        </p:nvSpPr>
        <p:spPr/>
        <p:txBody>
          <a:bodyPr rtlCol="0"/>
          <a:lstStyle/>
          <a:p>
            <a:pPr>
              <a:defRPr/>
            </a:pPr>
            <a:endParaRPr lang="el-GR"/>
          </a:p>
        </p:txBody>
      </p:sp>
      <p:sp>
        <p:nvSpPr>
          <p:cNvPr id="27" name="26 - Θέση αριθμού διαφάνειας"/>
          <p:cNvSpPr>
            <a:spLocks noGrp="1"/>
          </p:cNvSpPr>
          <p:nvPr>
            <p:ph type="sldNum" sz="quarter" idx="11"/>
          </p:nvPr>
        </p:nvSpPr>
        <p:spPr/>
        <p:txBody>
          <a:bodyPr rtlCol="0"/>
          <a:lstStyle/>
          <a:p>
            <a:fld id="{8CD85948-67C9-4AB8-B971-68D1373F1059}" type="slidenum">
              <a:rPr lang="el-GR" altLang="el-GR" smtClean="0"/>
              <a:pPr/>
              <a:t>‹#›</a:t>
            </a:fld>
            <a:endParaRPr lang="el-GR" altLang="el-GR"/>
          </a:p>
        </p:txBody>
      </p:sp>
      <p:sp>
        <p:nvSpPr>
          <p:cNvPr id="28" name="27 - Θέση υποσέλιδου"/>
          <p:cNvSpPr>
            <a:spLocks noGrp="1"/>
          </p:cNvSpPr>
          <p:nvPr>
            <p:ph type="ftr" sz="quarter" idx="12"/>
          </p:nvPr>
        </p:nvSpPr>
        <p:spPr/>
        <p:txBody>
          <a:bodyPr rtlCol="0"/>
          <a:lstStyle/>
          <a:p>
            <a:pPr>
              <a:defRPr/>
            </a:pP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pPr>
              <a:defRPr/>
            </a:pPr>
            <a:endParaRPr lang="el-GR"/>
          </a:p>
        </p:txBody>
      </p:sp>
      <p:sp>
        <p:nvSpPr>
          <p:cNvPr id="4" name="3 - Θέση υποσέλιδου"/>
          <p:cNvSpPr>
            <a:spLocks noGrp="1"/>
          </p:cNvSpPr>
          <p:nvPr>
            <p:ph type="ftr" sz="quarter" idx="11"/>
          </p:nvPr>
        </p:nvSpPr>
        <p:spPr>
          <a:xfrm>
            <a:off x="5257800" y="612648"/>
            <a:ext cx="1325880" cy="457200"/>
          </a:xfrm>
        </p:spPr>
        <p:txBody>
          <a:bodyPr/>
          <a:lstStyle/>
          <a:p>
            <a:pPr>
              <a:defRPr/>
            </a:pPr>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77655941-9374-4EB6-91AD-068C4400F18A}" type="slidenum">
              <a:rPr lang="el-GR" altLang="el-GR" smtClean="0"/>
              <a:pPr/>
              <a:t>‹#›</a:t>
            </a:fld>
            <a:endParaRPr lang="el-GR"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l-GR"/>
          </a:p>
        </p:txBody>
      </p:sp>
      <p:sp>
        <p:nvSpPr>
          <p:cNvPr id="3" name="2 - Θέση υποσέλιδου"/>
          <p:cNvSpPr>
            <a:spLocks noGrp="1"/>
          </p:cNvSpPr>
          <p:nvPr>
            <p:ph type="ftr" sz="quarter" idx="11"/>
          </p:nvPr>
        </p:nvSpPr>
        <p:spPr/>
        <p:txBody>
          <a:bodyPr/>
          <a:lstStyle/>
          <a:p>
            <a:pPr>
              <a:defRPr/>
            </a:pPr>
            <a:endParaRPr lang="el-GR"/>
          </a:p>
        </p:txBody>
      </p:sp>
      <p:sp>
        <p:nvSpPr>
          <p:cNvPr id="4" name="3 - Θέση αριθμού διαφάνειας"/>
          <p:cNvSpPr>
            <a:spLocks noGrp="1"/>
          </p:cNvSpPr>
          <p:nvPr>
            <p:ph type="sldNum" sz="quarter" idx="12"/>
          </p:nvPr>
        </p:nvSpPr>
        <p:spPr/>
        <p:txBody>
          <a:bodyPr/>
          <a:lstStyle/>
          <a:p>
            <a:fld id="{DA4D9DCE-C422-44FA-A1A7-2CD311923E3E}" type="slidenum">
              <a:rPr lang="el-GR" altLang="el-GR" smtClean="0"/>
              <a:pPr/>
              <a:t>‹#›</a:t>
            </a:fld>
            <a:endParaRPr lang="el-GR"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fld id="{1CBA17A7-0D3D-44B6-935A-206EF3B2F103}" type="slidenum">
              <a:rPr lang="el-GR" altLang="el-GR" smtClean="0"/>
              <a:pPr/>
              <a:t>‹#›</a:t>
            </a:fld>
            <a:endParaRPr lang="el-GR"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fld id="{F0CF7D54-E6A2-4CA8-8CF6-E92E613E05E6}" type="slidenum">
              <a:rPr lang="el-GR" altLang="el-GR" smtClean="0"/>
              <a:pPr/>
              <a:t>‹#›</a:t>
            </a:fld>
            <a:endParaRPr lang="el-GR"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3FF0530-21B1-4FAC-8E42-087C0590CF7D}" type="slidenum">
              <a:rPr lang="el-GR" altLang="el-GR" smtClean="0"/>
              <a:pPr/>
              <a:t>‹#›</a:t>
            </a:fld>
            <a:endParaRPr lang="el-GR" altLang="el-G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4.tmp"/><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65.tmp"/><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6.tmp"/><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7.tmp"/><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8.tmp"/><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0.tmp"/></Relationships>
</file>

<file path=ppt/slides/_rels/slide76.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image" Target="../media/image43.tmp"/><Relationship Id="rId1" Type="http://schemas.openxmlformats.org/officeDocument/2006/relationships/slideLayout" Target="../slideLayouts/slideLayout2.xml"/><Relationship Id="rId4" Type="http://schemas.openxmlformats.org/officeDocument/2006/relationships/image" Target="../media/image45.tmp"/></Relationships>
</file>

<file path=ppt/slides/_rels/slide78.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7.tmp"/></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noChangeArrowheads="1"/>
          </p:cNvSpPr>
          <p:nvPr>
            <p:ph type="ctrTitle"/>
          </p:nvPr>
        </p:nvSpPr>
        <p:spPr>
          <a:xfrm>
            <a:off x="0" y="260648"/>
            <a:ext cx="9144000" cy="1978025"/>
          </a:xfrm>
        </p:spPr>
        <p:txBody>
          <a:bodyPr/>
          <a:lstStyle/>
          <a:p>
            <a:pPr algn="ctr"/>
            <a:r>
              <a:rPr lang="el-GR" altLang="el-GR" sz="3600" dirty="0">
                <a:latin typeface="Bahnschrift SemiBold SemiConden" pitchFamily="34" charset="0"/>
              </a:rPr>
              <a:t>ΤΡΟΦΙΜΑ ΔΙΑΤΡΟΦΗ ΚΑΙ </a:t>
            </a:r>
            <a:br>
              <a:rPr lang="el-GR" altLang="el-GR" sz="3600" dirty="0">
                <a:latin typeface="Bahnschrift SemiBold SemiConden" pitchFamily="34" charset="0"/>
              </a:rPr>
            </a:br>
            <a:r>
              <a:rPr lang="el-GR" altLang="el-GR" sz="3600" dirty="0">
                <a:latin typeface="Bahnschrift SemiBold SemiConden" pitchFamily="34" charset="0"/>
              </a:rPr>
              <a:t>ΚΑΡΔΙΑΓΓΕΙΑΚΑ ΝΟΣΗΜΑΤΑ</a:t>
            </a:r>
          </a:p>
        </p:txBody>
      </p:sp>
      <p:sp>
        <p:nvSpPr>
          <p:cNvPr id="4099" name="Υπότιτλος 2"/>
          <p:cNvSpPr>
            <a:spLocks noGrp="1" noChangeArrowheads="1"/>
          </p:cNvSpPr>
          <p:nvPr>
            <p:ph type="subTitle" idx="1"/>
          </p:nvPr>
        </p:nvSpPr>
        <p:spPr>
          <a:xfrm>
            <a:off x="1619672" y="5661248"/>
            <a:ext cx="6084168" cy="936104"/>
          </a:xfrm>
        </p:spPr>
        <p:txBody>
          <a:bodyPr>
            <a:noAutofit/>
          </a:bodyPr>
          <a:lstStyle/>
          <a:p>
            <a:pPr algn="ctr"/>
            <a:r>
              <a:rPr lang="el-GR" altLang="el-GR" sz="2000" dirty="0">
                <a:solidFill>
                  <a:schemeClr val="tx1"/>
                </a:solidFill>
              </a:rPr>
              <a:t>ΕΛΕΝΗ ΖΥΜΒΡΑΚΑΚΗ</a:t>
            </a:r>
          </a:p>
          <a:p>
            <a:pPr algn="ctr"/>
            <a:r>
              <a:rPr lang="el-GR" altLang="el-GR" sz="2000" dirty="0">
                <a:solidFill>
                  <a:schemeClr val="tx1"/>
                </a:solidFill>
              </a:rPr>
              <a:t>Δρ. Αγωγής Υγείας</a:t>
            </a:r>
          </a:p>
        </p:txBody>
      </p:sp>
      <p:pic>
        <p:nvPicPr>
          <p:cNvPr id="2" name="Εικόνα 1">
            <a:extLst>
              <a:ext uri="{FF2B5EF4-FFF2-40B4-BE49-F238E27FC236}">
                <a16:creationId xmlns:a16="http://schemas.microsoft.com/office/drawing/2014/main" id="{18EB1983-8159-4410-8B71-7EA510514796}"/>
              </a:ext>
            </a:extLst>
          </p:cNvPr>
          <p:cNvPicPr>
            <a:picLocks noChangeAspect="1"/>
          </p:cNvPicPr>
          <p:nvPr/>
        </p:nvPicPr>
        <p:blipFill>
          <a:blip r:embed="rId2"/>
          <a:stretch>
            <a:fillRect/>
          </a:stretch>
        </p:blipFill>
        <p:spPr>
          <a:xfrm>
            <a:off x="2195736" y="2492895"/>
            <a:ext cx="3168351" cy="1872209"/>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77279F-F0E4-473E-B1F7-5BD3B846935B}"/>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ΙΣΤΟΡΙΚΟ</a:t>
            </a:r>
            <a:endParaRPr lang="el-GR" sz="3200" dirty="0"/>
          </a:p>
        </p:txBody>
      </p:sp>
      <p:sp>
        <p:nvSpPr>
          <p:cNvPr id="3" name="Θέση περιεχομένου 2">
            <a:extLst>
              <a:ext uri="{FF2B5EF4-FFF2-40B4-BE49-F238E27FC236}">
                <a16:creationId xmlns:a16="http://schemas.microsoft.com/office/drawing/2014/main" id="{D065D805-1AD6-4BBB-91F7-432B6D3B0BF0}"/>
              </a:ext>
            </a:extLst>
          </p:cNvPr>
          <p:cNvSpPr>
            <a:spLocks noGrp="1"/>
          </p:cNvSpPr>
          <p:nvPr>
            <p:ph idx="1"/>
          </p:nvPr>
        </p:nvSpPr>
        <p:spPr/>
        <p:txBody>
          <a:bodyPr/>
          <a:lstStyle/>
          <a:p>
            <a:pPr>
              <a:lnSpc>
                <a:spcPct val="150000"/>
              </a:lnSpc>
            </a:pPr>
            <a:r>
              <a:rPr lang="el-GR" sz="2400" dirty="0">
                <a:latin typeface="Times New Roman" panose="02020603050405020304" pitchFamily="18" charset="0"/>
                <a:cs typeface="Times New Roman" panose="02020603050405020304" pitchFamily="18" charset="0"/>
              </a:rPr>
              <a:t>Η κύρια μελέτη όσον αφορά στο μεσογειακό τρόπο διατροφής είναι η περίφημη έρευνα των Επτά Χωρών (</a:t>
            </a:r>
            <a:r>
              <a:rPr lang="el-GR" sz="2400" dirty="0" err="1">
                <a:latin typeface="Times New Roman" panose="02020603050405020304" pitchFamily="18" charset="0"/>
                <a:cs typeface="Times New Roman" panose="02020603050405020304" pitchFamily="18" charset="0"/>
              </a:rPr>
              <a:t>Seven</a:t>
            </a:r>
            <a:r>
              <a:rPr lang="el-GR" sz="2400" dirty="0">
                <a:latin typeface="Times New Roman" panose="02020603050405020304" pitchFamily="18" charset="0"/>
                <a:cs typeface="Times New Roman" panose="02020603050405020304" pitchFamily="18" charset="0"/>
              </a:rPr>
              <a:t> Countries </a:t>
            </a:r>
            <a:r>
              <a:rPr lang="el-GR" sz="2400" dirty="0" err="1">
                <a:latin typeface="Times New Roman" panose="02020603050405020304" pitchFamily="18" charset="0"/>
                <a:cs typeface="Times New Roman" panose="02020603050405020304" pitchFamily="18" charset="0"/>
              </a:rPr>
              <a:t>study</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Ancel</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Keys</a:t>
            </a:r>
            <a:r>
              <a:rPr lang="el-GR" sz="2400" dirty="0">
                <a:latin typeface="Times New Roman" panose="02020603050405020304" pitchFamily="18" charset="0"/>
                <a:cs typeface="Times New Roman" panose="02020603050405020304" pitchFamily="18" charset="0"/>
              </a:rPr>
              <a:t>). </a:t>
            </a:r>
          </a:p>
          <a:p>
            <a:pPr>
              <a:lnSpc>
                <a:spcPct val="150000"/>
              </a:lnSpc>
            </a:pPr>
            <a:r>
              <a:rPr lang="el-GR" sz="2400" dirty="0">
                <a:latin typeface="Times New Roman" panose="02020603050405020304" pitchFamily="18" charset="0"/>
                <a:cs typeface="Times New Roman" panose="02020603050405020304" pitchFamily="18" charset="0"/>
              </a:rPr>
              <a:t>Είναι μια από τις δύο διαχρονικότερες επιδημιολογικές μελέτες, μαζί με εκείνη του </a:t>
            </a:r>
            <a:r>
              <a:rPr lang="el-GR" sz="2400" dirty="0" err="1">
                <a:latin typeface="Times New Roman" panose="02020603050405020304" pitchFamily="18" charset="0"/>
                <a:cs typeface="Times New Roman" panose="02020603050405020304" pitchFamily="18" charset="0"/>
              </a:rPr>
              <a:t>Framingham</a:t>
            </a:r>
            <a:r>
              <a:rPr lang="el-GR" sz="2400" dirty="0">
                <a:latin typeface="Times New Roman" panose="02020603050405020304" pitchFamily="18" charset="0"/>
                <a:cs typeface="Times New Roman" panose="02020603050405020304" pitchFamily="18" charset="0"/>
              </a:rPr>
              <a:t>* των ΗΠΑ, που έχουν διεξαχθεί ποτέ.</a:t>
            </a:r>
          </a:p>
          <a:p>
            <a:endParaRPr lang="el-GR" dirty="0"/>
          </a:p>
        </p:txBody>
      </p:sp>
    </p:spTree>
    <p:extLst>
      <p:ext uri="{BB962C8B-B14F-4D97-AF65-F5344CB8AC3E}">
        <p14:creationId xmlns:p14="http://schemas.microsoft.com/office/powerpoint/2010/main" val="27980030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D3B964-07B3-4B8F-9E43-59165C01B672}"/>
              </a:ext>
            </a:extLst>
          </p:cNvPr>
          <p:cNvSpPr>
            <a:spLocks noGrp="1"/>
          </p:cNvSpPr>
          <p:nvPr>
            <p:ph type="title"/>
          </p:nvPr>
        </p:nvSpPr>
        <p:spPr/>
        <p:txBody>
          <a:bodyPr/>
          <a:lstStyle/>
          <a:p>
            <a:pPr algn="ctr"/>
            <a:r>
              <a:rPr lang="el-GR" dirty="0">
                <a:latin typeface="Times New Roman" panose="02020603050405020304" pitchFamily="18" charset="0"/>
                <a:cs typeface="Times New Roman" panose="02020603050405020304" pitchFamily="18" charset="0"/>
              </a:rPr>
              <a:t>Αιτιολογία Ψυχογενούς Ανορεξίας</a:t>
            </a:r>
          </a:p>
        </p:txBody>
      </p:sp>
      <p:sp>
        <p:nvSpPr>
          <p:cNvPr id="3" name="Θέση περιεχομένου 2">
            <a:extLst>
              <a:ext uri="{FF2B5EF4-FFF2-40B4-BE49-F238E27FC236}">
                <a16:creationId xmlns:a16="http://schemas.microsoft.com/office/drawing/2014/main" id="{48C1B6E8-741D-4BE8-B6F8-B87E2AF8D1D2}"/>
              </a:ext>
            </a:extLst>
          </p:cNvPr>
          <p:cNvSpPr>
            <a:spLocks noGrp="1"/>
          </p:cNvSpPr>
          <p:nvPr>
            <p:ph idx="1"/>
          </p:nvPr>
        </p:nvSpPr>
        <p:spPr/>
        <p:txBody>
          <a:bodyPr>
            <a:normAutofit/>
          </a:bodyPr>
          <a:lstStyle/>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Αλληλεπίδραση παραγόντων που ανήκουν σε 3 διαφορετικά επίπεδα και χαρακτηρίζονται ως </a:t>
            </a:r>
            <a:r>
              <a:rPr lang="el-GR" sz="2400" dirty="0" err="1">
                <a:latin typeface="Times New Roman" panose="02020603050405020304" pitchFamily="18" charset="0"/>
                <a:cs typeface="Times New Roman" panose="02020603050405020304" pitchFamily="18" charset="0"/>
              </a:rPr>
              <a:t>Προδιαθεσιακοί</a:t>
            </a:r>
            <a:r>
              <a:rPr lang="el-GR" sz="2400" dirty="0">
                <a:latin typeface="Times New Roman" panose="02020603050405020304" pitchFamily="18" charset="0"/>
                <a:cs typeface="Times New Roman" panose="02020603050405020304" pitchFamily="18" charset="0"/>
              </a:rPr>
              <a:t> (Ατομικοί, Οικογενειακοί, </a:t>
            </a:r>
            <a:r>
              <a:rPr lang="el-GR" sz="2400" dirty="0" err="1">
                <a:latin typeface="Times New Roman" panose="02020603050405020304" pitchFamily="18" charset="0"/>
                <a:cs typeface="Times New Roman" panose="02020603050405020304" pitchFamily="18" charset="0"/>
              </a:rPr>
              <a:t>Κοινωνικο</a:t>
            </a:r>
            <a:r>
              <a:rPr lang="el-GR" sz="2400" dirty="0">
                <a:latin typeface="Times New Roman" panose="02020603050405020304" pitchFamily="18" charset="0"/>
                <a:cs typeface="Times New Roman" panose="02020603050405020304" pitchFamily="18" charset="0"/>
              </a:rPr>
              <a:t>-πολιτιστικοί παράγοντες), ως </a:t>
            </a:r>
            <a:r>
              <a:rPr lang="el-GR" sz="2400" dirty="0" err="1">
                <a:latin typeface="Times New Roman" panose="02020603050405020304" pitchFamily="18" charset="0"/>
                <a:cs typeface="Times New Roman" panose="02020603050405020304" pitchFamily="18" charset="0"/>
              </a:rPr>
              <a:t>Εκλυτικοί</a:t>
            </a:r>
            <a:r>
              <a:rPr lang="el-GR" sz="2400" dirty="0">
                <a:latin typeface="Times New Roman" panose="02020603050405020304" pitchFamily="18" charset="0"/>
                <a:cs typeface="Times New Roman" panose="02020603050405020304" pitchFamily="18" charset="0"/>
              </a:rPr>
              <a:t> (Δυσαρέσκεια για το σχήμα και το βάρος του σώματος, Δίαιτα με σκοπό την ενίσχυση του αυτοέλεγχου και της αυτοεκτίμησης) και ως Επιβαρυντικοί (Επιπλοκές της ασιτίας και άλλοι)</a:t>
            </a:r>
          </a:p>
        </p:txBody>
      </p:sp>
    </p:spTree>
    <p:extLst>
      <p:ext uri="{BB962C8B-B14F-4D97-AF65-F5344CB8AC3E}">
        <p14:creationId xmlns:p14="http://schemas.microsoft.com/office/powerpoint/2010/main" val="2997336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CC1EBA-FB1C-439A-8830-7EAEF90DDC9E}"/>
              </a:ext>
            </a:extLst>
          </p:cNvPr>
          <p:cNvSpPr>
            <a:spLocks noGrp="1"/>
          </p:cNvSpPr>
          <p:nvPr>
            <p:ph type="title"/>
          </p:nvPr>
        </p:nvSpPr>
        <p:spPr>
          <a:xfrm>
            <a:off x="457200" y="620688"/>
            <a:ext cx="8229600" cy="720080"/>
          </a:xfrm>
        </p:spPr>
        <p:txBody>
          <a:bodyPr/>
          <a:lstStyle/>
          <a:p>
            <a:pPr algn="ctr"/>
            <a:r>
              <a:rPr lang="el-GR" dirty="0">
                <a:latin typeface="Times New Roman" panose="02020603050405020304" pitchFamily="18" charset="0"/>
                <a:cs typeface="Times New Roman" panose="02020603050405020304" pitchFamily="18" charset="0"/>
              </a:rPr>
              <a:t>Αιτιολογία Ψυχογενούς Ανορεξίας</a:t>
            </a:r>
            <a:endParaRPr lang="el-GR" dirty="0"/>
          </a:p>
        </p:txBody>
      </p:sp>
      <p:sp>
        <p:nvSpPr>
          <p:cNvPr id="3" name="Θέση περιεχομένου 2">
            <a:extLst>
              <a:ext uri="{FF2B5EF4-FFF2-40B4-BE49-F238E27FC236}">
                <a16:creationId xmlns:a16="http://schemas.microsoft.com/office/drawing/2014/main" id="{4BF69ADB-7298-4BC1-9D07-C95EC902CB74}"/>
              </a:ext>
            </a:extLst>
          </p:cNvPr>
          <p:cNvSpPr>
            <a:spLocks noGrp="1"/>
          </p:cNvSpPr>
          <p:nvPr>
            <p:ph idx="1"/>
          </p:nvPr>
        </p:nvSpPr>
        <p:spPr>
          <a:xfrm>
            <a:off x="470020" y="1340768"/>
            <a:ext cx="8229600" cy="5233768"/>
          </a:xfrm>
        </p:spPr>
        <p:txBody>
          <a:bodyPr>
            <a:noAutofit/>
          </a:bodyPr>
          <a:lstStyle/>
          <a:p>
            <a:pPr marL="109728" indent="0">
              <a:spcBef>
                <a:spcPts val="0"/>
              </a:spcBef>
              <a:spcAft>
                <a:spcPts val="600"/>
              </a:spcAft>
              <a:buNone/>
            </a:pPr>
            <a:r>
              <a:rPr lang="el-GR" sz="2400" b="1" dirty="0">
                <a:latin typeface="Times New Roman" panose="02020603050405020304" pitchFamily="18" charset="0"/>
                <a:cs typeface="Times New Roman" panose="02020603050405020304" pitchFamily="18" charset="0"/>
              </a:rPr>
              <a:t>Ατομικοί (Βιολογικοί και Ψυχολογικοί)</a:t>
            </a:r>
          </a:p>
          <a:p>
            <a:pPr marL="180000">
              <a:spcBef>
                <a:spcPts val="0"/>
              </a:spcBef>
              <a:spcAft>
                <a:spcPts val="600"/>
              </a:spcAft>
            </a:pPr>
            <a:r>
              <a:rPr lang="el-GR" sz="2400" dirty="0">
                <a:latin typeface="Times New Roman" panose="02020603050405020304" pitchFamily="18" charset="0"/>
                <a:cs typeface="Times New Roman" panose="02020603050405020304" pitchFamily="18" charset="0"/>
              </a:rPr>
              <a:t>Πυρηνική συναισθηματική αστάθεια</a:t>
            </a:r>
          </a:p>
          <a:p>
            <a:pPr marL="180000">
              <a:spcBef>
                <a:spcPts val="0"/>
              </a:spcBef>
              <a:spcAft>
                <a:spcPts val="1200"/>
              </a:spcAft>
            </a:pPr>
            <a:r>
              <a:rPr lang="el-GR" sz="2400" dirty="0">
                <a:latin typeface="Times New Roman" panose="02020603050405020304" pitchFamily="18" charset="0"/>
                <a:cs typeface="Times New Roman" panose="02020603050405020304" pitchFamily="18" charset="0"/>
              </a:rPr>
              <a:t>Ιδιαίτερη γνωσιακή συγκρότηση (στερεότυπες παραμορφωτικές πίστεις, λογικά σφάλματα, παθολογική αντίληψη της εικόνας του σώματος).</a:t>
            </a:r>
          </a:p>
          <a:p>
            <a:pPr marL="180000">
              <a:spcBef>
                <a:spcPts val="0"/>
              </a:spcBef>
              <a:spcAft>
                <a:spcPts val="1200"/>
              </a:spcAft>
            </a:pPr>
            <a:r>
              <a:rPr lang="el-GR" sz="2400" dirty="0">
                <a:latin typeface="Times New Roman" panose="02020603050405020304" pitchFamily="18" charset="0"/>
                <a:cs typeface="Times New Roman" panose="02020603050405020304" pitchFamily="18" charset="0"/>
              </a:rPr>
              <a:t>Ιστορικό ψυχολογικού τραύματος, συμπεριλαμβανομένης της σεξουαλικής κακοποίησης </a:t>
            </a:r>
          </a:p>
          <a:p>
            <a:pPr marL="180000">
              <a:spcBef>
                <a:spcPts val="0"/>
              </a:spcBef>
              <a:spcAft>
                <a:spcPts val="1200"/>
              </a:spcAft>
            </a:pPr>
            <a:r>
              <a:rPr lang="el-GR" sz="2400" dirty="0" err="1">
                <a:latin typeface="Times New Roman" panose="02020603050405020304" pitchFamily="18" charset="0"/>
                <a:cs typeface="Times New Roman" panose="02020603050405020304" pitchFamily="18" charset="0"/>
              </a:rPr>
              <a:t>Ιδιοσυστασιακή</a:t>
            </a:r>
            <a:r>
              <a:rPr lang="el-GR" sz="2400" dirty="0">
                <a:latin typeface="Times New Roman" panose="02020603050405020304" pitchFamily="18" charset="0"/>
                <a:cs typeface="Times New Roman" panose="02020603050405020304" pitchFamily="18" charset="0"/>
              </a:rPr>
              <a:t> φυσική </a:t>
            </a:r>
            <a:r>
              <a:rPr lang="el-GR" sz="2400" dirty="0" err="1">
                <a:latin typeface="Times New Roman" panose="02020603050405020304" pitchFamily="18" charset="0"/>
                <a:cs typeface="Times New Roman" panose="02020603050405020304" pitchFamily="18" charset="0"/>
              </a:rPr>
              <a:t>ευαλωτότητα</a:t>
            </a:r>
            <a:r>
              <a:rPr lang="el-GR" sz="2400" dirty="0">
                <a:latin typeface="Times New Roman" panose="02020603050405020304" pitchFamily="18" charset="0"/>
                <a:cs typeface="Times New Roman" panose="02020603050405020304" pitchFamily="18" charset="0"/>
              </a:rPr>
              <a:t> από την παιδική ηλικία (ιστορικό λοιμώξεων, σπασμών, χαμηλό βάρος γέννησης, γαστρεντερικές διαταραχές </a:t>
            </a:r>
          </a:p>
          <a:p>
            <a:pPr marL="180000">
              <a:spcBef>
                <a:spcPts val="0"/>
              </a:spcBef>
              <a:spcAft>
                <a:spcPts val="1200"/>
              </a:spcAft>
            </a:pPr>
            <a:r>
              <a:rPr lang="el-GR" sz="2400" dirty="0">
                <a:latin typeface="Times New Roman" panose="02020603050405020304" pitchFamily="18" charset="0"/>
                <a:cs typeface="Times New Roman" panose="02020603050405020304" pitchFamily="18" charset="0"/>
              </a:rPr>
              <a:t>Τάση για πρώιμη ωρίμανση (τάση για παχυσαρκία, υψηλό ανάστημα) </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26157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6F60C8-FE96-4035-89E9-D4B2C29B27B6}"/>
              </a:ext>
            </a:extLst>
          </p:cNvPr>
          <p:cNvSpPr>
            <a:spLocks noGrp="1"/>
          </p:cNvSpPr>
          <p:nvPr>
            <p:ph type="title"/>
          </p:nvPr>
        </p:nvSpPr>
        <p:spPr>
          <a:xfrm>
            <a:off x="457200" y="620688"/>
            <a:ext cx="8229600" cy="864096"/>
          </a:xfrm>
        </p:spPr>
        <p:txBody>
          <a:bodyPr>
            <a:normAutofit/>
          </a:bodyPr>
          <a:lstStyle/>
          <a:p>
            <a:pPr algn="ctr"/>
            <a:r>
              <a:rPr lang="el-GR" dirty="0">
                <a:latin typeface="Times New Roman" panose="02020603050405020304" pitchFamily="18" charset="0"/>
                <a:cs typeface="Times New Roman" panose="02020603050405020304" pitchFamily="18" charset="0"/>
              </a:rPr>
              <a:t>Αιτιολογία Ψυχογενούς Ανορεξίας</a:t>
            </a:r>
            <a:endParaRPr lang="el-GR" dirty="0"/>
          </a:p>
        </p:txBody>
      </p:sp>
      <p:sp>
        <p:nvSpPr>
          <p:cNvPr id="3" name="Θέση περιεχομένου 2">
            <a:extLst>
              <a:ext uri="{FF2B5EF4-FFF2-40B4-BE49-F238E27FC236}">
                <a16:creationId xmlns:a16="http://schemas.microsoft.com/office/drawing/2014/main" id="{9D73589C-A548-4B0A-8817-8392F956E3EE}"/>
              </a:ext>
            </a:extLst>
          </p:cNvPr>
          <p:cNvSpPr>
            <a:spLocks noGrp="1"/>
          </p:cNvSpPr>
          <p:nvPr>
            <p:ph idx="1"/>
          </p:nvPr>
        </p:nvSpPr>
        <p:spPr>
          <a:xfrm>
            <a:off x="611560" y="1484784"/>
            <a:ext cx="8229600" cy="5117200"/>
          </a:xfrm>
        </p:spPr>
        <p:txBody>
          <a:bodyPr>
            <a:normAutofit/>
          </a:bodyPr>
          <a:lstStyle/>
          <a:p>
            <a:pPr marL="0" indent="0">
              <a:lnSpc>
                <a:spcPct val="150000"/>
              </a:lnSpc>
              <a:spcBef>
                <a:spcPts val="0"/>
              </a:spcBef>
              <a:buNone/>
            </a:pPr>
            <a:r>
              <a:rPr lang="el-GR" sz="2400" b="1" dirty="0">
                <a:latin typeface="Times New Roman" panose="02020603050405020304" pitchFamily="18" charset="0"/>
                <a:cs typeface="Times New Roman" panose="02020603050405020304" pitchFamily="18" charset="0"/>
              </a:rPr>
              <a:t>Οικογενειακοί</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Μητέρες κυριαρχικές, αδιάκριτες και αμφιθυμικές, ενώ οι πατέρες παθητικοί και αναποτελεσματικοί.</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Σύγχυση ρόλων, υπερπροστασία, ακαμψία, και αποφυγή επίλυσης των συγκρούσεων.</a:t>
            </a:r>
          </a:p>
          <a:p>
            <a:pPr marL="0" indent="0">
              <a:lnSpc>
                <a:spcPct val="150000"/>
              </a:lnSpc>
              <a:spcBef>
                <a:spcPts val="0"/>
              </a:spcBef>
              <a:buNone/>
            </a:pPr>
            <a:endParaRPr lang="el-GR" sz="2400" dirty="0">
              <a:latin typeface="Times New Roman" panose="02020603050405020304" pitchFamily="18" charset="0"/>
              <a:cs typeface="Times New Roman" panose="02020603050405020304" pitchFamily="18" charset="0"/>
            </a:endParaRPr>
          </a:p>
          <a:p>
            <a:pPr marL="109728" indent="0">
              <a:buNone/>
            </a:pPr>
            <a:r>
              <a:rPr lang="el-GR" sz="2400" dirty="0">
                <a:latin typeface="Times New Roman" panose="02020603050405020304" pitchFamily="18" charset="0"/>
                <a:cs typeface="Times New Roman" panose="02020603050405020304" pitchFamily="18" charset="0"/>
              </a:rPr>
              <a:t>«</a:t>
            </a:r>
            <a:r>
              <a:rPr lang="el-GR" sz="2400" i="1" dirty="0">
                <a:latin typeface="Times New Roman" panose="02020603050405020304" pitchFamily="18" charset="0"/>
                <a:cs typeface="Times New Roman" panose="02020603050405020304" pitchFamily="18" charset="0"/>
              </a:rPr>
              <a:t>Όταν ήταν μικρή, ήταν ένα υπερβολικά ήσυχο παιδί, που δεν αντιμιλούσε, δεν έκανε φασαρία, που σπάνια θύμωνε, λιγότερο από τα αδέρφια της</a:t>
            </a:r>
            <a:r>
              <a:rPr lang="el-GR"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07425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78A6D8-BBFE-4F6B-B544-B2F0C7367A75}"/>
              </a:ext>
            </a:extLst>
          </p:cNvPr>
          <p:cNvSpPr>
            <a:spLocks noGrp="1"/>
          </p:cNvSpPr>
          <p:nvPr>
            <p:ph type="title"/>
          </p:nvPr>
        </p:nvSpPr>
        <p:spPr>
          <a:xfrm>
            <a:off x="457200" y="620688"/>
            <a:ext cx="8229600" cy="864096"/>
          </a:xfrm>
        </p:spPr>
        <p:txBody>
          <a:bodyPr/>
          <a:lstStyle/>
          <a:p>
            <a:pPr algn="ctr"/>
            <a:r>
              <a:rPr lang="el-GR" dirty="0">
                <a:latin typeface="Times New Roman" panose="02020603050405020304" pitchFamily="18" charset="0"/>
                <a:cs typeface="Times New Roman" panose="02020603050405020304" pitchFamily="18" charset="0"/>
              </a:rPr>
              <a:t>Αιτιολογία Ψυχογενούς Ανορεξίας</a:t>
            </a:r>
            <a:endParaRPr lang="el-GR" dirty="0"/>
          </a:p>
        </p:txBody>
      </p:sp>
      <p:sp>
        <p:nvSpPr>
          <p:cNvPr id="3" name="Θέση περιεχομένου 2">
            <a:extLst>
              <a:ext uri="{FF2B5EF4-FFF2-40B4-BE49-F238E27FC236}">
                <a16:creationId xmlns:a16="http://schemas.microsoft.com/office/drawing/2014/main" id="{BA769D5F-71B7-4F2B-8B1C-ACF215184105}"/>
              </a:ext>
            </a:extLst>
          </p:cNvPr>
          <p:cNvSpPr>
            <a:spLocks noGrp="1"/>
          </p:cNvSpPr>
          <p:nvPr>
            <p:ph idx="1"/>
          </p:nvPr>
        </p:nvSpPr>
        <p:spPr>
          <a:xfrm>
            <a:off x="457200" y="1628800"/>
            <a:ext cx="8229600" cy="4945736"/>
          </a:xfrm>
        </p:spPr>
        <p:txBody>
          <a:bodyPr>
            <a:normAutofit/>
          </a:bodyPr>
          <a:lstStyle/>
          <a:p>
            <a:pPr marL="0" indent="0">
              <a:lnSpc>
                <a:spcPct val="150000"/>
              </a:lnSpc>
              <a:spcBef>
                <a:spcPts val="0"/>
              </a:spcBef>
              <a:buNone/>
            </a:pPr>
            <a:r>
              <a:rPr lang="el-GR" sz="2400" b="1" dirty="0" err="1">
                <a:latin typeface="Times New Roman" panose="02020603050405020304" pitchFamily="18" charset="0"/>
                <a:cs typeface="Times New Roman" panose="02020603050405020304" pitchFamily="18" charset="0"/>
              </a:rPr>
              <a:t>Κοινωνικο</a:t>
            </a:r>
            <a:r>
              <a:rPr lang="el-GR" sz="2400" b="1" dirty="0">
                <a:latin typeface="Times New Roman" panose="02020603050405020304" pitchFamily="18" charset="0"/>
                <a:cs typeface="Times New Roman" panose="02020603050405020304" pitchFamily="18" charset="0"/>
              </a:rPr>
              <a:t>-πολιτιστικοί Παράγοντες</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Δυσαρέσκεια για το σώμα</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Ανησυχία για την εξωτερική εμφάνιση</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Αφομοίωση μιας κουλτούρας που εμπεριέχει την αξία της </a:t>
            </a:r>
            <a:r>
              <a:rPr lang="el-GR" sz="2400" dirty="0" err="1">
                <a:latin typeface="Times New Roman" panose="02020603050405020304" pitchFamily="18" charset="0"/>
                <a:cs typeface="Times New Roman" panose="02020603050405020304" pitchFamily="18" charset="0"/>
              </a:rPr>
              <a:t>λεπτότητος</a:t>
            </a:r>
            <a:r>
              <a:rPr lang="el-GR" sz="2400" dirty="0">
                <a:latin typeface="Times New Roman" panose="02020603050405020304" pitchFamily="18" charset="0"/>
                <a:cs typeface="Times New Roman" panose="02020603050405020304" pitchFamily="18" charset="0"/>
              </a:rPr>
              <a:t> ως συνείδηση.</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Επιρροή από τους </a:t>
            </a:r>
            <a:r>
              <a:rPr lang="el-GR" sz="2400" dirty="0" err="1">
                <a:latin typeface="Times New Roman" panose="02020603050405020304" pitchFamily="18" charset="0"/>
                <a:cs typeface="Times New Roman" panose="02020603050405020304" pitchFamily="18" charset="0"/>
              </a:rPr>
              <a:t>συνομιλήκους</a:t>
            </a:r>
            <a:r>
              <a:rPr lang="el-GR" sz="2400" dirty="0">
                <a:latin typeface="Times New Roman" panose="02020603050405020304" pitchFamily="18" charset="0"/>
                <a:cs typeface="Times New Roman" panose="02020603050405020304" pitchFamily="18" charset="0"/>
              </a:rPr>
              <a:t>.</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Επίδραση των ΜΜΕ στη διαμόρφωση της εικόνας του ιδανικού γυναικείου σώματος</a:t>
            </a:r>
          </a:p>
        </p:txBody>
      </p:sp>
    </p:spTree>
    <p:extLst>
      <p:ext uri="{BB962C8B-B14F-4D97-AF65-F5344CB8AC3E}">
        <p14:creationId xmlns:p14="http://schemas.microsoft.com/office/powerpoint/2010/main" val="26967521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B0106C-7D4B-4DD7-861A-59C42E42C3E5}"/>
              </a:ext>
            </a:extLst>
          </p:cNvPr>
          <p:cNvSpPr>
            <a:spLocks noGrp="1"/>
          </p:cNvSpPr>
          <p:nvPr>
            <p:ph type="title"/>
          </p:nvPr>
        </p:nvSpPr>
        <p:spPr>
          <a:xfrm>
            <a:off x="457200" y="692696"/>
            <a:ext cx="8229600" cy="864096"/>
          </a:xfrm>
        </p:spPr>
        <p:txBody>
          <a:bodyPr/>
          <a:lstStyle/>
          <a:p>
            <a:pPr algn="ctr"/>
            <a:r>
              <a:rPr lang="el-GR" dirty="0">
                <a:latin typeface="Times New Roman" panose="02020603050405020304" pitchFamily="18" charset="0"/>
                <a:cs typeface="Times New Roman" panose="02020603050405020304" pitchFamily="18" charset="0"/>
              </a:rPr>
              <a:t>Αιτιολογία Ψυχογενούς Ανορεξίας</a:t>
            </a:r>
            <a:endParaRPr lang="el-GR" dirty="0"/>
          </a:p>
        </p:txBody>
      </p:sp>
      <p:sp>
        <p:nvSpPr>
          <p:cNvPr id="3" name="Θέση περιεχομένου 2">
            <a:extLst>
              <a:ext uri="{FF2B5EF4-FFF2-40B4-BE49-F238E27FC236}">
                <a16:creationId xmlns:a16="http://schemas.microsoft.com/office/drawing/2014/main" id="{C82461FC-9E22-41AB-9602-198210A5EBB3}"/>
              </a:ext>
            </a:extLst>
          </p:cNvPr>
          <p:cNvSpPr>
            <a:spLocks noGrp="1"/>
          </p:cNvSpPr>
          <p:nvPr>
            <p:ph idx="1"/>
          </p:nvPr>
        </p:nvSpPr>
        <p:spPr>
          <a:xfrm>
            <a:off x="457200" y="1556792"/>
            <a:ext cx="8229600" cy="5017744"/>
          </a:xfrm>
        </p:spPr>
        <p:txBody>
          <a:bodyPr>
            <a:normAutofit/>
          </a:bodyPr>
          <a:lstStyle/>
          <a:p>
            <a:pPr marL="0" indent="0">
              <a:lnSpc>
                <a:spcPct val="150000"/>
              </a:lnSpc>
              <a:spcBef>
                <a:spcPts val="0"/>
              </a:spcBef>
              <a:buNone/>
            </a:pPr>
            <a:r>
              <a:rPr lang="el-GR" sz="2400" b="1" dirty="0" err="1">
                <a:latin typeface="Times New Roman" panose="02020603050405020304" pitchFamily="18" charset="0"/>
                <a:cs typeface="Times New Roman" panose="02020603050405020304" pitchFamily="18" charset="0"/>
              </a:rPr>
              <a:t>Εκλυτικοί</a:t>
            </a:r>
            <a:r>
              <a:rPr lang="el-GR" sz="2400" b="1" dirty="0">
                <a:latin typeface="Times New Roman" panose="02020603050405020304" pitchFamily="18" charset="0"/>
                <a:cs typeface="Times New Roman" panose="02020603050405020304" pitchFamily="18" charset="0"/>
              </a:rPr>
              <a:t> και Επιβαρυντικοί Παράγοντες</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Η περιοριστική δίαιτα σ' αυτούς που έχουν </a:t>
            </a:r>
            <a:r>
              <a:rPr lang="el-GR" sz="2400" dirty="0" err="1">
                <a:latin typeface="Times New Roman" panose="02020603050405020304" pitchFamily="18" charset="0"/>
                <a:cs typeface="Times New Roman" panose="02020603050405020304" pitchFamily="18" charset="0"/>
              </a:rPr>
              <a:t>ευαλωτότητα</a:t>
            </a:r>
            <a:r>
              <a:rPr lang="el-GR" sz="2400" dirty="0">
                <a:latin typeface="Times New Roman" panose="02020603050405020304" pitchFamily="18" charset="0"/>
                <a:cs typeface="Times New Roman" panose="02020603050405020304" pitchFamily="18" charset="0"/>
              </a:rPr>
              <a:t>.</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Η κατάθλιψη σε ορισμένες περιπτώσεις η οποία μπορεί να οδηγήσει σε δίαιτα με σκοπό την ανάκτηση της αυτοεκτίμησης.</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Η ασιτία προκαλεί περαιτέρω αποδιοργάνωση της διάθεσης. </a:t>
            </a:r>
            <a:r>
              <a:rPr lang="el-GR" sz="2400" i="1" dirty="0">
                <a:latin typeface="Times New Roman" panose="02020603050405020304" pitchFamily="18" charset="0"/>
                <a:cs typeface="Times New Roman" panose="02020603050405020304" pitchFamily="18" charset="0"/>
              </a:rPr>
              <a:t>(φαύλος κύκλος). </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Η ασιτία αυξάνει την </a:t>
            </a:r>
            <a:r>
              <a:rPr lang="el-GR" sz="2400" dirty="0" err="1">
                <a:latin typeface="Times New Roman" panose="02020603050405020304" pitchFamily="18" charset="0"/>
                <a:cs typeface="Times New Roman" panose="02020603050405020304" pitchFamily="18" charset="0"/>
              </a:rPr>
              <a:t>υπερενασχόληση</a:t>
            </a:r>
            <a:r>
              <a:rPr lang="el-GR" sz="2400" dirty="0">
                <a:latin typeface="Times New Roman" panose="02020603050405020304" pitchFamily="18" charset="0"/>
                <a:cs typeface="Times New Roman" panose="02020603050405020304" pitchFamily="18" charset="0"/>
              </a:rPr>
              <a:t> με τις τροφές καθιστώντας τον έλεγχο της πρόσληψης τους ακόμη περισσότερο επιτακτικό και αναγκαίο.</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1112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CF80C4-C183-4205-BEAA-B64F663FAE30}"/>
              </a:ext>
            </a:extLst>
          </p:cNvPr>
          <p:cNvSpPr>
            <a:spLocks noGrp="1"/>
          </p:cNvSpPr>
          <p:nvPr>
            <p:ph type="title"/>
          </p:nvPr>
        </p:nvSpPr>
        <p:spPr>
          <a:xfrm>
            <a:off x="539552" y="548681"/>
            <a:ext cx="8229600" cy="1008112"/>
          </a:xfrm>
        </p:spPr>
        <p:txBody>
          <a:bodyPr>
            <a:normAutofit/>
          </a:bodyPr>
          <a:lstStyle/>
          <a:p>
            <a:pPr algn="ctr"/>
            <a:r>
              <a:rPr lang="el-GR" dirty="0">
                <a:latin typeface="Times New Roman" panose="02020603050405020304" pitchFamily="18" charset="0"/>
                <a:cs typeface="Times New Roman" panose="02020603050405020304" pitchFamily="18" charset="0"/>
              </a:rPr>
              <a:t>Ψυχογενής Ανορεξία- Επιδημιολογία</a:t>
            </a:r>
          </a:p>
        </p:txBody>
      </p:sp>
      <p:sp>
        <p:nvSpPr>
          <p:cNvPr id="3" name="Θέση περιεχομένου 2">
            <a:extLst>
              <a:ext uri="{FF2B5EF4-FFF2-40B4-BE49-F238E27FC236}">
                <a16:creationId xmlns:a16="http://schemas.microsoft.com/office/drawing/2014/main" id="{4F390614-5548-4138-946A-FA63861B3983}"/>
              </a:ext>
            </a:extLst>
          </p:cNvPr>
          <p:cNvSpPr>
            <a:spLocks noGrp="1"/>
          </p:cNvSpPr>
          <p:nvPr>
            <p:ph idx="1"/>
          </p:nvPr>
        </p:nvSpPr>
        <p:spPr>
          <a:xfrm>
            <a:off x="457200" y="1556793"/>
            <a:ext cx="8229600" cy="5256583"/>
          </a:xfrm>
        </p:spPr>
        <p:txBody>
          <a:bodyPr>
            <a:noAutofit/>
          </a:bodyPr>
          <a:lstStyle/>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Διαγιγνώσκεται ολοένα και συχνότερα Ο </a:t>
            </a:r>
            <a:r>
              <a:rPr lang="el-GR" sz="2400" dirty="0" err="1">
                <a:latin typeface="Times New Roman" panose="02020603050405020304" pitchFamily="18" charset="0"/>
                <a:cs typeface="Times New Roman" panose="02020603050405020304" pitchFamily="18" charset="0"/>
              </a:rPr>
              <a:t>επιπολασμός</a:t>
            </a:r>
            <a:r>
              <a:rPr lang="el-GR" sz="2400" dirty="0">
                <a:latin typeface="Times New Roman" panose="02020603050405020304" pitchFamily="18" charset="0"/>
                <a:cs typeface="Times New Roman" panose="02020603050405020304" pitchFamily="18" charset="0"/>
              </a:rPr>
              <a:t> της είναι μεταξύ 0,5 και 1% σε κορίτσια εφηβικής ηλικίας.</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Αποτελεί 10-15% όλων των περιπτώσεων των διαταραχών πρόσληψης τροφής. </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Εμφανίζεται μεταξύ 10-30 χρονών, πιο συχνά μεταξύ 10 και 18χρ. με μέση ηλικία έναρξης τα 14 χρόνια. </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Σχεδόν το 5% των περιπτώσεων εμφανίζεται για πρώτη φορά μετά τα 20.</a:t>
            </a:r>
          </a:p>
        </p:txBody>
      </p:sp>
    </p:spTree>
    <p:extLst>
      <p:ext uri="{BB962C8B-B14F-4D97-AF65-F5344CB8AC3E}">
        <p14:creationId xmlns:p14="http://schemas.microsoft.com/office/powerpoint/2010/main" val="10773598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D4D5B0-AB63-4087-8B15-442F213AC518}"/>
              </a:ext>
            </a:extLst>
          </p:cNvPr>
          <p:cNvSpPr>
            <a:spLocks noGrp="1"/>
          </p:cNvSpPr>
          <p:nvPr>
            <p:ph type="title"/>
          </p:nvPr>
        </p:nvSpPr>
        <p:spPr>
          <a:xfrm>
            <a:off x="457200" y="620688"/>
            <a:ext cx="8229600" cy="864096"/>
          </a:xfrm>
        </p:spPr>
        <p:txBody>
          <a:bodyPr/>
          <a:lstStyle/>
          <a:p>
            <a:r>
              <a:rPr lang="el-GR" dirty="0">
                <a:latin typeface="Times New Roman" panose="02020603050405020304" pitchFamily="18" charset="0"/>
                <a:cs typeface="Times New Roman" panose="02020603050405020304" pitchFamily="18" charset="0"/>
              </a:rPr>
              <a:t>Ψυχογενής Ανορεξία- Επιδημιολογία</a:t>
            </a:r>
            <a:endParaRPr lang="el-GR" dirty="0"/>
          </a:p>
        </p:txBody>
      </p:sp>
      <p:sp>
        <p:nvSpPr>
          <p:cNvPr id="3" name="Θέση περιεχομένου 2">
            <a:extLst>
              <a:ext uri="{FF2B5EF4-FFF2-40B4-BE49-F238E27FC236}">
                <a16:creationId xmlns:a16="http://schemas.microsoft.com/office/drawing/2014/main" id="{CBAE62E3-0CAD-4C3A-9904-04A000AD2AC8}"/>
              </a:ext>
            </a:extLst>
          </p:cNvPr>
          <p:cNvSpPr>
            <a:spLocks noGrp="1"/>
          </p:cNvSpPr>
          <p:nvPr>
            <p:ph idx="1"/>
          </p:nvPr>
        </p:nvSpPr>
        <p:spPr>
          <a:xfrm>
            <a:off x="539552" y="1484784"/>
            <a:ext cx="8229600" cy="5256584"/>
          </a:xfrm>
        </p:spPr>
        <p:txBody>
          <a:bodyPr>
            <a:normAutofit/>
          </a:bodyPr>
          <a:lstStyle/>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Συχνότερα σε υψηλότερα κοινωνικοοικονομικά στρώματα και πιο συχνή σε αναπτυγμένες χώρες.</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 Σπάνια εμφανίζεται ανάμεσα στους μαύρους των Η.Π.Α. της </a:t>
            </a:r>
            <a:r>
              <a:rPr lang="el-GR" sz="2400" dirty="0" err="1">
                <a:latin typeface="Times New Roman" panose="02020603050405020304" pitchFamily="18" charset="0"/>
                <a:cs typeface="Times New Roman" panose="02020603050405020304" pitchFamily="18" charset="0"/>
              </a:rPr>
              <a:t>Μ.Βρετανίας</a:t>
            </a:r>
            <a:r>
              <a:rPr lang="el-GR" sz="2400" dirty="0">
                <a:latin typeface="Times New Roman" panose="02020603050405020304" pitchFamily="18" charset="0"/>
                <a:cs typeface="Times New Roman" panose="02020603050405020304" pitchFamily="18" charset="0"/>
              </a:rPr>
              <a:t> και της Αφρικής (</a:t>
            </a:r>
            <a:r>
              <a:rPr lang="el-GR" sz="2400" dirty="0" err="1">
                <a:latin typeface="Times New Roman" panose="02020603050405020304" pitchFamily="18" charset="0"/>
                <a:cs typeface="Times New Roman" panose="02020603050405020304" pitchFamily="18" charset="0"/>
              </a:rPr>
              <a:t>Andersen&amp;Hay</a:t>
            </a:r>
            <a:r>
              <a:rPr lang="el-GR" sz="2400" dirty="0">
                <a:latin typeface="Times New Roman" panose="02020603050405020304" pitchFamily="18" charset="0"/>
                <a:cs typeface="Times New Roman" panose="02020603050405020304" pitchFamily="18" charset="0"/>
              </a:rPr>
              <a:t> ‘85,Dolan’91).</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 Απούσα στον Κινέζικο πληθυσμό (λίγες περιπτώσεις στο </a:t>
            </a:r>
            <a:r>
              <a:rPr lang="el-GR" sz="2400" dirty="0" err="1">
                <a:latin typeface="Times New Roman" panose="02020603050405020304" pitchFamily="18" charset="0"/>
                <a:cs typeface="Times New Roman" panose="02020603050405020304" pitchFamily="18" charset="0"/>
              </a:rPr>
              <a:t>Hong</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Kong</a:t>
            </a:r>
            <a:r>
              <a:rPr lang="el-GR" sz="2400" dirty="0">
                <a:latin typeface="Times New Roman" panose="02020603050405020304" pitchFamily="18" charset="0"/>
                <a:cs typeface="Times New Roman" panose="02020603050405020304" pitchFamily="18" charset="0"/>
              </a:rPr>
              <a:t>, Lee&amp;Chiu’89). </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Αρκετά συχνή στην Ιαπωνία (</a:t>
            </a:r>
            <a:r>
              <a:rPr lang="el-GR" sz="2400" dirty="0" err="1">
                <a:latin typeface="Times New Roman" panose="02020603050405020304" pitchFamily="18" charset="0"/>
                <a:cs typeface="Times New Roman" panose="02020603050405020304" pitchFamily="18" charset="0"/>
              </a:rPr>
              <a:t>Suematsu</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et</a:t>
            </a:r>
            <a:r>
              <a:rPr lang="el-GR" sz="2400" dirty="0">
                <a:latin typeface="Times New Roman" panose="02020603050405020304" pitchFamily="18" charset="0"/>
                <a:cs typeface="Times New Roman" panose="02020603050405020304" pitchFamily="18" charset="0"/>
              </a:rPr>
              <a:t> al’85).</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 Πιο συχνή σε επαγγέλματα όπου η φιγούρα είναι σημαντική (</a:t>
            </a:r>
            <a:r>
              <a:rPr lang="el-GR" sz="2400" dirty="0" err="1">
                <a:latin typeface="Times New Roman" panose="02020603050405020304" pitchFamily="18" charset="0"/>
                <a:cs typeface="Times New Roman" panose="02020603050405020304" pitchFamily="18" charset="0"/>
              </a:rPr>
              <a:t>μόντελινγκ</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μπαλέτο,γυμναστική</a:t>
            </a:r>
            <a:r>
              <a:rPr lang="el-GR" sz="2400" dirty="0">
                <a:latin typeface="Times New Roman" panose="02020603050405020304" pitchFamily="18" charset="0"/>
                <a:cs typeface="Times New Roman" panose="02020603050405020304" pitchFamily="18" charset="0"/>
              </a:rPr>
              <a:t>, καλλιτεχνικό πατινάζ </a:t>
            </a:r>
            <a:r>
              <a:rPr lang="el-GR" sz="2400" dirty="0" err="1">
                <a:latin typeface="Times New Roman" panose="02020603050405020304" pitchFamily="18" charset="0"/>
                <a:cs typeface="Times New Roman" panose="02020603050405020304" pitchFamily="18" charset="0"/>
              </a:rPr>
              <a:t>κ.λ.π</a:t>
            </a:r>
            <a:r>
              <a:rPr lang="el-GR" sz="2400" dirty="0">
                <a:latin typeface="Times New Roman" panose="02020603050405020304" pitchFamily="18" charset="0"/>
                <a:cs typeface="Times New Roman" panose="02020603050405020304" pitchFamily="18" charset="0"/>
              </a:rPr>
              <a:t>.).</a:t>
            </a:r>
          </a:p>
          <a:p>
            <a:endParaRPr lang="el-GR" dirty="0"/>
          </a:p>
        </p:txBody>
      </p:sp>
    </p:spTree>
    <p:extLst>
      <p:ext uri="{BB962C8B-B14F-4D97-AF65-F5344CB8AC3E}">
        <p14:creationId xmlns:p14="http://schemas.microsoft.com/office/powerpoint/2010/main" val="41561684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89A232-3FF3-46DE-883B-902FE47D5B86}"/>
              </a:ext>
            </a:extLst>
          </p:cNvPr>
          <p:cNvSpPr>
            <a:spLocks noGrp="1"/>
          </p:cNvSpPr>
          <p:nvPr>
            <p:ph type="title"/>
          </p:nvPr>
        </p:nvSpPr>
        <p:spPr/>
        <p:txBody>
          <a:bodyPr>
            <a:normAutofit/>
          </a:bodyPr>
          <a:lstStyle/>
          <a:p>
            <a:pPr algn="ctr"/>
            <a:r>
              <a:rPr lang="el-GR" dirty="0">
                <a:latin typeface="Times New Roman" panose="02020603050405020304" pitchFamily="18" charset="0"/>
                <a:cs typeface="Times New Roman" panose="02020603050405020304" pitchFamily="18" charset="0"/>
              </a:rPr>
              <a:t>Ψυχογενής Ανορεξία- Επιδημιολογία</a:t>
            </a:r>
          </a:p>
        </p:txBody>
      </p:sp>
      <p:sp>
        <p:nvSpPr>
          <p:cNvPr id="3" name="Θέση περιεχομένου 2">
            <a:extLst>
              <a:ext uri="{FF2B5EF4-FFF2-40B4-BE49-F238E27FC236}">
                <a16:creationId xmlns:a16="http://schemas.microsoft.com/office/drawing/2014/main" id="{EE659270-D00E-4E4B-9DF7-62F5BB67E458}"/>
              </a:ext>
            </a:extLst>
          </p:cNvPr>
          <p:cNvSpPr>
            <a:spLocks noGrp="1"/>
          </p:cNvSpPr>
          <p:nvPr>
            <p:ph idx="1"/>
          </p:nvPr>
        </p:nvSpPr>
        <p:spPr/>
        <p:txBody>
          <a:bodyPr/>
          <a:lstStyle/>
          <a:p>
            <a:pPr marL="180000">
              <a:lnSpc>
                <a:spcPct val="150000"/>
              </a:lnSpc>
              <a:spcBef>
                <a:spcPts val="0"/>
              </a:spcBef>
            </a:pPr>
            <a:r>
              <a:rPr lang="el-GR" dirty="0">
                <a:latin typeface="Times New Roman" panose="02020603050405020304" pitchFamily="18" charset="0"/>
                <a:cs typeface="Times New Roman" panose="02020603050405020304" pitchFamily="18" charset="0"/>
              </a:rPr>
              <a:t> 6-8% (αδρή θνησιμότητα </a:t>
            </a:r>
            <a:r>
              <a:rPr lang="el-GR" dirty="0" err="1">
                <a:latin typeface="Times New Roman" panose="02020603050405020304" pitchFamily="18" charset="0"/>
                <a:cs typeface="Times New Roman" panose="02020603050405020304" pitchFamily="18" charset="0"/>
              </a:rPr>
              <a:t>crudemortalityrate</a:t>
            </a:r>
            <a:r>
              <a:rPr lang="el-G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180000">
              <a:lnSpc>
                <a:spcPct val="150000"/>
              </a:lnSpc>
              <a:spcBef>
                <a:spcPts val="0"/>
              </a:spcBef>
            </a:pPr>
            <a:r>
              <a:rPr lang="el-GR" dirty="0">
                <a:latin typeface="Times New Roman" panose="02020603050405020304" pitchFamily="18" charset="0"/>
                <a:cs typeface="Times New Roman" panose="02020603050405020304" pitchFamily="18" charset="0"/>
              </a:rPr>
              <a:t>Ετήσια θνησιμότητα για την ψυχογενή ανορεξία: 5,1 θάνατοι ανά 1000 άτομα/έτος εκ των οποίων 1,3 θάνατοι οφείλονται σε αυτοκτονίες.</a:t>
            </a:r>
          </a:p>
          <a:p>
            <a:endParaRPr lang="el-GR" dirty="0"/>
          </a:p>
        </p:txBody>
      </p:sp>
    </p:spTree>
    <p:extLst>
      <p:ext uri="{BB962C8B-B14F-4D97-AF65-F5344CB8AC3E}">
        <p14:creationId xmlns:p14="http://schemas.microsoft.com/office/powerpoint/2010/main" val="363771839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1BA23F-C92E-47D8-A573-0424F1724557}"/>
              </a:ext>
            </a:extLst>
          </p:cNvPr>
          <p:cNvSpPr>
            <a:spLocks noGrp="1"/>
          </p:cNvSpPr>
          <p:nvPr>
            <p:ph type="title"/>
          </p:nvPr>
        </p:nvSpPr>
        <p:spPr>
          <a:xfrm>
            <a:off x="457200" y="692696"/>
            <a:ext cx="8229600" cy="792088"/>
          </a:xfrm>
        </p:spPr>
        <p:txBody>
          <a:bodyPr/>
          <a:lstStyle/>
          <a:p>
            <a:pPr algn="ctr"/>
            <a:r>
              <a:rPr lang="el-GR" dirty="0">
                <a:latin typeface="Times New Roman" panose="02020603050405020304" pitchFamily="18" charset="0"/>
                <a:cs typeface="Times New Roman" panose="02020603050405020304" pitchFamily="18" charset="0"/>
              </a:rPr>
              <a:t>Θεραπεία ψυχογενούς ανορεξίας</a:t>
            </a:r>
          </a:p>
        </p:txBody>
      </p:sp>
      <p:sp>
        <p:nvSpPr>
          <p:cNvPr id="3" name="Θέση περιεχομένου 2">
            <a:extLst>
              <a:ext uri="{FF2B5EF4-FFF2-40B4-BE49-F238E27FC236}">
                <a16:creationId xmlns:a16="http://schemas.microsoft.com/office/drawing/2014/main" id="{2A79B8B6-3D58-49D2-A8DE-6378B74F4BC1}"/>
              </a:ext>
            </a:extLst>
          </p:cNvPr>
          <p:cNvSpPr>
            <a:spLocks noGrp="1"/>
          </p:cNvSpPr>
          <p:nvPr>
            <p:ph idx="1"/>
          </p:nvPr>
        </p:nvSpPr>
        <p:spPr>
          <a:xfrm>
            <a:off x="539552" y="1484784"/>
            <a:ext cx="8229600" cy="5077996"/>
          </a:xfrm>
        </p:spPr>
        <p:txBody>
          <a:bodyPr>
            <a:noAutofit/>
          </a:bodyPr>
          <a:lstStyle/>
          <a:p>
            <a:pPr marL="180000" indent="0">
              <a:lnSpc>
                <a:spcPct val="150000"/>
              </a:lnSpc>
              <a:spcBef>
                <a:spcPts val="0"/>
              </a:spcBef>
              <a:buNone/>
            </a:pPr>
            <a:r>
              <a:rPr lang="el-GR" sz="2200" b="1" dirty="0">
                <a:latin typeface="Times New Roman" panose="02020603050405020304" pitchFamily="18" charset="0"/>
                <a:cs typeface="Times New Roman" panose="02020603050405020304" pitchFamily="18" charset="0"/>
              </a:rPr>
              <a:t>Ψυχολογικές μέθοδοι</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Ατομική ψυχοθεραπεία - </a:t>
            </a:r>
            <a:r>
              <a:rPr lang="el-GR" sz="2200" dirty="0" err="1">
                <a:latin typeface="Times New Roman" panose="02020603050405020304" pitchFamily="18" charset="0"/>
                <a:cs typeface="Times New Roman" panose="02020603050405020304" pitchFamily="18" charset="0"/>
              </a:rPr>
              <a:t>Συμπεριφορική</a:t>
            </a:r>
            <a:r>
              <a:rPr lang="el-GR" sz="2200" dirty="0">
                <a:latin typeface="Times New Roman" panose="02020603050405020304" pitchFamily="18" charset="0"/>
                <a:cs typeface="Times New Roman" panose="02020603050405020304" pitchFamily="18" charset="0"/>
              </a:rPr>
              <a:t> θεραπεία - Οικογενειακή θεραπεία (θεραπεία εκλογής) </a:t>
            </a:r>
          </a:p>
          <a:p>
            <a:pPr marL="180000" indent="0">
              <a:lnSpc>
                <a:spcPct val="150000"/>
              </a:lnSpc>
              <a:spcBef>
                <a:spcPts val="0"/>
              </a:spcBef>
              <a:buNone/>
            </a:pPr>
            <a:r>
              <a:rPr lang="el-GR" sz="2200" b="1" dirty="0">
                <a:latin typeface="Times New Roman" panose="02020603050405020304" pitchFamily="18" charset="0"/>
                <a:cs typeface="Times New Roman" panose="02020603050405020304" pitchFamily="18" charset="0"/>
              </a:rPr>
              <a:t>Βιολογικές προσεγγίσεις</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Διατροφική συμβουλευτική (διαιτολόγος) - Εποπτευόμενη άσκηση </a:t>
            </a:r>
          </a:p>
          <a:p>
            <a:pPr marL="180000" indent="0">
              <a:lnSpc>
                <a:spcPct val="150000"/>
              </a:lnSpc>
              <a:spcBef>
                <a:spcPts val="0"/>
              </a:spcBef>
              <a:buNone/>
            </a:pPr>
            <a:r>
              <a:rPr lang="el-GR" sz="2200" b="1" dirty="0">
                <a:latin typeface="Times New Roman" panose="02020603050405020304" pitchFamily="18" charset="0"/>
                <a:cs typeface="Times New Roman" panose="02020603050405020304" pitchFamily="18" charset="0"/>
              </a:rPr>
              <a:t>Φαρμακευτική αγωγή</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Αντικαταθλιπτικά ενδείκνυνται όταν συνυπάρχει κατάθλιψη και αγχολυτικά φάρμακα που χρησιμοποιούνται εκλεκτικά πριν από τα γεύματα για να μειώσουν το άγχος αναμονής που σχετίζεται με το φαγητό</a:t>
            </a:r>
          </a:p>
        </p:txBody>
      </p:sp>
    </p:spTree>
    <p:extLst>
      <p:ext uri="{BB962C8B-B14F-4D97-AF65-F5344CB8AC3E}">
        <p14:creationId xmlns:p14="http://schemas.microsoft.com/office/powerpoint/2010/main" val="39529932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B41CD3-9516-4AC2-9BED-C29E37179C58}"/>
              </a:ext>
            </a:extLst>
          </p:cNvPr>
          <p:cNvSpPr>
            <a:spLocks noGrp="1"/>
          </p:cNvSpPr>
          <p:nvPr>
            <p:ph type="title"/>
          </p:nvPr>
        </p:nvSpPr>
        <p:spPr/>
        <p:txBody>
          <a:bodyPr>
            <a:normAutofit fontScale="90000"/>
          </a:bodyPr>
          <a:lstStyle/>
          <a:p>
            <a:pPr algn="ctr"/>
            <a:r>
              <a:rPr lang="el-GR" dirty="0">
                <a:latin typeface="Times New Roman" panose="02020603050405020304" pitchFamily="18" charset="0"/>
                <a:cs typeface="Times New Roman" panose="02020603050405020304" pitchFamily="18" charset="0"/>
              </a:rPr>
              <a:t>ΣΤΟΧΟΙ ΘΕΡΑΠΕΙΑΣ </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ΨΥΧΟΓΕΝΟΥΣ ΑΝΟΡΕΞΙΑΣ</a:t>
            </a:r>
          </a:p>
        </p:txBody>
      </p:sp>
      <p:sp>
        <p:nvSpPr>
          <p:cNvPr id="3" name="Θέση περιεχομένου 2">
            <a:extLst>
              <a:ext uri="{FF2B5EF4-FFF2-40B4-BE49-F238E27FC236}">
                <a16:creationId xmlns:a16="http://schemas.microsoft.com/office/drawing/2014/main" id="{CBC99B71-FE07-4C17-9C07-F999FC2576D8}"/>
              </a:ext>
            </a:extLst>
          </p:cNvPr>
          <p:cNvSpPr>
            <a:spLocks noGrp="1"/>
          </p:cNvSpPr>
          <p:nvPr>
            <p:ph idx="1"/>
          </p:nvPr>
        </p:nvSpPr>
        <p:spPr/>
        <p:txBody>
          <a:bodyPr/>
          <a:lstStyle/>
          <a:p>
            <a:pPr marL="109728" indent="0">
              <a:spcBef>
                <a:spcPts val="0"/>
              </a:spcBef>
              <a:spcAft>
                <a:spcPts val="600"/>
              </a:spcAft>
              <a:buNone/>
            </a:pPr>
            <a:r>
              <a:rPr lang="el-GR" sz="2400" i="1" u="sng" dirty="0">
                <a:solidFill>
                  <a:srgbClr val="000000"/>
                </a:solidFill>
                <a:effectLst/>
                <a:latin typeface="Times New Roman" panose="02020603050405020304" pitchFamily="18" charset="0"/>
                <a:ea typeface="Calibri" panose="020F0502020204030204" pitchFamily="34" charset="0"/>
              </a:rPr>
              <a:t>Οι στόχοι της θεραπείας περιλαμβάνουν</a:t>
            </a:r>
            <a:r>
              <a:rPr lang="el-GR" sz="2400" dirty="0">
                <a:solidFill>
                  <a:srgbClr val="000000"/>
                </a:solidFill>
                <a:effectLst/>
                <a:latin typeface="Times New Roman" panose="02020603050405020304" pitchFamily="18" charset="0"/>
                <a:ea typeface="Calibri" panose="020F0502020204030204" pitchFamily="34" charset="0"/>
              </a:rPr>
              <a:t>:</a:t>
            </a:r>
          </a:p>
          <a:p>
            <a:pPr>
              <a:spcBef>
                <a:spcPts val="0"/>
              </a:spcBef>
              <a:spcAft>
                <a:spcPts val="600"/>
              </a:spcAft>
            </a:pPr>
            <a:r>
              <a:rPr lang="el-GR" sz="2400" dirty="0">
                <a:solidFill>
                  <a:srgbClr val="000000"/>
                </a:solidFill>
                <a:effectLst/>
                <a:latin typeface="Times New Roman" panose="02020603050405020304" pitchFamily="18" charset="0"/>
                <a:ea typeface="Calibri" panose="020F0502020204030204" pitchFamily="34" charset="0"/>
              </a:rPr>
              <a:t>την αποκατάσταση του βάρους στο επίπεδο του βάρους-στόχου</a:t>
            </a:r>
          </a:p>
          <a:p>
            <a:pPr>
              <a:spcBef>
                <a:spcPts val="0"/>
              </a:spcBef>
              <a:spcAft>
                <a:spcPts val="600"/>
              </a:spcAft>
            </a:pPr>
            <a:r>
              <a:rPr lang="el-GR" sz="2400" dirty="0">
                <a:solidFill>
                  <a:srgbClr val="000000"/>
                </a:solidFill>
                <a:effectLst/>
                <a:latin typeface="Times New Roman" panose="02020603050405020304" pitchFamily="18" charset="0"/>
                <a:ea typeface="Calibri" panose="020F0502020204030204" pitchFamily="34" charset="0"/>
              </a:rPr>
              <a:t>την επαναφορά φυσιολογικού τρόπου διατροφής με ενθάρρυνση του ασθενούς να εξοικειωθεί με μια κανονική και θερμιδικά ισορροπημένη πρόσληψη τροφών</a:t>
            </a:r>
          </a:p>
          <a:p>
            <a:pPr>
              <a:spcBef>
                <a:spcPts val="0"/>
              </a:spcBef>
              <a:spcAft>
                <a:spcPts val="600"/>
              </a:spcAft>
            </a:pPr>
            <a:r>
              <a:rPr lang="el-GR" sz="2400" dirty="0">
                <a:solidFill>
                  <a:srgbClr val="000000"/>
                </a:solidFill>
                <a:effectLst/>
                <a:latin typeface="Times New Roman" panose="02020603050405020304" pitchFamily="18" charset="0"/>
                <a:ea typeface="Calibri" panose="020F0502020204030204" pitchFamily="34" charset="0"/>
              </a:rPr>
              <a:t>τη διάγνωση και τη θεραπεία των ιατρικών επιπλοκών εξαιτίας της ασιτίας και των συμπεριφορών που τη συντηρούν</a:t>
            </a:r>
          </a:p>
          <a:p>
            <a:pPr>
              <a:spcBef>
                <a:spcPts val="0"/>
              </a:spcBef>
              <a:spcAft>
                <a:spcPts val="600"/>
              </a:spcAft>
            </a:pPr>
            <a:r>
              <a:rPr lang="el-GR" sz="2400" dirty="0">
                <a:solidFill>
                  <a:srgbClr val="000000"/>
                </a:solidFill>
                <a:effectLst/>
                <a:latin typeface="Times New Roman" panose="02020603050405020304" pitchFamily="18" charset="0"/>
                <a:ea typeface="Calibri" panose="020F0502020204030204" pitchFamily="34" charset="0"/>
              </a:rPr>
              <a:t>την επισήμανση των αρνήσεων και των δυσλειτουργικών σκέψεων, πίστεων και πεποιθήσεων</a:t>
            </a:r>
          </a:p>
          <a:p>
            <a:pPr>
              <a:spcBef>
                <a:spcPts val="0"/>
              </a:spcBef>
              <a:spcAft>
                <a:spcPts val="600"/>
              </a:spcAft>
            </a:pPr>
            <a:endParaRPr lang="el-GR" sz="2400" dirty="0">
              <a:solidFill>
                <a:srgbClr val="000000"/>
              </a:solidFill>
              <a:effectLst/>
              <a:latin typeface="Times New Roman" panose="02020603050405020304" pitchFamily="18" charset="0"/>
              <a:ea typeface="Calibri" panose="020F0502020204030204" pitchFamily="34" charset="0"/>
            </a:endParaRPr>
          </a:p>
          <a:p>
            <a:pPr marL="109728" indent="0">
              <a:buNone/>
            </a:pPr>
            <a:endParaRPr lang="el-GR" dirty="0"/>
          </a:p>
        </p:txBody>
      </p:sp>
    </p:spTree>
    <p:extLst>
      <p:ext uri="{BB962C8B-B14F-4D97-AF65-F5344CB8AC3E}">
        <p14:creationId xmlns:p14="http://schemas.microsoft.com/office/powerpoint/2010/main" val="3052268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DD1D3-98B8-43BD-91D9-BF40346015CB}"/>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ΙΣΤΟΡΙΚΟ</a:t>
            </a:r>
            <a:endParaRPr lang="el-GR" sz="3200" dirty="0"/>
          </a:p>
        </p:txBody>
      </p:sp>
      <p:sp>
        <p:nvSpPr>
          <p:cNvPr id="3" name="Θέση περιεχομένου 2">
            <a:extLst>
              <a:ext uri="{FF2B5EF4-FFF2-40B4-BE49-F238E27FC236}">
                <a16:creationId xmlns:a16="http://schemas.microsoft.com/office/drawing/2014/main" id="{139CCC76-EDE3-48DF-B10B-C2470BA655D5}"/>
              </a:ext>
            </a:extLst>
          </p:cNvPr>
          <p:cNvSpPr>
            <a:spLocks noGrp="1"/>
          </p:cNvSpPr>
          <p:nvPr>
            <p:ph idx="1"/>
          </p:nvPr>
        </p:nvSpPr>
        <p:spPr/>
        <p:txBody>
          <a:bodyPr>
            <a:normAutofit/>
          </a:bodyPr>
          <a:lstStyle/>
          <a:p>
            <a:pPr>
              <a:lnSpc>
                <a:spcPct val="150000"/>
              </a:lnSpc>
            </a:pPr>
            <a:r>
              <a:rPr lang="el-GR" sz="2400" dirty="0">
                <a:latin typeface="Times New Roman" panose="02020603050405020304" pitchFamily="18" charset="0"/>
                <a:cs typeface="Times New Roman" panose="02020603050405020304" pitchFamily="18" charset="0"/>
              </a:rPr>
              <a:t>Το 1948, ερευνητές από το Ίδρυμα </a:t>
            </a:r>
            <a:r>
              <a:rPr lang="el-GR" sz="2400" dirty="0" err="1">
                <a:latin typeface="Times New Roman" panose="02020603050405020304" pitchFamily="18" charset="0"/>
                <a:cs typeface="Times New Roman" panose="02020603050405020304" pitchFamily="18" charset="0"/>
              </a:rPr>
              <a:t>Rockefeller</a:t>
            </a:r>
            <a:r>
              <a:rPr lang="el-GR" sz="2400" dirty="0">
                <a:latin typeface="Times New Roman" panose="02020603050405020304" pitchFamily="18" charset="0"/>
                <a:cs typeface="Times New Roman" panose="02020603050405020304" pitchFamily="18" charset="0"/>
              </a:rPr>
              <a:t> των ΗΠΑ, αξιολόγησαν τη δίαιτα των Κρητικών και συμπέραναν ότι:</a:t>
            </a:r>
          </a:p>
          <a:p>
            <a:pPr>
              <a:lnSpc>
                <a:spcPct val="150000"/>
              </a:lnSpc>
            </a:pPr>
            <a:r>
              <a:rPr lang="el-GR" sz="2400" dirty="0">
                <a:latin typeface="Times New Roman" panose="02020603050405020304" pitchFamily="18" charset="0"/>
                <a:cs typeface="Times New Roman" panose="02020603050405020304" pitchFamily="18" charset="0"/>
              </a:rPr>
              <a:t>«στο σύνολό τους, ο τρόπος διατροφής και οι διατροφικές συνήθειες ήταν υπερβολικά καλά προσαρμοσμένες στις φυσικές και οικονομικές πηγές της περιοχής, καθώς και στις ανάγκες των κατοίκων της».</a:t>
            </a:r>
          </a:p>
        </p:txBody>
      </p:sp>
    </p:spTree>
    <p:extLst>
      <p:ext uri="{BB962C8B-B14F-4D97-AF65-F5344CB8AC3E}">
        <p14:creationId xmlns:p14="http://schemas.microsoft.com/office/powerpoint/2010/main" val="32495115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B41CD3-9516-4AC2-9BED-C29E37179C58}"/>
              </a:ext>
            </a:extLst>
          </p:cNvPr>
          <p:cNvSpPr>
            <a:spLocks noGrp="1"/>
          </p:cNvSpPr>
          <p:nvPr>
            <p:ph type="title"/>
          </p:nvPr>
        </p:nvSpPr>
        <p:spPr/>
        <p:txBody>
          <a:bodyPr>
            <a:normAutofit fontScale="90000"/>
          </a:bodyPr>
          <a:lstStyle/>
          <a:p>
            <a:pPr algn="ctr"/>
            <a:r>
              <a:rPr lang="el-GR" dirty="0">
                <a:latin typeface="Times New Roman" panose="02020603050405020304" pitchFamily="18" charset="0"/>
                <a:cs typeface="Times New Roman" panose="02020603050405020304" pitchFamily="18" charset="0"/>
              </a:rPr>
              <a:t>ΣΤΟΧΟΙ ΘΕΡΑΠΕΙΑΣ </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ΨΥΧΟΓΕΝΟΥΣ ΑΝΟΡΕΞΙΑΣ</a:t>
            </a:r>
          </a:p>
        </p:txBody>
      </p:sp>
      <p:sp>
        <p:nvSpPr>
          <p:cNvPr id="3" name="Θέση περιεχομένου 2">
            <a:extLst>
              <a:ext uri="{FF2B5EF4-FFF2-40B4-BE49-F238E27FC236}">
                <a16:creationId xmlns:a16="http://schemas.microsoft.com/office/drawing/2014/main" id="{CBC99B71-FE07-4C17-9C07-F999FC2576D8}"/>
              </a:ext>
            </a:extLst>
          </p:cNvPr>
          <p:cNvSpPr>
            <a:spLocks noGrp="1"/>
          </p:cNvSpPr>
          <p:nvPr>
            <p:ph idx="1"/>
          </p:nvPr>
        </p:nvSpPr>
        <p:spPr/>
        <p:txBody>
          <a:bodyPr>
            <a:normAutofit fontScale="77500" lnSpcReduction="20000"/>
          </a:bodyPr>
          <a:lstStyle/>
          <a:p>
            <a:pPr marL="109728" indent="0">
              <a:lnSpc>
                <a:spcPct val="120000"/>
              </a:lnSpc>
              <a:spcBef>
                <a:spcPts val="0"/>
              </a:spcBef>
              <a:spcAft>
                <a:spcPts val="600"/>
              </a:spcAft>
              <a:buNone/>
            </a:pPr>
            <a:r>
              <a:rPr lang="el-GR" sz="3100" i="1" u="sng" dirty="0">
                <a:solidFill>
                  <a:srgbClr val="000000"/>
                </a:solidFill>
                <a:effectLst/>
                <a:latin typeface="Times New Roman" panose="02020603050405020304" pitchFamily="18" charset="0"/>
                <a:ea typeface="Calibri" panose="020F0502020204030204" pitchFamily="34" charset="0"/>
              </a:rPr>
              <a:t>Οι στόχοι της θεραπείας περιλαμβάνουν</a:t>
            </a:r>
            <a:r>
              <a:rPr lang="el-GR" sz="3100" dirty="0">
                <a:solidFill>
                  <a:srgbClr val="000000"/>
                </a:solidFill>
                <a:effectLst/>
                <a:latin typeface="Times New Roman" panose="02020603050405020304" pitchFamily="18" charset="0"/>
                <a:ea typeface="Calibri" panose="020F0502020204030204" pitchFamily="34" charset="0"/>
              </a:rPr>
              <a:t>:</a:t>
            </a:r>
          </a:p>
          <a:p>
            <a:pPr>
              <a:lnSpc>
                <a:spcPct val="120000"/>
              </a:lnSpc>
              <a:spcBef>
                <a:spcPts val="0"/>
              </a:spcBef>
              <a:spcAft>
                <a:spcPts val="600"/>
              </a:spcAft>
            </a:pPr>
            <a:r>
              <a:rPr lang="el-GR" sz="3100" dirty="0">
                <a:solidFill>
                  <a:srgbClr val="000000"/>
                </a:solidFill>
                <a:effectLst/>
                <a:latin typeface="Times New Roman" panose="02020603050405020304" pitchFamily="18" charset="0"/>
                <a:ea typeface="Calibri" panose="020F0502020204030204" pitchFamily="34" charset="0"/>
              </a:rPr>
              <a:t>την παρέμβαση στην οικογένεια με σκοπό τη συνεργασία και την αποφυγή της εμπλοκής</a:t>
            </a:r>
          </a:p>
          <a:p>
            <a:pPr>
              <a:lnSpc>
                <a:spcPct val="120000"/>
              </a:lnSpc>
              <a:spcBef>
                <a:spcPts val="0"/>
              </a:spcBef>
              <a:spcAft>
                <a:spcPts val="600"/>
              </a:spcAft>
            </a:pPr>
            <a:r>
              <a:rPr lang="el-GR" sz="3100" dirty="0">
                <a:solidFill>
                  <a:srgbClr val="000000"/>
                </a:solidFill>
                <a:effectLst/>
                <a:latin typeface="Times New Roman" panose="02020603050405020304" pitchFamily="18" charset="0"/>
                <a:ea typeface="Calibri" panose="020F0502020204030204" pitchFamily="34" charset="0"/>
              </a:rPr>
              <a:t>την ψυχοθεραπευτική παρέμβαση με σκοπό την ενίσχυση της αυτονομίας, τη διευκόλυνση της διαμόρφωσης ταυτότητας, τη στήριξη της διαδικασίας αυτοεκτίμησης και την αντιμετώπιση του αισθήματος αναξιότητας</a:t>
            </a:r>
          </a:p>
          <a:p>
            <a:pPr>
              <a:lnSpc>
                <a:spcPct val="120000"/>
              </a:lnSpc>
              <a:spcBef>
                <a:spcPts val="0"/>
              </a:spcBef>
              <a:spcAft>
                <a:spcPts val="600"/>
              </a:spcAft>
            </a:pPr>
            <a:r>
              <a:rPr lang="el-GR" sz="3100" dirty="0">
                <a:solidFill>
                  <a:srgbClr val="000000"/>
                </a:solidFill>
                <a:effectLst/>
                <a:latin typeface="Times New Roman" panose="02020603050405020304" pitchFamily="18" charset="0"/>
                <a:ea typeface="Calibri" panose="020F0502020204030204" pitchFamily="34" charset="0"/>
              </a:rPr>
              <a:t>την προληπτική παρέμβαση και εκπαίδευση για την αποφυγή υποτροπής</a:t>
            </a:r>
          </a:p>
          <a:p>
            <a:pPr marL="109728" indent="0" algn="just">
              <a:lnSpc>
                <a:spcPct val="120000"/>
              </a:lnSpc>
              <a:spcBef>
                <a:spcPts val="0"/>
              </a:spcBef>
              <a:spcAft>
                <a:spcPts val="600"/>
              </a:spcAft>
              <a:buNone/>
            </a:pPr>
            <a:r>
              <a:rPr lang="el-GR" sz="3100" dirty="0">
                <a:solidFill>
                  <a:srgbClr val="000000"/>
                </a:solidFill>
                <a:effectLst/>
                <a:latin typeface="Times New Roman" panose="02020603050405020304" pitchFamily="18" charset="0"/>
                <a:ea typeface="Calibri" panose="020F0502020204030204" pitchFamily="34" charset="0"/>
              </a:rPr>
              <a:t> </a:t>
            </a:r>
          </a:p>
          <a:p>
            <a:pPr>
              <a:spcBef>
                <a:spcPts val="0"/>
              </a:spcBef>
              <a:spcAft>
                <a:spcPts val="600"/>
              </a:spcAft>
            </a:pPr>
            <a:endParaRPr lang="el-GR" dirty="0"/>
          </a:p>
        </p:txBody>
      </p:sp>
    </p:spTree>
    <p:extLst>
      <p:ext uri="{BB962C8B-B14F-4D97-AF65-F5344CB8AC3E}">
        <p14:creationId xmlns:p14="http://schemas.microsoft.com/office/powerpoint/2010/main" val="23370746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9AC66C-3F1F-4FA9-BD1B-2DE09CFE888F}"/>
              </a:ext>
            </a:extLst>
          </p:cNvPr>
          <p:cNvSpPr>
            <a:spLocks noGrp="1"/>
          </p:cNvSpPr>
          <p:nvPr>
            <p:ph type="title"/>
          </p:nvPr>
        </p:nvSpPr>
        <p:spPr>
          <a:xfrm>
            <a:off x="457200" y="620688"/>
            <a:ext cx="8229600" cy="504056"/>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Έκβαση και πρόγνωση</a:t>
            </a:r>
          </a:p>
        </p:txBody>
      </p:sp>
      <p:sp>
        <p:nvSpPr>
          <p:cNvPr id="3" name="Θέση περιεχομένου 2">
            <a:extLst>
              <a:ext uri="{FF2B5EF4-FFF2-40B4-BE49-F238E27FC236}">
                <a16:creationId xmlns:a16="http://schemas.microsoft.com/office/drawing/2014/main" id="{C1A762A6-8128-463D-9DD2-76EB33AF037B}"/>
              </a:ext>
            </a:extLst>
          </p:cNvPr>
          <p:cNvSpPr>
            <a:spLocks noGrp="1"/>
          </p:cNvSpPr>
          <p:nvPr>
            <p:ph idx="1"/>
          </p:nvPr>
        </p:nvSpPr>
        <p:spPr>
          <a:xfrm>
            <a:off x="457200" y="1268760"/>
            <a:ext cx="8229600" cy="5305776"/>
          </a:xfrm>
        </p:spPr>
        <p:txBody>
          <a:bodyPr>
            <a:normAutofit/>
          </a:bodyPr>
          <a:lstStyle/>
          <a:p>
            <a:pPr marL="180000" lvl="0" indent="0">
              <a:lnSpc>
                <a:spcPts val="2400"/>
              </a:lnSpc>
              <a:spcBef>
                <a:spcPts val="1200"/>
              </a:spcBef>
            </a:pPr>
            <a:r>
              <a:rPr lang="el-GR" sz="2400" dirty="0">
                <a:latin typeface="Times New Roman" panose="02020603050405020304" pitchFamily="18" charset="0"/>
                <a:cs typeface="Times New Roman" panose="02020603050405020304" pitchFamily="18" charset="0"/>
              </a:rPr>
              <a:t>60% των ασθενών επανακτούν το βάρος και ομαλοποιείται η έμμηνος ρύση. </a:t>
            </a:r>
          </a:p>
          <a:p>
            <a:pPr marL="180000" lvl="0" indent="0">
              <a:lnSpc>
                <a:spcPts val="2400"/>
              </a:lnSpc>
              <a:spcBef>
                <a:spcPts val="1200"/>
              </a:spcBef>
            </a:pPr>
            <a:r>
              <a:rPr lang="el-GR" sz="2400" dirty="0">
                <a:latin typeface="Times New Roman" panose="02020603050405020304" pitchFamily="18" charset="0"/>
                <a:cs typeface="Times New Roman" panose="02020603050405020304" pitchFamily="18" charset="0"/>
              </a:rPr>
              <a:t> Η διατροφική συμπεριφορά επιστρέφει στο φυσιολογικό σε λιγότερο από τους μισούς </a:t>
            </a:r>
          </a:p>
          <a:p>
            <a:pPr marL="180000" lvl="0" indent="0">
              <a:lnSpc>
                <a:spcPts val="2400"/>
              </a:lnSpc>
              <a:spcBef>
                <a:spcPts val="1200"/>
              </a:spcBef>
            </a:pPr>
            <a:r>
              <a:rPr lang="el-GR" sz="2400" dirty="0">
                <a:latin typeface="Times New Roman" panose="02020603050405020304" pitchFamily="18" charset="0"/>
                <a:cs typeface="Times New Roman" panose="02020603050405020304" pitchFamily="18" charset="0"/>
              </a:rPr>
              <a:t>Μισοί ασθενείς </a:t>
            </a:r>
            <a:r>
              <a:rPr lang="el-GR" sz="2400" dirty="0" err="1">
                <a:latin typeface="Times New Roman" panose="02020603050405020304" pitchFamily="18" charset="0"/>
                <a:cs typeface="Times New Roman" panose="02020603050405020304" pitchFamily="18" charset="0"/>
              </a:rPr>
              <a:t>ανανήπτουν</a:t>
            </a:r>
            <a:r>
              <a:rPr lang="el-GR" sz="2400" dirty="0">
                <a:latin typeface="Times New Roman" panose="02020603050405020304" pitchFamily="18" charset="0"/>
                <a:cs typeface="Times New Roman" panose="02020603050405020304" pitchFamily="18" charset="0"/>
              </a:rPr>
              <a:t>, σχεδόν το 1/3 βελτιώνεται αλλά το 1/5 γίνονται χρόνιοι. </a:t>
            </a:r>
          </a:p>
          <a:p>
            <a:pPr marL="180000" lvl="0" indent="0">
              <a:lnSpc>
                <a:spcPts val="2400"/>
              </a:lnSpc>
              <a:spcBef>
                <a:spcPts val="1200"/>
              </a:spcBef>
            </a:pPr>
            <a:r>
              <a:rPr lang="el-GR" sz="2400" dirty="0">
                <a:latin typeface="Times New Roman" panose="02020603050405020304" pitchFamily="18" charset="0"/>
                <a:cs typeface="Times New Roman" panose="02020603050405020304" pitchFamily="18" charset="0"/>
              </a:rPr>
              <a:t> Ρυθμοί θνησιμότητας γύρω στο 5.5%(0-21χρ) για όλους τους ασθενείς και 2,2%(0-11χρ) για τους </a:t>
            </a:r>
            <a:r>
              <a:rPr lang="el-GR" sz="2400" dirty="0" err="1">
                <a:latin typeface="Times New Roman" panose="02020603050405020304" pitchFamily="18" charset="0"/>
                <a:cs typeface="Times New Roman" panose="02020603050405020304" pitchFamily="18" charset="0"/>
              </a:rPr>
              <a:t>νεώτερους</a:t>
            </a:r>
            <a:endParaRPr lang="el-GR" sz="2400" dirty="0">
              <a:latin typeface="Times New Roman" panose="02020603050405020304" pitchFamily="18" charset="0"/>
              <a:cs typeface="Times New Roman" panose="02020603050405020304" pitchFamily="18" charset="0"/>
            </a:endParaRPr>
          </a:p>
          <a:p>
            <a:pPr marL="180000" lvl="0" indent="0">
              <a:lnSpc>
                <a:spcPts val="2400"/>
              </a:lnSpc>
              <a:spcBef>
                <a:spcPts val="1200"/>
              </a:spcBef>
            </a:pPr>
            <a:r>
              <a:rPr lang="el-GR" sz="2400" dirty="0">
                <a:latin typeface="Times New Roman" panose="02020603050405020304" pitchFamily="18" charset="0"/>
                <a:cs typeface="Times New Roman" panose="02020603050405020304" pitchFamily="18" charset="0"/>
              </a:rPr>
              <a:t>Ενώ κοντά στα 2/3 βρίσκουν δουλειά, μόνο μια μειοψηφία παντρεύονται ή δημιουργούν σταθερές σχέσεις.</a:t>
            </a:r>
          </a:p>
          <a:p>
            <a:pPr marL="180000" lvl="0" indent="0">
              <a:lnSpc>
                <a:spcPts val="2400"/>
              </a:lnSpc>
              <a:spcBef>
                <a:spcPts val="1200"/>
              </a:spcBef>
            </a:pPr>
            <a:r>
              <a:rPr lang="el-GR" sz="2400" dirty="0" err="1">
                <a:latin typeface="Times New Roman" panose="02020603050405020304" pitchFamily="18" charset="0"/>
                <a:cs typeface="Times New Roman" panose="02020603050405020304" pitchFamily="18" charset="0"/>
              </a:rPr>
              <a:t>Συννοσηρότητα</a:t>
            </a:r>
            <a:r>
              <a:rPr lang="el-GR" sz="2400" dirty="0">
                <a:latin typeface="Times New Roman" panose="02020603050405020304" pitchFamily="18" charset="0"/>
                <a:cs typeface="Times New Roman" panose="02020603050405020304" pitchFamily="18" charset="0"/>
              </a:rPr>
              <a:t> : 68% μείζων κατάθλιψη , 65% αγχώδεις διαταραχές , 34% κοινωνική φοβία , 26% ψυχαναγκαστική διαταραχή , 23-80% διαταραχή προσωπικότητας</a:t>
            </a:r>
          </a:p>
          <a:p>
            <a:endParaRPr lang="el-GR" dirty="0"/>
          </a:p>
        </p:txBody>
      </p:sp>
    </p:spTree>
    <p:extLst>
      <p:ext uri="{BB962C8B-B14F-4D97-AF65-F5344CB8AC3E}">
        <p14:creationId xmlns:p14="http://schemas.microsoft.com/office/powerpoint/2010/main" val="30643600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00FE14-2E91-4F3D-A2DE-AA3CBE21C008}"/>
              </a:ext>
            </a:extLst>
          </p:cNvPr>
          <p:cNvSpPr>
            <a:spLocks noGrp="1"/>
          </p:cNvSpPr>
          <p:nvPr>
            <p:ph type="title"/>
          </p:nvPr>
        </p:nvSpPr>
        <p:spPr>
          <a:xfrm>
            <a:off x="457200" y="692696"/>
            <a:ext cx="8229600" cy="864096"/>
          </a:xfrm>
        </p:spPr>
        <p:txBody>
          <a:bodyPr/>
          <a:lstStyle/>
          <a:p>
            <a:pPr algn="ctr"/>
            <a:r>
              <a:rPr lang="el-GR" dirty="0">
                <a:latin typeface="Times New Roman" panose="02020603050405020304" pitchFamily="18" charset="0"/>
                <a:cs typeface="Times New Roman" panose="02020603050405020304" pitchFamily="18" charset="0"/>
              </a:rPr>
              <a:t>Ψυχογενής Βουλιμία</a:t>
            </a:r>
          </a:p>
        </p:txBody>
      </p:sp>
      <p:sp>
        <p:nvSpPr>
          <p:cNvPr id="3" name="Θέση περιεχομένου 2">
            <a:extLst>
              <a:ext uri="{FF2B5EF4-FFF2-40B4-BE49-F238E27FC236}">
                <a16:creationId xmlns:a16="http://schemas.microsoft.com/office/drawing/2014/main" id="{7137EB70-71D4-4C13-A114-9A809B0C7D44}"/>
              </a:ext>
            </a:extLst>
          </p:cNvPr>
          <p:cNvSpPr>
            <a:spLocks noGrp="1"/>
          </p:cNvSpPr>
          <p:nvPr>
            <p:ph idx="1"/>
          </p:nvPr>
        </p:nvSpPr>
        <p:spPr>
          <a:xfrm>
            <a:off x="457200" y="1628800"/>
            <a:ext cx="8229600" cy="4945736"/>
          </a:xfrm>
        </p:spPr>
        <p:txBody>
          <a:bodyPr>
            <a:normAutofit fontScale="92500"/>
          </a:bodyPr>
          <a:lstStyle/>
          <a:p>
            <a:pPr marL="180000">
              <a:lnSpc>
                <a:spcPct val="150000"/>
              </a:lnSpc>
              <a:spcBef>
                <a:spcPts val="0"/>
              </a:spcBef>
            </a:pPr>
            <a:r>
              <a:rPr lang="el-GR" dirty="0">
                <a:latin typeface="Times New Roman" panose="02020603050405020304" pitchFamily="18" charset="0"/>
                <a:cs typeface="Times New Roman" panose="02020603050405020304" pitchFamily="18" charset="0"/>
              </a:rPr>
              <a:t>Σύνδρομο που χαρακτηρίζεται από επαναλαμβανόμενα επεισόδια </a:t>
            </a:r>
            <a:r>
              <a:rPr lang="el-GR" dirty="0" err="1">
                <a:latin typeface="Times New Roman" panose="02020603050405020304" pitchFamily="18" charset="0"/>
                <a:cs typeface="Times New Roman" panose="02020603050405020304" pitchFamily="18" charset="0"/>
              </a:rPr>
              <a:t>υπερφαγίας</a:t>
            </a:r>
            <a:r>
              <a:rPr lang="el-GR" dirty="0">
                <a:latin typeface="Times New Roman" panose="02020603050405020304" pitchFamily="18" charset="0"/>
                <a:cs typeface="Times New Roman" panose="02020603050405020304" pitchFamily="18" charset="0"/>
              </a:rPr>
              <a:t>, από υπερβολική ενασχόληση με τον έλεγχο του σωματικού βάρους, από ένα νοσηρό φόβο πάχυνσης που οδηγεί το άτομο να υιοθετεί παράδοξους τρόπους μείωσης του σωματικού βάρους, όπως αποφυγή «παχυντικών τροφών», </a:t>
            </a:r>
            <a:r>
              <a:rPr lang="el-GR" dirty="0" err="1">
                <a:latin typeface="Times New Roman" panose="02020603050405020304" pitchFamily="18" charset="0"/>
                <a:cs typeface="Times New Roman" panose="02020603050405020304" pitchFamily="18" charset="0"/>
              </a:rPr>
              <a:t>προκλητούς</a:t>
            </a:r>
            <a:r>
              <a:rPr lang="el-GR" dirty="0">
                <a:latin typeface="Times New Roman" panose="02020603050405020304" pitchFamily="18" charset="0"/>
                <a:cs typeface="Times New Roman" panose="02020603050405020304" pitchFamily="18" charset="0"/>
              </a:rPr>
              <a:t> εμετούς, χρήση καθαρτικών, χρήση </a:t>
            </a:r>
            <a:r>
              <a:rPr lang="el-GR" dirty="0" err="1">
                <a:latin typeface="Times New Roman" panose="02020603050405020304" pitchFamily="18" charset="0"/>
                <a:cs typeface="Times New Roman" panose="02020603050405020304" pitchFamily="18" charset="0"/>
              </a:rPr>
              <a:t>ανορεξιογόνων</a:t>
            </a:r>
            <a:r>
              <a:rPr lang="el-GR" dirty="0">
                <a:latin typeface="Times New Roman" panose="02020603050405020304" pitchFamily="18" charset="0"/>
                <a:cs typeface="Times New Roman" panose="02020603050405020304" pitchFamily="18" charset="0"/>
              </a:rPr>
              <a:t> φαρμάκων, </a:t>
            </a:r>
            <a:r>
              <a:rPr lang="el-GR" dirty="0" err="1">
                <a:latin typeface="Times New Roman" panose="02020603050405020304" pitchFamily="18" charset="0"/>
                <a:cs typeface="Times New Roman" panose="02020603050405020304" pitchFamily="18" charset="0"/>
              </a:rPr>
              <a:t>θυρεοειδικών</a:t>
            </a:r>
            <a:r>
              <a:rPr lang="el-GR" dirty="0">
                <a:latin typeface="Times New Roman" panose="02020603050405020304" pitchFamily="18" charset="0"/>
                <a:cs typeface="Times New Roman" panose="02020603050405020304" pitchFamily="18" charset="0"/>
              </a:rPr>
              <a:t> ορμονών και διουρητικών.</a:t>
            </a:r>
          </a:p>
        </p:txBody>
      </p:sp>
    </p:spTree>
    <p:extLst>
      <p:ext uri="{BB962C8B-B14F-4D97-AF65-F5344CB8AC3E}">
        <p14:creationId xmlns:p14="http://schemas.microsoft.com/office/powerpoint/2010/main" val="11259725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572139-F15A-4FD1-961B-C71FCB03E246}"/>
              </a:ext>
            </a:extLst>
          </p:cNvPr>
          <p:cNvSpPr>
            <a:spLocks noGrp="1"/>
          </p:cNvSpPr>
          <p:nvPr>
            <p:ph type="title"/>
          </p:nvPr>
        </p:nvSpPr>
        <p:spPr>
          <a:xfrm>
            <a:off x="251520" y="548680"/>
            <a:ext cx="8229600" cy="1152128"/>
          </a:xfrm>
        </p:spPr>
        <p:txBody>
          <a:bodyPr>
            <a:normAutofit/>
          </a:bodyPr>
          <a:lstStyle/>
          <a:p>
            <a:pPr algn="ctr"/>
            <a:r>
              <a:rPr lang="el-GR" sz="3200" dirty="0">
                <a:latin typeface="Times New Roman" panose="02020603050405020304" pitchFamily="18" charset="0"/>
                <a:cs typeface="Times New Roman" panose="02020603050405020304" pitchFamily="18" charset="0"/>
              </a:rPr>
              <a:t>Διαγνωστικά κριτήρια ψυχογενούς βουλιμίας (</a:t>
            </a:r>
            <a:r>
              <a:rPr lang="el-GR" sz="3200" i="1" dirty="0">
                <a:latin typeface="Times New Roman" panose="02020603050405020304" pitchFamily="18" charset="0"/>
                <a:cs typeface="Times New Roman" panose="02020603050405020304" pitchFamily="18" charset="0"/>
              </a:rPr>
              <a:t>APA 1994</a:t>
            </a:r>
            <a:r>
              <a:rPr lang="el-GR" sz="3200" dirty="0">
                <a:latin typeface="Times New Roman" panose="02020603050405020304" pitchFamily="18" charset="0"/>
                <a:cs typeface="Times New Roman" panose="02020603050405020304" pitchFamily="18" charset="0"/>
              </a:rPr>
              <a:t>)</a:t>
            </a:r>
          </a:p>
        </p:txBody>
      </p:sp>
      <p:sp>
        <p:nvSpPr>
          <p:cNvPr id="3" name="Θέση περιεχομένου 2">
            <a:extLst>
              <a:ext uri="{FF2B5EF4-FFF2-40B4-BE49-F238E27FC236}">
                <a16:creationId xmlns:a16="http://schemas.microsoft.com/office/drawing/2014/main" id="{E934FA10-22E4-4164-845A-E4CBA760DBB9}"/>
              </a:ext>
            </a:extLst>
          </p:cNvPr>
          <p:cNvSpPr>
            <a:spLocks noGrp="1"/>
          </p:cNvSpPr>
          <p:nvPr>
            <p:ph idx="1"/>
          </p:nvPr>
        </p:nvSpPr>
        <p:spPr>
          <a:xfrm>
            <a:off x="457200" y="1700808"/>
            <a:ext cx="8229600" cy="4873728"/>
          </a:xfrm>
        </p:spPr>
        <p:txBody>
          <a:bodyPr>
            <a:normAutofit fontScale="25000" lnSpcReduction="20000"/>
          </a:bodyPr>
          <a:lstStyle/>
          <a:p>
            <a:pPr marL="180000">
              <a:lnSpc>
                <a:spcPct val="160000"/>
              </a:lnSpc>
              <a:spcBef>
                <a:spcPts val="600"/>
              </a:spcBef>
            </a:pPr>
            <a:r>
              <a:rPr lang="el-GR" sz="9600" b="1" dirty="0">
                <a:latin typeface="Times New Roman" panose="02020603050405020304" pitchFamily="18" charset="0"/>
                <a:cs typeface="Times New Roman" panose="02020603050405020304" pitchFamily="18" charset="0"/>
              </a:rPr>
              <a:t>Α. </a:t>
            </a:r>
            <a:r>
              <a:rPr lang="el-GR" sz="9600" dirty="0">
                <a:latin typeface="Times New Roman" panose="02020603050405020304" pitchFamily="18" charset="0"/>
                <a:cs typeface="Times New Roman" panose="02020603050405020304" pitchFamily="18" charset="0"/>
              </a:rPr>
              <a:t>Επανειλημμένα επεισόδια </a:t>
            </a:r>
            <a:r>
              <a:rPr lang="el-GR" sz="9600" dirty="0" err="1">
                <a:latin typeface="Times New Roman" panose="02020603050405020304" pitchFamily="18" charset="0"/>
                <a:cs typeface="Times New Roman" panose="02020603050405020304" pitchFamily="18" charset="0"/>
              </a:rPr>
              <a:t>υπερφαγίας</a:t>
            </a:r>
            <a:r>
              <a:rPr lang="el-GR" sz="9600" dirty="0">
                <a:latin typeface="Times New Roman" panose="02020603050405020304" pitchFamily="18" charset="0"/>
                <a:cs typeface="Times New Roman" panose="02020603050405020304" pitchFamily="18" charset="0"/>
              </a:rPr>
              <a:t>. </a:t>
            </a:r>
          </a:p>
          <a:p>
            <a:pPr marL="180000">
              <a:lnSpc>
                <a:spcPct val="160000"/>
              </a:lnSpc>
              <a:spcBef>
                <a:spcPts val="600"/>
              </a:spcBef>
            </a:pPr>
            <a:r>
              <a:rPr lang="el-GR" sz="9600" dirty="0">
                <a:latin typeface="Times New Roman" panose="02020603050405020304" pitchFamily="18" charset="0"/>
                <a:cs typeface="Times New Roman" panose="02020603050405020304" pitchFamily="18" charset="0"/>
              </a:rPr>
              <a:t>Κατανάλωση, σε μία συγκεκριμένη χρονική περίοδο (π.χ. μέσα σε δύο ώρες), μίας ποσότητας τροφής, η οποία είναι εμφανώς μεγαλύτερη από αυτήν που θα μπορούσαν να καταναλώσουν οι περισσότεροι άνθρωποι κατά τη διάρκεια της ίδιας χρονικής περιόδου και κάτω από όμοιες περιστάσεις.</a:t>
            </a:r>
          </a:p>
          <a:p>
            <a:pPr marL="180000">
              <a:lnSpc>
                <a:spcPct val="160000"/>
              </a:lnSpc>
              <a:spcBef>
                <a:spcPts val="600"/>
              </a:spcBef>
            </a:pPr>
            <a:r>
              <a:rPr lang="el-GR" sz="9600" dirty="0">
                <a:latin typeface="Times New Roman" panose="02020603050405020304" pitchFamily="18" charset="0"/>
                <a:cs typeface="Times New Roman" panose="02020603050405020304" pitchFamily="18" charset="0"/>
              </a:rPr>
              <a:t>Την αίσθηση έλλειψης ελέγχου στην </a:t>
            </a:r>
            <a:r>
              <a:rPr lang="el-GR" sz="9600" dirty="0" err="1">
                <a:latin typeface="Times New Roman" panose="02020603050405020304" pitchFamily="18" charset="0"/>
                <a:cs typeface="Times New Roman" panose="02020603050405020304" pitchFamily="18" charset="0"/>
              </a:rPr>
              <a:t>υπερφαγία</a:t>
            </a:r>
            <a:r>
              <a:rPr lang="el-GR" sz="9600" dirty="0">
                <a:latin typeface="Times New Roman" panose="02020603050405020304" pitchFamily="18" charset="0"/>
                <a:cs typeface="Times New Roman" panose="02020603050405020304" pitchFamily="18" charset="0"/>
              </a:rPr>
              <a:t> κατά τη διάρκεια του επεισοδίου (π.χ. ένα αίσθημα του ατόμου ότι δεν μπορεί να σταματήσει να τρώει ή να ελέγξει τι και πόσο τρώει).</a:t>
            </a:r>
          </a:p>
          <a:p>
            <a:pPr marL="180000">
              <a:lnSpc>
                <a:spcPct val="160000"/>
              </a:lnSpc>
              <a:spcBef>
                <a:spcPts val="600"/>
              </a:spcBef>
            </a:pP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952165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7EC07C-44C1-49A0-BBC1-71E055FD62E6}"/>
              </a:ext>
            </a:extLst>
          </p:cNvPr>
          <p:cNvSpPr>
            <a:spLocks noGrp="1"/>
          </p:cNvSpPr>
          <p:nvPr>
            <p:ph type="title"/>
          </p:nvPr>
        </p:nvSpPr>
        <p:spPr>
          <a:xfrm>
            <a:off x="457200" y="692696"/>
            <a:ext cx="8229600" cy="792088"/>
          </a:xfrm>
        </p:spPr>
        <p:txBody>
          <a:bodyPr>
            <a:normAutofit fontScale="90000"/>
          </a:bodyPr>
          <a:lstStyle/>
          <a:p>
            <a:pPr algn="ctr"/>
            <a:r>
              <a:rPr lang="el-GR" sz="3200" dirty="0">
                <a:latin typeface="Times New Roman" panose="02020603050405020304" pitchFamily="18" charset="0"/>
                <a:cs typeface="Times New Roman" panose="02020603050405020304" pitchFamily="18" charset="0"/>
              </a:rPr>
              <a:t>Διαγνωστικά κριτήρια ψυχογενούς βουλιμίας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a:t>
            </a:r>
            <a:r>
              <a:rPr lang="el-GR" sz="3200" i="1" dirty="0">
                <a:latin typeface="Times New Roman" panose="02020603050405020304" pitchFamily="18" charset="0"/>
                <a:cs typeface="Times New Roman" panose="02020603050405020304" pitchFamily="18" charset="0"/>
              </a:rPr>
              <a:t>APA 1994</a:t>
            </a:r>
            <a:r>
              <a:rPr lang="el-GR" sz="3200" dirty="0">
                <a:latin typeface="Times New Roman" panose="02020603050405020304" pitchFamily="18" charset="0"/>
                <a:cs typeface="Times New Roman" panose="02020603050405020304" pitchFamily="18" charset="0"/>
              </a:rPr>
              <a:t>)</a:t>
            </a:r>
            <a:endParaRPr lang="el-GR" sz="3200" dirty="0"/>
          </a:p>
        </p:txBody>
      </p:sp>
      <p:sp>
        <p:nvSpPr>
          <p:cNvPr id="3" name="Θέση περιεχομένου 2">
            <a:extLst>
              <a:ext uri="{FF2B5EF4-FFF2-40B4-BE49-F238E27FC236}">
                <a16:creationId xmlns:a16="http://schemas.microsoft.com/office/drawing/2014/main" id="{9F3E58F2-332A-4176-8A15-7AECE6DBFC79}"/>
              </a:ext>
            </a:extLst>
          </p:cNvPr>
          <p:cNvSpPr>
            <a:spLocks noGrp="1"/>
          </p:cNvSpPr>
          <p:nvPr>
            <p:ph idx="1"/>
          </p:nvPr>
        </p:nvSpPr>
        <p:spPr>
          <a:xfrm>
            <a:off x="457200" y="1484784"/>
            <a:ext cx="8229600" cy="5328592"/>
          </a:xfrm>
        </p:spPr>
        <p:txBody>
          <a:bodyPr>
            <a:noAutofit/>
          </a:bodyPr>
          <a:lstStyle/>
          <a:p>
            <a:pPr marL="180000">
              <a:spcBef>
                <a:spcPts val="0"/>
              </a:spcBef>
              <a:spcAft>
                <a:spcPts val="600"/>
              </a:spcAft>
            </a:pPr>
            <a:endParaRPr lang="el-GR" sz="2400" b="1" dirty="0">
              <a:latin typeface="Times New Roman" panose="02020603050405020304" pitchFamily="18" charset="0"/>
              <a:cs typeface="Times New Roman" panose="02020603050405020304" pitchFamily="18" charset="0"/>
            </a:endParaRPr>
          </a:p>
          <a:p>
            <a:pPr marL="180000">
              <a:spcBef>
                <a:spcPts val="0"/>
              </a:spcBef>
              <a:spcAft>
                <a:spcPts val="600"/>
              </a:spcAft>
            </a:pPr>
            <a:r>
              <a:rPr lang="el-GR" sz="2400" b="1" dirty="0">
                <a:latin typeface="Times New Roman" panose="02020603050405020304" pitchFamily="18" charset="0"/>
                <a:cs typeface="Times New Roman" panose="02020603050405020304" pitchFamily="18" charset="0"/>
              </a:rPr>
              <a:t>Β</a:t>
            </a:r>
            <a:r>
              <a:rPr lang="el-GR" sz="2400" dirty="0">
                <a:latin typeface="Times New Roman" panose="02020603050405020304" pitchFamily="18" charset="0"/>
                <a:cs typeface="Times New Roman" panose="02020603050405020304" pitchFamily="18" charset="0"/>
              </a:rPr>
              <a:t>. Η διαταραχή δεν εμφανίζεται αποκλειστικά κατά τη διάρκεια επεισοδίων Ψυχογενούς Ανορεξίας.</a:t>
            </a:r>
            <a:endParaRPr lang="el-GR" sz="2400" b="1" dirty="0">
              <a:latin typeface="Times New Roman" panose="02020603050405020304" pitchFamily="18" charset="0"/>
              <a:cs typeface="Times New Roman" panose="02020603050405020304" pitchFamily="18" charset="0"/>
            </a:endParaRPr>
          </a:p>
          <a:p>
            <a:pPr marL="180000">
              <a:spcBef>
                <a:spcPts val="0"/>
              </a:spcBef>
              <a:spcAft>
                <a:spcPts val="600"/>
              </a:spcAft>
            </a:pPr>
            <a:r>
              <a:rPr lang="el-GR" sz="2400" b="1" dirty="0">
                <a:latin typeface="Times New Roman" panose="02020603050405020304" pitchFamily="18" charset="0"/>
                <a:cs typeface="Times New Roman" panose="02020603050405020304" pitchFamily="18" charset="0"/>
              </a:rPr>
              <a:t>Γ</a:t>
            </a:r>
            <a:r>
              <a:rPr lang="el-GR" sz="2400" dirty="0">
                <a:latin typeface="Times New Roman" panose="02020603050405020304" pitchFamily="18" charset="0"/>
                <a:cs typeface="Times New Roman" panose="02020603050405020304" pitchFamily="18" charset="0"/>
              </a:rPr>
              <a:t>. Επανειλημμένη μη φυσιολογική αντισταθμιστική συμπεριφορά προκειμένου να αποτραπεί η αύξηση του βάρους, όπως </a:t>
            </a:r>
            <a:r>
              <a:rPr lang="el-GR" sz="2400" dirty="0" err="1">
                <a:latin typeface="Times New Roman" panose="02020603050405020304" pitchFamily="18" charset="0"/>
                <a:cs typeface="Times New Roman" panose="02020603050405020304" pitchFamily="18" charset="0"/>
              </a:rPr>
              <a:t>αυτοπροκαλούμενοι</a:t>
            </a:r>
            <a:r>
              <a:rPr lang="el-GR" sz="2400" dirty="0">
                <a:latin typeface="Times New Roman" panose="02020603050405020304" pitchFamily="18" charset="0"/>
                <a:cs typeface="Times New Roman" panose="02020603050405020304" pitchFamily="18" charset="0"/>
              </a:rPr>
              <a:t> εμετοί, κατάχρηση καθαρτικών, διουρητικών, υποκλυσμών ή άλλων φαρμάκων, νηστεία ή υπερβολική άσκηση.</a:t>
            </a:r>
          </a:p>
          <a:p>
            <a:pPr marL="180000">
              <a:spcBef>
                <a:spcPts val="0"/>
              </a:spcBef>
              <a:spcAft>
                <a:spcPts val="600"/>
              </a:spcAft>
            </a:pPr>
            <a:r>
              <a:rPr lang="el-GR" sz="2400" b="1" dirty="0">
                <a:latin typeface="Times New Roman" panose="02020603050405020304" pitchFamily="18" charset="0"/>
                <a:cs typeface="Times New Roman" panose="02020603050405020304" pitchFamily="18" charset="0"/>
              </a:rPr>
              <a:t>Δ</a:t>
            </a:r>
            <a:r>
              <a:rPr lang="el-GR" sz="2400" dirty="0">
                <a:latin typeface="Times New Roman" panose="02020603050405020304" pitchFamily="18" charset="0"/>
                <a:cs typeface="Times New Roman" panose="02020603050405020304" pitchFamily="18" charset="0"/>
              </a:rPr>
              <a:t>. Τόσο τα επεισόδια </a:t>
            </a:r>
            <a:r>
              <a:rPr lang="el-GR" sz="2400" dirty="0" err="1">
                <a:latin typeface="Times New Roman" panose="02020603050405020304" pitchFamily="18" charset="0"/>
                <a:cs typeface="Times New Roman" panose="02020603050405020304" pitchFamily="18" charset="0"/>
              </a:rPr>
              <a:t>υπερφαγίας</a:t>
            </a:r>
            <a:r>
              <a:rPr lang="el-GR" sz="2400" dirty="0">
                <a:latin typeface="Times New Roman" panose="02020603050405020304" pitchFamily="18" charset="0"/>
                <a:cs typeface="Times New Roman" panose="02020603050405020304" pitchFamily="18" charset="0"/>
              </a:rPr>
              <a:t>, όσο και η μη φυσιολογική αντισταθμιστική συμπεριφορά εμφανίζονται κατά μέσο όρο τουλάχιστον δύο φορές την εβδομάδα για ένα διάστημα 3 μηνών.</a:t>
            </a:r>
          </a:p>
        </p:txBody>
      </p:sp>
    </p:spTree>
    <p:extLst>
      <p:ext uri="{BB962C8B-B14F-4D97-AF65-F5344CB8AC3E}">
        <p14:creationId xmlns:p14="http://schemas.microsoft.com/office/powerpoint/2010/main" val="19127667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60C063-CE93-4373-8A37-2F2C7D6F2153}"/>
              </a:ext>
            </a:extLst>
          </p:cNvPr>
          <p:cNvSpPr>
            <a:spLocks noGrp="1"/>
          </p:cNvSpPr>
          <p:nvPr>
            <p:ph type="title"/>
          </p:nvPr>
        </p:nvSpPr>
        <p:spPr>
          <a:xfrm>
            <a:off x="457200" y="620688"/>
            <a:ext cx="8229600" cy="792088"/>
          </a:xfrm>
        </p:spPr>
        <p:txBody>
          <a:bodyPr>
            <a:normAutofit/>
          </a:bodyPr>
          <a:lstStyle/>
          <a:p>
            <a:pPr algn="ctr"/>
            <a:r>
              <a:rPr lang="el-GR" dirty="0">
                <a:latin typeface="Times New Roman" panose="02020603050405020304" pitchFamily="18" charset="0"/>
                <a:cs typeface="Times New Roman" panose="02020603050405020304" pitchFamily="18" charset="0"/>
              </a:rPr>
              <a:t>Ψυχογενής Βουλιμία – Κλινική εικόνα</a:t>
            </a:r>
          </a:p>
        </p:txBody>
      </p:sp>
      <p:sp>
        <p:nvSpPr>
          <p:cNvPr id="3" name="Θέση περιεχομένου 2">
            <a:extLst>
              <a:ext uri="{FF2B5EF4-FFF2-40B4-BE49-F238E27FC236}">
                <a16:creationId xmlns:a16="http://schemas.microsoft.com/office/drawing/2014/main" id="{93287B9D-A663-4FF7-8F88-F87DCEDE49C7}"/>
              </a:ext>
            </a:extLst>
          </p:cNvPr>
          <p:cNvSpPr>
            <a:spLocks noGrp="1"/>
          </p:cNvSpPr>
          <p:nvPr>
            <p:ph idx="1"/>
          </p:nvPr>
        </p:nvSpPr>
        <p:spPr>
          <a:xfrm>
            <a:off x="457200" y="1484784"/>
            <a:ext cx="8229600" cy="5089752"/>
          </a:xfrm>
        </p:spPr>
        <p:txBody>
          <a:bodyPr>
            <a:normAutofit/>
          </a:bodyPr>
          <a:lstStyle/>
          <a:p>
            <a:pPr marL="180000" indent="-252000">
              <a:spcBef>
                <a:spcPts val="0"/>
              </a:spcBef>
              <a:spcAft>
                <a:spcPts val="600"/>
              </a:spcAft>
              <a:buFont typeface="Arial" panose="020B0604020202020204" pitchFamily="34" charset="0"/>
              <a:buChar char="•"/>
            </a:pPr>
            <a:endParaRPr lang="el-GR" sz="2400" b="1" dirty="0">
              <a:latin typeface="Times New Roman" panose="02020603050405020304" pitchFamily="18" charset="0"/>
              <a:cs typeface="Times New Roman" panose="02020603050405020304" pitchFamily="18" charset="0"/>
            </a:endParaRPr>
          </a:p>
          <a:p>
            <a:pPr marL="180000" indent="-252000">
              <a:spcBef>
                <a:spcPts val="0"/>
              </a:spcBef>
              <a:spcAft>
                <a:spcPts val="600"/>
              </a:spcAft>
              <a:buFont typeface="Arial" panose="020B0604020202020204" pitchFamily="34" charset="0"/>
              <a:buChar char="•"/>
            </a:pPr>
            <a:r>
              <a:rPr lang="el-GR" sz="2400" b="1" dirty="0">
                <a:latin typeface="Times New Roman" panose="02020603050405020304" pitchFamily="18" charset="0"/>
                <a:cs typeface="Times New Roman" panose="02020603050405020304" pitchFamily="18" charset="0"/>
              </a:rPr>
              <a:t>Ε</a:t>
            </a:r>
            <a:r>
              <a:rPr lang="el-GR" sz="2400" dirty="0">
                <a:latin typeface="Times New Roman" panose="02020603050405020304" pitchFamily="18" charset="0"/>
                <a:cs typeface="Times New Roman" panose="02020603050405020304" pitchFamily="18" charset="0"/>
              </a:rPr>
              <a:t>. Η εκτίμηση του εαυτού επηρεάζεται υπέρμετρα από το σχήμα και το βάρος του σώματος.</a:t>
            </a:r>
          </a:p>
          <a:p>
            <a:pPr marL="180000" indent="-252000">
              <a:spcBef>
                <a:spcPts val="0"/>
              </a:spcBef>
              <a:spcAft>
                <a:spcPts val="600"/>
              </a:spcAft>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Συχνή εξαφάνιση στην τουαλέτα μετά από τα γεύματα, με σκοπό την απομάκρυνση των </a:t>
            </a:r>
            <a:r>
              <a:rPr lang="el-GR" sz="2400" dirty="0" err="1">
                <a:latin typeface="Times New Roman" panose="02020603050405020304" pitchFamily="18" charset="0"/>
                <a:cs typeface="Times New Roman" panose="02020603050405020304" pitchFamily="18" charset="0"/>
              </a:rPr>
              <a:t>προσληφθεισών</a:t>
            </a:r>
            <a:r>
              <a:rPr lang="el-GR" sz="2400" dirty="0">
                <a:latin typeface="Times New Roman" panose="02020603050405020304" pitchFamily="18" charset="0"/>
                <a:cs typeface="Times New Roman" panose="02020603050405020304" pitchFamily="18" charset="0"/>
              </a:rPr>
              <a:t> τροφών.</a:t>
            </a:r>
          </a:p>
          <a:p>
            <a:pPr marL="180000" indent="-252000">
              <a:spcBef>
                <a:spcPts val="0"/>
              </a:spcBef>
              <a:spcAft>
                <a:spcPts val="600"/>
              </a:spcAft>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Διαταραχές εμμηνορρυσίας.</a:t>
            </a:r>
          </a:p>
          <a:p>
            <a:pPr marL="180000" indent="-252000">
              <a:spcBef>
                <a:spcPts val="0"/>
              </a:spcBef>
              <a:spcAft>
                <a:spcPts val="600"/>
              </a:spcAft>
            </a:pPr>
            <a:r>
              <a:rPr lang="el-GR" sz="2400" dirty="0">
                <a:latin typeface="Times New Roman" panose="02020603050405020304" pitchFamily="18" charset="0"/>
                <a:cs typeface="Times New Roman" panose="02020603050405020304" pitchFamily="18" charset="0"/>
              </a:rPr>
              <a:t>Ιστορικό μεγάλης διακύμανσης του σωματικού βάρους.</a:t>
            </a:r>
          </a:p>
          <a:p>
            <a:pPr marL="180000" indent="-252000">
              <a:spcBef>
                <a:spcPts val="0"/>
              </a:spcBef>
              <a:spcAft>
                <a:spcPts val="600"/>
              </a:spcAft>
            </a:pPr>
            <a:r>
              <a:rPr lang="el-GR" sz="2400" dirty="0">
                <a:latin typeface="Times New Roman" panose="02020603050405020304" pitchFamily="18" charset="0"/>
                <a:cs typeface="Times New Roman" panose="02020603050405020304" pitchFamily="18" charset="0"/>
              </a:rPr>
              <a:t>Αφυδάτωση – Λέπτυνση και κακή υγεία του δέρματος. </a:t>
            </a:r>
          </a:p>
          <a:p>
            <a:pPr marL="180000" indent="-252000">
              <a:spcBef>
                <a:spcPts val="0"/>
              </a:spcBef>
              <a:spcAft>
                <a:spcPts val="600"/>
              </a:spcAft>
            </a:pPr>
            <a:r>
              <a:rPr lang="el-GR" sz="2400" dirty="0">
                <a:latin typeface="Times New Roman" panose="02020603050405020304" pitchFamily="18" charset="0"/>
                <a:cs typeface="Times New Roman" panose="02020603050405020304" pitchFamily="18" charset="0"/>
              </a:rPr>
              <a:t>Βλάβες της αδαμαντίνης των δοντιών και σημάδια στα δάκτυλα (σημείο του </a:t>
            </a:r>
            <a:r>
              <a:rPr lang="el-GR" sz="2400" dirty="0" err="1">
                <a:latin typeface="Times New Roman" panose="02020603050405020304" pitchFamily="18" charset="0"/>
                <a:cs typeface="Times New Roman" panose="02020603050405020304" pitchFamily="18" charset="0"/>
              </a:rPr>
              <a:t>Russell</a:t>
            </a:r>
            <a:r>
              <a:rPr lang="el-GR" sz="2400" dirty="0">
                <a:latin typeface="Times New Roman" panose="02020603050405020304" pitchFamily="18" charset="0"/>
                <a:cs typeface="Times New Roman" panose="02020603050405020304" pitchFamily="18" charset="0"/>
              </a:rPr>
              <a:t>) λόγω των </a:t>
            </a:r>
            <a:r>
              <a:rPr lang="el-GR" sz="2400" dirty="0" err="1">
                <a:latin typeface="Times New Roman" panose="02020603050405020304" pitchFamily="18" charset="0"/>
                <a:cs typeface="Times New Roman" panose="02020603050405020304" pitchFamily="18" charset="0"/>
              </a:rPr>
              <a:t>προκλητών</a:t>
            </a:r>
            <a:r>
              <a:rPr lang="el-GR" sz="2400" dirty="0">
                <a:latin typeface="Times New Roman" panose="02020603050405020304" pitchFamily="18" charset="0"/>
                <a:cs typeface="Times New Roman" panose="02020603050405020304" pitchFamily="18" charset="0"/>
              </a:rPr>
              <a:t> εμετών.</a:t>
            </a:r>
          </a:p>
          <a:p>
            <a:pPr marL="180000" indent="-252000">
              <a:spcBef>
                <a:spcPts val="0"/>
              </a:spcBef>
              <a:spcAft>
                <a:spcPts val="600"/>
              </a:spcAft>
            </a:pPr>
            <a:r>
              <a:rPr lang="el-GR" sz="2400" dirty="0" err="1">
                <a:latin typeface="Times New Roman" panose="02020603050405020304" pitchFamily="18" charset="0"/>
                <a:cs typeface="Times New Roman" panose="02020603050405020304" pitchFamily="18" charset="0"/>
              </a:rPr>
              <a:t>Ληθαργικότης</a:t>
            </a:r>
            <a:r>
              <a:rPr lang="el-GR" sz="2400" dirty="0">
                <a:latin typeface="Times New Roman" panose="02020603050405020304" pitchFamily="18" charset="0"/>
                <a:cs typeface="Times New Roman" panose="02020603050405020304" pitchFamily="18" charset="0"/>
              </a:rPr>
              <a:t>.</a:t>
            </a:r>
          </a:p>
          <a:p>
            <a:pPr marL="180000">
              <a:lnSpc>
                <a:spcPct val="160000"/>
              </a:lnSpc>
              <a:spcBef>
                <a:spcPts val="0"/>
              </a:spcBef>
            </a:pP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2295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D0C57D-1359-4B53-8543-49422EE1BB47}"/>
              </a:ext>
            </a:extLst>
          </p:cNvPr>
          <p:cNvSpPr>
            <a:spLocks noGrp="1"/>
          </p:cNvSpPr>
          <p:nvPr>
            <p:ph type="title"/>
          </p:nvPr>
        </p:nvSpPr>
        <p:spPr>
          <a:xfrm>
            <a:off x="457200" y="548680"/>
            <a:ext cx="8229600" cy="792088"/>
          </a:xfrm>
        </p:spPr>
        <p:txBody>
          <a:bodyPr/>
          <a:lstStyle/>
          <a:p>
            <a:r>
              <a:rPr lang="el-GR" dirty="0">
                <a:latin typeface="Times New Roman" panose="02020603050405020304" pitchFamily="18" charset="0"/>
                <a:cs typeface="Times New Roman" panose="02020603050405020304" pitchFamily="18" charset="0"/>
              </a:rPr>
              <a:t>Ψυχογενής Βουλιμία – Κλινική εικόνα</a:t>
            </a:r>
            <a:endParaRPr lang="el-GR" dirty="0"/>
          </a:p>
        </p:txBody>
      </p:sp>
      <p:sp>
        <p:nvSpPr>
          <p:cNvPr id="3" name="Θέση περιεχομένου 2">
            <a:extLst>
              <a:ext uri="{FF2B5EF4-FFF2-40B4-BE49-F238E27FC236}">
                <a16:creationId xmlns:a16="http://schemas.microsoft.com/office/drawing/2014/main" id="{A8E214E0-8BD6-4C36-B35D-FC3992235640}"/>
              </a:ext>
            </a:extLst>
          </p:cNvPr>
          <p:cNvSpPr>
            <a:spLocks noGrp="1"/>
          </p:cNvSpPr>
          <p:nvPr>
            <p:ph idx="1"/>
          </p:nvPr>
        </p:nvSpPr>
        <p:spPr>
          <a:xfrm>
            <a:off x="457200" y="1340768"/>
            <a:ext cx="8229600" cy="5233768"/>
          </a:xfrm>
        </p:spPr>
        <p:txBody>
          <a:bodyPr>
            <a:normAutofit/>
          </a:bodyPr>
          <a:lstStyle/>
          <a:p>
            <a:pPr marL="180000">
              <a:lnSpc>
                <a:spcPct val="120000"/>
              </a:lnSpc>
              <a:spcBef>
                <a:spcPts val="0"/>
              </a:spcBef>
              <a:spcAft>
                <a:spcPts val="600"/>
              </a:spcAft>
            </a:pPr>
            <a:r>
              <a:rPr lang="el-GR" sz="2400" dirty="0">
                <a:latin typeface="Times New Roman" panose="02020603050405020304" pitchFamily="18" charset="0"/>
                <a:cs typeface="Times New Roman" panose="02020603050405020304" pitchFamily="18" charset="0"/>
              </a:rPr>
              <a:t>Αίσθημα ενοχής και </a:t>
            </a:r>
            <a:r>
              <a:rPr lang="el-GR" sz="2400" dirty="0" err="1">
                <a:latin typeface="Times New Roman" panose="02020603050405020304" pitchFamily="18" charset="0"/>
                <a:cs typeface="Times New Roman" panose="02020603050405020304" pitchFamily="18" charset="0"/>
              </a:rPr>
              <a:t>αυτομομφής</a:t>
            </a:r>
            <a:r>
              <a:rPr lang="el-GR" sz="2400" dirty="0">
                <a:latin typeface="Times New Roman" panose="02020603050405020304" pitchFamily="18" charset="0"/>
                <a:cs typeface="Times New Roman" panose="02020603050405020304" pitchFamily="18" charset="0"/>
              </a:rPr>
              <a:t>, έλλειψης βοήθειας και μοναξιάς.</a:t>
            </a:r>
          </a:p>
          <a:p>
            <a:pPr marL="180000">
              <a:lnSpc>
                <a:spcPct val="120000"/>
              </a:lnSpc>
              <a:spcBef>
                <a:spcPts val="0"/>
              </a:spcBef>
              <a:spcAft>
                <a:spcPts val="600"/>
              </a:spcAft>
            </a:pPr>
            <a:r>
              <a:rPr lang="el-GR" sz="2400" dirty="0">
                <a:latin typeface="Times New Roman" panose="02020603050405020304" pitchFamily="18" charset="0"/>
                <a:cs typeface="Times New Roman" panose="02020603050405020304" pitchFamily="18" charset="0"/>
              </a:rPr>
              <a:t>Παρορμητική συμπεριφορά με διαταραχή του ελέγχου των </a:t>
            </a:r>
            <a:r>
              <a:rPr lang="el-GR" sz="2400" dirty="0" err="1">
                <a:latin typeface="Times New Roman" panose="02020603050405020304" pitchFamily="18" charset="0"/>
                <a:cs typeface="Times New Roman" panose="02020603050405020304" pitchFamily="18" charset="0"/>
              </a:rPr>
              <a:t>ενορμήσεων</a:t>
            </a:r>
            <a:r>
              <a:rPr lang="el-GR" sz="2400" dirty="0">
                <a:latin typeface="Times New Roman" panose="02020603050405020304" pitchFamily="18" charset="0"/>
                <a:cs typeface="Times New Roman" panose="02020603050405020304" pitchFamily="18" charset="0"/>
              </a:rPr>
              <a:t> και μεταπτώσεις στη διάθεση.</a:t>
            </a:r>
          </a:p>
          <a:p>
            <a:pPr marL="180000">
              <a:lnSpc>
                <a:spcPct val="120000"/>
              </a:lnSpc>
              <a:spcBef>
                <a:spcPts val="0"/>
              </a:spcBef>
              <a:spcAft>
                <a:spcPts val="600"/>
              </a:spcAft>
            </a:pPr>
            <a:r>
              <a:rPr lang="el-GR" sz="2400" dirty="0">
                <a:latin typeface="Times New Roman" panose="02020603050405020304" pitchFamily="18" charset="0"/>
                <a:cs typeface="Times New Roman" panose="02020603050405020304" pitchFamily="18" charset="0"/>
              </a:rPr>
              <a:t>Συμπεριφορές συγκάλυψης, απόκρυψης και εξαπάτησης (μυστικοπάθεια, ψευδολογία).</a:t>
            </a:r>
          </a:p>
          <a:p>
            <a:pPr marL="180000">
              <a:lnSpc>
                <a:spcPct val="120000"/>
              </a:lnSpc>
              <a:spcBef>
                <a:spcPts val="0"/>
              </a:spcBef>
              <a:spcAft>
                <a:spcPts val="600"/>
              </a:spcAft>
            </a:pPr>
            <a:r>
              <a:rPr lang="el-GR" sz="2400" dirty="0">
                <a:latin typeface="Times New Roman" panose="02020603050405020304" pitchFamily="18" charset="0"/>
                <a:cs typeface="Times New Roman" panose="02020603050405020304" pitchFamily="18" charset="0"/>
              </a:rPr>
              <a:t>Χρόνιο άγχος, υπερένταση, κατάθλιψη.</a:t>
            </a:r>
          </a:p>
          <a:p>
            <a:pPr marL="180000">
              <a:lnSpc>
                <a:spcPct val="120000"/>
              </a:lnSpc>
              <a:spcBef>
                <a:spcPts val="0"/>
              </a:spcBef>
              <a:spcAft>
                <a:spcPts val="600"/>
              </a:spcAft>
            </a:pPr>
            <a:r>
              <a:rPr lang="el-GR" sz="2400" dirty="0" err="1">
                <a:latin typeface="Times New Roman" panose="02020603050405020304" pitchFamily="18" charset="0"/>
                <a:cs typeface="Times New Roman" panose="02020603050405020304" pitchFamily="18" charset="0"/>
              </a:rPr>
              <a:t>Εκδραματίσεις</a:t>
            </a:r>
            <a:r>
              <a:rPr lang="el-GR" sz="2400" dirty="0">
                <a:latin typeface="Times New Roman" panose="02020603050405020304" pitchFamily="18" charset="0"/>
                <a:cs typeface="Times New Roman" panose="02020603050405020304" pitchFamily="18" charset="0"/>
              </a:rPr>
              <a:t> (σεξουαλικές, αυτοτραυματισμοί, κατάχρηση αλκοόλ και ναρκωτικών, κλοπές).</a:t>
            </a:r>
          </a:p>
          <a:p>
            <a:endParaRPr lang="el-G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9194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9BCEBD-58A2-47A2-A777-53EB5DAFF080}"/>
              </a:ext>
            </a:extLst>
          </p:cNvPr>
          <p:cNvSpPr>
            <a:spLocks noGrp="1"/>
          </p:cNvSpPr>
          <p:nvPr>
            <p:ph type="title"/>
          </p:nvPr>
        </p:nvSpPr>
        <p:spPr/>
        <p:txBody>
          <a:bodyPr>
            <a:normAutofit/>
          </a:bodyPr>
          <a:lstStyle/>
          <a:p>
            <a:pPr algn="ctr"/>
            <a:r>
              <a:rPr lang="el-GR" dirty="0">
                <a:latin typeface="Times New Roman" panose="02020603050405020304" pitchFamily="18" charset="0"/>
                <a:cs typeface="Times New Roman" panose="02020603050405020304" pitchFamily="18" charset="0"/>
              </a:rPr>
              <a:t>Αιτιολογία ψυχογενούς βουλιμίας</a:t>
            </a:r>
          </a:p>
        </p:txBody>
      </p:sp>
      <p:sp>
        <p:nvSpPr>
          <p:cNvPr id="3" name="Θέση περιεχομένου 2">
            <a:extLst>
              <a:ext uri="{FF2B5EF4-FFF2-40B4-BE49-F238E27FC236}">
                <a16:creationId xmlns:a16="http://schemas.microsoft.com/office/drawing/2014/main" id="{6ADA416B-3B66-416C-92CD-E23FB8FA74FD}"/>
              </a:ext>
            </a:extLst>
          </p:cNvPr>
          <p:cNvSpPr>
            <a:spLocks noGrp="1"/>
          </p:cNvSpPr>
          <p:nvPr>
            <p:ph idx="1"/>
          </p:nvPr>
        </p:nvSpPr>
        <p:spPr/>
        <p:txBody>
          <a:bodyPr/>
          <a:lstStyle/>
          <a:p>
            <a:pPr marL="180000">
              <a:lnSpc>
                <a:spcPct val="150000"/>
              </a:lnSpc>
              <a:spcBef>
                <a:spcPts val="0"/>
              </a:spcBef>
            </a:pPr>
            <a:r>
              <a:rPr lang="el-GR" dirty="0">
                <a:latin typeface="Times New Roman" panose="02020603050405020304" pitchFamily="18" charset="0"/>
                <a:cs typeface="Times New Roman" panose="02020603050405020304" pitchFamily="18" charset="0"/>
              </a:rPr>
              <a:t>Με βάση το </a:t>
            </a:r>
            <a:r>
              <a:rPr lang="el-GR" dirty="0" err="1">
                <a:latin typeface="Times New Roman" panose="02020603050405020304" pitchFamily="18" charset="0"/>
                <a:cs typeface="Times New Roman" panose="02020603050405020304" pitchFamily="18" charset="0"/>
              </a:rPr>
              <a:t>πολυπαραγοντικό</a:t>
            </a:r>
            <a:r>
              <a:rPr lang="el-GR" dirty="0">
                <a:latin typeface="Times New Roman" panose="02020603050405020304" pitchFamily="18" charset="0"/>
                <a:cs typeface="Times New Roman" panose="02020603050405020304" pitchFamily="18" charset="0"/>
              </a:rPr>
              <a:t> μοντέλο, περιγράφεται η διαπλοκή </a:t>
            </a:r>
            <a:r>
              <a:rPr lang="el-GR" dirty="0" err="1">
                <a:latin typeface="Times New Roman" panose="02020603050405020304" pitchFamily="18" charset="0"/>
                <a:cs typeface="Times New Roman" panose="02020603050405020304" pitchFamily="18" charset="0"/>
              </a:rPr>
              <a:t>Προδιαθεσικών</a:t>
            </a:r>
            <a:r>
              <a:rPr lang="el-GR" dirty="0">
                <a:latin typeface="Times New Roman" panose="02020603050405020304" pitchFamily="18" charset="0"/>
                <a:cs typeface="Times New Roman" panose="02020603050405020304" pitchFamily="18" charset="0"/>
              </a:rPr>
              <a:t> παραγόντων (Ατομικών, Οικογενειακών, </a:t>
            </a:r>
            <a:r>
              <a:rPr lang="el-GR" dirty="0" err="1">
                <a:latin typeface="Times New Roman" panose="02020603050405020304" pitchFamily="18" charset="0"/>
                <a:cs typeface="Times New Roman" panose="02020603050405020304" pitchFamily="18" charset="0"/>
              </a:rPr>
              <a:t>Κοινωνικο</a:t>
            </a:r>
            <a:r>
              <a:rPr lang="el-GR" dirty="0">
                <a:latin typeface="Times New Roman" panose="02020603050405020304" pitchFamily="18" charset="0"/>
                <a:cs typeface="Times New Roman" panose="02020603050405020304" pitchFamily="18" charset="0"/>
              </a:rPr>
              <a:t>-πολιτιστικών), </a:t>
            </a:r>
            <a:r>
              <a:rPr lang="el-GR" dirty="0" err="1">
                <a:latin typeface="Times New Roman" panose="02020603050405020304" pitchFamily="18" charset="0"/>
                <a:cs typeface="Times New Roman" panose="02020603050405020304" pitchFamily="18" charset="0"/>
              </a:rPr>
              <a:t>Εκλυτικών</a:t>
            </a:r>
            <a:r>
              <a:rPr lang="el-GR" dirty="0">
                <a:latin typeface="Times New Roman" panose="02020603050405020304" pitchFamily="18" charset="0"/>
                <a:cs typeface="Times New Roman" panose="02020603050405020304" pitchFamily="18" charset="0"/>
              </a:rPr>
              <a:t> και Επιβαρυντικών παραγόντων.</a:t>
            </a:r>
          </a:p>
        </p:txBody>
      </p:sp>
    </p:spTree>
    <p:extLst>
      <p:ext uri="{BB962C8B-B14F-4D97-AF65-F5344CB8AC3E}">
        <p14:creationId xmlns:p14="http://schemas.microsoft.com/office/powerpoint/2010/main" val="29697976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79731D-4A0F-4011-AE84-C18F195A6F3F}"/>
              </a:ext>
            </a:extLst>
          </p:cNvPr>
          <p:cNvSpPr>
            <a:spLocks noGrp="1"/>
          </p:cNvSpPr>
          <p:nvPr>
            <p:ph type="title"/>
          </p:nvPr>
        </p:nvSpPr>
        <p:spPr>
          <a:xfrm>
            <a:off x="457200" y="620688"/>
            <a:ext cx="8229600" cy="792088"/>
          </a:xfrm>
        </p:spPr>
        <p:txBody>
          <a:bodyPr/>
          <a:lstStyle/>
          <a:p>
            <a:pPr algn="ctr"/>
            <a:r>
              <a:rPr lang="el-GR" dirty="0">
                <a:latin typeface="Times New Roman" panose="02020603050405020304" pitchFamily="18" charset="0"/>
                <a:cs typeface="Times New Roman" panose="02020603050405020304" pitchFamily="18" charset="0"/>
              </a:rPr>
              <a:t>Αιτιολογία ψυχογενούς βουλιμίας</a:t>
            </a:r>
            <a:endParaRPr lang="el-GR" dirty="0"/>
          </a:p>
        </p:txBody>
      </p:sp>
      <p:sp>
        <p:nvSpPr>
          <p:cNvPr id="3" name="Θέση περιεχομένου 2">
            <a:extLst>
              <a:ext uri="{FF2B5EF4-FFF2-40B4-BE49-F238E27FC236}">
                <a16:creationId xmlns:a16="http://schemas.microsoft.com/office/drawing/2014/main" id="{9AF5CCDB-9D1C-41BB-A5D4-D1649A26D9C7}"/>
              </a:ext>
            </a:extLst>
          </p:cNvPr>
          <p:cNvSpPr>
            <a:spLocks noGrp="1"/>
          </p:cNvSpPr>
          <p:nvPr>
            <p:ph idx="1"/>
          </p:nvPr>
        </p:nvSpPr>
        <p:spPr>
          <a:xfrm>
            <a:off x="457200" y="1419922"/>
            <a:ext cx="8229600" cy="5089752"/>
          </a:xfrm>
        </p:spPr>
        <p:txBody>
          <a:bodyPr>
            <a:normAutofit/>
          </a:bodyPr>
          <a:lstStyle/>
          <a:p>
            <a:pPr marL="0" indent="0">
              <a:lnSpc>
                <a:spcPct val="150000"/>
              </a:lnSpc>
              <a:spcBef>
                <a:spcPts val="0"/>
              </a:spcBef>
              <a:buNone/>
            </a:pPr>
            <a:r>
              <a:rPr lang="el-GR" sz="2400" b="1" dirty="0">
                <a:latin typeface="Times New Roman" panose="02020603050405020304" pitchFamily="18" charset="0"/>
                <a:cs typeface="Times New Roman" panose="02020603050405020304" pitchFamily="18" charset="0"/>
              </a:rPr>
              <a:t>Ατομικοί (Βιολογικοί)</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Συσχέτιση μεταξύ επεισοδίων </a:t>
            </a:r>
            <a:r>
              <a:rPr lang="el-GR" sz="2400" dirty="0" err="1">
                <a:latin typeface="Times New Roman" panose="02020603050405020304" pitchFamily="18" charset="0"/>
                <a:cs typeface="Times New Roman" panose="02020603050405020304" pitchFamily="18" charset="0"/>
              </a:rPr>
              <a:t>υπερφαγίας</a:t>
            </a:r>
            <a:r>
              <a:rPr lang="el-GR" sz="2400" dirty="0">
                <a:latin typeface="Times New Roman" panose="02020603050405020304" pitchFamily="18" charset="0"/>
                <a:cs typeface="Times New Roman" panose="02020603050405020304" pitchFamily="18" charset="0"/>
              </a:rPr>
              <a:t> και </a:t>
            </a:r>
            <a:r>
              <a:rPr lang="el-GR" sz="2400" dirty="0" err="1">
                <a:latin typeface="Times New Roman" panose="02020603050405020304" pitchFamily="18" charset="0"/>
                <a:cs typeface="Times New Roman" panose="02020603050405020304" pitchFamily="18" charset="0"/>
              </a:rPr>
              <a:t>αντιρροπιστικών</a:t>
            </a:r>
            <a:r>
              <a:rPr lang="el-GR" sz="2400" dirty="0">
                <a:latin typeface="Times New Roman" panose="02020603050405020304" pitchFamily="18" charset="0"/>
                <a:cs typeface="Times New Roman" panose="02020603050405020304" pitchFamily="18" charset="0"/>
              </a:rPr>
              <a:t> συμπεριφορών αποβολής των τροφών και της δράσης των νευροδιαβιβαστών, </a:t>
            </a:r>
            <a:r>
              <a:rPr lang="el-GR" sz="2400" dirty="0" err="1">
                <a:latin typeface="Times New Roman" panose="02020603050405020304" pitchFamily="18" charset="0"/>
                <a:cs typeface="Times New Roman" panose="02020603050405020304" pitchFamily="18" charset="0"/>
              </a:rPr>
              <a:t>νορεπινεφρίνης</a:t>
            </a:r>
            <a:r>
              <a:rPr lang="el-GR" sz="2400" dirty="0">
                <a:latin typeface="Times New Roman" panose="02020603050405020304" pitchFamily="18" charset="0"/>
                <a:cs typeface="Times New Roman" panose="02020603050405020304" pitchFamily="18" charset="0"/>
              </a:rPr>
              <a:t> και </a:t>
            </a:r>
            <a:r>
              <a:rPr lang="el-GR" sz="2400" dirty="0" err="1">
                <a:latin typeface="Times New Roman" panose="02020603050405020304" pitchFamily="18" charset="0"/>
                <a:cs typeface="Times New Roman" panose="02020603050405020304" pitchFamily="18" charset="0"/>
              </a:rPr>
              <a:t>σεροτονίνης</a:t>
            </a:r>
            <a:r>
              <a:rPr lang="el-GR" sz="2400" dirty="0">
                <a:latin typeface="Times New Roman" panose="02020603050405020304" pitchFamily="18" charset="0"/>
                <a:cs typeface="Times New Roman" panose="02020603050405020304" pitchFamily="18" charset="0"/>
              </a:rPr>
              <a:t>.</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Επίπεδα των </a:t>
            </a:r>
            <a:r>
              <a:rPr lang="el-GR" sz="2400" dirty="0" err="1">
                <a:latin typeface="Times New Roman" panose="02020603050405020304" pitchFamily="18" charset="0"/>
                <a:cs typeface="Times New Roman" panose="02020603050405020304" pitchFamily="18" charset="0"/>
              </a:rPr>
              <a:t>ενδορφινών</a:t>
            </a:r>
            <a:r>
              <a:rPr lang="el-GR" sz="2400" dirty="0">
                <a:latin typeface="Times New Roman" panose="02020603050405020304" pitchFamily="18" charset="0"/>
                <a:cs typeface="Times New Roman" panose="02020603050405020304" pitchFamily="18" charset="0"/>
              </a:rPr>
              <a:t> στο αίμα είναι αυξημένα σε ορισμένους ασθενείς που κάνουν εμετούς.</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Ιστορικό σεξουαλικής κακοποίησης έχει αναφερθεί στο 20-50% των ασθενών με βουλιμία</a:t>
            </a:r>
          </a:p>
        </p:txBody>
      </p:sp>
    </p:spTree>
    <p:extLst>
      <p:ext uri="{BB962C8B-B14F-4D97-AF65-F5344CB8AC3E}">
        <p14:creationId xmlns:p14="http://schemas.microsoft.com/office/powerpoint/2010/main" val="35002555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EE90B6-8D7F-496D-AAF7-8044B7A99EBB}"/>
              </a:ext>
            </a:extLst>
          </p:cNvPr>
          <p:cNvSpPr>
            <a:spLocks noGrp="1"/>
          </p:cNvSpPr>
          <p:nvPr>
            <p:ph type="title"/>
          </p:nvPr>
        </p:nvSpPr>
        <p:spPr>
          <a:xfrm>
            <a:off x="428594" y="188640"/>
            <a:ext cx="8229600" cy="1517104"/>
          </a:xfrm>
        </p:spPr>
        <p:txBody>
          <a:bodyPr/>
          <a:lstStyle/>
          <a:p>
            <a:pPr algn="ctr"/>
            <a:r>
              <a:rPr lang="el-GR" dirty="0">
                <a:latin typeface="Times New Roman" panose="02020603050405020304" pitchFamily="18" charset="0"/>
                <a:cs typeface="Times New Roman" panose="02020603050405020304" pitchFamily="18" charset="0"/>
              </a:rPr>
              <a:t>Αιτιολογία ψυχογενούς βουλιμίας</a:t>
            </a:r>
            <a:endParaRPr lang="el-GR" dirty="0"/>
          </a:p>
        </p:txBody>
      </p:sp>
      <p:sp>
        <p:nvSpPr>
          <p:cNvPr id="3" name="Θέση περιεχομένου 2">
            <a:extLst>
              <a:ext uri="{FF2B5EF4-FFF2-40B4-BE49-F238E27FC236}">
                <a16:creationId xmlns:a16="http://schemas.microsoft.com/office/drawing/2014/main" id="{54C67D99-AE4C-4258-92A2-52FEA8FFF27B}"/>
              </a:ext>
            </a:extLst>
          </p:cNvPr>
          <p:cNvSpPr>
            <a:spLocks noGrp="1"/>
          </p:cNvSpPr>
          <p:nvPr>
            <p:ph idx="1"/>
          </p:nvPr>
        </p:nvSpPr>
        <p:spPr>
          <a:xfrm>
            <a:off x="457200" y="1412776"/>
            <a:ext cx="8229600" cy="5161760"/>
          </a:xfrm>
        </p:spPr>
        <p:txBody>
          <a:bodyPr>
            <a:normAutofit fontScale="77500" lnSpcReduction="20000"/>
          </a:bodyPr>
          <a:lstStyle/>
          <a:p>
            <a:pPr marL="109728" indent="0">
              <a:buNone/>
            </a:pPr>
            <a:r>
              <a:rPr lang="el-GR" sz="3100" b="1" dirty="0">
                <a:latin typeface="Times New Roman" panose="02020603050405020304" pitchFamily="18" charset="0"/>
                <a:cs typeface="Times New Roman" panose="02020603050405020304" pitchFamily="18" charset="0"/>
              </a:rPr>
              <a:t>Ατομικοί (Ψυχολογικοί)</a:t>
            </a:r>
          </a:p>
          <a:p>
            <a:pPr marL="180000" indent="-252000">
              <a:lnSpc>
                <a:spcPct val="170000"/>
              </a:lnSpc>
              <a:spcBef>
                <a:spcPts val="0"/>
              </a:spcBef>
            </a:pPr>
            <a:r>
              <a:rPr lang="el-GR" sz="3100" dirty="0">
                <a:latin typeface="Times New Roman" panose="02020603050405020304" pitchFamily="18" charset="0"/>
                <a:cs typeface="Times New Roman" panose="02020603050405020304" pitchFamily="18" charset="0"/>
              </a:rPr>
              <a:t>Κυρίαρχα στοιχεία προσωπικότητας παρορμητικότητα, διαπροσωπική ευαισθησία, χαμηλή αυτοεκτίμηση, μειωμένος έλεγχος των </a:t>
            </a:r>
            <a:r>
              <a:rPr lang="el-GR" sz="3100" dirty="0" err="1">
                <a:latin typeface="Times New Roman" panose="02020603050405020304" pitchFamily="18" charset="0"/>
                <a:cs typeface="Times New Roman" panose="02020603050405020304" pitchFamily="18" charset="0"/>
              </a:rPr>
              <a:t>ενορμήσεων</a:t>
            </a:r>
            <a:r>
              <a:rPr lang="el-GR" sz="3100" dirty="0">
                <a:latin typeface="Times New Roman" panose="02020603050405020304" pitchFamily="18" charset="0"/>
                <a:cs typeface="Times New Roman" panose="02020603050405020304" pitchFamily="18" charset="0"/>
              </a:rPr>
              <a:t>, χρόνια κατάθλιψη, συμπεριφορές </a:t>
            </a:r>
            <a:r>
              <a:rPr lang="el-GR" sz="3100" dirty="0" err="1">
                <a:latin typeface="Times New Roman" panose="02020603050405020304" pitchFamily="18" charset="0"/>
                <a:cs typeface="Times New Roman" panose="02020603050405020304" pitchFamily="18" charset="0"/>
              </a:rPr>
              <a:t>εκδραμάτισης</a:t>
            </a:r>
            <a:r>
              <a:rPr lang="el-GR" sz="3100" dirty="0">
                <a:latin typeface="Times New Roman" panose="02020603050405020304" pitchFamily="18" charset="0"/>
                <a:cs typeface="Times New Roman" panose="02020603050405020304" pitchFamily="18" charset="0"/>
              </a:rPr>
              <a:t> και ελάχιστη αντοχή στη ματαίωση.</a:t>
            </a:r>
          </a:p>
          <a:p>
            <a:pPr marL="180000" indent="-252000">
              <a:lnSpc>
                <a:spcPct val="170000"/>
              </a:lnSpc>
              <a:spcBef>
                <a:spcPts val="0"/>
              </a:spcBef>
            </a:pPr>
            <a:r>
              <a:rPr lang="el-GR" sz="3100" dirty="0">
                <a:latin typeface="Times New Roman" panose="02020603050405020304" pitchFamily="18" charset="0"/>
                <a:cs typeface="Times New Roman" panose="02020603050405020304" pitchFamily="18" charset="0"/>
              </a:rPr>
              <a:t>Παρατηρούνται σεξουαλικές παρεκκλίσεις και παρορμητικές συμπεριφορές (υπερβολική σπατάλη χρημάτων, κλοπές καταστημάτων, </a:t>
            </a:r>
            <a:r>
              <a:rPr lang="el-GR" sz="3100" dirty="0" err="1">
                <a:latin typeface="Times New Roman" panose="02020603050405020304" pitchFamily="18" charset="0"/>
                <a:cs typeface="Times New Roman" panose="02020603050405020304" pitchFamily="18" charset="0"/>
              </a:rPr>
              <a:t>αυτοακρωτηριασμοί</a:t>
            </a:r>
            <a:r>
              <a:rPr lang="el-GR" sz="3100" dirty="0">
                <a:latin typeface="Times New Roman" panose="02020603050405020304" pitchFamily="18" charset="0"/>
                <a:cs typeface="Times New Roman" panose="02020603050405020304" pitchFamily="18" charset="0"/>
              </a:rPr>
              <a:t>), και απόπειρες αυτοκτονίας</a:t>
            </a:r>
            <a:endParaRPr lang="el-GR" sz="3100" b="1"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19525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D703C9-35A7-4C72-9CE1-E39BC91AA2B3}"/>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ΜΕΛΕΤΗ ΤΩΝ ΕΠΤΑ ΧΩΡΩΝ</a:t>
            </a:r>
          </a:p>
        </p:txBody>
      </p:sp>
      <p:sp>
        <p:nvSpPr>
          <p:cNvPr id="3" name="Θέση περιεχομένου 2">
            <a:extLst>
              <a:ext uri="{FF2B5EF4-FFF2-40B4-BE49-F238E27FC236}">
                <a16:creationId xmlns:a16="http://schemas.microsoft.com/office/drawing/2014/main" id="{88FD2CCB-0197-4D93-9667-833F23A93EEC}"/>
              </a:ext>
            </a:extLst>
          </p:cNvPr>
          <p:cNvSpPr>
            <a:spLocks noGrp="1"/>
          </p:cNvSpPr>
          <p:nvPr>
            <p:ph idx="1"/>
          </p:nvPr>
        </p:nvSpPr>
        <p:spPr/>
        <p:txBody>
          <a:bodyPr>
            <a:normAutofit/>
          </a:bodyPr>
          <a:lstStyle/>
          <a:p>
            <a:pPr>
              <a:lnSpc>
                <a:spcPct val="150000"/>
              </a:lnSpc>
            </a:pPr>
            <a:r>
              <a:rPr lang="el-GR" sz="2400" dirty="0">
                <a:latin typeface="Times New Roman" panose="02020603050405020304" pitchFamily="18" charset="0"/>
                <a:cs typeface="Times New Roman" panose="02020603050405020304" pitchFamily="18" charset="0"/>
              </a:rPr>
              <a:t> </a:t>
            </a:r>
            <a:r>
              <a:rPr lang="el-GR" sz="2400" b="1" dirty="0">
                <a:latin typeface="Times New Roman" panose="02020603050405020304" pitchFamily="18" charset="0"/>
                <a:cs typeface="Times New Roman" panose="02020603050405020304" pitchFamily="18" charset="0"/>
              </a:rPr>
              <a:t>Στόχος</a:t>
            </a:r>
            <a:r>
              <a:rPr lang="el-GR" sz="2400" dirty="0">
                <a:latin typeface="Times New Roman" panose="02020603050405020304" pitchFamily="18" charset="0"/>
                <a:cs typeface="Times New Roman" panose="02020603050405020304" pitchFamily="18" charset="0"/>
              </a:rPr>
              <a:t>: Διερεύνηση της σχέσης μεταξύ δίαιτας και εμφάνισης καρδιαγγειακών νοσημάτων.</a:t>
            </a:r>
          </a:p>
          <a:p>
            <a:pPr>
              <a:lnSpc>
                <a:spcPct val="150000"/>
              </a:lnSpc>
            </a:pPr>
            <a:r>
              <a:rPr lang="el-GR" sz="2400" b="1" dirty="0">
                <a:latin typeface="Times New Roman" panose="02020603050405020304" pitchFamily="18" charset="0"/>
                <a:cs typeface="Times New Roman" panose="02020603050405020304" pitchFamily="18" charset="0"/>
              </a:rPr>
              <a:t>Δείγμα</a:t>
            </a:r>
            <a:r>
              <a:rPr lang="el-GR" sz="2400" dirty="0">
                <a:latin typeface="Times New Roman" panose="02020603050405020304" pitchFamily="18" charset="0"/>
                <a:cs typeface="Times New Roman" panose="02020603050405020304" pitchFamily="18" charset="0"/>
              </a:rPr>
              <a:t>:12.763 άνδρες από δεκαέξι διαφορετικές περιοχές 7 χωρών (Φινλανδία, Ολλανδία, Ιαπωνία, Ηνωμένες Πολιτείες, Ιταλία, Γιουγκοσλαβία και Ελλάδα).</a:t>
            </a:r>
          </a:p>
        </p:txBody>
      </p:sp>
    </p:spTree>
    <p:extLst>
      <p:ext uri="{BB962C8B-B14F-4D97-AF65-F5344CB8AC3E}">
        <p14:creationId xmlns:p14="http://schemas.microsoft.com/office/powerpoint/2010/main" val="37338596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942C9B-5EFE-4BD5-A1F3-463D6D0F117C}"/>
              </a:ext>
            </a:extLst>
          </p:cNvPr>
          <p:cNvSpPr>
            <a:spLocks noGrp="1"/>
          </p:cNvSpPr>
          <p:nvPr>
            <p:ph type="title"/>
          </p:nvPr>
        </p:nvSpPr>
        <p:spPr>
          <a:xfrm>
            <a:off x="457200" y="620688"/>
            <a:ext cx="8229600" cy="720080"/>
          </a:xfrm>
        </p:spPr>
        <p:txBody>
          <a:bodyPr/>
          <a:lstStyle/>
          <a:p>
            <a:pPr algn="ctr"/>
            <a:r>
              <a:rPr lang="el-GR" dirty="0">
                <a:latin typeface="Times New Roman" panose="02020603050405020304" pitchFamily="18" charset="0"/>
                <a:cs typeface="Times New Roman" panose="02020603050405020304" pitchFamily="18" charset="0"/>
              </a:rPr>
              <a:t>Αιτιολογία ψυχογενούς βουλιμίας</a:t>
            </a:r>
            <a:endParaRPr lang="el-GR" dirty="0"/>
          </a:p>
        </p:txBody>
      </p:sp>
      <p:sp>
        <p:nvSpPr>
          <p:cNvPr id="3" name="Θέση περιεχομένου 2">
            <a:extLst>
              <a:ext uri="{FF2B5EF4-FFF2-40B4-BE49-F238E27FC236}">
                <a16:creationId xmlns:a16="http://schemas.microsoft.com/office/drawing/2014/main" id="{E81461FF-1F69-4A43-B99D-357D03E07ABA}"/>
              </a:ext>
            </a:extLst>
          </p:cNvPr>
          <p:cNvSpPr>
            <a:spLocks noGrp="1"/>
          </p:cNvSpPr>
          <p:nvPr>
            <p:ph idx="1"/>
          </p:nvPr>
        </p:nvSpPr>
        <p:spPr>
          <a:xfrm>
            <a:off x="323528" y="1327199"/>
            <a:ext cx="8229600" cy="5233768"/>
          </a:xfrm>
        </p:spPr>
        <p:txBody>
          <a:bodyPr>
            <a:normAutofit fontScale="92500" lnSpcReduction="10000"/>
          </a:bodyPr>
          <a:lstStyle/>
          <a:p>
            <a:pPr marL="180000" indent="-252000">
              <a:lnSpc>
                <a:spcPct val="160000"/>
              </a:lnSpc>
              <a:spcBef>
                <a:spcPts val="0"/>
              </a:spcBef>
              <a:buNone/>
            </a:pPr>
            <a:r>
              <a:rPr lang="el-GR" sz="2600" b="1" dirty="0">
                <a:latin typeface="Times New Roman" panose="02020603050405020304" pitchFamily="18" charset="0"/>
                <a:cs typeface="Times New Roman" panose="02020603050405020304" pitchFamily="18" charset="0"/>
              </a:rPr>
              <a:t>Οικογενειακοί και </a:t>
            </a:r>
            <a:r>
              <a:rPr lang="el-GR" sz="2600" b="1" dirty="0" err="1">
                <a:latin typeface="Times New Roman" panose="02020603050405020304" pitchFamily="18" charset="0"/>
                <a:cs typeface="Times New Roman" panose="02020603050405020304" pitchFamily="18" charset="0"/>
              </a:rPr>
              <a:t>Κοινωνικο</a:t>
            </a:r>
            <a:r>
              <a:rPr lang="el-GR" sz="2600" b="1" dirty="0">
                <a:latin typeface="Times New Roman" panose="02020603050405020304" pitchFamily="18" charset="0"/>
                <a:cs typeface="Times New Roman" panose="02020603050405020304" pitchFamily="18" charset="0"/>
              </a:rPr>
              <a:t>-πολιτιστικοί παράγοντες</a:t>
            </a:r>
          </a:p>
          <a:p>
            <a:pPr marL="180000" indent="-252000">
              <a:lnSpc>
                <a:spcPct val="160000"/>
              </a:lnSpc>
              <a:spcBef>
                <a:spcPts val="0"/>
              </a:spcBef>
            </a:pPr>
            <a:r>
              <a:rPr lang="el-GR" sz="2600" dirty="0">
                <a:latin typeface="Times New Roman" panose="02020603050405020304" pitchFamily="18" charset="0"/>
                <a:cs typeface="Times New Roman" panose="02020603050405020304" pitchFamily="18" charset="0"/>
              </a:rPr>
              <a:t>Οι οικογένειες των </a:t>
            </a:r>
            <a:r>
              <a:rPr lang="el-GR" sz="2600" dirty="0" err="1">
                <a:latin typeface="Times New Roman" panose="02020603050405020304" pitchFamily="18" charset="0"/>
                <a:cs typeface="Times New Roman" panose="02020603050405020304" pitchFamily="18" charset="0"/>
              </a:rPr>
              <a:t>βουλιμικών</a:t>
            </a:r>
            <a:r>
              <a:rPr lang="el-GR" sz="2600" dirty="0">
                <a:latin typeface="Times New Roman" panose="02020603050405020304" pitchFamily="18" charset="0"/>
                <a:cs typeface="Times New Roman" panose="02020603050405020304" pitchFamily="18" charset="0"/>
              </a:rPr>
              <a:t> διαφέρουν από των ανορεκτικών. Είναι λιγότερο κλειστές με περισσότερο συγκρουσιακές σχέσεις. Εμφανίζουν αυξημένη συχνότητα κατάχρησης ουσιών (κυρίως αλκοόλ), συναισθηματικών διαταραχών και παχυσαρκίας. Οι ασθενείς που πάσχουν από ψυχογενή βουλιμία, όπως και οι ανορεκτικοί, έχουν υψηλούς στόχους και μεγάλη ευαισθησία στις πολιτισμικές πιέσεις ως προς τη λεπτότητα του σώματος</a:t>
            </a:r>
            <a:endParaRPr lang="el-GR" sz="2600" b="1" dirty="0">
              <a:latin typeface="Times New Roman" panose="02020603050405020304" pitchFamily="18" charset="0"/>
              <a:cs typeface="Times New Roman" panose="02020603050405020304" pitchFamily="18" charset="0"/>
            </a:endParaRPr>
          </a:p>
          <a:p>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63628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B7A4F8-4BD3-48CB-BB69-89C13EAAFB29}"/>
              </a:ext>
            </a:extLst>
          </p:cNvPr>
          <p:cNvSpPr>
            <a:spLocks noGrp="1"/>
          </p:cNvSpPr>
          <p:nvPr>
            <p:ph type="title"/>
          </p:nvPr>
        </p:nvSpPr>
        <p:spPr>
          <a:xfrm>
            <a:off x="457200" y="620688"/>
            <a:ext cx="8229600" cy="792088"/>
          </a:xfrm>
        </p:spPr>
        <p:txBody>
          <a:bodyPr>
            <a:normAutofit/>
          </a:bodyPr>
          <a:lstStyle/>
          <a:p>
            <a:pPr algn="ctr"/>
            <a:r>
              <a:rPr lang="el-GR" dirty="0">
                <a:latin typeface="Times New Roman" panose="02020603050405020304" pitchFamily="18" charset="0"/>
                <a:cs typeface="Times New Roman" panose="02020603050405020304" pitchFamily="18" charset="0"/>
              </a:rPr>
              <a:t>Αιτιολογία ψυχογενούς βουλιμίας</a:t>
            </a:r>
            <a:endParaRPr lang="el-GR" dirty="0"/>
          </a:p>
        </p:txBody>
      </p:sp>
      <p:sp>
        <p:nvSpPr>
          <p:cNvPr id="3" name="Θέση περιεχομένου 2">
            <a:extLst>
              <a:ext uri="{FF2B5EF4-FFF2-40B4-BE49-F238E27FC236}">
                <a16:creationId xmlns:a16="http://schemas.microsoft.com/office/drawing/2014/main" id="{1FC91F25-3DF1-4B30-8596-491834C92F79}"/>
              </a:ext>
            </a:extLst>
          </p:cNvPr>
          <p:cNvSpPr>
            <a:spLocks noGrp="1"/>
          </p:cNvSpPr>
          <p:nvPr>
            <p:ph idx="1"/>
          </p:nvPr>
        </p:nvSpPr>
        <p:spPr>
          <a:xfrm>
            <a:off x="457200" y="1412776"/>
            <a:ext cx="8229600" cy="5161760"/>
          </a:xfrm>
        </p:spPr>
        <p:txBody>
          <a:bodyPr>
            <a:noAutofit/>
          </a:bodyPr>
          <a:lstStyle/>
          <a:p>
            <a:pPr marL="180000">
              <a:lnSpc>
                <a:spcPct val="160000"/>
              </a:lnSpc>
              <a:spcBef>
                <a:spcPts val="0"/>
              </a:spcBef>
            </a:pPr>
            <a:r>
              <a:rPr lang="el-GR" sz="2400" dirty="0">
                <a:latin typeface="Times New Roman" panose="02020603050405020304" pitchFamily="18" charset="0"/>
                <a:cs typeface="Times New Roman" panose="02020603050405020304" pitchFamily="18" charset="0"/>
              </a:rPr>
              <a:t>Ιστορικό δυσκολιών αποχωρισμού και απουσία μεταβατικού αντικειμένου είναι διακριτά στοιχεία της </a:t>
            </a:r>
            <a:r>
              <a:rPr lang="el-GR" sz="2400" dirty="0" err="1">
                <a:latin typeface="Times New Roman" panose="02020603050405020304" pitchFamily="18" charset="0"/>
                <a:cs typeface="Times New Roman" panose="02020603050405020304" pitchFamily="18" charset="0"/>
              </a:rPr>
              <a:t>βουλιμικής</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ψυχοσυγκρότησης</a:t>
            </a:r>
            <a:r>
              <a:rPr lang="el-GR" sz="2400" dirty="0">
                <a:latin typeface="Times New Roman" panose="02020603050405020304" pitchFamily="18" charset="0"/>
                <a:cs typeface="Times New Roman" panose="02020603050405020304" pitchFamily="18" charset="0"/>
              </a:rPr>
              <a:t>. Αναφέρεται ότι οι ασθενείς αυτοί χρησιμοποιούν το ίδιο τους το σώμα ως μεταβατικό αντικείμενο. Ο αγώνας για τον αποχωρισμό από το μητρικό πρόσωπο μεταφέρεται ως αμφιθυμία για το φαγητό. Το να τρως αντιπροσωπεύει τις ανάγκες συγχώνευσης με τη μητέρα, και το να αποβάλεις τις τροφές την ασυνείδητη επιθυμία για αποχωρισμό και αυτονομία</a:t>
            </a:r>
          </a:p>
        </p:txBody>
      </p:sp>
    </p:spTree>
    <p:extLst>
      <p:ext uri="{BB962C8B-B14F-4D97-AF65-F5344CB8AC3E}">
        <p14:creationId xmlns:p14="http://schemas.microsoft.com/office/powerpoint/2010/main" val="26425819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3DFEA9-1C20-4A18-9DBB-1EC1A7EE8C28}"/>
              </a:ext>
            </a:extLst>
          </p:cNvPr>
          <p:cNvSpPr>
            <a:spLocks noGrp="1"/>
          </p:cNvSpPr>
          <p:nvPr>
            <p:ph type="title"/>
          </p:nvPr>
        </p:nvSpPr>
        <p:spPr>
          <a:xfrm>
            <a:off x="457200" y="620688"/>
            <a:ext cx="8229600" cy="576064"/>
          </a:xfrm>
        </p:spPr>
        <p:txBody>
          <a:bodyPr>
            <a:noAutofit/>
          </a:bodyPr>
          <a:lstStyle/>
          <a:p>
            <a:pPr algn="ctr"/>
            <a:r>
              <a:rPr lang="el-GR" dirty="0">
                <a:latin typeface="Times New Roman" panose="02020603050405020304" pitchFamily="18" charset="0"/>
                <a:cs typeface="Times New Roman" panose="02020603050405020304" pitchFamily="18" charset="0"/>
              </a:rPr>
              <a:t>Αιτιολογία ψυχογενούς βουλιμίας</a:t>
            </a:r>
            <a:endParaRPr lang="el-GR" dirty="0"/>
          </a:p>
        </p:txBody>
      </p:sp>
      <p:sp>
        <p:nvSpPr>
          <p:cNvPr id="3" name="Θέση περιεχομένου 2">
            <a:extLst>
              <a:ext uri="{FF2B5EF4-FFF2-40B4-BE49-F238E27FC236}">
                <a16:creationId xmlns:a16="http://schemas.microsoft.com/office/drawing/2014/main" id="{71C45777-6720-4051-BE5C-4BC7568E3C8B}"/>
              </a:ext>
            </a:extLst>
          </p:cNvPr>
          <p:cNvSpPr>
            <a:spLocks noGrp="1"/>
          </p:cNvSpPr>
          <p:nvPr>
            <p:ph idx="1"/>
          </p:nvPr>
        </p:nvSpPr>
        <p:spPr>
          <a:xfrm>
            <a:off x="457200" y="1412776"/>
            <a:ext cx="8229600" cy="5161760"/>
          </a:xfrm>
        </p:spPr>
        <p:txBody>
          <a:bodyPr>
            <a:normAutofit/>
          </a:bodyPr>
          <a:lstStyle/>
          <a:p>
            <a:pPr marL="109728" indent="0">
              <a:buNone/>
            </a:pPr>
            <a:r>
              <a:rPr lang="el-GR" sz="2400" b="1" dirty="0" err="1">
                <a:latin typeface="Times New Roman" panose="02020603050405020304" pitchFamily="18" charset="0"/>
                <a:cs typeface="Times New Roman" panose="02020603050405020304" pitchFamily="18" charset="0"/>
              </a:rPr>
              <a:t>Εκλυτικοί</a:t>
            </a:r>
            <a:r>
              <a:rPr lang="el-GR" sz="2400" b="1" dirty="0">
                <a:latin typeface="Times New Roman" panose="02020603050405020304" pitchFamily="18" charset="0"/>
                <a:cs typeface="Times New Roman" panose="02020603050405020304" pitchFamily="18" charset="0"/>
              </a:rPr>
              <a:t> και Επιβαρυντικοί Παράγοντες</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Χαμηλή αυτοεκτίμηση, ιδεατή υπεραπασχόληση για το σχήμα και το βάρος του σώματος που οδηγεί σε περιοριστική δίαιτα.</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 Η δίαιτα έχει ως αποτέλεσμα τα επεισόδια </a:t>
            </a:r>
            <a:r>
              <a:rPr lang="el-GR" sz="2400" dirty="0" err="1">
                <a:latin typeface="Times New Roman" panose="02020603050405020304" pitchFamily="18" charset="0"/>
                <a:cs typeface="Times New Roman" panose="02020603050405020304" pitchFamily="18" charset="0"/>
              </a:rPr>
              <a:t>υπερφαγίας</a:t>
            </a:r>
            <a:r>
              <a:rPr lang="el-GR" sz="2400" dirty="0">
                <a:latin typeface="Times New Roman" panose="02020603050405020304" pitchFamily="18" charset="0"/>
                <a:cs typeface="Times New Roman" panose="02020603050405020304" pitchFamily="18" charset="0"/>
              </a:rPr>
              <a:t> που προκαλούν είσοδο σε φαύλο κύκλο, με εκ των υστέρων συμπεριφορά αποβολής τροφών.</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 Αίσθηση απώλειας του ελέγχου και ενίσχυση της χαμηλής αυτοεκτίμησης, με συνεχή αναπαραγωγή καθημερινώς του ίδιου και πανομοιότυπου φαύλου κύκλου.</a:t>
            </a:r>
            <a:endParaRPr lang="el-GR" sz="2400" b="1" dirty="0">
              <a:latin typeface="Times New Roman" panose="02020603050405020304" pitchFamily="18" charset="0"/>
              <a:cs typeface="Times New Roman" panose="02020603050405020304" pitchFamily="18" charset="0"/>
            </a:endParaRPr>
          </a:p>
          <a:p>
            <a:endParaRPr lang="el-GR" b="1" dirty="0"/>
          </a:p>
        </p:txBody>
      </p:sp>
    </p:spTree>
    <p:extLst>
      <p:ext uri="{BB962C8B-B14F-4D97-AF65-F5344CB8AC3E}">
        <p14:creationId xmlns:p14="http://schemas.microsoft.com/office/powerpoint/2010/main" val="10318226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8B603C-00E1-4B46-A4E7-3A3E4D167BCC}"/>
              </a:ext>
            </a:extLst>
          </p:cNvPr>
          <p:cNvSpPr>
            <a:spLocks noGrp="1"/>
          </p:cNvSpPr>
          <p:nvPr>
            <p:ph type="title"/>
          </p:nvPr>
        </p:nvSpPr>
        <p:spPr>
          <a:xfrm>
            <a:off x="457200" y="692696"/>
            <a:ext cx="8229600" cy="864096"/>
          </a:xfrm>
        </p:spPr>
        <p:txBody>
          <a:bodyPr/>
          <a:lstStyle/>
          <a:p>
            <a:pPr algn="ctr"/>
            <a:r>
              <a:rPr lang="el-GR" dirty="0">
                <a:latin typeface="Times New Roman" panose="02020603050405020304" pitchFamily="18" charset="0"/>
                <a:cs typeface="Times New Roman" panose="02020603050405020304" pitchFamily="18" charset="0"/>
              </a:rPr>
              <a:t>Θεραπεία ψυχογενούς βουλιμίας</a:t>
            </a:r>
          </a:p>
        </p:txBody>
      </p:sp>
      <p:sp>
        <p:nvSpPr>
          <p:cNvPr id="3" name="Θέση περιεχομένου 2">
            <a:extLst>
              <a:ext uri="{FF2B5EF4-FFF2-40B4-BE49-F238E27FC236}">
                <a16:creationId xmlns:a16="http://schemas.microsoft.com/office/drawing/2014/main" id="{066B8A3E-A58E-449D-AA0E-1BE49B49DC37}"/>
              </a:ext>
            </a:extLst>
          </p:cNvPr>
          <p:cNvSpPr>
            <a:spLocks noGrp="1"/>
          </p:cNvSpPr>
          <p:nvPr>
            <p:ph idx="1"/>
          </p:nvPr>
        </p:nvSpPr>
        <p:spPr>
          <a:xfrm>
            <a:off x="457200" y="1844824"/>
            <a:ext cx="8229600" cy="4729712"/>
          </a:xfrm>
        </p:spPr>
        <p:txBody>
          <a:bodyPr>
            <a:normAutofit fontScale="92500" lnSpcReduction="20000"/>
          </a:bodyPr>
          <a:lstStyle/>
          <a:p>
            <a:pPr marL="180000" lvl="0" indent="0">
              <a:lnSpc>
                <a:spcPct val="150000"/>
              </a:lnSpc>
              <a:spcBef>
                <a:spcPts val="0"/>
              </a:spcBef>
              <a:buNone/>
            </a:pPr>
            <a:r>
              <a:rPr lang="el-GR" sz="2400" b="1" dirty="0">
                <a:latin typeface="Times New Roman" panose="02020603050405020304" pitchFamily="18" charset="0"/>
                <a:cs typeface="Times New Roman" panose="02020603050405020304" pitchFamily="18" charset="0"/>
              </a:rPr>
              <a:t>Ψυχολογικές μέθοδοι</a:t>
            </a:r>
            <a:r>
              <a:rPr lang="el-GR" sz="2400" dirty="0">
                <a:latin typeface="Times New Roman" panose="02020603050405020304" pitchFamily="18" charset="0"/>
                <a:cs typeface="Times New Roman" panose="02020603050405020304" pitchFamily="18" charset="0"/>
              </a:rPr>
              <a:t>: </a:t>
            </a:r>
          </a:p>
          <a:p>
            <a:pPr marL="180000" lvl="0">
              <a:lnSpc>
                <a:spcPct val="150000"/>
              </a:lnSpc>
              <a:spcBef>
                <a:spcPts val="0"/>
              </a:spcBef>
            </a:pPr>
            <a:r>
              <a:rPr lang="el-GR" sz="2400" dirty="0">
                <a:latin typeface="Times New Roman" panose="02020603050405020304" pitchFamily="18" charset="0"/>
                <a:cs typeface="Times New Roman" panose="02020603050405020304" pitchFamily="18" charset="0"/>
              </a:rPr>
              <a:t>Ατομική και ομαδική ψυχοθεραπεία • Γνωστική και </a:t>
            </a:r>
            <a:r>
              <a:rPr lang="el-GR" sz="2400" dirty="0" err="1">
                <a:latin typeface="Times New Roman" panose="02020603050405020304" pitchFamily="18" charset="0"/>
                <a:cs typeface="Times New Roman" panose="02020603050405020304" pitchFamily="18" charset="0"/>
              </a:rPr>
              <a:t>συμπεριφορική</a:t>
            </a:r>
            <a:r>
              <a:rPr lang="el-GR" sz="2400" dirty="0">
                <a:latin typeface="Times New Roman" panose="02020603050405020304" pitchFamily="18" charset="0"/>
                <a:cs typeface="Times New Roman" panose="02020603050405020304" pitchFamily="18" charset="0"/>
              </a:rPr>
              <a:t> αντιμετώπιση.</a:t>
            </a:r>
          </a:p>
          <a:p>
            <a:pPr marL="180000" lvl="0" indent="0">
              <a:lnSpc>
                <a:spcPct val="150000"/>
              </a:lnSpc>
              <a:spcBef>
                <a:spcPts val="0"/>
              </a:spcBef>
              <a:buNone/>
            </a:pPr>
            <a:r>
              <a:rPr lang="el-GR" sz="2400" dirty="0">
                <a:latin typeface="Times New Roman" panose="02020603050405020304" pitchFamily="18" charset="0"/>
                <a:cs typeface="Times New Roman" panose="02020603050405020304" pitchFamily="18" charset="0"/>
              </a:rPr>
              <a:t> </a:t>
            </a:r>
            <a:r>
              <a:rPr lang="el-GR" sz="2400" b="1" dirty="0">
                <a:latin typeface="Times New Roman" panose="02020603050405020304" pitchFamily="18" charset="0"/>
                <a:cs typeface="Times New Roman" panose="02020603050405020304" pitchFamily="18" charset="0"/>
              </a:rPr>
              <a:t>Βιολογικές προσεγγίσεις</a:t>
            </a:r>
            <a:r>
              <a:rPr lang="el-GR" sz="2400" dirty="0">
                <a:latin typeface="Times New Roman" panose="02020603050405020304" pitchFamily="18" charset="0"/>
                <a:cs typeface="Times New Roman" panose="02020603050405020304" pitchFamily="18" charset="0"/>
              </a:rPr>
              <a:t>:  </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Εγκατάσταση κανονικού προγράμματος διατροφής και διακοπή του φαύλου κύκλου </a:t>
            </a:r>
            <a:r>
              <a:rPr lang="el-GR" sz="2400" dirty="0" err="1">
                <a:latin typeface="Times New Roman" panose="02020603050405020304" pitchFamily="18" charset="0"/>
                <a:cs typeface="Times New Roman" panose="02020603050405020304" pitchFamily="18" charset="0"/>
              </a:rPr>
              <a:t>Υπερφαγίας</a:t>
            </a:r>
            <a:r>
              <a:rPr lang="el-GR" sz="2400" dirty="0">
                <a:latin typeface="Times New Roman" panose="02020603050405020304" pitchFamily="18" charset="0"/>
                <a:cs typeface="Times New Roman" panose="02020603050405020304" pitchFamily="18" charset="0"/>
              </a:rPr>
              <a:t>-Εμετών.</a:t>
            </a:r>
          </a:p>
          <a:p>
            <a:pPr marL="0" indent="0">
              <a:lnSpc>
                <a:spcPct val="150000"/>
              </a:lnSpc>
              <a:spcBef>
                <a:spcPts val="0"/>
              </a:spcBef>
              <a:buNone/>
            </a:pPr>
            <a:r>
              <a:rPr lang="el-GR" sz="2400" b="1" dirty="0">
                <a:latin typeface="Times New Roman" panose="02020603050405020304" pitchFamily="18" charset="0"/>
                <a:cs typeface="Times New Roman" panose="02020603050405020304" pitchFamily="18" charset="0"/>
              </a:rPr>
              <a:t>   Φαρμακευτική αγωγή: </a:t>
            </a:r>
          </a:p>
          <a:p>
            <a:pPr marL="180000" lvl="0">
              <a:lnSpc>
                <a:spcPct val="150000"/>
              </a:lnSpc>
              <a:spcBef>
                <a:spcPts val="0"/>
              </a:spcBef>
            </a:pPr>
            <a:r>
              <a:rPr lang="el-GR" sz="2400" dirty="0">
                <a:latin typeface="Times New Roman" panose="02020603050405020304" pitchFamily="18" charset="0"/>
                <a:cs typeface="Times New Roman" panose="02020603050405020304" pitchFamily="18" charset="0"/>
              </a:rPr>
              <a:t> Αντιεπιληπτικά, αντικαταθλιπτικά, </a:t>
            </a:r>
            <a:r>
              <a:rPr lang="el-GR" sz="2400" dirty="0" err="1">
                <a:latin typeface="Times New Roman" panose="02020603050405020304" pitchFamily="18" charset="0"/>
                <a:cs typeface="Times New Roman" panose="02020603050405020304" pitchFamily="18" charset="0"/>
              </a:rPr>
              <a:t>λίθιο</a:t>
            </a:r>
            <a:r>
              <a:rPr lang="el-GR" sz="2400" dirty="0">
                <a:latin typeface="Times New Roman" panose="02020603050405020304" pitchFamily="18" charset="0"/>
                <a:cs typeface="Times New Roman" panose="02020603050405020304" pitchFamily="18" charset="0"/>
              </a:rPr>
              <a:t> και </a:t>
            </a:r>
            <a:r>
              <a:rPr lang="el-GR" sz="2400" dirty="0" err="1">
                <a:latin typeface="Times New Roman" panose="02020603050405020304" pitchFamily="18" charset="0"/>
                <a:cs typeface="Times New Roman" panose="02020603050405020304" pitchFamily="18" charset="0"/>
              </a:rPr>
              <a:t>φαινφλουραμίνη</a:t>
            </a:r>
            <a:r>
              <a:rPr lang="el-GR" sz="2400" dirty="0">
                <a:latin typeface="Times New Roman" panose="02020603050405020304" pitchFamily="18" charset="0"/>
                <a:cs typeface="Times New Roman" panose="02020603050405020304" pitchFamily="18" charset="0"/>
              </a:rPr>
              <a:t> Η </a:t>
            </a:r>
            <a:r>
              <a:rPr lang="el-GR" sz="2400" dirty="0" err="1">
                <a:latin typeface="Times New Roman" panose="02020603050405020304" pitchFamily="18" charset="0"/>
                <a:cs typeface="Times New Roman" panose="02020603050405020304" pitchFamily="18" charset="0"/>
              </a:rPr>
              <a:t>φλουοξετίνη</a:t>
            </a:r>
            <a:r>
              <a:rPr lang="el-GR" sz="2400" dirty="0">
                <a:latin typeface="Times New Roman" panose="02020603050405020304" pitchFamily="18" charset="0"/>
                <a:cs typeface="Times New Roman" panose="02020603050405020304" pitchFamily="18" charset="0"/>
              </a:rPr>
              <a:t> (SSRI) έχει επιβεβαιωμένη αποτελεσματικότητα και λίγες ανεπιθύμητες ενέργειες</a:t>
            </a:r>
          </a:p>
          <a:p>
            <a:endParaRPr lang="el-GR" dirty="0"/>
          </a:p>
        </p:txBody>
      </p:sp>
    </p:spTree>
    <p:extLst>
      <p:ext uri="{BB962C8B-B14F-4D97-AF65-F5344CB8AC3E}">
        <p14:creationId xmlns:p14="http://schemas.microsoft.com/office/powerpoint/2010/main" val="138157400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1159D7-2B12-4B40-BA43-098D1697E927}"/>
              </a:ext>
            </a:extLst>
          </p:cNvPr>
          <p:cNvSpPr>
            <a:spLocks noGrp="1"/>
          </p:cNvSpPr>
          <p:nvPr>
            <p:ph type="title"/>
          </p:nvPr>
        </p:nvSpPr>
        <p:spPr>
          <a:xfrm>
            <a:off x="457200" y="620688"/>
            <a:ext cx="8229600" cy="864096"/>
          </a:xfrm>
        </p:spPr>
        <p:txBody>
          <a:bodyPr/>
          <a:lstStyle/>
          <a:p>
            <a:pPr algn="ctr"/>
            <a:r>
              <a:rPr lang="el-GR" dirty="0">
                <a:latin typeface="Times New Roman" panose="02020603050405020304" pitchFamily="18" charset="0"/>
                <a:cs typeface="Times New Roman" panose="02020603050405020304" pitchFamily="18" charset="0"/>
              </a:rPr>
              <a:t>Έκβαση και πρόγνωση</a:t>
            </a:r>
          </a:p>
        </p:txBody>
      </p:sp>
      <p:sp>
        <p:nvSpPr>
          <p:cNvPr id="3" name="Θέση περιεχομένου 2">
            <a:extLst>
              <a:ext uri="{FF2B5EF4-FFF2-40B4-BE49-F238E27FC236}">
                <a16:creationId xmlns:a16="http://schemas.microsoft.com/office/drawing/2014/main" id="{B87E3DC5-E729-4D8C-9619-B67715A9417E}"/>
              </a:ext>
            </a:extLst>
          </p:cNvPr>
          <p:cNvSpPr>
            <a:spLocks noGrp="1"/>
          </p:cNvSpPr>
          <p:nvPr>
            <p:ph idx="1"/>
          </p:nvPr>
        </p:nvSpPr>
        <p:spPr>
          <a:xfrm>
            <a:off x="457200" y="1484784"/>
            <a:ext cx="8229600" cy="5089752"/>
          </a:xfrm>
        </p:spPr>
        <p:txBody>
          <a:bodyPr>
            <a:normAutofit/>
          </a:bodyPr>
          <a:lstStyle/>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Οι μισοί αναλαμβάνουν πλήρως </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 ¼ βελτιώνονται </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 ¼ γίνονται χρόνιοι </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Ρυθμοί θνησιμότητας 0,7% </a:t>
            </a:r>
          </a:p>
          <a:p>
            <a:pPr marL="180000">
              <a:lnSpc>
                <a:spcPct val="150000"/>
              </a:lnSpc>
              <a:spcBef>
                <a:spcPts val="0"/>
              </a:spcBef>
            </a:pPr>
            <a:r>
              <a:rPr lang="el-GR" sz="2400" dirty="0" err="1">
                <a:latin typeface="Times New Roman" panose="02020603050405020304" pitchFamily="18" charset="0"/>
                <a:cs typeface="Times New Roman" panose="02020603050405020304" pitchFamily="18" charset="0"/>
              </a:rPr>
              <a:t>Συννοσηρότητα</a:t>
            </a:r>
            <a:r>
              <a:rPr lang="el-GR" sz="2400" dirty="0">
                <a:latin typeface="Times New Roman" panose="02020603050405020304" pitchFamily="18" charset="0"/>
                <a:cs typeface="Times New Roman" panose="02020603050405020304" pitchFamily="18" charset="0"/>
              </a:rPr>
              <a:t>: Συναισθηματικές </a:t>
            </a:r>
            <a:r>
              <a:rPr lang="el-GR" sz="2400" dirty="0" err="1">
                <a:latin typeface="Times New Roman" panose="02020603050405020304" pitchFamily="18" charset="0"/>
                <a:cs typeface="Times New Roman" panose="02020603050405020304" pitchFamily="18" charset="0"/>
              </a:rPr>
              <a:t>δτχ</a:t>
            </a:r>
            <a:r>
              <a:rPr lang="el-GR" sz="2400" dirty="0">
                <a:latin typeface="Times New Roman" panose="02020603050405020304" pitchFamily="18" charset="0"/>
                <a:cs typeface="Times New Roman" panose="02020603050405020304" pitchFamily="18" charset="0"/>
              </a:rPr>
              <a:t> 25% , Αγχώδεις </a:t>
            </a:r>
            <a:r>
              <a:rPr lang="el-GR" sz="2400" dirty="0" err="1">
                <a:latin typeface="Times New Roman" panose="02020603050405020304" pitchFamily="18" charset="0"/>
                <a:cs typeface="Times New Roman" panose="02020603050405020304" pitchFamily="18" charset="0"/>
              </a:rPr>
              <a:t>δτχ</a:t>
            </a:r>
            <a:r>
              <a:rPr lang="el-GR" sz="2400" dirty="0">
                <a:latin typeface="Times New Roman" panose="02020603050405020304" pitchFamily="18" charset="0"/>
                <a:cs typeface="Times New Roman" panose="02020603050405020304" pitchFamily="18" charset="0"/>
              </a:rPr>
              <a:t> 13% ,  Χρήση ουσιών 15% , </a:t>
            </a:r>
            <a:r>
              <a:rPr lang="el-GR" sz="2400" dirty="0" err="1">
                <a:latin typeface="Times New Roman" panose="02020603050405020304" pitchFamily="18" charset="0"/>
                <a:cs typeface="Times New Roman" panose="02020603050405020304" pitchFamily="18" charset="0"/>
              </a:rPr>
              <a:t>Δτχ</a:t>
            </a:r>
            <a:r>
              <a:rPr lang="el-GR" sz="2400" dirty="0">
                <a:latin typeface="Times New Roman" panose="02020603050405020304" pitchFamily="18" charset="0"/>
                <a:cs typeface="Times New Roman" panose="02020603050405020304" pitchFamily="18" charset="0"/>
              </a:rPr>
              <a:t> προσωπικότητας 5% </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 Αρνητικοί προγνωστικοί δείκτες: Συνυπάρχουσες </a:t>
            </a:r>
            <a:r>
              <a:rPr lang="el-GR" sz="2400" dirty="0" err="1">
                <a:latin typeface="Times New Roman" panose="02020603050405020304" pitchFamily="18" charset="0"/>
                <a:cs typeface="Times New Roman" panose="02020603050405020304" pitchFamily="18" charset="0"/>
              </a:rPr>
              <a:t>δτχ</a:t>
            </a:r>
            <a:r>
              <a:rPr lang="el-GR" sz="2400" dirty="0">
                <a:latin typeface="Times New Roman" panose="02020603050405020304" pitchFamily="18" charset="0"/>
                <a:cs typeface="Times New Roman" panose="02020603050405020304" pitchFamily="18" charset="0"/>
              </a:rPr>
              <a:t> προσωπικότητας, απόπειρες αυτοκτονίας, χρήση αλκοόλ και χαμηλή αυτοεκτίμηση</a:t>
            </a:r>
          </a:p>
          <a:p>
            <a:endParaRPr lang="el-GR" dirty="0"/>
          </a:p>
        </p:txBody>
      </p:sp>
    </p:spTree>
    <p:extLst>
      <p:ext uri="{BB962C8B-B14F-4D97-AF65-F5344CB8AC3E}">
        <p14:creationId xmlns:p14="http://schemas.microsoft.com/office/powerpoint/2010/main" val="29434317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72C4E3-16F9-4A91-90E0-07468DC59EBA}"/>
              </a:ext>
            </a:extLst>
          </p:cNvPr>
          <p:cNvSpPr>
            <a:spLocks noGrp="1"/>
          </p:cNvSpPr>
          <p:nvPr>
            <p:ph type="title"/>
          </p:nvPr>
        </p:nvSpPr>
        <p:spPr/>
        <p:txBody>
          <a:bodyPr>
            <a:normAutofit/>
          </a:bodyPr>
          <a:lstStyle/>
          <a:p>
            <a:pPr algn="ctr"/>
            <a:r>
              <a:rPr lang="el-GR" sz="3600" dirty="0">
                <a:latin typeface="Times New Roman" panose="02020603050405020304" pitchFamily="18" charset="0"/>
                <a:cs typeface="Times New Roman" panose="02020603050405020304" pitchFamily="18" charset="0"/>
              </a:rPr>
              <a:t>ΨΥΧΑΝΑΓΚΑΣΤΙΚΗ ΥΠΕΡΦΑΓΙΑ</a:t>
            </a:r>
          </a:p>
        </p:txBody>
      </p:sp>
      <p:sp>
        <p:nvSpPr>
          <p:cNvPr id="3" name="Θέση περιεχομένου 2">
            <a:extLst>
              <a:ext uri="{FF2B5EF4-FFF2-40B4-BE49-F238E27FC236}">
                <a16:creationId xmlns:a16="http://schemas.microsoft.com/office/drawing/2014/main" id="{32C0E2C5-06EF-4934-AA69-C91F2032A0E6}"/>
              </a:ext>
            </a:extLst>
          </p:cNvPr>
          <p:cNvSpPr>
            <a:spLocks noGrp="1"/>
          </p:cNvSpPr>
          <p:nvPr>
            <p:ph idx="1"/>
          </p:nvPr>
        </p:nvSpPr>
        <p:spPr/>
        <p:txBody>
          <a:bodyPr/>
          <a:lstStyle/>
          <a:p>
            <a:pPr>
              <a:lnSpc>
                <a:spcPct val="150000"/>
              </a:lnSpc>
              <a:spcBef>
                <a:spcPts val="0"/>
              </a:spcBef>
              <a:spcAft>
                <a:spcPts val="600"/>
              </a:spcAft>
            </a:pPr>
            <a:endParaRPr lang="el-GR" dirty="0">
              <a:latin typeface="Times New Roman" panose="02020603050405020304" pitchFamily="18" charset="0"/>
              <a:cs typeface="Times New Roman" panose="02020603050405020304" pitchFamily="18" charset="0"/>
            </a:endParaRPr>
          </a:p>
          <a:p>
            <a:pPr>
              <a:lnSpc>
                <a:spcPct val="150000"/>
              </a:lnSpc>
              <a:spcBef>
                <a:spcPts val="0"/>
              </a:spcBef>
              <a:spcAft>
                <a:spcPts val="600"/>
              </a:spcAft>
            </a:pPr>
            <a:r>
              <a:rPr lang="el-GR" dirty="0">
                <a:latin typeface="Times New Roman" panose="02020603050405020304" pitchFamily="18" charset="0"/>
                <a:cs typeface="Times New Roman" panose="02020603050405020304" pitchFamily="18" charset="0"/>
              </a:rPr>
              <a:t>Το άτομο επιζητά διαρκώς να τρώει κάτι – έστω και σε μικρή ποσότητα- χωρίς να υπάρχει η αίσθηση της πείνας με αποτέλεσμα να είναι υπέρβαρο.</a:t>
            </a:r>
          </a:p>
        </p:txBody>
      </p:sp>
    </p:spTree>
    <p:extLst>
      <p:ext uri="{BB962C8B-B14F-4D97-AF65-F5344CB8AC3E}">
        <p14:creationId xmlns:p14="http://schemas.microsoft.com/office/powerpoint/2010/main" val="201469996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AA156B-F74F-4E57-A68F-91E011E05266}"/>
              </a:ext>
            </a:extLst>
          </p:cNvPr>
          <p:cNvSpPr>
            <a:spLocks noGrp="1"/>
          </p:cNvSpPr>
          <p:nvPr>
            <p:ph type="title"/>
          </p:nvPr>
        </p:nvSpPr>
        <p:spPr/>
        <p:txBody>
          <a:bodyPr>
            <a:normAutofit fontScale="90000"/>
          </a:bodyPr>
          <a:lstStyle/>
          <a:p>
            <a:pPr algn="ctr"/>
            <a:r>
              <a:rPr lang="el-GR" dirty="0">
                <a:latin typeface="Times New Roman" panose="02020603050405020304" pitchFamily="18" charset="0"/>
                <a:cs typeface="Times New Roman" panose="02020603050405020304" pitchFamily="18" charset="0"/>
              </a:rPr>
              <a:t>ΨΥΧΑΝΑΓΚΑΣΤΙΚΗ ΥΠΕΡΦΑΓΙΑ – ΚΛΙΝΙΚΗ ΕΙΚΟΝΑ</a:t>
            </a:r>
          </a:p>
        </p:txBody>
      </p:sp>
      <p:sp>
        <p:nvSpPr>
          <p:cNvPr id="3" name="Θέση περιεχομένου 2">
            <a:extLst>
              <a:ext uri="{FF2B5EF4-FFF2-40B4-BE49-F238E27FC236}">
                <a16:creationId xmlns:a16="http://schemas.microsoft.com/office/drawing/2014/main" id="{AD235AC2-6A3F-4A60-B2E0-8B2991E9675C}"/>
              </a:ext>
            </a:extLst>
          </p:cNvPr>
          <p:cNvSpPr>
            <a:spLocks noGrp="1"/>
          </p:cNvSpPr>
          <p:nvPr>
            <p:ph idx="1"/>
          </p:nvPr>
        </p:nvSpPr>
        <p:spPr/>
        <p:txBody>
          <a:bodyPr/>
          <a:lstStyle/>
          <a:p>
            <a:pPr>
              <a:lnSpc>
                <a:spcPct val="150000"/>
              </a:lnSpc>
              <a:spcBef>
                <a:spcPts val="0"/>
              </a:spcBef>
              <a:spcAft>
                <a:spcPts val="600"/>
              </a:spcAft>
            </a:pPr>
            <a:r>
              <a:rPr lang="el-GR" dirty="0">
                <a:latin typeface="Times New Roman" panose="02020603050405020304" pitchFamily="18" charset="0"/>
                <a:cs typeface="Times New Roman" panose="02020603050405020304" pitchFamily="18" charset="0"/>
              </a:rPr>
              <a:t>Τάσεις απομόνωσης την ώρα του φαγητού</a:t>
            </a:r>
          </a:p>
          <a:p>
            <a:pPr>
              <a:lnSpc>
                <a:spcPct val="150000"/>
              </a:lnSpc>
              <a:spcBef>
                <a:spcPts val="0"/>
              </a:spcBef>
              <a:spcAft>
                <a:spcPts val="600"/>
              </a:spcAft>
            </a:pPr>
            <a:r>
              <a:rPr lang="el-GR" dirty="0">
                <a:latin typeface="Times New Roman" panose="02020603050405020304" pitchFamily="18" charset="0"/>
                <a:cs typeface="Times New Roman" panose="02020603050405020304" pitchFamily="18" charset="0"/>
              </a:rPr>
              <a:t>Κρύβουν τροφές σε διάφορα μέρη</a:t>
            </a:r>
          </a:p>
          <a:p>
            <a:pPr>
              <a:lnSpc>
                <a:spcPct val="150000"/>
              </a:lnSpc>
              <a:spcBef>
                <a:spcPts val="0"/>
              </a:spcBef>
              <a:spcAft>
                <a:spcPts val="600"/>
              </a:spcAft>
            </a:pPr>
            <a:r>
              <a:rPr lang="el-GR" dirty="0">
                <a:latin typeface="Times New Roman" panose="02020603050405020304" pitchFamily="18" charset="0"/>
                <a:cs typeface="Times New Roman" panose="02020603050405020304" pitchFamily="18" charset="0"/>
              </a:rPr>
              <a:t>Αρνητικές σκέψεις αυτό-υποτίμησης</a:t>
            </a:r>
          </a:p>
          <a:p>
            <a:pPr>
              <a:lnSpc>
                <a:spcPct val="150000"/>
              </a:lnSpc>
              <a:spcBef>
                <a:spcPts val="0"/>
              </a:spcBef>
              <a:spcAft>
                <a:spcPts val="600"/>
              </a:spcAft>
            </a:pPr>
            <a:r>
              <a:rPr lang="el-GR" dirty="0">
                <a:latin typeface="Times New Roman" panose="02020603050405020304" pitchFamily="18" charset="0"/>
                <a:cs typeface="Times New Roman" panose="02020603050405020304" pitchFamily="18" charset="0"/>
              </a:rPr>
              <a:t>Κατηγορούν το κοινωνικό πλαίσιο για την αποτυχία τους να μειώσουν το βάρος τους.</a:t>
            </a:r>
          </a:p>
        </p:txBody>
      </p:sp>
    </p:spTree>
    <p:extLst>
      <p:ext uri="{BB962C8B-B14F-4D97-AF65-F5344CB8AC3E}">
        <p14:creationId xmlns:p14="http://schemas.microsoft.com/office/powerpoint/2010/main" val="833589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9661B6-114C-4274-845C-8D13B28126EB}"/>
              </a:ext>
            </a:extLst>
          </p:cNvPr>
          <p:cNvSpPr>
            <a:spLocks noGrp="1"/>
          </p:cNvSpPr>
          <p:nvPr>
            <p:ph type="title"/>
          </p:nvPr>
        </p:nvSpPr>
        <p:spPr>
          <a:xfrm>
            <a:off x="457200" y="692696"/>
            <a:ext cx="8229600" cy="1152128"/>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ΨΥΧΑΝΑΓΚΑΣΤΙΚΗ ΥΠΕΡΦΑΓΙΑ – ΚΛΙΝΙΚΗ ΕΙΚΟΝΑ</a:t>
            </a:r>
            <a:endParaRPr lang="el-GR" dirty="0"/>
          </a:p>
        </p:txBody>
      </p:sp>
      <p:sp>
        <p:nvSpPr>
          <p:cNvPr id="3" name="Θέση περιεχομένου 2">
            <a:extLst>
              <a:ext uri="{FF2B5EF4-FFF2-40B4-BE49-F238E27FC236}">
                <a16:creationId xmlns:a16="http://schemas.microsoft.com/office/drawing/2014/main" id="{C0CF1862-A363-431F-B7CD-BF0E61588A86}"/>
              </a:ext>
            </a:extLst>
          </p:cNvPr>
          <p:cNvSpPr>
            <a:spLocks noGrp="1"/>
          </p:cNvSpPr>
          <p:nvPr>
            <p:ph idx="1"/>
          </p:nvPr>
        </p:nvSpPr>
        <p:spPr/>
        <p:txBody>
          <a:bodyPr/>
          <a:lstStyle/>
          <a:p>
            <a:pPr>
              <a:spcBef>
                <a:spcPts val="0"/>
              </a:spcBef>
              <a:spcAft>
                <a:spcPts val="600"/>
              </a:spcAft>
            </a:pPr>
            <a:r>
              <a:rPr lang="el-GR" dirty="0">
                <a:latin typeface="Times New Roman" panose="02020603050405020304" pitchFamily="18" charset="0"/>
                <a:cs typeface="Times New Roman" panose="02020603050405020304" pitchFamily="18" charset="0"/>
              </a:rPr>
              <a:t>Δυσκολία στην αναπνοή</a:t>
            </a:r>
          </a:p>
          <a:p>
            <a:pPr>
              <a:spcBef>
                <a:spcPts val="0"/>
              </a:spcBef>
              <a:spcAft>
                <a:spcPts val="600"/>
              </a:spcAft>
            </a:pPr>
            <a:r>
              <a:rPr lang="el-GR" dirty="0">
                <a:latin typeface="Times New Roman" panose="02020603050405020304" pitchFamily="18" charset="0"/>
                <a:cs typeface="Times New Roman" panose="02020603050405020304" pitchFamily="18" charset="0"/>
              </a:rPr>
              <a:t>Έντονη εφίδρωση</a:t>
            </a:r>
          </a:p>
          <a:p>
            <a:pPr>
              <a:spcBef>
                <a:spcPts val="0"/>
              </a:spcBef>
              <a:spcAft>
                <a:spcPts val="600"/>
              </a:spcAft>
            </a:pPr>
            <a:r>
              <a:rPr lang="el-GR" dirty="0">
                <a:latin typeface="Times New Roman" panose="02020603050405020304" pitchFamily="18" charset="0"/>
                <a:cs typeface="Times New Roman" panose="02020603050405020304" pitchFamily="18" charset="0"/>
              </a:rPr>
              <a:t>Υψηλή πίεση και χοληστερίνη</a:t>
            </a:r>
          </a:p>
          <a:p>
            <a:pPr>
              <a:spcBef>
                <a:spcPts val="0"/>
              </a:spcBef>
              <a:spcAft>
                <a:spcPts val="600"/>
              </a:spcAft>
            </a:pPr>
            <a:r>
              <a:rPr lang="el-GR" dirty="0">
                <a:latin typeface="Times New Roman" panose="02020603050405020304" pitchFamily="18" charset="0"/>
                <a:cs typeface="Times New Roman" panose="02020603050405020304" pitchFamily="18" charset="0"/>
              </a:rPr>
              <a:t>Πόνο στα πόδια και στις αρθρώσεις</a:t>
            </a:r>
          </a:p>
          <a:p>
            <a:pPr>
              <a:spcBef>
                <a:spcPts val="0"/>
              </a:spcBef>
              <a:spcAft>
                <a:spcPts val="600"/>
              </a:spcAft>
            </a:pPr>
            <a:r>
              <a:rPr lang="el-GR" dirty="0">
                <a:latin typeface="Times New Roman" panose="02020603050405020304" pitchFamily="18" charset="0"/>
                <a:cs typeface="Times New Roman" panose="02020603050405020304" pitchFamily="18" charset="0"/>
              </a:rPr>
              <a:t>Δυσκίνητοι και λαχανιάζουν εύκολα</a:t>
            </a:r>
          </a:p>
          <a:p>
            <a:pPr>
              <a:spcBef>
                <a:spcPts val="0"/>
              </a:spcBef>
              <a:spcAft>
                <a:spcPts val="600"/>
              </a:spcAft>
            </a:pPr>
            <a:r>
              <a:rPr lang="el-GR" dirty="0">
                <a:latin typeface="Times New Roman" panose="02020603050405020304" pitchFamily="18" charset="0"/>
                <a:cs typeface="Times New Roman" panose="02020603050405020304" pitchFamily="18" charset="0"/>
              </a:rPr>
              <a:t>Μείωση σεξουαλικής επιθυμίας</a:t>
            </a:r>
          </a:p>
          <a:p>
            <a:pPr>
              <a:spcBef>
                <a:spcPts val="0"/>
              </a:spcBef>
              <a:spcAft>
                <a:spcPts val="600"/>
              </a:spcAft>
            </a:pPr>
            <a:r>
              <a:rPr lang="el-GR" dirty="0">
                <a:latin typeface="Times New Roman" panose="02020603050405020304" pitchFamily="18" charset="0"/>
                <a:cs typeface="Times New Roman" panose="02020603050405020304" pitchFamily="18" charset="0"/>
              </a:rPr>
              <a:t>Διακυμάνσεις στη διάθεση, κατάθλιψη, κόπωση και προβλήματα αϋπνίας</a:t>
            </a:r>
          </a:p>
        </p:txBody>
      </p:sp>
    </p:spTree>
    <p:extLst>
      <p:ext uri="{BB962C8B-B14F-4D97-AF65-F5344CB8AC3E}">
        <p14:creationId xmlns:p14="http://schemas.microsoft.com/office/powerpoint/2010/main" val="41501247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BBA371-7183-410F-81FE-A6F4B0A8BA54}"/>
              </a:ext>
            </a:extLst>
          </p:cNvPr>
          <p:cNvSpPr>
            <a:spLocks noGrp="1"/>
          </p:cNvSpPr>
          <p:nvPr>
            <p:ph type="title"/>
          </p:nvPr>
        </p:nvSpPr>
        <p:spPr>
          <a:xfrm>
            <a:off x="457200" y="692696"/>
            <a:ext cx="8229600" cy="1224136"/>
          </a:xfrm>
        </p:spPr>
        <p:txBody>
          <a:bodyPr>
            <a:noAutofit/>
          </a:bodyPr>
          <a:lstStyle/>
          <a:p>
            <a:pPr algn="ctr"/>
            <a:r>
              <a:rPr lang="el-GR" sz="3600" dirty="0">
                <a:latin typeface="Times New Roman" panose="02020603050405020304" pitchFamily="18" charset="0"/>
                <a:cs typeface="Times New Roman" panose="02020603050405020304" pitchFamily="18" charset="0"/>
              </a:rPr>
              <a:t>ΣΥΝΔΡΟΜΟ ΝΥΚΤΕΡΙΝΗΣ ΔΙΑΤΡΟΦΗΣ</a:t>
            </a:r>
          </a:p>
        </p:txBody>
      </p:sp>
      <p:sp>
        <p:nvSpPr>
          <p:cNvPr id="3" name="Θέση περιεχομένου 2">
            <a:extLst>
              <a:ext uri="{FF2B5EF4-FFF2-40B4-BE49-F238E27FC236}">
                <a16:creationId xmlns:a16="http://schemas.microsoft.com/office/drawing/2014/main" id="{DA8FA1A8-9C0B-4DDB-9BB7-F88ECA7F1BFD}"/>
              </a:ext>
            </a:extLst>
          </p:cNvPr>
          <p:cNvSpPr>
            <a:spLocks noGrp="1"/>
          </p:cNvSpPr>
          <p:nvPr>
            <p:ph idx="1"/>
          </p:nvPr>
        </p:nvSpPr>
        <p:spPr/>
        <p:txBody>
          <a:bodyPr/>
          <a:lstStyle/>
          <a:p>
            <a:pPr>
              <a:spcBef>
                <a:spcPts val="0"/>
              </a:spcBef>
              <a:spcAft>
                <a:spcPts val="600"/>
              </a:spcAft>
            </a:pPr>
            <a:endParaRPr lang="el-GR" dirty="0">
              <a:latin typeface="Times New Roman" panose="02020603050405020304" pitchFamily="18" charset="0"/>
              <a:cs typeface="Times New Roman" panose="02020603050405020304" pitchFamily="18" charset="0"/>
            </a:endParaRPr>
          </a:p>
          <a:p>
            <a:pPr>
              <a:spcBef>
                <a:spcPts val="0"/>
              </a:spcBef>
              <a:spcAft>
                <a:spcPts val="600"/>
              </a:spcAft>
            </a:pPr>
            <a:r>
              <a:rPr lang="el-GR" dirty="0">
                <a:latin typeface="Times New Roman" panose="02020603050405020304" pitchFamily="18" charset="0"/>
                <a:cs typeface="Times New Roman" panose="02020603050405020304" pitchFamily="18" charset="0"/>
              </a:rPr>
              <a:t>27% υπέρβαρων ατόμων συνδυάζει το ΣΝΔ με την Ψυχαναγκαστική </a:t>
            </a:r>
            <a:r>
              <a:rPr lang="el-GR" dirty="0" err="1">
                <a:latin typeface="Times New Roman" panose="02020603050405020304" pitchFamily="18" charset="0"/>
                <a:cs typeface="Times New Roman" panose="02020603050405020304" pitchFamily="18" charset="0"/>
              </a:rPr>
              <a:t>υπερφαγία</a:t>
            </a:r>
            <a:r>
              <a:rPr lang="el-GR" dirty="0">
                <a:latin typeface="Times New Roman" panose="02020603050405020304" pitchFamily="18" charset="0"/>
                <a:cs typeface="Times New Roman" panose="02020603050405020304" pitchFamily="18" charset="0"/>
              </a:rPr>
              <a:t>.</a:t>
            </a:r>
          </a:p>
          <a:p>
            <a:pPr>
              <a:spcBef>
                <a:spcPts val="0"/>
              </a:spcBef>
              <a:spcAft>
                <a:spcPts val="600"/>
              </a:spcAft>
            </a:pPr>
            <a:r>
              <a:rPr lang="el-GR" dirty="0">
                <a:latin typeface="Times New Roman" panose="02020603050405020304" pitchFamily="18" charset="0"/>
                <a:cs typeface="Times New Roman" panose="02020603050405020304" pitchFamily="18" charset="0"/>
              </a:rPr>
              <a:t>1,5% γενικού πληθυσμού αντιμετωπίζει το ΣΝΔ</a:t>
            </a:r>
          </a:p>
          <a:p>
            <a:pPr>
              <a:spcBef>
                <a:spcPts val="0"/>
              </a:spcBef>
              <a:spcAft>
                <a:spcPts val="600"/>
              </a:spcAft>
            </a:pPr>
            <a:endParaRPr lang="el-GR" dirty="0">
              <a:latin typeface="Times New Roman" panose="02020603050405020304" pitchFamily="18" charset="0"/>
              <a:cs typeface="Times New Roman" panose="02020603050405020304" pitchFamily="18" charset="0"/>
            </a:endParaRPr>
          </a:p>
          <a:p>
            <a:pPr>
              <a:spcBef>
                <a:spcPts val="0"/>
              </a:spcBef>
              <a:spcAft>
                <a:spcPts val="600"/>
              </a:spcAft>
            </a:pPr>
            <a:r>
              <a:rPr lang="el-GR" i="1" dirty="0">
                <a:latin typeface="Times New Roman" panose="02020603050405020304" pitchFamily="18" charset="0"/>
                <a:cs typeface="Times New Roman" panose="02020603050405020304" pitchFamily="18" charset="0"/>
              </a:rPr>
              <a:t>50% των καθημερινών θερμίδων καταναλώνεται μετά το βραδινό φαγητό και κατά τη διάρκεια της νύκτας με συχνές διακοπές του ύπνου</a:t>
            </a:r>
            <a:r>
              <a:rPr lang="el-GR" dirty="0"/>
              <a:t>.</a:t>
            </a:r>
          </a:p>
        </p:txBody>
      </p:sp>
    </p:spTree>
    <p:extLst>
      <p:ext uri="{BB962C8B-B14F-4D97-AF65-F5344CB8AC3E}">
        <p14:creationId xmlns:p14="http://schemas.microsoft.com/office/powerpoint/2010/main" val="3046576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ECC6C3-9341-4004-82C7-7D7ACFB1A739}"/>
              </a:ext>
            </a:extLst>
          </p:cNvPr>
          <p:cNvSpPr>
            <a:spLocks noGrp="1"/>
          </p:cNvSpPr>
          <p:nvPr>
            <p:ph type="title"/>
          </p:nvPr>
        </p:nvSpPr>
        <p:spPr>
          <a:xfrm>
            <a:off x="457200" y="692696"/>
            <a:ext cx="8507288" cy="1517104"/>
          </a:xfrm>
        </p:spPr>
        <p:txBody>
          <a:bodyPr>
            <a:noAutofit/>
          </a:bodyPr>
          <a:lstStyle/>
          <a:p>
            <a:pPr algn="ctr"/>
            <a:r>
              <a:rPr lang="el-GR" sz="3600" b="0" i="0" u="none" strike="noStrike" baseline="0" dirty="0">
                <a:solidFill>
                  <a:schemeClr val="tx1"/>
                </a:solidFill>
                <a:latin typeface="Times New Roman" panose="02020603050405020304" pitchFamily="18" charset="0"/>
                <a:cs typeface="Times New Roman" panose="02020603050405020304" pitchFamily="18" charset="0"/>
              </a:rPr>
              <a:t>Κώδικας της Διεθνούς Ακαδημίας για την Αντιμετώπιση των Διατροφικών Διαταραχών</a:t>
            </a:r>
            <a:endParaRPr lang="el-GR" sz="3600" dirty="0">
              <a:solidFill>
                <a:schemeClr val="tx1"/>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AE370506-EA10-47C5-B281-4CD0C8A79CFF}"/>
              </a:ext>
            </a:extLst>
          </p:cNvPr>
          <p:cNvSpPr>
            <a:spLocks noGrp="1"/>
          </p:cNvSpPr>
          <p:nvPr>
            <p:ph idx="1"/>
          </p:nvPr>
        </p:nvSpPr>
        <p:spPr>
          <a:xfrm>
            <a:off x="457200" y="2249424"/>
            <a:ext cx="8507288" cy="4325112"/>
          </a:xfrm>
        </p:spPr>
        <p:txBody>
          <a:bodyPr>
            <a:normAutofit/>
          </a:bodyPr>
          <a:lstStyle/>
          <a:p>
            <a:pPr marL="109728" indent="0" algn="l">
              <a:spcBef>
                <a:spcPts val="0"/>
              </a:spcBef>
              <a:spcAft>
                <a:spcPts val="600"/>
              </a:spcAft>
              <a:buNone/>
            </a:pPr>
            <a:r>
              <a:rPr lang="el-GR" sz="2400" b="0" i="1" u="sng" strike="noStrike" baseline="0" dirty="0">
                <a:latin typeface="Times New Roman" panose="02020603050405020304" pitchFamily="18" charset="0"/>
                <a:cs typeface="Times New Roman" panose="02020603050405020304" pitchFamily="18" charset="0"/>
              </a:rPr>
              <a:t>Τα δικαιώματα των ασθενών με Διαταραχές Πρόσληψης Τροφής και των συγγενών τους:</a:t>
            </a:r>
          </a:p>
          <a:p>
            <a:pPr algn="l">
              <a:spcBef>
                <a:spcPts val="0"/>
              </a:spcBef>
              <a:spcAft>
                <a:spcPts val="600"/>
              </a:spcAft>
            </a:pPr>
            <a:r>
              <a:rPr lang="el-GR" sz="2400" b="0" i="0" u="none" strike="noStrike" baseline="0" dirty="0">
                <a:latin typeface="Times New Roman" panose="02020603050405020304" pitchFamily="18" charset="0"/>
                <a:cs typeface="Times New Roman" panose="02020603050405020304" pitchFamily="18" charset="0"/>
              </a:rPr>
              <a:t>1. Δικαίωμα στην επικοινωνία και στη συνεργασία με τους ειδικούς θεραπευτές στο χώρο της υγείας.</a:t>
            </a:r>
          </a:p>
          <a:p>
            <a:pPr algn="l">
              <a:spcBef>
                <a:spcPts val="0"/>
              </a:spcBef>
              <a:spcAft>
                <a:spcPts val="600"/>
              </a:spcAft>
            </a:pPr>
            <a:r>
              <a:rPr lang="el-GR" sz="2400" b="0" i="0" u="none" strike="noStrike" baseline="0" dirty="0">
                <a:latin typeface="Times New Roman" panose="02020603050405020304" pitchFamily="18" charset="0"/>
                <a:cs typeface="Times New Roman" panose="02020603050405020304" pitchFamily="18" charset="0"/>
              </a:rPr>
              <a:t>2. Δικαίωμα στην πολυδιάστατη κλινική θεραπευτική αντιμετώπιση και στη συμμετοχή στο θεραπευτικό σχεδιασμό.</a:t>
            </a:r>
          </a:p>
          <a:p>
            <a:pPr algn="l">
              <a:spcBef>
                <a:spcPts val="0"/>
              </a:spcBef>
              <a:spcAft>
                <a:spcPts val="600"/>
              </a:spcAft>
            </a:pPr>
            <a:r>
              <a:rPr lang="el-GR" sz="2400" b="0" i="0" u="none" strike="noStrike" baseline="0" dirty="0">
                <a:latin typeface="Times New Roman" panose="02020603050405020304" pitchFamily="18" charset="0"/>
                <a:cs typeface="Times New Roman" panose="02020603050405020304" pitchFamily="18" charset="0"/>
              </a:rPr>
              <a:t>3. Δικαίωμα στην πρόσβαση σε υψηλού επιπέδου υπηρεσίες, με πλήρη ασφαλιστική κάλυψη, και θεραπεία από εξειδικευμένη θεραπευτική ομάδα.</a:t>
            </a:r>
          </a:p>
        </p:txBody>
      </p:sp>
    </p:spTree>
    <p:extLst>
      <p:ext uri="{BB962C8B-B14F-4D97-AF65-F5344CB8AC3E}">
        <p14:creationId xmlns:p14="http://schemas.microsoft.com/office/powerpoint/2010/main" val="1194823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D826EB-41EF-47F8-92F9-7F2926C3B283}"/>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ΜΕΛΕΤΗ ΤΩΝ ΕΠΤΑ ΧΩΡΩΝ</a:t>
            </a:r>
            <a:endParaRPr lang="el-GR" sz="3200" dirty="0"/>
          </a:p>
        </p:txBody>
      </p:sp>
      <p:sp>
        <p:nvSpPr>
          <p:cNvPr id="3" name="Θέση περιεχομένου 2">
            <a:extLst>
              <a:ext uri="{FF2B5EF4-FFF2-40B4-BE49-F238E27FC236}">
                <a16:creationId xmlns:a16="http://schemas.microsoft.com/office/drawing/2014/main" id="{CA69E41C-9412-4336-ADC7-F16DAC59BE33}"/>
              </a:ext>
            </a:extLst>
          </p:cNvPr>
          <p:cNvSpPr>
            <a:spLocks noGrp="1"/>
          </p:cNvSpPr>
          <p:nvPr>
            <p:ph idx="1"/>
          </p:nvPr>
        </p:nvSpPr>
        <p:spPr/>
        <p:txBody>
          <a:bodyPr>
            <a:normAutofit fontScale="92500" lnSpcReduction="10000"/>
          </a:bodyPr>
          <a:lstStyle/>
          <a:p>
            <a:r>
              <a:rPr lang="el-GR" sz="2400" b="1" dirty="0">
                <a:latin typeface="Times New Roman" panose="02020603050405020304" pitchFamily="18" charset="0"/>
                <a:cs typeface="Times New Roman" panose="02020603050405020304" pitchFamily="18" charset="0"/>
              </a:rPr>
              <a:t>Αποτελέσματα</a:t>
            </a:r>
            <a:r>
              <a:rPr lang="el-GR" sz="2400" dirty="0">
                <a:latin typeface="Times New Roman" panose="02020603050405020304" pitchFamily="18" charset="0"/>
                <a:cs typeface="Times New Roman" panose="02020603050405020304" pitchFamily="18" charset="0"/>
              </a:rPr>
              <a:t>:</a:t>
            </a:r>
          </a:p>
          <a:p>
            <a:pPr>
              <a:lnSpc>
                <a:spcPct val="150000"/>
              </a:lnSpc>
            </a:pPr>
            <a:r>
              <a:rPr lang="el-GR" sz="2400" dirty="0">
                <a:latin typeface="Times New Roman" panose="02020603050405020304" pitchFamily="18" charset="0"/>
                <a:cs typeface="Times New Roman" panose="02020603050405020304" pitchFamily="18" charset="0"/>
              </a:rPr>
              <a:t>Μετά από 20 έτη παρακολούθησης οι Κρητικοί παρουσίαζαν τα μικρότερα ποσοστά θανάτων από όλες τις αιτίες, ενώ μετά από 25 έτη οι θάνατοι από στεφανιαία νόσο στην Κρήτη ήταν εντυπωσιακά λιγότεροι σε σχέση με τους θανάτους που παρατηρήθηκαν στους πληθυσμούς από τις Ηνωμένες Πολιτείες και την Βόρεια Ευρώπη, αλλά ακόμη και συγκριτικά με τους θανάτους που παρατηρήθηκαν σε άλλες περιοχές της Νότιας Ευρώπης, όπως την Ιταλία και την Γιουγκοσλαβία</a:t>
            </a:r>
            <a:r>
              <a:rPr lang="el-G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733365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B7AEE5-8869-4281-8931-46D4E2EE6A19}"/>
              </a:ext>
            </a:extLst>
          </p:cNvPr>
          <p:cNvSpPr>
            <a:spLocks noGrp="1"/>
          </p:cNvSpPr>
          <p:nvPr>
            <p:ph type="title"/>
          </p:nvPr>
        </p:nvSpPr>
        <p:spPr>
          <a:xfrm>
            <a:off x="251520" y="620688"/>
            <a:ext cx="8892480" cy="1440160"/>
          </a:xfrm>
        </p:spPr>
        <p:txBody>
          <a:bodyPr>
            <a:normAutofit fontScale="90000"/>
          </a:bodyPr>
          <a:lstStyle/>
          <a:p>
            <a:r>
              <a:rPr lang="el-GR" sz="4000" b="0" i="0" u="none" strike="noStrike" baseline="0" dirty="0">
                <a:solidFill>
                  <a:schemeClr val="tx1"/>
                </a:solidFill>
                <a:latin typeface="Times New Roman" panose="02020603050405020304" pitchFamily="18" charset="0"/>
                <a:cs typeface="Times New Roman" panose="02020603050405020304" pitchFamily="18" charset="0"/>
              </a:rPr>
              <a:t>Κώδικας της Διεθνούς Ακαδημίας για την Αντιμετώπιση των Διατροφικών Διαταραχών</a:t>
            </a:r>
            <a:endParaRPr lang="el-GR" dirty="0"/>
          </a:p>
        </p:txBody>
      </p:sp>
      <p:sp>
        <p:nvSpPr>
          <p:cNvPr id="3" name="Θέση περιεχομένου 2">
            <a:extLst>
              <a:ext uri="{FF2B5EF4-FFF2-40B4-BE49-F238E27FC236}">
                <a16:creationId xmlns:a16="http://schemas.microsoft.com/office/drawing/2014/main" id="{836C4D05-3055-42B4-9076-D89729F975B4}"/>
              </a:ext>
            </a:extLst>
          </p:cNvPr>
          <p:cNvSpPr>
            <a:spLocks noGrp="1"/>
          </p:cNvSpPr>
          <p:nvPr>
            <p:ph idx="1"/>
          </p:nvPr>
        </p:nvSpPr>
        <p:spPr>
          <a:xfrm>
            <a:off x="251520" y="2060848"/>
            <a:ext cx="8640960" cy="4797152"/>
          </a:xfrm>
        </p:spPr>
        <p:txBody>
          <a:bodyPr>
            <a:normAutofit fontScale="25000" lnSpcReduction="20000"/>
          </a:bodyPr>
          <a:lstStyle/>
          <a:p>
            <a:pPr>
              <a:lnSpc>
                <a:spcPct val="120000"/>
              </a:lnSpc>
              <a:spcBef>
                <a:spcPts val="0"/>
              </a:spcBef>
              <a:spcAft>
                <a:spcPts val="600"/>
              </a:spcAft>
            </a:pPr>
            <a:r>
              <a:rPr lang="el-GR" sz="8800" b="0" i="0" u="none" strike="noStrike" baseline="0" dirty="0">
                <a:latin typeface="Times New Roman" panose="02020603050405020304" pitchFamily="18" charset="0"/>
                <a:cs typeface="Times New Roman" panose="02020603050405020304" pitchFamily="18" charset="0"/>
              </a:rPr>
              <a:t>4. Δικαίωμα πρόσβασης σε αποτελεσματικά και αξιοπρεπή θεραπευτικά προγράμματα και δομές με επιστημονική αρτιότητα και ποιότητα, ανάλογα με την ηλικία του κάθε ασθενούς (παιδιά - έφηβοι-ενήλικες).</a:t>
            </a:r>
          </a:p>
          <a:p>
            <a:pPr algn="l">
              <a:lnSpc>
                <a:spcPct val="120000"/>
              </a:lnSpc>
              <a:spcBef>
                <a:spcPts val="0"/>
              </a:spcBef>
              <a:spcAft>
                <a:spcPts val="600"/>
              </a:spcAft>
            </a:pPr>
            <a:r>
              <a:rPr lang="el-GR" sz="8800" b="0" i="0" u="none" strike="noStrike" baseline="0" dirty="0">
                <a:latin typeface="Times New Roman" panose="02020603050405020304" pitchFamily="18" charset="0"/>
                <a:cs typeface="Times New Roman" panose="02020603050405020304" pitchFamily="18" charset="0"/>
              </a:rPr>
              <a:t>5. Δικαίωμα στα μέλη της οικογένειας (γονείς, συγγενείς) να πληροφορούνται για τη φύση του προβλήματος των διαταραχών πρόσληψης τροφής, να αντιμετωπίζονται με σεβασμό και να εκλαμβάνονται ως σύμμαχοι στη θεραπευτική αντιμετώπιση των αντίστοιχων διαταραχών.</a:t>
            </a:r>
          </a:p>
          <a:p>
            <a:pPr algn="l">
              <a:lnSpc>
                <a:spcPct val="120000"/>
              </a:lnSpc>
              <a:spcBef>
                <a:spcPts val="0"/>
              </a:spcBef>
              <a:spcAft>
                <a:spcPts val="600"/>
              </a:spcAft>
            </a:pPr>
            <a:r>
              <a:rPr lang="el-GR" sz="8800" b="0" i="0" u="none" strike="noStrike" baseline="0" dirty="0">
                <a:latin typeface="Times New Roman" panose="02020603050405020304" pitchFamily="18" charset="0"/>
                <a:cs typeface="Times New Roman" panose="02020603050405020304" pitchFamily="18" charset="0"/>
              </a:rPr>
              <a:t>6. Δικαίωμα στους γονείς, συγγενείς και λοιπά μέλη της οικογένειας να έχουν πρόσβαση σε ομάδες υποστήριξης, σε πηγές πληροφόρησης και αναζήτησης βοήθειας, καθώς και συμμετοχή σε </a:t>
            </a:r>
            <a:r>
              <a:rPr lang="el-GR" sz="8800" b="0" i="0" u="none" strike="noStrike" baseline="0" dirty="0" err="1">
                <a:latin typeface="Times New Roman" panose="02020603050405020304" pitchFamily="18" charset="0"/>
                <a:cs typeface="Times New Roman" panose="02020603050405020304" pitchFamily="18" charset="0"/>
              </a:rPr>
              <a:t>ψυχοεκπαιδευτικές</a:t>
            </a:r>
            <a:r>
              <a:rPr lang="el-GR" sz="8800" b="0" i="0" u="none" strike="noStrike" baseline="0" dirty="0">
                <a:latin typeface="Times New Roman" panose="02020603050405020304" pitchFamily="18" charset="0"/>
                <a:cs typeface="Times New Roman" panose="02020603050405020304" pitchFamily="18" charset="0"/>
              </a:rPr>
              <a:t> δραστηριότητες (συμβουλευτική ή οικογενειακή ψυχοθεραπεία).</a:t>
            </a:r>
            <a:endParaRPr lang="el-GR" sz="88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9344557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35E3CB-AB35-4F40-BDB6-5CEDB8D10F9A}"/>
              </a:ext>
            </a:extLst>
          </p:cNvPr>
          <p:cNvSpPr>
            <a:spLocks noGrp="1"/>
          </p:cNvSpPr>
          <p:nvPr>
            <p:ph type="ctrTitle"/>
          </p:nvPr>
        </p:nvSpPr>
        <p:spPr>
          <a:xfrm>
            <a:off x="457200" y="1988841"/>
            <a:ext cx="8458200" cy="1152127"/>
          </a:xfrm>
        </p:spPr>
        <p:txBody>
          <a:bodyPr>
            <a:normAutofit/>
          </a:bodyPr>
          <a:lstStyle/>
          <a:p>
            <a:r>
              <a:rPr lang="el-GR" dirty="0">
                <a:latin typeface="Times New Roman" panose="02020603050405020304" pitchFamily="18" charset="0"/>
                <a:cs typeface="Times New Roman" panose="02020603050405020304" pitchFamily="18" charset="0"/>
              </a:rPr>
              <a:t>ΔΙΑΤΡΟΦΗ- ΠΑΙΔΙ ΚΑΙ ΕΦΗΒΟΙ</a:t>
            </a:r>
          </a:p>
        </p:txBody>
      </p:sp>
      <p:pic>
        <p:nvPicPr>
          <p:cNvPr id="4" name="Εικόνα 3">
            <a:extLst>
              <a:ext uri="{FF2B5EF4-FFF2-40B4-BE49-F238E27FC236}">
                <a16:creationId xmlns:a16="http://schemas.microsoft.com/office/drawing/2014/main" id="{948ED375-A870-457A-89D3-D5AF2DCE54A0}"/>
              </a:ext>
            </a:extLst>
          </p:cNvPr>
          <p:cNvPicPr>
            <a:picLocks noChangeAspect="1"/>
          </p:cNvPicPr>
          <p:nvPr/>
        </p:nvPicPr>
        <p:blipFill>
          <a:blip r:embed="rId2"/>
          <a:stretch>
            <a:fillRect/>
          </a:stretch>
        </p:blipFill>
        <p:spPr>
          <a:xfrm>
            <a:off x="584870" y="4293096"/>
            <a:ext cx="7974259" cy="2376263"/>
          </a:xfrm>
          <a:prstGeom prst="rect">
            <a:avLst/>
          </a:prstGeom>
        </p:spPr>
      </p:pic>
    </p:spTree>
    <p:extLst>
      <p:ext uri="{BB962C8B-B14F-4D97-AF65-F5344CB8AC3E}">
        <p14:creationId xmlns:p14="http://schemas.microsoft.com/office/powerpoint/2010/main" val="41510592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3DFF6A-E15B-4E3A-9AEE-272528C016D3}"/>
              </a:ext>
            </a:extLst>
          </p:cNvPr>
          <p:cNvSpPr>
            <a:spLocks noGrp="1"/>
          </p:cNvSpPr>
          <p:nvPr>
            <p:ph type="title"/>
          </p:nvPr>
        </p:nvSpPr>
        <p:spPr>
          <a:xfrm>
            <a:off x="457200" y="692696"/>
            <a:ext cx="8229600" cy="1152128"/>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Η ΣΠΟΥΔΑΙΟΤΗΤΑ ΤΗΣ ΔΙΑΤΡΟΦΗΣ ΣΤΗΝ ΠΑΙΔΙΚΗ ΗΛΙΚΙΑ</a:t>
            </a:r>
          </a:p>
        </p:txBody>
      </p:sp>
      <p:sp>
        <p:nvSpPr>
          <p:cNvPr id="3" name="Θέση περιεχομένου 2">
            <a:extLst>
              <a:ext uri="{FF2B5EF4-FFF2-40B4-BE49-F238E27FC236}">
                <a16:creationId xmlns:a16="http://schemas.microsoft.com/office/drawing/2014/main" id="{CCFB52B0-300C-4033-B32C-D0CFC5CEAEB5}"/>
              </a:ext>
            </a:extLst>
          </p:cNvPr>
          <p:cNvSpPr>
            <a:spLocks noGrp="1"/>
          </p:cNvSpPr>
          <p:nvPr>
            <p:ph idx="1"/>
          </p:nvPr>
        </p:nvSpPr>
        <p:spPr>
          <a:xfrm>
            <a:off x="457200" y="1988840"/>
            <a:ext cx="8229600" cy="4680520"/>
          </a:xfrm>
        </p:spPr>
        <p:txBody>
          <a:bodyPr>
            <a:normAutofit/>
          </a:bodyPr>
          <a:lstStyle/>
          <a:p>
            <a:pPr marL="109728" indent="0">
              <a:buNone/>
            </a:pPr>
            <a:endParaRPr lang="el-GR" sz="1800" b="0" i="0" u="none" strike="noStrike" baseline="0" dirty="0">
              <a:solidFill>
                <a:srgbClr val="000000"/>
              </a:solidFill>
              <a:latin typeface="Times New Roman" panose="02020603050405020304" pitchFamily="18" charset="0"/>
            </a:endParaRPr>
          </a:p>
          <a:p>
            <a:pPr>
              <a:spcBef>
                <a:spcPts val="0"/>
              </a:spcBef>
              <a:spcAft>
                <a:spcPts val="600"/>
              </a:spcAft>
              <a:buFont typeface="Arial" panose="020B0604020202020204" pitchFamily="34" charset="0"/>
              <a:buChar char="•"/>
            </a:pPr>
            <a:r>
              <a:rPr lang="el-GR" sz="2400" dirty="0">
                <a:solidFill>
                  <a:srgbClr val="000000"/>
                </a:solidFill>
                <a:latin typeface="Times New Roman" panose="02020603050405020304" pitchFamily="18" charset="0"/>
              </a:rPr>
              <a:t>Τ</a:t>
            </a:r>
            <a:r>
              <a:rPr lang="el-GR" sz="2400" b="0" i="0" u="none" strike="noStrike" dirty="0">
                <a:solidFill>
                  <a:srgbClr val="000000"/>
                </a:solidFill>
                <a:latin typeface="Times New Roman" panose="02020603050405020304" pitchFamily="18" charset="0"/>
              </a:rPr>
              <a:t>ο</a:t>
            </a:r>
            <a:r>
              <a:rPr lang="el-GR" sz="2400" b="0" i="0" u="none" strike="noStrike" baseline="0" dirty="0">
                <a:solidFill>
                  <a:srgbClr val="000000"/>
                </a:solidFill>
                <a:latin typeface="Times New Roman" panose="02020603050405020304" pitchFamily="18" charset="0"/>
              </a:rPr>
              <a:t> παιδί διανύει το στάδιο της ανάπτυξης και της ανάπλασης των ιστών του. </a:t>
            </a:r>
          </a:p>
          <a:p>
            <a:pPr>
              <a:buFont typeface="Arial" panose="020B0604020202020204" pitchFamily="34" charset="0"/>
              <a:buChar char="•"/>
            </a:pPr>
            <a:r>
              <a:rPr lang="el-GR" sz="2400" b="0" i="0" u="none" strike="noStrike" baseline="0" dirty="0">
                <a:solidFill>
                  <a:srgbClr val="000000"/>
                </a:solidFill>
                <a:latin typeface="Times New Roman" panose="02020603050405020304" pitchFamily="18" charset="0"/>
              </a:rPr>
              <a:t> </a:t>
            </a:r>
            <a:r>
              <a:rPr lang="el-GR" sz="2400" dirty="0">
                <a:solidFill>
                  <a:srgbClr val="000000"/>
                </a:solidFill>
                <a:latin typeface="Times New Roman" panose="02020603050405020304" pitchFamily="18" charset="0"/>
              </a:rPr>
              <a:t>Σ</a:t>
            </a:r>
            <a:r>
              <a:rPr lang="el-GR" sz="2400" b="0" i="0" u="none" strike="noStrike" baseline="0" dirty="0">
                <a:solidFill>
                  <a:srgbClr val="000000"/>
                </a:solidFill>
                <a:latin typeface="Times New Roman" panose="02020603050405020304" pitchFamily="18" charset="0"/>
              </a:rPr>
              <a:t>την ηλικία των 9-11 ετών η ανάπτυξή του είναι πιο έντονη και παρατηρείται το ξεκίνημα μιας προεφηβικής αναπτυξιακής λειτουργίας.</a:t>
            </a:r>
          </a:p>
          <a:p>
            <a:pPr>
              <a:lnSpc>
                <a:spcPct val="110000"/>
              </a:lnSpc>
              <a:spcBef>
                <a:spcPts val="0"/>
              </a:spcBef>
              <a:spcAft>
                <a:spcPts val="600"/>
              </a:spcAft>
              <a:buFont typeface="Arial" panose="020B0604020202020204" pitchFamily="34" charset="0"/>
              <a:buChar char="•"/>
            </a:pPr>
            <a:r>
              <a:rPr lang="el-GR" sz="2400" dirty="0">
                <a:solidFill>
                  <a:srgbClr val="000000"/>
                </a:solidFill>
                <a:latin typeface="Times New Roman" panose="02020603050405020304" pitchFamily="18" charset="0"/>
              </a:rPr>
              <a:t>Ο </a:t>
            </a:r>
            <a:r>
              <a:rPr lang="el-GR" sz="2400" b="0" i="0" u="none" strike="noStrike" baseline="0" dirty="0">
                <a:solidFill>
                  <a:srgbClr val="000000"/>
                </a:solidFill>
                <a:latin typeface="Times New Roman" panose="02020603050405020304" pitchFamily="18" charset="0"/>
              </a:rPr>
              <a:t>οργανισμός του βρίσκεται σε μια διαδικασία εντατικής προετοιμασίας για την επιτέλεση της ολοκληρωτικής ψυχοσωματικής του ωρίμανσης κατά την εφηβεία. </a:t>
            </a:r>
          </a:p>
          <a:p>
            <a:pPr>
              <a:buFont typeface="Arial" panose="020B0604020202020204" pitchFamily="34" charset="0"/>
              <a:buChar char="•"/>
            </a:pPr>
            <a:r>
              <a:rPr lang="el-GR" sz="2400" b="0" i="0" u="none" strike="noStrike" baseline="0" dirty="0">
                <a:solidFill>
                  <a:srgbClr val="000000"/>
                </a:solidFill>
                <a:latin typeface="Times New Roman" panose="02020603050405020304" pitchFamily="18" charset="0"/>
              </a:rPr>
              <a:t>Η περίοδος αυτή είναι ιδιαίτερα σημαντική και καθορίζει και την περαιτέρω πορεία της υγείας του παιδιού.  </a:t>
            </a:r>
          </a:p>
          <a:p>
            <a:pPr marL="109728" indent="0">
              <a:buNone/>
            </a:pPr>
            <a:endParaRPr lang="el-GR" sz="2200" dirty="0"/>
          </a:p>
        </p:txBody>
      </p:sp>
    </p:spTree>
    <p:extLst>
      <p:ext uri="{BB962C8B-B14F-4D97-AF65-F5344CB8AC3E}">
        <p14:creationId xmlns:p14="http://schemas.microsoft.com/office/powerpoint/2010/main" val="249531736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2BEBBC-FBA8-41B5-8B09-3978F0F1FFEF}"/>
              </a:ext>
            </a:extLst>
          </p:cNvPr>
          <p:cNvSpPr>
            <a:spLocks noGrp="1"/>
          </p:cNvSpPr>
          <p:nvPr>
            <p:ph type="title"/>
          </p:nvPr>
        </p:nvSpPr>
        <p:spPr/>
        <p:txBody>
          <a:bodyPr>
            <a:normAutofit fontScale="90000"/>
          </a:bodyPr>
          <a:lstStyle/>
          <a:p>
            <a:pPr algn="ctr"/>
            <a:r>
              <a:rPr lang="el-GR" dirty="0">
                <a:latin typeface="Times New Roman" panose="02020603050405020304" pitchFamily="18" charset="0"/>
                <a:cs typeface="Times New Roman" panose="02020603050405020304" pitchFamily="18" charset="0"/>
              </a:rPr>
              <a:t>Η ΣΠΟΥΔΑΙΟΤΗΤΑ ΤΗΣ ΔΙΑΤΡΟΦΗΣ ΣΤΗΝ ΠΑΙΔΙΚΗ ΗΛΙΚΙΑ</a:t>
            </a:r>
            <a:endParaRPr lang="el-GR" dirty="0"/>
          </a:p>
        </p:txBody>
      </p:sp>
      <p:sp>
        <p:nvSpPr>
          <p:cNvPr id="3" name="Θέση περιεχομένου 2">
            <a:extLst>
              <a:ext uri="{FF2B5EF4-FFF2-40B4-BE49-F238E27FC236}">
                <a16:creationId xmlns:a16="http://schemas.microsoft.com/office/drawing/2014/main" id="{EA3F6FA1-23CD-4E09-93D9-23C6E5435727}"/>
              </a:ext>
            </a:extLst>
          </p:cNvPr>
          <p:cNvSpPr>
            <a:spLocks noGrp="1"/>
          </p:cNvSpPr>
          <p:nvPr>
            <p:ph idx="1"/>
          </p:nvPr>
        </p:nvSpPr>
        <p:spPr/>
        <p:txBody>
          <a:bodyPr>
            <a:noAutofit/>
          </a:bodyPr>
          <a:lstStyle/>
          <a:p>
            <a:pPr>
              <a:spcBef>
                <a:spcPts val="0"/>
              </a:spcBef>
              <a:spcAft>
                <a:spcPts val="600"/>
              </a:spcAft>
            </a:pPr>
            <a:endParaRPr lang="el-GR" sz="2400" b="0" i="0" u="none" strike="noStrike" baseline="0" dirty="0">
              <a:solidFill>
                <a:srgbClr val="000000"/>
              </a:solidFill>
              <a:latin typeface="Times New Roman" panose="02020603050405020304" pitchFamily="18" charset="0"/>
            </a:endParaRPr>
          </a:p>
          <a:p>
            <a:pPr>
              <a:spcBef>
                <a:spcPts val="0"/>
              </a:spcBef>
              <a:spcAft>
                <a:spcPts val="600"/>
              </a:spcAft>
            </a:pPr>
            <a:r>
              <a:rPr lang="el-GR" sz="2400" b="0" i="0" u="none" strike="noStrike" baseline="0" dirty="0">
                <a:solidFill>
                  <a:srgbClr val="000000"/>
                </a:solidFill>
                <a:latin typeface="Times New Roman" panose="02020603050405020304" pitchFamily="18" charset="0"/>
              </a:rPr>
              <a:t>Η πρόσληψη ικανοποιητικής ποσότητας θρεπτικών συστατικών και ενέργειας θεωρείται αναγκαία και πρέπει να καλύπτεται από όλες τις διατροφικές ομάδες έτσι ώστε να:</a:t>
            </a:r>
          </a:p>
          <a:p>
            <a:pPr>
              <a:spcBef>
                <a:spcPts val="0"/>
              </a:spcBef>
              <a:spcAft>
                <a:spcPts val="600"/>
              </a:spcAft>
            </a:pPr>
            <a:r>
              <a:rPr lang="el-GR" sz="2400" dirty="0">
                <a:solidFill>
                  <a:srgbClr val="000000"/>
                </a:solidFill>
                <a:latin typeface="Times New Roman" panose="02020603050405020304" pitchFamily="18" charset="0"/>
              </a:rPr>
              <a:t>Δ</a:t>
            </a:r>
            <a:r>
              <a:rPr lang="el-GR" sz="2400" b="0" i="0" u="none" strike="noStrike" baseline="0" dirty="0">
                <a:solidFill>
                  <a:srgbClr val="000000"/>
                </a:solidFill>
                <a:latin typeface="Times New Roman" panose="02020603050405020304" pitchFamily="18" charset="0"/>
              </a:rPr>
              <a:t>ιατηρεί τις  φυσιολογικές του λειτουργίες. </a:t>
            </a:r>
          </a:p>
          <a:p>
            <a:pPr>
              <a:spcBef>
                <a:spcPts val="0"/>
              </a:spcBef>
              <a:spcAft>
                <a:spcPts val="600"/>
              </a:spcAft>
            </a:pPr>
            <a:r>
              <a:rPr lang="el-GR" sz="2400" dirty="0">
                <a:solidFill>
                  <a:srgbClr val="000000"/>
                </a:solidFill>
                <a:latin typeface="Times New Roman" panose="02020603050405020304" pitchFamily="18" charset="0"/>
              </a:rPr>
              <a:t>Α</a:t>
            </a:r>
            <a:r>
              <a:rPr lang="el-GR" sz="2400" b="0" i="0" u="none" strike="noStrike" baseline="0" dirty="0">
                <a:solidFill>
                  <a:srgbClr val="000000"/>
                </a:solidFill>
                <a:latin typeface="Times New Roman" panose="02020603050405020304" pitchFamily="18" charset="0"/>
              </a:rPr>
              <a:t>ναπληρώνει τις καθημερινές «φθορές» με την παραγωγή νέων κυττάρων.</a:t>
            </a:r>
          </a:p>
          <a:p>
            <a:pPr>
              <a:spcBef>
                <a:spcPts val="0"/>
              </a:spcBef>
              <a:spcAft>
                <a:spcPts val="600"/>
              </a:spcAft>
            </a:pPr>
            <a:r>
              <a:rPr lang="el-GR" sz="2400" b="0" i="0" u="none" strike="noStrike" baseline="0" dirty="0">
                <a:solidFill>
                  <a:srgbClr val="000000"/>
                </a:solidFill>
                <a:latin typeface="Times New Roman" panose="02020603050405020304" pitchFamily="18" charset="0"/>
              </a:rPr>
              <a:t> </a:t>
            </a:r>
            <a:r>
              <a:rPr lang="el-GR" sz="2400" dirty="0">
                <a:solidFill>
                  <a:srgbClr val="000000"/>
                </a:solidFill>
                <a:latin typeface="Times New Roman" panose="02020603050405020304" pitchFamily="18" charset="0"/>
              </a:rPr>
              <a:t>Α</a:t>
            </a:r>
            <a:r>
              <a:rPr lang="el-GR" sz="2400" b="0" i="0" u="none" strike="noStrike" baseline="0" dirty="0">
                <a:solidFill>
                  <a:srgbClr val="000000"/>
                </a:solidFill>
                <a:latin typeface="Times New Roman" panose="02020603050405020304" pitchFamily="18" charset="0"/>
              </a:rPr>
              <a:t>νταπεξέρχεται στις καθημερινές σωματικές δραστηριότητες.</a:t>
            </a:r>
          </a:p>
          <a:p>
            <a:pPr>
              <a:spcBef>
                <a:spcPts val="0"/>
              </a:spcBef>
              <a:spcAft>
                <a:spcPts val="600"/>
              </a:spcAft>
            </a:pPr>
            <a:r>
              <a:rPr lang="el-GR" sz="2400" b="0" i="0" u="none" strike="noStrike" baseline="0" dirty="0">
                <a:solidFill>
                  <a:srgbClr val="000000"/>
                </a:solidFill>
                <a:latin typeface="Times New Roman" panose="02020603050405020304" pitchFamily="18" charset="0"/>
              </a:rPr>
              <a:t> Αναπτύσσεται και  δημιουργεί τα αναγκαία αποθέματα</a:t>
            </a:r>
            <a:endParaRPr lang="el-GR" sz="2400" dirty="0"/>
          </a:p>
        </p:txBody>
      </p:sp>
    </p:spTree>
    <p:extLst>
      <p:ext uri="{BB962C8B-B14F-4D97-AF65-F5344CB8AC3E}">
        <p14:creationId xmlns:p14="http://schemas.microsoft.com/office/powerpoint/2010/main" val="26398677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F5096C-AA77-47D0-B115-1882BB6D5FF9}"/>
              </a:ext>
            </a:extLst>
          </p:cNvPr>
          <p:cNvSpPr>
            <a:spLocks noGrp="1"/>
          </p:cNvSpPr>
          <p:nvPr>
            <p:ph type="title"/>
          </p:nvPr>
        </p:nvSpPr>
        <p:spPr>
          <a:xfrm>
            <a:off x="457200" y="692696"/>
            <a:ext cx="8229600" cy="1152128"/>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Η ΣΠΟΥΔΑΙΟΤΗΤΑ ΤΗΣ ΔΙΑΤΡΟΦΗΣ ΣΤΗΝ ΠΑΙΔΙΚΗ ΗΛΙΚΙΑ</a:t>
            </a:r>
            <a:endParaRPr lang="el-GR" dirty="0"/>
          </a:p>
        </p:txBody>
      </p:sp>
      <p:sp>
        <p:nvSpPr>
          <p:cNvPr id="3" name="Θέση περιεχομένου 2">
            <a:extLst>
              <a:ext uri="{FF2B5EF4-FFF2-40B4-BE49-F238E27FC236}">
                <a16:creationId xmlns:a16="http://schemas.microsoft.com/office/drawing/2014/main" id="{6B91CFDE-D6CB-4CA3-8803-23476DB67EFA}"/>
              </a:ext>
            </a:extLst>
          </p:cNvPr>
          <p:cNvSpPr>
            <a:spLocks noGrp="1"/>
          </p:cNvSpPr>
          <p:nvPr>
            <p:ph idx="1"/>
          </p:nvPr>
        </p:nvSpPr>
        <p:spPr/>
        <p:txBody>
          <a:bodyPr>
            <a:normAutofit fontScale="92500"/>
          </a:bodyPr>
          <a:lstStyle/>
          <a:p>
            <a:pPr>
              <a:lnSpc>
                <a:spcPct val="110000"/>
              </a:lnSpc>
              <a:spcBef>
                <a:spcPts val="0"/>
              </a:spcBef>
              <a:spcAft>
                <a:spcPts val="600"/>
              </a:spcAft>
            </a:pPr>
            <a:r>
              <a:rPr lang="el-GR" dirty="0">
                <a:solidFill>
                  <a:srgbClr val="000000"/>
                </a:solidFill>
                <a:latin typeface="Times New Roman" panose="02020603050405020304" pitchFamily="18" charset="0"/>
              </a:rPr>
              <a:t>Κ</a:t>
            </a:r>
            <a:r>
              <a:rPr lang="el-GR" b="0" i="0" u="none" strike="noStrike" baseline="0" dirty="0">
                <a:solidFill>
                  <a:srgbClr val="000000"/>
                </a:solidFill>
                <a:latin typeface="Times New Roman" panose="02020603050405020304" pitchFamily="18" charset="0"/>
              </a:rPr>
              <a:t>άθε παιδί έχει το δικό του μοναδικό ρυθμό ανάπτυξης συγκριτικά με τους συνομηλίκους του.</a:t>
            </a:r>
            <a:endParaRPr lang="el-GR" dirty="0">
              <a:solidFill>
                <a:srgbClr val="000000"/>
              </a:solidFill>
              <a:latin typeface="Times New Roman" panose="02020603050405020304" pitchFamily="18" charset="0"/>
            </a:endParaRPr>
          </a:p>
          <a:p>
            <a:pPr>
              <a:lnSpc>
                <a:spcPct val="110000"/>
              </a:lnSpc>
              <a:spcBef>
                <a:spcPts val="0"/>
              </a:spcBef>
              <a:spcAft>
                <a:spcPts val="600"/>
              </a:spcAft>
            </a:pPr>
            <a:r>
              <a:rPr lang="el-GR" dirty="0">
                <a:solidFill>
                  <a:srgbClr val="000000"/>
                </a:solidFill>
                <a:latin typeface="Times New Roman" panose="02020603050405020304" pitchFamily="18" charset="0"/>
              </a:rPr>
              <a:t>Η </a:t>
            </a:r>
            <a:r>
              <a:rPr lang="el-GR" b="0" i="0" u="none" strike="noStrike" baseline="0" dirty="0">
                <a:solidFill>
                  <a:srgbClr val="000000"/>
                </a:solidFill>
                <a:latin typeface="Times New Roman" panose="02020603050405020304" pitchFamily="18" charset="0"/>
              </a:rPr>
              <a:t>σύσταση του σώματος κάθε παιδιού είναι διαφορετική.</a:t>
            </a:r>
          </a:p>
          <a:p>
            <a:pPr>
              <a:lnSpc>
                <a:spcPct val="110000"/>
              </a:lnSpc>
              <a:spcBef>
                <a:spcPts val="0"/>
              </a:spcBef>
              <a:spcAft>
                <a:spcPts val="600"/>
              </a:spcAft>
            </a:pPr>
            <a:r>
              <a:rPr lang="el-GR" dirty="0">
                <a:solidFill>
                  <a:srgbClr val="000000"/>
                </a:solidFill>
                <a:latin typeface="Times New Roman" panose="02020603050405020304" pitchFamily="18" charset="0"/>
              </a:rPr>
              <a:t>Τ</a:t>
            </a:r>
            <a:r>
              <a:rPr lang="el-GR" b="0" i="0" u="none" strike="noStrike" baseline="0" dirty="0">
                <a:solidFill>
                  <a:srgbClr val="000000"/>
                </a:solidFill>
                <a:latin typeface="Times New Roman" panose="02020603050405020304" pitchFamily="18" charset="0"/>
              </a:rPr>
              <a:t>ο επίπεδο της φυσικής του δραστηριότητας είναι διαφορετικό. </a:t>
            </a:r>
          </a:p>
          <a:p>
            <a:pPr>
              <a:lnSpc>
                <a:spcPct val="110000"/>
              </a:lnSpc>
              <a:spcBef>
                <a:spcPts val="0"/>
              </a:spcBef>
              <a:spcAft>
                <a:spcPts val="600"/>
              </a:spcAft>
            </a:pPr>
            <a:r>
              <a:rPr lang="el-GR" b="0" i="0" u="none" strike="noStrike" baseline="0" dirty="0">
                <a:solidFill>
                  <a:srgbClr val="000000"/>
                </a:solidFill>
                <a:latin typeface="Times New Roman" panose="02020603050405020304" pitchFamily="18" charset="0"/>
              </a:rPr>
              <a:t>Οι διατροφικές τους ανάγκες εξυπηρετούνται από τα εσωτερικά μηνύματα πείνας και κορεσμού που δέχονται και τα οποία πρέπει να εκλαμβάνονται με σεβασμό. </a:t>
            </a:r>
          </a:p>
          <a:p>
            <a:endParaRPr lang="el-GR" dirty="0"/>
          </a:p>
        </p:txBody>
      </p:sp>
    </p:spTree>
    <p:extLst>
      <p:ext uri="{BB962C8B-B14F-4D97-AF65-F5344CB8AC3E}">
        <p14:creationId xmlns:p14="http://schemas.microsoft.com/office/powerpoint/2010/main" val="369557654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426368-9C46-4F16-B290-C54489500296}"/>
              </a:ext>
            </a:extLst>
          </p:cNvPr>
          <p:cNvSpPr>
            <a:spLocks noGrp="1"/>
          </p:cNvSpPr>
          <p:nvPr>
            <p:ph type="title"/>
          </p:nvPr>
        </p:nvSpPr>
        <p:spPr>
          <a:xfrm>
            <a:off x="457200" y="620688"/>
            <a:ext cx="8229600" cy="1589112"/>
          </a:xfrm>
        </p:spPr>
        <p:txBody>
          <a:bodyPr>
            <a:noAutofit/>
          </a:bodyPr>
          <a:lstStyle/>
          <a:p>
            <a:pPr algn="ctr"/>
            <a:r>
              <a:rPr lang="el-GR" sz="3600" i="0" u="none" strike="noStrike" cap="all" dirty="0" err="1">
                <a:solidFill>
                  <a:srgbClr val="000000"/>
                </a:solidFill>
                <a:latin typeface="Times New Roman" panose="02020603050405020304" pitchFamily="18" charset="0"/>
              </a:rPr>
              <a:t>Παιδικη</a:t>
            </a:r>
            <a:r>
              <a:rPr lang="el-GR" sz="3600" i="0" u="none" strike="noStrike" cap="all" dirty="0">
                <a:solidFill>
                  <a:srgbClr val="000000"/>
                </a:solidFill>
                <a:latin typeface="Times New Roman" panose="02020603050405020304" pitchFamily="18" charset="0"/>
              </a:rPr>
              <a:t> </a:t>
            </a:r>
            <a:r>
              <a:rPr lang="el-GR" sz="3600" i="0" u="none" strike="noStrike" cap="all" dirty="0" err="1">
                <a:solidFill>
                  <a:srgbClr val="000000"/>
                </a:solidFill>
                <a:latin typeface="Times New Roman" panose="02020603050405020304" pitchFamily="18" charset="0"/>
              </a:rPr>
              <a:t>παχυσαρκια</a:t>
            </a:r>
            <a:endParaRPr lang="el-GR" sz="3600" cap="all" dirty="0"/>
          </a:p>
        </p:txBody>
      </p:sp>
      <p:sp>
        <p:nvSpPr>
          <p:cNvPr id="3" name="Θέση περιεχομένου 2">
            <a:extLst>
              <a:ext uri="{FF2B5EF4-FFF2-40B4-BE49-F238E27FC236}">
                <a16:creationId xmlns:a16="http://schemas.microsoft.com/office/drawing/2014/main" id="{D3CF41A0-D429-42CA-977D-0C702F2B1FB3}"/>
              </a:ext>
            </a:extLst>
          </p:cNvPr>
          <p:cNvSpPr>
            <a:spLocks noGrp="1"/>
          </p:cNvSpPr>
          <p:nvPr>
            <p:ph idx="1"/>
          </p:nvPr>
        </p:nvSpPr>
        <p:spPr>
          <a:xfrm>
            <a:off x="457200" y="2209800"/>
            <a:ext cx="8229600" cy="4459560"/>
          </a:xfrm>
        </p:spPr>
        <p:txBody>
          <a:bodyPr>
            <a:normAutofit/>
          </a:bodyPr>
          <a:lstStyle/>
          <a:p>
            <a:r>
              <a:rPr lang="el-GR" dirty="0">
                <a:solidFill>
                  <a:srgbClr val="000000"/>
                </a:solidFill>
                <a:latin typeface="Times New Roman" panose="02020603050405020304" pitchFamily="18" charset="0"/>
              </a:rPr>
              <a:t>Π</a:t>
            </a:r>
            <a:r>
              <a:rPr lang="el-GR" b="0" i="0" u="none" strike="noStrike" baseline="0" dirty="0">
                <a:solidFill>
                  <a:srgbClr val="000000"/>
                </a:solidFill>
                <a:latin typeface="Times New Roman" panose="02020603050405020304" pitchFamily="18" charset="0"/>
              </a:rPr>
              <a:t>αθολογική αυξημένη εναπόθεση λίπους στο ανθρώπινο σώμα, με αποτέλεσμα τον κίνδυνο της υγείας του πάσχοντος.</a:t>
            </a:r>
          </a:p>
          <a:p>
            <a:pPr>
              <a:spcBef>
                <a:spcPts val="0"/>
              </a:spcBef>
              <a:spcAft>
                <a:spcPts val="600"/>
              </a:spcAft>
            </a:pPr>
            <a:r>
              <a:rPr lang="el-GR" b="0" i="0" u="none" strike="noStrike" baseline="0" dirty="0">
                <a:solidFill>
                  <a:srgbClr val="000000"/>
                </a:solidFill>
                <a:latin typeface="Times New Roman" panose="02020603050405020304" pitchFamily="18" charset="0"/>
              </a:rPr>
              <a:t> Ως υπεύθυνη διαταραχή θεωρείται το ανεπιθύμητο ενεργειακό ισοζύγιο και η αύξηση του σωματικού βάρους. </a:t>
            </a:r>
            <a:endParaRPr lang="el-GR" dirty="0"/>
          </a:p>
        </p:txBody>
      </p:sp>
    </p:spTree>
    <p:extLst>
      <p:ext uri="{BB962C8B-B14F-4D97-AF65-F5344CB8AC3E}">
        <p14:creationId xmlns:p14="http://schemas.microsoft.com/office/powerpoint/2010/main" val="256833056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2D0FD2-BF01-403F-9EB1-85E6E563ED92}"/>
              </a:ext>
            </a:extLst>
          </p:cNvPr>
          <p:cNvSpPr>
            <a:spLocks noGrp="1"/>
          </p:cNvSpPr>
          <p:nvPr>
            <p:ph type="title"/>
          </p:nvPr>
        </p:nvSpPr>
        <p:spPr>
          <a:xfrm>
            <a:off x="457200" y="620689"/>
            <a:ext cx="8229600" cy="1440159"/>
          </a:xfrm>
        </p:spPr>
        <p:txBody>
          <a:bodyPr>
            <a:normAutofit/>
          </a:bodyPr>
          <a:lstStyle/>
          <a:p>
            <a:pPr algn="ctr"/>
            <a:r>
              <a:rPr lang="el-GR" dirty="0">
                <a:latin typeface="Times New Roman" panose="02020603050405020304" pitchFamily="18" charset="0"/>
                <a:cs typeface="Times New Roman" panose="02020603050405020304" pitchFamily="18" charset="0"/>
              </a:rPr>
              <a:t>ΠΑΡΑΓΟΝΤΕΣ ΕΜΦΑΝΙΣΗΣ ΠΑΙΔΙΚΗΣ ΠΑΧΥΣΑΡΚΙΑΣ</a:t>
            </a:r>
          </a:p>
        </p:txBody>
      </p:sp>
      <p:sp>
        <p:nvSpPr>
          <p:cNvPr id="3" name="Θέση περιεχομένου 2">
            <a:extLst>
              <a:ext uri="{FF2B5EF4-FFF2-40B4-BE49-F238E27FC236}">
                <a16:creationId xmlns:a16="http://schemas.microsoft.com/office/drawing/2014/main" id="{46AE1D95-FB22-45AA-9735-132004B4D889}"/>
              </a:ext>
            </a:extLst>
          </p:cNvPr>
          <p:cNvSpPr>
            <a:spLocks noGrp="1"/>
          </p:cNvSpPr>
          <p:nvPr>
            <p:ph idx="1"/>
          </p:nvPr>
        </p:nvSpPr>
        <p:spPr/>
        <p:txBody>
          <a:bodyPr>
            <a:noAutofit/>
          </a:bodyPr>
          <a:lstStyle/>
          <a:p>
            <a:pPr>
              <a:spcBef>
                <a:spcPts val="0"/>
              </a:spcBef>
              <a:spcAft>
                <a:spcPts val="600"/>
              </a:spcAft>
              <a:buFont typeface="Arial" panose="020B0604020202020204" pitchFamily="34" charset="0"/>
              <a:buChar char="•"/>
            </a:pPr>
            <a:r>
              <a:rPr lang="el-GR" sz="2400" dirty="0">
                <a:solidFill>
                  <a:srgbClr val="000000"/>
                </a:solidFill>
                <a:latin typeface="Times New Roman" panose="02020603050405020304" pitchFamily="18" charset="0"/>
              </a:rPr>
              <a:t>Υ</a:t>
            </a:r>
            <a:r>
              <a:rPr lang="el-GR" sz="2400" b="0" i="0" u="none" strike="noStrike" baseline="0" dirty="0">
                <a:solidFill>
                  <a:srgbClr val="000000"/>
                </a:solidFill>
                <a:latin typeface="Times New Roman" panose="02020603050405020304" pitchFamily="18" charset="0"/>
              </a:rPr>
              <a:t>περπροσφορά τροφής.</a:t>
            </a:r>
          </a:p>
          <a:p>
            <a:pPr>
              <a:spcBef>
                <a:spcPts val="0"/>
              </a:spcBef>
              <a:spcAft>
                <a:spcPts val="600"/>
              </a:spcAft>
            </a:pPr>
            <a:r>
              <a:rPr lang="el-GR" sz="2400" dirty="0">
                <a:solidFill>
                  <a:srgbClr val="000000"/>
                </a:solidFill>
                <a:latin typeface="Times New Roman" panose="02020603050405020304" pitchFamily="18" charset="0"/>
              </a:rPr>
              <a:t>Ε</a:t>
            </a:r>
            <a:r>
              <a:rPr lang="el-GR" sz="2400" b="0" i="0" u="none" strike="noStrike" baseline="0" dirty="0">
                <a:solidFill>
                  <a:srgbClr val="000000"/>
                </a:solidFill>
                <a:latin typeface="Times New Roman" panose="02020603050405020304" pitchFamily="18" charset="0"/>
              </a:rPr>
              <a:t>θνικότητα. </a:t>
            </a:r>
          </a:p>
          <a:p>
            <a:pPr>
              <a:spcBef>
                <a:spcPts val="0"/>
              </a:spcBef>
              <a:spcAft>
                <a:spcPts val="600"/>
              </a:spcAft>
            </a:pPr>
            <a:r>
              <a:rPr lang="el-GR" sz="2400" dirty="0">
                <a:solidFill>
                  <a:srgbClr val="000000"/>
                </a:solidFill>
                <a:latin typeface="Times New Roman" panose="02020603050405020304" pitchFamily="18" charset="0"/>
              </a:rPr>
              <a:t>Η </a:t>
            </a:r>
            <a:r>
              <a:rPr lang="el-GR" sz="2400" b="0" i="0" u="none" strike="noStrike" baseline="0" dirty="0">
                <a:solidFill>
                  <a:srgbClr val="000000"/>
                </a:solidFill>
                <a:latin typeface="Times New Roman" panose="02020603050405020304" pitchFamily="18" charset="0"/>
              </a:rPr>
              <a:t>παχυσαρκία των γονέων παίζει πολύ σημαντικό ρόλο στον τρόπο ζωής και στις συνήθειες του παιδιού.</a:t>
            </a:r>
          </a:p>
          <a:p>
            <a:pPr>
              <a:spcBef>
                <a:spcPts val="0"/>
              </a:spcBef>
              <a:spcAft>
                <a:spcPts val="600"/>
              </a:spcAft>
            </a:pPr>
            <a:r>
              <a:rPr lang="el-GR" sz="2400" dirty="0">
                <a:solidFill>
                  <a:srgbClr val="000000"/>
                </a:solidFill>
                <a:latin typeface="Times New Roman" panose="02020603050405020304" pitchFamily="18" charset="0"/>
              </a:rPr>
              <a:t>Π</a:t>
            </a:r>
            <a:r>
              <a:rPr lang="el-GR" sz="2400" b="0" i="0" u="none" strike="noStrike" baseline="0" dirty="0">
                <a:solidFill>
                  <a:srgbClr val="000000"/>
                </a:solidFill>
                <a:latin typeface="Times New Roman" panose="02020603050405020304" pitchFamily="18" charset="0"/>
              </a:rPr>
              <a:t>αθολογικοί και γενετικοί παράγοντες, όπως ο διαβήτης της μητέρας, το κάπνισμα κατά την περίοδο εγκυμοσύνης, το χαμηλό βάρος γέννας.</a:t>
            </a:r>
          </a:p>
          <a:p>
            <a:pPr>
              <a:spcBef>
                <a:spcPts val="0"/>
              </a:spcBef>
              <a:spcAft>
                <a:spcPts val="600"/>
              </a:spcAft>
            </a:pPr>
            <a:r>
              <a:rPr lang="el-GR" sz="2400" dirty="0">
                <a:solidFill>
                  <a:srgbClr val="000000"/>
                </a:solidFill>
                <a:latin typeface="Times New Roman" panose="02020603050405020304" pitchFamily="18" charset="0"/>
              </a:rPr>
              <a:t>Κ</a:t>
            </a:r>
            <a:r>
              <a:rPr lang="el-GR" sz="2400" b="0" i="0" u="none" strike="noStrike" baseline="0" dirty="0">
                <a:solidFill>
                  <a:srgbClr val="000000"/>
                </a:solidFill>
                <a:latin typeface="Times New Roman" panose="02020603050405020304" pitchFamily="18" charset="0"/>
              </a:rPr>
              <a:t>οινωνικοί και ψυχολογικοί παράγοντες. </a:t>
            </a:r>
          </a:p>
          <a:p>
            <a:pPr>
              <a:spcBef>
                <a:spcPts val="0"/>
              </a:spcBef>
              <a:spcAft>
                <a:spcPts val="600"/>
              </a:spcAft>
            </a:pPr>
            <a:r>
              <a:rPr lang="el-GR" sz="2400" dirty="0">
                <a:solidFill>
                  <a:srgbClr val="000000"/>
                </a:solidFill>
                <a:latin typeface="Times New Roman" panose="02020603050405020304" pitchFamily="18" charset="0"/>
              </a:rPr>
              <a:t>Μ</a:t>
            </a:r>
            <a:r>
              <a:rPr lang="el-GR" sz="2400" b="0" i="0" u="none" strike="noStrike" baseline="0" dirty="0">
                <a:solidFill>
                  <a:srgbClr val="000000"/>
                </a:solidFill>
                <a:latin typeface="Times New Roman" panose="02020603050405020304" pitchFamily="18" charset="0"/>
              </a:rPr>
              <a:t>ειωμένη φυσική δραστηριότητα. </a:t>
            </a:r>
            <a:endParaRPr lang="el-GR" sz="2400" dirty="0">
              <a:solidFill>
                <a:srgbClr val="000000"/>
              </a:solidFill>
              <a:latin typeface="Times New Roman" panose="02020603050405020304" pitchFamily="18" charset="0"/>
            </a:endParaRPr>
          </a:p>
          <a:p>
            <a:pPr>
              <a:spcBef>
                <a:spcPts val="0"/>
              </a:spcBef>
              <a:spcAft>
                <a:spcPts val="600"/>
              </a:spcAft>
            </a:pPr>
            <a:r>
              <a:rPr lang="el-GR" sz="2400" dirty="0">
                <a:solidFill>
                  <a:srgbClr val="000000"/>
                </a:solidFill>
                <a:latin typeface="Times New Roman" panose="02020603050405020304" pitchFamily="18" charset="0"/>
              </a:rPr>
              <a:t>Κ</a:t>
            </a:r>
            <a:r>
              <a:rPr lang="el-GR" sz="2400" b="0" i="0" u="none" strike="noStrike" baseline="0" dirty="0">
                <a:solidFill>
                  <a:srgbClr val="000000"/>
                </a:solidFill>
                <a:latin typeface="Times New Roman" panose="02020603050405020304" pitchFamily="18" charset="0"/>
              </a:rPr>
              <a:t>ακές διατροφικές συνήθειες με τη χρήση ανθυγιεινών γευμάτων </a:t>
            </a:r>
            <a:endParaRPr lang="el-GR" sz="2400" dirty="0"/>
          </a:p>
        </p:txBody>
      </p:sp>
    </p:spTree>
    <p:extLst>
      <p:ext uri="{BB962C8B-B14F-4D97-AF65-F5344CB8AC3E}">
        <p14:creationId xmlns:p14="http://schemas.microsoft.com/office/powerpoint/2010/main" val="388589448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09B28E-5F1E-4A29-8637-B38ED9BB9558}"/>
              </a:ext>
            </a:extLst>
          </p:cNvPr>
          <p:cNvSpPr>
            <a:spLocks noGrp="1"/>
          </p:cNvSpPr>
          <p:nvPr>
            <p:ph type="title"/>
          </p:nvPr>
        </p:nvSpPr>
        <p:spPr>
          <a:xfrm>
            <a:off x="457200" y="620688"/>
            <a:ext cx="8229600" cy="936104"/>
          </a:xfrm>
        </p:spPr>
        <p:txBody>
          <a:bodyPr>
            <a:normAutofit/>
          </a:bodyPr>
          <a:lstStyle/>
          <a:p>
            <a:pPr algn="ctr"/>
            <a:r>
              <a:rPr lang="el-GR" sz="3600" cap="all" dirty="0" err="1">
                <a:latin typeface="Times New Roman" panose="02020603050405020304" pitchFamily="18" charset="0"/>
                <a:cs typeface="Times New Roman" panose="02020603050405020304" pitchFamily="18" charset="0"/>
              </a:rPr>
              <a:t>Επιπτωσεις</a:t>
            </a:r>
            <a:r>
              <a:rPr lang="el-GR" sz="3600" cap="all" dirty="0">
                <a:latin typeface="Times New Roman" panose="02020603050405020304" pitchFamily="18" charset="0"/>
                <a:cs typeface="Times New Roman" panose="02020603050405020304" pitchFamily="18" charset="0"/>
              </a:rPr>
              <a:t> της </a:t>
            </a:r>
            <a:r>
              <a:rPr lang="el-GR" sz="3600" cap="all" dirty="0" err="1">
                <a:latin typeface="Times New Roman" panose="02020603050405020304" pitchFamily="18" charset="0"/>
                <a:cs typeface="Times New Roman" panose="02020603050405020304" pitchFamily="18" charset="0"/>
              </a:rPr>
              <a:t>παχυσαρκιας</a:t>
            </a:r>
            <a:endParaRPr lang="el-GR" sz="3600" cap="all"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F7213D09-4A37-4CB6-B474-59FBD5D34E97}"/>
              </a:ext>
            </a:extLst>
          </p:cNvPr>
          <p:cNvSpPr>
            <a:spLocks noGrp="1"/>
          </p:cNvSpPr>
          <p:nvPr>
            <p:ph idx="1"/>
          </p:nvPr>
        </p:nvSpPr>
        <p:spPr>
          <a:xfrm>
            <a:off x="457200" y="1700808"/>
            <a:ext cx="8363272" cy="4873728"/>
          </a:xfrm>
        </p:spPr>
        <p:txBody>
          <a:bodyPr>
            <a:noAutofit/>
          </a:bodyPr>
          <a:lstStyle/>
          <a:p>
            <a:pPr>
              <a:spcBef>
                <a:spcPts val="0"/>
              </a:spcBef>
              <a:spcAft>
                <a:spcPts val="600"/>
              </a:spcAft>
            </a:pPr>
            <a:r>
              <a:rPr lang="el-GR" sz="2400" dirty="0">
                <a:solidFill>
                  <a:srgbClr val="000000"/>
                </a:solidFill>
                <a:latin typeface="Times New Roman" panose="02020603050405020304" pitchFamily="18" charset="0"/>
              </a:rPr>
              <a:t>Δ</a:t>
            </a:r>
            <a:r>
              <a:rPr lang="el-GR" sz="2400" b="0" i="0" u="none" strike="noStrike" baseline="0" dirty="0">
                <a:solidFill>
                  <a:srgbClr val="000000"/>
                </a:solidFill>
                <a:latin typeface="Times New Roman" panose="02020603050405020304" pitchFamily="18" charset="0"/>
              </a:rPr>
              <a:t>ιαβήτης τύπου ΙΙ καταγράφει αυξημένα ποσοστά στους εφήβους και κυρίως στα υπέρβαρα παιδιά.</a:t>
            </a:r>
          </a:p>
          <a:p>
            <a:pPr>
              <a:spcBef>
                <a:spcPts val="0"/>
              </a:spcBef>
              <a:spcAft>
                <a:spcPts val="600"/>
              </a:spcAft>
            </a:pPr>
            <a:r>
              <a:rPr lang="el-GR" sz="2400" b="0" i="0" u="none" strike="noStrike" baseline="0" dirty="0">
                <a:solidFill>
                  <a:srgbClr val="000000"/>
                </a:solidFill>
                <a:latin typeface="Times New Roman" panose="02020603050405020304" pitchFamily="18" charset="0"/>
              </a:rPr>
              <a:t> Το προφίλ λιπιδίων και </a:t>
            </a:r>
            <a:r>
              <a:rPr lang="el-GR" sz="2400" b="0" i="0" u="none" strike="noStrike" baseline="0" dirty="0" err="1">
                <a:solidFill>
                  <a:srgbClr val="000000"/>
                </a:solidFill>
                <a:latin typeface="Times New Roman" panose="02020603050405020304" pitchFamily="18" charset="0"/>
              </a:rPr>
              <a:t>λιποπρωτεϊνών</a:t>
            </a:r>
            <a:r>
              <a:rPr lang="el-GR" sz="2400" b="0" i="0" u="none" strike="noStrike" baseline="0" dirty="0">
                <a:solidFill>
                  <a:srgbClr val="000000"/>
                </a:solidFill>
                <a:latin typeface="Times New Roman" panose="02020603050405020304" pitchFamily="18" charset="0"/>
              </a:rPr>
              <a:t> των υπέρβαρων παιδιών εμφανίζεται χειρότερο από αυτό των παιδιών και εφήβων με φυσιολογικό βάρος. </a:t>
            </a:r>
          </a:p>
          <a:p>
            <a:pPr>
              <a:spcBef>
                <a:spcPts val="0"/>
              </a:spcBef>
              <a:spcAft>
                <a:spcPts val="600"/>
              </a:spcAft>
            </a:pPr>
            <a:r>
              <a:rPr lang="el-GR" sz="2400" dirty="0">
                <a:solidFill>
                  <a:srgbClr val="000000"/>
                </a:solidFill>
                <a:latin typeface="Times New Roman" panose="02020603050405020304" pitchFamily="18" charset="0"/>
              </a:rPr>
              <a:t>Ά</a:t>
            </a:r>
            <a:r>
              <a:rPr lang="el-GR" sz="2400" b="0" i="0" u="none" strike="noStrike" baseline="0" dirty="0">
                <a:solidFill>
                  <a:srgbClr val="000000"/>
                </a:solidFill>
                <a:latin typeface="Times New Roman" panose="02020603050405020304" pitchFamily="18" charset="0"/>
              </a:rPr>
              <a:t>πνοια ύπνου, άσθμα και μειωμένη αντοχή σε φυσικές δραστηριότητες και κατά την άσκηση γενικότερα.</a:t>
            </a:r>
          </a:p>
          <a:p>
            <a:pPr>
              <a:spcBef>
                <a:spcPts val="0"/>
              </a:spcBef>
              <a:spcAft>
                <a:spcPts val="600"/>
              </a:spcAft>
            </a:pPr>
            <a:r>
              <a:rPr lang="el-GR" sz="2400" b="0" i="0" u="none" strike="noStrike" baseline="0" dirty="0">
                <a:solidFill>
                  <a:srgbClr val="000000"/>
                </a:solidFill>
                <a:latin typeface="Times New Roman" panose="02020603050405020304" pitchFamily="18" charset="0"/>
              </a:rPr>
              <a:t>Τα γαστρεντερικά, τα ενδοκρινολογικά, τα καρδιαγγειακά και τα </a:t>
            </a:r>
            <a:r>
              <a:rPr lang="el-GR" sz="2400" b="0" i="0" u="none" strike="noStrike" baseline="0" dirty="0" err="1">
                <a:solidFill>
                  <a:srgbClr val="000000"/>
                </a:solidFill>
                <a:latin typeface="Times New Roman" panose="02020603050405020304" pitchFamily="18" charset="0"/>
              </a:rPr>
              <a:t>μυοσκελετικά</a:t>
            </a:r>
            <a:r>
              <a:rPr lang="el-GR" sz="2400" b="0" i="0" u="none" strike="noStrike" baseline="0" dirty="0">
                <a:solidFill>
                  <a:srgbClr val="000000"/>
                </a:solidFill>
                <a:latin typeface="Times New Roman" panose="02020603050405020304" pitchFamily="18" charset="0"/>
              </a:rPr>
              <a:t> αντιμετωπίζονται ως πολύ σοβαρά προβλήματα. </a:t>
            </a:r>
          </a:p>
          <a:p>
            <a:pPr>
              <a:spcBef>
                <a:spcPts val="0"/>
              </a:spcBef>
              <a:spcAft>
                <a:spcPts val="600"/>
              </a:spcAft>
            </a:pPr>
            <a:r>
              <a:rPr lang="el-GR" sz="2400" dirty="0">
                <a:solidFill>
                  <a:srgbClr val="000000"/>
                </a:solidFill>
                <a:latin typeface="Times New Roman" panose="02020603050405020304" pitchFamily="18" charset="0"/>
              </a:rPr>
              <a:t>Ν</a:t>
            </a:r>
            <a:r>
              <a:rPr lang="el-GR" sz="2400" b="0" i="0" u="none" strike="noStrike" baseline="0" dirty="0">
                <a:solidFill>
                  <a:srgbClr val="000000"/>
                </a:solidFill>
                <a:latin typeface="Times New Roman" panose="02020603050405020304" pitchFamily="18" charset="0"/>
              </a:rPr>
              <a:t>ευρικότητα και μοναξιά και σταδιακά υιοθετούν μια μειωμένη αυτοεκτίμηση </a:t>
            </a:r>
            <a:endParaRPr lang="el-GR" sz="2400" dirty="0"/>
          </a:p>
        </p:txBody>
      </p:sp>
    </p:spTree>
    <p:extLst>
      <p:ext uri="{BB962C8B-B14F-4D97-AF65-F5344CB8AC3E}">
        <p14:creationId xmlns:p14="http://schemas.microsoft.com/office/powerpoint/2010/main" val="12240426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1C2EB0-79F8-4EBA-B1AE-7D291A5CBE33}"/>
              </a:ext>
            </a:extLst>
          </p:cNvPr>
          <p:cNvSpPr>
            <a:spLocks noGrp="1"/>
          </p:cNvSpPr>
          <p:nvPr>
            <p:ph type="title"/>
          </p:nvPr>
        </p:nvSpPr>
        <p:spPr>
          <a:xfrm>
            <a:off x="457200" y="620688"/>
            <a:ext cx="8229600" cy="1152128"/>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ΤΡΟΠΟΙ ΑΝΤΙΜΕΤΩΠΙΣΗΣ ΠΑΙΔΙΚΗΣ ΠΑΧΥΣΑΡΚΙΑΣ</a:t>
            </a:r>
          </a:p>
        </p:txBody>
      </p:sp>
      <p:sp>
        <p:nvSpPr>
          <p:cNvPr id="3" name="Θέση περιεχομένου 2">
            <a:extLst>
              <a:ext uri="{FF2B5EF4-FFF2-40B4-BE49-F238E27FC236}">
                <a16:creationId xmlns:a16="http://schemas.microsoft.com/office/drawing/2014/main" id="{4826DFA3-7409-49DF-BABB-1DF572F46774}"/>
              </a:ext>
            </a:extLst>
          </p:cNvPr>
          <p:cNvSpPr>
            <a:spLocks noGrp="1"/>
          </p:cNvSpPr>
          <p:nvPr>
            <p:ph idx="1"/>
          </p:nvPr>
        </p:nvSpPr>
        <p:spPr>
          <a:xfrm>
            <a:off x="457200" y="1916832"/>
            <a:ext cx="8229600" cy="4657704"/>
          </a:xfrm>
        </p:spPr>
        <p:txBody>
          <a:bodyPr>
            <a:normAutofit/>
          </a:bodyPr>
          <a:lstStyle/>
          <a:p>
            <a:r>
              <a:rPr lang="el-GR" sz="2400" dirty="0">
                <a:solidFill>
                  <a:srgbClr val="000000"/>
                </a:solidFill>
                <a:latin typeface="Times New Roman" panose="02020603050405020304" pitchFamily="18" charset="0"/>
              </a:rPr>
              <a:t>Ο</a:t>
            </a:r>
            <a:r>
              <a:rPr lang="el-GR" sz="2400" b="0" i="0" u="none" strike="noStrike" baseline="0" dirty="0">
                <a:solidFill>
                  <a:srgbClr val="000000"/>
                </a:solidFill>
                <a:latin typeface="Times New Roman" panose="02020603050405020304" pitchFamily="18" charset="0"/>
              </a:rPr>
              <a:t>ι γονείς να υιοθετήσουν υγιεινές διατροφικές συνήθειες και να συμπεριλάβουν στο καθημερινό τους πρόγραμμα δραστηριότητες φυσικής άσκησης. </a:t>
            </a:r>
          </a:p>
          <a:p>
            <a:pPr>
              <a:spcBef>
                <a:spcPts val="0"/>
              </a:spcBef>
              <a:spcAft>
                <a:spcPts val="600"/>
              </a:spcAft>
            </a:pPr>
            <a:r>
              <a:rPr lang="el-GR" sz="2400" b="0" i="0" u="none" strike="noStrike" baseline="0" dirty="0">
                <a:solidFill>
                  <a:srgbClr val="000000"/>
                </a:solidFill>
                <a:latin typeface="Times New Roman" panose="02020603050405020304" pitchFamily="18" charset="0"/>
              </a:rPr>
              <a:t>Σχεδιασμός και υλοποίηση προγραμμάτων που αφορούν στην πρόληψη της παιδικής παχυσαρκίας, στη διαφοροποίηση της διατροφικής συμπεριφοράς και στην αύξηση της σωματικής δραστηριότητας .</a:t>
            </a:r>
          </a:p>
          <a:p>
            <a:pPr>
              <a:spcBef>
                <a:spcPts val="0"/>
              </a:spcBef>
              <a:spcAft>
                <a:spcPts val="600"/>
              </a:spcAft>
            </a:pPr>
            <a:r>
              <a:rPr lang="el-GR" sz="2400" dirty="0">
                <a:solidFill>
                  <a:srgbClr val="000000"/>
                </a:solidFill>
                <a:latin typeface="Times New Roman" panose="02020603050405020304" pitchFamily="18" charset="0"/>
              </a:rPr>
              <a:t>Η</a:t>
            </a:r>
            <a:r>
              <a:rPr lang="el-GR" sz="2400" b="0" i="0" u="none" strike="noStrike" baseline="0" dirty="0">
                <a:solidFill>
                  <a:srgbClr val="000000"/>
                </a:solidFill>
                <a:latin typeface="Times New Roman" panose="02020603050405020304" pitchFamily="18" charset="0"/>
              </a:rPr>
              <a:t> διατροφική παιδεία, η σωματική υγεία και η καλή φυσική κατάσταση, όταν διδάσκονται στο σχολείο, μπορούν να επηρεάσουν τα παιδιά στην υιοθέτηση κανόνων σωστής και υγιεινής διατροφής. </a:t>
            </a:r>
            <a:endParaRPr lang="el-GR" sz="2400" dirty="0"/>
          </a:p>
        </p:txBody>
      </p:sp>
    </p:spTree>
    <p:extLst>
      <p:ext uri="{BB962C8B-B14F-4D97-AF65-F5344CB8AC3E}">
        <p14:creationId xmlns:p14="http://schemas.microsoft.com/office/powerpoint/2010/main" val="35887213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003345-3813-4D29-B60E-B3CC13E19355}"/>
              </a:ext>
            </a:extLst>
          </p:cNvPr>
          <p:cNvSpPr>
            <a:spLocks noGrp="1"/>
          </p:cNvSpPr>
          <p:nvPr>
            <p:ph type="title"/>
          </p:nvPr>
        </p:nvSpPr>
        <p:spPr>
          <a:xfrm>
            <a:off x="457200" y="836712"/>
            <a:ext cx="8229600" cy="1373088"/>
          </a:xfrm>
        </p:spPr>
        <p:txBody>
          <a:bodyPr>
            <a:noAutofit/>
          </a:bodyPr>
          <a:lstStyle/>
          <a:p>
            <a:pPr algn="ctr"/>
            <a:r>
              <a:rPr lang="el-GR" sz="2800" dirty="0">
                <a:latin typeface="Times New Roman" panose="02020603050405020304" pitchFamily="18" charset="0"/>
                <a:cs typeface="Times New Roman" panose="02020603050405020304" pitchFamily="18" charset="0"/>
              </a:rPr>
              <a:t>ΠΟΣΟΣΤΟ ΕΦΗΒΩΝ ΗΛΙΚΙΑΣ 15 ΕΤΩΝ ΑΠΟ ΕΠΙΛΕΓΜΕΝΑ ΚΡΑΤΗ ΟΙ ΟΠΟΙΟΙ ΕΙΝΑΙ ΥΠΕΡΒΑΡΟΙ (1997-1998) </a:t>
            </a:r>
          </a:p>
        </p:txBody>
      </p:sp>
      <p:pic>
        <p:nvPicPr>
          <p:cNvPr id="5" name="Θέση περιεχομένου 4">
            <a:extLst>
              <a:ext uri="{FF2B5EF4-FFF2-40B4-BE49-F238E27FC236}">
                <a16:creationId xmlns:a16="http://schemas.microsoft.com/office/drawing/2014/main" id="{208992C7-5B88-4761-AD45-CE5C5E29DA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2276872"/>
            <a:ext cx="5601482" cy="3629532"/>
          </a:xfrm>
        </p:spPr>
      </p:pic>
    </p:spTree>
    <p:extLst>
      <p:ext uri="{BB962C8B-B14F-4D97-AF65-F5344CB8AC3E}">
        <p14:creationId xmlns:p14="http://schemas.microsoft.com/office/powerpoint/2010/main" val="3497096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4641F9-D18A-45C2-AADF-F1AED851F041}"/>
              </a:ext>
            </a:extLst>
          </p:cNvPr>
          <p:cNvSpPr>
            <a:spLocks noGrp="1"/>
          </p:cNvSpPr>
          <p:nvPr>
            <p:ph type="title"/>
          </p:nvPr>
        </p:nvSpPr>
        <p:spPr>
          <a:xfrm>
            <a:off x="457200" y="692696"/>
            <a:ext cx="8229600" cy="1296144"/>
          </a:xfrm>
        </p:spPr>
        <p:txBody>
          <a:bodyPr>
            <a:normAutofit fontScale="90000"/>
          </a:bodyPr>
          <a:lstStyle/>
          <a:p>
            <a:pPr algn="ctr"/>
            <a:r>
              <a:rPr lang="el-GR" sz="3200" dirty="0">
                <a:latin typeface="Times New Roman" panose="02020603050405020304" pitchFamily="18" charset="0"/>
                <a:cs typeface="Times New Roman" panose="02020603050405020304" pitchFamily="18" charset="0"/>
              </a:rPr>
              <a:t>Διαφορές στις περιοχές από τη μελέτη των</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 Επτά Χωρών στη </a:t>
            </a:r>
            <a:r>
              <a:rPr lang="en-US" sz="3200" dirty="0">
                <a:latin typeface="Times New Roman" panose="02020603050405020304" pitchFamily="18" charset="0"/>
                <a:cs typeface="Times New Roman" panose="02020603050405020304" pitchFamily="18" charset="0"/>
              </a:rPr>
              <a:t>CHD </a:t>
            </a:r>
            <a:r>
              <a:rPr lang="el-GR" sz="3200" dirty="0">
                <a:latin typeface="Times New Roman" panose="02020603050405020304" pitchFamily="18" charset="0"/>
                <a:cs typeface="Times New Roman" panose="02020603050405020304" pitchFamily="18" charset="0"/>
              </a:rPr>
              <a:t>τη δεκαετία του ΄60.</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Keys, et al. 1986)</a:t>
            </a:r>
            <a:endParaRPr lang="el-GR" sz="3200" dirty="0">
              <a:latin typeface="Times New Roman" panose="02020603050405020304" pitchFamily="18" charset="0"/>
              <a:cs typeface="Times New Roman" panose="02020603050405020304" pitchFamily="18" charset="0"/>
            </a:endParaRPr>
          </a:p>
        </p:txBody>
      </p:sp>
      <p:pic>
        <p:nvPicPr>
          <p:cNvPr id="4" name="Θέση περιεχομένου 3">
            <a:extLst>
              <a:ext uri="{FF2B5EF4-FFF2-40B4-BE49-F238E27FC236}">
                <a16:creationId xmlns:a16="http://schemas.microsoft.com/office/drawing/2014/main" id="{06E0C094-09D8-49E5-946C-E308041B6BC7}"/>
              </a:ext>
            </a:extLst>
          </p:cNvPr>
          <p:cNvPicPr>
            <a:picLocks noGrp="1" noChangeAspect="1"/>
          </p:cNvPicPr>
          <p:nvPr>
            <p:ph idx="1"/>
          </p:nvPr>
        </p:nvPicPr>
        <p:blipFill>
          <a:blip r:embed="rId2"/>
          <a:stretch>
            <a:fillRect/>
          </a:stretch>
        </p:blipFill>
        <p:spPr>
          <a:xfrm>
            <a:off x="1063565" y="2249488"/>
            <a:ext cx="7016869" cy="4324350"/>
          </a:xfrm>
          <a:prstGeom prst="rect">
            <a:avLst/>
          </a:prstGeom>
        </p:spPr>
      </p:pic>
    </p:spTree>
    <p:extLst>
      <p:ext uri="{BB962C8B-B14F-4D97-AF65-F5344CB8AC3E}">
        <p14:creationId xmlns:p14="http://schemas.microsoft.com/office/powerpoint/2010/main" val="342566184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592408-2BD6-46DE-98BE-18D9853CA23A}"/>
              </a:ext>
            </a:extLst>
          </p:cNvPr>
          <p:cNvSpPr>
            <a:spLocks noGrp="1"/>
          </p:cNvSpPr>
          <p:nvPr>
            <p:ph type="title"/>
          </p:nvPr>
        </p:nvSpPr>
        <p:spPr>
          <a:xfrm>
            <a:off x="457200" y="692696"/>
            <a:ext cx="8229600" cy="1152128"/>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Σωματική διάπλαση παιδιών</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 σχολικής ηλικίας </a:t>
            </a:r>
            <a:r>
              <a:rPr lang="el-GR" sz="2700" dirty="0">
                <a:latin typeface="Times New Roman" panose="02020603050405020304" pitchFamily="18" charset="0"/>
                <a:cs typeface="Times New Roman" panose="02020603050405020304" pitchFamily="18" charset="0"/>
              </a:rPr>
              <a:t>(2015-2016)</a:t>
            </a:r>
          </a:p>
        </p:txBody>
      </p:sp>
      <p:pic>
        <p:nvPicPr>
          <p:cNvPr id="5" name="Θέση περιεχομένου 4">
            <a:extLst>
              <a:ext uri="{FF2B5EF4-FFF2-40B4-BE49-F238E27FC236}">
                <a16:creationId xmlns:a16="http://schemas.microsoft.com/office/drawing/2014/main" id="{378205CE-EC50-48BF-8005-10A5C63D57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2420888"/>
            <a:ext cx="4801270" cy="2915057"/>
          </a:xfrm>
        </p:spPr>
      </p:pic>
    </p:spTree>
    <p:extLst>
      <p:ext uri="{BB962C8B-B14F-4D97-AF65-F5344CB8AC3E}">
        <p14:creationId xmlns:p14="http://schemas.microsoft.com/office/powerpoint/2010/main" val="89532774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234DD-39A3-4FB3-A0A7-DB1AF218A941}"/>
              </a:ext>
            </a:extLst>
          </p:cNvPr>
          <p:cNvSpPr>
            <a:spLocks noGrp="1"/>
          </p:cNvSpPr>
          <p:nvPr>
            <p:ph type="title"/>
          </p:nvPr>
        </p:nvSpPr>
        <p:spPr/>
        <p:txBody>
          <a:bodyPr>
            <a:normAutofit fontScale="90000"/>
          </a:bodyPr>
          <a:lstStyle/>
          <a:p>
            <a:pPr algn="ctr"/>
            <a:r>
              <a:rPr lang="el-GR" dirty="0">
                <a:latin typeface="Times New Roman" panose="02020603050405020304" pitchFamily="18" charset="0"/>
                <a:cs typeface="Times New Roman" panose="02020603050405020304" pitchFamily="18" charset="0"/>
              </a:rPr>
              <a:t>Σωματική διάπλαση παιδιών</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 σχολικής ηλικίας </a:t>
            </a:r>
            <a:r>
              <a:rPr lang="el-GR" sz="2700" dirty="0">
                <a:latin typeface="Times New Roman" panose="02020603050405020304" pitchFamily="18" charset="0"/>
                <a:cs typeface="Times New Roman" panose="02020603050405020304" pitchFamily="18" charset="0"/>
              </a:rPr>
              <a:t>(2015-2016)</a:t>
            </a:r>
            <a:endParaRPr lang="el-GR" dirty="0"/>
          </a:p>
        </p:txBody>
      </p:sp>
      <p:pic>
        <p:nvPicPr>
          <p:cNvPr id="5" name="Θέση περιεχομένου 4">
            <a:extLst>
              <a:ext uri="{FF2B5EF4-FFF2-40B4-BE49-F238E27FC236}">
                <a16:creationId xmlns:a16="http://schemas.microsoft.com/office/drawing/2014/main" id="{2DA8E4D1-A674-4A47-9168-316641EA1D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2420888"/>
            <a:ext cx="5401429" cy="3496163"/>
          </a:xfrm>
        </p:spPr>
      </p:pic>
    </p:spTree>
    <p:extLst>
      <p:ext uri="{BB962C8B-B14F-4D97-AF65-F5344CB8AC3E}">
        <p14:creationId xmlns:p14="http://schemas.microsoft.com/office/powerpoint/2010/main" val="170197975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C41E98-1C5A-4F00-8D74-4DD72A8FD3A6}"/>
              </a:ext>
            </a:extLst>
          </p:cNvPr>
          <p:cNvSpPr>
            <a:spLocks noGrp="1"/>
          </p:cNvSpPr>
          <p:nvPr>
            <p:ph type="title"/>
          </p:nvPr>
        </p:nvSpPr>
        <p:spPr>
          <a:xfrm>
            <a:off x="457200" y="692696"/>
            <a:ext cx="8229600" cy="1224136"/>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ΠΑΧΥΣΑΡΚΙΑ ΚΑΙ </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ΜΕΣΟΓΕΙΑΚΗ ΔΙΑΙΤΑ</a:t>
            </a:r>
          </a:p>
        </p:txBody>
      </p:sp>
      <p:sp>
        <p:nvSpPr>
          <p:cNvPr id="3" name="Θέση περιεχομένου 2">
            <a:extLst>
              <a:ext uri="{FF2B5EF4-FFF2-40B4-BE49-F238E27FC236}">
                <a16:creationId xmlns:a16="http://schemas.microsoft.com/office/drawing/2014/main" id="{04BB1409-8774-4824-BB50-D4FF9A8059D5}"/>
              </a:ext>
            </a:extLst>
          </p:cNvPr>
          <p:cNvSpPr>
            <a:spLocks noGrp="1"/>
          </p:cNvSpPr>
          <p:nvPr>
            <p:ph idx="1"/>
          </p:nvPr>
        </p:nvSpPr>
        <p:spPr/>
        <p:txBody>
          <a:bodyPr>
            <a:normAutofit/>
          </a:bodyPr>
          <a:lstStyle/>
          <a:p>
            <a:pPr>
              <a:spcBef>
                <a:spcPts val="0"/>
              </a:spcBef>
              <a:spcAft>
                <a:spcPts val="600"/>
              </a:spcAft>
            </a:pPr>
            <a:r>
              <a:rPr lang="el-GR" dirty="0">
                <a:solidFill>
                  <a:srgbClr val="000000"/>
                </a:solidFill>
                <a:latin typeface="Times New Roman" panose="02020603050405020304" pitchFamily="18" charset="0"/>
              </a:rPr>
              <a:t>Κ</a:t>
            </a:r>
            <a:r>
              <a:rPr lang="el-GR" b="0" i="0" u="none" strike="noStrike" baseline="0" dirty="0">
                <a:solidFill>
                  <a:srgbClr val="000000"/>
                </a:solidFill>
                <a:latin typeface="Times New Roman" panose="02020603050405020304" pitchFamily="18" charset="0"/>
              </a:rPr>
              <a:t>αθοριστικός ρόλος της μεσογειακής δίαιτας στην πρόληψη και θεραπεία των </a:t>
            </a:r>
            <a:r>
              <a:rPr lang="el-GR" b="0" i="0" u="none" strike="noStrike" baseline="0" dirty="0" err="1">
                <a:solidFill>
                  <a:srgbClr val="000000"/>
                </a:solidFill>
                <a:latin typeface="Times New Roman" panose="02020603050405020304" pitchFamily="18" charset="0"/>
              </a:rPr>
              <a:t>διατροφοεξαρτώμενων</a:t>
            </a:r>
            <a:r>
              <a:rPr lang="el-GR" b="0" i="0" u="none" strike="noStrike" baseline="0" dirty="0">
                <a:solidFill>
                  <a:srgbClr val="000000"/>
                </a:solidFill>
                <a:latin typeface="Times New Roman" panose="02020603050405020304" pitchFamily="18" charset="0"/>
              </a:rPr>
              <a:t> νοσημάτων.</a:t>
            </a:r>
          </a:p>
          <a:p>
            <a:pPr>
              <a:spcBef>
                <a:spcPts val="0"/>
              </a:spcBef>
              <a:spcAft>
                <a:spcPts val="600"/>
              </a:spcAft>
            </a:pPr>
            <a:r>
              <a:rPr lang="el-GR" dirty="0">
                <a:solidFill>
                  <a:srgbClr val="000000"/>
                </a:solidFill>
                <a:latin typeface="Times New Roman" panose="02020603050405020304" pitchFamily="18" charset="0"/>
              </a:rPr>
              <a:t>Η</a:t>
            </a:r>
            <a:r>
              <a:rPr lang="el-GR" b="0" i="0" u="none" strike="noStrike" baseline="0" dirty="0">
                <a:solidFill>
                  <a:srgbClr val="000000"/>
                </a:solidFill>
                <a:latin typeface="Times New Roman" panose="02020603050405020304" pitchFamily="18" charset="0"/>
              </a:rPr>
              <a:t> εγκατάλειψη της μεσογειακής δίαιτας </a:t>
            </a:r>
            <a:r>
              <a:rPr lang="el-GR" dirty="0">
                <a:solidFill>
                  <a:srgbClr val="000000"/>
                </a:solidFill>
                <a:latin typeface="Times New Roman" panose="02020603050405020304" pitchFamily="18" charset="0"/>
              </a:rPr>
              <a:t>είχε ως αποτέλεσμα </a:t>
            </a:r>
            <a:r>
              <a:rPr lang="el-GR" b="0" i="0" u="none" strike="noStrike" baseline="0" dirty="0">
                <a:solidFill>
                  <a:srgbClr val="000000"/>
                </a:solidFill>
                <a:latin typeface="Times New Roman" panose="02020603050405020304" pitchFamily="18" charset="0"/>
              </a:rPr>
              <a:t>τα αυξανόμενα ποσοστά της παιδικής παχυσαρκίας και της ανάπτυξης του μεταβολικού συνδρόμου.</a:t>
            </a:r>
            <a:endParaRPr lang="el-GR" dirty="0"/>
          </a:p>
        </p:txBody>
      </p:sp>
    </p:spTree>
    <p:extLst>
      <p:ext uri="{BB962C8B-B14F-4D97-AF65-F5344CB8AC3E}">
        <p14:creationId xmlns:p14="http://schemas.microsoft.com/office/powerpoint/2010/main" val="218581491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277FF2-D9A4-474D-9405-7C61F5372E49}"/>
              </a:ext>
            </a:extLst>
          </p:cNvPr>
          <p:cNvSpPr>
            <a:spLocks noGrp="1"/>
          </p:cNvSpPr>
          <p:nvPr>
            <p:ph type="title"/>
          </p:nvPr>
        </p:nvSpPr>
        <p:spPr>
          <a:xfrm>
            <a:off x="457200" y="764704"/>
            <a:ext cx="8229600" cy="1080120"/>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Διατροφικές συνήθειες παιδιών </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σχολικής ηλικίας </a:t>
            </a:r>
            <a:r>
              <a:rPr lang="el-GR" sz="2700" dirty="0">
                <a:latin typeface="Times New Roman" panose="02020603050405020304" pitchFamily="18" charset="0"/>
                <a:cs typeface="Times New Roman" panose="02020603050405020304" pitchFamily="18" charset="0"/>
              </a:rPr>
              <a:t>(2015-2016)</a:t>
            </a:r>
          </a:p>
        </p:txBody>
      </p:sp>
      <p:pic>
        <p:nvPicPr>
          <p:cNvPr id="5" name="Θέση περιεχομένου 4">
            <a:extLst>
              <a:ext uri="{FF2B5EF4-FFF2-40B4-BE49-F238E27FC236}">
                <a16:creationId xmlns:a16="http://schemas.microsoft.com/office/drawing/2014/main" id="{EC924B39-AC39-4BFA-A8AF-4BE4F8F20A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2564904"/>
            <a:ext cx="5538166" cy="3394787"/>
          </a:xfrm>
        </p:spPr>
      </p:pic>
    </p:spTree>
    <p:extLst>
      <p:ext uri="{BB962C8B-B14F-4D97-AF65-F5344CB8AC3E}">
        <p14:creationId xmlns:p14="http://schemas.microsoft.com/office/powerpoint/2010/main" val="35166917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24490C-AB45-4E7D-8F5F-9F963343F015}"/>
              </a:ext>
            </a:extLst>
          </p:cNvPr>
          <p:cNvSpPr>
            <a:spLocks noGrp="1"/>
          </p:cNvSpPr>
          <p:nvPr>
            <p:ph type="title"/>
          </p:nvPr>
        </p:nvSpPr>
        <p:spPr>
          <a:xfrm>
            <a:off x="457200" y="692696"/>
            <a:ext cx="8229600" cy="1224136"/>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Διατροφικές συνήθειες παιδιών </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σχολικής ηλικίας </a:t>
            </a:r>
            <a:r>
              <a:rPr lang="el-GR" sz="2700" dirty="0">
                <a:latin typeface="Times New Roman" panose="02020603050405020304" pitchFamily="18" charset="0"/>
                <a:cs typeface="Times New Roman" panose="02020603050405020304" pitchFamily="18" charset="0"/>
              </a:rPr>
              <a:t>(2015-2016)</a:t>
            </a:r>
            <a:endParaRPr lang="el-GR" sz="2700" dirty="0"/>
          </a:p>
        </p:txBody>
      </p:sp>
      <p:pic>
        <p:nvPicPr>
          <p:cNvPr id="9" name="Θέση περιεχομένου 8">
            <a:extLst>
              <a:ext uri="{FF2B5EF4-FFF2-40B4-BE49-F238E27FC236}">
                <a16:creationId xmlns:a16="http://schemas.microsoft.com/office/drawing/2014/main" id="{53F47D34-464A-4E50-9E99-75588E03F4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4628" y="2449239"/>
            <a:ext cx="5334744" cy="3924848"/>
          </a:xfrm>
        </p:spPr>
      </p:pic>
    </p:spTree>
    <p:extLst>
      <p:ext uri="{BB962C8B-B14F-4D97-AF65-F5344CB8AC3E}">
        <p14:creationId xmlns:p14="http://schemas.microsoft.com/office/powerpoint/2010/main" val="409249460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6BBB75-CE57-49C2-B21C-6E88EE0088DC}"/>
              </a:ext>
            </a:extLst>
          </p:cNvPr>
          <p:cNvSpPr>
            <a:spLocks noGrp="1"/>
          </p:cNvSpPr>
          <p:nvPr>
            <p:ph type="title"/>
          </p:nvPr>
        </p:nvSpPr>
        <p:spPr>
          <a:xfrm>
            <a:off x="457200" y="707782"/>
            <a:ext cx="8229600" cy="1502018"/>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ΠΑΡΑΓΟΝΤΕΣ ΠΟΥ ΕΠΗΡΕΑΖΟΥΝ </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ΤΙΣ ΔΙΑΤΡΟΦΙΚΕΣ ΕΠΙΛΟΓΕΣ ΤΩΝ ΠΑΙΔΙΩΝ</a:t>
            </a:r>
          </a:p>
        </p:txBody>
      </p:sp>
      <p:pic>
        <p:nvPicPr>
          <p:cNvPr id="5" name="Θέση περιεχομένου 4">
            <a:extLst>
              <a:ext uri="{FF2B5EF4-FFF2-40B4-BE49-F238E27FC236}">
                <a16:creationId xmlns:a16="http://schemas.microsoft.com/office/drawing/2014/main" id="{B8724FB5-5AC9-4CCE-A4F0-95C5C47669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363" y="2673108"/>
            <a:ext cx="7697274" cy="3477110"/>
          </a:xfrm>
        </p:spPr>
      </p:pic>
    </p:spTree>
    <p:extLst>
      <p:ext uri="{BB962C8B-B14F-4D97-AF65-F5344CB8AC3E}">
        <p14:creationId xmlns:p14="http://schemas.microsoft.com/office/powerpoint/2010/main" val="251816541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D3BEEBD-B350-4B89-876F-915E3EBB4A9D}"/>
              </a:ext>
            </a:extLst>
          </p:cNvPr>
          <p:cNvSpPr>
            <a:spLocks noGrp="1"/>
          </p:cNvSpPr>
          <p:nvPr>
            <p:ph type="title"/>
          </p:nvPr>
        </p:nvSpPr>
        <p:spPr>
          <a:xfrm>
            <a:off x="611560" y="692696"/>
            <a:ext cx="8229600" cy="1368152"/>
          </a:xfrm>
        </p:spPr>
        <p:txBody>
          <a:bodyPr>
            <a:noAutofit/>
          </a:bodyPr>
          <a:lstStyle/>
          <a:p>
            <a:pPr algn="ctr"/>
            <a:r>
              <a:rPr lang="el-GR" sz="3200" dirty="0">
                <a:latin typeface="Times New Roman" panose="02020603050405020304" pitchFamily="18" charset="0"/>
                <a:cs typeface="Times New Roman" panose="02020603050405020304" pitchFamily="18" charset="0"/>
              </a:rPr>
              <a:t>ΠΑΡΑΓΟΝΤΕΣ ΠΟΥ ΕΠΗΡΕΑΖΟΥΝ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ΤΗ ΔΙΑΤΡΟΦΙΚΗ ΣΥΜΠΕΡΙΦΟΡΑ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ΤΩΝ ΠΑΙΔΙΩΝ</a:t>
            </a:r>
            <a:endParaRPr lang="el-GR" sz="3200" dirty="0"/>
          </a:p>
        </p:txBody>
      </p:sp>
      <p:sp>
        <p:nvSpPr>
          <p:cNvPr id="3" name="Θέση περιεχομένου 2">
            <a:extLst>
              <a:ext uri="{FF2B5EF4-FFF2-40B4-BE49-F238E27FC236}">
                <a16:creationId xmlns:a16="http://schemas.microsoft.com/office/drawing/2014/main" id="{128276E0-8ACD-43F2-8043-8AABAC26C003}"/>
              </a:ext>
            </a:extLst>
          </p:cNvPr>
          <p:cNvSpPr>
            <a:spLocks noGrp="1"/>
          </p:cNvSpPr>
          <p:nvPr>
            <p:ph idx="1"/>
          </p:nvPr>
        </p:nvSpPr>
        <p:spPr>
          <a:xfrm>
            <a:off x="457200" y="2249488"/>
            <a:ext cx="8229600" cy="4419872"/>
          </a:xfrm>
        </p:spPr>
        <p:txBody>
          <a:bodyPr>
            <a:normAutofit/>
          </a:bodyPr>
          <a:lstStyle/>
          <a:p>
            <a:pPr marL="109728" indent="0">
              <a:buNone/>
            </a:pPr>
            <a:r>
              <a:rPr lang="el-GR" sz="2400" b="0" i="1" u="sng" strike="noStrike" baseline="0" dirty="0">
                <a:solidFill>
                  <a:srgbClr val="000000"/>
                </a:solidFill>
                <a:latin typeface="Times New Roman" panose="02020603050405020304" pitchFamily="18" charset="0"/>
              </a:rPr>
              <a:t>Εσωτερικοί παράγοντες: </a:t>
            </a:r>
          </a:p>
          <a:p>
            <a:pPr marL="109728" indent="0">
              <a:buNone/>
            </a:pPr>
            <a:endParaRPr lang="el-GR" sz="2400" b="0" i="1" u="sng" strike="noStrike" baseline="0" dirty="0">
              <a:solidFill>
                <a:srgbClr val="000000"/>
              </a:solidFill>
              <a:latin typeface="Times New Roman" panose="02020603050405020304" pitchFamily="18" charset="0"/>
            </a:endParaRPr>
          </a:p>
          <a:p>
            <a:r>
              <a:rPr lang="el-GR" sz="2400" dirty="0">
                <a:solidFill>
                  <a:srgbClr val="000000"/>
                </a:solidFill>
                <a:latin typeface="Times New Roman" panose="02020603050405020304" pitchFamily="18" charset="0"/>
              </a:rPr>
              <a:t>Ο</a:t>
            </a:r>
            <a:r>
              <a:rPr lang="el-GR" sz="2400" b="0" i="0" u="none" strike="noStrike" baseline="0" dirty="0">
                <a:solidFill>
                  <a:srgbClr val="000000"/>
                </a:solidFill>
                <a:latin typeface="Times New Roman" panose="02020603050405020304" pitchFamily="18" charset="0"/>
              </a:rPr>
              <a:t>ι άνθρωποι από τη γέννησή τους διαθέτουν κάποιες ιδιαίτερες γευστικές προτιμήσεις (</a:t>
            </a:r>
            <a:r>
              <a:rPr lang="el-GR" sz="2400" b="0" i="0" u="none" strike="noStrike" baseline="0" dirty="0" err="1">
                <a:solidFill>
                  <a:srgbClr val="000000"/>
                </a:solidFill>
                <a:latin typeface="Times New Roman" panose="02020603050405020304" pitchFamily="18" charset="0"/>
              </a:rPr>
              <a:t>Birch</a:t>
            </a:r>
            <a:r>
              <a:rPr lang="el-GR" sz="2400" b="0" i="0" u="none" strike="noStrike" baseline="0" dirty="0">
                <a:solidFill>
                  <a:srgbClr val="000000"/>
                </a:solidFill>
                <a:latin typeface="Times New Roman" panose="02020603050405020304" pitchFamily="18" charset="0"/>
              </a:rPr>
              <a:t>, 1999). </a:t>
            </a:r>
          </a:p>
          <a:p>
            <a:r>
              <a:rPr lang="el-GR" sz="2400" b="0" i="0" u="none" strike="noStrike" baseline="0" dirty="0">
                <a:solidFill>
                  <a:srgbClr val="000000"/>
                </a:solidFill>
                <a:latin typeface="Times New Roman" panose="02020603050405020304" pitchFamily="18" charset="0"/>
              </a:rPr>
              <a:t>Τα παιδιά επιθυμούν περισσότερο προϊόντα με γλυκές και αλμυρές γεύσεις και απορρίπτουν αυτά που έχουν ξινή και πικρή γεύση (</a:t>
            </a:r>
            <a:r>
              <a:rPr lang="el-GR" sz="2400" b="0" i="0" u="none" strike="noStrike" baseline="0" dirty="0" err="1">
                <a:solidFill>
                  <a:srgbClr val="000000"/>
                </a:solidFill>
                <a:latin typeface="Times New Roman" panose="02020603050405020304" pitchFamily="18" charset="0"/>
              </a:rPr>
              <a:t>Drewnowski</a:t>
            </a:r>
            <a:r>
              <a:rPr lang="el-GR" sz="2400" b="0" i="0" u="none" strike="noStrike" baseline="0" dirty="0">
                <a:solidFill>
                  <a:srgbClr val="000000"/>
                </a:solidFill>
                <a:latin typeface="Times New Roman" panose="02020603050405020304" pitchFamily="18" charset="0"/>
              </a:rPr>
              <a:t>, 2000· </a:t>
            </a:r>
            <a:r>
              <a:rPr lang="el-GR" sz="2400" b="0" i="0" u="none" strike="noStrike" baseline="0" dirty="0" err="1">
                <a:solidFill>
                  <a:srgbClr val="000000"/>
                </a:solidFill>
                <a:latin typeface="Times New Roman" panose="02020603050405020304" pitchFamily="18" charset="0"/>
              </a:rPr>
              <a:t>Westenhoefer</a:t>
            </a:r>
            <a:r>
              <a:rPr lang="el-GR" sz="2400" b="0" i="0" u="none" strike="noStrike" baseline="0" dirty="0">
                <a:solidFill>
                  <a:srgbClr val="000000"/>
                </a:solidFill>
                <a:latin typeface="Times New Roman" panose="02020603050405020304" pitchFamily="18" charset="0"/>
              </a:rPr>
              <a:t>, 2001). </a:t>
            </a:r>
          </a:p>
          <a:p>
            <a:r>
              <a:rPr lang="el-GR" sz="2400" dirty="0">
                <a:solidFill>
                  <a:srgbClr val="000000"/>
                </a:solidFill>
                <a:latin typeface="Times New Roman" panose="02020603050405020304" pitchFamily="18" charset="0"/>
              </a:rPr>
              <a:t>Ο</a:t>
            </a:r>
            <a:r>
              <a:rPr lang="el-GR" sz="2400" b="0" i="0" u="none" strike="noStrike" baseline="0" dirty="0">
                <a:solidFill>
                  <a:srgbClr val="000000"/>
                </a:solidFill>
                <a:latin typeface="Times New Roman" panose="02020603050405020304" pitchFamily="18" charset="0"/>
              </a:rPr>
              <a:t>ι προτιμήσεις αυτές δεν παραμένουν σταθερές, αλλά αλλάζουν με την ηλικία, καθότι τα παιδιά δέχονται επιρροές από το εξωτερικό περιβάλλον, τις οποίες μπορούν να ρυθμίσουν με τις κατάλληλες παρεμβάσεις (</a:t>
            </a:r>
            <a:r>
              <a:rPr lang="el-GR" sz="2400" b="0" i="0" u="none" strike="noStrike" baseline="0" dirty="0" err="1">
                <a:solidFill>
                  <a:srgbClr val="000000"/>
                </a:solidFill>
                <a:latin typeface="Times New Roman" panose="02020603050405020304" pitchFamily="18" charset="0"/>
              </a:rPr>
              <a:t>Birch</a:t>
            </a:r>
            <a:r>
              <a:rPr lang="el-GR" sz="2400" b="0" i="0" u="none" strike="noStrike" baseline="0" dirty="0">
                <a:solidFill>
                  <a:srgbClr val="000000"/>
                </a:solidFill>
                <a:latin typeface="Times New Roman" panose="02020603050405020304" pitchFamily="18" charset="0"/>
              </a:rPr>
              <a:t>, 1999). </a:t>
            </a:r>
          </a:p>
          <a:p>
            <a:pPr>
              <a:spcBef>
                <a:spcPts val="0"/>
              </a:spcBef>
              <a:spcAft>
                <a:spcPts val="600"/>
              </a:spcAft>
            </a:pPr>
            <a:endParaRPr lang="el-GR" dirty="0"/>
          </a:p>
        </p:txBody>
      </p:sp>
    </p:spTree>
    <p:extLst>
      <p:ext uri="{BB962C8B-B14F-4D97-AF65-F5344CB8AC3E}">
        <p14:creationId xmlns:p14="http://schemas.microsoft.com/office/powerpoint/2010/main" val="21249919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CAA44D-5B2A-49E2-B3AF-8D899933C2D0}"/>
              </a:ext>
            </a:extLst>
          </p:cNvPr>
          <p:cNvSpPr>
            <a:spLocks noGrp="1"/>
          </p:cNvSpPr>
          <p:nvPr>
            <p:ph type="title"/>
          </p:nvPr>
        </p:nvSpPr>
        <p:spPr>
          <a:xfrm>
            <a:off x="457200" y="692696"/>
            <a:ext cx="8229600" cy="1517104"/>
          </a:xfrm>
        </p:spPr>
        <p:txBody>
          <a:bodyPr>
            <a:noAutofit/>
          </a:bodyPr>
          <a:lstStyle/>
          <a:p>
            <a:pPr algn="ctr"/>
            <a:r>
              <a:rPr lang="el-GR" sz="3200" dirty="0">
                <a:latin typeface="Times New Roman" panose="02020603050405020304" pitchFamily="18" charset="0"/>
                <a:cs typeface="Times New Roman" panose="02020603050405020304" pitchFamily="18" charset="0"/>
              </a:rPr>
              <a:t>ΠΑΡΑΓΟΝΤΕΣ ΠΟΥ ΕΠΗΡΕΑΖΟΥΝ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ΤΗ ΔΙΑΤΡΟΦΙΚΗ ΣΥΜΠΕΡΙΦΟΡΑ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ΤΩΝ ΠΑΙΔΙΩΝ</a:t>
            </a:r>
            <a:endParaRPr lang="el-GR" sz="3200" dirty="0"/>
          </a:p>
        </p:txBody>
      </p:sp>
      <p:sp>
        <p:nvSpPr>
          <p:cNvPr id="3" name="Θέση περιεχομένου 2">
            <a:extLst>
              <a:ext uri="{FF2B5EF4-FFF2-40B4-BE49-F238E27FC236}">
                <a16:creationId xmlns:a16="http://schemas.microsoft.com/office/drawing/2014/main" id="{BB8602B3-3C65-4D11-85EB-7A77844BE6AE}"/>
              </a:ext>
            </a:extLst>
          </p:cNvPr>
          <p:cNvSpPr>
            <a:spLocks noGrp="1"/>
          </p:cNvSpPr>
          <p:nvPr>
            <p:ph idx="1"/>
          </p:nvPr>
        </p:nvSpPr>
        <p:spPr>
          <a:xfrm>
            <a:off x="457200" y="2209800"/>
            <a:ext cx="8229600" cy="4531568"/>
          </a:xfrm>
        </p:spPr>
        <p:txBody>
          <a:bodyPr/>
          <a:lstStyle/>
          <a:p>
            <a:pPr marL="109728" indent="0">
              <a:buNone/>
            </a:pPr>
            <a:r>
              <a:rPr lang="el-GR" sz="2400" b="0" i="1" u="sng" strike="noStrike" baseline="0" dirty="0">
                <a:solidFill>
                  <a:srgbClr val="000000"/>
                </a:solidFill>
                <a:latin typeface="Times New Roman" panose="02020603050405020304" pitchFamily="18" charset="0"/>
              </a:rPr>
              <a:t>Χαρακτηριστικά του προσφερόμενου </a:t>
            </a:r>
            <a:r>
              <a:rPr lang="el-GR" sz="2400" b="0" i="1" u="sng" strike="noStrike" baseline="0" dirty="0" err="1">
                <a:solidFill>
                  <a:srgbClr val="000000"/>
                </a:solidFill>
                <a:latin typeface="Times New Roman" panose="02020603050405020304" pitchFamily="18" charset="0"/>
              </a:rPr>
              <a:t>τροφίμου</a:t>
            </a:r>
            <a:r>
              <a:rPr lang="el-GR" sz="2400" b="0" i="1" u="sng" strike="noStrike" baseline="0" dirty="0">
                <a:solidFill>
                  <a:srgbClr val="000000"/>
                </a:solidFill>
                <a:latin typeface="Times New Roman" panose="02020603050405020304" pitchFamily="18" charset="0"/>
              </a:rPr>
              <a:t>: </a:t>
            </a:r>
          </a:p>
          <a:p>
            <a:pPr marL="109728" indent="0">
              <a:buNone/>
            </a:pPr>
            <a:endParaRPr lang="el-GR" sz="2400" b="0" i="1" u="sng" strike="noStrike" baseline="0" dirty="0">
              <a:solidFill>
                <a:srgbClr val="000000"/>
              </a:solidFill>
              <a:latin typeface="Times New Roman" panose="02020603050405020304" pitchFamily="18" charset="0"/>
            </a:endParaRPr>
          </a:p>
          <a:p>
            <a:r>
              <a:rPr lang="el-GR" sz="2400" b="0" i="0" u="none" strike="noStrike" baseline="0" dirty="0">
                <a:solidFill>
                  <a:srgbClr val="000000"/>
                </a:solidFill>
                <a:latin typeface="Times New Roman" panose="02020603050405020304" pitchFamily="18" charset="0"/>
              </a:rPr>
              <a:t>Το σχήμα, η υφή, το άρωμα, το χρώμα, η γεύση, η εμφάνιση, το μέγεθος των μερίδων διαδραματίζουν έναν πολύ σημαντικό ρόλο στην απόφαση επιλογής φαγητού για το παιδί.</a:t>
            </a:r>
          </a:p>
          <a:p>
            <a:r>
              <a:rPr lang="el-GR" sz="2400" b="0" i="0" u="none" strike="noStrike" baseline="0" dirty="0">
                <a:solidFill>
                  <a:srgbClr val="000000"/>
                </a:solidFill>
                <a:latin typeface="Times New Roman" panose="02020603050405020304" pitchFamily="18" charset="0"/>
              </a:rPr>
              <a:t> Όταν το υγιεινό φαγητό υπερτερεί σε γεύση και εμφάνιση, είναι πιο βολικό και προσφέρεται ως μόνη επιλογή. Στην περίπτωση αυτή η πρόσληψή του είναι πιο εύκολη. Διαφορετικά οι γονείς ή τα πλησιέστερα στο παιδί πρόσωπα θα πρέπει να επιστρατεύσουν στρατηγικές που θα βοηθήσουν στην κατάλληλη πρόσληψη (</a:t>
            </a:r>
            <a:r>
              <a:rPr lang="el-GR" sz="2400" b="0" i="0" u="none" strike="noStrike" baseline="0" dirty="0" err="1">
                <a:solidFill>
                  <a:srgbClr val="000000"/>
                </a:solidFill>
                <a:latin typeface="Times New Roman" panose="02020603050405020304" pitchFamily="18" charset="0"/>
              </a:rPr>
              <a:t>Ζαμπέλας</a:t>
            </a:r>
            <a:r>
              <a:rPr lang="el-GR" sz="2400" b="0" i="0" u="none" strike="noStrike" baseline="0" dirty="0">
                <a:solidFill>
                  <a:srgbClr val="000000"/>
                </a:solidFill>
                <a:latin typeface="Times New Roman" panose="02020603050405020304" pitchFamily="18" charset="0"/>
              </a:rPr>
              <a:t>, 2003). </a:t>
            </a:r>
          </a:p>
          <a:p>
            <a:endParaRPr lang="el-GR" dirty="0"/>
          </a:p>
        </p:txBody>
      </p:sp>
    </p:spTree>
    <p:extLst>
      <p:ext uri="{BB962C8B-B14F-4D97-AF65-F5344CB8AC3E}">
        <p14:creationId xmlns:p14="http://schemas.microsoft.com/office/powerpoint/2010/main" val="308136058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1F9220-CA4A-49AD-8EDB-5EA0861EC618}"/>
              </a:ext>
            </a:extLst>
          </p:cNvPr>
          <p:cNvSpPr>
            <a:spLocks noGrp="1"/>
          </p:cNvSpPr>
          <p:nvPr>
            <p:ph type="title"/>
          </p:nvPr>
        </p:nvSpPr>
        <p:spPr>
          <a:xfrm>
            <a:off x="457200" y="692696"/>
            <a:ext cx="8229600" cy="1517104"/>
          </a:xfrm>
        </p:spPr>
        <p:txBody>
          <a:bodyPr>
            <a:noAutofit/>
          </a:bodyPr>
          <a:lstStyle/>
          <a:p>
            <a:pPr algn="ctr"/>
            <a:r>
              <a:rPr lang="el-GR" sz="3200" dirty="0">
                <a:latin typeface="Times New Roman" panose="02020603050405020304" pitchFamily="18" charset="0"/>
                <a:cs typeface="Times New Roman" panose="02020603050405020304" pitchFamily="18" charset="0"/>
              </a:rPr>
              <a:t>ΠΑΡΑΓΟΝΤΕΣ ΠΟΥ ΕΠΗΡΕΑΖΟΥΝ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ΤΗ ΔΙΑΤΡΟΦΙΚΗ ΣΥΜΠΕΡΙΦΟΡΑ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ΤΩΝ ΠΑΙΔΙΩΝ</a:t>
            </a:r>
            <a:endParaRPr lang="el-GR" sz="3200" dirty="0"/>
          </a:p>
        </p:txBody>
      </p:sp>
      <p:sp>
        <p:nvSpPr>
          <p:cNvPr id="3" name="Θέση περιεχομένου 2">
            <a:extLst>
              <a:ext uri="{FF2B5EF4-FFF2-40B4-BE49-F238E27FC236}">
                <a16:creationId xmlns:a16="http://schemas.microsoft.com/office/drawing/2014/main" id="{FACF9980-2D8F-4C66-98B2-19E67CBE5959}"/>
              </a:ext>
            </a:extLst>
          </p:cNvPr>
          <p:cNvSpPr>
            <a:spLocks noGrp="1"/>
          </p:cNvSpPr>
          <p:nvPr>
            <p:ph idx="1"/>
          </p:nvPr>
        </p:nvSpPr>
        <p:spPr/>
        <p:txBody>
          <a:bodyPr/>
          <a:lstStyle/>
          <a:p>
            <a:pPr marL="109728" indent="0">
              <a:buNone/>
            </a:pPr>
            <a:r>
              <a:rPr lang="el-GR" sz="2400" b="0" i="1" u="sng" strike="noStrike" baseline="0" dirty="0">
                <a:solidFill>
                  <a:srgbClr val="000000"/>
                </a:solidFill>
                <a:latin typeface="Times New Roman" panose="02020603050405020304" pitchFamily="18" charset="0"/>
              </a:rPr>
              <a:t>Εξωτερικοί παράγοντες: </a:t>
            </a:r>
          </a:p>
          <a:p>
            <a:pPr marL="109728" indent="0">
              <a:buNone/>
            </a:pPr>
            <a:endParaRPr lang="el-GR" sz="2400" b="0" i="1" u="sng" strike="noStrike" baseline="0" dirty="0">
              <a:solidFill>
                <a:srgbClr val="000000"/>
              </a:solidFill>
              <a:latin typeface="Times New Roman" panose="02020603050405020304" pitchFamily="18" charset="0"/>
            </a:endParaRPr>
          </a:p>
          <a:p>
            <a:pPr>
              <a:spcBef>
                <a:spcPts val="0"/>
              </a:spcBef>
              <a:spcAft>
                <a:spcPts val="600"/>
              </a:spcAft>
            </a:pPr>
            <a:r>
              <a:rPr lang="el-GR" b="0" i="0" u="none" strike="noStrike" baseline="0" dirty="0">
                <a:solidFill>
                  <a:srgbClr val="000000"/>
                </a:solidFill>
                <a:latin typeface="Times New Roman" panose="02020603050405020304" pitchFamily="18" charset="0"/>
              </a:rPr>
              <a:t>Η οικογένεια, οι φίλοι και γνωστοί, το σχολείο, οι εκπαιδευτικοί, τα Μ.Μ.Ε., οι διαφημίσεις </a:t>
            </a:r>
            <a:r>
              <a:rPr lang="el-GR" b="0" i="0" u="none" strike="noStrike" baseline="0" dirty="0" err="1">
                <a:solidFill>
                  <a:srgbClr val="000000"/>
                </a:solidFill>
                <a:latin typeface="Times New Roman" panose="02020603050405020304" pitchFamily="18" charset="0"/>
              </a:rPr>
              <a:t>κ.άσυμβάλουν</a:t>
            </a:r>
            <a:r>
              <a:rPr lang="el-GR" b="0" i="0" u="none" strike="noStrike" baseline="0" dirty="0">
                <a:solidFill>
                  <a:srgbClr val="000000"/>
                </a:solidFill>
                <a:latin typeface="Times New Roman" panose="02020603050405020304" pitchFamily="18" charset="0"/>
              </a:rPr>
              <a:t> σε μεγάλο βαθμό στη διαμόρφωση διατροφικών συνηθειών και στην απόφαση επιλογής τροφίμων (</a:t>
            </a:r>
            <a:r>
              <a:rPr lang="el-GR" b="0" i="0" u="none" strike="noStrike" baseline="0" dirty="0" err="1">
                <a:solidFill>
                  <a:srgbClr val="000000"/>
                </a:solidFill>
                <a:latin typeface="Times New Roman" panose="02020603050405020304" pitchFamily="18" charset="0"/>
              </a:rPr>
              <a:t>Traahms</a:t>
            </a:r>
            <a:r>
              <a:rPr lang="el-GR" b="0" i="0" u="none" strike="noStrike" baseline="0" dirty="0">
                <a:solidFill>
                  <a:srgbClr val="000000"/>
                </a:solidFill>
                <a:latin typeface="Times New Roman" panose="02020603050405020304" pitchFamily="18" charset="0"/>
              </a:rPr>
              <a:t> &amp; </a:t>
            </a:r>
            <a:r>
              <a:rPr lang="el-GR" b="0" i="0" u="none" strike="noStrike" baseline="0" dirty="0" err="1">
                <a:solidFill>
                  <a:srgbClr val="000000"/>
                </a:solidFill>
                <a:latin typeface="Times New Roman" panose="02020603050405020304" pitchFamily="18" charset="0"/>
              </a:rPr>
              <a:t>Pipes</a:t>
            </a:r>
            <a:r>
              <a:rPr lang="el-GR" b="0" i="0" u="none" strike="noStrike" baseline="0" dirty="0">
                <a:solidFill>
                  <a:srgbClr val="000000"/>
                </a:solidFill>
                <a:latin typeface="Times New Roman" panose="02020603050405020304" pitchFamily="18" charset="0"/>
              </a:rPr>
              <a:t>, 2000). </a:t>
            </a:r>
          </a:p>
          <a:p>
            <a:endParaRPr lang="el-GR" dirty="0"/>
          </a:p>
        </p:txBody>
      </p:sp>
    </p:spTree>
    <p:extLst>
      <p:ext uri="{BB962C8B-B14F-4D97-AF65-F5344CB8AC3E}">
        <p14:creationId xmlns:p14="http://schemas.microsoft.com/office/powerpoint/2010/main" val="289515568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CF78E4-F380-452A-9494-568940BBEE6C}"/>
              </a:ext>
            </a:extLst>
          </p:cNvPr>
          <p:cNvSpPr>
            <a:spLocks noGrp="1"/>
          </p:cNvSpPr>
          <p:nvPr>
            <p:ph type="title"/>
          </p:nvPr>
        </p:nvSpPr>
        <p:spPr>
          <a:xfrm>
            <a:off x="457200" y="548680"/>
            <a:ext cx="8229600" cy="1661120"/>
          </a:xfrm>
        </p:spPr>
        <p:txBody>
          <a:bodyPr>
            <a:normAutofit/>
          </a:bodyPr>
          <a:lstStyle/>
          <a:p>
            <a:pPr algn="ctr"/>
            <a:r>
              <a:rPr lang="el-GR" sz="3200" dirty="0">
                <a:latin typeface="Times New Roman" panose="02020603050405020304" pitchFamily="18" charset="0"/>
                <a:cs typeface="Times New Roman" panose="02020603050405020304" pitchFamily="18" charset="0"/>
              </a:rPr>
              <a:t>ΠΑΡΑΓΟΝΤΕΣ ΠΟΥ ΕΠΗΡΕΑΖΟΥΝ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ΤΗ ΔΙΑΤΡΟΦΙΚΗ ΣΥΜΠΕΡΙΦΟΡΑ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ΤΩΝ ΕΦΗΒΩΝ</a:t>
            </a:r>
          </a:p>
        </p:txBody>
      </p:sp>
      <p:sp>
        <p:nvSpPr>
          <p:cNvPr id="3" name="Θέση περιεχομένου 2">
            <a:extLst>
              <a:ext uri="{FF2B5EF4-FFF2-40B4-BE49-F238E27FC236}">
                <a16:creationId xmlns:a16="http://schemas.microsoft.com/office/drawing/2014/main" id="{6520AD0C-6BFD-4D79-9400-F2BC1DA0B7C9}"/>
              </a:ext>
            </a:extLst>
          </p:cNvPr>
          <p:cNvSpPr>
            <a:spLocks noGrp="1"/>
          </p:cNvSpPr>
          <p:nvPr>
            <p:ph idx="1"/>
          </p:nvPr>
        </p:nvSpPr>
        <p:spPr>
          <a:xfrm>
            <a:off x="457200" y="2249424"/>
            <a:ext cx="8229600" cy="4608576"/>
          </a:xfrm>
        </p:spPr>
        <p:txBody>
          <a:bodyPr>
            <a:normAutofit fontScale="92500"/>
          </a:bodyPr>
          <a:lstStyle/>
          <a:p>
            <a:pPr>
              <a:lnSpc>
                <a:spcPct val="110000"/>
              </a:lnSpc>
              <a:spcBef>
                <a:spcPts val="0"/>
              </a:spcBef>
              <a:spcAft>
                <a:spcPts val="600"/>
              </a:spcAft>
              <a:buFont typeface="Arial" panose="020B0604020202020204" pitchFamily="34" charset="0"/>
              <a:buChar char="•"/>
            </a:pPr>
            <a:r>
              <a:rPr lang="el-GR" sz="2400" dirty="0">
                <a:solidFill>
                  <a:srgbClr val="000000"/>
                </a:solidFill>
                <a:latin typeface="Times New Roman" panose="02020603050405020304" pitchFamily="18" charset="0"/>
              </a:rPr>
              <a:t>Η</a:t>
            </a:r>
            <a:r>
              <a:rPr lang="el-GR" sz="2400" b="0" i="0" u="none" strike="noStrike" baseline="0" dirty="0">
                <a:solidFill>
                  <a:srgbClr val="000000"/>
                </a:solidFill>
                <a:latin typeface="Times New Roman" panose="02020603050405020304" pitchFamily="18" charset="0"/>
              </a:rPr>
              <a:t> δομή και </a:t>
            </a:r>
            <a:r>
              <a:rPr lang="el-GR" sz="2400" dirty="0">
                <a:solidFill>
                  <a:srgbClr val="000000"/>
                </a:solidFill>
                <a:latin typeface="Times New Roman" panose="02020603050405020304" pitchFamily="18" charset="0"/>
              </a:rPr>
              <a:t>τα </a:t>
            </a:r>
            <a:r>
              <a:rPr lang="el-GR" sz="2400" b="0" i="0" u="none" strike="noStrike" baseline="0" dirty="0">
                <a:solidFill>
                  <a:srgbClr val="000000"/>
                </a:solidFill>
                <a:latin typeface="Times New Roman" panose="02020603050405020304" pitchFamily="18" charset="0"/>
              </a:rPr>
              <a:t>χαρακτηριστικά της οικογένειας σε σχέση με τις διαιτητικές συνήθειες των γονέων, </a:t>
            </a:r>
          </a:p>
          <a:p>
            <a:pPr>
              <a:lnSpc>
                <a:spcPct val="110000"/>
              </a:lnSpc>
              <a:spcBef>
                <a:spcPts val="0"/>
              </a:spcBef>
              <a:spcAft>
                <a:spcPts val="600"/>
              </a:spcAft>
            </a:pPr>
            <a:r>
              <a:rPr lang="el-GR" sz="2400" b="0" i="0" u="none" strike="noStrike" baseline="0" dirty="0">
                <a:solidFill>
                  <a:srgbClr val="000000"/>
                </a:solidFill>
                <a:latin typeface="Times New Roman" panose="02020603050405020304" pitchFamily="18" charset="0"/>
              </a:rPr>
              <a:t>Η διαφήμιση από τα Μ.Μ.Ε., </a:t>
            </a:r>
          </a:p>
          <a:p>
            <a:pPr>
              <a:lnSpc>
                <a:spcPct val="110000"/>
              </a:lnSpc>
              <a:spcBef>
                <a:spcPts val="0"/>
              </a:spcBef>
              <a:spcAft>
                <a:spcPts val="600"/>
              </a:spcAft>
            </a:pPr>
            <a:r>
              <a:rPr lang="el-GR" sz="2400" dirty="0">
                <a:solidFill>
                  <a:srgbClr val="000000"/>
                </a:solidFill>
                <a:latin typeface="Times New Roman" panose="02020603050405020304" pitchFamily="18" charset="0"/>
              </a:rPr>
              <a:t>Οι</a:t>
            </a:r>
            <a:r>
              <a:rPr lang="el-GR" sz="2400" b="0" i="0" u="none" strike="noStrike" baseline="0" dirty="0">
                <a:solidFill>
                  <a:srgbClr val="000000"/>
                </a:solidFill>
                <a:latin typeface="Times New Roman" panose="02020603050405020304" pitchFamily="18" charset="0"/>
              </a:rPr>
              <a:t> κοινωνικές και πολιτιστικές αξίες και τα σωματικά πρότυπα. </a:t>
            </a:r>
          </a:p>
          <a:p>
            <a:pPr>
              <a:lnSpc>
                <a:spcPct val="110000"/>
              </a:lnSpc>
              <a:spcBef>
                <a:spcPts val="0"/>
              </a:spcBef>
              <a:spcAft>
                <a:spcPts val="600"/>
              </a:spcAft>
            </a:pPr>
            <a:r>
              <a:rPr lang="el-GR" sz="2400" b="0" i="0" u="none" strike="noStrike" baseline="0" dirty="0">
                <a:solidFill>
                  <a:srgbClr val="000000"/>
                </a:solidFill>
                <a:latin typeface="Times New Roman" panose="02020603050405020304" pitchFamily="18" charset="0"/>
              </a:rPr>
              <a:t>Οι  αντιλήψεις και </a:t>
            </a:r>
            <a:r>
              <a:rPr lang="el-GR" sz="2400" dirty="0">
                <a:solidFill>
                  <a:srgbClr val="000000"/>
                </a:solidFill>
                <a:latin typeface="Times New Roman" panose="02020603050405020304" pitchFamily="18" charset="0"/>
              </a:rPr>
              <a:t>η </a:t>
            </a:r>
            <a:r>
              <a:rPr lang="el-GR" sz="2400" b="0" i="0" u="none" strike="noStrike" baseline="0" dirty="0">
                <a:solidFill>
                  <a:srgbClr val="000000"/>
                </a:solidFill>
                <a:latin typeface="Times New Roman" panose="02020603050405020304" pitchFamily="18" charset="0"/>
              </a:rPr>
              <a:t>γνώση για την εικόνα του σώματος, </a:t>
            </a:r>
          </a:p>
          <a:p>
            <a:pPr>
              <a:lnSpc>
                <a:spcPct val="110000"/>
              </a:lnSpc>
              <a:spcBef>
                <a:spcPts val="0"/>
              </a:spcBef>
              <a:spcAft>
                <a:spcPts val="600"/>
              </a:spcAft>
            </a:pPr>
            <a:r>
              <a:rPr lang="el-GR" sz="2400" b="0" i="0" u="none" strike="noStrike" baseline="0" dirty="0">
                <a:solidFill>
                  <a:srgbClr val="000000"/>
                </a:solidFill>
                <a:latin typeface="Times New Roman" panose="02020603050405020304" pitchFamily="18" charset="0"/>
              </a:rPr>
              <a:t>Η ψυχοκοινωνική τους ανάπτυξη, </a:t>
            </a:r>
          </a:p>
          <a:p>
            <a:pPr>
              <a:lnSpc>
                <a:spcPct val="110000"/>
              </a:lnSpc>
              <a:spcBef>
                <a:spcPts val="0"/>
              </a:spcBef>
              <a:spcAft>
                <a:spcPts val="600"/>
              </a:spcAft>
            </a:pPr>
            <a:r>
              <a:rPr lang="el-GR" sz="2400" dirty="0">
                <a:solidFill>
                  <a:srgbClr val="000000"/>
                </a:solidFill>
                <a:latin typeface="Times New Roman" panose="02020603050405020304" pitchFamily="18" charset="0"/>
              </a:rPr>
              <a:t>Οι</a:t>
            </a:r>
            <a:r>
              <a:rPr lang="el-GR" sz="2400" b="0" i="0" u="none" strike="noStrike" baseline="0" dirty="0">
                <a:solidFill>
                  <a:srgbClr val="000000"/>
                </a:solidFill>
                <a:latin typeface="Times New Roman" panose="02020603050405020304" pitchFamily="18" charset="0"/>
              </a:rPr>
              <a:t> προσωπικές εμπειρίες και αξίες, </a:t>
            </a:r>
          </a:p>
          <a:p>
            <a:pPr>
              <a:lnSpc>
                <a:spcPct val="110000"/>
              </a:lnSpc>
              <a:spcBef>
                <a:spcPts val="0"/>
              </a:spcBef>
              <a:spcAft>
                <a:spcPts val="600"/>
              </a:spcAft>
            </a:pPr>
            <a:r>
              <a:rPr lang="el-GR" sz="2400" dirty="0">
                <a:solidFill>
                  <a:srgbClr val="000000"/>
                </a:solidFill>
                <a:latin typeface="Times New Roman" panose="02020603050405020304" pitchFamily="18" charset="0"/>
              </a:rPr>
              <a:t>Η</a:t>
            </a:r>
            <a:r>
              <a:rPr lang="el-GR" sz="2400" b="0" i="0" u="none" strike="noStrike" baseline="0" dirty="0">
                <a:solidFill>
                  <a:srgbClr val="000000"/>
                </a:solidFill>
                <a:latin typeface="Times New Roman" panose="02020603050405020304" pitchFamily="18" charset="0"/>
              </a:rPr>
              <a:t> γεύση και η εμφάνιση των τροφίμων, </a:t>
            </a:r>
          </a:p>
          <a:p>
            <a:pPr>
              <a:lnSpc>
                <a:spcPct val="110000"/>
              </a:lnSpc>
              <a:spcBef>
                <a:spcPts val="0"/>
              </a:spcBef>
              <a:spcAft>
                <a:spcPts val="600"/>
              </a:spcAft>
            </a:pPr>
            <a:r>
              <a:rPr lang="el-GR" sz="2400" dirty="0">
                <a:solidFill>
                  <a:srgbClr val="000000"/>
                </a:solidFill>
                <a:latin typeface="Times New Roman" panose="02020603050405020304" pitchFamily="18" charset="0"/>
              </a:rPr>
              <a:t>Η</a:t>
            </a:r>
            <a:r>
              <a:rPr lang="el-GR" sz="2400" b="0" i="0" u="none" strike="noStrike" baseline="0" dirty="0">
                <a:solidFill>
                  <a:srgbClr val="000000"/>
                </a:solidFill>
                <a:latin typeface="Times New Roman" panose="02020603050405020304" pitchFamily="18" charset="0"/>
              </a:rPr>
              <a:t> ευκολία παρασκευής και διαθεσιμότητας των τροφών (</a:t>
            </a:r>
            <a:r>
              <a:rPr lang="el-GR" sz="2400" b="0" i="0" u="none" strike="noStrike" baseline="0" dirty="0" err="1">
                <a:solidFill>
                  <a:srgbClr val="000000"/>
                </a:solidFill>
                <a:latin typeface="Times New Roman" panose="02020603050405020304" pitchFamily="18" charset="0"/>
              </a:rPr>
              <a:t>Ζαμπέλας</a:t>
            </a:r>
            <a:r>
              <a:rPr lang="el-GR" sz="2400" b="0" i="0" u="none" strike="noStrike" baseline="0" dirty="0">
                <a:solidFill>
                  <a:srgbClr val="000000"/>
                </a:solidFill>
                <a:latin typeface="Times New Roman" panose="02020603050405020304" pitchFamily="18" charset="0"/>
              </a:rPr>
              <a:t>, 2003). </a:t>
            </a:r>
          </a:p>
          <a:p>
            <a:endParaRPr lang="el-GR" dirty="0"/>
          </a:p>
        </p:txBody>
      </p:sp>
    </p:spTree>
    <p:extLst>
      <p:ext uri="{BB962C8B-B14F-4D97-AF65-F5344CB8AC3E}">
        <p14:creationId xmlns:p14="http://schemas.microsoft.com/office/powerpoint/2010/main" val="3273309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FA6886-8196-4C24-832B-D9B15FC2DEF5}"/>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Διαφορές στην πρόσληψη λίπους</a:t>
            </a:r>
          </a:p>
        </p:txBody>
      </p:sp>
      <p:pic>
        <p:nvPicPr>
          <p:cNvPr id="4" name="Θέση περιεχομένου 3">
            <a:extLst>
              <a:ext uri="{FF2B5EF4-FFF2-40B4-BE49-F238E27FC236}">
                <a16:creationId xmlns:a16="http://schemas.microsoft.com/office/drawing/2014/main" id="{A5F9F684-4CE4-411D-BDBA-04BDBBB824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564904"/>
            <a:ext cx="8568952" cy="3528392"/>
          </a:xfrm>
          <a:prstGeom prst="rect">
            <a:avLst/>
          </a:prstGeom>
        </p:spPr>
      </p:pic>
    </p:spTree>
    <p:extLst>
      <p:ext uri="{BB962C8B-B14F-4D97-AF65-F5344CB8AC3E}">
        <p14:creationId xmlns:p14="http://schemas.microsoft.com/office/powerpoint/2010/main" val="381306405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EB0560-3228-44E8-BFA7-7C6F35F2CCF2}"/>
              </a:ext>
            </a:extLst>
          </p:cNvPr>
          <p:cNvSpPr>
            <a:spLocks noGrp="1"/>
          </p:cNvSpPr>
          <p:nvPr>
            <p:ph type="title"/>
          </p:nvPr>
        </p:nvSpPr>
        <p:spPr>
          <a:xfrm>
            <a:off x="457200" y="692696"/>
            <a:ext cx="8229600" cy="1152128"/>
          </a:xfrm>
        </p:spPr>
        <p:txBody>
          <a:bodyPr>
            <a:normAutofit/>
          </a:bodyPr>
          <a:lstStyle/>
          <a:p>
            <a:pPr algn="ctr"/>
            <a:r>
              <a:rPr lang="el-GR" sz="3200" dirty="0">
                <a:latin typeface="Times New Roman" panose="02020603050405020304" pitchFamily="18" charset="0"/>
                <a:cs typeface="Times New Roman" panose="02020603050405020304" pitchFamily="18" charset="0"/>
              </a:rPr>
              <a:t>ΕΚΜΑΘΗΣΗ ΤΡΟΠΩΝ ΚΑΛΩΝ ΔΙΑΤΡΟΦΙΚΩΝ ΣΥΝΗΘΕΙΩΝ</a:t>
            </a:r>
          </a:p>
        </p:txBody>
      </p:sp>
      <p:sp>
        <p:nvSpPr>
          <p:cNvPr id="3" name="Θέση περιεχομένου 2">
            <a:extLst>
              <a:ext uri="{FF2B5EF4-FFF2-40B4-BE49-F238E27FC236}">
                <a16:creationId xmlns:a16="http://schemas.microsoft.com/office/drawing/2014/main" id="{757DD0FD-E052-4538-8C09-29E5753ECD49}"/>
              </a:ext>
            </a:extLst>
          </p:cNvPr>
          <p:cNvSpPr>
            <a:spLocks noGrp="1"/>
          </p:cNvSpPr>
          <p:nvPr>
            <p:ph idx="1"/>
          </p:nvPr>
        </p:nvSpPr>
        <p:spPr>
          <a:xfrm>
            <a:off x="457200" y="1988840"/>
            <a:ext cx="8229600" cy="4585696"/>
          </a:xfrm>
        </p:spPr>
        <p:txBody>
          <a:bodyPr>
            <a:normAutofit/>
          </a:bodyPr>
          <a:lstStyle/>
          <a:p>
            <a:pPr marL="109728" indent="0">
              <a:spcBef>
                <a:spcPts val="0"/>
              </a:spcBef>
              <a:spcAft>
                <a:spcPts val="600"/>
              </a:spcAft>
              <a:buNone/>
            </a:pPr>
            <a:r>
              <a:rPr lang="el-GR" sz="2400" i="1" u="sng" dirty="0">
                <a:solidFill>
                  <a:srgbClr val="000000"/>
                </a:solidFill>
                <a:latin typeface="Times New Roman" panose="02020603050405020304" pitchFamily="18" charset="0"/>
              </a:rPr>
              <a:t>Η </a:t>
            </a:r>
            <a:r>
              <a:rPr lang="el-GR" sz="2400" b="0" i="1" u="sng" strike="noStrike" baseline="0" dirty="0">
                <a:solidFill>
                  <a:srgbClr val="000000"/>
                </a:solidFill>
                <a:latin typeface="Times New Roman" panose="02020603050405020304" pitchFamily="18" charset="0"/>
              </a:rPr>
              <a:t>διατροφική εκπαίδευση μπορεί να επιφέρει θετικά αποτελέσματα όταν </a:t>
            </a:r>
            <a:r>
              <a:rPr lang="el-GR" sz="2400" b="0" i="0" u="none" strike="noStrike" baseline="0" dirty="0">
                <a:solidFill>
                  <a:srgbClr val="000000"/>
                </a:solidFill>
                <a:latin typeface="Times New Roman" panose="02020603050405020304" pitchFamily="18" charset="0"/>
              </a:rPr>
              <a:t>: </a:t>
            </a:r>
          </a:p>
          <a:p>
            <a:pPr>
              <a:spcBef>
                <a:spcPts val="0"/>
              </a:spcBef>
              <a:spcAft>
                <a:spcPts val="600"/>
              </a:spcAft>
            </a:pPr>
            <a:r>
              <a:rPr lang="el-GR" sz="2400" dirty="0">
                <a:solidFill>
                  <a:srgbClr val="000000"/>
                </a:solidFill>
                <a:latin typeface="Times New Roman" panose="02020603050405020304" pitchFamily="18" charset="0"/>
              </a:rPr>
              <a:t>Ο</a:t>
            </a:r>
            <a:r>
              <a:rPr lang="el-GR" sz="2400" b="0" i="0" u="none" strike="noStrike" baseline="0" dirty="0">
                <a:solidFill>
                  <a:srgbClr val="000000"/>
                </a:solidFill>
                <a:latin typeface="Times New Roman" panose="02020603050405020304" pitchFamily="18" charset="0"/>
              </a:rPr>
              <a:t>ι οδηγίες εστιάζονται και δίνονται με έμφαση στη συμπεριφορά. Η έμφαση να αφορά στην αλλαγή συμπεριφοράς και όχι τόσο στην απλή εκμάθηση διατροφικών πληροφοριών. </a:t>
            </a:r>
          </a:p>
          <a:p>
            <a:pPr>
              <a:spcBef>
                <a:spcPts val="0"/>
              </a:spcBef>
              <a:spcAft>
                <a:spcPts val="600"/>
              </a:spcAft>
            </a:pPr>
            <a:r>
              <a:rPr lang="el-GR" sz="2400" dirty="0">
                <a:solidFill>
                  <a:srgbClr val="000000"/>
                </a:solidFill>
                <a:latin typeface="Times New Roman" panose="02020603050405020304" pitchFamily="18" charset="0"/>
              </a:rPr>
              <a:t>Σ</a:t>
            </a:r>
            <a:r>
              <a:rPr lang="el-GR" sz="2400" b="0" i="0" u="none" strike="noStrike" baseline="0" dirty="0">
                <a:solidFill>
                  <a:srgbClr val="000000"/>
                </a:solidFill>
                <a:latin typeface="Times New Roman" panose="02020603050405020304" pitchFamily="18" charset="0"/>
              </a:rPr>
              <a:t>το ρεπερτόριο των άμεσων εμπλεκομένων εμπεριέχεται η χρήση ενεργητικών στρατηγικών μάθησης (παιχνίδι, χορός, θέατρο, μουσική).</a:t>
            </a:r>
          </a:p>
          <a:p>
            <a:pPr>
              <a:spcBef>
                <a:spcPts val="0"/>
              </a:spcBef>
              <a:spcAft>
                <a:spcPts val="600"/>
              </a:spcAft>
            </a:pPr>
            <a:r>
              <a:rPr lang="el-GR" sz="2400" dirty="0">
                <a:latin typeface="Times New Roman" panose="02020603050405020304" pitchFamily="18" charset="0"/>
              </a:rPr>
              <a:t>Ο</a:t>
            </a:r>
            <a:r>
              <a:rPr lang="el-GR" sz="2400" b="0" i="0" u="none" strike="noStrike" baseline="0" dirty="0">
                <a:latin typeface="Times New Roman" panose="02020603050405020304" pitchFamily="18" charset="0"/>
              </a:rPr>
              <a:t>ι εκπαιδευτικοί διαθέτουν επαρκή κατάρτιση στα θέματα διατροφικής εκπαίδευσης. </a:t>
            </a:r>
          </a:p>
          <a:p>
            <a:endParaRPr lang="el-GR" sz="2400" b="0" i="0" u="none" strike="noStrike" baseline="0" dirty="0">
              <a:solidFill>
                <a:srgbClr val="000000"/>
              </a:solidFill>
              <a:latin typeface="Times New Roman" panose="02020603050405020304" pitchFamily="18" charset="0"/>
            </a:endParaRPr>
          </a:p>
          <a:p>
            <a:endParaRPr lang="el-GR" sz="18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156539594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80D500-56BE-4076-891D-B37DCA5CE226}"/>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ΕΚΜΑΘΗΣΗ ΤΡΟΠΩΝ ΚΑΛΩΝ ΔΙΑΤΡΟΦΙΚΩΝ ΣΥΝΗΘΕΙΩΝ</a:t>
            </a:r>
            <a:endParaRPr lang="el-GR" sz="3200" dirty="0"/>
          </a:p>
        </p:txBody>
      </p:sp>
      <p:sp>
        <p:nvSpPr>
          <p:cNvPr id="3" name="Θέση περιεχομένου 2">
            <a:extLst>
              <a:ext uri="{FF2B5EF4-FFF2-40B4-BE49-F238E27FC236}">
                <a16:creationId xmlns:a16="http://schemas.microsoft.com/office/drawing/2014/main" id="{744430FF-DB78-4A55-880A-ADF8311D3DAD}"/>
              </a:ext>
            </a:extLst>
          </p:cNvPr>
          <p:cNvSpPr>
            <a:spLocks noGrp="1"/>
          </p:cNvSpPr>
          <p:nvPr>
            <p:ph idx="1"/>
          </p:nvPr>
        </p:nvSpPr>
        <p:spPr/>
        <p:txBody>
          <a:bodyPr/>
          <a:lstStyle/>
          <a:p>
            <a:pPr>
              <a:spcBef>
                <a:spcPts val="0"/>
              </a:spcBef>
              <a:spcAft>
                <a:spcPts val="600"/>
              </a:spcAft>
            </a:pPr>
            <a:r>
              <a:rPr lang="el-GR" sz="2800" dirty="0">
                <a:solidFill>
                  <a:srgbClr val="000000"/>
                </a:solidFill>
                <a:latin typeface="Times New Roman" panose="02020603050405020304" pitchFamily="18" charset="0"/>
              </a:rPr>
              <a:t>Ο</a:t>
            </a:r>
            <a:r>
              <a:rPr lang="el-GR" sz="2800" b="0" i="0" u="none" strike="noStrike" baseline="0" dirty="0">
                <a:solidFill>
                  <a:srgbClr val="000000"/>
                </a:solidFill>
                <a:latin typeface="Times New Roman" panose="02020603050405020304" pitchFamily="18" charset="0"/>
              </a:rPr>
              <a:t> χρόνος που αφιερώνεται στη διατροφική εκπαίδευση είναι αρκετός και γίνεται με έμφαση σε αυτήν (ο χρόνος που απαιτείται, ώστε να υπάρξει επίδραση στις διατροφικές συνήθειες εκτιμάται σε 50 ώρες τον χρόνο).</a:t>
            </a:r>
          </a:p>
          <a:p>
            <a:pPr>
              <a:spcBef>
                <a:spcPts val="0"/>
              </a:spcBef>
              <a:spcAft>
                <a:spcPts val="600"/>
              </a:spcAft>
            </a:pPr>
            <a:r>
              <a:rPr lang="el-GR" sz="2800" dirty="0">
                <a:solidFill>
                  <a:srgbClr val="000000"/>
                </a:solidFill>
                <a:latin typeface="Times New Roman" panose="02020603050405020304" pitchFamily="18" charset="0"/>
              </a:rPr>
              <a:t>Υ</a:t>
            </a:r>
            <a:r>
              <a:rPr lang="el-GR" sz="2800" b="0" i="0" u="none" strike="noStrike" baseline="0" dirty="0">
                <a:solidFill>
                  <a:srgbClr val="000000"/>
                </a:solidFill>
                <a:latin typeface="Times New Roman" panose="02020603050405020304" pitchFamily="18" charset="0"/>
              </a:rPr>
              <a:t>πάρχει συμμετοχή της οικογένειας. </a:t>
            </a:r>
          </a:p>
          <a:p>
            <a:pPr>
              <a:spcBef>
                <a:spcPts val="0"/>
              </a:spcBef>
              <a:spcAft>
                <a:spcPts val="600"/>
              </a:spcAft>
            </a:pPr>
            <a:r>
              <a:rPr lang="el-GR" sz="2800" dirty="0">
                <a:latin typeface="Times New Roman" panose="02020603050405020304" pitchFamily="18" charset="0"/>
              </a:rPr>
              <a:t>Π</a:t>
            </a:r>
            <a:r>
              <a:rPr lang="el-GR" sz="2800" b="0" i="0" u="none" strike="noStrike" baseline="0" dirty="0">
                <a:latin typeface="Times New Roman" panose="02020603050405020304" pitchFamily="18" charset="0"/>
              </a:rPr>
              <a:t>ροσφέρονται σχολικά γεύματα και εφαρμόζονται οι κανονισμοί σχετικά με το φαγητό στα σχολεία που τάσσονται υπέρ της διατροφικής εκπαίδευσης. </a:t>
            </a:r>
          </a:p>
          <a:p>
            <a:endParaRPr lang="el-GR" dirty="0"/>
          </a:p>
        </p:txBody>
      </p:sp>
    </p:spTree>
    <p:extLst>
      <p:ext uri="{BB962C8B-B14F-4D97-AF65-F5344CB8AC3E}">
        <p14:creationId xmlns:p14="http://schemas.microsoft.com/office/powerpoint/2010/main" val="34285358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9242D6-5F27-48F6-A360-FF6C0DB944DC}"/>
              </a:ext>
            </a:extLst>
          </p:cNvPr>
          <p:cNvSpPr>
            <a:spLocks noGrp="1"/>
          </p:cNvSpPr>
          <p:nvPr>
            <p:ph type="title"/>
          </p:nvPr>
        </p:nvSpPr>
        <p:spPr>
          <a:xfrm>
            <a:off x="457200" y="692696"/>
            <a:ext cx="8229600" cy="936104"/>
          </a:xfrm>
        </p:spPr>
        <p:txBody>
          <a:bodyPr>
            <a:normAutofit/>
          </a:bodyPr>
          <a:lstStyle/>
          <a:p>
            <a:pPr algn="ctr"/>
            <a:r>
              <a:rPr lang="el-GR" sz="3600" i="0" u="none" strike="noStrike" cap="all" dirty="0" err="1">
                <a:solidFill>
                  <a:srgbClr val="000000"/>
                </a:solidFill>
                <a:latin typeface="Times New Roman" panose="02020603050405020304" pitchFamily="18" charset="0"/>
              </a:rPr>
              <a:t>Οικογενεια</a:t>
            </a:r>
            <a:r>
              <a:rPr lang="el-GR" sz="3600" i="0" u="none" strike="noStrike" cap="all" dirty="0">
                <a:solidFill>
                  <a:srgbClr val="000000"/>
                </a:solidFill>
                <a:latin typeface="Times New Roman" panose="02020603050405020304" pitchFamily="18" charset="0"/>
              </a:rPr>
              <a:t> – </a:t>
            </a:r>
            <a:r>
              <a:rPr lang="el-GR" sz="3600" i="0" u="none" strike="noStrike" cap="all" dirty="0" err="1">
                <a:solidFill>
                  <a:srgbClr val="000000"/>
                </a:solidFill>
                <a:latin typeface="Times New Roman" panose="02020603050405020304" pitchFamily="18" charset="0"/>
              </a:rPr>
              <a:t>γονεις</a:t>
            </a:r>
            <a:r>
              <a:rPr lang="el-GR" sz="3600" i="0" u="none" strike="noStrike" cap="all" dirty="0">
                <a:solidFill>
                  <a:srgbClr val="000000"/>
                </a:solidFill>
                <a:latin typeface="Times New Roman" panose="02020603050405020304" pitchFamily="18" charset="0"/>
              </a:rPr>
              <a:t> </a:t>
            </a:r>
            <a:endParaRPr lang="el-GR" sz="3600" cap="all" dirty="0"/>
          </a:p>
        </p:txBody>
      </p:sp>
      <p:sp>
        <p:nvSpPr>
          <p:cNvPr id="3" name="Θέση περιεχομένου 2">
            <a:extLst>
              <a:ext uri="{FF2B5EF4-FFF2-40B4-BE49-F238E27FC236}">
                <a16:creationId xmlns:a16="http://schemas.microsoft.com/office/drawing/2014/main" id="{F14B8523-9D26-4DC4-96B7-834E51666049}"/>
              </a:ext>
            </a:extLst>
          </p:cNvPr>
          <p:cNvSpPr>
            <a:spLocks noGrp="1"/>
          </p:cNvSpPr>
          <p:nvPr>
            <p:ph idx="1"/>
          </p:nvPr>
        </p:nvSpPr>
        <p:spPr>
          <a:xfrm>
            <a:off x="457200" y="1916832"/>
            <a:ext cx="8229600" cy="4657704"/>
          </a:xfrm>
        </p:spPr>
        <p:txBody>
          <a:bodyPr>
            <a:noAutofit/>
          </a:bodyPr>
          <a:lstStyle/>
          <a:p>
            <a:pPr>
              <a:spcBef>
                <a:spcPts val="0"/>
              </a:spcBef>
              <a:spcAft>
                <a:spcPts val="600"/>
              </a:spcAft>
            </a:pPr>
            <a:endParaRPr lang="el-GR" sz="2400" dirty="0">
              <a:solidFill>
                <a:srgbClr val="000000"/>
              </a:solidFill>
              <a:latin typeface="Times New Roman" panose="02020603050405020304" pitchFamily="18" charset="0"/>
              <a:cs typeface="Times New Roman" panose="02020603050405020304" pitchFamily="18" charset="0"/>
            </a:endParaRPr>
          </a:p>
          <a:p>
            <a:pPr>
              <a:spcBef>
                <a:spcPts val="0"/>
              </a:spcBef>
              <a:spcAft>
                <a:spcPts val="600"/>
              </a:spcAft>
            </a:pPr>
            <a:r>
              <a:rPr lang="el-GR" sz="2400" dirty="0">
                <a:solidFill>
                  <a:srgbClr val="000000"/>
                </a:solidFill>
                <a:latin typeface="Times New Roman" panose="02020603050405020304" pitchFamily="18" charset="0"/>
                <a:cs typeface="Times New Roman" panose="02020603050405020304" pitchFamily="18" charset="0"/>
              </a:rPr>
              <a:t>Ο</a:t>
            </a:r>
            <a:r>
              <a:rPr lang="el-GR" sz="2400" b="0" i="0" u="none" strike="noStrike" baseline="0" dirty="0">
                <a:solidFill>
                  <a:srgbClr val="000000"/>
                </a:solidFill>
                <a:latin typeface="Times New Roman" panose="02020603050405020304" pitchFamily="18" charset="0"/>
                <a:cs typeface="Times New Roman" panose="02020603050405020304" pitchFamily="18" charset="0"/>
              </a:rPr>
              <a:t>ι γονείς και τα αδέλφια τα κύρια πρότυπα για τα μικρά παιδιά σε αντιπαράθεση με τους εφήβους. </a:t>
            </a:r>
          </a:p>
          <a:p>
            <a:pPr>
              <a:spcBef>
                <a:spcPts val="0"/>
              </a:spcBef>
              <a:spcAft>
                <a:spcPts val="600"/>
              </a:spcAft>
            </a:pPr>
            <a:r>
              <a:rPr lang="el-GR" sz="2400" dirty="0">
                <a:solidFill>
                  <a:srgbClr val="000000"/>
                </a:solidFill>
                <a:latin typeface="Times New Roman" panose="02020603050405020304" pitchFamily="18" charset="0"/>
                <a:cs typeface="Times New Roman" panose="02020603050405020304" pitchFamily="18" charset="0"/>
              </a:rPr>
              <a:t>Η </a:t>
            </a:r>
            <a:r>
              <a:rPr lang="el-GR" sz="2400" b="0" i="0" u="none" strike="noStrike" baseline="0" dirty="0">
                <a:solidFill>
                  <a:srgbClr val="000000"/>
                </a:solidFill>
                <a:latin typeface="Times New Roman" panose="02020603050405020304" pitchFamily="18" charset="0"/>
                <a:cs typeface="Times New Roman" panose="02020603050405020304" pitchFamily="18" charset="0"/>
              </a:rPr>
              <a:t>συχνότητα με την οποία καταναλώνονται τα διάφορα προϊόντα.</a:t>
            </a:r>
          </a:p>
          <a:p>
            <a:pPr>
              <a:spcBef>
                <a:spcPts val="0"/>
              </a:spcBef>
              <a:spcAft>
                <a:spcPts val="600"/>
              </a:spcAft>
            </a:pPr>
            <a:r>
              <a:rPr lang="el-GR" sz="2400" b="0" i="0" u="none" strike="noStrike" baseline="0" dirty="0">
                <a:solidFill>
                  <a:srgbClr val="000000"/>
                </a:solidFill>
                <a:latin typeface="Times New Roman" panose="02020603050405020304" pitchFamily="18" charset="0"/>
                <a:cs typeface="Times New Roman" panose="02020603050405020304" pitchFamily="18" charset="0"/>
              </a:rPr>
              <a:t> </a:t>
            </a:r>
            <a:r>
              <a:rPr lang="el-GR" sz="2400" dirty="0">
                <a:solidFill>
                  <a:srgbClr val="000000"/>
                </a:solidFill>
                <a:latin typeface="Times New Roman" panose="02020603050405020304" pitchFamily="18" charset="0"/>
                <a:cs typeface="Times New Roman" panose="02020603050405020304" pitchFamily="18" charset="0"/>
              </a:rPr>
              <a:t>Ο</a:t>
            </a:r>
            <a:r>
              <a:rPr lang="el-GR" sz="2400" b="0" i="0" u="none" strike="noStrike" baseline="0" dirty="0">
                <a:solidFill>
                  <a:srgbClr val="000000"/>
                </a:solidFill>
                <a:latin typeface="Times New Roman" panose="02020603050405020304" pitchFamily="18" charset="0"/>
                <a:cs typeface="Times New Roman" panose="02020603050405020304" pitchFamily="18" charset="0"/>
              </a:rPr>
              <a:t> αριθμός γευμάτων της </a:t>
            </a:r>
            <a:r>
              <a:rPr lang="el-GR" sz="2400" b="0" i="0" u="none" strike="noStrike" baseline="0" dirty="0">
                <a:latin typeface="Times New Roman" panose="02020603050405020304" pitchFamily="18" charset="0"/>
                <a:cs typeface="Times New Roman" panose="02020603050405020304" pitchFamily="18" charset="0"/>
              </a:rPr>
              <a:t>οικογένειας,</a:t>
            </a:r>
          </a:p>
          <a:p>
            <a:pPr>
              <a:spcBef>
                <a:spcPts val="0"/>
              </a:spcBef>
              <a:spcAft>
                <a:spcPts val="600"/>
              </a:spcAft>
            </a:pPr>
            <a:r>
              <a:rPr lang="el-GR" sz="2400" b="0" i="0" u="none" strike="noStrike" baseline="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Η</a:t>
            </a:r>
            <a:r>
              <a:rPr lang="el-GR" sz="2400" b="0" i="0" u="none" strike="noStrike" baseline="0" dirty="0">
                <a:latin typeface="Times New Roman" panose="02020603050405020304" pitchFamily="18" charset="0"/>
                <a:cs typeface="Times New Roman" panose="02020603050405020304" pitchFamily="18" charset="0"/>
              </a:rPr>
              <a:t> σύσταση των γευμάτων.</a:t>
            </a:r>
          </a:p>
          <a:p>
            <a:pPr>
              <a:spcBef>
                <a:spcPts val="0"/>
              </a:spcBef>
              <a:spcAft>
                <a:spcPts val="600"/>
              </a:spcAft>
            </a:pPr>
            <a:r>
              <a:rPr lang="el-GR" sz="2400" dirty="0">
                <a:solidFill>
                  <a:srgbClr val="000000"/>
                </a:solidFill>
                <a:latin typeface="Times New Roman" panose="02020603050405020304" pitchFamily="18" charset="0"/>
                <a:cs typeface="Times New Roman" panose="02020603050405020304" pitchFamily="18" charset="0"/>
              </a:rPr>
              <a:t>Έ</a:t>
            </a:r>
            <a:r>
              <a:rPr lang="el-GR" sz="2400" b="0" i="0" u="none" strike="noStrike" baseline="0" dirty="0">
                <a:solidFill>
                  <a:srgbClr val="000000"/>
                </a:solidFill>
                <a:latin typeface="Times New Roman" panose="02020603050405020304" pitchFamily="18" charset="0"/>
                <a:cs typeface="Times New Roman" panose="02020603050405020304" pitchFamily="18" charset="0"/>
              </a:rPr>
              <a:t>κθεση ποικιλίας υγιεινών τροφίμων με συχνή επανάληψη.</a:t>
            </a:r>
            <a:endParaRPr lang="el-GR" sz="2400" b="0" i="0" u="none" strike="noStrike" baseline="0" dirty="0">
              <a:latin typeface="Times New Roman" panose="02020603050405020304" pitchFamily="18" charset="0"/>
              <a:cs typeface="Times New Roman" panose="02020603050405020304" pitchFamily="18" charset="0"/>
            </a:endParaRPr>
          </a:p>
          <a:p>
            <a:pPr>
              <a:spcBef>
                <a:spcPts val="0"/>
              </a:spcBef>
              <a:spcAft>
                <a:spcPts val="600"/>
              </a:spcAft>
            </a:pPr>
            <a:r>
              <a:rPr lang="el-GR" sz="2400" b="0" i="0" u="none" strike="noStrike" baseline="0" dirty="0">
                <a:solidFill>
                  <a:srgbClr val="000000"/>
                </a:solidFill>
                <a:latin typeface="Times New Roman" panose="02020603050405020304" pitchFamily="18" charset="0"/>
                <a:cs typeface="Times New Roman" panose="02020603050405020304" pitchFamily="18" charset="0"/>
              </a:rPr>
              <a:t>Η μητέρα σημαντικότερος συντελεστή επιρροής, γιατί καθορίζει το διατροφικό περιβάλλον της οικογένειας. </a:t>
            </a:r>
            <a:endParaRPr lang="el-GR" sz="2400" dirty="0">
              <a:latin typeface="Times New Roman" panose="02020603050405020304" pitchFamily="18" charset="0"/>
              <a:cs typeface="Times New Roman" panose="02020603050405020304" pitchFamily="18" charset="0"/>
            </a:endParaRPr>
          </a:p>
          <a:p>
            <a:pPr>
              <a:spcBef>
                <a:spcPts val="0"/>
              </a:spcBef>
              <a:spcAft>
                <a:spcPts val="600"/>
              </a:spcAft>
            </a:pPr>
            <a:endParaRPr lang="el-GR" sz="24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184321462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FFCBB4-E52D-401F-8A60-285E92C11CBD}"/>
              </a:ext>
            </a:extLst>
          </p:cNvPr>
          <p:cNvSpPr>
            <a:spLocks noGrp="1"/>
          </p:cNvSpPr>
          <p:nvPr>
            <p:ph type="title"/>
          </p:nvPr>
        </p:nvSpPr>
        <p:spPr>
          <a:xfrm>
            <a:off x="457200" y="764704"/>
            <a:ext cx="8229600" cy="936104"/>
          </a:xfrm>
        </p:spPr>
        <p:txBody>
          <a:bodyPr>
            <a:normAutofit/>
          </a:bodyPr>
          <a:lstStyle/>
          <a:p>
            <a:pPr algn="ctr"/>
            <a:r>
              <a:rPr lang="el-GR" sz="3600" i="0" u="none" strike="noStrike" cap="all" dirty="0" err="1">
                <a:solidFill>
                  <a:srgbClr val="000000"/>
                </a:solidFill>
                <a:latin typeface="Times New Roman" panose="02020603050405020304" pitchFamily="18" charset="0"/>
              </a:rPr>
              <a:t>Οικογενεια</a:t>
            </a:r>
            <a:r>
              <a:rPr lang="el-GR" sz="3600" i="0" u="none" strike="noStrike" cap="all" dirty="0">
                <a:solidFill>
                  <a:srgbClr val="000000"/>
                </a:solidFill>
                <a:latin typeface="Times New Roman" panose="02020603050405020304" pitchFamily="18" charset="0"/>
              </a:rPr>
              <a:t> – </a:t>
            </a:r>
            <a:r>
              <a:rPr lang="el-GR" sz="3600" i="0" u="none" strike="noStrike" cap="all" dirty="0" err="1">
                <a:solidFill>
                  <a:srgbClr val="000000"/>
                </a:solidFill>
                <a:latin typeface="Times New Roman" panose="02020603050405020304" pitchFamily="18" charset="0"/>
              </a:rPr>
              <a:t>γονεις</a:t>
            </a:r>
            <a:r>
              <a:rPr lang="el-GR" sz="3600" i="0" u="none" strike="noStrike" cap="all" dirty="0">
                <a:solidFill>
                  <a:srgbClr val="000000"/>
                </a:solidFill>
                <a:latin typeface="Times New Roman" panose="02020603050405020304" pitchFamily="18" charset="0"/>
              </a:rPr>
              <a:t> </a:t>
            </a:r>
            <a:endParaRPr lang="el-GR" sz="3600" dirty="0"/>
          </a:p>
        </p:txBody>
      </p:sp>
      <p:sp>
        <p:nvSpPr>
          <p:cNvPr id="3" name="Θέση περιεχομένου 2">
            <a:extLst>
              <a:ext uri="{FF2B5EF4-FFF2-40B4-BE49-F238E27FC236}">
                <a16:creationId xmlns:a16="http://schemas.microsoft.com/office/drawing/2014/main" id="{3DC084E0-6201-4148-AE76-E8B605CC7F95}"/>
              </a:ext>
            </a:extLst>
          </p:cNvPr>
          <p:cNvSpPr>
            <a:spLocks noGrp="1"/>
          </p:cNvSpPr>
          <p:nvPr>
            <p:ph idx="1"/>
          </p:nvPr>
        </p:nvSpPr>
        <p:spPr>
          <a:xfrm>
            <a:off x="457200" y="1772816"/>
            <a:ext cx="8229600" cy="4801720"/>
          </a:xfrm>
        </p:spPr>
        <p:txBody>
          <a:bodyPr/>
          <a:lstStyle/>
          <a:p>
            <a:pPr>
              <a:spcBef>
                <a:spcPts val="0"/>
              </a:spcBef>
              <a:spcAft>
                <a:spcPts val="600"/>
              </a:spcAft>
            </a:pPr>
            <a:endParaRPr lang="el-GR" sz="2800" dirty="0">
              <a:solidFill>
                <a:srgbClr val="000000"/>
              </a:solidFill>
              <a:latin typeface="Times New Roman" panose="02020603050405020304" pitchFamily="18" charset="0"/>
            </a:endParaRPr>
          </a:p>
          <a:p>
            <a:pPr>
              <a:spcBef>
                <a:spcPts val="0"/>
              </a:spcBef>
              <a:spcAft>
                <a:spcPts val="600"/>
              </a:spcAft>
            </a:pPr>
            <a:r>
              <a:rPr lang="el-GR" sz="2800" dirty="0">
                <a:solidFill>
                  <a:srgbClr val="000000"/>
                </a:solidFill>
                <a:latin typeface="Times New Roman" panose="02020603050405020304" pitchFamily="18" charset="0"/>
              </a:rPr>
              <a:t>Ό</a:t>
            </a:r>
            <a:r>
              <a:rPr lang="el-GR" sz="2800" b="0" i="0" u="none" strike="noStrike" baseline="0" dirty="0">
                <a:solidFill>
                  <a:srgbClr val="000000"/>
                </a:solidFill>
                <a:latin typeface="Times New Roman" panose="02020603050405020304" pitchFamily="18" charset="0"/>
              </a:rPr>
              <a:t>ταν ο ένας εκ των δύο γονέων έχει αυξημένο βάρος, τότε η πιθανότητα να συμβεί το ίδιο και στο παιδί φτάνει το 25-50%.</a:t>
            </a:r>
          </a:p>
          <a:p>
            <a:pPr>
              <a:spcBef>
                <a:spcPts val="0"/>
              </a:spcBef>
              <a:spcAft>
                <a:spcPts val="600"/>
              </a:spcAft>
            </a:pPr>
            <a:r>
              <a:rPr lang="el-GR" sz="2800" b="0" i="0" u="none" strike="noStrike" baseline="0" dirty="0">
                <a:solidFill>
                  <a:srgbClr val="000000"/>
                </a:solidFill>
                <a:latin typeface="Times New Roman" panose="02020603050405020304" pitchFamily="18" charset="0"/>
              </a:rPr>
              <a:t> </a:t>
            </a:r>
            <a:r>
              <a:rPr lang="el-GR" sz="2800" dirty="0">
                <a:solidFill>
                  <a:srgbClr val="000000"/>
                </a:solidFill>
                <a:latin typeface="Times New Roman" panose="02020603050405020304" pitchFamily="18" charset="0"/>
              </a:rPr>
              <a:t>Ό</a:t>
            </a:r>
            <a:r>
              <a:rPr lang="el-GR" sz="2800" b="0" i="0" u="none" strike="noStrike" baseline="0" dirty="0">
                <a:solidFill>
                  <a:srgbClr val="000000"/>
                </a:solidFill>
                <a:latin typeface="Times New Roman" panose="02020603050405020304" pitchFamily="18" charset="0"/>
              </a:rPr>
              <a:t>ταν και οι δύο γονείς είναι υπέρβαροι, το ποσοστό φτάνει στο 35-65%.</a:t>
            </a:r>
          </a:p>
          <a:p>
            <a:pPr>
              <a:spcBef>
                <a:spcPts val="0"/>
              </a:spcBef>
              <a:spcAft>
                <a:spcPts val="600"/>
              </a:spcAft>
            </a:pPr>
            <a:r>
              <a:rPr lang="el-GR" sz="2800" b="0" i="0" u="none" strike="noStrike" baseline="0" dirty="0">
                <a:solidFill>
                  <a:srgbClr val="000000"/>
                </a:solidFill>
                <a:latin typeface="Times New Roman" panose="02020603050405020304" pitchFamily="18" charset="0"/>
              </a:rPr>
              <a:t>Στην περίπτωση των παχύσαρκων αδελφών η πιθανότητα είναι μεγαλύτερη και φτάνει στο 80% .</a:t>
            </a:r>
          </a:p>
          <a:p>
            <a:endParaRPr lang="el-GR" dirty="0"/>
          </a:p>
        </p:txBody>
      </p:sp>
    </p:spTree>
    <p:extLst>
      <p:ext uri="{BB962C8B-B14F-4D97-AF65-F5344CB8AC3E}">
        <p14:creationId xmlns:p14="http://schemas.microsoft.com/office/powerpoint/2010/main" val="354326074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CB47FD-35EB-49DB-A87A-DD4C6B4A0723}"/>
              </a:ext>
            </a:extLst>
          </p:cNvPr>
          <p:cNvSpPr>
            <a:spLocks noGrp="1"/>
          </p:cNvSpPr>
          <p:nvPr>
            <p:ph type="title"/>
          </p:nvPr>
        </p:nvSpPr>
        <p:spPr>
          <a:xfrm>
            <a:off x="457200" y="764704"/>
            <a:ext cx="8229600" cy="1008112"/>
          </a:xfrm>
        </p:spPr>
        <p:txBody>
          <a:bodyPr>
            <a:noAutofit/>
          </a:bodyPr>
          <a:lstStyle/>
          <a:p>
            <a:pPr algn="ctr"/>
            <a:r>
              <a:rPr lang="el-GR" sz="3600" i="0" u="none" strike="noStrike" cap="all" dirty="0" err="1">
                <a:solidFill>
                  <a:srgbClr val="000000"/>
                </a:solidFill>
                <a:latin typeface="Times New Roman" panose="02020603050405020304" pitchFamily="18" charset="0"/>
              </a:rPr>
              <a:t>Διατροφικες</a:t>
            </a:r>
            <a:r>
              <a:rPr lang="el-GR" sz="3600" i="0" u="none" strike="noStrike" cap="all" dirty="0">
                <a:solidFill>
                  <a:srgbClr val="000000"/>
                </a:solidFill>
                <a:latin typeface="Times New Roman" panose="02020603050405020304" pitchFamily="18" charset="0"/>
              </a:rPr>
              <a:t> </a:t>
            </a:r>
            <a:r>
              <a:rPr lang="el-GR" sz="3600" i="0" u="none" strike="noStrike" cap="all" dirty="0" err="1">
                <a:solidFill>
                  <a:srgbClr val="000000"/>
                </a:solidFill>
                <a:latin typeface="Times New Roman" panose="02020603050405020304" pitchFamily="18" charset="0"/>
              </a:rPr>
              <a:t>συνηθειες</a:t>
            </a:r>
            <a:br>
              <a:rPr lang="el-GR" sz="3600" i="0" u="none" strike="noStrike" cap="all" dirty="0">
                <a:solidFill>
                  <a:srgbClr val="000000"/>
                </a:solidFill>
                <a:latin typeface="Times New Roman" panose="02020603050405020304" pitchFamily="18" charset="0"/>
              </a:rPr>
            </a:br>
            <a:r>
              <a:rPr lang="el-GR" sz="3600" i="0" u="none" strike="noStrike" cap="all" dirty="0">
                <a:solidFill>
                  <a:srgbClr val="000000"/>
                </a:solidFill>
                <a:latin typeface="Times New Roman" panose="02020603050405020304" pitchFamily="18" charset="0"/>
              </a:rPr>
              <a:t> στο </a:t>
            </a:r>
            <a:r>
              <a:rPr lang="el-GR" sz="3600" i="0" u="none" strike="noStrike" cap="all" dirty="0" err="1">
                <a:solidFill>
                  <a:srgbClr val="000000"/>
                </a:solidFill>
                <a:latin typeface="Times New Roman" panose="02020603050405020304" pitchFamily="18" charset="0"/>
              </a:rPr>
              <a:t>σχολειο</a:t>
            </a:r>
            <a:r>
              <a:rPr lang="el-GR" sz="3600" i="0" u="none" strike="noStrike" cap="all" dirty="0">
                <a:solidFill>
                  <a:srgbClr val="000000"/>
                </a:solidFill>
                <a:latin typeface="Times New Roman" panose="02020603050405020304" pitchFamily="18" charset="0"/>
              </a:rPr>
              <a:t> – </a:t>
            </a:r>
            <a:r>
              <a:rPr lang="el-GR" sz="3600" i="0" u="none" strike="noStrike" cap="all" dirty="0" err="1">
                <a:solidFill>
                  <a:srgbClr val="000000"/>
                </a:solidFill>
                <a:latin typeface="Times New Roman" panose="02020603050405020304" pitchFamily="18" charset="0"/>
              </a:rPr>
              <a:t>κυλικειο</a:t>
            </a:r>
            <a:r>
              <a:rPr lang="el-GR" sz="3600" i="0" u="none" strike="noStrike" cap="all" dirty="0">
                <a:solidFill>
                  <a:srgbClr val="000000"/>
                </a:solidFill>
                <a:latin typeface="Times New Roman" panose="02020603050405020304" pitchFamily="18" charset="0"/>
              </a:rPr>
              <a:t> </a:t>
            </a:r>
            <a:endParaRPr lang="el-GR" sz="3600" cap="all" dirty="0"/>
          </a:p>
        </p:txBody>
      </p:sp>
      <p:sp>
        <p:nvSpPr>
          <p:cNvPr id="3" name="Θέση περιεχομένου 2">
            <a:extLst>
              <a:ext uri="{FF2B5EF4-FFF2-40B4-BE49-F238E27FC236}">
                <a16:creationId xmlns:a16="http://schemas.microsoft.com/office/drawing/2014/main" id="{5FD69D13-8C28-423F-9AFC-280C1737A1B3}"/>
              </a:ext>
            </a:extLst>
          </p:cNvPr>
          <p:cNvSpPr>
            <a:spLocks noGrp="1"/>
          </p:cNvSpPr>
          <p:nvPr>
            <p:ph idx="1"/>
          </p:nvPr>
        </p:nvSpPr>
        <p:spPr>
          <a:xfrm>
            <a:off x="457200" y="1916832"/>
            <a:ext cx="8229600" cy="4657704"/>
          </a:xfrm>
        </p:spPr>
        <p:txBody>
          <a:bodyPr>
            <a:noAutofit/>
          </a:bodyPr>
          <a:lstStyle/>
          <a:p>
            <a:pPr>
              <a:spcBef>
                <a:spcPts val="0"/>
              </a:spcBef>
              <a:spcAft>
                <a:spcPts val="600"/>
              </a:spcAft>
            </a:pPr>
            <a:endParaRPr lang="el-GR" b="0" i="0" u="none" strike="noStrike" baseline="0" dirty="0">
              <a:solidFill>
                <a:srgbClr val="000000"/>
              </a:solidFill>
              <a:latin typeface="Times New Roman" panose="02020603050405020304" pitchFamily="18" charset="0"/>
            </a:endParaRPr>
          </a:p>
          <a:p>
            <a:pPr>
              <a:spcBef>
                <a:spcPts val="0"/>
              </a:spcBef>
              <a:spcAft>
                <a:spcPts val="600"/>
              </a:spcAft>
            </a:pPr>
            <a:r>
              <a:rPr lang="el-GR" b="0" i="0" u="none" strike="noStrike" baseline="0" dirty="0">
                <a:solidFill>
                  <a:srgbClr val="000000"/>
                </a:solidFill>
                <a:latin typeface="Times New Roman" panose="02020603050405020304" pitchFamily="18" charset="0"/>
              </a:rPr>
              <a:t>Οι στάσεις και συμπεριφορές των εκπαιδευτικών. </a:t>
            </a:r>
          </a:p>
          <a:p>
            <a:pPr>
              <a:spcBef>
                <a:spcPts val="0"/>
              </a:spcBef>
              <a:spcAft>
                <a:spcPts val="600"/>
              </a:spcAft>
            </a:pPr>
            <a:r>
              <a:rPr lang="el-GR" b="0" i="0" u="none" strike="noStrike" baseline="0" dirty="0">
                <a:solidFill>
                  <a:srgbClr val="000000"/>
                </a:solidFill>
                <a:latin typeface="Times New Roman" panose="02020603050405020304" pitchFamily="18" charset="0"/>
              </a:rPr>
              <a:t>Η προσφορά τροφίμων από τα κυλικεία των σχολείων. </a:t>
            </a:r>
          </a:p>
          <a:p>
            <a:pPr>
              <a:spcBef>
                <a:spcPts val="0"/>
              </a:spcBef>
              <a:spcAft>
                <a:spcPts val="600"/>
              </a:spcAft>
            </a:pPr>
            <a:r>
              <a:rPr lang="el-GR" dirty="0">
                <a:solidFill>
                  <a:srgbClr val="000000"/>
                </a:solidFill>
                <a:latin typeface="Times New Roman" panose="02020603050405020304" pitchFamily="18" charset="0"/>
              </a:rPr>
              <a:t>Τ</a:t>
            </a:r>
            <a:r>
              <a:rPr lang="el-GR" b="0" i="0" u="none" strike="noStrike" baseline="0" dirty="0">
                <a:solidFill>
                  <a:srgbClr val="000000"/>
                </a:solidFill>
                <a:latin typeface="Times New Roman" panose="02020603050405020304" pitchFamily="18" charset="0"/>
              </a:rPr>
              <a:t>ο 42-56% καταναλώνει διάφορα ανθυγιεινά σνακ. </a:t>
            </a:r>
          </a:p>
          <a:p>
            <a:pPr>
              <a:spcBef>
                <a:spcPts val="0"/>
              </a:spcBef>
              <a:spcAft>
                <a:spcPts val="600"/>
              </a:spcAft>
            </a:pPr>
            <a:r>
              <a:rPr lang="el-GR" dirty="0">
                <a:solidFill>
                  <a:srgbClr val="000000"/>
                </a:solidFill>
                <a:latin typeface="Times New Roman" panose="02020603050405020304" pitchFamily="18" charset="0"/>
              </a:rPr>
              <a:t>Τ</a:t>
            </a:r>
            <a:r>
              <a:rPr lang="el-GR" b="0" i="0" u="none" strike="noStrike" baseline="0" dirty="0">
                <a:solidFill>
                  <a:srgbClr val="000000"/>
                </a:solidFill>
                <a:latin typeface="Times New Roman" panose="02020603050405020304" pitchFamily="18" charset="0"/>
              </a:rPr>
              <a:t>ο 81% των παιδιών προμηθεύονται το πρωινό τους από το κυλικείο. </a:t>
            </a:r>
          </a:p>
          <a:p>
            <a:pPr>
              <a:spcBef>
                <a:spcPts val="0"/>
              </a:spcBef>
              <a:spcAft>
                <a:spcPts val="600"/>
              </a:spcAft>
            </a:pPr>
            <a:r>
              <a:rPr lang="el-GR" b="0" i="0" u="none" strike="noStrike" baseline="0" dirty="0">
                <a:solidFill>
                  <a:srgbClr val="000000"/>
                </a:solidFill>
                <a:latin typeface="Times New Roman" panose="02020603050405020304" pitchFamily="18" charset="0"/>
              </a:rPr>
              <a:t>Το 89% από τα σχολικά κυλικεία προσφέρουν απαγορευμένα προϊόντα (ΙΝΚΑ, 2002). </a:t>
            </a:r>
          </a:p>
        </p:txBody>
      </p:sp>
    </p:spTree>
    <p:extLst>
      <p:ext uri="{BB962C8B-B14F-4D97-AF65-F5344CB8AC3E}">
        <p14:creationId xmlns:p14="http://schemas.microsoft.com/office/powerpoint/2010/main" val="255344710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66A30C-3540-4553-817F-E2EAE4C30050}"/>
              </a:ext>
            </a:extLst>
          </p:cNvPr>
          <p:cNvSpPr>
            <a:spLocks noGrp="1"/>
          </p:cNvSpPr>
          <p:nvPr>
            <p:ph type="title"/>
          </p:nvPr>
        </p:nvSpPr>
        <p:spPr>
          <a:xfrm>
            <a:off x="457200" y="692696"/>
            <a:ext cx="8229600" cy="1224136"/>
          </a:xfrm>
        </p:spPr>
        <p:txBody>
          <a:bodyPr>
            <a:normAutofit fontScale="90000"/>
          </a:bodyPr>
          <a:lstStyle/>
          <a:p>
            <a:pPr algn="ctr"/>
            <a:r>
              <a:rPr lang="el-GR" sz="4000" i="0" u="none" strike="noStrike" cap="all" dirty="0" err="1">
                <a:solidFill>
                  <a:srgbClr val="000000"/>
                </a:solidFill>
                <a:latin typeface="Times New Roman" panose="02020603050405020304" pitchFamily="18" charset="0"/>
              </a:rPr>
              <a:t>Διατροφικες</a:t>
            </a:r>
            <a:r>
              <a:rPr lang="el-GR" sz="4000" i="0" u="none" strike="noStrike" cap="all" dirty="0">
                <a:solidFill>
                  <a:srgbClr val="000000"/>
                </a:solidFill>
                <a:latin typeface="Times New Roman" panose="02020603050405020304" pitchFamily="18" charset="0"/>
              </a:rPr>
              <a:t> </a:t>
            </a:r>
            <a:r>
              <a:rPr lang="el-GR" sz="4000" i="0" u="none" strike="noStrike" cap="all" dirty="0" err="1">
                <a:solidFill>
                  <a:srgbClr val="000000"/>
                </a:solidFill>
                <a:latin typeface="Times New Roman" panose="02020603050405020304" pitchFamily="18" charset="0"/>
              </a:rPr>
              <a:t>συνηθειες</a:t>
            </a:r>
            <a:br>
              <a:rPr lang="el-GR" sz="4000" i="0" u="none" strike="noStrike" cap="all" dirty="0">
                <a:solidFill>
                  <a:srgbClr val="000000"/>
                </a:solidFill>
                <a:latin typeface="Times New Roman" panose="02020603050405020304" pitchFamily="18" charset="0"/>
              </a:rPr>
            </a:br>
            <a:r>
              <a:rPr lang="el-GR" sz="4000" i="0" u="none" strike="noStrike" cap="all" dirty="0">
                <a:solidFill>
                  <a:srgbClr val="000000"/>
                </a:solidFill>
                <a:latin typeface="Times New Roman" panose="02020603050405020304" pitchFamily="18" charset="0"/>
              </a:rPr>
              <a:t> στο </a:t>
            </a:r>
            <a:r>
              <a:rPr lang="el-GR" sz="4000" i="0" u="none" strike="noStrike" cap="all" dirty="0" err="1">
                <a:solidFill>
                  <a:srgbClr val="000000"/>
                </a:solidFill>
                <a:latin typeface="Times New Roman" panose="02020603050405020304" pitchFamily="18" charset="0"/>
              </a:rPr>
              <a:t>σχολειο</a:t>
            </a:r>
            <a:r>
              <a:rPr lang="el-GR" sz="4000" i="0" u="none" strike="noStrike" cap="all" dirty="0">
                <a:solidFill>
                  <a:srgbClr val="000000"/>
                </a:solidFill>
                <a:latin typeface="Times New Roman" panose="02020603050405020304" pitchFamily="18" charset="0"/>
              </a:rPr>
              <a:t> – </a:t>
            </a:r>
            <a:r>
              <a:rPr lang="el-GR" sz="4000" i="0" u="none" strike="noStrike" cap="all" dirty="0" err="1">
                <a:solidFill>
                  <a:srgbClr val="000000"/>
                </a:solidFill>
                <a:latin typeface="Times New Roman" panose="02020603050405020304" pitchFamily="18" charset="0"/>
              </a:rPr>
              <a:t>κυλικειο</a:t>
            </a:r>
            <a:r>
              <a:rPr lang="el-GR" sz="4000" i="0" u="none" strike="noStrike" cap="all" dirty="0">
                <a:solidFill>
                  <a:srgbClr val="000000"/>
                </a:solidFill>
                <a:latin typeface="Times New Roman" panose="02020603050405020304" pitchFamily="18" charset="0"/>
              </a:rPr>
              <a:t> </a:t>
            </a:r>
            <a:endParaRPr lang="el-GR" dirty="0"/>
          </a:p>
        </p:txBody>
      </p:sp>
      <p:sp>
        <p:nvSpPr>
          <p:cNvPr id="3" name="Θέση περιεχομένου 2">
            <a:extLst>
              <a:ext uri="{FF2B5EF4-FFF2-40B4-BE49-F238E27FC236}">
                <a16:creationId xmlns:a16="http://schemas.microsoft.com/office/drawing/2014/main" id="{716B8AC6-ECF5-489B-ADF7-01B2F91C90C7}"/>
              </a:ext>
            </a:extLst>
          </p:cNvPr>
          <p:cNvSpPr>
            <a:spLocks noGrp="1"/>
          </p:cNvSpPr>
          <p:nvPr>
            <p:ph idx="1"/>
          </p:nvPr>
        </p:nvSpPr>
        <p:spPr/>
        <p:txBody>
          <a:bodyPr/>
          <a:lstStyle/>
          <a:p>
            <a:pPr>
              <a:spcBef>
                <a:spcPts val="0"/>
              </a:spcBef>
              <a:spcAft>
                <a:spcPts val="600"/>
              </a:spcAft>
            </a:pPr>
            <a:endParaRPr lang="el-GR" b="0" i="0" u="none" strike="noStrike" baseline="0" dirty="0">
              <a:solidFill>
                <a:srgbClr val="000000"/>
              </a:solidFill>
              <a:latin typeface="Times New Roman" panose="02020603050405020304" pitchFamily="18" charset="0"/>
            </a:endParaRPr>
          </a:p>
          <a:p>
            <a:pPr>
              <a:spcBef>
                <a:spcPts val="0"/>
              </a:spcBef>
              <a:spcAft>
                <a:spcPts val="600"/>
              </a:spcAft>
            </a:pPr>
            <a:r>
              <a:rPr lang="el-GR" b="0" i="0" u="none" strike="noStrike" baseline="0" dirty="0">
                <a:solidFill>
                  <a:srgbClr val="000000"/>
                </a:solidFill>
                <a:latin typeface="Times New Roman" panose="02020603050405020304" pitchFamily="18" charset="0"/>
              </a:rPr>
              <a:t>Η υπερκατανάλωση των </a:t>
            </a:r>
            <a:r>
              <a:rPr lang="el-GR" b="0" i="0" u="none" strike="noStrike" baseline="0" dirty="0">
                <a:latin typeface="Times New Roman" panose="02020603050405020304" pitchFamily="18" charset="0"/>
              </a:rPr>
              <a:t>«εύκολων τροφών» (π.χ. σνακ, πατατάκια) αρχίζει από τη νηπιακή ηλικία του παιδιού(77%) και ξεπερνάει το ποσοστό του 89% σε καθημερινή βάση σε μεγαλύτερες ηλικίες.</a:t>
            </a:r>
          </a:p>
          <a:p>
            <a:pPr>
              <a:spcBef>
                <a:spcPts val="0"/>
              </a:spcBef>
              <a:spcAft>
                <a:spcPts val="600"/>
              </a:spcAft>
            </a:pPr>
            <a:endParaRPr lang="el-GR" b="0" i="0" u="none" strike="noStrike" baseline="0" dirty="0">
              <a:latin typeface="Times New Roman" panose="02020603050405020304" pitchFamily="18" charset="0"/>
            </a:endParaRPr>
          </a:p>
          <a:p>
            <a:pPr>
              <a:spcBef>
                <a:spcPts val="0"/>
              </a:spcBef>
              <a:spcAft>
                <a:spcPts val="600"/>
              </a:spcAft>
            </a:pPr>
            <a:r>
              <a:rPr lang="el-GR" b="0" i="0" u="none" strike="noStrike" baseline="0" dirty="0">
                <a:solidFill>
                  <a:srgbClr val="000000"/>
                </a:solidFill>
                <a:latin typeface="Times New Roman" panose="02020603050405020304" pitchFamily="18" charset="0"/>
              </a:rPr>
              <a:t>Το 77% των παιδιών, με την ανοχή της πολιτείας και της άνετης συνδρομής του </a:t>
            </a:r>
            <a:r>
              <a:rPr lang="el-GR" b="0" i="0" u="none" strike="noStrike" baseline="0" dirty="0" err="1">
                <a:solidFill>
                  <a:srgbClr val="000000"/>
                </a:solidFill>
                <a:latin typeface="Times New Roman" panose="02020603050405020304" pitchFamily="18" charset="0"/>
              </a:rPr>
              <a:t>γονεϊκού</a:t>
            </a:r>
            <a:r>
              <a:rPr lang="el-GR" b="0" i="0" u="none" strike="noStrike" baseline="0" dirty="0">
                <a:solidFill>
                  <a:srgbClr val="000000"/>
                </a:solidFill>
                <a:latin typeface="Times New Roman" panose="02020603050405020304" pitchFamily="18" charset="0"/>
              </a:rPr>
              <a:t> ταμείου έχει ήδη διαμορφώσει επικίνδυνα διατροφικά πρότυπα.</a:t>
            </a:r>
          </a:p>
          <a:p>
            <a:endParaRPr lang="el-GR" sz="3600" dirty="0"/>
          </a:p>
          <a:p>
            <a:endParaRPr lang="el-GR" dirty="0"/>
          </a:p>
        </p:txBody>
      </p:sp>
    </p:spTree>
    <p:extLst>
      <p:ext uri="{BB962C8B-B14F-4D97-AF65-F5344CB8AC3E}">
        <p14:creationId xmlns:p14="http://schemas.microsoft.com/office/powerpoint/2010/main" val="290711883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918633-7AA2-4577-8ABC-566AAD5033ED}"/>
              </a:ext>
            </a:extLst>
          </p:cNvPr>
          <p:cNvSpPr>
            <a:spLocks noGrp="1"/>
          </p:cNvSpPr>
          <p:nvPr>
            <p:ph type="title"/>
          </p:nvPr>
        </p:nvSpPr>
        <p:spPr>
          <a:xfrm>
            <a:off x="323528" y="548680"/>
            <a:ext cx="8229600" cy="1224136"/>
          </a:xfrm>
        </p:spPr>
        <p:txBody>
          <a:bodyPr>
            <a:normAutofit fontScale="90000"/>
          </a:bodyPr>
          <a:lstStyle/>
          <a:p>
            <a:pPr algn="ctr"/>
            <a:r>
              <a:rPr lang="el-GR" sz="4000" dirty="0">
                <a:latin typeface="Times New Roman" panose="02020603050405020304" pitchFamily="18" charset="0"/>
                <a:cs typeface="Times New Roman" panose="02020603050405020304" pitchFamily="18" charset="0"/>
              </a:rPr>
              <a:t>ΕΚΜΑΘΗΣΗ ΤΡΟΠΩΝ ΚΑΛΩΝ ΔΙΑΤΡΟΦΙΚΩΝ ΣΥΝΗΘΕΙΩΝ</a:t>
            </a: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r>
              <a:rPr lang="el-GR" sz="3600" i="0" u="none" strike="noStrike" cap="all" baseline="0" dirty="0">
                <a:solidFill>
                  <a:srgbClr val="000000"/>
                </a:solidFill>
                <a:latin typeface="Times New Roman" panose="02020603050405020304" pitchFamily="18" charset="0"/>
              </a:rPr>
              <a:t>Η</a:t>
            </a:r>
            <a:r>
              <a:rPr lang="el-GR" sz="3600" b="1" i="0" u="none" strike="noStrike" cap="all" baseline="0" dirty="0">
                <a:solidFill>
                  <a:srgbClr val="000000"/>
                </a:solidFill>
                <a:latin typeface="Times New Roman" panose="02020603050405020304" pitchFamily="18" charset="0"/>
              </a:rPr>
              <a:t> </a:t>
            </a:r>
            <a:r>
              <a:rPr lang="el-GR" sz="3600" cap="all" dirty="0" err="1">
                <a:solidFill>
                  <a:srgbClr val="000000"/>
                </a:solidFill>
                <a:latin typeface="Times New Roman" panose="02020603050405020304" pitchFamily="18" charset="0"/>
              </a:rPr>
              <a:t>Επι</a:t>
            </a:r>
            <a:r>
              <a:rPr lang="el-GR" sz="3600" i="0" u="none" strike="noStrike" cap="all" baseline="0" dirty="0" err="1">
                <a:solidFill>
                  <a:srgbClr val="000000"/>
                </a:solidFill>
                <a:latin typeface="Times New Roman" panose="02020603050405020304" pitchFamily="18" charset="0"/>
              </a:rPr>
              <a:t>δραση</a:t>
            </a:r>
            <a:r>
              <a:rPr lang="el-GR" sz="3600" b="1" i="0" u="none" strike="noStrike" cap="all" baseline="0" dirty="0">
                <a:solidFill>
                  <a:srgbClr val="000000"/>
                </a:solidFill>
                <a:latin typeface="Times New Roman" panose="02020603050405020304" pitchFamily="18" charset="0"/>
              </a:rPr>
              <a:t> </a:t>
            </a:r>
            <a:r>
              <a:rPr lang="el-GR" sz="3600" i="0" u="none" strike="noStrike" cap="all" baseline="0" dirty="0">
                <a:solidFill>
                  <a:srgbClr val="000000"/>
                </a:solidFill>
                <a:latin typeface="Times New Roman" panose="02020603050405020304" pitchFamily="18" charset="0"/>
              </a:rPr>
              <a:t>των </a:t>
            </a:r>
            <a:r>
              <a:rPr lang="el-GR" sz="3600" cap="all" dirty="0" err="1">
                <a:solidFill>
                  <a:srgbClr val="000000"/>
                </a:solidFill>
                <a:latin typeface="Times New Roman" panose="02020603050405020304" pitchFamily="18" charset="0"/>
              </a:rPr>
              <a:t>ΜΕ</a:t>
            </a:r>
            <a:r>
              <a:rPr lang="el-GR" sz="3600" i="0" u="none" strike="noStrike" cap="all" baseline="0" dirty="0" err="1">
                <a:solidFill>
                  <a:srgbClr val="000000"/>
                </a:solidFill>
                <a:latin typeface="Times New Roman" panose="02020603050405020304" pitchFamily="18" charset="0"/>
              </a:rPr>
              <a:t>σων</a:t>
            </a:r>
            <a:r>
              <a:rPr lang="el-GR" sz="3600" i="0" u="none" strike="noStrike" cap="all" baseline="0" dirty="0">
                <a:solidFill>
                  <a:srgbClr val="000000"/>
                </a:solidFill>
                <a:latin typeface="Times New Roman" panose="02020603050405020304" pitchFamily="18" charset="0"/>
              </a:rPr>
              <a:t> </a:t>
            </a:r>
            <a:r>
              <a:rPr lang="el-GR" sz="3600" i="0" u="none" strike="noStrike" cap="all" baseline="0" dirty="0" err="1">
                <a:solidFill>
                  <a:srgbClr val="000000"/>
                </a:solidFill>
                <a:latin typeface="Times New Roman" panose="02020603050405020304" pitchFamily="18" charset="0"/>
              </a:rPr>
              <a:t>ΜαζιΚΗς</a:t>
            </a:r>
            <a:r>
              <a:rPr lang="el-GR" sz="3600" i="0" u="none" strike="noStrike" cap="all" baseline="0" dirty="0">
                <a:solidFill>
                  <a:srgbClr val="000000"/>
                </a:solidFill>
                <a:latin typeface="Times New Roman" panose="02020603050405020304" pitchFamily="18" charset="0"/>
              </a:rPr>
              <a:t> </a:t>
            </a:r>
            <a:r>
              <a:rPr lang="el-GR" sz="3600" i="0" u="none" strike="noStrike" cap="all" baseline="0" dirty="0" err="1">
                <a:solidFill>
                  <a:srgbClr val="000000"/>
                </a:solidFill>
                <a:latin typeface="Times New Roman" panose="02020603050405020304" pitchFamily="18" charset="0"/>
              </a:rPr>
              <a:t>ΕνηΜΕρωσης</a:t>
            </a:r>
            <a:r>
              <a:rPr lang="el-GR" sz="3600" i="0" u="none" strike="noStrike" cap="all" baseline="0" dirty="0">
                <a:solidFill>
                  <a:srgbClr val="000000"/>
                </a:solidFill>
                <a:latin typeface="Times New Roman" panose="02020603050405020304" pitchFamily="18" charset="0"/>
              </a:rPr>
              <a:t> (Μ.Μ.Ε.) στα </a:t>
            </a:r>
            <a:r>
              <a:rPr lang="el-GR" sz="3600" i="0" u="none" strike="noStrike" cap="all" baseline="0" dirty="0" err="1">
                <a:solidFill>
                  <a:srgbClr val="000000"/>
                </a:solidFill>
                <a:latin typeface="Times New Roman" panose="02020603050405020304" pitchFamily="18" charset="0"/>
              </a:rPr>
              <a:t>παιδιΑ</a:t>
            </a:r>
            <a:r>
              <a:rPr lang="el-GR" sz="3600" i="0" u="none" strike="noStrike" cap="all" baseline="0" dirty="0">
                <a:solidFill>
                  <a:srgbClr val="000000"/>
                </a:solidFill>
                <a:latin typeface="Times New Roman" panose="02020603050405020304" pitchFamily="18" charset="0"/>
              </a:rPr>
              <a:t> </a:t>
            </a:r>
            <a:br>
              <a:rPr lang="el-GR" sz="3600" cap="all" dirty="0">
                <a:latin typeface="Times New Roman" panose="02020603050405020304" pitchFamily="18" charset="0"/>
                <a:cs typeface="Times New Roman" panose="02020603050405020304" pitchFamily="18" charset="0"/>
              </a:rPr>
            </a:br>
            <a:br>
              <a:rPr lang="el-GR" sz="3600" cap="all"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br>
              <a:rPr lang="el-GR" sz="4000" dirty="0">
                <a:latin typeface="Times New Roman" panose="02020603050405020304" pitchFamily="18"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17DC767A-9D1D-4768-AC9A-AE4C973C6883}"/>
              </a:ext>
            </a:extLst>
          </p:cNvPr>
          <p:cNvSpPr>
            <a:spLocks noGrp="1"/>
          </p:cNvSpPr>
          <p:nvPr>
            <p:ph idx="1"/>
          </p:nvPr>
        </p:nvSpPr>
        <p:spPr>
          <a:xfrm>
            <a:off x="457200" y="1916832"/>
            <a:ext cx="8229600" cy="4941168"/>
          </a:xfrm>
        </p:spPr>
        <p:txBody>
          <a:bodyPr>
            <a:noAutofit/>
          </a:bodyPr>
          <a:lstStyle/>
          <a:p>
            <a:pPr>
              <a:spcBef>
                <a:spcPts val="0"/>
              </a:spcBef>
              <a:spcAft>
                <a:spcPts val="600"/>
              </a:spcAft>
            </a:pPr>
            <a:r>
              <a:rPr lang="el-GR" dirty="0">
                <a:solidFill>
                  <a:srgbClr val="000000"/>
                </a:solidFill>
                <a:latin typeface="Times New Roman" panose="02020603050405020304" pitchFamily="18" charset="0"/>
              </a:rPr>
              <a:t>Έ</a:t>
            </a:r>
            <a:r>
              <a:rPr lang="el-GR" b="0" i="0" u="none" strike="noStrike" baseline="0" dirty="0">
                <a:solidFill>
                  <a:srgbClr val="000000"/>
                </a:solidFill>
                <a:latin typeface="Times New Roman" panose="02020603050405020304" pitchFamily="18" charset="0"/>
              </a:rPr>
              <a:t>να παιδί μέχρι να φτάσει στην εφηβική ηλικία δέχεται περισσότερες από 1.000.000 διαφημίσεις που αφορούν στα πλούσια σε λίπος και ζάχαρη καταναλωτικά τρόφιμα (</a:t>
            </a:r>
            <a:r>
              <a:rPr lang="el-GR" b="0" i="0" u="none" strike="noStrike" baseline="0" dirty="0" err="1">
                <a:solidFill>
                  <a:srgbClr val="000000"/>
                </a:solidFill>
                <a:latin typeface="Times New Roman" panose="02020603050405020304" pitchFamily="18" charset="0"/>
              </a:rPr>
              <a:t>Worthington</a:t>
            </a:r>
            <a:r>
              <a:rPr lang="el-GR" b="0" i="0" u="none" strike="noStrike" baseline="0" dirty="0">
                <a:solidFill>
                  <a:srgbClr val="000000"/>
                </a:solidFill>
                <a:latin typeface="Times New Roman" panose="02020603050405020304" pitchFamily="18" charset="0"/>
              </a:rPr>
              <a:t>- </a:t>
            </a:r>
            <a:r>
              <a:rPr lang="el-GR" b="0" i="0" u="none" strike="noStrike" baseline="0" dirty="0" err="1">
                <a:solidFill>
                  <a:srgbClr val="000000"/>
                </a:solidFill>
                <a:latin typeface="Times New Roman" panose="02020603050405020304" pitchFamily="18" charset="0"/>
              </a:rPr>
              <a:t>Roberts</a:t>
            </a:r>
            <a:r>
              <a:rPr lang="el-GR" b="0" i="0" u="none" strike="noStrike" baseline="0" dirty="0">
                <a:solidFill>
                  <a:srgbClr val="000000"/>
                </a:solidFill>
                <a:latin typeface="Times New Roman" panose="02020603050405020304" pitchFamily="18" charset="0"/>
              </a:rPr>
              <a:t> &amp; </a:t>
            </a:r>
            <a:r>
              <a:rPr lang="el-GR" b="0" i="0" u="none" strike="noStrike" baseline="0" dirty="0" err="1">
                <a:solidFill>
                  <a:srgbClr val="000000"/>
                </a:solidFill>
                <a:latin typeface="Times New Roman" panose="02020603050405020304" pitchFamily="18" charset="0"/>
              </a:rPr>
              <a:t>Rodwell-Williams</a:t>
            </a:r>
            <a:r>
              <a:rPr lang="el-GR" b="0" i="0" u="none" strike="noStrike" baseline="0" dirty="0">
                <a:solidFill>
                  <a:srgbClr val="000000"/>
                </a:solidFill>
                <a:latin typeface="Times New Roman" panose="02020603050405020304" pitchFamily="18" charset="0"/>
              </a:rPr>
              <a:t>, 2000).</a:t>
            </a:r>
          </a:p>
          <a:p>
            <a:pPr>
              <a:spcBef>
                <a:spcPts val="0"/>
              </a:spcBef>
              <a:spcAft>
                <a:spcPts val="600"/>
              </a:spcAft>
            </a:pPr>
            <a:r>
              <a:rPr lang="el-GR" b="0" i="0" u="none" strike="noStrike" baseline="0" dirty="0">
                <a:solidFill>
                  <a:srgbClr val="000000"/>
                </a:solidFill>
                <a:latin typeface="Times New Roman" panose="02020603050405020304" pitchFamily="18" charset="0"/>
              </a:rPr>
              <a:t>Σε παιδιά που αφιερώνουν λιγότερο από ένα μισάωρο στην τηλεόραση, μόνο το</a:t>
            </a:r>
            <a:r>
              <a:rPr lang="el-GR" b="0" i="0" u="none" strike="noStrike" baseline="0" dirty="0">
                <a:latin typeface="Times New Roman" panose="02020603050405020304" pitchFamily="18" charset="0"/>
              </a:rPr>
              <a:t> 26% δήλωσε πως καταναλώνει αναψυκτικά και γλυκά, ενώ το αντίστοιχο ποσοστό που έβλεπε καθημερινά 4 ώρες τηλεόραση έφτασε το 69% (</a:t>
            </a:r>
            <a:r>
              <a:rPr lang="el-GR" b="0" i="0" u="none" strike="noStrike" baseline="0" dirty="0" err="1">
                <a:latin typeface="Times New Roman" panose="02020603050405020304" pitchFamily="18" charset="0"/>
              </a:rPr>
              <a:t>Lin</a:t>
            </a:r>
            <a:r>
              <a:rPr lang="el-GR" b="0" i="0" u="none" strike="noStrike" baseline="0" dirty="0">
                <a:latin typeface="Times New Roman" panose="02020603050405020304" pitchFamily="18" charset="0"/>
              </a:rPr>
              <a:t>, </a:t>
            </a:r>
            <a:r>
              <a:rPr lang="el-GR" b="0" i="0" u="none" strike="noStrike" baseline="0" dirty="0" err="1">
                <a:latin typeface="Times New Roman" panose="02020603050405020304" pitchFamily="18" charset="0"/>
              </a:rPr>
              <a:t>Guthrie</a:t>
            </a:r>
            <a:r>
              <a:rPr lang="el-GR" b="0" i="0" u="none" strike="noStrike" baseline="0" dirty="0">
                <a:latin typeface="Times New Roman" panose="02020603050405020304" pitchFamily="18" charset="0"/>
              </a:rPr>
              <a:t> &amp; </a:t>
            </a:r>
            <a:r>
              <a:rPr lang="el-GR" b="0" i="0" u="none" strike="noStrike" baseline="0" dirty="0" err="1">
                <a:latin typeface="Times New Roman" panose="02020603050405020304" pitchFamily="18" charset="0"/>
              </a:rPr>
              <a:t>Frazao</a:t>
            </a:r>
            <a:r>
              <a:rPr lang="el-GR" b="0" i="0" u="none" strike="noStrike" baseline="0" dirty="0">
                <a:latin typeface="Times New Roman" panose="02020603050405020304" pitchFamily="18" charset="0"/>
              </a:rPr>
              <a:t>, 2001). </a:t>
            </a:r>
            <a:r>
              <a:rPr lang="el-GR" b="0" i="0" u="none" strike="noStrike" baseline="0" dirty="0">
                <a:solidFill>
                  <a:srgbClr val="000000"/>
                </a:solidFill>
                <a:latin typeface="Times New Roman" panose="02020603050405020304" pitchFamily="18" charset="0"/>
              </a:rPr>
              <a:t> </a:t>
            </a:r>
            <a:endParaRPr lang="el-GR" dirty="0"/>
          </a:p>
        </p:txBody>
      </p:sp>
    </p:spTree>
    <p:extLst>
      <p:ext uri="{BB962C8B-B14F-4D97-AF65-F5344CB8AC3E}">
        <p14:creationId xmlns:p14="http://schemas.microsoft.com/office/powerpoint/2010/main" val="301416662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5F9008-6794-410B-98D8-71C78510B8C3}"/>
              </a:ext>
            </a:extLst>
          </p:cNvPr>
          <p:cNvSpPr>
            <a:spLocks noGrp="1"/>
          </p:cNvSpPr>
          <p:nvPr>
            <p:ph type="title"/>
          </p:nvPr>
        </p:nvSpPr>
        <p:spPr>
          <a:xfrm>
            <a:off x="457200" y="692696"/>
            <a:ext cx="8229600" cy="1080120"/>
          </a:xfrm>
        </p:spPr>
        <p:txBody>
          <a:bodyPr>
            <a:noAutofit/>
          </a:bodyPr>
          <a:lstStyle/>
          <a:p>
            <a:pPr algn="ctr"/>
            <a:r>
              <a:rPr lang="el-GR" sz="3600" i="0" u="none" strike="noStrike" cap="all" dirty="0">
                <a:solidFill>
                  <a:srgbClr val="000000"/>
                </a:solidFill>
                <a:latin typeface="Times New Roman" panose="02020603050405020304" pitchFamily="18" charset="0"/>
              </a:rPr>
              <a:t>Η </a:t>
            </a:r>
            <a:r>
              <a:rPr lang="el-GR" sz="3600" cap="all" dirty="0" err="1">
                <a:solidFill>
                  <a:srgbClr val="000000"/>
                </a:solidFill>
                <a:latin typeface="Times New Roman" panose="02020603050405020304" pitchFamily="18" charset="0"/>
              </a:rPr>
              <a:t>ΕΠΙ</a:t>
            </a:r>
            <a:r>
              <a:rPr lang="el-GR" sz="3600" i="0" u="none" strike="noStrike" cap="all" dirty="0" err="1">
                <a:solidFill>
                  <a:srgbClr val="000000"/>
                </a:solidFill>
                <a:latin typeface="Times New Roman" panose="02020603050405020304" pitchFamily="18" charset="0"/>
              </a:rPr>
              <a:t>δραση</a:t>
            </a:r>
            <a:r>
              <a:rPr lang="el-GR" sz="3600" i="0" u="none" strike="noStrike" cap="all" dirty="0">
                <a:solidFill>
                  <a:srgbClr val="000000"/>
                </a:solidFill>
                <a:latin typeface="Times New Roman" panose="02020603050405020304" pitchFamily="18" charset="0"/>
              </a:rPr>
              <a:t> </a:t>
            </a:r>
            <a:r>
              <a:rPr lang="el-GR" sz="3600" i="0" u="none" strike="noStrike" cap="all" dirty="0" err="1">
                <a:solidFill>
                  <a:srgbClr val="000000"/>
                </a:solidFill>
                <a:latin typeface="Times New Roman" panose="02020603050405020304" pitchFamily="18" charset="0"/>
              </a:rPr>
              <a:t>φΙλων</a:t>
            </a:r>
            <a:r>
              <a:rPr lang="el-GR" sz="3600" i="0" u="none" strike="noStrike" cap="all" dirty="0">
                <a:solidFill>
                  <a:srgbClr val="000000"/>
                </a:solidFill>
                <a:latin typeface="Times New Roman" panose="02020603050405020304" pitchFamily="18" charset="0"/>
              </a:rPr>
              <a:t> και </a:t>
            </a:r>
            <a:r>
              <a:rPr lang="el-GR" sz="3600" i="0" u="none" strike="noStrike" cap="all" dirty="0" err="1">
                <a:solidFill>
                  <a:srgbClr val="000000"/>
                </a:solidFill>
                <a:latin typeface="Times New Roman" panose="02020603050405020304" pitchFamily="18" charset="0"/>
              </a:rPr>
              <a:t>συνομηλΙκων</a:t>
            </a:r>
            <a:r>
              <a:rPr lang="el-GR" sz="3600" i="0" u="none" strike="noStrike" cap="all" dirty="0">
                <a:solidFill>
                  <a:srgbClr val="000000"/>
                </a:solidFill>
                <a:latin typeface="Times New Roman" panose="02020603050405020304" pitchFamily="18" charset="0"/>
              </a:rPr>
              <a:t> </a:t>
            </a:r>
            <a:endParaRPr lang="el-GR" sz="3600" cap="all" dirty="0"/>
          </a:p>
        </p:txBody>
      </p:sp>
      <p:sp>
        <p:nvSpPr>
          <p:cNvPr id="3" name="Θέση περιεχομένου 2">
            <a:extLst>
              <a:ext uri="{FF2B5EF4-FFF2-40B4-BE49-F238E27FC236}">
                <a16:creationId xmlns:a16="http://schemas.microsoft.com/office/drawing/2014/main" id="{D78C3FBE-DAAB-40A8-882F-1A8E0EEDBD3B}"/>
              </a:ext>
            </a:extLst>
          </p:cNvPr>
          <p:cNvSpPr>
            <a:spLocks noGrp="1"/>
          </p:cNvSpPr>
          <p:nvPr>
            <p:ph idx="1"/>
          </p:nvPr>
        </p:nvSpPr>
        <p:spPr>
          <a:xfrm>
            <a:off x="457200" y="1916832"/>
            <a:ext cx="8229600" cy="4657704"/>
          </a:xfrm>
        </p:spPr>
        <p:txBody>
          <a:bodyPr>
            <a:normAutofit fontScale="85000" lnSpcReduction="20000"/>
          </a:bodyPr>
          <a:lstStyle/>
          <a:p>
            <a:pPr marL="109728" indent="0">
              <a:lnSpc>
                <a:spcPct val="110000"/>
              </a:lnSpc>
              <a:spcBef>
                <a:spcPts val="0"/>
              </a:spcBef>
              <a:spcAft>
                <a:spcPts val="600"/>
              </a:spcAft>
              <a:buNone/>
            </a:pPr>
            <a:r>
              <a:rPr lang="el-GR" i="1" u="sng" dirty="0">
                <a:solidFill>
                  <a:srgbClr val="000000"/>
                </a:solidFill>
                <a:latin typeface="Times New Roman" panose="02020603050405020304" pitchFamily="18" charset="0"/>
              </a:rPr>
              <a:t>Για τους εφήβους οι συνομήλικοι είναι άτομα</a:t>
            </a:r>
            <a:r>
              <a:rPr lang="el-GR" dirty="0">
                <a:solidFill>
                  <a:srgbClr val="000000"/>
                </a:solidFill>
                <a:latin typeface="Times New Roman" panose="02020603050405020304" pitchFamily="18" charset="0"/>
              </a:rPr>
              <a:t>: </a:t>
            </a:r>
          </a:p>
          <a:p>
            <a:pPr marL="109728" indent="0">
              <a:lnSpc>
                <a:spcPct val="110000"/>
              </a:lnSpc>
              <a:spcBef>
                <a:spcPts val="0"/>
              </a:spcBef>
              <a:spcAft>
                <a:spcPts val="600"/>
              </a:spcAft>
              <a:buNone/>
            </a:pPr>
            <a:endParaRPr lang="el-GR" dirty="0">
              <a:solidFill>
                <a:srgbClr val="000000"/>
              </a:solidFill>
              <a:latin typeface="Times New Roman" panose="02020603050405020304" pitchFamily="18" charset="0"/>
            </a:endParaRPr>
          </a:p>
          <a:p>
            <a:pPr>
              <a:lnSpc>
                <a:spcPct val="110000"/>
              </a:lnSpc>
              <a:spcBef>
                <a:spcPts val="0"/>
              </a:spcBef>
              <a:spcAft>
                <a:spcPts val="600"/>
              </a:spcAft>
            </a:pPr>
            <a:r>
              <a:rPr lang="el-GR" dirty="0">
                <a:solidFill>
                  <a:srgbClr val="000000"/>
                </a:solidFill>
                <a:latin typeface="Times New Roman" panose="02020603050405020304" pitchFamily="18" charset="0"/>
              </a:rPr>
              <a:t>που τους καταλαβαίνουν και μπορούν να επικοινωνήσουν μαζί τους, </a:t>
            </a:r>
          </a:p>
          <a:p>
            <a:pPr>
              <a:lnSpc>
                <a:spcPct val="110000"/>
              </a:lnSpc>
              <a:spcBef>
                <a:spcPts val="0"/>
              </a:spcBef>
              <a:spcAft>
                <a:spcPts val="600"/>
              </a:spcAft>
            </a:pPr>
            <a:r>
              <a:rPr lang="el-GR" dirty="0">
                <a:solidFill>
                  <a:srgbClr val="000000"/>
                </a:solidFill>
                <a:latin typeface="Times New Roman" panose="02020603050405020304" pitchFamily="18" charset="0"/>
              </a:rPr>
              <a:t> μιας ομάδας που «συμπάσχει» με τους ίδιους, </a:t>
            </a:r>
          </a:p>
          <a:p>
            <a:pPr>
              <a:lnSpc>
                <a:spcPct val="110000"/>
              </a:lnSpc>
              <a:spcBef>
                <a:spcPts val="0"/>
              </a:spcBef>
              <a:spcAft>
                <a:spcPts val="600"/>
              </a:spcAft>
            </a:pPr>
            <a:r>
              <a:rPr lang="el-GR" dirty="0">
                <a:solidFill>
                  <a:srgbClr val="000000"/>
                </a:solidFill>
                <a:latin typeface="Times New Roman" panose="02020603050405020304" pitchFamily="18" charset="0"/>
              </a:rPr>
              <a:t> μιας ομάδας από την οποία μπορούν να αντλήσουν δύναμη και κουράγιο, </a:t>
            </a:r>
          </a:p>
          <a:p>
            <a:pPr>
              <a:lnSpc>
                <a:spcPct val="110000"/>
              </a:lnSpc>
              <a:spcBef>
                <a:spcPts val="0"/>
              </a:spcBef>
              <a:spcAft>
                <a:spcPts val="600"/>
              </a:spcAft>
            </a:pPr>
            <a:r>
              <a:rPr lang="el-GR" dirty="0">
                <a:solidFill>
                  <a:srgbClr val="000000"/>
                </a:solidFill>
                <a:latin typeface="Times New Roman" panose="02020603050405020304" pitchFamily="18" charset="0"/>
              </a:rPr>
              <a:t> με τα οποία μπορούν να διασκεδάσουν, </a:t>
            </a:r>
          </a:p>
          <a:p>
            <a:pPr>
              <a:lnSpc>
                <a:spcPct val="110000"/>
              </a:lnSpc>
              <a:spcBef>
                <a:spcPts val="0"/>
              </a:spcBef>
              <a:spcAft>
                <a:spcPts val="600"/>
              </a:spcAft>
            </a:pPr>
            <a:r>
              <a:rPr lang="el-GR" dirty="0">
                <a:solidFill>
                  <a:srgbClr val="000000"/>
                </a:solidFill>
                <a:latin typeface="Times New Roman" panose="02020603050405020304" pitchFamily="18" charset="0"/>
              </a:rPr>
              <a:t> που βοηθούν στην κοινωνικοποίησή τους, </a:t>
            </a:r>
          </a:p>
          <a:p>
            <a:pPr>
              <a:lnSpc>
                <a:spcPct val="110000"/>
              </a:lnSpc>
              <a:spcBef>
                <a:spcPts val="0"/>
              </a:spcBef>
              <a:spcAft>
                <a:spcPts val="600"/>
              </a:spcAft>
            </a:pPr>
            <a:r>
              <a:rPr lang="el-GR" dirty="0">
                <a:solidFill>
                  <a:srgbClr val="000000"/>
                </a:solidFill>
                <a:latin typeface="Times New Roman" panose="02020603050405020304" pitchFamily="18" charset="0"/>
              </a:rPr>
              <a:t> με τα οποία μπορούν να αναπτύξουν φιλίες και να μοιραστούν τις απορίες τους, </a:t>
            </a:r>
          </a:p>
          <a:p>
            <a:pPr marL="109728" indent="0">
              <a:lnSpc>
                <a:spcPct val="110000"/>
              </a:lnSpc>
              <a:spcBef>
                <a:spcPts val="0"/>
              </a:spcBef>
              <a:spcAft>
                <a:spcPts val="600"/>
              </a:spcAft>
              <a:buNone/>
            </a:pPr>
            <a:endParaRPr lang="el-GR" sz="2600" i="1" u="sng" dirty="0">
              <a:solidFill>
                <a:srgbClr val="000000"/>
              </a:solidFill>
              <a:latin typeface="Times New Roman" panose="02020603050405020304" pitchFamily="18" charset="0"/>
            </a:endParaRPr>
          </a:p>
          <a:p>
            <a:pPr>
              <a:lnSpc>
                <a:spcPct val="110000"/>
              </a:lnSpc>
              <a:spcBef>
                <a:spcPts val="0"/>
              </a:spcBef>
              <a:spcAft>
                <a:spcPts val="600"/>
              </a:spcAft>
            </a:pPr>
            <a:endParaRPr lang="el-GR" sz="2600" b="0" i="0" u="none" strike="noStrike" baseline="0" dirty="0">
              <a:solidFill>
                <a:srgbClr val="000000"/>
              </a:solidFill>
              <a:latin typeface="Times New Roman" panose="02020603050405020304" pitchFamily="18" charset="0"/>
            </a:endParaRPr>
          </a:p>
          <a:p>
            <a:endParaRPr lang="el-GR" sz="2600" b="0" i="0" u="none" strike="noStrike" baseline="0" dirty="0">
              <a:latin typeface="Times New Roman" panose="02020603050405020304" pitchFamily="18" charset="0"/>
            </a:endParaRPr>
          </a:p>
          <a:p>
            <a:pPr marL="109728" indent="0">
              <a:buNone/>
            </a:pPr>
            <a:endParaRPr lang="el-GR" dirty="0"/>
          </a:p>
        </p:txBody>
      </p:sp>
    </p:spTree>
    <p:extLst>
      <p:ext uri="{BB962C8B-B14F-4D97-AF65-F5344CB8AC3E}">
        <p14:creationId xmlns:p14="http://schemas.microsoft.com/office/powerpoint/2010/main" val="418162329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00F632-F7A8-4B87-AD27-B11ADFCE38EF}"/>
              </a:ext>
            </a:extLst>
          </p:cNvPr>
          <p:cNvSpPr>
            <a:spLocks noGrp="1"/>
          </p:cNvSpPr>
          <p:nvPr>
            <p:ph type="title"/>
          </p:nvPr>
        </p:nvSpPr>
        <p:spPr>
          <a:xfrm>
            <a:off x="457200" y="692696"/>
            <a:ext cx="8229600" cy="1152128"/>
          </a:xfrm>
        </p:spPr>
        <p:txBody>
          <a:bodyPr>
            <a:normAutofit fontScale="90000"/>
          </a:bodyPr>
          <a:lstStyle/>
          <a:p>
            <a:pPr algn="ctr"/>
            <a:r>
              <a:rPr lang="el-GR" sz="4000" i="0" u="none" strike="noStrike" cap="all" dirty="0">
                <a:solidFill>
                  <a:srgbClr val="000000"/>
                </a:solidFill>
                <a:latin typeface="Times New Roman" panose="02020603050405020304" pitchFamily="18" charset="0"/>
              </a:rPr>
              <a:t>Η </a:t>
            </a:r>
            <a:r>
              <a:rPr lang="el-GR" sz="4000" cap="all" dirty="0" err="1">
                <a:solidFill>
                  <a:srgbClr val="000000"/>
                </a:solidFill>
                <a:latin typeface="Times New Roman" panose="02020603050405020304" pitchFamily="18" charset="0"/>
              </a:rPr>
              <a:t>ΕΠΙ</a:t>
            </a:r>
            <a:r>
              <a:rPr lang="el-GR" sz="4000" i="0" u="none" strike="noStrike" cap="all" dirty="0" err="1">
                <a:solidFill>
                  <a:srgbClr val="000000"/>
                </a:solidFill>
                <a:latin typeface="Times New Roman" panose="02020603050405020304" pitchFamily="18" charset="0"/>
              </a:rPr>
              <a:t>δραση</a:t>
            </a:r>
            <a:r>
              <a:rPr lang="el-GR" sz="4000" i="0" u="none" strike="noStrike" cap="all" dirty="0">
                <a:solidFill>
                  <a:srgbClr val="000000"/>
                </a:solidFill>
                <a:latin typeface="Times New Roman" panose="02020603050405020304" pitchFamily="18" charset="0"/>
              </a:rPr>
              <a:t> </a:t>
            </a:r>
            <a:r>
              <a:rPr lang="el-GR" sz="4000" i="0" u="none" strike="noStrike" cap="all" dirty="0" err="1">
                <a:solidFill>
                  <a:srgbClr val="000000"/>
                </a:solidFill>
                <a:latin typeface="Times New Roman" panose="02020603050405020304" pitchFamily="18" charset="0"/>
              </a:rPr>
              <a:t>φΙλων</a:t>
            </a:r>
            <a:r>
              <a:rPr lang="el-GR" sz="4000" i="0" u="none" strike="noStrike" cap="all" dirty="0">
                <a:solidFill>
                  <a:srgbClr val="000000"/>
                </a:solidFill>
                <a:latin typeface="Times New Roman" panose="02020603050405020304" pitchFamily="18" charset="0"/>
              </a:rPr>
              <a:t> και </a:t>
            </a:r>
            <a:r>
              <a:rPr lang="el-GR" sz="4000" i="0" u="none" strike="noStrike" cap="all" dirty="0" err="1">
                <a:solidFill>
                  <a:srgbClr val="000000"/>
                </a:solidFill>
                <a:latin typeface="Times New Roman" panose="02020603050405020304" pitchFamily="18" charset="0"/>
              </a:rPr>
              <a:t>συνομηλΙκων</a:t>
            </a:r>
            <a:r>
              <a:rPr lang="el-GR" sz="4000" i="0" u="none" strike="noStrike" cap="all" dirty="0">
                <a:solidFill>
                  <a:srgbClr val="000000"/>
                </a:solidFill>
                <a:latin typeface="Times New Roman" panose="02020603050405020304" pitchFamily="18" charset="0"/>
              </a:rPr>
              <a:t> </a:t>
            </a:r>
            <a:endParaRPr lang="el-GR" dirty="0"/>
          </a:p>
        </p:txBody>
      </p:sp>
      <p:sp>
        <p:nvSpPr>
          <p:cNvPr id="3" name="Θέση περιεχομένου 2">
            <a:extLst>
              <a:ext uri="{FF2B5EF4-FFF2-40B4-BE49-F238E27FC236}">
                <a16:creationId xmlns:a16="http://schemas.microsoft.com/office/drawing/2014/main" id="{A25F2139-94E8-4826-9E91-5A05A2F070FF}"/>
              </a:ext>
            </a:extLst>
          </p:cNvPr>
          <p:cNvSpPr>
            <a:spLocks noGrp="1"/>
          </p:cNvSpPr>
          <p:nvPr>
            <p:ph idx="1"/>
          </p:nvPr>
        </p:nvSpPr>
        <p:spPr>
          <a:xfrm>
            <a:off x="457200" y="1988840"/>
            <a:ext cx="8229600" cy="4585696"/>
          </a:xfrm>
        </p:spPr>
        <p:txBody>
          <a:bodyPr>
            <a:noAutofit/>
          </a:bodyPr>
          <a:lstStyle/>
          <a:p>
            <a:pPr marL="109728" indent="0">
              <a:buNone/>
            </a:pPr>
            <a:endParaRPr lang="el-GR" sz="2400" i="1" u="sng" dirty="0">
              <a:solidFill>
                <a:srgbClr val="000000"/>
              </a:solidFill>
              <a:latin typeface="Times New Roman" panose="02020603050405020304" pitchFamily="18" charset="0"/>
            </a:endParaRPr>
          </a:p>
          <a:p>
            <a:pPr marL="109728" indent="0">
              <a:buNone/>
            </a:pPr>
            <a:r>
              <a:rPr lang="el-GR" sz="2400" i="1" u="sng" dirty="0">
                <a:solidFill>
                  <a:srgbClr val="000000"/>
                </a:solidFill>
                <a:latin typeface="Times New Roman" panose="02020603050405020304" pitchFamily="18" charset="0"/>
              </a:rPr>
              <a:t>Για τους εφήβους ο</a:t>
            </a:r>
            <a:r>
              <a:rPr lang="el-GR" sz="2400" b="0" i="1" u="sng" strike="noStrike" baseline="0" dirty="0">
                <a:solidFill>
                  <a:srgbClr val="000000"/>
                </a:solidFill>
                <a:latin typeface="Times New Roman" panose="02020603050405020304" pitchFamily="18" charset="0"/>
              </a:rPr>
              <a:t>ι συνομήλικοι είναι άτομα</a:t>
            </a:r>
            <a:r>
              <a:rPr lang="el-GR" sz="2400" b="0" i="0" u="none" strike="noStrike" baseline="0" dirty="0">
                <a:solidFill>
                  <a:srgbClr val="000000"/>
                </a:solidFill>
                <a:latin typeface="Times New Roman" panose="02020603050405020304" pitchFamily="18" charset="0"/>
              </a:rPr>
              <a:t>: </a:t>
            </a:r>
          </a:p>
          <a:p>
            <a:pPr marL="109728" indent="0">
              <a:buNone/>
            </a:pPr>
            <a:endParaRPr lang="el-GR" sz="2400" b="0" i="0" u="none" strike="noStrike" baseline="0" dirty="0">
              <a:solidFill>
                <a:srgbClr val="000000"/>
              </a:solidFill>
              <a:latin typeface="Times New Roman" panose="02020603050405020304" pitchFamily="18" charset="0"/>
            </a:endParaRPr>
          </a:p>
          <a:p>
            <a:pPr>
              <a:spcBef>
                <a:spcPts val="0"/>
              </a:spcBef>
              <a:spcAft>
                <a:spcPts val="600"/>
              </a:spcAft>
            </a:pPr>
            <a:r>
              <a:rPr lang="el-GR" sz="2400" b="0" i="0" u="none" strike="noStrike" baseline="0" dirty="0">
                <a:latin typeface="Times New Roman" panose="02020603050405020304" pitchFamily="18" charset="0"/>
              </a:rPr>
              <a:t>μιας ομάδας, με τα μέλη της οποίας μπορούν να πειραματιστούν στη διαμόρφωση της ταυτότητας και της προσωπικότητάς τους (π.χ. μια φιλία θέτει όρια στον εγωισμό). Επομένως,</a:t>
            </a:r>
          </a:p>
          <a:p>
            <a:pPr>
              <a:spcBef>
                <a:spcPts val="0"/>
              </a:spcBef>
              <a:spcAft>
                <a:spcPts val="600"/>
              </a:spcAft>
            </a:pPr>
            <a:r>
              <a:rPr lang="el-GR" sz="2400" b="0" i="0" u="none" strike="noStrike" baseline="0" dirty="0">
                <a:solidFill>
                  <a:srgbClr val="000000"/>
                </a:solidFill>
                <a:latin typeface="Times New Roman" panose="02020603050405020304" pitchFamily="18" charset="0"/>
              </a:rPr>
              <a:t>Η αποδοχή του παιδιού ή του/της εφήβου από μια ομάδα συνομηλίκων είναι πολύ σημαντική. </a:t>
            </a:r>
          </a:p>
          <a:p>
            <a:pPr>
              <a:spcBef>
                <a:spcPts val="0"/>
              </a:spcBef>
              <a:spcAft>
                <a:spcPts val="600"/>
              </a:spcAft>
            </a:pPr>
            <a:r>
              <a:rPr lang="el-GR" sz="2400" b="0" i="0" u="none" strike="noStrike" baseline="0" dirty="0">
                <a:solidFill>
                  <a:srgbClr val="000000"/>
                </a:solidFill>
                <a:latin typeface="Times New Roman" panose="02020603050405020304" pitchFamily="18" charset="0"/>
              </a:rPr>
              <a:t>Η προοπτική μιας απόρριψης οδηγεί το παιδί στην υιοθέτηση λανθασμένων συμπεριφορών ή διατροφικών επιλογών. </a:t>
            </a:r>
            <a:endParaRPr lang="el-GR" sz="2400" dirty="0"/>
          </a:p>
        </p:txBody>
      </p:sp>
    </p:spTree>
    <p:extLst>
      <p:ext uri="{BB962C8B-B14F-4D97-AF65-F5344CB8AC3E}">
        <p14:creationId xmlns:p14="http://schemas.microsoft.com/office/powerpoint/2010/main" val="2613713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1D7F78-1A9A-4D66-9751-B522749F1E69}"/>
              </a:ext>
            </a:extLst>
          </p:cNvPr>
          <p:cNvSpPr>
            <a:spLocks noGrp="1"/>
          </p:cNvSpPr>
          <p:nvPr>
            <p:ph type="title"/>
          </p:nvPr>
        </p:nvSpPr>
        <p:spPr/>
        <p:txBody>
          <a:bodyPr>
            <a:noAutofit/>
          </a:bodyPr>
          <a:lstStyle/>
          <a:p>
            <a:pPr algn="ctr"/>
            <a:r>
              <a:rPr lang="el-GR" sz="3600" i="0" u="none" strike="noStrike" cap="all" dirty="0">
                <a:solidFill>
                  <a:srgbClr val="000000"/>
                </a:solidFill>
                <a:latin typeface="Times New Roman" panose="02020603050405020304" pitchFamily="18" charset="0"/>
              </a:rPr>
              <a:t>Οι </a:t>
            </a:r>
            <a:r>
              <a:rPr lang="el-GR" sz="3600" i="0" u="none" strike="noStrike" cap="all" dirty="0" err="1">
                <a:solidFill>
                  <a:srgbClr val="000000"/>
                </a:solidFill>
                <a:latin typeface="Times New Roman" panose="02020603050405020304" pitchFamily="18" charset="0"/>
              </a:rPr>
              <a:t>ψυχολογικοι</a:t>
            </a:r>
            <a:r>
              <a:rPr lang="el-GR" sz="3600" i="0" u="none" strike="noStrike" cap="all" dirty="0">
                <a:solidFill>
                  <a:srgbClr val="000000"/>
                </a:solidFill>
                <a:latin typeface="Times New Roman" panose="02020603050405020304" pitchFamily="18" charset="0"/>
              </a:rPr>
              <a:t> </a:t>
            </a:r>
            <a:r>
              <a:rPr lang="el-GR" sz="3600" i="0" u="none" strike="noStrike" cap="all" dirty="0" err="1">
                <a:solidFill>
                  <a:srgbClr val="000000"/>
                </a:solidFill>
                <a:latin typeface="Times New Roman" panose="02020603050405020304" pitchFamily="18" charset="0"/>
              </a:rPr>
              <a:t>παραγοντες</a:t>
            </a:r>
            <a:r>
              <a:rPr lang="el-GR" sz="3600" i="0" u="none" strike="noStrike" cap="all" dirty="0">
                <a:solidFill>
                  <a:srgbClr val="000000"/>
                </a:solidFill>
                <a:latin typeface="Times New Roman" panose="02020603050405020304" pitchFamily="18" charset="0"/>
              </a:rPr>
              <a:t> και οι </a:t>
            </a:r>
            <a:r>
              <a:rPr lang="el-GR" sz="3600" i="0" u="none" strike="noStrike" cap="all" dirty="0" err="1">
                <a:solidFill>
                  <a:srgbClr val="000000"/>
                </a:solidFill>
                <a:latin typeface="Times New Roman" panose="02020603050405020304" pitchFamily="18" charset="0"/>
              </a:rPr>
              <a:t>διατροφικες</a:t>
            </a:r>
            <a:r>
              <a:rPr lang="el-GR" sz="3600" i="0" u="none" strike="noStrike" cap="all" dirty="0">
                <a:solidFill>
                  <a:srgbClr val="000000"/>
                </a:solidFill>
                <a:latin typeface="Times New Roman" panose="02020603050405020304" pitchFamily="18" charset="0"/>
              </a:rPr>
              <a:t> </a:t>
            </a:r>
            <a:r>
              <a:rPr lang="el-GR" sz="3600" i="0" u="none" strike="noStrike" cap="all" dirty="0" err="1">
                <a:solidFill>
                  <a:srgbClr val="000000"/>
                </a:solidFill>
                <a:latin typeface="Times New Roman" panose="02020603050405020304" pitchFamily="18" charset="0"/>
              </a:rPr>
              <a:t>συνηθειες</a:t>
            </a:r>
            <a:r>
              <a:rPr lang="el-GR" sz="3600" i="0" u="none" strike="noStrike" cap="all" dirty="0">
                <a:solidFill>
                  <a:srgbClr val="000000"/>
                </a:solidFill>
                <a:latin typeface="Times New Roman" panose="02020603050405020304" pitchFamily="18" charset="0"/>
              </a:rPr>
              <a:t> </a:t>
            </a:r>
            <a:endParaRPr lang="el-GR" sz="3600" cap="all" dirty="0"/>
          </a:p>
        </p:txBody>
      </p:sp>
      <p:sp>
        <p:nvSpPr>
          <p:cNvPr id="3" name="Θέση περιεχομένου 2">
            <a:extLst>
              <a:ext uri="{FF2B5EF4-FFF2-40B4-BE49-F238E27FC236}">
                <a16:creationId xmlns:a16="http://schemas.microsoft.com/office/drawing/2014/main" id="{077228DD-FD45-47C5-901D-2B1716311BD6}"/>
              </a:ext>
            </a:extLst>
          </p:cNvPr>
          <p:cNvSpPr>
            <a:spLocks noGrp="1"/>
          </p:cNvSpPr>
          <p:nvPr>
            <p:ph idx="1"/>
          </p:nvPr>
        </p:nvSpPr>
        <p:spPr/>
        <p:txBody>
          <a:bodyPr/>
          <a:lstStyle/>
          <a:p>
            <a:pPr>
              <a:spcBef>
                <a:spcPts val="0"/>
              </a:spcBef>
              <a:spcAft>
                <a:spcPts val="600"/>
              </a:spcAft>
            </a:pPr>
            <a:r>
              <a:rPr lang="el-GR" dirty="0">
                <a:solidFill>
                  <a:srgbClr val="000000"/>
                </a:solidFill>
                <a:latin typeface="Times New Roman" panose="02020603050405020304" pitchFamily="18" charset="0"/>
              </a:rPr>
              <a:t>Τ</a:t>
            </a:r>
            <a:r>
              <a:rPr lang="el-GR" b="0" i="0" u="none" strike="noStrike" baseline="0" dirty="0">
                <a:solidFill>
                  <a:srgbClr val="000000"/>
                </a:solidFill>
                <a:latin typeface="Times New Roman" panose="02020603050405020304" pitchFamily="18" charset="0"/>
              </a:rPr>
              <a:t>ο γενικευμένο άγχος, η βαρεμάρα, η στενοχώρια, ο θυμός και η έλλειψη ευχαρίστησης αντιμετωπίζονται μέσω του φαγητού με την κατανάλωση μεγάλων ποσοτήτων κενών θερμίδων.</a:t>
            </a:r>
          </a:p>
          <a:p>
            <a:pPr>
              <a:spcBef>
                <a:spcPts val="0"/>
              </a:spcBef>
              <a:spcAft>
                <a:spcPts val="600"/>
              </a:spcAft>
            </a:pPr>
            <a:r>
              <a:rPr lang="el-GR" dirty="0">
                <a:solidFill>
                  <a:srgbClr val="000000"/>
                </a:solidFill>
                <a:latin typeface="Times New Roman" panose="02020603050405020304" pitchFamily="18" charset="0"/>
              </a:rPr>
              <a:t>Τ</a:t>
            </a:r>
            <a:r>
              <a:rPr lang="el-GR" b="0" i="0" u="none" strike="noStrike" baseline="0" dirty="0">
                <a:solidFill>
                  <a:srgbClr val="000000"/>
                </a:solidFill>
                <a:latin typeface="Times New Roman" panose="02020603050405020304" pitchFamily="18" charset="0"/>
              </a:rPr>
              <a:t>α συναισθήματα επηρεάζουν τον τρόπο διατροφής του παιδιού καθώς η τροφή συνδέεται άμεσα με την αγάπη, τον θυμό και άλλα</a:t>
            </a:r>
            <a:r>
              <a:rPr lang="el-GR" sz="1800" b="0" i="0" u="none" strike="noStrike" baseline="0" dirty="0">
                <a:solidFill>
                  <a:srgbClr val="000000"/>
                </a:solidFill>
                <a:latin typeface="Times New Roman" panose="02020603050405020304" pitchFamily="18" charset="0"/>
              </a:rPr>
              <a:t>.  </a:t>
            </a:r>
            <a:endParaRPr lang="el-GR" dirty="0"/>
          </a:p>
        </p:txBody>
      </p:sp>
    </p:spTree>
    <p:extLst>
      <p:ext uri="{BB962C8B-B14F-4D97-AF65-F5344CB8AC3E}">
        <p14:creationId xmlns:p14="http://schemas.microsoft.com/office/powerpoint/2010/main" val="2433921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A212E4-CB6E-4BF7-B5E3-EBFAF7C93077}"/>
              </a:ext>
            </a:extLst>
          </p:cNvPr>
          <p:cNvSpPr>
            <a:spLocks noGrp="1"/>
          </p:cNvSpPr>
          <p:nvPr>
            <p:ph type="title"/>
          </p:nvPr>
        </p:nvSpPr>
        <p:spPr>
          <a:xfrm>
            <a:off x="457200" y="908720"/>
            <a:ext cx="8229600" cy="864096"/>
          </a:xfrm>
        </p:spPr>
        <p:txBody>
          <a:bodyPr>
            <a:normAutofit/>
          </a:bodyPr>
          <a:lstStyle/>
          <a:p>
            <a:pPr algn="ctr"/>
            <a:r>
              <a:rPr lang="el-GR" sz="3200" dirty="0">
                <a:latin typeface="Times New Roman" panose="02020603050405020304" pitchFamily="18" charset="0"/>
                <a:cs typeface="Times New Roman" panose="02020603050405020304" pitchFamily="18" charset="0"/>
              </a:rPr>
              <a:t>Lyon </a:t>
            </a:r>
            <a:r>
              <a:rPr lang="el-GR" sz="3200" dirty="0" err="1">
                <a:latin typeface="Times New Roman" panose="02020603050405020304" pitchFamily="18" charset="0"/>
                <a:cs typeface="Times New Roman" panose="02020603050405020304" pitchFamily="18" charset="0"/>
              </a:rPr>
              <a:t>Heart</a:t>
            </a:r>
            <a:r>
              <a:rPr lang="el-GR" sz="3200" dirty="0">
                <a:latin typeface="Times New Roman" panose="02020603050405020304" pitchFamily="18" charset="0"/>
                <a:cs typeface="Times New Roman" panose="02020603050405020304" pitchFamily="18" charset="0"/>
              </a:rPr>
              <a:t> </a:t>
            </a:r>
            <a:r>
              <a:rPr lang="el-GR" sz="3200" dirty="0" err="1">
                <a:latin typeface="Times New Roman" panose="02020603050405020304" pitchFamily="18" charset="0"/>
                <a:cs typeface="Times New Roman" panose="02020603050405020304" pitchFamily="18" charset="0"/>
              </a:rPr>
              <a:t>Study</a:t>
            </a:r>
            <a:endParaRPr lang="el-GR" sz="32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D826A043-DC29-4C58-A243-725CFFCE0628}"/>
              </a:ext>
            </a:extLst>
          </p:cNvPr>
          <p:cNvSpPr>
            <a:spLocks noGrp="1"/>
          </p:cNvSpPr>
          <p:nvPr>
            <p:ph idx="1"/>
          </p:nvPr>
        </p:nvSpPr>
        <p:spPr>
          <a:xfrm>
            <a:off x="457200" y="1700808"/>
            <a:ext cx="8229600" cy="4608512"/>
          </a:xfrm>
        </p:spPr>
        <p:txBody>
          <a:bodyPr>
            <a:normAutofit/>
          </a:bodyPr>
          <a:lstStyle/>
          <a:p>
            <a:pPr>
              <a:lnSpc>
                <a:spcPct val="150000"/>
              </a:lnSpc>
            </a:pPr>
            <a:r>
              <a:rPr lang="el-GR" dirty="0"/>
              <a:t> </a:t>
            </a:r>
            <a:r>
              <a:rPr lang="el-GR" sz="2400" dirty="0">
                <a:latin typeface="Times New Roman" panose="02020603050405020304" pitchFamily="18" charset="0"/>
                <a:cs typeface="Times New Roman" panose="02020603050405020304" pitchFamily="18" charset="0"/>
              </a:rPr>
              <a:t>Χορήγηση Κρητικού τύπου δίαιτας σε ασθενείς που είχαν υποστεί οξύ έμφραγμα του μυοκαρδίου μείωσε το ποσοστό των θανάτων στους 27 μήνες μετά το επεισόδιο κατά 70%, συγκριτικά με τη χορήγηση της δίαιτας που συνιστούσε η Αμερικανική Καρδιολογική Εταιρεία. </a:t>
            </a:r>
          </a:p>
          <a:p>
            <a:pPr>
              <a:lnSpc>
                <a:spcPct val="150000"/>
              </a:lnSpc>
            </a:pPr>
            <a:r>
              <a:rPr lang="el-GR" sz="2400" dirty="0">
                <a:latin typeface="Times New Roman" panose="02020603050405020304" pitchFamily="18" charset="0"/>
                <a:cs typeface="Times New Roman" panose="02020603050405020304" pitchFamily="18" charset="0"/>
              </a:rPr>
              <a:t>Μετά από 4 έτη η δίαιτα Κρητικού τύπου σχετίστηκε με μείωση του ποσοστού των συνολικών θανάτων κατά 56% και με μείωση της συχνότητας καρκίνου κατά 61%</a:t>
            </a:r>
          </a:p>
        </p:txBody>
      </p:sp>
    </p:spTree>
    <p:extLst>
      <p:ext uri="{BB962C8B-B14F-4D97-AF65-F5344CB8AC3E}">
        <p14:creationId xmlns:p14="http://schemas.microsoft.com/office/powerpoint/2010/main" val="274283536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1E0E65-33F2-4FA4-8F3B-7315BE362BAF}"/>
              </a:ext>
            </a:extLst>
          </p:cNvPr>
          <p:cNvSpPr>
            <a:spLocks noGrp="1"/>
          </p:cNvSpPr>
          <p:nvPr>
            <p:ph type="title"/>
          </p:nvPr>
        </p:nvSpPr>
        <p:spPr/>
        <p:txBody>
          <a:bodyPr>
            <a:noAutofit/>
          </a:bodyPr>
          <a:lstStyle/>
          <a:p>
            <a:pPr algn="ctr"/>
            <a:r>
              <a:rPr lang="el-GR" sz="3600" i="0" u="none" strike="noStrike" cap="all" dirty="0">
                <a:solidFill>
                  <a:srgbClr val="000000"/>
                </a:solidFill>
                <a:latin typeface="Times New Roman" panose="02020603050405020304" pitchFamily="18" charset="0"/>
              </a:rPr>
              <a:t>Η </a:t>
            </a:r>
            <a:r>
              <a:rPr lang="el-GR" sz="3600" i="0" u="none" strike="noStrike" cap="all" dirty="0" err="1">
                <a:solidFill>
                  <a:srgbClr val="000000"/>
                </a:solidFill>
                <a:latin typeface="Times New Roman" panose="02020603050405020304" pitchFamily="18" charset="0"/>
              </a:rPr>
              <a:t>επιδραση</a:t>
            </a:r>
            <a:r>
              <a:rPr lang="el-GR" sz="3600" i="0" u="none" strike="noStrike" cap="all" dirty="0">
                <a:solidFill>
                  <a:srgbClr val="000000"/>
                </a:solidFill>
                <a:latin typeface="Times New Roman" panose="02020603050405020304" pitchFamily="18" charset="0"/>
              </a:rPr>
              <a:t> του </a:t>
            </a:r>
            <a:r>
              <a:rPr lang="el-GR" sz="3600" i="0" u="none" strike="noStrike" cap="all" dirty="0" err="1">
                <a:solidFill>
                  <a:srgbClr val="000000"/>
                </a:solidFill>
                <a:latin typeface="Times New Roman" panose="02020603050405020304" pitchFamily="18" charset="0"/>
              </a:rPr>
              <a:t>οικονομικου</a:t>
            </a:r>
            <a:r>
              <a:rPr lang="el-GR" sz="3600" i="0" u="none" strike="noStrike" cap="all" dirty="0">
                <a:solidFill>
                  <a:srgbClr val="000000"/>
                </a:solidFill>
                <a:latin typeface="Times New Roman" panose="02020603050405020304" pitchFamily="18" charset="0"/>
              </a:rPr>
              <a:t> </a:t>
            </a:r>
            <a:r>
              <a:rPr lang="el-GR" sz="3600" i="0" u="none" strike="noStrike" cap="all" dirty="0" err="1">
                <a:solidFill>
                  <a:srgbClr val="000000"/>
                </a:solidFill>
                <a:latin typeface="Times New Roman" panose="02020603050405020304" pitchFamily="18" charset="0"/>
              </a:rPr>
              <a:t>παραγοντα</a:t>
            </a:r>
            <a:r>
              <a:rPr lang="el-GR" sz="3600" i="0" u="none" strike="noStrike" cap="all" dirty="0">
                <a:solidFill>
                  <a:srgbClr val="000000"/>
                </a:solidFill>
                <a:latin typeface="Times New Roman" panose="02020603050405020304" pitchFamily="18" charset="0"/>
              </a:rPr>
              <a:t> </a:t>
            </a:r>
            <a:endParaRPr lang="el-GR" sz="3600" cap="all" dirty="0"/>
          </a:p>
        </p:txBody>
      </p:sp>
      <p:sp>
        <p:nvSpPr>
          <p:cNvPr id="3" name="Θέση περιεχομένου 2">
            <a:extLst>
              <a:ext uri="{FF2B5EF4-FFF2-40B4-BE49-F238E27FC236}">
                <a16:creationId xmlns:a16="http://schemas.microsoft.com/office/drawing/2014/main" id="{B73688CC-263A-4421-BF32-A1A734DA1D18}"/>
              </a:ext>
            </a:extLst>
          </p:cNvPr>
          <p:cNvSpPr>
            <a:spLocks noGrp="1"/>
          </p:cNvSpPr>
          <p:nvPr>
            <p:ph idx="1"/>
          </p:nvPr>
        </p:nvSpPr>
        <p:spPr/>
        <p:txBody>
          <a:bodyPr>
            <a:normAutofit/>
          </a:bodyPr>
          <a:lstStyle/>
          <a:p>
            <a:pPr>
              <a:spcBef>
                <a:spcPts val="0"/>
              </a:spcBef>
              <a:spcAft>
                <a:spcPts val="600"/>
              </a:spcAft>
            </a:pPr>
            <a:endParaRPr lang="el-GR" b="0" i="0" u="none" strike="noStrike" baseline="0" dirty="0">
              <a:solidFill>
                <a:srgbClr val="000000"/>
              </a:solidFill>
              <a:latin typeface="Times New Roman" panose="02020603050405020304" pitchFamily="18" charset="0"/>
              <a:cs typeface="Times New Roman" panose="02020603050405020304" pitchFamily="18" charset="0"/>
            </a:endParaRPr>
          </a:p>
          <a:p>
            <a:pPr>
              <a:spcBef>
                <a:spcPts val="0"/>
              </a:spcBef>
              <a:spcAft>
                <a:spcPts val="600"/>
              </a:spcAft>
            </a:pPr>
            <a:r>
              <a:rPr lang="el-GR" sz="2800" dirty="0">
                <a:solidFill>
                  <a:srgbClr val="000000"/>
                </a:solidFill>
                <a:latin typeface="Times New Roman" panose="02020603050405020304" pitchFamily="18" charset="0"/>
              </a:rPr>
              <a:t>Η </a:t>
            </a:r>
            <a:r>
              <a:rPr lang="el-GR" sz="2800" b="0" i="0" u="none" strike="noStrike" baseline="0" dirty="0">
                <a:solidFill>
                  <a:srgbClr val="000000"/>
                </a:solidFill>
                <a:latin typeface="Times New Roman" panose="02020603050405020304" pitchFamily="18" charset="0"/>
              </a:rPr>
              <a:t>υγιεινή διατροφή κοστίζει πιο ακριβά, αλλά </a:t>
            </a:r>
            <a:r>
              <a:rPr lang="el-GR" sz="2800" b="0" i="1" u="none" strike="noStrike" baseline="0" dirty="0">
                <a:solidFill>
                  <a:srgbClr val="000000"/>
                </a:solidFill>
                <a:latin typeface="Times New Roman" panose="02020603050405020304" pitchFamily="18" charset="0"/>
              </a:rPr>
              <a:t>«αυτή η διαφορά είναι εξαιρετικά μικρή αν αναλογιστεί κανείς το οικονομικό κόστος της χρόνιας ασθένειας λόγω κακής διατροφής» .</a:t>
            </a:r>
          </a:p>
          <a:p>
            <a:pPr>
              <a:spcBef>
                <a:spcPts val="0"/>
              </a:spcBef>
              <a:spcAft>
                <a:spcPts val="600"/>
              </a:spcAft>
            </a:pPr>
            <a:r>
              <a:rPr lang="el-GR" b="0" i="0" u="none" strike="noStrike" baseline="0" dirty="0">
                <a:solidFill>
                  <a:srgbClr val="000000"/>
                </a:solidFill>
                <a:latin typeface="Times New Roman" panose="02020603050405020304" pitchFamily="18" charset="0"/>
              </a:rPr>
              <a:t>Όσο υψηλότερο είναι το οικογενειακό εισόδημα τόσο αυξάνεται και η κατανάλωση αγαθών.</a:t>
            </a:r>
          </a:p>
          <a:p>
            <a:pPr>
              <a:spcBef>
                <a:spcPts val="0"/>
              </a:spcBef>
              <a:spcAft>
                <a:spcPts val="600"/>
              </a:spcAft>
            </a:pPr>
            <a:r>
              <a:rPr lang="el-GR" b="0" i="0" u="none" strike="noStrike" baseline="0" dirty="0">
                <a:solidFill>
                  <a:srgbClr val="000000"/>
                </a:solidFill>
                <a:latin typeface="Times New Roman" panose="02020603050405020304" pitchFamily="18" charset="0"/>
              </a:rPr>
              <a:t> </a:t>
            </a:r>
            <a:r>
              <a:rPr lang="el-GR" dirty="0">
                <a:solidFill>
                  <a:srgbClr val="000000"/>
                </a:solidFill>
                <a:latin typeface="Times New Roman" panose="02020603050405020304" pitchFamily="18" charset="0"/>
              </a:rPr>
              <a:t>Σ</a:t>
            </a:r>
            <a:r>
              <a:rPr lang="el-GR" b="0" i="0" u="none" strike="noStrike" baseline="0" dirty="0">
                <a:solidFill>
                  <a:srgbClr val="000000"/>
                </a:solidFill>
                <a:latin typeface="Times New Roman" panose="02020603050405020304" pitchFamily="18" charset="0"/>
              </a:rPr>
              <a:t>τα χαμηλότερα εισοδήματα η κατανάλωση εμφανίζεται αρκετά περιορισμένη. </a:t>
            </a:r>
            <a:endParaRPr lang="el-GR" b="0" i="1" u="none" strike="noStrike" baseline="0" dirty="0">
              <a:solidFill>
                <a:srgbClr val="000000"/>
              </a:solidFill>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6289217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144EC0-954B-410F-9E6F-55498907E2C5}"/>
              </a:ext>
            </a:extLst>
          </p:cNvPr>
          <p:cNvSpPr>
            <a:spLocks noGrp="1"/>
          </p:cNvSpPr>
          <p:nvPr>
            <p:ph type="title"/>
          </p:nvPr>
        </p:nvSpPr>
        <p:spPr>
          <a:xfrm>
            <a:off x="457200" y="764704"/>
            <a:ext cx="8229600" cy="1224136"/>
          </a:xfrm>
        </p:spPr>
        <p:txBody>
          <a:bodyPr>
            <a:normAutofit fontScale="90000"/>
          </a:bodyPr>
          <a:lstStyle/>
          <a:p>
            <a:pPr algn="ctr"/>
            <a:r>
              <a:rPr lang="el-GR" sz="4000" i="0" u="none" strike="noStrike" cap="all" dirty="0">
                <a:solidFill>
                  <a:srgbClr val="000000"/>
                </a:solidFill>
                <a:latin typeface="Times New Roman" panose="02020603050405020304" pitchFamily="18" charset="0"/>
              </a:rPr>
              <a:t>Η </a:t>
            </a:r>
            <a:r>
              <a:rPr lang="el-GR" sz="4000" i="0" u="none" strike="noStrike" cap="all" dirty="0" err="1">
                <a:solidFill>
                  <a:srgbClr val="000000"/>
                </a:solidFill>
                <a:latin typeface="Times New Roman" panose="02020603050405020304" pitchFamily="18" charset="0"/>
              </a:rPr>
              <a:t>επιδραση</a:t>
            </a:r>
            <a:r>
              <a:rPr lang="el-GR" sz="4000" i="0" u="none" strike="noStrike" cap="all" dirty="0">
                <a:solidFill>
                  <a:srgbClr val="000000"/>
                </a:solidFill>
                <a:latin typeface="Times New Roman" panose="02020603050405020304" pitchFamily="18" charset="0"/>
              </a:rPr>
              <a:t> του </a:t>
            </a:r>
            <a:r>
              <a:rPr lang="el-GR" sz="4000" i="0" u="none" strike="noStrike" cap="all" dirty="0" err="1">
                <a:solidFill>
                  <a:srgbClr val="000000"/>
                </a:solidFill>
                <a:latin typeface="Times New Roman" panose="02020603050405020304" pitchFamily="18" charset="0"/>
              </a:rPr>
              <a:t>οικονομικου</a:t>
            </a:r>
            <a:r>
              <a:rPr lang="el-GR" sz="4000" i="0" u="none" strike="noStrike" cap="all" dirty="0">
                <a:solidFill>
                  <a:srgbClr val="000000"/>
                </a:solidFill>
                <a:latin typeface="Times New Roman" panose="02020603050405020304" pitchFamily="18" charset="0"/>
              </a:rPr>
              <a:t> </a:t>
            </a:r>
            <a:r>
              <a:rPr lang="el-GR" sz="4000" i="0" u="none" strike="noStrike" cap="all" dirty="0" err="1">
                <a:solidFill>
                  <a:srgbClr val="000000"/>
                </a:solidFill>
                <a:latin typeface="Times New Roman" panose="02020603050405020304" pitchFamily="18" charset="0"/>
              </a:rPr>
              <a:t>παραγοντα</a:t>
            </a:r>
            <a:r>
              <a:rPr lang="el-GR" sz="4000" i="0" u="none" strike="noStrike" cap="all" dirty="0">
                <a:solidFill>
                  <a:srgbClr val="000000"/>
                </a:solidFill>
                <a:latin typeface="Times New Roman" panose="02020603050405020304" pitchFamily="18" charset="0"/>
              </a:rPr>
              <a:t> </a:t>
            </a:r>
            <a:endParaRPr lang="el-GR" dirty="0"/>
          </a:p>
        </p:txBody>
      </p:sp>
      <p:sp>
        <p:nvSpPr>
          <p:cNvPr id="3" name="Θέση περιεχομένου 2">
            <a:extLst>
              <a:ext uri="{FF2B5EF4-FFF2-40B4-BE49-F238E27FC236}">
                <a16:creationId xmlns:a16="http://schemas.microsoft.com/office/drawing/2014/main" id="{926AF595-8574-4DD8-B3D3-69171F07ABDF}"/>
              </a:ext>
            </a:extLst>
          </p:cNvPr>
          <p:cNvSpPr>
            <a:spLocks noGrp="1"/>
          </p:cNvSpPr>
          <p:nvPr>
            <p:ph idx="1"/>
          </p:nvPr>
        </p:nvSpPr>
        <p:spPr>
          <a:xfrm>
            <a:off x="457200" y="1628800"/>
            <a:ext cx="8229600" cy="4945736"/>
          </a:xfrm>
        </p:spPr>
        <p:txBody>
          <a:bodyPr>
            <a:noAutofit/>
          </a:bodyPr>
          <a:lstStyle/>
          <a:p>
            <a:pPr>
              <a:spcBef>
                <a:spcPts val="0"/>
              </a:spcBef>
              <a:spcAft>
                <a:spcPts val="600"/>
              </a:spcAft>
              <a:buFont typeface="Arial" panose="020B0604020202020204" pitchFamily="34" charset="0"/>
              <a:buChar char="•"/>
            </a:pPr>
            <a:endParaRPr lang="el-GR" dirty="0">
              <a:solidFill>
                <a:srgbClr val="000000"/>
              </a:solidFill>
              <a:latin typeface="Times New Roman" panose="02020603050405020304" pitchFamily="18" charset="0"/>
              <a:cs typeface="Times New Roman" panose="02020603050405020304" pitchFamily="18" charset="0"/>
            </a:endParaRPr>
          </a:p>
          <a:p>
            <a:pPr>
              <a:spcBef>
                <a:spcPts val="0"/>
              </a:spcBef>
              <a:spcAft>
                <a:spcPts val="600"/>
              </a:spcAft>
              <a:buFont typeface="Arial" panose="020B0604020202020204" pitchFamily="34" charset="0"/>
              <a:buChar char="•"/>
            </a:pPr>
            <a:r>
              <a:rPr lang="el-GR" dirty="0">
                <a:solidFill>
                  <a:srgbClr val="000000"/>
                </a:solidFill>
                <a:latin typeface="Times New Roman" panose="02020603050405020304" pitchFamily="18" charset="0"/>
                <a:cs typeface="Times New Roman" panose="02020603050405020304" pitchFamily="18" charset="0"/>
              </a:rPr>
              <a:t>Κ</a:t>
            </a:r>
            <a:r>
              <a:rPr lang="el-GR" b="0" i="0" u="none" strike="noStrike" baseline="0" dirty="0">
                <a:solidFill>
                  <a:srgbClr val="000000"/>
                </a:solidFill>
                <a:latin typeface="Times New Roman" panose="02020603050405020304" pitchFamily="18" charset="0"/>
                <a:cs typeface="Times New Roman" panose="02020603050405020304" pitchFamily="18" charset="0"/>
              </a:rPr>
              <a:t>ύρια εμπόδια μιας ισορροπημένης </a:t>
            </a:r>
            <a:r>
              <a:rPr lang="el-GR" dirty="0">
                <a:solidFill>
                  <a:srgbClr val="000000"/>
                </a:solidFill>
                <a:latin typeface="Times New Roman" panose="02020603050405020304" pitchFamily="18" charset="0"/>
                <a:cs typeface="Times New Roman" panose="02020603050405020304" pitchFamily="18" charset="0"/>
              </a:rPr>
              <a:t>διατροφής </a:t>
            </a:r>
            <a:r>
              <a:rPr lang="el-GR" b="0" i="0" u="none" strike="noStrike" baseline="0" dirty="0">
                <a:solidFill>
                  <a:srgbClr val="000000"/>
                </a:solidFill>
                <a:latin typeface="Times New Roman" panose="02020603050405020304" pitchFamily="18" charset="0"/>
                <a:cs typeface="Times New Roman" panose="02020603050405020304" pitchFamily="18" charset="0"/>
              </a:rPr>
              <a:t>το κόστος των τροφίμων, η προσβασιμότητα στα υγιεινά τρόφιμα και η γνώση επιλογής αυτών. </a:t>
            </a:r>
          </a:p>
          <a:p>
            <a:pPr>
              <a:spcBef>
                <a:spcPts val="0"/>
              </a:spcBef>
              <a:spcAft>
                <a:spcPts val="600"/>
              </a:spcAft>
            </a:pPr>
            <a:r>
              <a:rPr lang="el-GR" b="0" i="0" u="none" strike="noStrike" baseline="0" dirty="0">
                <a:solidFill>
                  <a:srgbClr val="000000"/>
                </a:solidFill>
                <a:latin typeface="Times New Roman" panose="02020603050405020304" pitchFamily="18" charset="0"/>
              </a:rPr>
              <a:t>Παιδιά με υψηλό οικογενειακό εισόδημα καταναλώνουν τρόφιμα με </a:t>
            </a:r>
            <a:r>
              <a:rPr lang="el-GR" b="0" i="0" u="none" strike="noStrike" baseline="0" dirty="0" err="1">
                <a:solidFill>
                  <a:srgbClr val="000000"/>
                </a:solidFill>
                <a:latin typeface="Times New Roman" panose="02020603050405020304" pitchFamily="18" charset="0"/>
              </a:rPr>
              <a:t>πολυακόρεστα</a:t>
            </a:r>
            <a:r>
              <a:rPr lang="el-GR" b="0" i="0" u="none" strike="noStrike" baseline="0" dirty="0">
                <a:solidFill>
                  <a:srgbClr val="000000"/>
                </a:solidFill>
                <a:latin typeface="Times New Roman" panose="02020603050405020304" pitchFamily="18" charset="0"/>
              </a:rPr>
              <a:t> λιπαρά οξέα, πρωτεΐνες, ασβέστιο και φιλικό οξύ καθώς και γαλακτοκομικά προϊόντα.</a:t>
            </a:r>
          </a:p>
          <a:p>
            <a:pPr>
              <a:spcBef>
                <a:spcPts val="0"/>
              </a:spcBef>
              <a:spcAft>
                <a:spcPts val="600"/>
              </a:spcAft>
            </a:pPr>
            <a:r>
              <a:rPr lang="el-GR" dirty="0">
                <a:solidFill>
                  <a:srgbClr val="000000"/>
                </a:solidFill>
                <a:latin typeface="Times New Roman" panose="02020603050405020304" pitchFamily="18" charset="0"/>
              </a:rPr>
              <a:t>Παιδιά</a:t>
            </a:r>
            <a:r>
              <a:rPr lang="el-GR" b="0" i="0" u="none" strike="noStrike" baseline="0" dirty="0">
                <a:solidFill>
                  <a:srgbClr val="000000"/>
                </a:solidFill>
                <a:latin typeface="Times New Roman" panose="02020603050405020304" pitchFamily="18" charset="0"/>
              </a:rPr>
              <a:t> με χαμηλό οικογενειακό εισόδημα καταναλώνουν φθηνά ή επεξεργασμένα προϊόντα. </a:t>
            </a:r>
          </a:p>
        </p:txBody>
      </p:sp>
    </p:spTree>
    <p:extLst>
      <p:ext uri="{BB962C8B-B14F-4D97-AF65-F5344CB8AC3E}">
        <p14:creationId xmlns:p14="http://schemas.microsoft.com/office/powerpoint/2010/main" val="7503741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53F0DB-9570-4A0E-BA3B-A1AB10A06E7F}"/>
              </a:ext>
            </a:extLst>
          </p:cNvPr>
          <p:cNvSpPr>
            <a:spLocks noGrp="1"/>
          </p:cNvSpPr>
          <p:nvPr>
            <p:ph type="title"/>
          </p:nvPr>
        </p:nvSpPr>
        <p:spPr>
          <a:xfrm>
            <a:off x="457200" y="692696"/>
            <a:ext cx="8229600" cy="1152128"/>
          </a:xfrm>
        </p:spPr>
        <p:txBody>
          <a:bodyPr>
            <a:noAutofit/>
          </a:bodyPr>
          <a:lstStyle/>
          <a:p>
            <a:pPr algn="ctr"/>
            <a:r>
              <a:rPr lang="el-GR" sz="3600" i="0" u="none" strike="noStrike" cap="all" dirty="0" err="1">
                <a:solidFill>
                  <a:srgbClr val="000000"/>
                </a:solidFill>
                <a:latin typeface="Times New Roman" panose="02020603050405020304" pitchFamily="18" charset="0"/>
              </a:rPr>
              <a:t>Γευσεις</a:t>
            </a:r>
            <a:r>
              <a:rPr lang="el-GR" sz="3600" i="0" u="none" strike="noStrike" cap="all" dirty="0">
                <a:solidFill>
                  <a:srgbClr val="000000"/>
                </a:solidFill>
                <a:latin typeface="Times New Roman" panose="02020603050405020304" pitchFamily="18" charset="0"/>
              </a:rPr>
              <a:t> που </a:t>
            </a:r>
            <a:r>
              <a:rPr lang="el-GR" sz="3600" i="0" u="none" strike="noStrike" cap="all" dirty="0" err="1">
                <a:solidFill>
                  <a:srgbClr val="000000"/>
                </a:solidFill>
                <a:latin typeface="Times New Roman" panose="02020603050405020304" pitchFamily="18" charset="0"/>
              </a:rPr>
              <a:t>προτιμουν</a:t>
            </a:r>
            <a:r>
              <a:rPr lang="el-GR" sz="3600" i="0" u="none" strike="noStrike" cap="all" dirty="0">
                <a:solidFill>
                  <a:srgbClr val="000000"/>
                </a:solidFill>
                <a:latin typeface="Times New Roman" panose="02020603050405020304" pitchFamily="18" charset="0"/>
              </a:rPr>
              <a:t> </a:t>
            </a:r>
            <a:br>
              <a:rPr lang="el-GR" sz="3600" i="0" u="none" strike="noStrike" cap="all" dirty="0">
                <a:solidFill>
                  <a:srgbClr val="000000"/>
                </a:solidFill>
                <a:latin typeface="Times New Roman" panose="02020603050405020304" pitchFamily="18" charset="0"/>
              </a:rPr>
            </a:br>
            <a:r>
              <a:rPr lang="el-GR" sz="3600" i="0" u="none" strike="noStrike" cap="all" dirty="0">
                <a:solidFill>
                  <a:srgbClr val="000000"/>
                </a:solidFill>
                <a:latin typeface="Times New Roman" panose="02020603050405020304" pitchFamily="18" charset="0"/>
              </a:rPr>
              <a:t>τα </a:t>
            </a:r>
            <a:r>
              <a:rPr lang="el-GR" sz="3600" i="0" u="none" strike="noStrike" cap="all" dirty="0" err="1">
                <a:solidFill>
                  <a:srgbClr val="000000"/>
                </a:solidFill>
                <a:latin typeface="Times New Roman" panose="02020603050405020304" pitchFamily="18" charset="0"/>
              </a:rPr>
              <a:t>παιδια</a:t>
            </a:r>
            <a:r>
              <a:rPr lang="el-GR" sz="3600" i="0" u="none" strike="noStrike" cap="all" dirty="0">
                <a:solidFill>
                  <a:srgbClr val="000000"/>
                </a:solidFill>
                <a:latin typeface="Times New Roman" panose="02020603050405020304" pitchFamily="18" charset="0"/>
              </a:rPr>
              <a:t> και οι </a:t>
            </a:r>
            <a:r>
              <a:rPr lang="el-GR" sz="3600" i="0" u="none" strike="noStrike" cap="all" dirty="0" err="1">
                <a:solidFill>
                  <a:srgbClr val="000000"/>
                </a:solidFill>
                <a:latin typeface="Times New Roman" panose="02020603050405020304" pitchFamily="18" charset="0"/>
              </a:rPr>
              <a:t>εφηβοι</a:t>
            </a:r>
            <a:r>
              <a:rPr lang="el-GR" sz="3600" i="0" u="none" strike="noStrike" cap="all" dirty="0">
                <a:solidFill>
                  <a:srgbClr val="000000"/>
                </a:solidFill>
                <a:latin typeface="Times New Roman" panose="02020603050405020304" pitchFamily="18" charset="0"/>
              </a:rPr>
              <a:t> </a:t>
            </a:r>
            <a:endParaRPr lang="el-GR" sz="3600" cap="all" dirty="0"/>
          </a:p>
        </p:txBody>
      </p:sp>
      <p:sp>
        <p:nvSpPr>
          <p:cNvPr id="3" name="Θέση περιεχομένου 2">
            <a:extLst>
              <a:ext uri="{FF2B5EF4-FFF2-40B4-BE49-F238E27FC236}">
                <a16:creationId xmlns:a16="http://schemas.microsoft.com/office/drawing/2014/main" id="{71684E5C-54DC-4F15-A883-FDC1F22CC2C9}"/>
              </a:ext>
            </a:extLst>
          </p:cNvPr>
          <p:cNvSpPr>
            <a:spLocks noGrp="1"/>
          </p:cNvSpPr>
          <p:nvPr>
            <p:ph idx="1"/>
          </p:nvPr>
        </p:nvSpPr>
        <p:spPr>
          <a:xfrm>
            <a:off x="457200" y="2060848"/>
            <a:ext cx="8229600" cy="4513688"/>
          </a:xfrm>
        </p:spPr>
        <p:txBody>
          <a:bodyPr>
            <a:noAutofit/>
          </a:bodyPr>
          <a:lstStyle/>
          <a:p>
            <a:pPr>
              <a:spcBef>
                <a:spcPts val="0"/>
              </a:spcBef>
              <a:spcAft>
                <a:spcPts val="600"/>
              </a:spcAft>
            </a:pPr>
            <a:r>
              <a:rPr lang="el-GR" sz="2400" dirty="0">
                <a:solidFill>
                  <a:srgbClr val="000000"/>
                </a:solidFill>
                <a:latin typeface="Times New Roman" panose="02020603050405020304" pitchFamily="18" charset="0"/>
              </a:rPr>
              <a:t>Η</a:t>
            </a:r>
            <a:r>
              <a:rPr lang="el-GR" sz="2400" b="0" i="0" u="none" strike="noStrike" baseline="0" dirty="0">
                <a:solidFill>
                  <a:srgbClr val="000000"/>
                </a:solidFill>
                <a:latin typeface="Times New Roman" panose="02020603050405020304" pitchFamily="18" charset="0"/>
              </a:rPr>
              <a:t> επιθυμία για ορισμένες γεύσεις είναι καταχωρημένη στον γενετικό μας κώδικα.</a:t>
            </a:r>
          </a:p>
          <a:p>
            <a:pPr>
              <a:spcBef>
                <a:spcPts val="0"/>
              </a:spcBef>
              <a:spcAft>
                <a:spcPts val="600"/>
              </a:spcAft>
            </a:pPr>
            <a:r>
              <a:rPr lang="el-GR" sz="2400" b="0" i="0" u="none" strike="noStrike" baseline="0" dirty="0">
                <a:solidFill>
                  <a:srgbClr val="000000"/>
                </a:solidFill>
                <a:latin typeface="Times New Roman" panose="02020603050405020304" pitchFamily="18" charset="0"/>
              </a:rPr>
              <a:t>Οι περιβαλλοντικοί και γενετικοί παράγοντες βρίσκονται σε μια σχέση αλληλεπίδρασης.</a:t>
            </a:r>
          </a:p>
          <a:p>
            <a:pPr>
              <a:spcBef>
                <a:spcPts val="0"/>
              </a:spcBef>
              <a:spcAft>
                <a:spcPts val="600"/>
              </a:spcAft>
            </a:pPr>
            <a:r>
              <a:rPr lang="el-GR" sz="2400" b="0" i="0" u="none" strike="noStrike" baseline="0" dirty="0">
                <a:solidFill>
                  <a:srgbClr val="000000"/>
                </a:solidFill>
                <a:latin typeface="Times New Roman" panose="02020603050405020304" pitchFamily="18" charset="0"/>
              </a:rPr>
              <a:t>Ο άνθρωπος γεννιέται με 10.000 γευστικούς κάλυκες, οι οποίοι διαθέτουν κύτταρα-δέκτες της γεύσης .</a:t>
            </a:r>
          </a:p>
          <a:p>
            <a:pPr>
              <a:spcBef>
                <a:spcPts val="0"/>
              </a:spcBef>
              <a:spcAft>
                <a:spcPts val="600"/>
              </a:spcAft>
            </a:pPr>
            <a:r>
              <a:rPr lang="el-GR" sz="2400" b="0" i="0" u="none" strike="noStrike" baseline="0" dirty="0">
                <a:solidFill>
                  <a:srgbClr val="000000"/>
                </a:solidFill>
                <a:latin typeface="Times New Roman" panose="02020603050405020304" pitchFamily="18" charset="0"/>
              </a:rPr>
              <a:t>Ο άνθρωπος διακρίνει πέντε πρωταρχικές γεύσεις, τη γλυκιά, την ξινή, την αλμυρή και τη «</a:t>
            </a:r>
            <a:r>
              <a:rPr lang="el-GR" sz="2400" b="0" i="0" u="none" strike="noStrike" baseline="0" dirty="0" err="1">
                <a:solidFill>
                  <a:srgbClr val="000000"/>
                </a:solidFill>
                <a:latin typeface="Times New Roman" panose="02020603050405020304" pitchFamily="18" charset="0"/>
              </a:rPr>
              <a:t>umami</a:t>
            </a:r>
            <a:r>
              <a:rPr lang="el-GR" sz="2400" b="0" i="0" u="none" strike="noStrike" baseline="0" dirty="0">
                <a:solidFill>
                  <a:srgbClr val="000000"/>
                </a:solidFill>
                <a:latin typeface="Times New Roman" panose="02020603050405020304" pitchFamily="18" charset="0"/>
              </a:rPr>
              <a:t>», μια αλμυρή/πικάντικη γεύση.</a:t>
            </a:r>
            <a:endParaRPr lang="el-GR" sz="2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6305106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5909BA-3A2C-4153-9923-F28A1E34E970}"/>
              </a:ext>
            </a:extLst>
          </p:cNvPr>
          <p:cNvSpPr>
            <a:spLocks noGrp="1"/>
          </p:cNvSpPr>
          <p:nvPr>
            <p:ph type="title"/>
          </p:nvPr>
        </p:nvSpPr>
        <p:spPr>
          <a:xfrm>
            <a:off x="457200" y="692696"/>
            <a:ext cx="8229600" cy="1080120"/>
          </a:xfrm>
        </p:spPr>
        <p:txBody>
          <a:bodyPr>
            <a:normAutofit fontScale="90000"/>
          </a:bodyPr>
          <a:lstStyle/>
          <a:p>
            <a:pPr algn="ctr"/>
            <a:r>
              <a:rPr lang="el-GR" sz="4000" i="0" u="none" strike="noStrike" cap="all" dirty="0" err="1">
                <a:solidFill>
                  <a:srgbClr val="000000"/>
                </a:solidFill>
                <a:latin typeface="Times New Roman" panose="02020603050405020304" pitchFamily="18" charset="0"/>
              </a:rPr>
              <a:t>Γευσεις</a:t>
            </a:r>
            <a:r>
              <a:rPr lang="el-GR" sz="4000" i="0" u="none" strike="noStrike" cap="all" dirty="0">
                <a:solidFill>
                  <a:srgbClr val="000000"/>
                </a:solidFill>
                <a:latin typeface="Times New Roman" panose="02020603050405020304" pitchFamily="18" charset="0"/>
              </a:rPr>
              <a:t> που </a:t>
            </a:r>
            <a:r>
              <a:rPr lang="el-GR" sz="4000" i="0" u="none" strike="noStrike" cap="all" dirty="0" err="1">
                <a:solidFill>
                  <a:srgbClr val="000000"/>
                </a:solidFill>
                <a:latin typeface="Times New Roman" panose="02020603050405020304" pitchFamily="18" charset="0"/>
              </a:rPr>
              <a:t>προτιμουν</a:t>
            </a:r>
            <a:r>
              <a:rPr lang="el-GR" sz="4000" i="0" u="none" strike="noStrike" cap="all" dirty="0">
                <a:solidFill>
                  <a:srgbClr val="000000"/>
                </a:solidFill>
                <a:latin typeface="Times New Roman" panose="02020603050405020304" pitchFamily="18" charset="0"/>
              </a:rPr>
              <a:t> </a:t>
            </a:r>
            <a:br>
              <a:rPr lang="el-GR" sz="4000" i="0" u="none" strike="noStrike" cap="all" dirty="0">
                <a:solidFill>
                  <a:srgbClr val="000000"/>
                </a:solidFill>
                <a:latin typeface="Times New Roman" panose="02020603050405020304" pitchFamily="18" charset="0"/>
              </a:rPr>
            </a:br>
            <a:r>
              <a:rPr lang="el-GR" sz="4000" i="0" u="none" strike="noStrike" cap="all" dirty="0">
                <a:solidFill>
                  <a:srgbClr val="000000"/>
                </a:solidFill>
                <a:latin typeface="Times New Roman" panose="02020603050405020304" pitchFamily="18" charset="0"/>
              </a:rPr>
              <a:t>τα </a:t>
            </a:r>
            <a:r>
              <a:rPr lang="el-GR" sz="4000" i="0" u="none" strike="noStrike" cap="all" dirty="0" err="1">
                <a:solidFill>
                  <a:srgbClr val="000000"/>
                </a:solidFill>
                <a:latin typeface="Times New Roman" panose="02020603050405020304" pitchFamily="18" charset="0"/>
              </a:rPr>
              <a:t>παιδια</a:t>
            </a:r>
            <a:r>
              <a:rPr lang="el-GR" sz="4000" i="0" u="none" strike="noStrike" cap="all" dirty="0">
                <a:solidFill>
                  <a:srgbClr val="000000"/>
                </a:solidFill>
                <a:latin typeface="Times New Roman" panose="02020603050405020304" pitchFamily="18" charset="0"/>
              </a:rPr>
              <a:t> και οι </a:t>
            </a:r>
            <a:r>
              <a:rPr lang="el-GR" sz="4000" i="0" u="none" strike="noStrike" cap="all" dirty="0" err="1">
                <a:solidFill>
                  <a:srgbClr val="000000"/>
                </a:solidFill>
                <a:latin typeface="Times New Roman" panose="02020603050405020304" pitchFamily="18" charset="0"/>
              </a:rPr>
              <a:t>εφηβοι</a:t>
            </a:r>
            <a:r>
              <a:rPr lang="el-GR" sz="4000" i="0" u="none" strike="noStrike" cap="all" dirty="0">
                <a:solidFill>
                  <a:srgbClr val="000000"/>
                </a:solidFill>
                <a:latin typeface="Times New Roman" panose="02020603050405020304" pitchFamily="18" charset="0"/>
              </a:rPr>
              <a:t> </a:t>
            </a:r>
            <a:endParaRPr lang="el-GR" dirty="0"/>
          </a:p>
        </p:txBody>
      </p:sp>
      <p:sp>
        <p:nvSpPr>
          <p:cNvPr id="3" name="Θέση περιεχομένου 2">
            <a:extLst>
              <a:ext uri="{FF2B5EF4-FFF2-40B4-BE49-F238E27FC236}">
                <a16:creationId xmlns:a16="http://schemas.microsoft.com/office/drawing/2014/main" id="{D02E6A28-657E-4D26-8747-C6A45A3AFA93}"/>
              </a:ext>
            </a:extLst>
          </p:cNvPr>
          <p:cNvSpPr>
            <a:spLocks noGrp="1"/>
          </p:cNvSpPr>
          <p:nvPr>
            <p:ph idx="1"/>
          </p:nvPr>
        </p:nvSpPr>
        <p:spPr>
          <a:xfrm>
            <a:off x="457200" y="1916832"/>
            <a:ext cx="8229600" cy="4657704"/>
          </a:xfrm>
        </p:spPr>
        <p:txBody>
          <a:bodyPr>
            <a:normAutofit/>
          </a:bodyPr>
          <a:lstStyle/>
          <a:p>
            <a:endParaRPr lang="el-GR" sz="2400" dirty="0">
              <a:solidFill>
                <a:srgbClr val="000000"/>
              </a:solidFill>
              <a:latin typeface="Times New Roman" panose="02020603050405020304" pitchFamily="18" charset="0"/>
              <a:cs typeface="Times New Roman" panose="02020603050405020304" pitchFamily="18" charset="0"/>
            </a:endParaRPr>
          </a:p>
          <a:p>
            <a:pPr>
              <a:spcBef>
                <a:spcPts val="0"/>
              </a:spcBef>
              <a:spcAft>
                <a:spcPts val="600"/>
              </a:spcAft>
            </a:pPr>
            <a:r>
              <a:rPr lang="el-GR" sz="2400" dirty="0">
                <a:solidFill>
                  <a:srgbClr val="000000"/>
                </a:solidFill>
                <a:latin typeface="Times New Roman" panose="02020603050405020304" pitchFamily="18" charset="0"/>
                <a:cs typeface="Times New Roman" panose="02020603050405020304" pitchFamily="18" charset="0"/>
              </a:rPr>
              <a:t>Ο</a:t>
            </a:r>
            <a:r>
              <a:rPr lang="el-GR" sz="2400" b="0" i="0" u="none" strike="noStrike" baseline="0" dirty="0">
                <a:solidFill>
                  <a:srgbClr val="000000"/>
                </a:solidFill>
                <a:latin typeface="Times New Roman" panose="02020603050405020304" pitchFamily="18" charset="0"/>
                <a:cs typeface="Times New Roman" panose="02020603050405020304" pitchFamily="18" charset="0"/>
              </a:rPr>
              <a:t> άνθρωπος διαθέτει έμφυτες γενετικές προδιαθέσεις που συμβάλλουν στον περιορισμό γευστικών προτιμήσεων και συγκεκριμένα: </a:t>
            </a:r>
          </a:p>
          <a:p>
            <a:pPr>
              <a:spcBef>
                <a:spcPts val="0"/>
              </a:spcBef>
              <a:spcAft>
                <a:spcPts val="600"/>
              </a:spcAft>
            </a:pPr>
            <a:endParaRPr lang="el-GR" sz="2400" b="0" i="0" u="none" strike="noStrike" baseline="0" dirty="0">
              <a:solidFill>
                <a:srgbClr val="000000"/>
              </a:solidFill>
              <a:latin typeface="Times New Roman" panose="02020603050405020304" pitchFamily="18" charset="0"/>
              <a:cs typeface="Times New Roman" panose="02020603050405020304" pitchFamily="18" charset="0"/>
            </a:endParaRPr>
          </a:p>
          <a:p>
            <a:pPr>
              <a:spcBef>
                <a:spcPts val="0"/>
              </a:spcBef>
              <a:spcAft>
                <a:spcPts val="600"/>
              </a:spcAft>
            </a:pPr>
            <a:r>
              <a:rPr lang="el-GR" sz="2400" dirty="0">
                <a:solidFill>
                  <a:srgbClr val="000000"/>
                </a:solidFill>
                <a:latin typeface="Times New Roman" panose="02020603050405020304" pitchFamily="18" charset="0"/>
                <a:cs typeface="Times New Roman" panose="02020603050405020304" pitchFamily="18" charset="0"/>
              </a:rPr>
              <a:t>Σ</a:t>
            </a:r>
            <a:r>
              <a:rPr lang="el-GR" sz="2400" b="0" i="0" u="none" strike="noStrike" baseline="0" dirty="0">
                <a:solidFill>
                  <a:srgbClr val="000000"/>
                </a:solidFill>
                <a:latin typeface="Times New Roman" panose="02020603050405020304" pitchFamily="18" charset="0"/>
                <a:cs typeface="Times New Roman" panose="02020603050405020304" pitchFamily="18" charset="0"/>
              </a:rPr>
              <a:t>τις γλυκές προτιμήσεις και απόρριψη των ξινών γεύσεων.</a:t>
            </a:r>
          </a:p>
          <a:p>
            <a:pPr>
              <a:spcBef>
                <a:spcPts val="0"/>
              </a:spcBef>
              <a:spcAft>
                <a:spcPts val="600"/>
              </a:spcAft>
            </a:pPr>
            <a:r>
              <a:rPr lang="el-GR" sz="2400" b="0" i="0" u="none" strike="noStrike" baseline="0" dirty="0">
                <a:solidFill>
                  <a:srgbClr val="000000"/>
                </a:solidFill>
                <a:latin typeface="Times New Roman" panose="02020603050405020304" pitchFamily="18" charset="0"/>
                <a:cs typeface="Times New Roman" panose="02020603050405020304" pitchFamily="18" charset="0"/>
              </a:rPr>
              <a:t>Απόρριψη εισαγωγής νέων γεύσεων και τροφίμων (νεοφοβία). </a:t>
            </a:r>
          </a:p>
          <a:p>
            <a:pPr>
              <a:spcBef>
                <a:spcPts val="0"/>
              </a:spcBef>
              <a:spcAft>
                <a:spcPts val="600"/>
              </a:spcAft>
            </a:pPr>
            <a:r>
              <a:rPr lang="el-GR" sz="2400" dirty="0">
                <a:solidFill>
                  <a:srgbClr val="000000"/>
                </a:solidFill>
                <a:latin typeface="Times New Roman" panose="02020603050405020304" pitchFamily="18" charset="0"/>
                <a:cs typeface="Times New Roman" panose="02020603050405020304" pitchFamily="18" charset="0"/>
              </a:rPr>
              <a:t>Γ</a:t>
            </a:r>
            <a:r>
              <a:rPr lang="el-GR" sz="2400" b="0" i="0" u="none" strike="noStrike" baseline="0" dirty="0">
                <a:solidFill>
                  <a:srgbClr val="000000"/>
                </a:solidFill>
                <a:latin typeface="Times New Roman" panose="02020603050405020304" pitchFamily="18" charset="0"/>
                <a:cs typeface="Times New Roman" panose="02020603050405020304" pitchFamily="18" charset="0"/>
              </a:rPr>
              <a:t>νωστική επιλογή και συνεπώς επιρροή του περιβάλλοντος στην επιλογή επιθυμητών τροφίμων (</a:t>
            </a:r>
            <a:r>
              <a:rPr lang="el-GR" sz="2400" b="0" i="0" u="none" strike="noStrike" baseline="0" dirty="0" err="1">
                <a:solidFill>
                  <a:srgbClr val="000000"/>
                </a:solidFill>
                <a:latin typeface="Times New Roman" panose="02020603050405020304" pitchFamily="18" charset="0"/>
                <a:cs typeface="Times New Roman" panose="02020603050405020304" pitchFamily="18" charset="0"/>
              </a:rPr>
              <a:t>Μόρτογλου</a:t>
            </a:r>
            <a:r>
              <a:rPr lang="el-GR" sz="2400" b="0" i="0" u="none" strike="noStrike" baseline="0" dirty="0">
                <a:solidFill>
                  <a:srgbClr val="000000"/>
                </a:solidFill>
                <a:latin typeface="Times New Roman" panose="02020603050405020304" pitchFamily="18" charset="0"/>
                <a:cs typeface="Times New Roman" panose="02020603050405020304" pitchFamily="18" charset="0"/>
              </a:rPr>
              <a:t> &amp; </a:t>
            </a:r>
            <a:r>
              <a:rPr lang="el-GR" sz="2400" b="0" i="0" u="none" strike="noStrike" baseline="0" dirty="0" err="1">
                <a:solidFill>
                  <a:srgbClr val="000000"/>
                </a:solidFill>
                <a:latin typeface="Times New Roman" panose="02020603050405020304" pitchFamily="18" charset="0"/>
                <a:cs typeface="Times New Roman" panose="02020603050405020304" pitchFamily="18" charset="0"/>
              </a:rPr>
              <a:t>Μόρτογλου</a:t>
            </a:r>
            <a:r>
              <a:rPr lang="el-GR" sz="2400" b="0" i="0" u="none" strike="noStrike" baseline="0" dirty="0">
                <a:solidFill>
                  <a:srgbClr val="000000"/>
                </a:solidFill>
                <a:latin typeface="Times New Roman" panose="02020603050405020304" pitchFamily="18" charset="0"/>
                <a:cs typeface="Times New Roman" panose="02020603050405020304" pitchFamily="18" charset="0"/>
              </a:rPr>
              <a:t>, 2002). </a:t>
            </a:r>
          </a:p>
        </p:txBody>
      </p:sp>
    </p:spTree>
    <p:extLst>
      <p:ext uri="{BB962C8B-B14F-4D97-AF65-F5344CB8AC3E}">
        <p14:creationId xmlns:p14="http://schemas.microsoft.com/office/powerpoint/2010/main" val="69712119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87CC3E-6D3D-4FEE-8541-FA98E98A58B3}"/>
              </a:ext>
            </a:extLst>
          </p:cNvPr>
          <p:cNvSpPr>
            <a:spLocks noGrp="1"/>
          </p:cNvSpPr>
          <p:nvPr>
            <p:ph type="title"/>
          </p:nvPr>
        </p:nvSpPr>
        <p:spPr>
          <a:xfrm>
            <a:off x="457200" y="620688"/>
            <a:ext cx="8229600" cy="1152128"/>
          </a:xfrm>
        </p:spPr>
        <p:txBody>
          <a:bodyPr>
            <a:noAutofit/>
          </a:bodyPr>
          <a:lstStyle/>
          <a:p>
            <a:pPr algn="ctr"/>
            <a:r>
              <a:rPr lang="el-GR" sz="3600" i="0" u="none" strike="noStrike" baseline="0" dirty="0">
                <a:solidFill>
                  <a:srgbClr val="000000"/>
                </a:solidFill>
                <a:latin typeface="Times New Roman" panose="02020603050405020304" pitchFamily="18" charset="0"/>
              </a:rPr>
              <a:t>ΠΡΟΓΡΑΜΜΑΤΑ ΠΑΡΕΜΒΑΣΗΣ ΔΙΑΤΡΟΦΙΚΩΝ ΣΥΝΗΘΕΙΩΝ</a:t>
            </a:r>
            <a:endParaRPr lang="el-GR" sz="3600" dirty="0"/>
          </a:p>
        </p:txBody>
      </p:sp>
      <p:sp>
        <p:nvSpPr>
          <p:cNvPr id="3" name="Θέση περιεχομένου 2">
            <a:extLst>
              <a:ext uri="{FF2B5EF4-FFF2-40B4-BE49-F238E27FC236}">
                <a16:creationId xmlns:a16="http://schemas.microsoft.com/office/drawing/2014/main" id="{AF32B59B-7BA6-4F9C-B953-6319533B3C48}"/>
              </a:ext>
            </a:extLst>
          </p:cNvPr>
          <p:cNvSpPr>
            <a:spLocks noGrp="1"/>
          </p:cNvSpPr>
          <p:nvPr>
            <p:ph idx="1"/>
          </p:nvPr>
        </p:nvSpPr>
        <p:spPr>
          <a:xfrm>
            <a:off x="457200" y="1844824"/>
            <a:ext cx="8229600" cy="5013176"/>
          </a:xfrm>
        </p:spPr>
        <p:txBody>
          <a:bodyPr>
            <a:normAutofit fontScale="25000" lnSpcReduction="20000"/>
          </a:bodyPr>
          <a:lstStyle/>
          <a:p>
            <a:pPr marL="109728" indent="0">
              <a:buNone/>
            </a:pPr>
            <a:endParaRPr lang="el-GR" dirty="0"/>
          </a:p>
          <a:p>
            <a:pPr marL="109728" indent="0">
              <a:buNone/>
            </a:pPr>
            <a:r>
              <a:rPr lang="el-GR" sz="9600" b="0" i="1" u="sng" strike="noStrike" baseline="0" dirty="0">
                <a:solidFill>
                  <a:srgbClr val="000000"/>
                </a:solidFill>
                <a:latin typeface="Times New Roman" panose="02020603050405020304" pitchFamily="18" charset="0"/>
              </a:rPr>
              <a:t>Σε Ευρωπαϊκό επίπεδο: Υγιεινή Διατροφή και Φυσική Άσκηση στα Σχολεία (</a:t>
            </a:r>
            <a:r>
              <a:rPr lang="en-US" sz="9600" i="1" u="sng" dirty="0">
                <a:solidFill>
                  <a:srgbClr val="000000"/>
                </a:solidFill>
                <a:latin typeface="Times New Roman" panose="02020603050405020304" pitchFamily="18" charset="0"/>
              </a:rPr>
              <a:t>HEPS)</a:t>
            </a:r>
          </a:p>
          <a:p>
            <a:pPr algn="l">
              <a:lnSpc>
                <a:spcPct val="120000"/>
              </a:lnSpc>
              <a:spcBef>
                <a:spcPts val="0"/>
              </a:spcBef>
              <a:spcAft>
                <a:spcPts val="600"/>
              </a:spcAft>
            </a:pPr>
            <a:endParaRPr lang="el-GR" sz="9600" b="0" i="0" u="none" strike="noStrike" baseline="0" dirty="0">
              <a:solidFill>
                <a:srgbClr val="000000"/>
              </a:solidFill>
              <a:latin typeface="Times New Roman" panose="02020603050405020304" pitchFamily="18" charset="0"/>
            </a:endParaRPr>
          </a:p>
          <a:p>
            <a:pPr>
              <a:lnSpc>
                <a:spcPct val="120000"/>
              </a:lnSpc>
              <a:spcBef>
                <a:spcPts val="0"/>
              </a:spcBef>
              <a:spcAft>
                <a:spcPts val="600"/>
              </a:spcAft>
            </a:pPr>
            <a:r>
              <a:rPr lang="el-GR" sz="9600" b="0" i="0" u="none" strike="noStrike" baseline="0" dirty="0">
                <a:solidFill>
                  <a:srgbClr val="000000"/>
                </a:solidFill>
                <a:latin typeface="Times New Roman" panose="02020603050405020304" pitchFamily="18" charset="0"/>
              </a:rPr>
              <a:t>Τα παιδιά και οι νέοι να ενθαρρύνονται να συμμετέχουν ενεργά στην εκπαίδευση για υγιεινή διατροφή και φυσική άσκηση. </a:t>
            </a:r>
          </a:p>
          <a:p>
            <a:pPr>
              <a:lnSpc>
                <a:spcPct val="120000"/>
              </a:lnSpc>
              <a:spcBef>
                <a:spcPts val="0"/>
              </a:spcBef>
              <a:spcAft>
                <a:spcPts val="600"/>
              </a:spcAft>
            </a:pPr>
            <a:r>
              <a:rPr lang="el-GR" sz="9600" b="0" i="0" u="none" strike="noStrike" baseline="0" dirty="0">
                <a:solidFill>
                  <a:srgbClr val="000000"/>
                </a:solidFill>
                <a:latin typeface="Times New Roman" panose="02020603050405020304" pitchFamily="18" charset="0"/>
              </a:rPr>
              <a:t>Κατά τη διδασκαλία να παρέχεται η δυνατότητα στους μαθητές, ανεξάρτητα από την καταγωγή και τη χώρα προέλευσής τους, να εκφράζονται ελεύθερα.</a:t>
            </a:r>
          </a:p>
          <a:p>
            <a:pPr>
              <a:lnSpc>
                <a:spcPct val="120000"/>
              </a:lnSpc>
              <a:spcBef>
                <a:spcPts val="0"/>
              </a:spcBef>
              <a:spcAft>
                <a:spcPts val="600"/>
              </a:spcAft>
            </a:pPr>
            <a:r>
              <a:rPr lang="el-GR" sz="9600" dirty="0">
                <a:solidFill>
                  <a:srgbClr val="000000"/>
                </a:solidFill>
                <a:latin typeface="Times New Roman" panose="02020603050405020304" pitchFamily="18" charset="0"/>
              </a:rPr>
              <a:t>Ν</a:t>
            </a:r>
            <a:r>
              <a:rPr lang="el-GR" sz="9600" b="0" i="0" u="none" strike="noStrike" baseline="0" dirty="0">
                <a:solidFill>
                  <a:srgbClr val="000000"/>
                </a:solidFill>
                <a:latin typeface="Times New Roman" panose="02020603050405020304" pitchFamily="18" charset="0"/>
              </a:rPr>
              <a:t>α καταθέτουν τις απόψεις και τις εμπειρίες τους σχετικά με τα θέματα υγιεινής διατροφής. </a:t>
            </a:r>
          </a:p>
          <a:p>
            <a:pPr marL="109728" indent="0">
              <a:lnSpc>
                <a:spcPct val="120000"/>
              </a:lnSpc>
              <a:spcBef>
                <a:spcPts val="0"/>
              </a:spcBef>
              <a:spcAft>
                <a:spcPts val="600"/>
              </a:spcAft>
              <a:buNone/>
            </a:pPr>
            <a:endParaRPr lang="el-GR" sz="9600" b="0" i="0" u="none" strike="noStrike" baseline="0" dirty="0">
              <a:solidFill>
                <a:srgbClr val="000000"/>
              </a:solidFill>
              <a:latin typeface="Times New Roman" panose="02020603050405020304" pitchFamily="18" charset="0"/>
            </a:endParaRPr>
          </a:p>
          <a:p>
            <a:pPr marL="109728" indent="0">
              <a:lnSpc>
                <a:spcPct val="120000"/>
              </a:lnSpc>
              <a:spcBef>
                <a:spcPts val="0"/>
              </a:spcBef>
              <a:spcAft>
                <a:spcPts val="600"/>
              </a:spcAft>
              <a:buNone/>
            </a:pPr>
            <a:r>
              <a:rPr lang="el-GR" sz="9600" b="0" i="0" u="none" strike="noStrike" baseline="0" dirty="0">
                <a:solidFill>
                  <a:srgbClr val="000000"/>
                </a:solidFill>
                <a:latin typeface="Times New Roman" panose="02020603050405020304" pitchFamily="18" charset="0"/>
              </a:rPr>
              <a:t> </a:t>
            </a:r>
          </a:p>
          <a:p>
            <a:endParaRPr lang="el-GR" sz="9600" b="0" i="0" u="none" strike="noStrike" baseline="0" dirty="0">
              <a:latin typeface="Times New Roman" panose="02020603050405020304" pitchFamily="18" charset="0"/>
            </a:endParaRPr>
          </a:p>
          <a:p>
            <a:endParaRPr lang="el-GR" sz="9600" b="0" i="0" u="none" strike="noStrike" baseline="0" dirty="0">
              <a:latin typeface="Times New Roman" panose="02020603050405020304" pitchFamily="18" charset="0"/>
            </a:endParaRPr>
          </a:p>
          <a:p>
            <a:pPr algn="l"/>
            <a:endParaRPr lang="el-GR" sz="9600" b="0" i="0" u="none" strike="noStrike" baseline="0" dirty="0">
              <a:solidFill>
                <a:srgbClr val="000000"/>
              </a:solidFill>
              <a:latin typeface="Times New Roman" panose="02020603050405020304" pitchFamily="18" charset="0"/>
            </a:endParaRPr>
          </a:p>
          <a:p>
            <a:pPr marL="109728" indent="0">
              <a:buNone/>
            </a:pPr>
            <a:endParaRPr lang="el-GR" dirty="0"/>
          </a:p>
        </p:txBody>
      </p:sp>
    </p:spTree>
    <p:extLst>
      <p:ext uri="{BB962C8B-B14F-4D97-AF65-F5344CB8AC3E}">
        <p14:creationId xmlns:p14="http://schemas.microsoft.com/office/powerpoint/2010/main" val="310325380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82C30F-CBB5-431E-AA08-0E2B128D0F32}"/>
              </a:ext>
            </a:extLst>
          </p:cNvPr>
          <p:cNvSpPr>
            <a:spLocks noGrp="1"/>
          </p:cNvSpPr>
          <p:nvPr>
            <p:ph type="title"/>
          </p:nvPr>
        </p:nvSpPr>
        <p:spPr>
          <a:xfrm>
            <a:off x="457200" y="692696"/>
            <a:ext cx="8229600" cy="1080120"/>
          </a:xfrm>
        </p:spPr>
        <p:txBody>
          <a:bodyPr>
            <a:normAutofit fontScale="90000"/>
          </a:bodyPr>
          <a:lstStyle/>
          <a:p>
            <a:pPr algn="ctr"/>
            <a:r>
              <a:rPr lang="el-GR" sz="4000" i="0" u="none" strike="noStrike" baseline="0" dirty="0">
                <a:solidFill>
                  <a:srgbClr val="000000"/>
                </a:solidFill>
                <a:latin typeface="Times New Roman" panose="02020603050405020304" pitchFamily="18" charset="0"/>
              </a:rPr>
              <a:t>ΠΡΟΓΡΑΜΜΑΤΑ ΠΑΡΕΜΒΑΣΗΣ ΔΙΑΤΡΟΦΙΚΩΝ ΣΥΝΗΘΕΙΩΝ</a:t>
            </a:r>
            <a:endParaRPr lang="el-GR" dirty="0"/>
          </a:p>
        </p:txBody>
      </p:sp>
      <p:sp>
        <p:nvSpPr>
          <p:cNvPr id="3" name="Θέση περιεχομένου 2">
            <a:extLst>
              <a:ext uri="{FF2B5EF4-FFF2-40B4-BE49-F238E27FC236}">
                <a16:creationId xmlns:a16="http://schemas.microsoft.com/office/drawing/2014/main" id="{D68576DF-BB3A-4216-90D6-6893D796CC1F}"/>
              </a:ext>
            </a:extLst>
          </p:cNvPr>
          <p:cNvSpPr>
            <a:spLocks noGrp="1"/>
          </p:cNvSpPr>
          <p:nvPr>
            <p:ph idx="1"/>
          </p:nvPr>
        </p:nvSpPr>
        <p:spPr>
          <a:xfrm>
            <a:off x="457200" y="1988840"/>
            <a:ext cx="8229600" cy="4585696"/>
          </a:xfrm>
        </p:spPr>
        <p:txBody>
          <a:bodyPr>
            <a:normAutofit/>
          </a:bodyPr>
          <a:lstStyle/>
          <a:p>
            <a:pPr>
              <a:spcBef>
                <a:spcPts val="0"/>
              </a:spcBef>
              <a:spcAft>
                <a:spcPts val="600"/>
              </a:spcAft>
            </a:pPr>
            <a:endParaRPr lang="el-GR" sz="2400" dirty="0">
              <a:solidFill>
                <a:srgbClr val="000000"/>
              </a:solidFill>
              <a:latin typeface="Times New Roman" panose="02020603050405020304" pitchFamily="18" charset="0"/>
            </a:endParaRPr>
          </a:p>
          <a:p>
            <a:pPr>
              <a:spcBef>
                <a:spcPts val="0"/>
              </a:spcBef>
              <a:spcAft>
                <a:spcPts val="600"/>
              </a:spcAft>
            </a:pPr>
            <a:r>
              <a:rPr lang="el-GR" sz="2400" dirty="0">
                <a:solidFill>
                  <a:srgbClr val="000000"/>
                </a:solidFill>
                <a:latin typeface="Times New Roman" panose="02020603050405020304" pitchFamily="18" charset="0"/>
              </a:rPr>
              <a:t>Ο</a:t>
            </a:r>
            <a:r>
              <a:rPr lang="el-GR" sz="2400" b="0" i="0" u="none" strike="noStrike" baseline="0" dirty="0">
                <a:solidFill>
                  <a:srgbClr val="000000"/>
                </a:solidFill>
                <a:latin typeface="Times New Roman" panose="02020603050405020304" pitchFamily="18" charset="0"/>
              </a:rPr>
              <a:t> εκπαιδευτικός επιχειρεί μέσω ερωτήσεων και συζητήσεων να προσανατολίσει τους μαθητές στο συγκεκριμένο θέμα. </a:t>
            </a:r>
          </a:p>
          <a:p>
            <a:pPr>
              <a:spcBef>
                <a:spcPts val="0"/>
              </a:spcBef>
              <a:spcAft>
                <a:spcPts val="600"/>
              </a:spcAft>
            </a:pPr>
            <a:r>
              <a:rPr lang="el-GR" sz="2400" dirty="0">
                <a:solidFill>
                  <a:srgbClr val="000000"/>
                </a:solidFill>
                <a:latin typeface="Times New Roman" panose="02020603050405020304" pitchFamily="18" charset="0"/>
              </a:rPr>
              <a:t>Ν</a:t>
            </a:r>
            <a:r>
              <a:rPr lang="el-GR" sz="2400" b="0" i="0" u="none" strike="noStrike" baseline="0" dirty="0">
                <a:solidFill>
                  <a:srgbClr val="000000"/>
                </a:solidFill>
                <a:latin typeface="Times New Roman" panose="02020603050405020304" pitchFamily="18" charset="0"/>
              </a:rPr>
              <a:t>α ενθαρρύνονται οι μαθητές και οι μαθήτριες να συμμετέχουν ενεργά στα μαθήματα και σε δραστηριότητες φυσικής αγωγής. </a:t>
            </a:r>
          </a:p>
          <a:p>
            <a:pPr>
              <a:spcBef>
                <a:spcPts val="0"/>
              </a:spcBef>
              <a:spcAft>
                <a:spcPts val="600"/>
              </a:spcAft>
            </a:pPr>
            <a:r>
              <a:rPr lang="el-GR" sz="2400" b="0" i="0" u="none" strike="noStrike" baseline="0" dirty="0">
                <a:solidFill>
                  <a:srgbClr val="000000"/>
                </a:solidFill>
                <a:latin typeface="Times New Roman" panose="02020603050405020304" pitchFamily="18" charset="0"/>
              </a:rPr>
              <a:t>Το σχολείο να παρέχει ποικιλία δραστηριοτήτων στους/στις μαθητές/</a:t>
            </a:r>
            <a:r>
              <a:rPr lang="el-GR" sz="2400" b="0" i="0" u="none" strike="noStrike" baseline="0" dirty="0" err="1">
                <a:solidFill>
                  <a:srgbClr val="000000"/>
                </a:solidFill>
                <a:latin typeface="Times New Roman" panose="02020603050405020304" pitchFamily="18" charset="0"/>
              </a:rPr>
              <a:t>τριες</a:t>
            </a:r>
            <a:r>
              <a:rPr lang="el-GR" sz="2400" b="0" i="0" u="none" strike="noStrike" baseline="0" dirty="0">
                <a:solidFill>
                  <a:srgbClr val="000000"/>
                </a:solidFill>
                <a:latin typeface="Times New Roman" panose="02020603050405020304" pitchFamily="18" charset="0"/>
              </a:rPr>
              <a:t>, προσφέροντάς τους με αυτόν τον τρόπο πληθώρα επιλογών για να διαλέξουν και να μάθουν με ευχάριστο τρόπο. </a:t>
            </a:r>
          </a:p>
          <a:p>
            <a:endParaRPr lang="el-GR" dirty="0"/>
          </a:p>
        </p:txBody>
      </p:sp>
    </p:spTree>
    <p:extLst>
      <p:ext uri="{BB962C8B-B14F-4D97-AF65-F5344CB8AC3E}">
        <p14:creationId xmlns:p14="http://schemas.microsoft.com/office/powerpoint/2010/main" val="49146557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917C39-FAEC-48D8-AE84-490F4D317258}"/>
              </a:ext>
            </a:extLst>
          </p:cNvPr>
          <p:cNvSpPr>
            <a:spLocks noGrp="1"/>
          </p:cNvSpPr>
          <p:nvPr>
            <p:ph type="title"/>
          </p:nvPr>
        </p:nvSpPr>
        <p:spPr>
          <a:xfrm>
            <a:off x="457200" y="764704"/>
            <a:ext cx="8229600" cy="1080120"/>
          </a:xfrm>
        </p:spPr>
        <p:txBody>
          <a:bodyPr>
            <a:normAutofit fontScale="90000"/>
          </a:bodyPr>
          <a:lstStyle/>
          <a:p>
            <a:pPr algn="ctr"/>
            <a:r>
              <a:rPr lang="el-GR" sz="4000" i="0" u="none" strike="noStrike" baseline="0" dirty="0">
                <a:solidFill>
                  <a:srgbClr val="000000"/>
                </a:solidFill>
                <a:latin typeface="Times New Roman" panose="02020603050405020304" pitchFamily="18" charset="0"/>
              </a:rPr>
              <a:t>ΠΡΟΓΡΑΜΜΑΤΑ ΠΑΡΕΜΒΑΣΗΣ ΔΙΑΤΡΟΦΙΚΩΝ ΣΥΝΗΘΕΙΩΝ</a:t>
            </a:r>
            <a:endParaRPr lang="el-GR" dirty="0"/>
          </a:p>
        </p:txBody>
      </p:sp>
      <p:sp>
        <p:nvSpPr>
          <p:cNvPr id="3" name="Θέση περιεχομένου 2">
            <a:extLst>
              <a:ext uri="{FF2B5EF4-FFF2-40B4-BE49-F238E27FC236}">
                <a16:creationId xmlns:a16="http://schemas.microsoft.com/office/drawing/2014/main" id="{24303F08-EF17-44C2-94ED-B808247BC7C2}"/>
              </a:ext>
            </a:extLst>
          </p:cNvPr>
          <p:cNvSpPr>
            <a:spLocks noGrp="1"/>
          </p:cNvSpPr>
          <p:nvPr>
            <p:ph idx="1"/>
          </p:nvPr>
        </p:nvSpPr>
        <p:spPr>
          <a:xfrm>
            <a:off x="457200" y="1988840"/>
            <a:ext cx="8229600" cy="4585696"/>
          </a:xfrm>
        </p:spPr>
        <p:txBody>
          <a:bodyPr>
            <a:normAutofit/>
          </a:bodyPr>
          <a:lstStyle/>
          <a:p>
            <a:endParaRPr lang="el-GR" sz="2800" b="0" i="0" u="none" strike="noStrike" baseline="0" dirty="0">
              <a:solidFill>
                <a:srgbClr val="000000"/>
              </a:solidFill>
              <a:latin typeface="Times New Roman" panose="02020603050405020304" pitchFamily="18" charset="0"/>
            </a:endParaRPr>
          </a:p>
          <a:p>
            <a:pPr>
              <a:spcBef>
                <a:spcPts val="0"/>
              </a:spcBef>
              <a:spcAft>
                <a:spcPts val="600"/>
              </a:spcAft>
            </a:pPr>
            <a:r>
              <a:rPr lang="el-GR" sz="2400" b="0" i="0" u="none" strike="noStrike" baseline="0" dirty="0">
                <a:solidFill>
                  <a:srgbClr val="000000"/>
                </a:solidFill>
                <a:latin typeface="Times New Roman" panose="02020603050405020304" pitchFamily="18" charset="0"/>
              </a:rPr>
              <a:t>Στα καθήκοντα του/της εκπαιδευτικού συμπεριλαμβάνεται η προσπάθεια παρακίνησης των μαθητών και των νέων να ασχολούνται με δραστηριότητες φυσικής άσκησης και υγιεινής διατροφής. </a:t>
            </a:r>
          </a:p>
          <a:p>
            <a:pPr>
              <a:spcBef>
                <a:spcPts val="0"/>
              </a:spcBef>
              <a:spcAft>
                <a:spcPts val="600"/>
              </a:spcAft>
            </a:pPr>
            <a:r>
              <a:rPr lang="el-GR" sz="2400" b="0" i="0" u="none" strike="noStrike" baseline="0" dirty="0">
                <a:solidFill>
                  <a:srgbClr val="000000"/>
                </a:solidFill>
                <a:latin typeface="Times New Roman" panose="02020603050405020304" pitchFamily="18" charset="0"/>
              </a:rPr>
              <a:t>Αρχικά μπορούν να ξεκινήσουν με το κομμάτι της πληροφόρησης στα θέματα υγείας.</a:t>
            </a:r>
          </a:p>
          <a:p>
            <a:pPr>
              <a:spcBef>
                <a:spcPts val="0"/>
              </a:spcBef>
              <a:spcAft>
                <a:spcPts val="600"/>
              </a:spcAft>
            </a:pPr>
            <a:r>
              <a:rPr lang="el-GR" sz="2400" dirty="0">
                <a:solidFill>
                  <a:srgbClr val="000000"/>
                </a:solidFill>
                <a:latin typeface="Times New Roman" panose="02020603050405020304" pitchFamily="18" charset="0"/>
              </a:rPr>
              <a:t>Ν</a:t>
            </a:r>
            <a:r>
              <a:rPr lang="el-GR" sz="2400" b="0" i="0" u="none" strike="noStrike" baseline="0" dirty="0">
                <a:solidFill>
                  <a:srgbClr val="000000"/>
                </a:solidFill>
                <a:latin typeface="Times New Roman" panose="02020603050405020304" pitchFamily="18" charset="0"/>
              </a:rPr>
              <a:t>α προβάλουν εκπαιδευτικό βίντεο με κάποιο θέμα υγιεινής διατροφής</a:t>
            </a:r>
          </a:p>
          <a:p>
            <a:endParaRPr lang="el-GR" dirty="0"/>
          </a:p>
        </p:txBody>
      </p:sp>
    </p:spTree>
    <p:extLst>
      <p:ext uri="{BB962C8B-B14F-4D97-AF65-F5344CB8AC3E}">
        <p14:creationId xmlns:p14="http://schemas.microsoft.com/office/powerpoint/2010/main" val="66433832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9DED39-C351-4337-BAD8-99AD98F8F7E4}"/>
              </a:ext>
            </a:extLst>
          </p:cNvPr>
          <p:cNvSpPr>
            <a:spLocks noGrp="1"/>
          </p:cNvSpPr>
          <p:nvPr>
            <p:ph type="title"/>
          </p:nvPr>
        </p:nvSpPr>
        <p:spPr>
          <a:xfrm>
            <a:off x="457200" y="692696"/>
            <a:ext cx="8229600" cy="1224136"/>
          </a:xfrm>
        </p:spPr>
        <p:txBody>
          <a:bodyPr>
            <a:normAutofit fontScale="90000"/>
          </a:bodyPr>
          <a:lstStyle/>
          <a:p>
            <a:pPr algn="ctr"/>
            <a:r>
              <a:rPr lang="el-GR" sz="4000" i="0" u="none" strike="noStrike" baseline="0" dirty="0">
                <a:solidFill>
                  <a:srgbClr val="000000"/>
                </a:solidFill>
                <a:latin typeface="Times New Roman" panose="02020603050405020304" pitchFamily="18" charset="0"/>
              </a:rPr>
              <a:t>ΠΡΟΓΡΑΜΜΑΤΑ ΠΑΡΕΜΒΑΣΗΣ ΔΙΑΤΡΟΦΙΚΩΝ ΣΥΝΗΘΕΙΩΝ</a:t>
            </a:r>
            <a:endParaRPr lang="el-GR" dirty="0"/>
          </a:p>
        </p:txBody>
      </p:sp>
      <p:sp>
        <p:nvSpPr>
          <p:cNvPr id="3" name="Θέση περιεχομένου 2">
            <a:extLst>
              <a:ext uri="{FF2B5EF4-FFF2-40B4-BE49-F238E27FC236}">
                <a16:creationId xmlns:a16="http://schemas.microsoft.com/office/drawing/2014/main" id="{CC75BF6F-20CE-4C26-AF83-1570E303A1C4}"/>
              </a:ext>
            </a:extLst>
          </p:cNvPr>
          <p:cNvSpPr>
            <a:spLocks noGrp="1"/>
          </p:cNvSpPr>
          <p:nvPr>
            <p:ph idx="1"/>
          </p:nvPr>
        </p:nvSpPr>
        <p:spPr>
          <a:xfrm>
            <a:off x="457200" y="1916832"/>
            <a:ext cx="8229600" cy="4657704"/>
          </a:xfrm>
        </p:spPr>
        <p:txBody>
          <a:bodyPr>
            <a:normAutofit/>
          </a:bodyPr>
          <a:lstStyle/>
          <a:p>
            <a:endParaRPr lang="el-GR" dirty="0">
              <a:solidFill>
                <a:srgbClr val="000000"/>
              </a:solidFill>
              <a:latin typeface="Times New Roman" panose="02020603050405020304" pitchFamily="18" charset="0"/>
            </a:endParaRPr>
          </a:p>
          <a:p>
            <a:pPr>
              <a:spcBef>
                <a:spcPts val="0"/>
              </a:spcBef>
              <a:spcAft>
                <a:spcPts val="600"/>
              </a:spcAft>
            </a:pPr>
            <a:r>
              <a:rPr lang="el-GR" sz="2400" dirty="0">
                <a:solidFill>
                  <a:srgbClr val="000000"/>
                </a:solidFill>
                <a:latin typeface="Times New Roman" panose="02020603050405020304" pitchFamily="18" charset="0"/>
              </a:rPr>
              <a:t>Ε</a:t>
            </a:r>
            <a:r>
              <a:rPr lang="el-GR" sz="2400" b="0" i="0" u="none" strike="noStrike" baseline="0" dirty="0">
                <a:solidFill>
                  <a:srgbClr val="000000"/>
                </a:solidFill>
                <a:latin typeface="Times New Roman" panose="02020603050405020304" pitchFamily="18" charset="0"/>
              </a:rPr>
              <a:t>νθαρρύνουν τους/τις μαθητές/</a:t>
            </a:r>
            <a:r>
              <a:rPr lang="el-GR" sz="2400" b="0" i="0" u="none" strike="noStrike" baseline="0" dirty="0" err="1">
                <a:solidFill>
                  <a:srgbClr val="000000"/>
                </a:solidFill>
                <a:latin typeface="Times New Roman" panose="02020603050405020304" pitchFamily="18" charset="0"/>
              </a:rPr>
              <a:t>τριες</a:t>
            </a:r>
            <a:r>
              <a:rPr lang="el-GR" sz="2400" b="0" i="0" u="none" strike="noStrike" baseline="0" dirty="0">
                <a:solidFill>
                  <a:srgbClr val="000000"/>
                </a:solidFill>
                <a:latin typeface="Times New Roman" panose="02020603050405020304" pitchFamily="18" charset="0"/>
              </a:rPr>
              <a:t> να προετοιμάσουν ένα υγιεινό γεύμα με τη συμμετοχή όλων ή να συμμετέχουν ομαδικά σε μια φυσική άσκηση. </a:t>
            </a:r>
          </a:p>
          <a:p>
            <a:pPr marL="109728" indent="0">
              <a:spcBef>
                <a:spcPts val="0"/>
              </a:spcBef>
              <a:spcAft>
                <a:spcPts val="600"/>
              </a:spcAft>
              <a:buNone/>
            </a:pPr>
            <a:endParaRPr lang="el-GR" sz="2400" b="0" i="0" u="none" strike="noStrike" baseline="0" dirty="0">
              <a:solidFill>
                <a:srgbClr val="000000"/>
              </a:solidFill>
              <a:latin typeface="Times New Roman" panose="02020603050405020304" pitchFamily="18" charset="0"/>
            </a:endParaRPr>
          </a:p>
          <a:p>
            <a:pPr>
              <a:spcBef>
                <a:spcPts val="0"/>
              </a:spcBef>
              <a:spcAft>
                <a:spcPts val="600"/>
              </a:spcAft>
            </a:pPr>
            <a:r>
              <a:rPr lang="el-GR" sz="2400" b="0" i="0" u="none" strike="noStrike" baseline="0" dirty="0">
                <a:solidFill>
                  <a:srgbClr val="000000"/>
                </a:solidFill>
                <a:latin typeface="Times New Roman" panose="02020603050405020304" pitchFamily="18" charset="0"/>
              </a:rPr>
              <a:t> </a:t>
            </a:r>
            <a:r>
              <a:rPr lang="el-GR" sz="2400" dirty="0">
                <a:solidFill>
                  <a:srgbClr val="000000"/>
                </a:solidFill>
                <a:latin typeface="Times New Roman" panose="02020603050405020304" pitchFamily="18" charset="0"/>
              </a:rPr>
              <a:t>Ν</a:t>
            </a:r>
            <a:r>
              <a:rPr lang="el-GR" sz="2400" b="0" i="0" u="none" strike="noStrike" baseline="0" dirty="0">
                <a:solidFill>
                  <a:srgbClr val="000000"/>
                </a:solidFill>
                <a:latin typeface="Times New Roman" panose="02020603050405020304" pitchFamily="18" charset="0"/>
              </a:rPr>
              <a:t>α αναθέσουν στους </a:t>
            </a:r>
            <a:r>
              <a:rPr lang="el-GR" sz="2400" b="0" i="0" u="none" strike="noStrike" baseline="0" dirty="0">
                <a:latin typeface="Times New Roman" panose="02020603050405020304" pitchFamily="18" charset="0"/>
              </a:rPr>
              <a:t>μαθητές και στις μαθήτριές τους να ενασχοληθούν με ερευνητικές εργασίες σχετικές με το θέμα, με δυνατότητα καταγραφής και αξιολόγησης των ευρημάτων (</a:t>
            </a:r>
            <a:r>
              <a:rPr lang="el-GR" sz="2400" b="0" i="0" u="none" strike="noStrike" baseline="0" dirty="0" err="1">
                <a:latin typeface="Times New Roman" panose="02020603050405020304" pitchFamily="18" charset="0"/>
              </a:rPr>
              <a:t>Boonen</a:t>
            </a:r>
            <a:r>
              <a:rPr lang="el-GR" sz="2400" b="0" i="0" u="none" strike="noStrike" baseline="0" dirty="0">
                <a:latin typeface="Times New Roman" panose="02020603050405020304" pitchFamily="18" charset="0"/>
              </a:rPr>
              <a:t> </a:t>
            </a:r>
            <a:r>
              <a:rPr lang="el-GR" sz="2400" b="0" i="0" u="none" strike="noStrike" baseline="0" dirty="0" err="1">
                <a:latin typeface="Times New Roman" panose="02020603050405020304" pitchFamily="18" charset="0"/>
              </a:rPr>
              <a:t>et</a:t>
            </a:r>
            <a:r>
              <a:rPr lang="el-GR" sz="2400" b="0" i="0" u="none" strike="noStrike" baseline="0" dirty="0">
                <a:latin typeface="Times New Roman" panose="02020603050405020304" pitchFamily="18" charset="0"/>
              </a:rPr>
              <a:t> </a:t>
            </a:r>
            <a:r>
              <a:rPr lang="el-GR" sz="2400" b="0" i="0" u="none" strike="noStrike" baseline="0" dirty="0" err="1">
                <a:latin typeface="Times New Roman" panose="02020603050405020304" pitchFamily="18" charset="0"/>
              </a:rPr>
              <a:t>al</a:t>
            </a:r>
            <a:r>
              <a:rPr lang="el-GR" sz="2400" b="0" i="0" u="none" strike="noStrike" baseline="0" dirty="0">
                <a:latin typeface="Times New Roman" panose="02020603050405020304" pitchFamily="18" charset="0"/>
              </a:rPr>
              <a:t>., 2009). </a:t>
            </a:r>
          </a:p>
          <a:p>
            <a:endParaRPr lang="el-GR" dirty="0"/>
          </a:p>
        </p:txBody>
      </p:sp>
    </p:spTree>
    <p:extLst>
      <p:ext uri="{BB962C8B-B14F-4D97-AF65-F5344CB8AC3E}">
        <p14:creationId xmlns:p14="http://schemas.microsoft.com/office/powerpoint/2010/main" val="16909230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8D3AF6-266F-417B-843A-68210BD0E6AE}"/>
              </a:ext>
            </a:extLst>
          </p:cNvPr>
          <p:cNvSpPr>
            <a:spLocks noGrp="1"/>
          </p:cNvSpPr>
          <p:nvPr>
            <p:ph type="title"/>
          </p:nvPr>
        </p:nvSpPr>
        <p:spPr>
          <a:xfrm>
            <a:off x="457200" y="620688"/>
            <a:ext cx="8229600" cy="1224136"/>
          </a:xfrm>
        </p:spPr>
        <p:txBody>
          <a:bodyPr>
            <a:normAutofit fontScale="90000"/>
          </a:bodyPr>
          <a:lstStyle/>
          <a:p>
            <a:pPr algn="ctr"/>
            <a:r>
              <a:rPr lang="el-GR" sz="4000" i="0" u="none" strike="noStrike" baseline="0" dirty="0">
                <a:solidFill>
                  <a:srgbClr val="000000"/>
                </a:solidFill>
                <a:latin typeface="Times New Roman" panose="02020603050405020304" pitchFamily="18" charset="0"/>
              </a:rPr>
              <a:t>ΠΡΟΓΡΑΜΜΑΤΑ ΠΑΡΕΜΒΑΣΗΣ ΔΙΑΤΡΟΦΙΚΩΝ ΣΥΝΗΘΕΙΩΝ</a:t>
            </a:r>
            <a:endParaRPr lang="el-GR" dirty="0"/>
          </a:p>
        </p:txBody>
      </p:sp>
      <p:sp>
        <p:nvSpPr>
          <p:cNvPr id="3" name="Θέση περιεχομένου 2">
            <a:extLst>
              <a:ext uri="{FF2B5EF4-FFF2-40B4-BE49-F238E27FC236}">
                <a16:creationId xmlns:a16="http://schemas.microsoft.com/office/drawing/2014/main" id="{3BA3E91B-1148-4D80-A7BB-44D69027BDC7}"/>
              </a:ext>
            </a:extLst>
          </p:cNvPr>
          <p:cNvSpPr>
            <a:spLocks noGrp="1"/>
          </p:cNvSpPr>
          <p:nvPr>
            <p:ph idx="1"/>
          </p:nvPr>
        </p:nvSpPr>
        <p:spPr>
          <a:xfrm>
            <a:off x="457200" y="1844824"/>
            <a:ext cx="8229600" cy="5013176"/>
          </a:xfrm>
        </p:spPr>
        <p:txBody>
          <a:bodyPr>
            <a:noAutofit/>
          </a:bodyPr>
          <a:lstStyle/>
          <a:p>
            <a:pPr marL="360000" indent="-457200">
              <a:spcBef>
                <a:spcPts val="0"/>
              </a:spcBef>
              <a:spcAft>
                <a:spcPts val="600"/>
              </a:spcAft>
              <a:buNone/>
            </a:pPr>
            <a:r>
              <a:rPr lang="el-GR" sz="2400" i="1" u="sng" strike="noStrike" baseline="0" dirty="0">
                <a:solidFill>
                  <a:srgbClr val="000000"/>
                </a:solidFill>
                <a:latin typeface="Times New Roman" panose="02020603050405020304" pitchFamily="18" charset="0"/>
              </a:rPr>
              <a:t>Πρόγραμμα Εθνικής Δράσης Υγείας για τη ζωή των νέων (ΕΥΖΗΝ) </a:t>
            </a:r>
            <a:endParaRPr lang="el-GR" sz="2400" b="0" i="0" u="none" strike="noStrike" baseline="0" dirty="0">
              <a:solidFill>
                <a:srgbClr val="000000"/>
              </a:solidFill>
              <a:latin typeface="Times New Roman" panose="02020603050405020304" pitchFamily="18" charset="0"/>
            </a:endParaRPr>
          </a:p>
          <a:p>
            <a:pPr marL="342900" indent="-342900">
              <a:spcBef>
                <a:spcPts val="0"/>
              </a:spcBef>
              <a:spcAft>
                <a:spcPts val="600"/>
              </a:spcAft>
              <a:buFont typeface="Arial" panose="020B0604020202020204" pitchFamily="34" charset="0"/>
              <a:buChar char="•"/>
            </a:pPr>
            <a:r>
              <a:rPr lang="el-GR" sz="2400" b="0" i="0" u="none" strike="noStrike" baseline="0" dirty="0">
                <a:solidFill>
                  <a:srgbClr val="000000"/>
                </a:solidFill>
                <a:latin typeface="Times New Roman" panose="02020603050405020304" pitchFamily="18" charset="0"/>
              </a:rPr>
              <a:t>η πρόσβαση όλων των μαθητών και των γονέων στις προσφερόμενες και πολύτιμες υπηρεσίες για τα θέματα υγείας, ακόμη και σε περιπτώσεις, όπου η πρόσβαση δεν θα ήταν εφικτή εξαιτίας γεωγραφικών, οικονομικών ή άλλων περιορισμών, </a:t>
            </a:r>
          </a:p>
          <a:p>
            <a:pPr marL="342900" indent="-342900">
              <a:spcBef>
                <a:spcPts val="0"/>
              </a:spcBef>
              <a:spcAft>
                <a:spcPts val="600"/>
              </a:spcAft>
              <a:buFont typeface="Arial" panose="020B0604020202020204" pitchFamily="34" charset="0"/>
              <a:buChar char="•"/>
            </a:pPr>
            <a:r>
              <a:rPr lang="el-GR" sz="2400" b="0" i="0" u="none" strike="noStrike" baseline="0" dirty="0">
                <a:solidFill>
                  <a:srgbClr val="000000"/>
                </a:solidFill>
                <a:latin typeface="Times New Roman" panose="02020603050405020304" pitchFamily="18" charset="0"/>
              </a:rPr>
              <a:t> η ενημέρωση των γονέων ως προς τη διαχρονική εξέλιξη της ανάπτυξης των παιδιών τους, με βάση την ετήσια «Ατομική Αναφορά Ανάπτυξης, Διατροφής και Φυσικής Κατάστασης Μαθητή», </a:t>
            </a:r>
          </a:p>
          <a:p>
            <a:pPr>
              <a:lnSpc>
                <a:spcPct val="120000"/>
              </a:lnSpc>
              <a:spcBef>
                <a:spcPts val="0"/>
              </a:spcBef>
              <a:spcAft>
                <a:spcPts val="600"/>
              </a:spcAft>
            </a:pPr>
            <a:endParaRPr lang="el-GR" sz="24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4454004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C39EFB-3216-4944-BDCC-8D39EE4F0068}"/>
              </a:ext>
            </a:extLst>
          </p:cNvPr>
          <p:cNvSpPr>
            <a:spLocks noGrp="1"/>
          </p:cNvSpPr>
          <p:nvPr>
            <p:ph type="title"/>
          </p:nvPr>
        </p:nvSpPr>
        <p:spPr>
          <a:xfrm>
            <a:off x="457200" y="692696"/>
            <a:ext cx="8229600" cy="1008112"/>
          </a:xfrm>
        </p:spPr>
        <p:txBody>
          <a:bodyPr>
            <a:normAutofit fontScale="90000"/>
          </a:bodyPr>
          <a:lstStyle/>
          <a:p>
            <a:pPr algn="ctr"/>
            <a:r>
              <a:rPr lang="el-GR" sz="4000" i="0" u="none" strike="noStrike" baseline="0" dirty="0">
                <a:solidFill>
                  <a:srgbClr val="000000"/>
                </a:solidFill>
                <a:latin typeface="Times New Roman" panose="02020603050405020304" pitchFamily="18" charset="0"/>
              </a:rPr>
              <a:t>ΠΡΟΓΡΑΜΜΑΤΑ ΠΑΡΕΜΒΑΣΗΣ ΔΙΑΤΡΟΦΙΚΩΝ ΣΥΝΗΘΕΙΩΝ</a:t>
            </a:r>
            <a:endParaRPr lang="el-GR" dirty="0"/>
          </a:p>
        </p:txBody>
      </p:sp>
      <p:sp>
        <p:nvSpPr>
          <p:cNvPr id="3" name="Θέση περιεχομένου 2">
            <a:extLst>
              <a:ext uri="{FF2B5EF4-FFF2-40B4-BE49-F238E27FC236}">
                <a16:creationId xmlns:a16="http://schemas.microsoft.com/office/drawing/2014/main" id="{FB0A1CF1-6A84-4935-AD8F-86D2AA84A645}"/>
              </a:ext>
            </a:extLst>
          </p:cNvPr>
          <p:cNvSpPr>
            <a:spLocks noGrp="1"/>
          </p:cNvSpPr>
          <p:nvPr>
            <p:ph idx="1"/>
          </p:nvPr>
        </p:nvSpPr>
        <p:spPr>
          <a:xfrm>
            <a:off x="457200" y="1916832"/>
            <a:ext cx="8229600" cy="4657704"/>
          </a:xfrm>
        </p:spPr>
        <p:txBody>
          <a:bodyPr>
            <a:normAutofit/>
          </a:bodyPr>
          <a:lstStyle/>
          <a:p>
            <a:pPr>
              <a:spcBef>
                <a:spcPts val="0"/>
              </a:spcBef>
              <a:spcAft>
                <a:spcPts val="600"/>
              </a:spcAft>
            </a:pPr>
            <a:endParaRPr lang="el-GR" sz="2400" b="0" i="0" u="none" strike="noStrike" baseline="0" dirty="0">
              <a:solidFill>
                <a:srgbClr val="000000"/>
              </a:solidFill>
              <a:latin typeface="Times New Roman" panose="02020603050405020304" pitchFamily="18" charset="0"/>
              <a:cs typeface="Times New Roman" panose="02020603050405020304" pitchFamily="18" charset="0"/>
            </a:endParaRPr>
          </a:p>
          <a:p>
            <a:pPr>
              <a:spcBef>
                <a:spcPts val="0"/>
              </a:spcBef>
              <a:spcAft>
                <a:spcPts val="600"/>
              </a:spcAft>
            </a:pPr>
            <a:r>
              <a:rPr lang="el-GR" sz="2400" b="0" i="0" u="none" strike="noStrike" baseline="0" dirty="0">
                <a:solidFill>
                  <a:srgbClr val="000000"/>
                </a:solidFill>
                <a:latin typeface="Times New Roman" panose="02020603050405020304" pitchFamily="18" charset="0"/>
                <a:cs typeface="Times New Roman" panose="02020603050405020304" pitchFamily="18" charset="0"/>
              </a:rPr>
              <a:t>η πρόληψη και έγκαιρη αντιμετώπιση παραγόντων κινδύνου για την υγεία των παιδιών και των εφήβων,</a:t>
            </a:r>
          </a:p>
          <a:p>
            <a:pPr marL="109728" indent="0">
              <a:spcBef>
                <a:spcPts val="0"/>
              </a:spcBef>
              <a:spcAft>
                <a:spcPts val="600"/>
              </a:spcAft>
              <a:buNone/>
            </a:pPr>
            <a:endParaRPr lang="el-GR" sz="2400" b="0" i="0" u="none" strike="noStrike" baseline="0" dirty="0">
              <a:solidFill>
                <a:srgbClr val="000000"/>
              </a:solidFill>
              <a:latin typeface="Times New Roman" panose="02020603050405020304" pitchFamily="18" charset="0"/>
              <a:cs typeface="Times New Roman" panose="02020603050405020304" pitchFamily="18" charset="0"/>
            </a:endParaRPr>
          </a:p>
          <a:p>
            <a:pPr>
              <a:spcBef>
                <a:spcPts val="0"/>
              </a:spcBef>
              <a:spcAft>
                <a:spcPts val="600"/>
              </a:spcAft>
            </a:pPr>
            <a:r>
              <a:rPr lang="el-GR" sz="2400" b="0" i="0" u="none" strike="noStrike" baseline="0" dirty="0">
                <a:solidFill>
                  <a:srgbClr val="000000"/>
                </a:solidFill>
                <a:latin typeface="Times New Roman" panose="02020603050405020304" pitchFamily="18" charset="0"/>
                <a:cs typeface="Times New Roman" panose="02020603050405020304" pitchFamily="18" charset="0"/>
              </a:rPr>
              <a:t> η παροχή συμβουλών και οδηγιών στους γονείς για θέματα που αφορούν τη διατροφή, τη σωματική δραστηριότητα, την ανάπτυξη και την υγεία των παιδιών και των εφήβων, </a:t>
            </a:r>
          </a:p>
          <a:p>
            <a:pPr marL="109728" indent="0">
              <a:spcBef>
                <a:spcPts val="0"/>
              </a:spcBef>
              <a:spcAft>
                <a:spcPts val="600"/>
              </a:spcAft>
              <a:buNone/>
            </a:pPr>
            <a:r>
              <a:rPr lang="el-GR" sz="2400" b="0" i="0" u="none" strike="noStrike" baseline="0" dirty="0">
                <a:solidFill>
                  <a:srgbClr val="000000"/>
                </a:solidFill>
                <a:latin typeface="Times New Roman" panose="02020603050405020304" pitchFamily="18" charset="0"/>
                <a:cs typeface="Times New Roman" panose="02020603050405020304" pitchFamily="18" charset="0"/>
              </a:rPr>
              <a:t> </a:t>
            </a:r>
            <a:endParaRPr lang="el-GR" sz="2400" i="1" u="sng" dirty="0">
              <a:latin typeface="Times New Roman" panose="02020603050405020304" pitchFamily="18" charset="0"/>
              <a:cs typeface="Times New Roman" panose="02020603050405020304" pitchFamily="18" charset="0"/>
            </a:endParaRPr>
          </a:p>
          <a:p>
            <a:pPr>
              <a:spcBef>
                <a:spcPts val="0"/>
              </a:spcBef>
              <a:spcAft>
                <a:spcPts val="600"/>
              </a:spcAft>
            </a:pPr>
            <a:r>
              <a:rPr lang="el-GR" sz="2400" b="0" i="0" u="none" strike="noStrike" baseline="0" dirty="0">
                <a:solidFill>
                  <a:srgbClr val="000000"/>
                </a:solidFill>
                <a:latin typeface="Times New Roman" panose="02020603050405020304" pitchFamily="18" charset="0"/>
                <a:cs typeface="Times New Roman" panose="02020603050405020304" pitchFamily="18" charset="0"/>
              </a:rPr>
              <a:t>η επιμόρφωση της εκπαιδευτικής κοινότητας σε θέματα που αφορούν την προαγωγή υγείας των μαθητών, </a:t>
            </a:r>
          </a:p>
          <a:p>
            <a:endParaRPr lang="el-GR" dirty="0"/>
          </a:p>
        </p:txBody>
      </p:sp>
    </p:spTree>
    <p:extLst>
      <p:ext uri="{BB962C8B-B14F-4D97-AF65-F5344CB8AC3E}">
        <p14:creationId xmlns:p14="http://schemas.microsoft.com/office/powerpoint/2010/main" val="308927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638EC8-B563-4A2F-8CC9-41557980AEA9}"/>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a:t>
            </a:r>
            <a:r>
              <a:rPr lang="el-GR" sz="3200" dirty="0" err="1">
                <a:latin typeface="Times New Roman" panose="02020603050405020304" pitchFamily="18" charset="0"/>
                <a:cs typeface="Times New Roman" panose="02020603050405020304" pitchFamily="18" charset="0"/>
              </a:rPr>
              <a:t>Βιοπροστατευτική</a:t>
            </a:r>
            <a:r>
              <a:rPr lang="el-GR" sz="3200" dirty="0">
                <a:latin typeface="Times New Roman" panose="02020603050405020304" pitchFamily="18" charset="0"/>
                <a:cs typeface="Times New Roman" panose="02020603050405020304" pitchFamily="18" charset="0"/>
              </a:rPr>
              <a:t>» δράση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Μεσογειακής Διατροφής</a:t>
            </a:r>
          </a:p>
        </p:txBody>
      </p:sp>
      <p:sp>
        <p:nvSpPr>
          <p:cNvPr id="3" name="Θέση περιεχομένου 2">
            <a:extLst>
              <a:ext uri="{FF2B5EF4-FFF2-40B4-BE49-F238E27FC236}">
                <a16:creationId xmlns:a16="http://schemas.microsoft.com/office/drawing/2014/main" id="{BBC3613E-8BC2-48AD-BBED-07BE3ADCDAC3}"/>
              </a:ext>
            </a:extLst>
          </p:cNvPr>
          <p:cNvSpPr>
            <a:spLocks noGrp="1"/>
          </p:cNvSpPr>
          <p:nvPr>
            <p:ph idx="1"/>
          </p:nvPr>
        </p:nvSpPr>
        <p:spPr/>
        <p:txBody>
          <a:bodyPr>
            <a:normAutofit/>
          </a:bodyPr>
          <a:lstStyle/>
          <a:p>
            <a:pPr>
              <a:lnSpc>
                <a:spcPct val="150000"/>
              </a:lnSpc>
            </a:pPr>
            <a:r>
              <a:rPr lang="el-GR" sz="2400" dirty="0">
                <a:latin typeface="Times New Roman" panose="02020603050405020304" pitchFamily="18" charset="0"/>
                <a:cs typeface="Times New Roman" panose="02020603050405020304" pitchFamily="18" charset="0"/>
              </a:rPr>
              <a:t>Ποικιλία και συνδυασμός διαφορετικών τροφών.</a:t>
            </a:r>
          </a:p>
          <a:p>
            <a:pPr>
              <a:lnSpc>
                <a:spcPct val="150000"/>
              </a:lnSpc>
            </a:pPr>
            <a:r>
              <a:rPr lang="el-GR" sz="2400" dirty="0">
                <a:latin typeface="Times New Roman" panose="02020603050405020304" pitchFamily="18" charset="0"/>
                <a:cs typeface="Times New Roman" panose="02020603050405020304" pitchFamily="18" charset="0"/>
              </a:rPr>
              <a:t>Η περιεκτικότητά της σε </a:t>
            </a:r>
            <a:r>
              <a:rPr lang="el-GR" sz="2400" dirty="0" err="1">
                <a:latin typeface="Times New Roman" panose="02020603050405020304" pitchFamily="18" charset="0"/>
                <a:cs typeface="Times New Roman" panose="02020603050405020304" pitchFamily="18" charset="0"/>
              </a:rPr>
              <a:t>μονοακόρεστα</a:t>
            </a:r>
            <a:r>
              <a:rPr lang="el-GR" sz="2400" dirty="0">
                <a:latin typeface="Times New Roman" panose="02020603050405020304" pitchFamily="18" charset="0"/>
                <a:cs typeface="Times New Roman" panose="02020603050405020304" pitchFamily="18" charset="0"/>
              </a:rPr>
              <a:t> λιπαρά, δημητριακά πλούσια σε φυτικές ίνες, αντιοξειδωτικά (βιταμίνες Ε και C, </a:t>
            </a:r>
            <a:r>
              <a:rPr lang="el-GR" sz="2400" dirty="0" err="1">
                <a:latin typeface="Times New Roman" panose="02020603050405020304" pitchFamily="18" charset="0"/>
                <a:cs typeface="Times New Roman" panose="02020603050405020304" pitchFamily="18" charset="0"/>
              </a:rPr>
              <a:t>λυκοπένιο</a:t>
            </a:r>
            <a:r>
              <a:rPr lang="el-GR" sz="2400" dirty="0">
                <a:latin typeface="Times New Roman" panose="02020603050405020304" pitchFamily="18" charset="0"/>
                <a:cs typeface="Times New Roman" panose="02020603050405020304" pitchFamily="18" charset="0"/>
              </a:rPr>
              <a:t>, β- καροτένιο, </a:t>
            </a:r>
            <a:r>
              <a:rPr lang="el-GR" sz="2400" dirty="0" err="1">
                <a:latin typeface="Times New Roman" panose="02020603050405020304" pitchFamily="18" charset="0"/>
                <a:cs typeface="Times New Roman" panose="02020603050405020304" pitchFamily="18" charset="0"/>
              </a:rPr>
              <a:t>πολυφαινόλες</a:t>
            </a:r>
            <a:r>
              <a:rPr lang="el-GR" sz="2400" dirty="0">
                <a:latin typeface="Times New Roman" panose="02020603050405020304" pitchFamily="18" charset="0"/>
                <a:cs typeface="Times New Roman" panose="02020603050405020304" pitchFamily="18" charset="0"/>
              </a:rPr>
              <a:t> κ.λπ.) και ω-3 λιπαρά οξέα.</a:t>
            </a:r>
          </a:p>
        </p:txBody>
      </p:sp>
    </p:spTree>
    <p:extLst>
      <p:ext uri="{BB962C8B-B14F-4D97-AF65-F5344CB8AC3E}">
        <p14:creationId xmlns:p14="http://schemas.microsoft.com/office/powerpoint/2010/main" val="276411906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D2204D-248F-40FF-B24A-8476EAB5AAD4}"/>
              </a:ext>
            </a:extLst>
          </p:cNvPr>
          <p:cNvSpPr>
            <a:spLocks noGrp="1"/>
          </p:cNvSpPr>
          <p:nvPr>
            <p:ph type="title"/>
          </p:nvPr>
        </p:nvSpPr>
        <p:spPr>
          <a:xfrm>
            <a:off x="457200" y="692696"/>
            <a:ext cx="8229600" cy="1152128"/>
          </a:xfrm>
        </p:spPr>
        <p:txBody>
          <a:bodyPr>
            <a:normAutofit fontScale="90000"/>
          </a:bodyPr>
          <a:lstStyle/>
          <a:p>
            <a:pPr algn="ctr"/>
            <a:r>
              <a:rPr lang="el-GR" sz="4000" i="0" u="none" strike="noStrike" baseline="0" dirty="0">
                <a:solidFill>
                  <a:srgbClr val="000000"/>
                </a:solidFill>
                <a:latin typeface="Times New Roman" panose="02020603050405020304" pitchFamily="18" charset="0"/>
              </a:rPr>
              <a:t>ΠΡΟΓΡΑΜΜΑΤΑ ΠΑΡΕΜΒΑΣΗΣ ΔΙΑΤΡΟΦΙΚΩΝ ΣΥΝΗΘΕΙΩΝ</a:t>
            </a:r>
            <a:endParaRPr lang="el-GR" dirty="0"/>
          </a:p>
        </p:txBody>
      </p:sp>
      <p:sp>
        <p:nvSpPr>
          <p:cNvPr id="3" name="Θέση περιεχομένου 2">
            <a:extLst>
              <a:ext uri="{FF2B5EF4-FFF2-40B4-BE49-F238E27FC236}">
                <a16:creationId xmlns:a16="http://schemas.microsoft.com/office/drawing/2014/main" id="{A0C51CBF-B117-4D27-8673-544F9387CEE3}"/>
              </a:ext>
            </a:extLst>
          </p:cNvPr>
          <p:cNvSpPr>
            <a:spLocks noGrp="1"/>
          </p:cNvSpPr>
          <p:nvPr>
            <p:ph idx="1"/>
          </p:nvPr>
        </p:nvSpPr>
        <p:spPr>
          <a:xfrm>
            <a:off x="457200" y="1844824"/>
            <a:ext cx="8229600" cy="4729712"/>
          </a:xfrm>
        </p:spPr>
        <p:txBody>
          <a:bodyPr/>
          <a:lstStyle/>
          <a:p>
            <a:pPr>
              <a:spcBef>
                <a:spcPts val="0"/>
              </a:spcBef>
              <a:spcAft>
                <a:spcPts val="600"/>
              </a:spcAft>
            </a:pPr>
            <a:endParaRPr lang="el-GR" sz="2400" b="0" i="0" u="none" strike="noStrike" baseline="0" dirty="0">
              <a:solidFill>
                <a:srgbClr val="000000"/>
              </a:solidFill>
              <a:latin typeface="Times New Roman" panose="02020603050405020304" pitchFamily="18" charset="0"/>
            </a:endParaRPr>
          </a:p>
          <a:p>
            <a:pPr>
              <a:spcBef>
                <a:spcPts val="0"/>
              </a:spcBef>
              <a:spcAft>
                <a:spcPts val="600"/>
              </a:spcAft>
            </a:pPr>
            <a:r>
              <a:rPr lang="el-GR" sz="2400" b="0" i="0" u="none" strike="noStrike" baseline="0" dirty="0">
                <a:solidFill>
                  <a:srgbClr val="000000"/>
                </a:solidFill>
                <a:latin typeface="Times New Roman" panose="02020603050405020304" pitchFamily="18" charset="0"/>
              </a:rPr>
              <a:t>η ενίσχυση του ρόλου του σχολείου και ειδικότερα των εκπαιδευτικών σε σχέση με την αγωγή υγείας, </a:t>
            </a:r>
          </a:p>
          <a:p>
            <a:pPr marL="109728" indent="0">
              <a:spcBef>
                <a:spcPts val="0"/>
              </a:spcBef>
              <a:spcAft>
                <a:spcPts val="600"/>
              </a:spcAft>
              <a:buNone/>
            </a:pPr>
            <a:endParaRPr lang="el-GR" sz="2400" b="0" i="0" u="none" strike="noStrike" baseline="0" dirty="0">
              <a:solidFill>
                <a:srgbClr val="000000"/>
              </a:solidFill>
              <a:latin typeface="Times New Roman" panose="02020603050405020304" pitchFamily="18" charset="0"/>
            </a:endParaRPr>
          </a:p>
          <a:p>
            <a:pPr>
              <a:spcBef>
                <a:spcPts val="0"/>
              </a:spcBef>
              <a:spcAft>
                <a:spcPts val="600"/>
              </a:spcAft>
            </a:pPr>
            <a:r>
              <a:rPr lang="el-GR" sz="2400" b="0" i="0" u="none" strike="noStrike" baseline="0" dirty="0">
                <a:solidFill>
                  <a:srgbClr val="000000"/>
                </a:solidFill>
                <a:latin typeface="Times New Roman" panose="02020603050405020304" pitchFamily="18" charset="0"/>
              </a:rPr>
              <a:t> η σύνδεση σχολείου, οικογένειας και κοινωνίας μέσα από τη συνεργασία γονέων-εκπαιδευτικών, αλλά και τις παράλληλες δράσεις που υλοποιούνται για το κοινωνικό σύνολο, </a:t>
            </a:r>
          </a:p>
          <a:p>
            <a:pPr marL="109728" indent="0">
              <a:spcBef>
                <a:spcPts val="0"/>
              </a:spcBef>
              <a:spcAft>
                <a:spcPts val="600"/>
              </a:spcAft>
              <a:buNone/>
            </a:pPr>
            <a:endParaRPr lang="el-GR" sz="2400" b="0" i="0" u="none" strike="noStrike" baseline="0" dirty="0">
              <a:solidFill>
                <a:srgbClr val="000000"/>
              </a:solidFill>
              <a:latin typeface="Times New Roman" panose="02020603050405020304" pitchFamily="18" charset="0"/>
            </a:endParaRPr>
          </a:p>
          <a:p>
            <a:pPr>
              <a:spcBef>
                <a:spcPts val="0"/>
              </a:spcBef>
              <a:spcAft>
                <a:spcPts val="600"/>
              </a:spcAft>
            </a:pPr>
            <a:r>
              <a:rPr lang="el-GR" sz="2400" b="0" i="0" u="none" strike="noStrike" baseline="0" dirty="0">
                <a:solidFill>
                  <a:srgbClr val="000000"/>
                </a:solidFill>
                <a:latin typeface="Times New Roman" panose="02020603050405020304" pitchFamily="18" charset="0"/>
              </a:rPr>
              <a:t>η αξιοποίηση των αποτελεσμάτων του προγράμματος για τον σχεδιασμό και την εφαρμογή </a:t>
            </a:r>
            <a:r>
              <a:rPr lang="el-GR" sz="2400" b="0" i="0" u="none" strike="noStrike" baseline="0" dirty="0" err="1">
                <a:solidFill>
                  <a:srgbClr val="000000"/>
                </a:solidFill>
                <a:latin typeface="Times New Roman" panose="02020603050405020304" pitchFamily="18" charset="0"/>
              </a:rPr>
              <a:t>στοχευμένων</a:t>
            </a:r>
            <a:r>
              <a:rPr lang="el-GR" sz="2400" b="0" i="0" u="none" strike="noStrike" baseline="0" dirty="0">
                <a:solidFill>
                  <a:srgbClr val="000000"/>
                </a:solidFill>
                <a:latin typeface="Times New Roman" panose="02020603050405020304" pitchFamily="18" charset="0"/>
              </a:rPr>
              <a:t> πολιτικών υγείας. </a:t>
            </a:r>
          </a:p>
          <a:p>
            <a:endParaRPr lang="el-GR" dirty="0"/>
          </a:p>
        </p:txBody>
      </p:sp>
    </p:spTree>
    <p:extLst>
      <p:ext uri="{BB962C8B-B14F-4D97-AF65-F5344CB8AC3E}">
        <p14:creationId xmlns:p14="http://schemas.microsoft.com/office/powerpoint/2010/main" val="1975282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10B410-A5C7-4337-9479-F5928B4A1FF0}"/>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ΧΑΡΑΚΤΗΡΙΣΤΙΚΑ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ΜΕΣΟΓΕΙΑΚΗΣ ΔΙΑΤΡΟΦΗΣ</a:t>
            </a:r>
          </a:p>
        </p:txBody>
      </p:sp>
      <p:sp>
        <p:nvSpPr>
          <p:cNvPr id="3" name="Θέση περιεχομένου 2">
            <a:extLst>
              <a:ext uri="{FF2B5EF4-FFF2-40B4-BE49-F238E27FC236}">
                <a16:creationId xmlns:a16="http://schemas.microsoft.com/office/drawing/2014/main" id="{2C90EBBC-CC90-4D06-A570-566589EBC46B}"/>
              </a:ext>
            </a:extLst>
          </p:cNvPr>
          <p:cNvSpPr>
            <a:spLocks noGrp="1"/>
          </p:cNvSpPr>
          <p:nvPr>
            <p:ph idx="1"/>
          </p:nvPr>
        </p:nvSpPr>
        <p:spPr/>
        <p:txBody>
          <a:bodyPr>
            <a:normAutofit fontScale="92500"/>
          </a:bodyPr>
          <a:lstStyle/>
          <a:p>
            <a:pPr>
              <a:lnSpc>
                <a:spcPct val="150000"/>
              </a:lnSpc>
            </a:pPr>
            <a:r>
              <a:rPr lang="el-GR" sz="2400" dirty="0">
                <a:latin typeface="Times New Roman" panose="02020603050405020304" pitchFamily="18" charset="0"/>
                <a:cs typeface="Times New Roman" panose="02020603050405020304" pitchFamily="18" charset="0"/>
              </a:rPr>
              <a:t>Υψηλή αναλογία σε </a:t>
            </a:r>
            <a:r>
              <a:rPr lang="el-GR" sz="2400" dirty="0" err="1">
                <a:latin typeface="Times New Roman" panose="02020603050405020304" pitchFamily="18" charset="0"/>
                <a:cs typeface="Times New Roman" panose="02020603050405020304" pitchFamily="18" charset="0"/>
              </a:rPr>
              <a:t>μονοακόρεστα</a:t>
            </a:r>
            <a:r>
              <a:rPr lang="el-GR" sz="2400" dirty="0">
                <a:latin typeface="Times New Roman" panose="02020603050405020304" pitchFamily="18" charset="0"/>
                <a:cs typeface="Times New Roman" panose="02020603050405020304" pitchFamily="18" charset="0"/>
              </a:rPr>
              <a:t> προς κορεσμένα λιπαρά οξέα.</a:t>
            </a:r>
          </a:p>
          <a:p>
            <a:pPr>
              <a:lnSpc>
                <a:spcPct val="150000"/>
              </a:lnSpc>
            </a:pPr>
            <a:r>
              <a:rPr lang="el-GR" sz="2400" dirty="0">
                <a:latin typeface="Times New Roman" panose="02020603050405020304" pitchFamily="18" charset="0"/>
                <a:cs typeface="Times New Roman" panose="02020603050405020304" pitchFamily="18" charset="0"/>
              </a:rPr>
              <a:t> Μέτρια κατανάλωση αιθυλικής αλκοόλης (κόκκινου κρασιού)</a:t>
            </a:r>
          </a:p>
          <a:p>
            <a:pPr>
              <a:lnSpc>
                <a:spcPct val="150000"/>
              </a:lnSpc>
            </a:pPr>
            <a:r>
              <a:rPr lang="el-GR" sz="2400" dirty="0">
                <a:latin typeface="Times New Roman" panose="02020603050405020304" pitchFamily="18" charset="0"/>
                <a:cs typeface="Times New Roman" panose="02020603050405020304" pitchFamily="18" charset="0"/>
              </a:rPr>
              <a:t>Υψηλή κατανάλωση οσπρίων.</a:t>
            </a:r>
          </a:p>
          <a:p>
            <a:pPr>
              <a:lnSpc>
                <a:spcPct val="150000"/>
              </a:lnSpc>
            </a:pPr>
            <a:r>
              <a:rPr lang="el-GR" sz="2400" dirty="0">
                <a:latin typeface="Times New Roman" panose="02020603050405020304" pitchFamily="18" charset="0"/>
                <a:cs typeface="Times New Roman" panose="02020603050405020304" pitchFamily="18" charset="0"/>
              </a:rPr>
              <a:t> Υψηλή κατανάλωση δημητριακών και προϊόντων ολικής αλέσεως.</a:t>
            </a:r>
          </a:p>
          <a:p>
            <a:pPr>
              <a:lnSpc>
                <a:spcPct val="150000"/>
              </a:lnSpc>
            </a:pPr>
            <a:r>
              <a:rPr lang="el-GR" sz="2400" dirty="0">
                <a:latin typeface="Times New Roman" panose="02020603050405020304" pitchFamily="18" charset="0"/>
                <a:cs typeface="Times New Roman" panose="02020603050405020304" pitchFamily="18" charset="0"/>
              </a:rPr>
              <a:t>Υψηλή κατανάλωση φρούτων Υψηλή κατανάλωση λαχανικών. </a:t>
            </a:r>
          </a:p>
          <a:p>
            <a:pPr>
              <a:lnSpc>
                <a:spcPct val="150000"/>
              </a:lnSpc>
            </a:pPr>
            <a:r>
              <a:rPr lang="el-GR" sz="2400" dirty="0">
                <a:latin typeface="Times New Roman" panose="02020603050405020304" pitchFamily="18" charset="0"/>
                <a:cs typeface="Times New Roman" panose="02020603050405020304" pitchFamily="18" charset="0"/>
              </a:rPr>
              <a:t>Χαμηλή κατανάλωση κρέατος και προϊόντων κρέατος </a:t>
            </a:r>
          </a:p>
          <a:p>
            <a:pPr>
              <a:lnSpc>
                <a:spcPct val="150000"/>
              </a:lnSpc>
            </a:pPr>
            <a:r>
              <a:rPr lang="el-GR" sz="2400" dirty="0">
                <a:latin typeface="Times New Roman" panose="02020603050405020304" pitchFamily="18" charset="0"/>
                <a:cs typeface="Times New Roman" panose="02020603050405020304" pitchFamily="18" charset="0"/>
              </a:rPr>
              <a:t>Μέτρια κατανάλωση γάλακτος και γαλακτοκομικών</a:t>
            </a:r>
          </a:p>
        </p:txBody>
      </p:sp>
    </p:spTree>
    <p:extLst>
      <p:ext uri="{BB962C8B-B14F-4D97-AF65-F5344CB8AC3E}">
        <p14:creationId xmlns:p14="http://schemas.microsoft.com/office/powerpoint/2010/main" val="4008484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6D3499-B323-4F9C-B1C0-AAC9105D3B16}"/>
              </a:ext>
            </a:extLst>
          </p:cNvPr>
          <p:cNvSpPr>
            <a:spLocks noGrp="1"/>
          </p:cNvSpPr>
          <p:nvPr>
            <p:ph type="title"/>
          </p:nvPr>
        </p:nvSpPr>
        <p:spPr>
          <a:xfrm>
            <a:off x="457200" y="692696"/>
            <a:ext cx="8229600" cy="1080120"/>
          </a:xfrm>
        </p:spPr>
        <p:txBody>
          <a:bodyPr>
            <a:normAutofit/>
          </a:bodyPr>
          <a:lstStyle/>
          <a:p>
            <a:pPr algn="ctr"/>
            <a:r>
              <a:rPr lang="el-GR" sz="3200" dirty="0">
                <a:latin typeface="Times New Roman" panose="02020603050405020304" pitchFamily="18" charset="0"/>
                <a:cs typeface="Times New Roman" panose="02020603050405020304" pitchFamily="18" charset="0"/>
              </a:rPr>
              <a:t>Επίπεδα πρόσληψης τροφίμων στο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Μεσογειακό πρότυπο διατροφής</a:t>
            </a:r>
          </a:p>
        </p:txBody>
      </p:sp>
      <p:pic>
        <p:nvPicPr>
          <p:cNvPr id="14" name="Θέση περιεχομένου 13">
            <a:extLst>
              <a:ext uri="{FF2B5EF4-FFF2-40B4-BE49-F238E27FC236}">
                <a16:creationId xmlns:a16="http://schemas.microsoft.com/office/drawing/2014/main" id="{59C2B353-0683-4389-8C44-20395872A6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2060848"/>
            <a:ext cx="7400494" cy="4324350"/>
          </a:xfrm>
        </p:spPr>
      </p:pic>
    </p:spTree>
    <p:extLst>
      <p:ext uri="{BB962C8B-B14F-4D97-AF65-F5344CB8AC3E}">
        <p14:creationId xmlns:p14="http://schemas.microsoft.com/office/powerpoint/2010/main" val="281586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E596B6-BCA3-4220-88F0-5E1CEA04E788}"/>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Αποσαφήνιση του όρου «τρόφιμα»</a:t>
            </a:r>
          </a:p>
        </p:txBody>
      </p:sp>
      <p:sp>
        <p:nvSpPr>
          <p:cNvPr id="3" name="Θέση περιεχομένου 2">
            <a:extLst>
              <a:ext uri="{FF2B5EF4-FFF2-40B4-BE49-F238E27FC236}">
                <a16:creationId xmlns:a16="http://schemas.microsoft.com/office/drawing/2014/main" id="{86952A65-2747-4180-86B5-7A59CB661485}"/>
              </a:ext>
            </a:extLst>
          </p:cNvPr>
          <p:cNvSpPr>
            <a:spLocks noGrp="1"/>
          </p:cNvSpPr>
          <p:nvPr>
            <p:ph idx="1"/>
          </p:nvPr>
        </p:nvSpPr>
        <p:spPr>
          <a:xfrm>
            <a:off x="457200" y="1988840"/>
            <a:ext cx="8229600" cy="4104456"/>
          </a:xfrm>
        </p:spPr>
        <p:txBody>
          <a:bodyPr>
            <a:normAutofit/>
          </a:bodyPr>
          <a:lstStyle/>
          <a:p>
            <a:pPr>
              <a:lnSpc>
                <a:spcPct val="150000"/>
              </a:lnSpc>
            </a:pPr>
            <a:r>
              <a:rPr lang="el-GR" sz="2400" dirty="0">
                <a:latin typeface="Times New Roman" panose="02020603050405020304" pitchFamily="18" charset="0"/>
                <a:cs typeface="Times New Roman" panose="02020603050405020304" pitchFamily="18" charset="0"/>
              </a:rPr>
              <a:t>Ουσίες ή προϊόντα, πλήρους ή μερικής επεξεργασίας, τα οποία καταναλώνονται μέσω του στόματος.</a:t>
            </a:r>
          </a:p>
          <a:p>
            <a:pPr>
              <a:lnSpc>
                <a:spcPct val="150000"/>
              </a:lnSpc>
            </a:pPr>
            <a:r>
              <a:rPr lang="el-GR" sz="2400" dirty="0">
                <a:latin typeface="Times New Roman" panose="02020603050405020304" pitchFamily="18" charset="0"/>
                <a:cs typeface="Times New Roman" panose="02020603050405020304" pitchFamily="18" charset="0"/>
              </a:rPr>
              <a:t>Φυτικής ή </a:t>
            </a:r>
            <a:r>
              <a:rPr lang="el-GR" sz="2400" dirty="0" err="1">
                <a:latin typeface="Times New Roman" panose="02020603050405020304" pitchFamily="18" charset="0"/>
                <a:cs typeface="Times New Roman" panose="02020603050405020304" pitchFamily="18" charset="0"/>
              </a:rPr>
              <a:t>ζωϊκής</a:t>
            </a:r>
            <a:r>
              <a:rPr lang="el-GR" sz="2400" dirty="0">
                <a:latin typeface="Times New Roman" panose="02020603050405020304" pitchFamily="18" charset="0"/>
                <a:cs typeface="Times New Roman" panose="02020603050405020304" pitchFamily="18" charset="0"/>
              </a:rPr>
              <a:t> προέλευσης</a:t>
            </a:r>
          </a:p>
          <a:p>
            <a:pPr>
              <a:lnSpc>
                <a:spcPct val="150000"/>
              </a:lnSpc>
            </a:pPr>
            <a:r>
              <a:rPr lang="el-GR" sz="2400" dirty="0">
                <a:latin typeface="Times New Roman" panose="02020603050405020304" pitchFamily="18" charset="0"/>
                <a:cs typeface="Times New Roman" panose="02020603050405020304" pitchFamily="18" charset="0"/>
              </a:rPr>
              <a:t>Λειτουργία του ανθρώπινου οργανισμού</a:t>
            </a:r>
          </a:p>
          <a:p>
            <a:pPr>
              <a:lnSpc>
                <a:spcPct val="150000"/>
              </a:lnSpc>
            </a:pPr>
            <a:r>
              <a:rPr lang="el-GR" sz="2400" dirty="0">
                <a:latin typeface="Times New Roman" panose="02020603050405020304" pitchFamily="18" charset="0"/>
                <a:cs typeface="Times New Roman" panose="02020603050405020304" pitchFamily="18" charset="0"/>
              </a:rPr>
              <a:t>Διατήρηση και ανάπτυξη</a:t>
            </a:r>
          </a:p>
          <a:p>
            <a:pPr>
              <a:lnSpc>
                <a:spcPct val="150000"/>
              </a:lnSpc>
            </a:pPr>
            <a:r>
              <a:rPr lang="el-GR" sz="2400" dirty="0">
                <a:latin typeface="Times New Roman" panose="02020603050405020304" pitchFamily="18" charset="0"/>
                <a:cs typeface="Times New Roman" panose="02020603050405020304" pitchFamily="18" charset="0"/>
              </a:rPr>
              <a:t>Αποκατάσταση σε περίπτωση τραυματισμού</a:t>
            </a:r>
          </a:p>
        </p:txBody>
      </p:sp>
    </p:spTree>
    <p:extLst>
      <p:ext uri="{BB962C8B-B14F-4D97-AF65-F5344CB8AC3E}">
        <p14:creationId xmlns:p14="http://schemas.microsoft.com/office/powerpoint/2010/main" val="1431064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FFB44F2-9DE6-4863-A7AD-326DF47C603E}"/>
              </a:ext>
            </a:extLst>
          </p:cNvPr>
          <p:cNvSpPr>
            <a:spLocks noGrp="1"/>
          </p:cNvSpPr>
          <p:nvPr>
            <p:ph idx="1"/>
          </p:nvPr>
        </p:nvSpPr>
        <p:spPr/>
        <p:txBody>
          <a:bodyPr>
            <a:normAutofit/>
          </a:bodyPr>
          <a:lstStyle/>
          <a:p>
            <a:pPr>
              <a:lnSpc>
                <a:spcPct val="150000"/>
              </a:lnSpc>
            </a:pPr>
            <a:r>
              <a:rPr lang="el-GR" sz="2400" dirty="0">
                <a:latin typeface="Times New Roman" panose="02020603050405020304" pitchFamily="18" charset="0"/>
                <a:cs typeface="Times New Roman" panose="02020603050405020304" pitchFamily="18" charset="0"/>
              </a:rPr>
              <a:t>Σύσταση:</a:t>
            </a:r>
          </a:p>
          <a:p>
            <a:pPr>
              <a:lnSpc>
                <a:spcPct val="150000"/>
              </a:lnSpc>
            </a:pPr>
            <a:r>
              <a:rPr lang="el-GR" sz="2400" dirty="0" err="1">
                <a:latin typeface="Times New Roman" panose="02020603050405020304" pitchFamily="18" charset="0"/>
                <a:cs typeface="Times New Roman" panose="02020603050405020304" pitchFamily="18" charset="0"/>
              </a:rPr>
              <a:t>Μονοακόρεστα</a:t>
            </a:r>
            <a:r>
              <a:rPr lang="el-GR" sz="2400" dirty="0">
                <a:latin typeface="Times New Roman" panose="02020603050405020304" pitchFamily="18" charset="0"/>
                <a:cs typeface="Times New Roman" panose="02020603050405020304" pitchFamily="18" charset="0"/>
              </a:rPr>
              <a:t> λιπαρά οξέα 15-20% των συνολικών ημερήσιων θερμίδων</a:t>
            </a:r>
          </a:p>
          <a:p>
            <a:pPr>
              <a:lnSpc>
                <a:spcPct val="150000"/>
              </a:lnSpc>
            </a:pPr>
            <a:r>
              <a:rPr lang="el-GR" sz="2400" dirty="0" err="1">
                <a:latin typeface="Times New Roman" panose="02020603050405020304" pitchFamily="18" charset="0"/>
                <a:cs typeface="Times New Roman" panose="02020603050405020304" pitchFamily="18" charset="0"/>
              </a:rPr>
              <a:t>Πολυακόρεστα</a:t>
            </a:r>
            <a:r>
              <a:rPr lang="el-GR" sz="2400" dirty="0">
                <a:latin typeface="Times New Roman" panose="02020603050405020304" pitchFamily="18" charset="0"/>
                <a:cs typeface="Times New Roman" panose="02020603050405020304" pitchFamily="18" charset="0"/>
              </a:rPr>
              <a:t> λιπαρά οξέα 10-15% </a:t>
            </a:r>
          </a:p>
          <a:p>
            <a:pPr>
              <a:lnSpc>
                <a:spcPct val="150000"/>
              </a:lnSpc>
            </a:pPr>
            <a:r>
              <a:rPr lang="el-GR" sz="2400" dirty="0">
                <a:latin typeface="Times New Roman" panose="02020603050405020304" pitchFamily="18" charset="0"/>
                <a:cs typeface="Times New Roman" panose="02020603050405020304" pitchFamily="18" charset="0"/>
              </a:rPr>
              <a:t>Κορεσμένα λιπαρά λιγότερο από 10% </a:t>
            </a:r>
          </a:p>
          <a:p>
            <a:pPr marL="109728" indent="0">
              <a:lnSpc>
                <a:spcPct val="150000"/>
              </a:lnSpc>
              <a:buNone/>
            </a:pPr>
            <a:endParaRPr lang="el-GR" sz="2400" dirty="0">
              <a:latin typeface="Times New Roman" panose="02020603050405020304" pitchFamily="18" charset="0"/>
              <a:cs typeface="Times New Roman" panose="02020603050405020304" pitchFamily="18" charset="0"/>
            </a:endParaRPr>
          </a:p>
          <a:p>
            <a:pPr>
              <a:lnSpc>
                <a:spcPct val="150000"/>
              </a:lnSpc>
            </a:pPr>
            <a:r>
              <a:rPr lang="el-GR" sz="2400" dirty="0">
                <a:latin typeface="Times New Roman" panose="02020603050405020304" pitchFamily="18" charset="0"/>
                <a:cs typeface="Times New Roman" panose="02020603050405020304" pitchFamily="18" charset="0"/>
              </a:rPr>
              <a:t>Συνολικό λίπος 30-35% των συνολικών ημερήσιων θερμίδων.</a:t>
            </a:r>
          </a:p>
        </p:txBody>
      </p:sp>
      <p:sp>
        <p:nvSpPr>
          <p:cNvPr id="4" name="Τίτλος 3">
            <a:extLst>
              <a:ext uri="{FF2B5EF4-FFF2-40B4-BE49-F238E27FC236}">
                <a16:creationId xmlns:a16="http://schemas.microsoft.com/office/drawing/2014/main" id="{D55513ED-8D0A-409F-8184-88C08B19091B}"/>
              </a:ext>
            </a:extLst>
          </p:cNvPr>
          <p:cNvSpPr>
            <a:spLocks noGrp="1"/>
          </p:cNvSpPr>
          <p:nvPr>
            <p:ph type="title"/>
          </p:nvPr>
        </p:nvSpPr>
        <p:spPr>
          <a:xfrm>
            <a:off x="457200" y="1340768"/>
            <a:ext cx="8229600" cy="720080"/>
          </a:xfrm>
        </p:spPr>
        <p:txBody>
          <a:bodyPr>
            <a:normAutofit fontScale="90000"/>
          </a:bodyPr>
          <a:lstStyle/>
          <a:p>
            <a:pPr algn="ctr"/>
            <a:br>
              <a:rPr lang="el-GR" sz="3600" dirty="0">
                <a:latin typeface="Times New Roman" panose="02020603050405020304" pitchFamily="18" charset="0"/>
                <a:cs typeface="Times New Roman" panose="02020603050405020304" pitchFamily="18" charset="0"/>
              </a:rPr>
            </a:br>
            <a:r>
              <a:rPr lang="el-GR" sz="3600" dirty="0">
                <a:latin typeface="Times New Roman" panose="02020603050405020304" pitchFamily="18" charset="0"/>
                <a:cs typeface="Times New Roman" panose="02020603050405020304" pitchFamily="18" charset="0"/>
              </a:rPr>
              <a:t>Ελαιόλαδο</a:t>
            </a:r>
            <a:br>
              <a:rPr lang="el-GR" dirty="0">
                <a:latin typeface="Times New Roman" panose="02020603050405020304" pitchFamily="18" charset="0"/>
                <a:cs typeface="Times New Roman" panose="02020603050405020304" pitchFamily="18" charset="0"/>
              </a:rPr>
            </a:br>
            <a:endParaRPr lang="el-GR" dirty="0"/>
          </a:p>
        </p:txBody>
      </p:sp>
      <p:sp>
        <p:nvSpPr>
          <p:cNvPr id="8" name="Τίτλος 1">
            <a:extLst>
              <a:ext uri="{FF2B5EF4-FFF2-40B4-BE49-F238E27FC236}">
                <a16:creationId xmlns:a16="http://schemas.microsoft.com/office/drawing/2014/main" id="{1B985EED-D1BC-407F-A456-EF7D7CBB6088}"/>
              </a:ext>
            </a:extLst>
          </p:cNvPr>
          <p:cNvSpPr txBox="1">
            <a:spLocks/>
          </p:cNvSpPr>
          <p:nvPr/>
        </p:nvSpPr>
        <p:spPr>
          <a:xfrm>
            <a:off x="9463112" y="1930012"/>
            <a:ext cx="6288722" cy="1217343"/>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fontAlgn="auto">
              <a:spcAft>
                <a:spcPts val="0"/>
              </a:spcAft>
            </a:pPr>
            <a:endParaRPr lang="el-GR" sz="3200" dirty="0">
              <a:latin typeface="Times New Roman" panose="02020603050405020304" pitchFamily="18" charset="0"/>
              <a:cs typeface="Times New Roman" panose="02020603050405020304" pitchFamily="18" charset="0"/>
            </a:endParaRPr>
          </a:p>
        </p:txBody>
      </p:sp>
      <p:pic>
        <p:nvPicPr>
          <p:cNvPr id="9" name="Picture 2" descr="Αποτέλεσμα εικόνας για ελαιόλαδο">
            <a:extLst>
              <a:ext uri="{FF2B5EF4-FFF2-40B4-BE49-F238E27FC236}">
                <a16:creationId xmlns:a16="http://schemas.microsoft.com/office/drawing/2014/main" id="{76304C05-E115-4604-B86C-37E35BF77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645024"/>
            <a:ext cx="2376265"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872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D31C7F-6A97-439F-B8E9-FAF22817707A}"/>
              </a:ext>
            </a:extLst>
          </p:cNvPr>
          <p:cNvSpPr>
            <a:spLocks noGrp="1"/>
          </p:cNvSpPr>
          <p:nvPr>
            <p:ph type="title"/>
          </p:nvPr>
        </p:nvSpPr>
        <p:spPr>
          <a:xfrm>
            <a:off x="457200" y="1143000"/>
            <a:ext cx="8229600" cy="629816"/>
          </a:xfrm>
        </p:spPr>
        <p:txBody>
          <a:bodyPr>
            <a:normAutofit/>
          </a:bodyPr>
          <a:lstStyle/>
          <a:p>
            <a:pPr algn="ctr"/>
            <a:r>
              <a:rPr lang="el-GR" sz="3200" dirty="0">
                <a:latin typeface="Times New Roman" panose="02020603050405020304" pitchFamily="18" charset="0"/>
                <a:cs typeface="Times New Roman" panose="02020603050405020304" pitchFamily="18" charset="0"/>
              </a:rPr>
              <a:t>ΞΗΡΟΙ ΚΑΡΠΟΙ</a:t>
            </a:r>
          </a:p>
        </p:txBody>
      </p:sp>
      <p:sp>
        <p:nvSpPr>
          <p:cNvPr id="3" name="Θέση περιεχομένου 2">
            <a:extLst>
              <a:ext uri="{FF2B5EF4-FFF2-40B4-BE49-F238E27FC236}">
                <a16:creationId xmlns:a16="http://schemas.microsoft.com/office/drawing/2014/main" id="{24E1B4A9-FD72-4D32-9DF6-B0A46740C275}"/>
              </a:ext>
            </a:extLst>
          </p:cNvPr>
          <p:cNvSpPr>
            <a:spLocks noGrp="1"/>
          </p:cNvSpPr>
          <p:nvPr>
            <p:ph idx="1"/>
          </p:nvPr>
        </p:nvSpPr>
        <p:spPr>
          <a:xfrm>
            <a:off x="457200" y="1916832"/>
            <a:ext cx="8229600" cy="4657704"/>
          </a:xfrm>
        </p:spPr>
        <p:txBody>
          <a:bodyPr>
            <a:normAutofit/>
          </a:bodyPr>
          <a:lstStyle/>
          <a:p>
            <a:r>
              <a:rPr lang="el-GR" sz="2400" dirty="0">
                <a:latin typeface="Times New Roman" panose="02020603050405020304" pitchFamily="18" charset="0"/>
                <a:cs typeface="Times New Roman" panose="02020603050405020304" pitchFamily="18" charset="0"/>
              </a:rPr>
              <a:t>Υψηλή περιεκτικότητα σε πρωτεΐνη και λίπος, κυρίως ακόρεστα λιπαρά οξέα.</a:t>
            </a:r>
          </a:p>
          <a:p>
            <a:r>
              <a:rPr lang="el-GR" sz="2400" dirty="0">
                <a:latin typeface="Times New Roman" panose="02020603050405020304" pitchFamily="18" charset="0"/>
                <a:cs typeface="Times New Roman" panose="02020603050405020304" pitchFamily="18" charset="0"/>
              </a:rPr>
              <a:t>Βιταμίνες (</a:t>
            </a:r>
            <a:r>
              <a:rPr lang="el-GR" sz="2400" dirty="0" err="1">
                <a:latin typeface="Times New Roman" panose="02020603050405020304" pitchFamily="18" charset="0"/>
                <a:cs typeface="Times New Roman" panose="02020603050405020304" pitchFamily="18" charset="0"/>
              </a:rPr>
              <a:t>φυλλικό</a:t>
            </a:r>
            <a:r>
              <a:rPr lang="el-GR" sz="2400" dirty="0">
                <a:latin typeface="Times New Roman" panose="02020603050405020304" pitchFamily="18" charset="0"/>
                <a:cs typeface="Times New Roman" panose="02020603050405020304" pitchFamily="18" charset="0"/>
              </a:rPr>
              <a:t> οξύ, </a:t>
            </a:r>
            <a:r>
              <a:rPr lang="el-GR" sz="2400" dirty="0" err="1">
                <a:latin typeface="Times New Roman" panose="02020603050405020304" pitchFamily="18" charset="0"/>
                <a:cs typeface="Times New Roman" panose="02020603050405020304" pitchFamily="18" charset="0"/>
              </a:rPr>
              <a:t>νιασίνη</a:t>
            </a:r>
            <a:r>
              <a:rPr lang="el-GR" sz="2400" dirty="0">
                <a:latin typeface="Times New Roman" panose="02020603050405020304" pitchFamily="18" charset="0"/>
                <a:cs typeface="Times New Roman" panose="02020603050405020304" pitchFamily="18" charset="0"/>
              </a:rPr>
              <a:t>, βιταμίνη Ε, Β6).</a:t>
            </a:r>
          </a:p>
          <a:p>
            <a:r>
              <a:rPr lang="el-GR" sz="2400" dirty="0">
                <a:latin typeface="Times New Roman" panose="02020603050405020304" pitchFamily="18" charset="0"/>
                <a:cs typeface="Times New Roman" panose="02020603050405020304" pitchFamily="18" charset="0"/>
              </a:rPr>
              <a:t>Μέταλλα (χαλκό, μαγνήσιο, κάλιο, ψευδάργυρο). </a:t>
            </a:r>
          </a:p>
          <a:p>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Βιοενεργών</a:t>
            </a:r>
            <a:r>
              <a:rPr lang="el-GR" sz="2400" dirty="0">
                <a:latin typeface="Times New Roman" panose="02020603050405020304" pitchFamily="18" charset="0"/>
                <a:cs typeface="Times New Roman" panose="02020603050405020304" pitchFamily="18" charset="0"/>
              </a:rPr>
              <a:t> συστατικά, όπως αντιοξειδωτικά και </a:t>
            </a:r>
            <a:r>
              <a:rPr lang="el-GR" sz="2400" dirty="0" err="1">
                <a:latin typeface="Times New Roman" panose="02020603050405020304" pitchFamily="18" charset="0"/>
                <a:cs typeface="Times New Roman" panose="02020603050405020304" pitchFamily="18" charset="0"/>
              </a:rPr>
              <a:t>φυτοστερόλες</a:t>
            </a:r>
            <a:r>
              <a:rPr lang="el-GR" sz="2400" dirty="0">
                <a:latin typeface="Times New Roman" panose="02020603050405020304" pitchFamily="18" charset="0"/>
                <a:cs typeface="Times New Roman" panose="02020603050405020304" pitchFamily="18" charset="0"/>
              </a:rPr>
              <a:t>.</a:t>
            </a:r>
          </a:p>
          <a:p>
            <a:pPr marL="109728" indent="0">
              <a:buNone/>
            </a:pPr>
            <a:endParaRPr lang="el-GR" sz="2400" dirty="0">
              <a:latin typeface="Times New Roman" panose="02020603050405020304" pitchFamily="18" charset="0"/>
              <a:cs typeface="Times New Roman" panose="02020603050405020304" pitchFamily="18" charset="0"/>
            </a:endParaRPr>
          </a:p>
          <a:p>
            <a:endParaRPr lang="el-GR" sz="2400" dirty="0">
              <a:latin typeface="Times New Roman" panose="02020603050405020304" pitchFamily="18" charset="0"/>
              <a:cs typeface="Times New Roman" panose="02020603050405020304" pitchFamily="18" charset="0"/>
            </a:endParaRPr>
          </a:p>
          <a:p>
            <a:pPr marL="109728" indent="0">
              <a:buNone/>
            </a:pPr>
            <a:endParaRPr lang="el-GR" sz="2400" dirty="0">
              <a:latin typeface="Times New Roman" panose="02020603050405020304" pitchFamily="18" charset="0"/>
              <a:cs typeface="Times New Roman" panose="02020603050405020304" pitchFamily="18" charset="0"/>
            </a:endParaRPr>
          </a:p>
          <a:p>
            <a:pPr marL="109728" indent="0">
              <a:buNone/>
            </a:pPr>
            <a:endParaRPr lang="el-GR" sz="2400" dirty="0">
              <a:latin typeface="Times New Roman" panose="02020603050405020304" pitchFamily="18" charset="0"/>
              <a:cs typeface="Times New Roman" panose="02020603050405020304" pitchFamily="18" charset="0"/>
            </a:endParaRPr>
          </a:p>
          <a:p>
            <a:r>
              <a:rPr lang="el-GR" sz="2400" dirty="0">
                <a:latin typeface="Times New Roman" panose="02020603050405020304" pitchFamily="18" charset="0"/>
                <a:cs typeface="Times New Roman" panose="02020603050405020304" pitchFamily="18" charset="0"/>
              </a:rPr>
              <a:t>Αξιοσημείωτη </a:t>
            </a:r>
            <a:r>
              <a:rPr lang="el-GR" sz="2400" dirty="0" err="1">
                <a:latin typeface="Times New Roman" panose="02020603050405020304" pitchFamily="18" charset="0"/>
                <a:cs typeface="Times New Roman" panose="02020603050405020304" pitchFamily="18" charset="0"/>
              </a:rPr>
              <a:t>καρδιοπροστατευτική</a:t>
            </a:r>
            <a:r>
              <a:rPr lang="el-GR" sz="2400" dirty="0">
                <a:latin typeface="Times New Roman" panose="02020603050405020304" pitchFamily="18" charset="0"/>
                <a:cs typeface="Times New Roman" panose="02020603050405020304" pitchFamily="18" charset="0"/>
              </a:rPr>
              <a:t> επίδραση</a:t>
            </a:r>
            <a:r>
              <a:rPr lang="el-GR" dirty="0"/>
              <a:t>.</a:t>
            </a:r>
          </a:p>
        </p:txBody>
      </p:sp>
      <p:pic>
        <p:nvPicPr>
          <p:cNvPr id="9" name="Picture 2" descr="Αποτέλεσμα εικόνας για ξηροί καρποί">
            <a:extLst>
              <a:ext uri="{FF2B5EF4-FFF2-40B4-BE49-F238E27FC236}">
                <a16:creationId xmlns:a16="http://schemas.microsoft.com/office/drawing/2014/main" id="{60E2545D-2954-49CC-8DC1-391CC8EB8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3495674" y="4149080"/>
            <a:ext cx="2300461"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45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62A68E-FA0A-474E-9608-4FB03EF7770B}"/>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ΨΑΡΙΑ ΚΑΙ ΠΟΥΛΕΡΙΚΑ</a:t>
            </a:r>
          </a:p>
        </p:txBody>
      </p:sp>
      <p:sp>
        <p:nvSpPr>
          <p:cNvPr id="3" name="Θέση περιεχομένου 2">
            <a:extLst>
              <a:ext uri="{FF2B5EF4-FFF2-40B4-BE49-F238E27FC236}">
                <a16:creationId xmlns:a16="http://schemas.microsoft.com/office/drawing/2014/main" id="{FBB76F67-3C40-4F21-97E7-51A8132DF7D3}"/>
              </a:ext>
            </a:extLst>
          </p:cNvPr>
          <p:cNvSpPr>
            <a:spLocks noGrp="1"/>
          </p:cNvSpPr>
          <p:nvPr>
            <p:ph idx="1"/>
          </p:nvPr>
        </p:nvSpPr>
        <p:spPr>
          <a:xfrm>
            <a:off x="457200" y="2060849"/>
            <a:ext cx="8229600" cy="7711358"/>
          </a:xfrm>
        </p:spPr>
        <p:txBody>
          <a:bodyPr>
            <a:normAutofit/>
          </a:bodyPr>
          <a:lstStyle/>
          <a:p>
            <a:r>
              <a:rPr lang="el-GR" sz="2400" dirty="0">
                <a:latin typeface="Times New Roman" panose="02020603050405020304" pitchFamily="18" charset="0"/>
                <a:cs typeface="Times New Roman" panose="02020603050405020304" pitchFamily="18" charset="0"/>
              </a:rPr>
              <a:t>Ψάρια και πουλερικά κύρια πηγή πρωτεϊνών και πλούσια σε βιταμίνες Β και σίδηρο. Τα ωμέγα-3 λιπαρά οξέα που προέρχονται από τα λιπαρά ψάρια (σαρδέλα, γαύρο, σκουμπρί, τσιπούρα, ρέγκα, </a:t>
            </a:r>
            <a:r>
              <a:rPr lang="el-GR" sz="2400" dirty="0" err="1">
                <a:latin typeface="Times New Roman" panose="02020603050405020304" pitchFamily="18" charset="0"/>
                <a:cs typeface="Times New Roman" panose="02020603050405020304" pitchFamily="18" charset="0"/>
              </a:rPr>
              <a:t>σολωμό</a:t>
            </a:r>
            <a:r>
              <a:rPr lang="el-GR" sz="2400" dirty="0">
                <a:latin typeface="Times New Roman" panose="02020603050405020304" pitchFamily="18" charset="0"/>
                <a:cs typeface="Times New Roman" panose="02020603050405020304" pitchFamily="18" charset="0"/>
              </a:rPr>
              <a:t>) είναι αποδεδειγμένα ευεργετικά για την καρδιά.</a:t>
            </a:r>
          </a:p>
          <a:p>
            <a:endParaRPr lang="el-GR" sz="2400" dirty="0">
              <a:latin typeface="Times New Roman" panose="02020603050405020304" pitchFamily="18" charset="0"/>
              <a:cs typeface="Times New Roman" panose="02020603050405020304" pitchFamily="18" charset="0"/>
            </a:endParaRPr>
          </a:p>
          <a:p>
            <a:endParaRPr lang="el-GR" sz="2400" dirty="0">
              <a:latin typeface="Times New Roman" panose="02020603050405020304" pitchFamily="18" charset="0"/>
              <a:cs typeface="Times New Roman" panose="02020603050405020304" pitchFamily="18" charset="0"/>
            </a:endParaRPr>
          </a:p>
          <a:p>
            <a:pPr marL="109728" indent="0">
              <a:buNone/>
            </a:pPr>
            <a:endParaRPr lang="el-GR" sz="2400" dirty="0">
              <a:latin typeface="Times New Roman" panose="02020603050405020304" pitchFamily="18" charset="0"/>
              <a:cs typeface="Times New Roman" panose="02020603050405020304" pitchFamily="18" charset="0"/>
            </a:endParaRPr>
          </a:p>
          <a:p>
            <a:pPr marL="109728" indent="0">
              <a:buNone/>
            </a:pPr>
            <a:endParaRPr lang="el-GR" sz="2400" dirty="0">
              <a:latin typeface="Times New Roman" panose="02020603050405020304" pitchFamily="18" charset="0"/>
              <a:cs typeface="Times New Roman" panose="02020603050405020304" pitchFamily="18" charset="0"/>
            </a:endParaRPr>
          </a:p>
          <a:p>
            <a:r>
              <a:rPr lang="el-GR" sz="2400" dirty="0">
                <a:latin typeface="Times New Roman" panose="02020603050405020304" pitchFamily="18" charset="0"/>
                <a:cs typeface="Times New Roman" panose="02020603050405020304" pitchFamily="18" charset="0"/>
              </a:rPr>
              <a:t>Τα θαλασσινά (καβούρια, χταπόδι, καλαμαράκια, μύδια, στρείδια) περιέχουν βιταμίνη Β12 και φώσφορο.</a:t>
            </a:r>
          </a:p>
          <a:p>
            <a:r>
              <a:rPr lang="el-GR" sz="2400" dirty="0">
                <a:latin typeface="Times New Roman" panose="02020603050405020304" pitchFamily="18" charset="0"/>
                <a:cs typeface="Times New Roman" panose="02020603050405020304" pitchFamily="18" charset="0"/>
              </a:rPr>
              <a:t>2 με 3 φορές την εβδομάδα</a:t>
            </a:r>
          </a:p>
        </p:txBody>
      </p:sp>
      <p:pic>
        <p:nvPicPr>
          <p:cNvPr id="3074" name="Picture 2" descr="Αποτέλεσμα εικόνας για ψάρια και πουλερικά">
            <a:extLst>
              <a:ext uri="{FF2B5EF4-FFF2-40B4-BE49-F238E27FC236}">
                <a16:creationId xmlns:a16="http://schemas.microsoft.com/office/drawing/2014/main" id="{06B28A9E-067D-4C90-B55B-F78D3D93B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532" y="3928121"/>
            <a:ext cx="1656184" cy="14401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Αποτέλεσμα εικόνας για ψάρια και θαλασσινά">
            <a:extLst>
              <a:ext uri="{FF2B5EF4-FFF2-40B4-BE49-F238E27FC236}">
                <a16:creationId xmlns:a16="http://schemas.microsoft.com/office/drawing/2014/main" id="{36959F47-9450-42C8-960F-8338720C94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830763"/>
            <a:ext cx="2736303"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641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78E92C-5D3F-412F-9175-98AAEE6948CC}"/>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ΔΗΜΗΤΡΙΑΚΑ ΚΑΙ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ΠΡΟΪΟΝΤΑ ΟΛΙΚΗΣ ΑΛΕΣΗΣ</a:t>
            </a:r>
          </a:p>
        </p:txBody>
      </p:sp>
      <p:sp>
        <p:nvSpPr>
          <p:cNvPr id="3" name="Θέση περιεχομένου 2">
            <a:extLst>
              <a:ext uri="{FF2B5EF4-FFF2-40B4-BE49-F238E27FC236}">
                <a16:creationId xmlns:a16="http://schemas.microsoft.com/office/drawing/2014/main" id="{769B4F31-C9FA-444E-B6F9-E043DDEBD30F}"/>
              </a:ext>
            </a:extLst>
          </p:cNvPr>
          <p:cNvSpPr>
            <a:spLocks noGrp="1"/>
          </p:cNvSpPr>
          <p:nvPr>
            <p:ph idx="1"/>
          </p:nvPr>
        </p:nvSpPr>
        <p:spPr>
          <a:xfrm>
            <a:off x="457200" y="2249423"/>
            <a:ext cx="8229600" cy="7952719"/>
          </a:xfrm>
        </p:spPr>
        <p:txBody>
          <a:bodyPr>
            <a:normAutofit/>
          </a:bodyPr>
          <a:lstStyle/>
          <a:p>
            <a:r>
              <a:rPr lang="el-GR" sz="2400" dirty="0">
                <a:latin typeface="Times New Roman" panose="02020603050405020304" pitchFamily="18" charset="0"/>
                <a:cs typeface="Times New Roman" panose="02020603050405020304" pitchFamily="18" charset="0"/>
              </a:rPr>
              <a:t>Πλούσια σε βιταμίνες του συμπλέγματος Β </a:t>
            </a:r>
          </a:p>
          <a:p>
            <a:r>
              <a:rPr lang="el-GR" sz="2400" dirty="0">
                <a:latin typeface="Times New Roman" panose="02020603050405020304" pitchFamily="18" charset="0"/>
                <a:cs typeface="Times New Roman" panose="02020603050405020304" pitchFamily="18" charset="0"/>
              </a:rPr>
              <a:t>Πηγή φυτικών ινών που βοηθούν στην καλύτερη πέψη των τροφών. </a:t>
            </a:r>
          </a:p>
          <a:p>
            <a:r>
              <a:rPr lang="el-GR" sz="2400" dirty="0">
                <a:latin typeface="Times New Roman" panose="02020603050405020304" pitchFamily="18" charset="0"/>
                <a:cs typeface="Times New Roman" panose="02020603050405020304" pitchFamily="18" charset="0"/>
              </a:rPr>
              <a:t>Συμμετέχουν στον μεταβολισμό, στην παραγωγή ενέργειας και στην καλή λειτουργία του νευρικού συστήματος.</a:t>
            </a:r>
          </a:p>
          <a:p>
            <a:r>
              <a:rPr lang="el-GR" sz="2400" dirty="0">
                <a:latin typeface="Times New Roman" panose="02020603050405020304" pitchFamily="18" charset="0"/>
                <a:cs typeface="Times New Roman" panose="02020603050405020304" pitchFamily="18" charset="0"/>
              </a:rPr>
              <a:t>Καθημερινή κατανάλωση.</a:t>
            </a:r>
          </a:p>
          <a:p>
            <a:endParaRPr lang="el-GR" sz="2400" dirty="0">
              <a:latin typeface="Times New Roman" panose="02020603050405020304" pitchFamily="18" charset="0"/>
              <a:cs typeface="Times New Roman" panose="02020603050405020304" pitchFamily="18" charset="0"/>
            </a:endParaRPr>
          </a:p>
          <a:p>
            <a:endParaRPr lang="el-GR" sz="2400" dirty="0">
              <a:latin typeface="Times New Roman" panose="02020603050405020304" pitchFamily="18" charset="0"/>
              <a:cs typeface="Times New Roman" panose="02020603050405020304" pitchFamily="18" charset="0"/>
            </a:endParaRPr>
          </a:p>
        </p:txBody>
      </p:sp>
      <p:pic>
        <p:nvPicPr>
          <p:cNvPr id="4098" name="Picture 2" descr="Αποτέλεσμα εικόνας για δημητριακά ολικήσ αλέσεωσ">
            <a:extLst>
              <a:ext uri="{FF2B5EF4-FFF2-40B4-BE49-F238E27FC236}">
                <a16:creationId xmlns:a16="http://schemas.microsoft.com/office/drawing/2014/main" id="{A51B7D00-775B-4397-BD00-A3C496A06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653136"/>
            <a:ext cx="2495550"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82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1A1E17-CA76-4786-9E30-DB85A812CBF2}"/>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ΟΣΠΡΙΑ</a:t>
            </a:r>
          </a:p>
        </p:txBody>
      </p:sp>
      <p:sp>
        <p:nvSpPr>
          <p:cNvPr id="3" name="Θέση περιεχομένου 2">
            <a:extLst>
              <a:ext uri="{FF2B5EF4-FFF2-40B4-BE49-F238E27FC236}">
                <a16:creationId xmlns:a16="http://schemas.microsoft.com/office/drawing/2014/main" id="{48770F40-0BAC-4532-AAB1-131E53ACBD7D}"/>
              </a:ext>
            </a:extLst>
          </p:cNvPr>
          <p:cNvSpPr>
            <a:spLocks noGrp="1"/>
          </p:cNvSpPr>
          <p:nvPr>
            <p:ph idx="1"/>
          </p:nvPr>
        </p:nvSpPr>
        <p:spPr>
          <a:xfrm>
            <a:off x="457200" y="2060848"/>
            <a:ext cx="8229600" cy="4513688"/>
          </a:xfrm>
        </p:spPr>
        <p:txBody>
          <a:bodyPr>
            <a:normAutofit/>
          </a:bodyPr>
          <a:lstStyle/>
          <a:p>
            <a:pPr>
              <a:lnSpc>
                <a:spcPct val="150000"/>
              </a:lnSpc>
            </a:pPr>
            <a:endParaRPr lang="el-GR" sz="2400" dirty="0">
              <a:latin typeface="Times New Roman" panose="02020603050405020304" pitchFamily="18" charset="0"/>
              <a:cs typeface="Times New Roman" panose="02020603050405020304" pitchFamily="18" charset="0"/>
            </a:endParaRPr>
          </a:p>
          <a:p>
            <a:pPr>
              <a:lnSpc>
                <a:spcPct val="150000"/>
              </a:lnSpc>
            </a:pPr>
            <a:r>
              <a:rPr lang="el-GR" sz="2400" dirty="0">
                <a:latin typeface="Times New Roman" panose="02020603050405020304" pitchFamily="18" charset="0"/>
                <a:cs typeface="Times New Roman" panose="02020603050405020304" pitchFamily="18" charset="0"/>
              </a:rPr>
              <a:t>Πλούσια σε πληθώρα βιταμινών όπως </a:t>
            </a:r>
            <a:r>
              <a:rPr lang="el-GR" sz="2400" dirty="0" err="1">
                <a:latin typeface="Times New Roman" panose="02020603050405020304" pitchFamily="18" charset="0"/>
                <a:cs typeface="Times New Roman" panose="02020603050405020304" pitchFamily="18" charset="0"/>
              </a:rPr>
              <a:t>βιοτίνη</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νιασίνη</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φυλλικό</a:t>
            </a:r>
            <a:r>
              <a:rPr lang="el-GR" sz="2400" dirty="0">
                <a:latin typeface="Times New Roman" panose="02020603050405020304" pitchFamily="18" charset="0"/>
                <a:cs typeface="Times New Roman" panose="02020603050405020304" pitchFamily="18" charset="0"/>
              </a:rPr>
              <a:t> οξύ και Β6.</a:t>
            </a:r>
          </a:p>
          <a:p>
            <a:pPr>
              <a:lnSpc>
                <a:spcPct val="150000"/>
              </a:lnSpc>
            </a:pPr>
            <a:r>
              <a:rPr lang="el-GR" sz="2400" dirty="0">
                <a:latin typeface="Times New Roman" panose="02020603050405020304" pitchFamily="18" charset="0"/>
                <a:cs typeface="Times New Roman" panose="02020603050405020304" pitchFamily="18" charset="0"/>
              </a:rPr>
              <a:t>Πλούσια σε φυτικές ίνες. </a:t>
            </a:r>
          </a:p>
          <a:p>
            <a:pPr>
              <a:lnSpc>
                <a:spcPct val="150000"/>
              </a:lnSpc>
            </a:pPr>
            <a:r>
              <a:rPr lang="el-GR" sz="2400" dirty="0">
                <a:latin typeface="Times New Roman" panose="02020603050405020304" pitchFamily="18" charset="0"/>
                <a:cs typeface="Times New Roman" panose="02020603050405020304" pitchFamily="18" charset="0"/>
              </a:rPr>
              <a:t>1 με 3 φορές την εβδομάδα </a:t>
            </a:r>
          </a:p>
          <a:p>
            <a:pPr>
              <a:lnSpc>
                <a:spcPct val="150000"/>
              </a:lnSpc>
            </a:pPr>
            <a:endParaRPr lang="el-GR" sz="2400" dirty="0">
              <a:latin typeface="Times New Roman" panose="02020603050405020304" pitchFamily="18" charset="0"/>
              <a:cs typeface="Times New Roman" panose="02020603050405020304" pitchFamily="18" charset="0"/>
            </a:endParaRPr>
          </a:p>
          <a:p>
            <a:pPr marL="109728" indent="0">
              <a:lnSpc>
                <a:spcPct val="150000"/>
              </a:lnSpc>
              <a:buNone/>
            </a:pPr>
            <a:endParaRPr lang="el-GR" sz="2400" dirty="0">
              <a:latin typeface="Times New Roman" panose="02020603050405020304" pitchFamily="18" charset="0"/>
              <a:cs typeface="Times New Roman" panose="02020603050405020304" pitchFamily="18" charset="0"/>
            </a:endParaRPr>
          </a:p>
        </p:txBody>
      </p:sp>
      <p:pic>
        <p:nvPicPr>
          <p:cNvPr id="5122" name="Picture 2" descr="Αποτέλεσμα εικόνας για όσπρια">
            <a:extLst>
              <a:ext uri="{FF2B5EF4-FFF2-40B4-BE49-F238E27FC236}">
                <a16:creationId xmlns:a16="http://schemas.microsoft.com/office/drawing/2014/main" id="{31A9E8D2-F174-43BC-9CAB-916E37017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573016"/>
            <a:ext cx="2821855"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63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822095-F027-47B3-8CEB-9F739D0C959B}"/>
              </a:ext>
            </a:extLst>
          </p:cNvPr>
          <p:cNvSpPr>
            <a:spLocks noGrp="1"/>
          </p:cNvSpPr>
          <p:nvPr>
            <p:ph type="title"/>
          </p:nvPr>
        </p:nvSpPr>
        <p:spPr>
          <a:xfrm>
            <a:off x="457200" y="1052736"/>
            <a:ext cx="8229600" cy="792088"/>
          </a:xfrm>
        </p:spPr>
        <p:txBody>
          <a:bodyPr>
            <a:normAutofit/>
          </a:bodyPr>
          <a:lstStyle/>
          <a:p>
            <a:pPr algn="ctr"/>
            <a:r>
              <a:rPr lang="el-GR" sz="3200" dirty="0">
                <a:latin typeface="Times New Roman" panose="02020603050405020304" pitchFamily="18" charset="0"/>
                <a:cs typeface="Times New Roman" panose="02020603050405020304" pitchFamily="18" charset="0"/>
              </a:rPr>
              <a:t>ΓΑΛΑΚΤΟΚΟΜΙΚΑ ΠΡΟΪΟΝΤΑ</a:t>
            </a:r>
          </a:p>
        </p:txBody>
      </p:sp>
      <p:sp>
        <p:nvSpPr>
          <p:cNvPr id="3" name="Θέση περιεχομένου 2">
            <a:extLst>
              <a:ext uri="{FF2B5EF4-FFF2-40B4-BE49-F238E27FC236}">
                <a16:creationId xmlns:a16="http://schemas.microsoft.com/office/drawing/2014/main" id="{38718BEB-D4E8-484A-85C7-B530EF7C6BF2}"/>
              </a:ext>
            </a:extLst>
          </p:cNvPr>
          <p:cNvSpPr>
            <a:spLocks noGrp="1"/>
          </p:cNvSpPr>
          <p:nvPr>
            <p:ph idx="1"/>
          </p:nvPr>
        </p:nvSpPr>
        <p:spPr>
          <a:xfrm>
            <a:off x="457200" y="1916832"/>
            <a:ext cx="8229600" cy="4657704"/>
          </a:xfrm>
        </p:spPr>
        <p:txBody>
          <a:bodyPr>
            <a:normAutofit/>
          </a:bodyPr>
          <a:lstStyle/>
          <a:p>
            <a:pPr>
              <a:lnSpc>
                <a:spcPct val="150000"/>
              </a:lnSpc>
            </a:pPr>
            <a:r>
              <a:rPr lang="el-GR" sz="2400" dirty="0">
                <a:latin typeface="Times New Roman" panose="02020603050405020304" pitchFamily="18" charset="0"/>
                <a:cs typeface="Times New Roman" panose="02020603050405020304" pitchFamily="18" charset="0"/>
              </a:rPr>
              <a:t>Πλούσια σε ασβέστιο, πρωτεΐνες και βιταμίνες Β.</a:t>
            </a:r>
          </a:p>
          <a:p>
            <a:pPr>
              <a:lnSpc>
                <a:spcPct val="150000"/>
              </a:lnSpc>
            </a:pPr>
            <a:r>
              <a:rPr lang="el-GR" sz="2400" dirty="0">
                <a:latin typeface="Times New Roman" panose="02020603050405020304" pitchFamily="18" charset="0"/>
                <a:cs typeface="Times New Roman" panose="02020603050405020304" pitchFamily="18" charset="0"/>
              </a:rPr>
              <a:t>Καθημερινά σε μέτρια κατανάλωση.</a:t>
            </a:r>
          </a:p>
          <a:p>
            <a:pPr marL="109728" indent="0">
              <a:lnSpc>
                <a:spcPct val="150000"/>
              </a:lnSpc>
              <a:buNone/>
            </a:pPr>
            <a:endParaRPr lang="el-GR" sz="2400" dirty="0">
              <a:latin typeface="Times New Roman" panose="02020603050405020304" pitchFamily="18" charset="0"/>
              <a:cs typeface="Times New Roman" panose="02020603050405020304" pitchFamily="18" charset="0"/>
            </a:endParaRPr>
          </a:p>
          <a:p>
            <a:pPr>
              <a:lnSpc>
                <a:spcPct val="150000"/>
              </a:lnSpc>
            </a:pPr>
            <a:endParaRPr lang="el-GR" sz="2400" dirty="0">
              <a:latin typeface="Times New Roman" panose="02020603050405020304" pitchFamily="18" charset="0"/>
              <a:cs typeface="Times New Roman" panose="02020603050405020304" pitchFamily="18" charset="0"/>
            </a:endParaRPr>
          </a:p>
          <a:p>
            <a:pPr>
              <a:lnSpc>
                <a:spcPct val="150000"/>
              </a:lnSpc>
            </a:pPr>
            <a:endParaRPr lang="el-GR" sz="2400" dirty="0">
              <a:latin typeface="Times New Roman" panose="02020603050405020304" pitchFamily="18" charset="0"/>
              <a:cs typeface="Times New Roman" panose="02020603050405020304" pitchFamily="18" charset="0"/>
            </a:endParaRPr>
          </a:p>
          <a:p>
            <a:pPr>
              <a:lnSpc>
                <a:spcPct val="150000"/>
              </a:lnSpc>
            </a:pPr>
            <a:endParaRPr lang="el-GR" sz="2400" dirty="0">
              <a:latin typeface="Times New Roman" panose="02020603050405020304" pitchFamily="18" charset="0"/>
              <a:cs typeface="Times New Roman" panose="02020603050405020304" pitchFamily="18" charset="0"/>
            </a:endParaRPr>
          </a:p>
        </p:txBody>
      </p:sp>
      <p:pic>
        <p:nvPicPr>
          <p:cNvPr id="11" name="Picture 6" descr="Αποτέλεσμα εικόνας για γΑΛΑΚΤΟΚΟΜΙΚΆ ΠΡΟΊΌΤΝΑ">
            <a:extLst>
              <a:ext uri="{FF2B5EF4-FFF2-40B4-BE49-F238E27FC236}">
                <a16:creationId xmlns:a16="http://schemas.microsoft.com/office/drawing/2014/main" id="{43190025-93DF-43FE-83DF-5AF9E4B9B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717032"/>
            <a:ext cx="3168352"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781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2C0BF2-9419-43B9-B581-541FEF5762A0}"/>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ΦΡΟΥΤΑ ΚΑΙ ΛΑΧΑΝΙΚΑ</a:t>
            </a:r>
            <a:endParaRPr lang="el-GR" sz="3200" dirty="0"/>
          </a:p>
        </p:txBody>
      </p:sp>
      <p:sp>
        <p:nvSpPr>
          <p:cNvPr id="3" name="Θέση περιεχομένου 2">
            <a:extLst>
              <a:ext uri="{FF2B5EF4-FFF2-40B4-BE49-F238E27FC236}">
                <a16:creationId xmlns:a16="http://schemas.microsoft.com/office/drawing/2014/main" id="{1C803FCD-299C-4D49-B41A-4746EE477E91}"/>
              </a:ext>
            </a:extLst>
          </p:cNvPr>
          <p:cNvSpPr>
            <a:spLocks noGrp="1"/>
          </p:cNvSpPr>
          <p:nvPr>
            <p:ph idx="1"/>
          </p:nvPr>
        </p:nvSpPr>
        <p:spPr/>
        <p:txBody>
          <a:bodyPr/>
          <a:lstStyle/>
          <a:p>
            <a:pPr>
              <a:lnSpc>
                <a:spcPct val="150000"/>
              </a:lnSpc>
            </a:pPr>
            <a:r>
              <a:rPr lang="el-GR" sz="2400" dirty="0">
                <a:latin typeface="Times New Roman" panose="02020603050405020304" pitchFamily="18" charset="0"/>
                <a:cs typeface="Times New Roman" panose="02020603050405020304" pitchFamily="18" charset="0"/>
              </a:rPr>
              <a:t>Πλούσια σε φυτικές ίνες, μεταλλικά στοιχεία και βιταμίνες, συμπεριλαμβανομένων και των αντιοξειδωτικών βιταμινών.</a:t>
            </a:r>
          </a:p>
          <a:p>
            <a:pPr>
              <a:lnSpc>
                <a:spcPct val="150000"/>
              </a:lnSpc>
            </a:pPr>
            <a:r>
              <a:rPr lang="el-GR" sz="2400" dirty="0">
                <a:latin typeface="Times New Roman" panose="02020603050405020304" pitchFamily="18" charset="0"/>
                <a:cs typeface="Times New Roman" panose="02020603050405020304" pitchFamily="18" charset="0"/>
              </a:rPr>
              <a:t>Προστασία από καρκίνο και καρδιαγγειακά.</a:t>
            </a:r>
          </a:p>
          <a:p>
            <a:endParaRPr lang="el-GR" dirty="0">
              <a:latin typeface="Times New Roman" panose="02020603050405020304" pitchFamily="18" charset="0"/>
              <a:cs typeface="Times New Roman" panose="02020603050405020304" pitchFamily="18" charset="0"/>
            </a:endParaRPr>
          </a:p>
          <a:p>
            <a:endParaRPr lang="el-GR" dirty="0"/>
          </a:p>
        </p:txBody>
      </p:sp>
      <p:pic>
        <p:nvPicPr>
          <p:cNvPr id="4" name="Picture 6" descr="Αποτέλεσμα εικόνας για φρουτα και λαχανικά">
            <a:extLst>
              <a:ext uri="{FF2B5EF4-FFF2-40B4-BE49-F238E27FC236}">
                <a16:creationId xmlns:a16="http://schemas.microsoft.com/office/drawing/2014/main" id="{4A1D951A-9E23-4687-ACD2-6FB3EA5D0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319877"/>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Αποτέλεσμα εικόνας για φρουτα και λαχανικά">
            <a:extLst>
              <a:ext uri="{FF2B5EF4-FFF2-40B4-BE49-F238E27FC236}">
                <a16:creationId xmlns:a16="http://schemas.microsoft.com/office/drawing/2014/main" id="{545D6480-3F6F-44DA-A2C7-5934B5E30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955" y="410733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188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1D82E9-C532-432B-B12B-281411F18947}"/>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ΚΟΚΚΙΝΟ ΚΡΕΑΣ ΚΑΙ ΠΑΡΑΓΩΓΑ</a:t>
            </a:r>
          </a:p>
        </p:txBody>
      </p:sp>
      <p:pic>
        <p:nvPicPr>
          <p:cNvPr id="8194" name="Picture 2" descr="Αποτέλεσμα εικόνας για ΚΌΚΚΙΝΟ ΚΡΈΑς ΚΑΙ ΠΑΡΆΓΩΓΑ">
            <a:extLst>
              <a:ext uri="{FF2B5EF4-FFF2-40B4-BE49-F238E27FC236}">
                <a16:creationId xmlns:a16="http://schemas.microsoft.com/office/drawing/2014/main" id="{1C8CB3B3-CB14-44E3-8B71-F2924E229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581128"/>
            <a:ext cx="2466975" cy="165618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a:extLst>
              <a:ext uri="{FF2B5EF4-FFF2-40B4-BE49-F238E27FC236}">
                <a16:creationId xmlns:a16="http://schemas.microsoft.com/office/drawing/2014/main" id="{54820AD1-831C-47CB-A995-10AFE3EB6087}"/>
              </a:ext>
            </a:extLst>
          </p:cNvPr>
          <p:cNvSpPr>
            <a:spLocks noGrp="1"/>
          </p:cNvSpPr>
          <p:nvPr>
            <p:ph idx="1"/>
          </p:nvPr>
        </p:nvSpPr>
        <p:spPr>
          <a:xfrm>
            <a:off x="457200" y="2249488"/>
            <a:ext cx="8229600" cy="4324350"/>
          </a:xfrm>
        </p:spPr>
        <p:txBody>
          <a:bodyPr>
            <a:normAutofit/>
          </a:bodyPr>
          <a:lstStyle/>
          <a:p>
            <a:r>
              <a:rPr lang="el-GR" sz="2400" dirty="0">
                <a:latin typeface="Times New Roman" panose="02020603050405020304" pitchFamily="18" charset="0"/>
                <a:cs typeface="Times New Roman" panose="02020603050405020304" pitchFamily="18" charset="0"/>
              </a:rPr>
              <a:t>Πηγή σιδήρου και πρωτεΐνης υψηλής βιολογικής αξίας. </a:t>
            </a:r>
          </a:p>
          <a:p>
            <a:r>
              <a:rPr lang="el-GR" sz="2400" dirty="0">
                <a:latin typeface="Times New Roman" panose="02020603050405020304" pitchFamily="18" charset="0"/>
                <a:cs typeface="Times New Roman" panose="02020603050405020304" pitchFamily="18" charset="0"/>
              </a:rPr>
              <a:t>Πηγή κορεσμένου λίπους.</a:t>
            </a:r>
          </a:p>
          <a:p>
            <a:r>
              <a:rPr lang="el-GR" sz="2400" dirty="0">
                <a:latin typeface="Times New Roman" panose="02020603050405020304" pitchFamily="18" charset="0"/>
                <a:cs typeface="Times New Roman" panose="02020603050405020304" pitchFamily="18" charset="0"/>
              </a:rPr>
              <a:t>Η αυξημένη κατανάλωση συνδέεται με καρδιαγγειακά νοσήματα, καρκίνο του παχέος εντέρου και παχυσαρκία.</a:t>
            </a:r>
          </a:p>
          <a:p>
            <a:r>
              <a:rPr lang="el-GR" sz="2400" dirty="0">
                <a:latin typeface="Times New Roman" panose="02020603050405020304" pitchFamily="18" charset="0"/>
                <a:cs typeface="Times New Roman" panose="02020603050405020304" pitchFamily="18" charset="0"/>
              </a:rPr>
              <a:t>Συστήνεται ελάχιστες φορές τον μήνα. </a:t>
            </a:r>
          </a:p>
          <a:p>
            <a:endParaRPr lang="el-GR" sz="2400" dirty="0">
              <a:latin typeface="Times New Roman" panose="02020603050405020304" pitchFamily="18" charset="0"/>
              <a:cs typeface="Times New Roman" panose="02020603050405020304" pitchFamily="18" charset="0"/>
            </a:endParaRPr>
          </a:p>
          <a:p>
            <a:pPr marL="109728" indent="0">
              <a:buNone/>
            </a:pPr>
            <a:endParaRPr lang="el-GR" sz="2400" dirty="0">
              <a:latin typeface="Times New Roman" panose="02020603050405020304" pitchFamily="18" charset="0"/>
              <a:cs typeface="Times New Roman" panose="02020603050405020304" pitchFamily="18" charset="0"/>
            </a:endParaRPr>
          </a:p>
          <a:p>
            <a:endParaRPr lang="el-GR" sz="2400" dirty="0">
              <a:latin typeface="Times New Roman" panose="02020603050405020304" pitchFamily="18" charset="0"/>
              <a:cs typeface="Times New Roman" panose="02020603050405020304" pitchFamily="18" charset="0"/>
            </a:endParaRPr>
          </a:p>
          <a:p>
            <a:endParaRPr lang="el-G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675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E00937-8C6E-4EEA-ABFE-7DBF8E3A8740}"/>
              </a:ext>
            </a:extLst>
          </p:cNvPr>
          <p:cNvSpPr>
            <a:spLocks noGrp="1"/>
          </p:cNvSpPr>
          <p:nvPr>
            <p:ph type="title"/>
          </p:nvPr>
        </p:nvSpPr>
        <p:spPr>
          <a:xfrm>
            <a:off x="457200" y="836712"/>
            <a:ext cx="8229600" cy="1012068"/>
          </a:xfrm>
        </p:spPr>
        <p:txBody>
          <a:bodyPr>
            <a:normAutofit/>
          </a:bodyPr>
          <a:lstStyle/>
          <a:p>
            <a:pPr algn="ctr"/>
            <a:r>
              <a:rPr lang="el-GR" sz="3200" dirty="0">
                <a:latin typeface="Times New Roman" panose="02020603050405020304" pitchFamily="18" charset="0"/>
                <a:cs typeface="Times New Roman" panose="02020603050405020304" pitchFamily="18" charset="0"/>
              </a:rPr>
              <a:t>ΚΟΚΚΙΝΟ ΚΡΑΣΙ</a:t>
            </a:r>
          </a:p>
        </p:txBody>
      </p:sp>
      <p:sp>
        <p:nvSpPr>
          <p:cNvPr id="3" name="Θέση περιεχομένου 2">
            <a:extLst>
              <a:ext uri="{FF2B5EF4-FFF2-40B4-BE49-F238E27FC236}">
                <a16:creationId xmlns:a16="http://schemas.microsoft.com/office/drawing/2014/main" id="{3C0BB7F1-E325-41BC-B6F4-9C30A1249385}"/>
              </a:ext>
            </a:extLst>
          </p:cNvPr>
          <p:cNvSpPr>
            <a:spLocks noGrp="1"/>
          </p:cNvSpPr>
          <p:nvPr>
            <p:ph idx="1"/>
          </p:nvPr>
        </p:nvSpPr>
        <p:spPr>
          <a:xfrm>
            <a:off x="777825" y="1848780"/>
            <a:ext cx="8229600" cy="7767890"/>
          </a:xfrm>
        </p:spPr>
        <p:txBody>
          <a:bodyPr>
            <a:normAutofit/>
          </a:bodyPr>
          <a:lstStyle/>
          <a:p>
            <a:pPr marL="109728" indent="0">
              <a:lnSpc>
                <a:spcPct val="150000"/>
              </a:lnSpc>
              <a:buNone/>
            </a:pPr>
            <a:r>
              <a:rPr lang="el-GR" sz="2400" dirty="0">
                <a:latin typeface="Times New Roman" panose="02020603050405020304" pitchFamily="18" charset="0"/>
                <a:cs typeface="Times New Roman" panose="02020603050405020304" pitchFamily="18" charset="0"/>
              </a:rPr>
              <a:t>Οι </a:t>
            </a:r>
            <a:r>
              <a:rPr lang="el-GR" sz="2400" dirty="0" err="1">
                <a:latin typeface="Times New Roman" panose="02020603050405020304" pitchFamily="18" charset="0"/>
                <a:cs typeface="Times New Roman" panose="02020603050405020304" pitchFamily="18" charset="0"/>
              </a:rPr>
              <a:t>φλαβονοειδείς</a:t>
            </a:r>
            <a:r>
              <a:rPr lang="el-GR" sz="2400" dirty="0">
                <a:latin typeface="Times New Roman" panose="02020603050405020304" pitchFamily="18" charset="0"/>
                <a:cs typeface="Times New Roman" panose="02020603050405020304" pitchFamily="18" charset="0"/>
              </a:rPr>
              <a:t> ουσίες ασκούν ευεργετική δράση:</a:t>
            </a:r>
          </a:p>
          <a:p>
            <a:pPr>
              <a:lnSpc>
                <a:spcPct val="150000"/>
              </a:lnSpc>
            </a:pPr>
            <a:r>
              <a:rPr lang="el-GR" sz="2400" dirty="0">
                <a:latin typeface="Times New Roman" panose="02020603050405020304" pitchFamily="18" charset="0"/>
                <a:cs typeface="Times New Roman" panose="02020603050405020304" pitchFamily="18" charset="0"/>
              </a:rPr>
              <a:t> στο καρδιαγγειακό σύστημα </a:t>
            </a:r>
          </a:p>
          <a:p>
            <a:pPr>
              <a:lnSpc>
                <a:spcPct val="150000"/>
              </a:lnSpc>
            </a:pPr>
            <a:r>
              <a:rPr lang="el-GR" sz="2400" dirty="0">
                <a:latin typeface="Times New Roman" panose="02020603050405020304" pitchFamily="18" charset="0"/>
                <a:cs typeface="Times New Roman" panose="02020603050405020304" pitchFamily="18" charset="0"/>
              </a:rPr>
              <a:t> στη διατήρηση της «καλής» χοληστερόλης (HDL) </a:t>
            </a:r>
          </a:p>
          <a:p>
            <a:pPr>
              <a:lnSpc>
                <a:spcPct val="150000"/>
              </a:lnSpc>
            </a:pPr>
            <a:r>
              <a:rPr lang="el-GR" sz="2400" dirty="0">
                <a:latin typeface="Times New Roman" panose="02020603050405020304" pitchFamily="18" charset="0"/>
                <a:cs typeface="Times New Roman" panose="02020603050405020304" pitchFamily="18" charset="0"/>
              </a:rPr>
              <a:t>στην ελαστικότητα του ενδοθηλίου</a:t>
            </a:r>
          </a:p>
          <a:p>
            <a:pPr>
              <a:lnSpc>
                <a:spcPct val="150000"/>
              </a:lnSpc>
            </a:pPr>
            <a:r>
              <a:rPr lang="el-GR" sz="2400" dirty="0">
                <a:latin typeface="Times New Roman" panose="02020603050405020304" pitchFamily="18" charset="0"/>
                <a:cs typeface="Times New Roman" panose="02020603050405020304" pitchFamily="18" charset="0"/>
              </a:rPr>
              <a:t>1-2 ποτηράκια την ημέρα </a:t>
            </a:r>
          </a:p>
        </p:txBody>
      </p:sp>
      <p:pic>
        <p:nvPicPr>
          <p:cNvPr id="9218" name="Picture 2" descr="Αποτέλεσμα εικόνας για ΚΌΚΚΙΝΟ ΚΡΑΣΙ">
            <a:extLst>
              <a:ext uri="{FF2B5EF4-FFF2-40B4-BE49-F238E27FC236}">
                <a16:creationId xmlns:a16="http://schemas.microsoft.com/office/drawing/2014/main" id="{BD845FC9-AA9F-4A57-91E0-AB940DFB6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660007"/>
            <a:ext cx="2664296"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873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71C15F-1D32-45AB-9EFD-F2EF252BF1FE}"/>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ΜΕΣΟΓΕΙΑΚΗ ΔΙΑΤΡΟΦΗ</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ΕΙΣΗΤΗΡΙΟ ΜΑΚΡΟΖΩΪΑΣ</a:t>
            </a:r>
          </a:p>
        </p:txBody>
      </p:sp>
      <p:sp>
        <p:nvSpPr>
          <p:cNvPr id="3" name="Θέση περιεχομένου 2">
            <a:extLst>
              <a:ext uri="{FF2B5EF4-FFF2-40B4-BE49-F238E27FC236}">
                <a16:creationId xmlns:a16="http://schemas.microsoft.com/office/drawing/2014/main" id="{B71A3673-6F44-4B2B-8AD3-A27B426A2C15}"/>
              </a:ext>
            </a:extLst>
          </p:cNvPr>
          <p:cNvSpPr>
            <a:spLocks noGrp="1"/>
          </p:cNvSpPr>
          <p:nvPr>
            <p:ph idx="1"/>
          </p:nvPr>
        </p:nvSpPr>
        <p:spPr/>
        <p:txBody>
          <a:bodyPr>
            <a:normAutofit/>
          </a:bodyPr>
          <a:lstStyle/>
          <a:p>
            <a:pPr>
              <a:lnSpc>
                <a:spcPct val="150000"/>
              </a:lnSpc>
            </a:pPr>
            <a:r>
              <a:rPr lang="el-GR" sz="2400" dirty="0">
                <a:latin typeface="Times New Roman" panose="02020603050405020304" pitchFamily="18" charset="0"/>
                <a:cs typeface="Times New Roman" panose="02020603050405020304" pitchFamily="18" charset="0"/>
              </a:rPr>
              <a:t>Επιβράδυνση του γήρατος και προαγωγή της μακροβιότητας </a:t>
            </a:r>
          </a:p>
          <a:p>
            <a:pPr>
              <a:lnSpc>
                <a:spcPct val="150000"/>
              </a:lnSpc>
            </a:pPr>
            <a:r>
              <a:rPr lang="el-GR" sz="2400" dirty="0">
                <a:latin typeface="Times New Roman" panose="02020603050405020304" pitchFamily="18" charset="0"/>
                <a:cs typeface="Times New Roman" panose="02020603050405020304" pitchFamily="18" charset="0"/>
              </a:rPr>
              <a:t>Μείωση της θνησιμότητας και της συχνότητας εμφάνισης στεφανιαίας νόσου </a:t>
            </a:r>
          </a:p>
          <a:p>
            <a:pPr>
              <a:lnSpc>
                <a:spcPct val="150000"/>
              </a:lnSpc>
            </a:pPr>
            <a:r>
              <a:rPr lang="el-GR" sz="2400" dirty="0">
                <a:latin typeface="Times New Roman" panose="02020603050405020304" pitchFamily="18" charset="0"/>
                <a:cs typeface="Times New Roman" panose="02020603050405020304" pitchFamily="18" charset="0"/>
              </a:rPr>
              <a:t>Μείωση των επιπέδων των </a:t>
            </a:r>
            <a:r>
              <a:rPr lang="el-GR" sz="2400" dirty="0" err="1">
                <a:latin typeface="Times New Roman" panose="02020603050405020304" pitchFamily="18" charset="0"/>
                <a:cs typeface="Times New Roman" panose="02020603050405020304" pitchFamily="18" charset="0"/>
              </a:rPr>
              <a:t>τριγλυκεριδίων</a:t>
            </a:r>
            <a:r>
              <a:rPr lang="el-GR" sz="2400" dirty="0">
                <a:latin typeface="Times New Roman" panose="02020603050405020304" pitchFamily="18" charset="0"/>
                <a:cs typeface="Times New Roman" panose="02020603050405020304" pitchFamily="18" charset="0"/>
              </a:rPr>
              <a:t>, της ολικής και της LDL («κακής») χοληστερόλης </a:t>
            </a:r>
          </a:p>
          <a:p>
            <a:pPr>
              <a:lnSpc>
                <a:spcPct val="150000"/>
              </a:lnSpc>
            </a:pPr>
            <a:r>
              <a:rPr lang="el-GR" sz="2400" dirty="0">
                <a:latin typeface="Times New Roman" panose="02020603050405020304" pitchFamily="18" charset="0"/>
                <a:cs typeface="Times New Roman" panose="02020603050405020304" pitchFamily="18" charset="0"/>
              </a:rPr>
              <a:t>Διατήρηση των επιπέδων της HDL («καλής») χοληστερόλης στο αίμα </a:t>
            </a:r>
          </a:p>
        </p:txBody>
      </p:sp>
    </p:spTree>
    <p:extLst>
      <p:ext uri="{BB962C8B-B14F-4D97-AF65-F5344CB8AC3E}">
        <p14:creationId xmlns:p14="http://schemas.microsoft.com/office/powerpoint/2010/main" val="3504365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AED8F4-B7D4-4DC7-B315-3ED9FBBBF316}"/>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ΔΙΑΤΡΟΦΗ</a:t>
            </a:r>
          </a:p>
        </p:txBody>
      </p:sp>
      <p:sp>
        <p:nvSpPr>
          <p:cNvPr id="3" name="Θέση περιεχομένου 2">
            <a:extLst>
              <a:ext uri="{FF2B5EF4-FFF2-40B4-BE49-F238E27FC236}">
                <a16:creationId xmlns:a16="http://schemas.microsoft.com/office/drawing/2014/main" id="{5497EBE4-5BE8-4396-B2ED-221DB86E8F05}"/>
              </a:ext>
            </a:extLst>
          </p:cNvPr>
          <p:cNvSpPr>
            <a:spLocks noGrp="1"/>
          </p:cNvSpPr>
          <p:nvPr>
            <p:ph idx="1"/>
          </p:nvPr>
        </p:nvSpPr>
        <p:spPr>
          <a:xfrm>
            <a:off x="457200" y="2249424"/>
            <a:ext cx="8229600" cy="4059896"/>
          </a:xfrm>
        </p:spPr>
        <p:txBody>
          <a:bodyPr/>
          <a:lstStyle/>
          <a:p>
            <a:pPr marL="109728" indent="0">
              <a:buNone/>
            </a:pPr>
            <a:endParaRPr lang="el-GR" dirty="0"/>
          </a:p>
          <a:p>
            <a:pPr>
              <a:lnSpc>
                <a:spcPct val="150000"/>
              </a:lnSpc>
            </a:pPr>
            <a:r>
              <a:rPr lang="el-GR" sz="2400" dirty="0">
                <a:latin typeface="Times New Roman" panose="02020603050405020304" pitchFamily="18" charset="0"/>
                <a:cs typeface="Times New Roman" panose="02020603050405020304" pitchFamily="18" charset="0"/>
              </a:rPr>
              <a:t>Λήψη τροφών για την εκτέλεση βασικών λειτουργιών (αναπνοή, θρέψη, συντήρηση ιστών και οργάνων, ανάπτυξη).</a:t>
            </a:r>
          </a:p>
          <a:p>
            <a:pPr>
              <a:lnSpc>
                <a:spcPct val="150000"/>
              </a:lnSpc>
            </a:pPr>
            <a:r>
              <a:rPr lang="el-GR" sz="2400" dirty="0">
                <a:latin typeface="Times New Roman" panose="02020603050405020304" pitchFamily="18" charset="0"/>
                <a:cs typeface="Times New Roman" panose="02020603050405020304" pitchFamily="18" charset="0"/>
              </a:rPr>
              <a:t>Πρόσληψη απαραίτητων θερμίδων για κάλυψη ενεργειακών αναγκών.</a:t>
            </a:r>
          </a:p>
          <a:p>
            <a:pPr>
              <a:lnSpc>
                <a:spcPct val="150000"/>
              </a:lnSpc>
            </a:pPr>
            <a:r>
              <a:rPr lang="el-GR" sz="2400" dirty="0">
                <a:latin typeface="Times New Roman" panose="02020603050405020304" pitchFamily="18" charset="0"/>
                <a:cs typeface="Times New Roman" panose="02020603050405020304" pitchFamily="18" charset="0"/>
              </a:rPr>
              <a:t>Περιεκτικότητα τροφών σε απαραίτητα θρεπτικά συστατικά και σε σωστές αναλογίες.</a:t>
            </a:r>
          </a:p>
        </p:txBody>
      </p:sp>
    </p:spTree>
    <p:extLst>
      <p:ext uri="{BB962C8B-B14F-4D97-AF65-F5344CB8AC3E}">
        <p14:creationId xmlns:p14="http://schemas.microsoft.com/office/powerpoint/2010/main" val="1852508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9B98CC-F674-4E80-825E-A7B6AF57872A}"/>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ΜΕΣΟΓΕΙΑΚΗ ΔΙΑΤΡΟΦΗ</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ΕΙΣΗΤΗΡΙΟ ΜΑΚΡΟΖΩΪΑΣ</a:t>
            </a:r>
            <a:endParaRPr lang="el-GR" sz="3200" dirty="0"/>
          </a:p>
        </p:txBody>
      </p:sp>
      <p:sp>
        <p:nvSpPr>
          <p:cNvPr id="3" name="Θέση περιεχομένου 2">
            <a:extLst>
              <a:ext uri="{FF2B5EF4-FFF2-40B4-BE49-F238E27FC236}">
                <a16:creationId xmlns:a16="http://schemas.microsoft.com/office/drawing/2014/main" id="{DE891F49-4798-4509-83BD-6122728960C3}"/>
              </a:ext>
            </a:extLst>
          </p:cNvPr>
          <p:cNvSpPr>
            <a:spLocks noGrp="1"/>
          </p:cNvSpPr>
          <p:nvPr>
            <p:ph idx="1"/>
          </p:nvPr>
        </p:nvSpPr>
        <p:spPr/>
        <p:txBody>
          <a:bodyPr/>
          <a:lstStyle/>
          <a:p>
            <a:pPr>
              <a:lnSpc>
                <a:spcPct val="150000"/>
              </a:lnSpc>
            </a:pPr>
            <a:r>
              <a:rPr lang="el-GR" sz="2400" dirty="0">
                <a:latin typeface="Times New Roman" panose="02020603050405020304" pitchFamily="18" charset="0"/>
                <a:cs typeface="Times New Roman" panose="02020603050405020304" pitchFamily="18" charset="0"/>
              </a:rPr>
              <a:t>Μείωση της συχνότητας εμφάνισης Διαβήτη τύπου 2 </a:t>
            </a:r>
          </a:p>
          <a:p>
            <a:pPr>
              <a:lnSpc>
                <a:spcPct val="150000"/>
              </a:lnSpc>
            </a:pPr>
            <a:r>
              <a:rPr lang="el-GR" sz="2400" dirty="0">
                <a:latin typeface="Times New Roman" panose="02020603050405020304" pitchFamily="18" charset="0"/>
                <a:cs typeface="Times New Roman" panose="02020603050405020304" pitchFamily="18" charset="0"/>
              </a:rPr>
              <a:t>Μείωση των επιπέδων της αρτηριακής πίεσης </a:t>
            </a:r>
          </a:p>
          <a:p>
            <a:pPr>
              <a:lnSpc>
                <a:spcPct val="150000"/>
              </a:lnSpc>
            </a:pPr>
            <a:r>
              <a:rPr lang="el-GR" sz="2400" dirty="0">
                <a:latin typeface="Times New Roman" panose="02020603050405020304" pitchFamily="18" charset="0"/>
                <a:cs typeface="Times New Roman" panose="02020603050405020304" pitchFamily="18" charset="0"/>
              </a:rPr>
              <a:t>Μείωση της εμφάνισης εγκεφαλικών επεισοδίων</a:t>
            </a:r>
          </a:p>
          <a:p>
            <a:pPr>
              <a:lnSpc>
                <a:spcPct val="150000"/>
              </a:lnSpc>
            </a:pPr>
            <a:r>
              <a:rPr lang="el-GR" sz="2400" dirty="0">
                <a:latin typeface="Times New Roman" panose="02020603050405020304" pitchFamily="18" charset="0"/>
                <a:cs typeface="Times New Roman" panose="02020603050405020304" pitchFamily="18" charset="0"/>
              </a:rPr>
              <a:t> Μείωση της συχνότητας εμφάνισης των νόσων </a:t>
            </a:r>
            <a:r>
              <a:rPr lang="el-GR" sz="2400" dirty="0" err="1">
                <a:latin typeface="Times New Roman" panose="02020603050405020304" pitchFamily="18" charset="0"/>
                <a:cs typeface="Times New Roman" panose="02020603050405020304" pitchFamily="18" charset="0"/>
              </a:rPr>
              <a:t>Parkinson</a:t>
            </a:r>
            <a:r>
              <a:rPr lang="el-GR" sz="2400" dirty="0">
                <a:latin typeface="Times New Roman" panose="02020603050405020304" pitchFamily="18" charset="0"/>
                <a:cs typeface="Times New Roman" panose="02020603050405020304" pitchFamily="18" charset="0"/>
              </a:rPr>
              <a:t> και </a:t>
            </a:r>
            <a:r>
              <a:rPr lang="el-GR" sz="2400" dirty="0" err="1">
                <a:latin typeface="Times New Roman" panose="02020603050405020304" pitchFamily="18" charset="0"/>
                <a:cs typeface="Times New Roman" panose="02020603050405020304" pitchFamily="18" charset="0"/>
              </a:rPr>
              <a:t>Alzheimer</a:t>
            </a:r>
            <a:r>
              <a:rPr lang="el-GR" sz="2400" dirty="0">
                <a:latin typeface="Times New Roman" panose="02020603050405020304" pitchFamily="18" charset="0"/>
                <a:cs typeface="Times New Roman" panose="02020603050405020304" pitchFamily="18" charset="0"/>
              </a:rPr>
              <a:t>, καθώς και μείωση της θνησιμότητας από τη νόσο </a:t>
            </a:r>
            <a:r>
              <a:rPr lang="el-GR" sz="2400" dirty="0" err="1">
                <a:latin typeface="Times New Roman" panose="02020603050405020304" pitchFamily="18" charset="0"/>
                <a:cs typeface="Times New Roman" panose="02020603050405020304" pitchFamily="18" charset="0"/>
              </a:rPr>
              <a:t>Alzheimer</a:t>
            </a:r>
            <a:endParaRPr lang="el-GR" sz="24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774158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1C5C4E-62D6-4CE4-9801-7E820D8169D6}"/>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ΜΕΣΟΓΕΙΑΚΗ ΔΙΑΤΡΟΦΗ</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ΠΟΛΙΤΙΣΤΙΚΗ ΚΛΗΡΟΝΟΜΙΑ</a:t>
            </a:r>
            <a:endParaRPr lang="el-GR" sz="3200" dirty="0"/>
          </a:p>
        </p:txBody>
      </p:sp>
      <p:sp>
        <p:nvSpPr>
          <p:cNvPr id="3" name="Θέση περιεχομένου 2">
            <a:extLst>
              <a:ext uri="{FF2B5EF4-FFF2-40B4-BE49-F238E27FC236}">
                <a16:creationId xmlns:a16="http://schemas.microsoft.com/office/drawing/2014/main" id="{075C28B1-DF45-4141-97EC-F1B47CA3AF13}"/>
              </a:ext>
            </a:extLst>
          </p:cNvPr>
          <p:cNvSpPr>
            <a:spLocks noGrp="1"/>
          </p:cNvSpPr>
          <p:nvPr>
            <p:ph idx="1"/>
          </p:nvPr>
        </p:nvSpPr>
        <p:spPr>
          <a:xfrm>
            <a:off x="714003" y="2276872"/>
            <a:ext cx="8229600" cy="6279806"/>
          </a:xfrm>
        </p:spPr>
        <p:txBody>
          <a:bodyPr/>
          <a:lstStyle/>
          <a:p>
            <a:pPr>
              <a:lnSpc>
                <a:spcPct val="150000"/>
              </a:lnSpc>
            </a:pPr>
            <a:r>
              <a:rPr lang="el-GR" sz="2400" dirty="0">
                <a:latin typeface="Times New Roman" panose="02020603050405020304" pitchFamily="18" charset="0"/>
                <a:cs typeface="Times New Roman" panose="02020603050405020304" pitchFamily="18" charset="0"/>
              </a:rPr>
              <a:t>Ψηφίστηκε από την </a:t>
            </a:r>
            <a:r>
              <a:rPr lang="en-US" sz="2400" dirty="0">
                <a:latin typeface="Times New Roman" panose="02020603050405020304" pitchFamily="18" charset="0"/>
                <a:cs typeface="Times New Roman" panose="02020603050405020304" pitchFamily="18" charset="0"/>
              </a:rPr>
              <a:t>UNESCO</a:t>
            </a:r>
            <a:endParaRPr lang="el-GR" sz="2400" dirty="0">
              <a:latin typeface="Times New Roman" panose="02020603050405020304" pitchFamily="18" charset="0"/>
              <a:cs typeface="Times New Roman" panose="02020603050405020304" pitchFamily="18" charset="0"/>
            </a:endParaRPr>
          </a:p>
          <a:p>
            <a:pPr>
              <a:lnSpc>
                <a:spcPct val="150000"/>
              </a:lnSpc>
            </a:pPr>
            <a:r>
              <a:rPr lang="el-GR" sz="2400" dirty="0">
                <a:latin typeface="Times New Roman" panose="02020603050405020304" pitchFamily="18" charset="0"/>
                <a:cs typeface="Times New Roman" panose="02020603050405020304" pitchFamily="18" charset="0"/>
              </a:rPr>
              <a:t>Εντάχθηκε στον Κατάλογο της Άυλης Πολιτιστικής Κληρονομιάς της Ανθρωπότητας</a:t>
            </a:r>
          </a:p>
          <a:p>
            <a:pPr marL="109728" indent="0">
              <a:buNone/>
            </a:pPr>
            <a:endParaRPr lang="en-US" dirty="0">
              <a:latin typeface="Times New Roman" panose="02020603050405020304" pitchFamily="18" charset="0"/>
              <a:cs typeface="Times New Roman" panose="02020603050405020304" pitchFamily="18" charset="0"/>
            </a:endParaRPr>
          </a:p>
          <a:p>
            <a:endParaRPr lang="el-GR" dirty="0"/>
          </a:p>
        </p:txBody>
      </p:sp>
      <p:pic>
        <p:nvPicPr>
          <p:cNvPr id="11266" name="Picture 2" descr="Αποτέλεσμα εικόνας για μεσογειακη διατροφη πολιτιστικη κληρονομια">
            <a:extLst>
              <a:ext uri="{FF2B5EF4-FFF2-40B4-BE49-F238E27FC236}">
                <a16:creationId xmlns:a16="http://schemas.microsoft.com/office/drawing/2014/main" id="{A5FC2E4B-B1EA-4904-AC1F-3B58EB4CB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717032"/>
            <a:ext cx="180975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845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E8B901-3112-45D0-BF5C-3C55CBD3DC3F}"/>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ΚΑΡΔΙΑΓΓΕΙΑΚΑ ΝΟΣΗΜΑΤΑ</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ΟΡΙΣΜΟΣ - ΑΙΤΙΑ</a:t>
            </a:r>
          </a:p>
        </p:txBody>
      </p:sp>
      <p:sp>
        <p:nvSpPr>
          <p:cNvPr id="3" name="Θέση περιεχομένου 2">
            <a:extLst>
              <a:ext uri="{FF2B5EF4-FFF2-40B4-BE49-F238E27FC236}">
                <a16:creationId xmlns:a16="http://schemas.microsoft.com/office/drawing/2014/main" id="{97CE95D7-B6C1-40C7-819C-D284379E8516}"/>
              </a:ext>
            </a:extLst>
          </p:cNvPr>
          <p:cNvSpPr>
            <a:spLocks noGrp="1"/>
          </p:cNvSpPr>
          <p:nvPr>
            <p:ph idx="1"/>
          </p:nvPr>
        </p:nvSpPr>
        <p:spPr>
          <a:xfrm>
            <a:off x="0" y="2420888"/>
            <a:ext cx="9144000" cy="4325112"/>
          </a:xfrm>
        </p:spPr>
        <p:txBody>
          <a:bodyPr>
            <a:normAutofit/>
          </a:bodyPr>
          <a:lstStyle/>
          <a:p>
            <a:pPr>
              <a:lnSpc>
                <a:spcPct val="150000"/>
              </a:lnSpc>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Κατηγορία ασθενειών που περιλαμβάνει την καρδιά, τα αιμοφόρα αγγεία (αρτηρίες, τριχοειδή αγγεία, φλέβες) ή και τα δύο.</a:t>
            </a:r>
          </a:p>
          <a:p>
            <a:pPr>
              <a:lnSpc>
                <a:spcPct val="150000"/>
              </a:lnSpc>
            </a:pPr>
            <a:r>
              <a:rPr lang="el-GR" sz="2400" dirty="0">
                <a:latin typeface="Times New Roman" panose="02020603050405020304" pitchFamily="18" charset="0"/>
                <a:cs typeface="Times New Roman" panose="02020603050405020304" pitchFamily="18" charset="0"/>
              </a:rPr>
              <a:t>Κάθε ασθένεια που επηρεάζει το καρδιαγγειακό σύστημα, κυρίως την καρδιακή νόσο, τις αγγειακές παθήσεις του εγκεφάλου και των νεφρών και την περιφερική αρτηριακή νόσο.</a:t>
            </a:r>
          </a:p>
          <a:p>
            <a:pPr>
              <a:lnSpc>
                <a:spcPct val="150000"/>
              </a:lnSpc>
            </a:pPr>
            <a:r>
              <a:rPr lang="el-GR" sz="2400" dirty="0">
                <a:latin typeface="Times New Roman" panose="02020603050405020304" pitchFamily="18" charset="0"/>
                <a:cs typeface="Times New Roman" panose="02020603050405020304" pitchFamily="18" charset="0"/>
              </a:rPr>
              <a:t>Αίτια: Αθηροσκλήρωση, Υπέρταση, Γήρανση</a:t>
            </a:r>
          </a:p>
          <a:p>
            <a:pPr>
              <a:lnSpc>
                <a:spcPct val="150000"/>
              </a:lnSpc>
            </a:pPr>
            <a:endParaRPr lang="el-G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2778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7C5534-5744-4A64-8FF8-48063DC8CDB7}"/>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ΤΑΞΙΝΟΜΗΣΗ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ΚΑΡΔΙΑΓΓΕΙΑΚΩΝ ΝΟΣΗΜΑΤΩΝ</a:t>
            </a:r>
          </a:p>
        </p:txBody>
      </p:sp>
      <p:sp>
        <p:nvSpPr>
          <p:cNvPr id="3" name="Θέση περιεχομένου 2">
            <a:extLst>
              <a:ext uri="{FF2B5EF4-FFF2-40B4-BE49-F238E27FC236}">
                <a16:creationId xmlns:a16="http://schemas.microsoft.com/office/drawing/2014/main" id="{D82C51B0-6294-4324-9D2B-6B1784D9DBF0}"/>
              </a:ext>
            </a:extLst>
          </p:cNvPr>
          <p:cNvSpPr>
            <a:spLocks noGrp="1"/>
          </p:cNvSpPr>
          <p:nvPr>
            <p:ph idx="1"/>
          </p:nvPr>
        </p:nvSpPr>
        <p:spPr/>
        <p:txBody>
          <a:bodyPr>
            <a:normAutofit fontScale="92500"/>
          </a:bodyPr>
          <a:lstStyle/>
          <a:p>
            <a:pPr>
              <a:lnSpc>
                <a:spcPct val="150000"/>
              </a:lnSpc>
            </a:pPr>
            <a:r>
              <a:rPr lang="el-GR" sz="2400" b="1" dirty="0">
                <a:latin typeface="Times New Roman" panose="02020603050405020304" pitchFamily="18" charset="0"/>
                <a:cs typeface="Times New Roman" panose="02020603050405020304" pitchFamily="18" charset="0"/>
              </a:rPr>
              <a:t>Εγκεφαλικά επεισόδια</a:t>
            </a:r>
          </a:p>
          <a:p>
            <a:pPr marL="109728" indent="0">
              <a:lnSpc>
                <a:spcPct val="150000"/>
              </a:lnSpc>
              <a:buNone/>
            </a:pPr>
            <a:r>
              <a:rPr lang="el-GR" sz="2200" dirty="0">
                <a:latin typeface="Times New Roman" panose="02020603050405020304" pitchFamily="18" charset="0"/>
                <a:cs typeface="Times New Roman" panose="02020603050405020304" pitchFamily="18" charset="0"/>
              </a:rPr>
              <a:t>Διακοπή της αιματικής ροής του εγκεφάλου είτε ρήξη εγκεφαλικών αγγείων.</a:t>
            </a:r>
          </a:p>
          <a:p>
            <a:pPr>
              <a:lnSpc>
                <a:spcPct val="150000"/>
              </a:lnSpc>
            </a:pPr>
            <a:r>
              <a:rPr lang="el-GR" sz="2400" b="1" dirty="0">
                <a:latin typeface="Times New Roman" panose="02020603050405020304" pitchFamily="18" charset="0"/>
                <a:cs typeface="Times New Roman" panose="02020603050405020304" pitchFamily="18" charset="0"/>
              </a:rPr>
              <a:t>Στεφανιαία νόσος</a:t>
            </a:r>
          </a:p>
          <a:p>
            <a:pPr marL="109728" indent="0">
              <a:lnSpc>
                <a:spcPct val="150000"/>
              </a:lnSpc>
              <a:buNone/>
            </a:pPr>
            <a:r>
              <a:rPr lang="el-GR" sz="2200" dirty="0">
                <a:latin typeface="Times New Roman" panose="02020603050405020304" pitchFamily="18" charset="0"/>
                <a:cs typeface="Times New Roman" panose="02020603050405020304" pitchFamily="18" charset="0"/>
              </a:rPr>
              <a:t>Στένωση αιμοφόρων αγγείων (στεφανιαίων) που </a:t>
            </a:r>
            <a:r>
              <a:rPr lang="el-GR" sz="2200" dirty="0" err="1">
                <a:latin typeface="Times New Roman" panose="02020603050405020304" pitchFamily="18" charset="0"/>
                <a:cs typeface="Times New Roman" panose="02020603050405020304" pitchFamily="18" charset="0"/>
              </a:rPr>
              <a:t>αιματώνουν</a:t>
            </a:r>
            <a:r>
              <a:rPr lang="el-GR" sz="2200" dirty="0">
                <a:latin typeface="Times New Roman" panose="02020603050405020304" pitchFamily="18" charset="0"/>
                <a:cs typeface="Times New Roman" panose="02020603050405020304" pitchFamily="18" charset="0"/>
              </a:rPr>
              <a:t> καρδιακό μυ</a:t>
            </a:r>
            <a:r>
              <a:rPr lang="el-GR" sz="2000" dirty="0">
                <a:latin typeface="Times New Roman" panose="02020603050405020304" pitchFamily="18" charset="0"/>
                <a:cs typeface="Times New Roman" panose="02020603050405020304" pitchFamily="18" charset="0"/>
              </a:rPr>
              <a:t>.</a:t>
            </a:r>
          </a:p>
          <a:p>
            <a:pPr>
              <a:lnSpc>
                <a:spcPct val="150000"/>
              </a:lnSpc>
            </a:pPr>
            <a:r>
              <a:rPr lang="el-GR" sz="2600" b="1" dirty="0">
                <a:latin typeface="Times New Roman" panose="02020603050405020304" pitchFamily="18" charset="0"/>
                <a:cs typeface="Times New Roman" panose="02020603050405020304" pitchFamily="18" charset="0"/>
              </a:rPr>
              <a:t>Συγγενής Καρδιοπάθεια</a:t>
            </a:r>
          </a:p>
          <a:p>
            <a:pPr marL="109728" indent="0">
              <a:lnSpc>
                <a:spcPct val="150000"/>
              </a:lnSpc>
              <a:buNone/>
            </a:pPr>
            <a:r>
              <a:rPr lang="el-GR" sz="2400" dirty="0">
                <a:latin typeface="Times New Roman" panose="02020603050405020304" pitchFamily="18" charset="0"/>
                <a:cs typeface="Times New Roman" panose="02020603050405020304" pitchFamily="18" charset="0"/>
              </a:rPr>
              <a:t>Ανωμαλίες καρδιαγγειακών δομών (</a:t>
            </a:r>
            <a:r>
              <a:rPr lang="el-GR" sz="2400" dirty="0" err="1">
                <a:latin typeface="Times New Roman" panose="02020603050405020304" pitchFamily="18" charset="0"/>
                <a:cs typeface="Times New Roman" panose="02020603050405020304" pitchFamily="18" charset="0"/>
              </a:rPr>
              <a:t>μεσοκοιλιακά</a:t>
            </a:r>
            <a:r>
              <a:rPr lang="el-GR" sz="2400" dirty="0">
                <a:latin typeface="Times New Roman" panose="02020603050405020304" pitchFamily="18" charset="0"/>
                <a:cs typeface="Times New Roman" panose="02020603050405020304" pitchFamily="18" charset="0"/>
              </a:rPr>
              <a:t> ή </a:t>
            </a:r>
            <a:r>
              <a:rPr lang="el-GR" sz="2400" dirty="0" err="1">
                <a:latin typeface="Times New Roman" panose="02020603050405020304" pitchFamily="18" charset="0"/>
                <a:cs typeface="Times New Roman" panose="02020603050405020304" pitchFamily="18" charset="0"/>
              </a:rPr>
              <a:t>μεσοκολπικά</a:t>
            </a:r>
            <a:r>
              <a:rPr lang="el-GR" sz="2400" dirty="0">
                <a:latin typeface="Times New Roman" panose="02020603050405020304" pitchFamily="18" charset="0"/>
                <a:cs typeface="Times New Roman" panose="02020603050405020304" pitchFamily="18" charset="0"/>
              </a:rPr>
              <a:t> ελλείμματα, ανωμαλίες βαλβίδων και καρδιακών κοιλοτήτων).</a:t>
            </a:r>
          </a:p>
          <a:p>
            <a:pPr marL="109728" indent="0">
              <a:buNone/>
            </a:pPr>
            <a:endParaRPr lang="el-GR" dirty="0"/>
          </a:p>
          <a:p>
            <a:pPr marL="109728" indent="0">
              <a:buNone/>
            </a:pPr>
            <a:endParaRPr lang="el-GR" dirty="0"/>
          </a:p>
        </p:txBody>
      </p:sp>
    </p:spTree>
    <p:extLst>
      <p:ext uri="{BB962C8B-B14F-4D97-AF65-F5344CB8AC3E}">
        <p14:creationId xmlns:p14="http://schemas.microsoft.com/office/powerpoint/2010/main" val="2900665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52551D-379D-4F8E-81CE-704504DAF48D}"/>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ΤΑΞΙΝΟΜΗΣΗ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ΚΑΡΔΙΑΓΓΕΙΑΚΩΝ ΝΟΣΗΜΑΤΩΝ</a:t>
            </a:r>
            <a:endParaRPr lang="el-GR" sz="3200" dirty="0"/>
          </a:p>
        </p:txBody>
      </p:sp>
      <p:sp>
        <p:nvSpPr>
          <p:cNvPr id="3" name="Θέση περιεχομένου 2">
            <a:extLst>
              <a:ext uri="{FF2B5EF4-FFF2-40B4-BE49-F238E27FC236}">
                <a16:creationId xmlns:a16="http://schemas.microsoft.com/office/drawing/2014/main" id="{E18E986C-D7E3-43CD-B763-D3A73B28C121}"/>
              </a:ext>
            </a:extLst>
          </p:cNvPr>
          <p:cNvSpPr>
            <a:spLocks noGrp="1"/>
          </p:cNvSpPr>
          <p:nvPr>
            <p:ph idx="1"/>
          </p:nvPr>
        </p:nvSpPr>
        <p:spPr>
          <a:xfrm>
            <a:off x="457200" y="2249424"/>
            <a:ext cx="8229600" cy="4325112"/>
          </a:xfrm>
        </p:spPr>
        <p:txBody>
          <a:bodyPr>
            <a:normAutofit fontScale="92500" lnSpcReduction="20000"/>
          </a:bodyPr>
          <a:lstStyle/>
          <a:p>
            <a:pPr>
              <a:lnSpc>
                <a:spcPct val="150000"/>
              </a:lnSpc>
            </a:pPr>
            <a:r>
              <a:rPr lang="el-GR" b="1" dirty="0">
                <a:latin typeface="Times New Roman" panose="02020603050405020304" pitchFamily="18" charset="0"/>
                <a:cs typeface="Times New Roman" panose="02020603050405020304" pitchFamily="18" charset="0"/>
              </a:rPr>
              <a:t>Ρευματική καρδιοπάθεια</a:t>
            </a:r>
          </a:p>
          <a:p>
            <a:pPr marL="109728" indent="0">
              <a:lnSpc>
                <a:spcPct val="150000"/>
              </a:lnSpc>
              <a:buNone/>
            </a:pPr>
            <a:r>
              <a:rPr lang="el-GR" sz="2400" dirty="0">
                <a:latin typeface="Times New Roman" panose="02020603050405020304" pitchFamily="18" charset="0"/>
                <a:cs typeface="Times New Roman" panose="02020603050405020304" pitchFamily="18" charset="0"/>
              </a:rPr>
              <a:t>Καταστροφή του καρδιακού μυ και των βαλβίδων της καρδιάς.</a:t>
            </a:r>
            <a:endParaRPr lang="en-US" sz="2400" dirty="0">
              <a:latin typeface="Times New Roman" panose="02020603050405020304" pitchFamily="18" charset="0"/>
              <a:cs typeface="Times New Roman" panose="02020603050405020304" pitchFamily="18" charset="0"/>
            </a:endParaRPr>
          </a:p>
          <a:p>
            <a:pPr>
              <a:lnSpc>
                <a:spcPct val="150000"/>
              </a:lnSpc>
            </a:pPr>
            <a:r>
              <a:rPr lang="el-GR" sz="2400" b="1" dirty="0">
                <a:latin typeface="Times New Roman" panose="02020603050405020304" pitchFamily="18" charset="0"/>
                <a:cs typeface="Times New Roman" panose="02020603050405020304" pitchFamily="18" charset="0"/>
              </a:rPr>
              <a:t>Ανεύρυσμα και διαχωρισμός αορτής</a:t>
            </a:r>
          </a:p>
          <a:p>
            <a:pPr marL="109728" indent="0">
              <a:lnSpc>
                <a:spcPct val="150000"/>
              </a:lnSpc>
              <a:buNone/>
            </a:pPr>
            <a:r>
              <a:rPr lang="el-GR" sz="2200" dirty="0">
                <a:latin typeface="Times New Roman" panose="02020603050405020304" pitchFamily="18" charset="0"/>
                <a:cs typeface="Times New Roman" panose="02020603050405020304" pitchFamily="18" charset="0"/>
              </a:rPr>
              <a:t>Διάταση και ρήξη αορτής.</a:t>
            </a:r>
          </a:p>
          <a:p>
            <a:pPr>
              <a:lnSpc>
                <a:spcPct val="150000"/>
              </a:lnSpc>
            </a:pPr>
            <a:r>
              <a:rPr lang="el-GR" sz="2400" b="1" dirty="0">
                <a:latin typeface="Times New Roman" panose="02020603050405020304" pitchFamily="18" charset="0"/>
                <a:cs typeface="Times New Roman" panose="02020603050405020304" pitchFamily="18" charset="0"/>
              </a:rPr>
              <a:t>Περιφερική αρτηριοπάθεια</a:t>
            </a:r>
          </a:p>
          <a:p>
            <a:pPr marL="109728" indent="0">
              <a:lnSpc>
                <a:spcPct val="150000"/>
              </a:lnSpc>
              <a:buNone/>
            </a:pPr>
            <a:r>
              <a:rPr lang="el-GR" sz="2200" dirty="0">
                <a:latin typeface="Times New Roman" panose="02020603050405020304" pitchFamily="18" charset="0"/>
                <a:cs typeface="Times New Roman" panose="02020603050405020304" pitchFamily="18" charset="0"/>
              </a:rPr>
              <a:t>Νόσος των περιφερικών αγγείων που αρδεύουν άνω και κάτω άκρα.</a:t>
            </a:r>
          </a:p>
          <a:p>
            <a:pPr>
              <a:lnSpc>
                <a:spcPct val="150000"/>
              </a:lnSpc>
            </a:pPr>
            <a:r>
              <a:rPr lang="el-GR" sz="2400" b="1" dirty="0">
                <a:latin typeface="Times New Roman" panose="02020603050405020304" pitchFamily="18" charset="0"/>
                <a:cs typeface="Times New Roman" panose="02020603050405020304" pitchFamily="18" charset="0"/>
              </a:rPr>
              <a:t>Εν τω </a:t>
            </a:r>
            <a:r>
              <a:rPr lang="el-GR" sz="2400" b="1" dirty="0" err="1">
                <a:latin typeface="Times New Roman" panose="02020603050405020304" pitchFamily="18" charset="0"/>
                <a:cs typeface="Times New Roman" panose="02020603050405020304" pitchFamily="18" charset="0"/>
              </a:rPr>
              <a:t>βάθει</a:t>
            </a:r>
            <a:r>
              <a:rPr lang="el-GR" sz="2400" b="1" dirty="0">
                <a:latin typeface="Times New Roman" panose="02020603050405020304" pitchFamily="18" charset="0"/>
                <a:cs typeface="Times New Roman" panose="02020603050405020304" pitchFamily="18" charset="0"/>
              </a:rPr>
              <a:t> φλεβική θρόμβωση και πνευμονική εμβολή</a:t>
            </a:r>
          </a:p>
          <a:p>
            <a:pPr marL="109728" indent="0">
              <a:lnSpc>
                <a:spcPct val="150000"/>
              </a:lnSpc>
              <a:buNone/>
            </a:pPr>
            <a:r>
              <a:rPr lang="el-GR" sz="2200" dirty="0">
                <a:latin typeface="Times New Roman" panose="02020603050405020304" pitchFamily="18" charset="0"/>
                <a:cs typeface="Times New Roman" panose="02020603050405020304" pitchFamily="18" charset="0"/>
              </a:rPr>
              <a:t>Απόφραξη φλεβικού δικτύου κάτω άκρων με θρόμβους οι οποίοι μπορεί να αποσπαστούν και μέσω κυκλοφορίας να καταλήξουν στον πνεύμονα.</a:t>
            </a:r>
          </a:p>
          <a:p>
            <a:pPr marL="109728" indent="0">
              <a:buNone/>
            </a:pPr>
            <a:endParaRPr lang="el-GR" dirty="0"/>
          </a:p>
        </p:txBody>
      </p:sp>
    </p:spTree>
    <p:extLst>
      <p:ext uri="{BB962C8B-B14F-4D97-AF65-F5344CB8AC3E}">
        <p14:creationId xmlns:p14="http://schemas.microsoft.com/office/powerpoint/2010/main" val="2044188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99C630-F5FA-4433-B2B9-B8F07736E295}"/>
              </a:ext>
            </a:extLst>
          </p:cNvPr>
          <p:cNvSpPr>
            <a:spLocks noGrp="1"/>
          </p:cNvSpPr>
          <p:nvPr>
            <p:ph type="title"/>
          </p:nvPr>
        </p:nvSpPr>
        <p:spPr>
          <a:xfrm>
            <a:off x="755576" y="764704"/>
            <a:ext cx="8229600" cy="720080"/>
          </a:xfrm>
        </p:spPr>
        <p:txBody>
          <a:bodyPr>
            <a:noAutofit/>
          </a:bodyPr>
          <a:lstStyle/>
          <a:p>
            <a:pPr algn="ctr"/>
            <a:r>
              <a:rPr lang="el-GR" sz="3200" dirty="0">
                <a:latin typeface="Times New Roman" panose="02020603050405020304" pitchFamily="18" charset="0"/>
                <a:cs typeface="Times New Roman" panose="02020603050405020304" pitchFamily="18" charset="0"/>
              </a:rPr>
              <a:t>ΠΑΡΑΓΟΝΤΕΣ ΚΙΝΔΥΝΟΥ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ΚΑΡΔΙΑΓΓΕΙΑΚΩΝ ΝΟΣΗΜΑΤΩΝ</a:t>
            </a:r>
          </a:p>
        </p:txBody>
      </p:sp>
      <p:pic>
        <p:nvPicPr>
          <p:cNvPr id="5" name="Θέση περιεχομένου 4">
            <a:extLst>
              <a:ext uri="{FF2B5EF4-FFF2-40B4-BE49-F238E27FC236}">
                <a16:creationId xmlns:a16="http://schemas.microsoft.com/office/drawing/2014/main" id="{441FF518-049F-4B51-8643-1EA7BCD248D8}"/>
              </a:ext>
            </a:extLst>
          </p:cNvPr>
          <p:cNvPicPr>
            <a:picLocks noGrp="1" noChangeAspect="1"/>
          </p:cNvPicPr>
          <p:nvPr>
            <p:ph idx="1"/>
          </p:nvPr>
        </p:nvPicPr>
        <p:blipFill>
          <a:blip r:embed="rId2"/>
          <a:stretch>
            <a:fillRect/>
          </a:stretch>
        </p:blipFill>
        <p:spPr>
          <a:xfrm>
            <a:off x="4567237" y="4406900"/>
            <a:ext cx="9526" cy="9526"/>
          </a:xfrm>
        </p:spPr>
      </p:pic>
      <p:pic>
        <p:nvPicPr>
          <p:cNvPr id="9" name="Εικόνα 8">
            <a:extLst>
              <a:ext uri="{FF2B5EF4-FFF2-40B4-BE49-F238E27FC236}">
                <a16:creationId xmlns:a16="http://schemas.microsoft.com/office/drawing/2014/main" id="{DA0D0627-E28A-4154-8A8A-DD85FA840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577" y="1700808"/>
            <a:ext cx="6232751" cy="4968552"/>
          </a:xfrm>
          <a:prstGeom prst="rect">
            <a:avLst/>
          </a:prstGeom>
        </p:spPr>
      </p:pic>
    </p:spTree>
    <p:extLst>
      <p:ext uri="{BB962C8B-B14F-4D97-AF65-F5344CB8AC3E}">
        <p14:creationId xmlns:p14="http://schemas.microsoft.com/office/powerpoint/2010/main" val="2869871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33E140-87F5-44E8-9189-67F698FCF8F1}"/>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ΠΑΡΑΓΟΝΤΕΣ ΚΙΝΔΥΝΟΥ ΚΑΡΔΙΑΓΓΕΙΑΚΩΝ ΝΟΣΗΜΑΤΩΝ</a:t>
            </a:r>
            <a:endParaRPr lang="el-GR" sz="3200" dirty="0"/>
          </a:p>
        </p:txBody>
      </p:sp>
      <p:sp>
        <p:nvSpPr>
          <p:cNvPr id="3" name="Θέση περιεχομένου 2">
            <a:extLst>
              <a:ext uri="{FF2B5EF4-FFF2-40B4-BE49-F238E27FC236}">
                <a16:creationId xmlns:a16="http://schemas.microsoft.com/office/drawing/2014/main" id="{4464E75B-B6DB-46A0-ADA4-4568F710C2DA}"/>
              </a:ext>
            </a:extLst>
          </p:cNvPr>
          <p:cNvSpPr>
            <a:spLocks noGrp="1"/>
          </p:cNvSpPr>
          <p:nvPr>
            <p:ph idx="1"/>
          </p:nvPr>
        </p:nvSpPr>
        <p:spPr/>
        <p:txBody>
          <a:bodyPr>
            <a:normAutofit/>
          </a:bodyPr>
          <a:lstStyle/>
          <a:p>
            <a:r>
              <a:rPr lang="el-GR" sz="2400" b="1" dirty="0" err="1">
                <a:latin typeface="Times New Roman" panose="02020603050405020304" pitchFamily="18" charset="0"/>
                <a:cs typeface="Times New Roman" panose="02020603050405020304" pitchFamily="18" charset="0"/>
              </a:rPr>
              <a:t>Υπερλιπιδαιμία</a:t>
            </a:r>
            <a:endParaRPr lang="el-GR" sz="2400" b="1" dirty="0">
              <a:latin typeface="Times New Roman" panose="02020603050405020304" pitchFamily="18" charset="0"/>
              <a:cs typeface="Times New Roman" panose="02020603050405020304" pitchFamily="18" charset="0"/>
            </a:endParaRPr>
          </a:p>
          <a:p>
            <a:pPr algn="l">
              <a:lnSpc>
                <a:spcPct val="150000"/>
              </a:lnSpc>
            </a:pPr>
            <a:r>
              <a:rPr lang="el-GR" sz="2200" b="0" i="0" u="none" strike="noStrike" baseline="0" dirty="0">
                <a:latin typeface="Times New Roman" panose="02020603050405020304" pitchFamily="18" charset="0"/>
                <a:cs typeface="Times New Roman" panose="02020603050405020304" pitchFamily="18" charset="0"/>
              </a:rPr>
              <a:t>10% αύξηση της ολικής χοληστερόλης 27% αύξηση στην επίπτωση της στεφανιαίας νόσου (Law </a:t>
            </a:r>
            <a:r>
              <a:rPr lang="el-GR" sz="2200" b="0" i="0" u="none" strike="noStrike" baseline="0" dirty="0" err="1">
                <a:latin typeface="Times New Roman" panose="02020603050405020304" pitchFamily="18" charset="0"/>
                <a:cs typeface="Times New Roman" panose="02020603050405020304" pitchFamily="18" charset="0"/>
              </a:rPr>
              <a:t>et</a:t>
            </a:r>
            <a:r>
              <a:rPr lang="el-GR" sz="2200" b="0" i="0" u="none" strike="noStrike" baseline="0" dirty="0">
                <a:latin typeface="Times New Roman" panose="02020603050405020304" pitchFamily="18" charset="0"/>
                <a:cs typeface="Times New Roman" panose="02020603050405020304" pitchFamily="18" charset="0"/>
              </a:rPr>
              <a:t> </a:t>
            </a:r>
            <a:r>
              <a:rPr lang="el-GR" sz="2200" b="0" i="0" u="none" strike="noStrike" baseline="0" dirty="0" err="1">
                <a:latin typeface="Times New Roman" panose="02020603050405020304" pitchFamily="18" charset="0"/>
                <a:cs typeface="Times New Roman" panose="02020603050405020304" pitchFamily="18" charset="0"/>
              </a:rPr>
              <a:t>al</a:t>
            </a:r>
            <a:r>
              <a:rPr lang="el-GR" sz="2200" b="0" i="0" u="none" strike="noStrike" baseline="0" dirty="0">
                <a:latin typeface="Times New Roman" panose="02020603050405020304" pitchFamily="18" charset="0"/>
                <a:cs typeface="Times New Roman" panose="02020603050405020304" pitchFamily="18" charset="0"/>
              </a:rPr>
              <a:t>. 1994). </a:t>
            </a:r>
          </a:p>
          <a:p>
            <a:pPr algn="l">
              <a:lnSpc>
                <a:spcPct val="150000"/>
              </a:lnSpc>
            </a:pPr>
            <a:r>
              <a:rPr lang="el-GR" sz="2200" b="0" i="0" u="none" strike="noStrike" baseline="0" dirty="0">
                <a:latin typeface="Times New Roman" panose="02020603050405020304" pitchFamily="18" charset="0"/>
                <a:cs typeface="Times New Roman" panose="02020603050405020304" pitchFamily="18" charset="0"/>
              </a:rPr>
              <a:t>10% μείωση της ολικής χοληστερόλης, 25% μείωση του κινδύνου εμφάνισης στεφανιαίας νόσου μετά από 5 έτη.</a:t>
            </a:r>
          </a:p>
          <a:p>
            <a:pPr algn="l">
              <a:lnSpc>
                <a:spcPct val="150000"/>
              </a:lnSpc>
            </a:pPr>
            <a:r>
              <a:rPr lang="el-GR" sz="2200" b="0" i="0" u="none" strike="noStrike" baseline="0" dirty="0">
                <a:latin typeface="Times New Roman" panose="02020603050405020304" pitchFamily="18" charset="0"/>
                <a:cs typeface="Times New Roman" panose="02020603050405020304" pitchFamily="18" charset="0"/>
              </a:rPr>
              <a:t> Μείωση της LDL κατά 40mg/</a:t>
            </a:r>
            <a:r>
              <a:rPr lang="el-GR" sz="2200" b="0" i="0" u="none" strike="noStrike" baseline="0" dirty="0" err="1">
                <a:latin typeface="Times New Roman" panose="02020603050405020304" pitchFamily="18" charset="0"/>
                <a:cs typeface="Times New Roman" panose="02020603050405020304" pitchFamily="18" charset="0"/>
              </a:rPr>
              <a:t>dl</a:t>
            </a:r>
            <a:r>
              <a:rPr lang="el-GR" sz="2200" b="0" i="0" u="none" strike="noStrike" baseline="0" dirty="0">
                <a:latin typeface="Times New Roman" panose="02020603050405020304" pitchFamily="18" charset="0"/>
                <a:cs typeface="Times New Roman" panose="02020603050405020304" pitchFamily="18" charset="0"/>
              </a:rPr>
              <a:t>, μείωση του κινδύνου εμφάνισης στεφανιαίας νόσου κατά 23%, εγκεφαλικού κατά 19% και συνολικά καρδιαγγειακής νόσου κατά 21% </a:t>
            </a:r>
            <a:r>
              <a:rPr lang="en-US" sz="2200" b="0" i="0" u="none" strike="noStrike" baseline="0" dirty="0">
                <a:latin typeface="Times New Roman" panose="02020603050405020304" pitchFamily="18" charset="0"/>
                <a:cs typeface="Times New Roman" panose="02020603050405020304" pitchFamily="18" charset="0"/>
              </a:rPr>
              <a:t>(Baigent et al. 2005).</a:t>
            </a:r>
            <a:endParaRPr lang="el-GR" sz="22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466174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FD496C-550F-4FCB-ADC8-E964D3E98E1B}"/>
              </a:ext>
            </a:extLst>
          </p:cNvPr>
          <p:cNvSpPr>
            <a:spLocks noGrp="1"/>
          </p:cNvSpPr>
          <p:nvPr>
            <p:ph type="title"/>
          </p:nvPr>
        </p:nvSpPr>
        <p:spPr>
          <a:xfrm>
            <a:off x="457200" y="836712"/>
            <a:ext cx="8229600" cy="1152128"/>
          </a:xfrm>
        </p:spPr>
        <p:txBody>
          <a:bodyPr>
            <a:noAutofit/>
          </a:bodyPr>
          <a:lstStyle/>
          <a:p>
            <a:pPr algn="ctr"/>
            <a:r>
              <a:rPr lang="el-GR" sz="3200" dirty="0">
                <a:latin typeface="Times New Roman" panose="02020603050405020304" pitchFamily="18" charset="0"/>
                <a:cs typeface="Times New Roman" panose="02020603050405020304" pitchFamily="18" charset="0"/>
              </a:rPr>
              <a:t>ΠΑΡΑΓΟΝΤΕΣ ΚΙΝΔΥΝΟΥ ΚΑΡΔΙΑΓΓΕΙΑΚΩΝ ΝΟΣΗΜΑΤΩΝ</a:t>
            </a:r>
            <a:endParaRPr lang="el-GR" sz="3200" dirty="0"/>
          </a:p>
        </p:txBody>
      </p:sp>
      <p:sp>
        <p:nvSpPr>
          <p:cNvPr id="3" name="Θέση περιεχομένου 2">
            <a:extLst>
              <a:ext uri="{FF2B5EF4-FFF2-40B4-BE49-F238E27FC236}">
                <a16:creationId xmlns:a16="http://schemas.microsoft.com/office/drawing/2014/main" id="{BAE66F4A-F85A-4E54-93F6-5067ECF12434}"/>
              </a:ext>
            </a:extLst>
          </p:cNvPr>
          <p:cNvSpPr>
            <a:spLocks noGrp="1"/>
          </p:cNvSpPr>
          <p:nvPr>
            <p:ph idx="1"/>
          </p:nvPr>
        </p:nvSpPr>
        <p:spPr>
          <a:xfrm>
            <a:off x="0" y="1988840"/>
            <a:ext cx="9144000" cy="4869160"/>
          </a:xfrm>
        </p:spPr>
        <p:txBody>
          <a:bodyPr>
            <a:normAutofit fontScale="25000" lnSpcReduction="20000"/>
          </a:bodyPr>
          <a:lstStyle/>
          <a:p>
            <a:r>
              <a:rPr lang="el-GR" sz="9600" b="1" dirty="0">
                <a:latin typeface="Times New Roman" panose="02020603050405020304" pitchFamily="18" charset="0"/>
                <a:cs typeface="Times New Roman" panose="02020603050405020304" pitchFamily="18" charset="0"/>
              </a:rPr>
              <a:t>Κάπνισμα</a:t>
            </a:r>
          </a:p>
          <a:p>
            <a:pPr algn="l">
              <a:lnSpc>
                <a:spcPct val="170000"/>
              </a:lnSpc>
            </a:pPr>
            <a:r>
              <a:rPr lang="el-GR" sz="8800" b="0" u="none" strike="noStrike" baseline="0" dirty="0">
                <a:latin typeface="Times New Roman" panose="02020603050405020304" pitchFamily="18" charset="0"/>
                <a:cs typeface="Times New Roman" panose="02020603050405020304" pitchFamily="18" charset="0"/>
              </a:rPr>
              <a:t>29% των εμφραγμάτων στη Δυτική Ευρώπη και το 30% στην Κεντρική και Ανατολική Ευρώπη οφείλονται στο κάπνισμα </a:t>
            </a:r>
            <a:r>
              <a:rPr lang="en-US" sz="8800" b="0" u="none" strike="noStrike" baseline="0" dirty="0">
                <a:latin typeface="Times New Roman" panose="02020603050405020304" pitchFamily="18" charset="0"/>
                <a:cs typeface="Times New Roman" panose="02020603050405020304" pitchFamily="18" charset="0"/>
              </a:rPr>
              <a:t>(Teo et al. 2006)</a:t>
            </a:r>
            <a:r>
              <a:rPr lang="el-GR" sz="8800" b="0" u="none" strike="noStrike" baseline="0" dirty="0">
                <a:latin typeface="Times New Roman" panose="02020603050405020304" pitchFamily="18" charset="0"/>
                <a:cs typeface="Times New Roman" panose="02020603050405020304" pitchFamily="18" charset="0"/>
              </a:rPr>
              <a:t>.</a:t>
            </a:r>
          </a:p>
          <a:p>
            <a:pPr algn="l">
              <a:lnSpc>
                <a:spcPct val="170000"/>
              </a:lnSpc>
            </a:pPr>
            <a:r>
              <a:rPr lang="el-GR" sz="8800" b="0" u="none" strike="noStrike" baseline="0" dirty="0">
                <a:latin typeface="Times New Roman" panose="02020603050405020304" pitchFamily="18" charset="0"/>
                <a:cs typeface="Times New Roman" panose="02020603050405020304" pitchFamily="18" charset="0"/>
              </a:rPr>
              <a:t>50% από τα μη θανατηφόρα καρδιολογικά επεισόδια στις ηλικίες 35-39 ετών (</a:t>
            </a:r>
            <a:r>
              <a:rPr lang="el-GR" sz="8800" b="0" u="none" strike="noStrike" baseline="0" dirty="0" err="1">
                <a:latin typeface="Times New Roman" panose="02020603050405020304" pitchFamily="18" charset="0"/>
                <a:cs typeface="Times New Roman" panose="02020603050405020304" pitchFamily="18" charset="0"/>
              </a:rPr>
              <a:t>Mähönen</a:t>
            </a:r>
            <a:r>
              <a:rPr lang="el-GR" sz="8800" b="0" u="none" strike="noStrike" baseline="0" dirty="0">
                <a:latin typeface="Times New Roman" panose="02020603050405020304" pitchFamily="18" charset="0"/>
                <a:cs typeface="Times New Roman" panose="02020603050405020304" pitchFamily="18" charset="0"/>
              </a:rPr>
              <a:t> </a:t>
            </a:r>
            <a:r>
              <a:rPr lang="el-GR" sz="8800" b="0" u="none" strike="noStrike" baseline="0" dirty="0" err="1">
                <a:latin typeface="Times New Roman" panose="02020603050405020304" pitchFamily="18" charset="0"/>
                <a:cs typeface="Times New Roman" panose="02020603050405020304" pitchFamily="18" charset="0"/>
              </a:rPr>
              <a:t>et</a:t>
            </a:r>
            <a:r>
              <a:rPr lang="el-GR" sz="8800" b="0" u="none" strike="noStrike" baseline="0" dirty="0">
                <a:latin typeface="Times New Roman" panose="02020603050405020304" pitchFamily="18" charset="0"/>
                <a:cs typeface="Times New Roman" panose="02020603050405020304" pitchFamily="18" charset="0"/>
              </a:rPr>
              <a:t> </a:t>
            </a:r>
            <a:r>
              <a:rPr lang="el-GR" sz="8800" b="0" u="none" strike="noStrike" baseline="0" dirty="0" err="1">
                <a:latin typeface="Times New Roman" panose="02020603050405020304" pitchFamily="18" charset="0"/>
                <a:cs typeface="Times New Roman" panose="02020603050405020304" pitchFamily="18" charset="0"/>
              </a:rPr>
              <a:t>al</a:t>
            </a:r>
            <a:r>
              <a:rPr lang="el-GR" sz="8800" b="0" u="none" strike="noStrike" baseline="0" dirty="0">
                <a:latin typeface="Times New Roman" panose="02020603050405020304" pitchFamily="18" charset="0"/>
                <a:cs typeface="Times New Roman" panose="02020603050405020304" pitchFamily="18" charset="0"/>
              </a:rPr>
              <a:t>. 2004).</a:t>
            </a:r>
          </a:p>
          <a:p>
            <a:pPr algn="l">
              <a:lnSpc>
                <a:spcPct val="170000"/>
              </a:lnSpc>
            </a:pPr>
            <a:r>
              <a:rPr lang="el-GR" sz="8800" b="0" u="none" strike="noStrike" baseline="0" dirty="0">
                <a:latin typeface="Times New Roman" panose="02020603050405020304" pitchFamily="18" charset="0"/>
                <a:cs typeface="Times New Roman" panose="02020603050405020304" pitchFamily="18" charset="0"/>
              </a:rPr>
              <a:t>45% των θανάτων από καρδιακή προσβολή στους άνδρες και το 41% στις γυναίκες  στις ηλικίες κάτω των 65 ετών (US DHHS 1989). </a:t>
            </a:r>
          </a:p>
          <a:p>
            <a:pPr algn="l">
              <a:lnSpc>
                <a:spcPct val="170000"/>
              </a:lnSpc>
            </a:pPr>
            <a:r>
              <a:rPr lang="el-GR" sz="8800" b="0" u="none" strike="noStrike" baseline="0" dirty="0">
                <a:latin typeface="Times New Roman" panose="02020603050405020304" pitchFamily="18" charset="0"/>
                <a:cs typeface="Times New Roman" panose="02020603050405020304" pitchFamily="18" charset="0"/>
              </a:rPr>
              <a:t>15-20% των θανάτων από τη νόσο στα άτομα άνω των 65 ετών, αποδίδεται στο κάπνισμα.</a:t>
            </a:r>
          </a:p>
          <a:p>
            <a:endParaRPr lang="el-GR" dirty="0"/>
          </a:p>
        </p:txBody>
      </p:sp>
    </p:spTree>
    <p:extLst>
      <p:ext uri="{BB962C8B-B14F-4D97-AF65-F5344CB8AC3E}">
        <p14:creationId xmlns:p14="http://schemas.microsoft.com/office/powerpoint/2010/main" val="2703300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AF58A4-72A8-4DC7-8B66-E3AF824C3285}"/>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ΠΑΡΑΓΟΝΤΕΣ ΚΙΝΔΥΝΟΥ ΚΑΡΔΙΑΓΓΕΙΑΚΩΝ ΝΟΣΗΜΑΤΩΝ</a:t>
            </a:r>
            <a:endParaRPr lang="el-GR" sz="3200" dirty="0"/>
          </a:p>
        </p:txBody>
      </p:sp>
      <p:sp>
        <p:nvSpPr>
          <p:cNvPr id="3" name="Θέση περιεχομένου 2">
            <a:extLst>
              <a:ext uri="{FF2B5EF4-FFF2-40B4-BE49-F238E27FC236}">
                <a16:creationId xmlns:a16="http://schemas.microsoft.com/office/drawing/2014/main" id="{F3E32429-DD32-4085-9752-E6862C5E3546}"/>
              </a:ext>
            </a:extLst>
          </p:cNvPr>
          <p:cNvSpPr>
            <a:spLocks noGrp="1"/>
          </p:cNvSpPr>
          <p:nvPr>
            <p:ph idx="1"/>
          </p:nvPr>
        </p:nvSpPr>
        <p:spPr/>
        <p:txBody>
          <a:bodyPr>
            <a:normAutofit/>
          </a:bodyPr>
          <a:lstStyle/>
          <a:p>
            <a:r>
              <a:rPr lang="el-GR" sz="2400" b="1" dirty="0">
                <a:latin typeface="Times New Roman" panose="02020603050405020304" pitchFamily="18" charset="0"/>
                <a:cs typeface="Times New Roman" panose="02020603050405020304" pitchFamily="18" charset="0"/>
              </a:rPr>
              <a:t>Παθητικό κάπνισμα</a:t>
            </a:r>
          </a:p>
          <a:p>
            <a:pPr>
              <a:lnSpc>
                <a:spcPct val="150000"/>
              </a:lnSpc>
            </a:pPr>
            <a:r>
              <a:rPr lang="el-GR" sz="2200" b="0" i="0" u="none" strike="noStrike" baseline="0" dirty="0">
                <a:latin typeface="Times New Roman" panose="02020603050405020304" pitchFamily="18" charset="0"/>
                <a:cs typeface="Times New Roman" panose="02020603050405020304" pitchFamily="18" charset="0"/>
              </a:rPr>
              <a:t>25-30% είναι μεγαλύτερος o κίνδυνος εκδήλωσης καρδιοπάθειας σε σχέση με τους μη καπνιστές </a:t>
            </a:r>
            <a:r>
              <a:rPr lang="en-US" sz="2200" b="0" i="0" u="none" strike="noStrike" baseline="0" dirty="0">
                <a:latin typeface="Times New Roman" panose="02020603050405020304" pitchFamily="18" charset="0"/>
                <a:cs typeface="Times New Roman" panose="02020603050405020304" pitchFamily="18" charset="0"/>
              </a:rPr>
              <a:t>(US Department of Health and Human Services 2004). </a:t>
            </a:r>
            <a:endParaRPr lang="el-GR" sz="2200" b="0" i="0" u="none" strike="noStrike" baseline="0" dirty="0">
              <a:latin typeface="Times New Roman" panose="02020603050405020304" pitchFamily="18" charset="0"/>
              <a:cs typeface="Times New Roman" panose="02020603050405020304" pitchFamily="18" charset="0"/>
            </a:endParaRPr>
          </a:p>
          <a:p>
            <a:pPr>
              <a:lnSpc>
                <a:spcPct val="150000"/>
              </a:lnSpc>
            </a:pPr>
            <a:r>
              <a:rPr lang="el-GR" sz="2200" dirty="0">
                <a:latin typeface="Times New Roman" panose="02020603050405020304" pitchFamily="18" charset="0"/>
                <a:cs typeface="Times New Roman" panose="02020603050405020304" pitchFamily="18" charset="0"/>
              </a:rPr>
              <a:t>Τ</a:t>
            </a:r>
            <a:r>
              <a:rPr lang="en-US" sz="2200" b="0" i="0" u="none" strike="noStrike" baseline="0" dirty="0">
                <a:latin typeface="Times New Roman" panose="02020603050405020304" pitchFamily="18" charset="0"/>
                <a:cs typeface="Times New Roman" panose="02020603050405020304" pitchFamily="18" charset="0"/>
              </a:rPr>
              <a:t>ο 2002 </a:t>
            </a:r>
            <a:r>
              <a:rPr lang="en-US" sz="2200" b="0" i="0" u="none" strike="noStrike" baseline="0" dirty="0" err="1">
                <a:latin typeface="Times New Roman" panose="02020603050405020304" pitchFamily="18" charset="0"/>
                <a:cs typeface="Times New Roman" panose="02020603050405020304" pitchFamily="18" charset="0"/>
              </a:rPr>
              <a:t>έχ</a:t>
            </a:r>
            <a:r>
              <a:rPr lang="en-US" sz="2200" b="0" i="0" u="none" strike="noStrike" baseline="0" dirty="0">
                <a:latin typeface="Times New Roman" panose="02020603050405020304" pitchFamily="18" charset="0"/>
                <a:cs typeface="Times New Roman" panose="02020603050405020304" pitchFamily="18" charset="0"/>
              </a:rPr>
              <a:t>ασαν τη ζωή</a:t>
            </a:r>
            <a:r>
              <a:rPr lang="el-GR" sz="2200" b="0" i="0" u="none" strike="noStrike" baseline="0" dirty="0">
                <a:latin typeface="Times New Roman" panose="02020603050405020304" pitchFamily="18" charset="0"/>
                <a:cs typeface="Times New Roman" panose="02020603050405020304" pitchFamily="18" charset="0"/>
              </a:rPr>
              <a:t> τους 80.000 άνθρωποι, εκ των οποίων οι 32.000 εξαιτίας καρδιαγγειακής νόσου (</a:t>
            </a:r>
            <a:r>
              <a:rPr lang="en-US" sz="2200" b="0" i="0" u="none" strike="noStrike" baseline="0" dirty="0">
                <a:latin typeface="Times New Roman" panose="02020603050405020304" pitchFamily="18" charset="0"/>
                <a:cs typeface="Times New Roman" panose="02020603050405020304" pitchFamily="18" charset="0"/>
              </a:rPr>
              <a:t>European Cardiovascular Disease Statistics 2008).</a:t>
            </a:r>
            <a:endParaRPr lang="el-GR" sz="22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832142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448F9A-83CA-4617-B4B7-0FB9C8CAF4D5}"/>
              </a:ext>
            </a:extLst>
          </p:cNvPr>
          <p:cNvSpPr>
            <a:spLocks noGrp="1"/>
          </p:cNvSpPr>
          <p:nvPr>
            <p:ph type="title"/>
          </p:nvPr>
        </p:nvSpPr>
        <p:spPr>
          <a:xfrm>
            <a:off x="457200" y="692696"/>
            <a:ext cx="8229600" cy="1152128"/>
          </a:xfrm>
        </p:spPr>
        <p:txBody>
          <a:bodyPr>
            <a:normAutofit/>
          </a:bodyPr>
          <a:lstStyle/>
          <a:p>
            <a:pPr algn="ctr"/>
            <a:r>
              <a:rPr lang="el-GR" sz="3200" dirty="0">
                <a:latin typeface="Times New Roman" panose="02020603050405020304" pitchFamily="18" charset="0"/>
                <a:cs typeface="Times New Roman" panose="02020603050405020304" pitchFamily="18" charset="0"/>
              </a:rPr>
              <a:t>ΠΑΡΑΓΟΝΤΕΣ ΚΙΝΔΥΝΟΥ ΚΑΡΔΙΑΓΓΕΙΑΚΩΝ ΝΟΣΗΜΑΤΩΝ</a:t>
            </a:r>
            <a:endParaRPr lang="el-GR" sz="3200" dirty="0"/>
          </a:p>
        </p:txBody>
      </p:sp>
      <p:sp>
        <p:nvSpPr>
          <p:cNvPr id="3" name="Θέση περιεχομένου 2">
            <a:extLst>
              <a:ext uri="{FF2B5EF4-FFF2-40B4-BE49-F238E27FC236}">
                <a16:creationId xmlns:a16="http://schemas.microsoft.com/office/drawing/2014/main" id="{66218222-F28A-48AE-AD0C-B83A9E680895}"/>
              </a:ext>
            </a:extLst>
          </p:cNvPr>
          <p:cNvSpPr>
            <a:spLocks noGrp="1"/>
          </p:cNvSpPr>
          <p:nvPr>
            <p:ph idx="1"/>
          </p:nvPr>
        </p:nvSpPr>
        <p:spPr>
          <a:xfrm>
            <a:off x="0" y="1844824"/>
            <a:ext cx="9144000" cy="5013176"/>
          </a:xfrm>
        </p:spPr>
        <p:txBody>
          <a:bodyPr>
            <a:normAutofit/>
          </a:bodyPr>
          <a:lstStyle/>
          <a:p>
            <a:r>
              <a:rPr lang="el-GR" sz="2400" b="1" dirty="0">
                <a:latin typeface="Times New Roman" panose="02020603050405020304" pitchFamily="18" charset="0"/>
                <a:cs typeface="Times New Roman" panose="02020603050405020304" pitchFamily="18" charset="0"/>
              </a:rPr>
              <a:t>Παχυσαρκία</a:t>
            </a:r>
          </a:p>
          <a:p>
            <a:pPr algn="l">
              <a:lnSpc>
                <a:spcPct val="150000"/>
              </a:lnSpc>
            </a:pPr>
            <a:r>
              <a:rPr lang="el-GR" sz="2200" b="0" i="0" u="none" strike="noStrike" baseline="0" dirty="0">
                <a:latin typeface="Times New Roman" panose="02020603050405020304" pitchFamily="18" charset="0"/>
                <a:cs typeface="Times New Roman" panose="02020603050405020304" pitchFamily="18" charset="0"/>
              </a:rPr>
              <a:t>30% των εμφραγμάτων και των αγγειακών εγκεφαλικών επεισοδίων, καθώς το 60% της υπερτασικής νόσου. </a:t>
            </a:r>
          </a:p>
          <a:p>
            <a:pPr algn="l">
              <a:lnSpc>
                <a:spcPct val="150000"/>
              </a:lnSpc>
            </a:pPr>
            <a:r>
              <a:rPr lang="el-GR" sz="2200" b="0" i="0" u="none" strike="noStrike" baseline="0" dirty="0">
                <a:latin typeface="Times New Roman" panose="02020603050405020304" pitchFamily="18" charset="0"/>
                <a:cs typeface="Times New Roman" panose="02020603050405020304" pitchFamily="18" charset="0"/>
              </a:rPr>
              <a:t>63% των εμφραγμάτων στη δυτική Ευρώπη και το 28% στην κεντρική και ανατολική Ευρώπη αποδίδονται στην παχυσαρκία.</a:t>
            </a:r>
          </a:p>
          <a:p>
            <a:pPr algn="l">
              <a:lnSpc>
                <a:spcPct val="150000"/>
              </a:lnSpc>
            </a:pPr>
            <a:r>
              <a:rPr lang="el-GR" sz="2200" dirty="0">
                <a:latin typeface="Times New Roman" panose="02020603050405020304" pitchFamily="18" charset="0"/>
                <a:cs typeface="Times New Roman" panose="02020603050405020304" pitchFamily="18" charset="0"/>
              </a:rPr>
              <a:t>Ά</a:t>
            </a:r>
            <a:r>
              <a:rPr lang="el-GR" sz="2200" b="0" i="0" u="none" strike="noStrike" baseline="0" dirty="0">
                <a:latin typeface="Times New Roman" panose="02020603050405020304" pitchFamily="18" charset="0"/>
                <a:cs typeface="Times New Roman" panose="02020603050405020304" pitchFamily="18" charset="0"/>
              </a:rPr>
              <a:t>τομα με κοιλιακή παχυσαρκία (αναλογία μέση/περιφέρεια&gt;0.91), διατρέχουν διπλάσιο κίνδυνο εμφάνισης εμφράγματος του μυοκαρδίου (</a:t>
            </a:r>
            <a:r>
              <a:rPr lang="el-GR" sz="2200" b="0" i="0" u="none" strike="noStrike" baseline="0" dirty="0" err="1">
                <a:latin typeface="Times New Roman" panose="02020603050405020304" pitchFamily="18" charset="0"/>
                <a:cs typeface="Times New Roman" panose="02020603050405020304" pitchFamily="18" charset="0"/>
              </a:rPr>
              <a:t>Yusuf</a:t>
            </a:r>
            <a:r>
              <a:rPr lang="el-GR" sz="2200" b="0" i="0" u="none" strike="noStrike" baseline="0" dirty="0">
                <a:latin typeface="Times New Roman" panose="02020603050405020304" pitchFamily="18" charset="0"/>
                <a:cs typeface="Times New Roman" panose="02020603050405020304" pitchFamily="18" charset="0"/>
              </a:rPr>
              <a:t> </a:t>
            </a:r>
            <a:r>
              <a:rPr lang="el-GR" sz="2200" b="0" i="0" u="none" strike="noStrike" baseline="0" dirty="0" err="1">
                <a:latin typeface="Times New Roman" panose="02020603050405020304" pitchFamily="18" charset="0"/>
                <a:cs typeface="Times New Roman" panose="02020603050405020304" pitchFamily="18" charset="0"/>
              </a:rPr>
              <a:t>et</a:t>
            </a:r>
            <a:r>
              <a:rPr lang="el-GR" sz="2200" b="0" i="0" u="none" strike="noStrike" baseline="0" dirty="0">
                <a:latin typeface="Times New Roman" panose="02020603050405020304" pitchFamily="18" charset="0"/>
                <a:cs typeface="Times New Roman" panose="02020603050405020304" pitchFamily="18" charset="0"/>
              </a:rPr>
              <a:t> </a:t>
            </a:r>
            <a:r>
              <a:rPr lang="el-GR" sz="2200" b="0" i="0" u="none" strike="noStrike" baseline="0" dirty="0" err="1">
                <a:latin typeface="Times New Roman" panose="02020603050405020304" pitchFamily="18" charset="0"/>
                <a:cs typeface="Times New Roman" panose="02020603050405020304" pitchFamily="18" charset="0"/>
              </a:rPr>
              <a:t>al</a:t>
            </a:r>
            <a:r>
              <a:rPr lang="el-GR" sz="2200" b="0" i="0" u="none" strike="noStrike" baseline="0" dirty="0">
                <a:latin typeface="Times New Roman" panose="02020603050405020304" pitchFamily="18" charset="0"/>
                <a:cs typeface="Times New Roman" panose="02020603050405020304" pitchFamily="18" charset="0"/>
              </a:rPr>
              <a:t>. 2004).</a:t>
            </a:r>
          </a:p>
          <a:p>
            <a:pPr algn="l">
              <a:lnSpc>
                <a:spcPct val="150000"/>
              </a:lnSpc>
            </a:pPr>
            <a:r>
              <a:rPr lang="el-GR" sz="2200" dirty="0">
                <a:latin typeface="Times New Roman" panose="02020603050405020304" pitchFamily="18" charset="0"/>
                <a:cs typeface="Times New Roman" panose="02020603050405020304" pitchFamily="18" charset="0"/>
              </a:rPr>
              <a:t>Από 30.000 Έλληνες 19% είναι παχύσαρκοι </a:t>
            </a:r>
            <a:r>
              <a:rPr lang="en-US" sz="2200" b="0" i="0" u="none" strike="noStrike" baseline="0" dirty="0">
                <a:latin typeface="Times New Roman" panose="02020603050405020304" pitchFamily="18" charset="0"/>
                <a:cs typeface="Times New Roman" panose="02020603050405020304" pitchFamily="18" charset="0"/>
              </a:rPr>
              <a:t>(BMI&gt;30)</a:t>
            </a:r>
            <a:r>
              <a:rPr lang="el-GR" sz="2200" b="0" i="0" u="none" strike="noStrike" baseline="0" dirty="0">
                <a:latin typeface="Times New Roman" panose="02020603050405020304" pitchFamily="18" charset="0"/>
                <a:cs typeface="Times New Roman" panose="02020603050405020304" pitchFamily="18" charset="0"/>
              </a:rPr>
              <a:t>.</a:t>
            </a:r>
          </a:p>
          <a:p>
            <a:pPr algn="l">
              <a:lnSpc>
                <a:spcPct val="150000"/>
              </a:lnSpc>
            </a:pPr>
            <a:endParaRPr lang="el-GR" sz="2200" b="0" i="0" u="none" strike="noStrike" baseline="0" dirty="0">
              <a:latin typeface="Times New Roman" panose="02020603050405020304" pitchFamily="18" charset="0"/>
              <a:cs typeface="Times New Roman" panose="02020603050405020304" pitchFamily="18" charset="0"/>
            </a:endParaRPr>
          </a:p>
          <a:p>
            <a:pPr algn="l">
              <a:lnSpc>
                <a:spcPct val="150000"/>
              </a:lnSpc>
            </a:pPr>
            <a:endParaRPr lang="el-GR" sz="2200" b="0" i="0" u="none" strike="noStrike" baseline="0" dirty="0">
              <a:latin typeface="Times New Roman" panose="02020603050405020304" pitchFamily="18" charset="0"/>
              <a:cs typeface="Times New Roman" panose="02020603050405020304" pitchFamily="18" charset="0"/>
            </a:endParaRPr>
          </a:p>
          <a:p>
            <a:pPr algn="l"/>
            <a:endParaRPr lang="el-GR" sz="20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25830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59D95B-0756-4DCF-9AA7-BF8E069EA2EC}"/>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ΙΣΟΡΡΟΠΗΜΕΝΗ ΔΙΑΤΡΟΦΗ</a:t>
            </a:r>
            <a:endParaRPr lang="el-GR" sz="3200" dirty="0"/>
          </a:p>
        </p:txBody>
      </p:sp>
      <p:sp>
        <p:nvSpPr>
          <p:cNvPr id="3" name="Θέση περιεχομένου 2">
            <a:extLst>
              <a:ext uri="{FF2B5EF4-FFF2-40B4-BE49-F238E27FC236}">
                <a16:creationId xmlns:a16="http://schemas.microsoft.com/office/drawing/2014/main" id="{FAC968F5-2702-4C30-8880-1EC6ECE7F734}"/>
              </a:ext>
            </a:extLst>
          </p:cNvPr>
          <p:cNvSpPr>
            <a:spLocks noGrp="1"/>
          </p:cNvSpPr>
          <p:nvPr>
            <p:ph idx="1"/>
          </p:nvPr>
        </p:nvSpPr>
        <p:spPr>
          <a:xfrm>
            <a:off x="457200" y="1988840"/>
            <a:ext cx="8229600" cy="4248472"/>
          </a:xfrm>
        </p:spPr>
        <p:txBody>
          <a:bodyPr/>
          <a:lstStyle/>
          <a:p>
            <a:pPr>
              <a:lnSpc>
                <a:spcPct val="150000"/>
              </a:lnSpc>
            </a:pPr>
            <a:r>
              <a:rPr lang="el-GR" sz="2400" dirty="0">
                <a:solidFill>
                  <a:prstClr val="black"/>
                </a:solidFill>
                <a:latin typeface="Times New Roman" panose="02020603050405020304" pitchFamily="18" charset="0"/>
                <a:cs typeface="Times New Roman" panose="02020603050405020304" pitchFamily="18" charset="0"/>
              </a:rPr>
              <a:t>Πρόσληψη απαραίτητων θρεπτικών ουσιών και ενέργειας για αποφυγή θρεπτικής ανεπάρκειας και υπερβολικής λήψης θερμίδων.</a:t>
            </a:r>
          </a:p>
          <a:p>
            <a:pPr>
              <a:lnSpc>
                <a:spcPct val="150000"/>
              </a:lnSpc>
            </a:pPr>
            <a:r>
              <a:rPr lang="el-GR" sz="2400" dirty="0">
                <a:latin typeface="Times New Roman" panose="02020603050405020304" pitchFamily="18" charset="0"/>
                <a:cs typeface="Times New Roman" panose="02020603050405020304" pitchFamily="18" charset="0"/>
              </a:rPr>
              <a:t>Ισορροπία μεταξύ υδατανθράκων</a:t>
            </a:r>
            <a:r>
              <a:rPr lang="el-GR" sz="2400">
                <a:latin typeface="Times New Roman" panose="02020603050405020304" pitchFamily="18" charset="0"/>
                <a:cs typeface="Times New Roman" panose="02020603050405020304" pitchFamily="18" charset="0"/>
              </a:rPr>
              <a:t>, λιπαρών </a:t>
            </a:r>
            <a:r>
              <a:rPr lang="el-GR" sz="2400" dirty="0">
                <a:latin typeface="Times New Roman" panose="02020603050405020304" pitchFamily="18" charset="0"/>
                <a:cs typeface="Times New Roman" panose="02020603050405020304" pitchFamily="18" charset="0"/>
              </a:rPr>
              <a:t>και πρωτεϊνών για μείωση κινδύνων χρόνιων ασθενειών.</a:t>
            </a:r>
          </a:p>
          <a:p>
            <a:pPr>
              <a:lnSpc>
                <a:spcPct val="150000"/>
              </a:lnSpc>
            </a:pPr>
            <a:r>
              <a:rPr lang="el-GR" sz="2400" dirty="0">
                <a:latin typeface="Times New Roman" panose="02020603050405020304" pitchFamily="18" charset="0"/>
                <a:cs typeface="Times New Roman" panose="02020603050405020304" pitchFamily="18" charset="0"/>
              </a:rPr>
              <a:t>Ποικιλία τροφίμων από όλες τις ομάδες (αμυλώδη, γαλακτοκομικά, λαχανικά, κρέας, λίπη και έλαια).</a:t>
            </a:r>
          </a:p>
          <a:p>
            <a:endParaRPr lang="el-GR" sz="2400" dirty="0">
              <a:latin typeface="Times New Roman" panose="02020603050405020304" pitchFamily="18" charset="0"/>
              <a:cs typeface="Times New Roman" panose="02020603050405020304" pitchFamily="18" charset="0"/>
            </a:endParaRPr>
          </a:p>
          <a:p>
            <a:endParaRPr lang="el-GR" sz="2400" dirty="0">
              <a:solidFill>
                <a:prstClr val="black"/>
              </a:solidFill>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500892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8DC3E3-46AE-4450-8F92-0616DE86A9D8}"/>
              </a:ext>
            </a:extLst>
          </p:cNvPr>
          <p:cNvSpPr>
            <a:spLocks noGrp="1"/>
          </p:cNvSpPr>
          <p:nvPr>
            <p:ph type="title"/>
          </p:nvPr>
        </p:nvSpPr>
        <p:spPr>
          <a:xfrm>
            <a:off x="179512" y="692696"/>
            <a:ext cx="8784976" cy="1656184"/>
          </a:xfrm>
        </p:spPr>
        <p:txBody>
          <a:bodyPr>
            <a:noAutofit/>
          </a:bodyPr>
          <a:lstStyle/>
          <a:p>
            <a:r>
              <a:rPr lang="el-GR" sz="3200" b="0" i="0" u="none" strike="noStrike" baseline="0" dirty="0">
                <a:solidFill>
                  <a:schemeClr val="tx1"/>
                </a:solidFill>
                <a:latin typeface="Times New Roman" panose="02020603050405020304" pitchFamily="18" charset="0"/>
                <a:cs typeface="Times New Roman" panose="02020603050405020304" pitchFamily="18" charset="0"/>
              </a:rPr>
              <a:t>Ποσοστά (%) παχυσαρκίας σε άτομα άνω των 15 ετών, κατά φύλο, σε ορισμένες ευρωπαϊκές χώρες.</a:t>
            </a:r>
            <a:endParaRPr lang="el-GR" sz="3200" dirty="0">
              <a:solidFill>
                <a:schemeClr val="tx1"/>
              </a:solidFill>
              <a:latin typeface="Times New Roman" panose="02020603050405020304" pitchFamily="18" charset="0"/>
              <a:cs typeface="Times New Roman" panose="02020603050405020304" pitchFamily="18" charset="0"/>
            </a:endParaRPr>
          </a:p>
        </p:txBody>
      </p:sp>
      <p:pic>
        <p:nvPicPr>
          <p:cNvPr id="16" name="Θέση περιεχομένου 15" descr="Εικόνα που περιέχει πίνακας&#10;&#10;Περιγραφή που δημιουργήθηκε αυτόματα">
            <a:extLst>
              <a:ext uri="{FF2B5EF4-FFF2-40B4-BE49-F238E27FC236}">
                <a16:creationId xmlns:a16="http://schemas.microsoft.com/office/drawing/2014/main" id="{A25E2EC1-2D0B-4572-9E16-DCFDE4FC91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2348880"/>
            <a:ext cx="7488832" cy="3960439"/>
          </a:xfrm>
        </p:spPr>
      </p:pic>
    </p:spTree>
    <p:extLst>
      <p:ext uri="{BB962C8B-B14F-4D97-AF65-F5344CB8AC3E}">
        <p14:creationId xmlns:p14="http://schemas.microsoft.com/office/powerpoint/2010/main" val="1175757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81CAF4-D9F4-4369-BF54-6A2644405042}"/>
              </a:ext>
            </a:extLst>
          </p:cNvPr>
          <p:cNvSpPr>
            <a:spLocks noGrp="1"/>
          </p:cNvSpPr>
          <p:nvPr>
            <p:ph type="title"/>
          </p:nvPr>
        </p:nvSpPr>
        <p:spPr>
          <a:xfrm>
            <a:off x="0" y="764704"/>
            <a:ext cx="9036496" cy="1445096"/>
          </a:xfrm>
        </p:spPr>
        <p:txBody>
          <a:bodyPr>
            <a:noAutofit/>
          </a:bodyPr>
          <a:lstStyle/>
          <a:p>
            <a:r>
              <a:rPr lang="el-GR" sz="3000" b="0" i="0" u="none" strike="noStrike" baseline="0" dirty="0">
                <a:solidFill>
                  <a:schemeClr val="tx1"/>
                </a:solidFill>
                <a:latin typeface="Times New Roman" panose="02020603050405020304" pitchFamily="18" charset="0"/>
                <a:cs typeface="Times New Roman" panose="02020603050405020304" pitchFamily="18" charset="0"/>
              </a:rPr>
              <a:t>Ποσοστά υπέρβαρων και παχύσαρκων ατόμων(ΔΜΣ&gt;27)  κατά φύλο, σε επιλεγμένες ομάδες ηλικιών, σε διάφορες Ευρωπαϊκές χώρες (1996 2003)*.</a:t>
            </a:r>
            <a:endParaRPr lang="el-GR" sz="3000" dirty="0">
              <a:solidFill>
                <a:schemeClr val="tx1"/>
              </a:solidFill>
              <a:latin typeface="Times New Roman" panose="02020603050405020304" pitchFamily="18" charset="0"/>
              <a:cs typeface="Times New Roman" panose="02020603050405020304" pitchFamily="18" charset="0"/>
            </a:endParaRPr>
          </a:p>
        </p:txBody>
      </p:sp>
      <p:pic>
        <p:nvPicPr>
          <p:cNvPr id="5" name="Θέση περιεχομένου 4" descr="Εικόνα που περιέχει πίνακας&#10;&#10;Περιγραφή που δημιουργήθηκε αυτόματα">
            <a:extLst>
              <a:ext uri="{FF2B5EF4-FFF2-40B4-BE49-F238E27FC236}">
                <a16:creationId xmlns:a16="http://schemas.microsoft.com/office/drawing/2014/main" id="{1D548E11-B5AF-4EFF-88AD-9800974EBC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348880"/>
            <a:ext cx="8208912" cy="4509120"/>
          </a:xfrm>
        </p:spPr>
      </p:pic>
    </p:spTree>
    <p:extLst>
      <p:ext uri="{BB962C8B-B14F-4D97-AF65-F5344CB8AC3E}">
        <p14:creationId xmlns:p14="http://schemas.microsoft.com/office/powerpoint/2010/main" val="911644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732054-9DBF-4A9C-8CB4-8E549D45548C}"/>
              </a:ext>
            </a:extLst>
          </p:cNvPr>
          <p:cNvSpPr>
            <a:spLocks noGrp="1"/>
          </p:cNvSpPr>
          <p:nvPr>
            <p:ph type="title"/>
          </p:nvPr>
        </p:nvSpPr>
        <p:spPr>
          <a:xfrm>
            <a:off x="457200" y="764704"/>
            <a:ext cx="8229600" cy="1152128"/>
          </a:xfrm>
        </p:spPr>
        <p:txBody>
          <a:bodyPr>
            <a:normAutofit/>
          </a:bodyPr>
          <a:lstStyle/>
          <a:p>
            <a:pPr algn="ctr"/>
            <a:r>
              <a:rPr lang="el-GR" sz="3200" dirty="0">
                <a:latin typeface="Times New Roman" panose="02020603050405020304" pitchFamily="18" charset="0"/>
                <a:cs typeface="Times New Roman" panose="02020603050405020304" pitchFamily="18" charset="0"/>
              </a:rPr>
              <a:t>ΠΑΡΑΓΟΝΤΕΣ ΚΙΝΔΥΝΟΥ ΚΑΡΔΙΑΓΓΕΙΑΚΩΝ ΝΟΣΗΜΑΤΩΝ</a:t>
            </a:r>
            <a:endParaRPr lang="el-GR" sz="3200" dirty="0"/>
          </a:p>
        </p:txBody>
      </p:sp>
      <p:sp>
        <p:nvSpPr>
          <p:cNvPr id="3" name="Θέση περιεχομένου 2">
            <a:extLst>
              <a:ext uri="{FF2B5EF4-FFF2-40B4-BE49-F238E27FC236}">
                <a16:creationId xmlns:a16="http://schemas.microsoft.com/office/drawing/2014/main" id="{F94F19F1-BC81-47AC-BE8E-5E3B1403879F}"/>
              </a:ext>
            </a:extLst>
          </p:cNvPr>
          <p:cNvSpPr>
            <a:spLocks noGrp="1"/>
          </p:cNvSpPr>
          <p:nvPr>
            <p:ph idx="1"/>
          </p:nvPr>
        </p:nvSpPr>
        <p:spPr/>
        <p:txBody>
          <a:bodyPr/>
          <a:lstStyle/>
          <a:p>
            <a:pPr>
              <a:lnSpc>
                <a:spcPct val="150000"/>
              </a:lnSpc>
            </a:pPr>
            <a:r>
              <a:rPr lang="el-GR" sz="2400" b="1" dirty="0">
                <a:latin typeface="Times New Roman" panose="02020603050405020304" pitchFamily="18" charset="0"/>
                <a:cs typeface="Times New Roman" panose="02020603050405020304" pitchFamily="18" charset="0"/>
              </a:rPr>
              <a:t>Σακχαρώδης διαβήτης</a:t>
            </a:r>
          </a:p>
          <a:p>
            <a:pPr algn="l">
              <a:lnSpc>
                <a:spcPct val="150000"/>
              </a:lnSpc>
            </a:pPr>
            <a:r>
              <a:rPr lang="el-GR" sz="2200" dirty="0">
                <a:latin typeface="Times New Roman" panose="02020603050405020304" pitchFamily="18" charset="0"/>
                <a:cs typeface="Times New Roman" panose="02020603050405020304" pitchFamily="18" charset="0"/>
              </a:rPr>
              <a:t>Ά</a:t>
            </a:r>
            <a:r>
              <a:rPr lang="el-GR" sz="2200" b="0" i="0" u="none" strike="noStrike" baseline="0" dirty="0">
                <a:latin typeface="Times New Roman" panose="02020603050405020304" pitchFamily="18" charset="0"/>
                <a:cs typeface="Times New Roman" panose="02020603050405020304" pitchFamily="18" charset="0"/>
              </a:rPr>
              <a:t>τομα που πάσχουν από σακχαρώδη διαβήτη διατρέχουν τριπλάσιο κίνδυνο να προσβληθούν από ισχαιμική καρδιοπάθεια, σε σχέση με τους υγιείς </a:t>
            </a:r>
            <a:r>
              <a:rPr lang="en-US" sz="2200" b="0" i="0" u="none" strike="noStrike" baseline="0" dirty="0">
                <a:latin typeface="Times New Roman" panose="02020603050405020304" pitchFamily="18" charset="0"/>
                <a:cs typeface="Times New Roman" panose="02020603050405020304" pitchFamily="18" charset="0"/>
              </a:rPr>
              <a:t>(Yusuf et al. 2001).</a:t>
            </a:r>
            <a:endParaRPr lang="el-GR" sz="2200" b="0" i="0" u="none" strike="noStrike" baseline="0" dirty="0">
              <a:latin typeface="Times New Roman" panose="02020603050405020304" pitchFamily="18" charset="0"/>
              <a:cs typeface="Times New Roman" panose="02020603050405020304" pitchFamily="18" charset="0"/>
            </a:endParaRPr>
          </a:p>
          <a:p>
            <a:pPr algn="l">
              <a:lnSpc>
                <a:spcPct val="150000"/>
              </a:lnSpc>
            </a:pPr>
            <a:r>
              <a:rPr lang="el-GR" sz="2200" b="0" i="0" u="none" strike="noStrike" baseline="0" dirty="0">
                <a:latin typeface="Times New Roman" panose="02020603050405020304" pitchFamily="18" charset="0"/>
                <a:cs typeface="Times New Roman" panose="02020603050405020304" pitchFamily="18" charset="0"/>
              </a:rPr>
              <a:t>31% των ατόμων που έχουν προσβληθεί από οξύ έμφραγμα του μυοκαρδίου έπασχαν ήδη από σακχαρώδη διαβήτη. </a:t>
            </a:r>
            <a:r>
              <a:rPr lang="en-US" sz="2200" b="0" i="0" u="none" strike="noStrike" baseline="0" dirty="0">
                <a:latin typeface="Times New Roman" panose="02020603050405020304" pitchFamily="18" charset="0"/>
                <a:cs typeface="Times New Roman" panose="02020603050405020304" pitchFamily="18" charset="0"/>
              </a:rPr>
              <a:t>(</a:t>
            </a:r>
            <a:r>
              <a:rPr lang="en-US" sz="2200" b="0" i="0" u="none" strike="noStrike" baseline="0" dirty="0" err="1">
                <a:latin typeface="Times New Roman" panose="02020603050405020304" pitchFamily="18" charset="0"/>
                <a:cs typeface="Times New Roman" panose="02020603050405020304" pitchFamily="18" charset="0"/>
              </a:rPr>
              <a:t>Andrikopoulos</a:t>
            </a:r>
            <a:r>
              <a:rPr lang="en-US" sz="2200" b="0" i="0" u="none" strike="noStrike" baseline="0" dirty="0">
                <a:latin typeface="Times New Roman" panose="02020603050405020304" pitchFamily="18" charset="0"/>
                <a:cs typeface="Times New Roman" panose="02020603050405020304" pitchFamily="18" charset="0"/>
              </a:rPr>
              <a:t> et al. 2007),</a:t>
            </a:r>
            <a:endParaRPr lang="el-GR" sz="2200" b="0" i="0" u="none" strike="noStrike" baseline="0" dirty="0">
              <a:latin typeface="Times New Roman" panose="02020603050405020304" pitchFamily="18" charset="0"/>
              <a:cs typeface="Times New Roman" panose="02020603050405020304" pitchFamily="18" charset="0"/>
            </a:endParaRPr>
          </a:p>
          <a:p>
            <a:pPr algn="l">
              <a:lnSpc>
                <a:spcPct val="150000"/>
              </a:lnSpc>
            </a:pPr>
            <a:endParaRPr lang="el-GR" sz="22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618325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7F738F-32B4-4DA7-A8CD-47036758D867}"/>
              </a:ext>
            </a:extLst>
          </p:cNvPr>
          <p:cNvSpPr>
            <a:spLocks noGrp="1"/>
          </p:cNvSpPr>
          <p:nvPr>
            <p:ph type="title"/>
          </p:nvPr>
        </p:nvSpPr>
        <p:spPr/>
        <p:txBody>
          <a:bodyPr>
            <a:normAutofit/>
          </a:bodyPr>
          <a:lstStyle/>
          <a:p>
            <a:pPr algn="ctr"/>
            <a:r>
              <a:rPr lang="el-GR" sz="3200" b="0" i="0" u="none" strike="noStrike" baseline="0" dirty="0">
                <a:solidFill>
                  <a:schemeClr val="tx1"/>
                </a:solidFill>
                <a:latin typeface="Times New Roman" panose="02020603050405020304" pitchFamily="18" charset="0"/>
                <a:cs typeface="Times New Roman" panose="02020603050405020304" pitchFamily="18" charset="0"/>
              </a:rPr>
              <a:t>Εκτίμηση του </a:t>
            </a:r>
            <a:r>
              <a:rPr lang="el-GR" sz="3200" b="0" i="0" u="none" strike="noStrike" baseline="0" dirty="0" err="1">
                <a:solidFill>
                  <a:schemeClr val="tx1"/>
                </a:solidFill>
                <a:latin typeface="Times New Roman" panose="02020603050405020304" pitchFamily="18" charset="0"/>
                <a:cs typeface="Times New Roman" panose="02020603050405020304" pitchFamily="18" charset="0"/>
              </a:rPr>
              <a:t>επιπολασμού</a:t>
            </a:r>
            <a:r>
              <a:rPr lang="el-GR" sz="3200" b="0" i="0" u="none" strike="noStrike" baseline="0" dirty="0">
                <a:solidFill>
                  <a:schemeClr val="tx1"/>
                </a:solidFill>
                <a:latin typeface="Times New Roman" panose="02020603050405020304" pitchFamily="18" charset="0"/>
                <a:cs typeface="Times New Roman" panose="02020603050405020304" pitchFamily="18" charset="0"/>
              </a:rPr>
              <a:t> του σακχαρώδη διαβήτη στην Ευρώπη.</a:t>
            </a:r>
            <a:endParaRPr lang="el-GR" sz="3200" dirty="0">
              <a:solidFill>
                <a:schemeClr val="tx1"/>
              </a:solidFill>
              <a:latin typeface="Times New Roman" panose="02020603050405020304" pitchFamily="18" charset="0"/>
              <a:cs typeface="Times New Roman" panose="02020603050405020304" pitchFamily="18" charset="0"/>
            </a:endParaRPr>
          </a:p>
        </p:txBody>
      </p:sp>
      <p:pic>
        <p:nvPicPr>
          <p:cNvPr id="5" name="Θέση περιεχομένου 4">
            <a:extLst>
              <a:ext uri="{FF2B5EF4-FFF2-40B4-BE49-F238E27FC236}">
                <a16:creationId xmlns:a16="http://schemas.microsoft.com/office/drawing/2014/main" id="{9D3AC22E-2F0E-4DB2-9FBF-2E4B72632D7C}"/>
              </a:ext>
            </a:extLst>
          </p:cNvPr>
          <p:cNvPicPr>
            <a:picLocks noGrp="1" noChangeAspect="1"/>
          </p:cNvPicPr>
          <p:nvPr>
            <p:ph idx="1"/>
          </p:nvPr>
        </p:nvPicPr>
        <p:blipFill>
          <a:blip r:embed="rId2"/>
          <a:stretch>
            <a:fillRect/>
          </a:stretch>
        </p:blipFill>
        <p:spPr>
          <a:xfrm>
            <a:off x="4567237" y="4406900"/>
            <a:ext cx="9526" cy="9526"/>
          </a:xfrm>
        </p:spPr>
      </p:pic>
      <p:pic>
        <p:nvPicPr>
          <p:cNvPr id="7" name="Εικόνα 6" descr="Εικόνα που περιέχει πίνακας&#10;&#10;Περιγραφή που δημιουργήθηκε αυτόματα">
            <a:extLst>
              <a:ext uri="{FF2B5EF4-FFF2-40B4-BE49-F238E27FC236}">
                <a16:creationId xmlns:a16="http://schemas.microsoft.com/office/drawing/2014/main" id="{62DC4EC0-E390-476B-B99A-C63235ED8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420888"/>
            <a:ext cx="6840759" cy="3744416"/>
          </a:xfrm>
          <a:prstGeom prst="rect">
            <a:avLst/>
          </a:prstGeom>
        </p:spPr>
      </p:pic>
    </p:spTree>
    <p:extLst>
      <p:ext uri="{BB962C8B-B14F-4D97-AF65-F5344CB8AC3E}">
        <p14:creationId xmlns:p14="http://schemas.microsoft.com/office/powerpoint/2010/main" val="4224034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637492-159D-4FB0-98D6-484426F9E5A9}"/>
              </a:ext>
            </a:extLst>
          </p:cNvPr>
          <p:cNvSpPr>
            <a:spLocks noGrp="1"/>
          </p:cNvSpPr>
          <p:nvPr>
            <p:ph type="title"/>
          </p:nvPr>
        </p:nvSpPr>
        <p:spPr>
          <a:xfrm>
            <a:off x="457200" y="692696"/>
            <a:ext cx="8229600" cy="1157064"/>
          </a:xfrm>
        </p:spPr>
        <p:txBody>
          <a:bodyPr>
            <a:normAutofit/>
          </a:bodyPr>
          <a:lstStyle/>
          <a:p>
            <a:pPr algn="ctr"/>
            <a:r>
              <a:rPr lang="el-GR" sz="3200" dirty="0">
                <a:latin typeface="Times New Roman" panose="02020603050405020304" pitchFamily="18" charset="0"/>
                <a:cs typeface="Times New Roman" panose="02020603050405020304" pitchFamily="18" charset="0"/>
              </a:rPr>
              <a:t>ΠΑΡΑΓΟΝΤΕΣ ΚΙΝΔΥΝΟΥ ΚΑΡΔΙΑΓΓΕΙΑΚΩΝ ΝΟΣΗΜΑΤΩΝ</a:t>
            </a:r>
            <a:endParaRPr lang="el-GR" sz="3200" dirty="0"/>
          </a:p>
        </p:txBody>
      </p:sp>
      <p:sp>
        <p:nvSpPr>
          <p:cNvPr id="3" name="Θέση περιεχομένου 2">
            <a:extLst>
              <a:ext uri="{FF2B5EF4-FFF2-40B4-BE49-F238E27FC236}">
                <a16:creationId xmlns:a16="http://schemas.microsoft.com/office/drawing/2014/main" id="{0392EEFF-6F47-4CC0-9BCE-615BDCC21C53}"/>
              </a:ext>
            </a:extLst>
          </p:cNvPr>
          <p:cNvSpPr>
            <a:spLocks noGrp="1"/>
          </p:cNvSpPr>
          <p:nvPr>
            <p:ph idx="1"/>
          </p:nvPr>
        </p:nvSpPr>
        <p:spPr>
          <a:xfrm>
            <a:off x="457200" y="1849760"/>
            <a:ext cx="8229600" cy="4387552"/>
          </a:xfrm>
        </p:spPr>
        <p:txBody>
          <a:bodyPr>
            <a:normAutofit lnSpcReduction="10000"/>
          </a:bodyPr>
          <a:lstStyle/>
          <a:p>
            <a:pPr>
              <a:lnSpc>
                <a:spcPct val="150000"/>
              </a:lnSpc>
            </a:pPr>
            <a:r>
              <a:rPr lang="el-GR" sz="2400" b="1" dirty="0">
                <a:latin typeface="Times New Roman" panose="02020603050405020304" pitchFamily="18" charset="0"/>
                <a:cs typeface="Times New Roman" panose="02020603050405020304" pitchFamily="18" charset="0"/>
              </a:rPr>
              <a:t>Αρτηριακή Υπέρταση</a:t>
            </a:r>
          </a:p>
          <a:p>
            <a:pPr marL="109728" indent="0">
              <a:lnSpc>
                <a:spcPct val="150000"/>
              </a:lnSpc>
              <a:buNone/>
            </a:pPr>
            <a:r>
              <a:rPr lang="el-GR" sz="2400" dirty="0">
                <a:latin typeface="Times New Roman" panose="02020603050405020304" pitchFamily="18" charset="0"/>
                <a:cs typeface="Times New Roman" panose="02020603050405020304" pitchFamily="18" charset="0"/>
              </a:rPr>
              <a:t>Συστολική αρτηριακή πίεση υψηλότερη από 140</a:t>
            </a:r>
            <a:r>
              <a:rPr lang="en-US" sz="2400" dirty="0">
                <a:latin typeface="Times New Roman" panose="02020603050405020304" pitchFamily="18" charset="0"/>
                <a:cs typeface="Times New Roman" panose="02020603050405020304" pitchFamily="18" charset="0"/>
              </a:rPr>
              <a:t>mmHg </a:t>
            </a:r>
            <a:r>
              <a:rPr lang="el-GR" sz="2400" dirty="0">
                <a:latin typeface="Times New Roman" panose="02020603050405020304" pitchFamily="18" charset="0"/>
                <a:cs typeface="Times New Roman" panose="02020603050405020304" pitchFamily="18" charset="0"/>
              </a:rPr>
              <a:t>και/ή διαστολική υψηλότερη από 90</a:t>
            </a:r>
            <a:r>
              <a:rPr lang="en-US" sz="2400" dirty="0">
                <a:latin typeface="Times New Roman" panose="02020603050405020304" pitchFamily="18" charset="0"/>
                <a:cs typeface="Times New Roman" panose="02020603050405020304" pitchFamily="18" charset="0"/>
              </a:rPr>
              <a:t>mmHg</a:t>
            </a:r>
            <a:r>
              <a:rPr lang="el-GR"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7 </a:t>
            </a:r>
            <a:r>
              <a:rPr lang="el-GR" sz="2400" dirty="0">
                <a:latin typeface="Times New Roman" panose="02020603050405020304" pitchFamily="18" charset="0"/>
                <a:cs typeface="Times New Roman" panose="02020603050405020304" pitchFamily="18" charset="0"/>
              </a:rPr>
              <a:t>εκατομμύρια πρόωροι θάνατοι/έτος παγκοσμίως.</a:t>
            </a:r>
          </a:p>
          <a:p>
            <a:pPr>
              <a:lnSpc>
                <a:spcPct val="150000"/>
              </a:lnSpc>
            </a:pPr>
            <a:r>
              <a:rPr lang="el-GR" sz="2400" dirty="0">
                <a:latin typeface="Times New Roman" panose="02020603050405020304" pitchFamily="18" charset="0"/>
                <a:cs typeface="Times New Roman" panose="02020603050405020304" pitchFamily="18" charset="0"/>
              </a:rPr>
              <a:t>64 εκατομμύρια χαμένα έτη ζωής από πρόωρη θνησιμότητα ή ανικανότητα.</a:t>
            </a:r>
          </a:p>
          <a:p>
            <a:pPr>
              <a:lnSpc>
                <a:spcPct val="150000"/>
              </a:lnSpc>
            </a:pPr>
            <a:r>
              <a:rPr lang="el-GR" sz="2400" dirty="0">
                <a:latin typeface="Times New Roman" panose="02020603050405020304" pitchFamily="18" charset="0"/>
                <a:cs typeface="Times New Roman" panose="02020603050405020304" pitchFamily="18" charset="0"/>
              </a:rPr>
              <a:t>50% καρδιαγγειακών επεισοδίων και 75% αγγειακών εγκεφαλικών προκαλούνται λόγω αρτηριακής υπέρτασης.</a:t>
            </a:r>
          </a:p>
          <a:p>
            <a:pPr marL="109728" indent="0">
              <a:buNone/>
            </a:pPr>
            <a:endParaRPr lang="el-GR" dirty="0"/>
          </a:p>
        </p:txBody>
      </p:sp>
    </p:spTree>
    <p:extLst>
      <p:ext uri="{BB962C8B-B14F-4D97-AF65-F5344CB8AC3E}">
        <p14:creationId xmlns:p14="http://schemas.microsoft.com/office/powerpoint/2010/main" val="3258004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3DE7F4-4166-4241-BEC2-35F0A12ABF5E}"/>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ΠΑΡΑΓΟΝΤΕΣ ΚΙΝΔΥΝΟΥ ΚΑΡΔΙΑΓΓΕΙΑΚΩΝ ΝΟΣΗΜΑΤΩΝ</a:t>
            </a:r>
            <a:endParaRPr lang="el-GR" sz="3200" dirty="0"/>
          </a:p>
        </p:txBody>
      </p:sp>
      <p:sp>
        <p:nvSpPr>
          <p:cNvPr id="3" name="Θέση περιεχομένου 2">
            <a:extLst>
              <a:ext uri="{FF2B5EF4-FFF2-40B4-BE49-F238E27FC236}">
                <a16:creationId xmlns:a16="http://schemas.microsoft.com/office/drawing/2014/main" id="{F58063EF-FCF3-47F5-B758-1EE9683B7D5C}"/>
              </a:ext>
            </a:extLst>
          </p:cNvPr>
          <p:cNvSpPr>
            <a:spLocks noGrp="1"/>
          </p:cNvSpPr>
          <p:nvPr>
            <p:ph idx="1"/>
          </p:nvPr>
        </p:nvSpPr>
        <p:spPr/>
        <p:txBody>
          <a:bodyPr>
            <a:normAutofit/>
          </a:bodyPr>
          <a:lstStyle/>
          <a:p>
            <a:pPr>
              <a:lnSpc>
                <a:spcPct val="150000"/>
              </a:lnSpc>
            </a:pPr>
            <a:r>
              <a:rPr lang="el-GR" sz="2400" b="1" dirty="0">
                <a:latin typeface="Times New Roman" panose="02020603050405020304" pitchFamily="18" charset="0"/>
                <a:cs typeface="Times New Roman" panose="02020603050405020304" pitchFamily="18" charset="0"/>
              </a:rPr>
              <a:t>Έλλειψη φυσικής δραστηριότητας</a:t>
            </a:r>
            <a:endParaRPr lang="en-US" sz="2400" b="1" dirty="0">
              <a:latin typeface="Times New Roman" panose="02020603050405020304" pitchFamily="18" charset="0"/>
              <a:cs typeface="Times New Roman" panose="02020603050405020304" pitchFamily="18" charset="0"/>
            </a:endParaRPr>
          </a:p>
          <a:p>
            <a:pPr>
              <a:lnSpc>
                <a:spcPct val="150000"/>
              </a:lnSpc>
            </a:pPr>
            <a:r>
              <a:rPr lang="el-GR" sz="2400" dirty="0">
                <a:latin typeface="Times New Roman" panose="02020603050405020304" pitchFamily="18" charset="0"/>
                <a:cs typeface="Times New Roman" panose="02020603050405020304" pitchFamily="18" charset="0"/>
              </a:rPr>
              <a:t>19 εκατομμύρια θάνατοι παγκοσμίως εκ των οποίων το 20% αποδίδονται σε καρδιαγγειακά νοσήματα.</a:t>
            </a:r>
            <a:endParaRPr lang="en-US" sz="2400" dirty="0">
              <a:latin typeface="Times New Roman" panose="02020603050405020304" pitchFamily="18" charset="0"/>
              <a:cs typeface="Times New Roman" panose="02020603050405020304" pitchFamily="18" charset="0"/>
            </a:endParaRPr>
          </a:p>
          <a:p>
            <a:pPr>
              <a:lnSpc>
                <a:spcPct val="150000"/>
              </a:lnSpc>
            </a:pPr>
            <a:r>
              <a:rPr lang="el-GR" sz="2400" dirty="0">
                <a:latin typeface="Times New Roman" panose="02020603050405020304" pitchFamily="18" charset="0"/>
                <a:cs typeface="Times New Roman" panose="02020603050405020304" pitchFamily="18" charset="0"/>
              </a:rPr>
              <a:t>150 λεπτά ήπιας φυσικής άσκησης ή 60 λεπτά έντονης φυσικής άσκησης εβδομαδιαίως μειώνουν τον κίνδυνο εμφάνισης καρδιαγγειακών κατά 30% (</a:t>
            </a:r>
            <a:r>
              <a:rPr lang="en-US" sz="2400" dirty="0">
                <a:latin typeface="Times New Roman" panose="02020603050405020304" pitchFamily="18" charset="0"/>
                <a:cs typeface="Times New Roman" panose="02020603050405020304" pitchFamily="18" charset="0"/>
              </a:rPr>
              <a:t>WHO, 2004).</a:t>
            </a:r>
            <a:endParaRPr lang="el-GR" sz="2400" dirty="0">
              <a:latin typeface="Times New Roman" panose="02020603050405020304" pitchFamily="18" charset="0"/>
              <a:cs typeface="Times New Roman" panose="02020603050405020304" pitchFamily="18" charset="0"/>
            </a:endParaRPr>
          </a:p>
          <a:p>
            <a:pPr marL="109728" indent="0">
              <a:buNone/>
            </a:pPr>
            <a:endParaRPr lang="el-GR" dirty="0"/>
          </a:p>
        </p:txBody>
      </p:sp>
    </p:spTree>
    <p:extLst>
      <p:ext uri="{BB962C8B-B14F-4D97-AF65-F5344CB8AC3E}">
        <p14:creationId xmlns:p14="http://schemas.microsoft.com/office/powerpoint/2010/main" val="2249890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6F947A-269E-4415-9F91-FEC7A63E40C5}"/>
              </a:ext>
            </a:extLst>
          </p:cNvPr>
          <p:cNvSpPr>
            <a:spLocks noGrp="1"/>
          </p:cNvSpPr>
          <p:nvPr>
            <p:ph type="title"/>
          </p:nvPr>
        </p:nvSpPr>
        <p:spPr>
          <a:xfrm>
            <a:off x="457200" y="836712"/>
            <a:ext cx="8229600" cy="1080120"/>
          </a:xfrm>
        </p:spPr>
        <p:txBody>
          <a:bodyPr>
            <a:normAutofit/>
          </a:bodyPr>
          <a:lstStyle/>
          <a:p>
            <a:pPr algn="ctr"/>
            <a:r>
              <a:rPr lang="el-GR" sz="3200" dirty="0">
                <a:latin typeface="Times New Roman" panose="02020603050405020304" pitchFamily="18" charset="0"/>
                <a:cs typeface="Times New Roman" panose="02020603050405020304" pitchFamily="18" charset="0"/>
              </a:rPr>
              <a:t>ΠΑΡΑΓΟΝΤΕΣ ΚΙΝΔΥΝΟΥ ΚΑΡΔΙΑΓΓΕΙΑΚΩΝ ΝΟΣΗΜΑΤΩΝ</a:t>
            </a:r>
            <a:endParaRPr lang="el-GR" sz="3200" dirty="0"/>
          </a:p>
        </p:txBody>
      </p:sp>
      <p:sp>
        <p:nvSpPr>
          <p:cNvPr id="3" name="Θέση περιεχομένου 2">
            <a:extLst>
              <a:ext uri="{FF2B5EF4-FFF2-40B4-BE49-F238E27FC236}">
                <a16:creationId xmlns:a16="http://schemas.microsoft.com/office/drawing/2014/main" id="{FDBBBEAF-C0DC-4BB9-98AF-FC25619FB613}"/>
              </a:ext>
            </a:extLst>
          </p:cNvPr>
          <p:cNvSpPr>
            <a:spLocks noGrp="1"/>
          </p:cNvSpPr>
          <p:nvPr>
            <p:ph idx="1"/>
          </p:nvPr>
        </p:nvSpPr>
        <p:spPr>
          <a:xfrm>
            <a:off x="457200" y="1916832"/>
            <a:ext cx="8229600" cy="4657704"/>
          </a:xfrm>
        </p:spPr>
        <p:txBody>
          <a:bodyPr>
            <a:normAutofit fontScale="92500"/>
          </a:bodyPr>
          <a:lstStyle/>
          <a:p>
            <a:pPr>
              <a:lnSpc>
                <a:spcPct val="150000"/>
              </a:lnSpc>
            </a:pPr>
            <a:r>
              <a:rPr lang="el-GR" sz="2400" b="1" dirty="0">
                <a:latin typeface="Times New Roman" panose="02020603050405020304" pitchFamily="18" charset="0"/>
                <a:cs typeface="Times New Roman" panose="02020603050405020304" pitchFamily="18" charset="0"/>
              </a:rPr>
              <a:t>Κοινωνικοοικονομικές Συνθήκες</a:t>
            </a:r>
          </a:p>
          <a:p>
            <a:pPr>
              <a:lnSpc>
                <a:spcPct val="150000"/>
              </a:lnSpc>
            </a:pPr>
            <a:r>
              <a:rPr lang="el-GR" sz="2400" dirty="0">
                <a:latin typeface="Times New Roman" panose="02020603050405020304" pitchFamily="18" charset="0"/>
                <a:cs typeface="Times New Roman" panose="02020603050405020304" pitchFamily="18" charset="0"/>
              </a:rPr>
              <a:t>Το 80% των καρδιαγγειακών επεισοδίων συμβαίνουν στα χαμηλότερα κοινωνικοοικονομικά στρώματα.</a:t>
            </a:r>
          </a:p>
          <a:p>
            <a:pPr>
              <a:lnSpc>
                <a:spcPct val="150000"/>
              </a:lnSpc>
            </a:pPr>
            <a:r>
              <a:rPr lang="el-GR" sz="2400" dirty="0">
                <a:latin typeface="Times New Roman" panose="02020603050405020304" pitchFamily="18" charset="0"/>
                <a:cs typeface="Times New Roman" panose="02020603050405020304" pitchFamily="18" charset="0"/>
              </a:rPr>
              <a:t>Σε δείγμα 2.172 ασθενών που εισήχθησαν με οξύ καρδιακό επεισόδιο στο Ιπποκράτειο και σε άλλα πέντε περιφερειακά νοσοκομεία, (Καλαμάτας, Χαλκίδας, Λαμίας, Καρδίτσας και Ζακύνθου), η συντριπτική πλειονότητα είχε μέσο όρο σπουδών τα 7,5 χρόνια (απόφοιτοι δημοτικού) (</a:t>
            </a:r>
            <a:r>
              <a:rPr lang="el-GR" sz="2400" dirty="0" err="1">
                <a:latin typeface="Times New Roman" panose="02020603050405020304" pitchFamily="18" charset="0"/>
                <a:cs typeface="Times New Roman" panose="02020603050405020304" pitchFamily="18" charset="0"/>
              </a:rPr>
              <a:t>Pitsavos</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et</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al</a:t>
            </a:r>
            <a:r>
              <a:rPr lang="el-GR" sz="2400" dirty="0">
                <a:latin typeface="Times New Roman" panose="02020603050405020304" pitchFamily="18" charset="0"/>
                <a:cs typeface="Times New Roman" panose="02020603050405020304" pitchFamily="18" charset="0"/>
              </a:rPr>
              <a:t>. 2003).</a:t>
            </a:r>
            <a:endParaRPr lang="el-GR" sz="2400" b="1" dirty="0">
              <a:latin typeface="Times New Roman" panose="02020603050405020304" pitchFamily="18" charset="0"/>
              <a:cs typeface="Times New Roman" panose="02020603050405020304" pitchFamily="18" charset="0"/>
            </a:endParaRPr>
          </a:p>
          <a:p>
            <a:pPr marL="109728" indent="0">
              <a:buNone/>
            </a:pPr>
            <a:endParaRPr lang="el-GR" dirty="0"/>
          </a:p>
        </p:txBody>
      </p:sp>
    </p:spTree>
    <p:extLst>
      <p:ext uri="{BB962C8B-B14F-4D97-AF65-F5344CB8AC3E}">
        <p14:creationId xmlns:p14="http://schemas.microsoft.com/office/powerpoint/2010/main" val="3375363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76E92C-A04B-4D1E-82AB-7BD0A6FE4C6E}"/>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ΠΑΡΑΓΟΝΤΕΣ ΚΙΝΔΥΝΟΥ ΚΑΡΔΙΑΓΓΕΙΑΚΩΝ ΝΟΣΗΜΑΤΩΝ</a:t>
            </a:r>
            <a:endParaRPr lang="el-GR" sz="3200" dirty="0"/>
          </a:p>
        </p:txBody>
      </p:sp>
      <p:sp>
        <p:nvSpPr>
          <p:cNvPr id="3" name="Θέση περιεχομένου 2">
            <a:extLst>
              <a:ext uri="{FF2B5EF4-FFF2-40B4-BE49-F238E27FC236}">
                <a16:creationId xmlns:a16="http://schemas.microsoft.com/office/drawing/2014/main" id="{0F781511-CFA3-4996-ACC6-EE4F8EB5D089}"/>
              </a:ext>
            </a:extLst>
          </p:cNvPr>
          <p:cNvSpPr>
            <a:spLocks noGrp="1"/>
          </p:cNvSpPr>
          <p:nvPr>
            <p:ph idx="1"/>
          </p:nvPr>
        </p:nvSpPr>
        <p:spPr/>
        <p:txBody>
          <a:bodyPr>
            <a:normAutofit/>
          </a:bodyPr>
          <a:lstStyle/>
          <a:p>
            <a:pPr>
              <a:lnSpc>
                <a:spcPct val="150000"/>
              </a:lnSpc>
            </a:pPr>
            <a:r>
              <a:rPr lang="el-GR" sz="2400" b="1" dirty="0">
                <a:latin typeface="Times New Roman" panose="02020603050405020304" pitchFamily="18" charset="0"/>
                <a:cs typeface="Times New Roman" panose="02020603050405020304" pitchFamily="18" charset="0"/>
              </a:rPr>
              <a:t>Υγιεινή Διατροφή</a:t>
            </a:r>
            <a:endParaRPr lang="en-US" sz="2400" b="1" dirty="0">
              <a:latin typeface="Times New Roman" panose="02020603050405020304" pitchFamily="18" charset="0"/>
              <a:cs typeface="Times New Roman" panose="02020603050405020304" pitchFamily="18" charset="0"/>
            </a:endParaRPr>
          </a:p>
          <a:p>
            <a:pPr>
              <a:lnSpc>
                <a:spcPct val="150000"/>
              </a:lnSpc>
            </a:pPr>
            <a:r>
              <a:rPr lang="en-US" sz="2600" dirty="0">
                <a:latin typeface="Times New Roman" panose="02020603050405020304" pitchFamily="18" charset="0"/>
                <a:cs typeface="Times New Roman" panose="02020603050405020304" pitchFamily="18" charset="0"/>
              </a:rPr>
              <a:t>4% </a:t>
            </a:r>
            <a:r>
              <a:rPr lang="el-GR" sz="2600" dirty="0">
                <a:latin typeface="Times New Roman" panose="02020603050405020304" pitchFamily="18" charset="0"/>
                <a:cs typeface="Times New Roman" panose="02020603050405020304" pitchFamily="18" charset="0"/>
              </a:rPr>
              <a:t>συνολικού φορτίου νοσηρότητας στις αναπτυγμένες χώρες οφείλεται στη χαμηλή κατανάλωση φρούτων και λαχανικών (&lt;600</a:t>
            </a:r>
            <a:r>
              <a:rPr lang="en-US" sz="2600" dirty="0">
                <a:latin typeface="Times New Roman" panose="02020603050405020304" pitchFamily="18" charset="0"/>
                <a:cs typeface="Times New Roman" panose="02020603050405020304" pitchFamily="18" charset="0"/>
              </a:rPr>
              <a:t>gr/</a:t>
            </a:r>
            <a:r>
              <a:rPr lang="el-GR" sz="2600" dirty="0">
                <a:latin typeface="Times New Roman" panose="02020603050405020304" pitchFamily="18" charset="0"/>
                <a:cs typeface="Times New Roman" panose="02020603050405020304" pitchFamily="18" charset="0"/>
              </a:rPr>
              <a:t>ημερησίως).</a:t>
            </a:r>
          </a:p>
          <a:p>
            <a:pPr>
              <a:lnSpc>
                <a:spcPct val="150000"/>
              </a:lnSpc>
            </a:pPr>
            <a:r>
              <a:rPr lang="el-GR" sz="2600" dirty="0">
                <a:latin typeface="Times New Roman" panose="02020603050405020304" pitchFamily="18" charset="0"/>
                <a:cs typeface="Times New Roman" panose="02020603050405020304" pitchFamily="18" charset="0"/>
              </a:rPr>
              <a:t>Στην Ελλάδα το ποσοστό συμμετοχής των λιπιδίων στη συνολική θερμιδική πρόσληψη αυξάνει από 27% το 1960 σε 35,6% το 2003.</a:t>
            </a:r>
          </a:p>
          <a:p>
            <a:pPr>
              <a:lnSpc>
                <a:spcPct val="150000"/>
              </a:lnSpc>
            </a:pPr>
            <a:endParaRPr lang="en-US" sz="26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868690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0DF9E7-1C6B-4CC7-96AE-5BB9AF002D25}"/>
              </a:ext>
            </a:extLst>
          </p:cNvPr>
          <p:cNvSpPr>
            <a:spLocks noGrp="1"/>
          </p:cNvSpPr>
          <p:nvPr>
            <p:ph type="title"/>
          </p:nvPr>
        </p:nvSpPr>
        <p:spPr>
          <a:xfrm>
            <a:off x="611560" y="764703"/>
            <a:ext cx="8229600" cy="1440161"/>
          </a:xfrm>
        </p:spPr>
        <p:txBody>
          <a:bodyPr>
            <a:noAutofit/>
          </a:bodyPr>
          <a:lstStyle/>
          <a:p>
            <a:pPr algn="ctr"/>
            <a:r>
              <a:rPr lang="el-GR" sz="3200" dirty="0">
                <a:latin typeface="Times New Roman" panose="02020603050405020304" pitchFamily="18" charset="0"/>
                <a:cs typeface="Times New Roman" panose="02020603050405020304" pitchFamily="18" charset="0"/>
              </a:rPr>
              <a:t>ΜΕΣΗ ΗΜΕΡΗΣΙΑ ΚΑΤΑ ΚΕΦΑΛΗ ΚΑΤΑΝΑΛΩΣΗ ΛΙΠΙΔΙΩΝ (</a:t>
            </a:r>
            <a:r>
              <a:rPr lang="el-GR" sz="3200" dirty="0" err="1">
                <a:latin typeface="Times New Roman" panose="02020603050405020304" pitchFamily="18" charset="0"/>
                <a:cs typeface="Times New Roman" panose="02020603050405020304" pitchFamily="18" charset="0"/>
              </a:rPr>
              <a:t>gr</a:t>
            </a:r>
            <a:r>
              <a:rPr lang="el-GR" sz="3200" dirty="0">
                <a:latin typeface="Times New Roman" panose="02020603050405020304" pitchFamily="18" charset="0"/>
                <a:cs typeface="Times New Roman" panose="02020603050405020304" pitchFamily="18" charset="0"/>
              </a:rPr>
              <a:t>) ΣΕ ΔΙΑΦΟΡΕΣ ΧΩΡΕΣ</a:t>
            </a:r>
            <a:endParaRPr lang="el-GR" sz="3200" dirty="0"/>
          </a:p>
        </p:txBody>
      </p:sp>
      <p:pic>
        <p:nvPicPr>
          <p:cNvPr id="5" name="Θέση περιεχομένου 4">
            <a:extLst>
              <a:ext uri="{FF2B5EF4-FFF2-40B4-BE49-F238E27FC236}">
                <a16:creationId xmlns:a16="http://schemas.microsoft.com/office/drawing/2014/main" id="{626F6089-57A0-42E6-A3BF-041F6F70F0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0785" y="2492897"/>
            <a:ext cx="5582429" cy="3233400"/>
          </a:xfrm>
        </p:spPr>
      </p:pic>
    </p:spTree>
    <p:extLst>
      <p:ext uri="{BB962C8B-B14F-4D97-AF65-F5344CB8AC3E}">
        <p14:creationId xmlns:p14="http://schemas.microsoft.com/office/powerpoint/2010/main" val="496170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93D45B-DB85-447F-87E2-49B3ED788748}"/>
              </a:ext>
            </a:extLst>
          </p:cNvPr>
          <p:cNvSpPr>
            <a:spLocks noGrp="1"/>
          </p:cNvSpPr>
          <p:nvPr>
            <p:ph type="title"/>
          </p:nvPr>
        </p:nvSpPr>
        <p:spPr>
          <a:xfrm>
            <a:off x="457200" y="692696"/>
            <a:ext cx="8229600" cy="1584176"/>
          </a:xfrm>
        </p:spPr>
        <p:txBody>
          <a:bodyPr>
            <a:noAutofit/>
          </a:bodyPr>
          <a:lstStyle/>
          <a:p>
            <a:pPr algn="ctr"/>
            <a:r>
              <a:rPr lang="el-GR" sz="3200" dirty="0">
                <a:latin typeface="Times New Roman" panose="02020603050405020304" pitchFamily="18" charset="0"/>
                <a:cs typeface="Times New Roman" panose="02020603050405020304" pitchFamily="18" charset="0"/>
              </a:rPr>
              <a:t>ΚΑΤΑΝΑΛΩΣΗ ΦΡΟΥΤΩΝ ΚΑΙ ΛΑΧΑΝΙΚΩΝ ΣΕ ΔΙΑΦΟΡΕΣ ΕΥΡΩΠΑΪΚΕΣ ΧΩΡΕΣ </a:t>
            </a:r>
            <a:r>
              <a:rPr lang="en-US" sz="3200" dirty="0">
                <a:latin typeface="Times New Roman" panose="02020603050405020304" pitchFamily="18" charset="0"/>
                <a:cs typeface="Times New Roman" panose="02020603050405020304" pitchFamily="18" charset="0"/>
              </a:rPr>
              <a:t>2001-2003(gr/person/day).</a:t>
            </a:r>
            <a:endParaRPr lang="el-GR" sz="3200" dirty="0">
              <a:latin typeface="Times New Roman" panose="02020603050405020304" pitchFamily="18" charset="0"/>
              <a:cs typeface="Times New Roman" panose="02020603050405020304" pitchFamily="18" charset="0"/>
            </a:endParaRPr>
          </a:p>
        </p:txBody>
      </p:sp>
      <p:pic>
        <p:nvPicPr>
          <p:cNvPr id="5" name="Θέση περιεχομένου 4">
            <a:extLst>
              <a:ext uri="{FF2B5EF4-FFF2-40B4-BE49-F238E27FC236}">
                <a16:creationId xmlns:a16="http://schemas.microsoft.com/office/drawing/2014/main" id="{91E887DE-D854-4135-8738-4D7240A5C7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2492896"/>
            <a:ext cx="5382376" cy="3003087"/>
          </a:xfrm>
        </p:spPr>
      </p:pic>
    </p:spTree>
    <p:extLst>
      <p:ext uri="{BB962C8B-B14F-4D97-AF65-F5344CB8AC3E}">
        <p14:creationId xmlns:p14="http://schemas.microsoft.com/office/powerpoint/2010/main" val="3716724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EE2C8D-C55D-4BAB-9D9B-7B579B0DB01C}"/>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«ΚΑΝΟΝΕΣ»</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ΙΣΟΡΡΟΠΗΜΕΝΗΣ ΔΙΑΤΡΟΦΗ</a:t>
            </a:r>
          </a:p>
        </p:txBody>
      </p:sp>
      <p:sp>
        <p:nvSpPr>
          <p:cNvPr id="3" name="Θέση περιεχομένου 2">
            <a:extLst>
              <a:ext uri="{FF2B5EF4-FFF2-40B4-BE49-F238E27FC236}">
                <a16:creationId xmlns:a16="http://schemas.microsoft.com/office/drawing/2014/main" id="{659D79B6-B893-4682-BD01-693881B183B7}"/>
              </a:ext>
            </a:extLst>
          </p:cNvPr>
          <p:cNvSpPr>
            <a:spLocks noGrp="1"/>
          </p:cNvSpPr>
          <p:nvPr>
            <p:ph idx="1"/>
          </p:nvPr>
        </p:nvSpPr>
        <p:spPr/>
        <p:txBody>
          <a:bodyPr>
            <a:normAutofit/>
          </a:bodyPr>
          <a:lstStyle/>
          <a:p>
            <a:pPr>
              <a:lnSpc>
                <a:spcPct val="150000"/>
              </a:lnSpc>
            </a:pPr>
            <a:r>
              <a:rPr lang="el-GR" sz="2400" dirty="0">
                <a:latin typeface="Times New Roman" panose="02020603050405020304" pitchFamily="18" charset="0"/>
                <a:cs typeface="Times New Roman" panose="02020603050405020304" pitchFamily="18" charset="0"/>
              </a:rPr>
              <a:t>Απολαύστε το φαγητό σας.</a:t>
            </a:r>
          </a:p>
          <a:p>
            <a:pPr>
              <a:lnSpc>
                <a:spcPct val="150000"/>
              </a:lnSpc>
            </a:pPr>
            <a:r>
              <a:rPr lang="el-GR" sz="2400" dirty="0">
                <a:latin typeface="Times New Roman" panose="02020603050405020304" pitchFamily="18" charset="0"/>
                <a:cs typeface="Times New Roman" panose="02020603050405020304" pitchFamily="18" charset="0"/>
              </a:rPr>
              <a:t>Βάλτε ποικιλία στη διατροφή σας.</a:t>
            </a:r>
          </a:p>
          <a:p>
            <a:pPr>
              <a:lnSpc>
                <a:spcPct val="150000"/>
              </a:lnSpc>
            </a:pPr>
            <a:r>
              <a:rPr lang="el-GR" sz="2400" dirty="0">
                <a:latin typeface="Times New Roman" panose="02020603050405020304" pitchFamily="18" charset="0"/>
                <a:cs typeface="Times New Roman" panose="02020603050405020304" pitchFamily="18" charset="0"/>
              </a:rPr>
              <a:t>Προσλαμβάνετε σωστό ποσό θερμίδων με ισορροπημένη κατανομή θρεπτικών συστατικών.</a:t>
            </a:r>
          </a:p>
          <a:p>
            <a:pPr>
              <a:lnSpc>
                <a:spcPct val="150000"/>
              </a:lnSpc>
            </a:pPr>
            <a:r>
              <a:rPr lang="el-GR" sz="2400" dirty="0">
                <a:latin typeface="Times New Roman" panose="02020603050405020304" pitchFamily="18" charset="0"/>
                <a:cs typeface="Times New Roman" panose="02020603050405020304" pitchFamily="18" charset="0"/>
              </a:rPr>
              <a:t>Καταναλώστε τρόφιμα πλούσια σε άμυλο και ίνες.</a:t>
            </a:r>
          </a:p>
          <a:p>
            <a:pPr>
              <a:lnSpc>
                <a:spcPct val="150000"/>
              </a:lnSpc>
            </a:pPr>
            <a:r>
              <a:rPr lang="el-GR" sz="2400" dirty="0">
                <a:latin typeface="Times New Roman" panose="02020603050405020304" pitchFamily="18" charset="0"/>
                <a:cs typeface="Times New Roman" panose="02020603050405020304" pitchFamily="18" charset="0"/>
              </a:rPr>
              <a:t>Αποφεύγετε τρόφιμα πλούσια σε λιπαρά και χοληστερίνη.</a:t>
            </a:r>
          </a:p>
          <a:p>
            <a:endParaRPr lang="el-G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94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FAAB0D-3800-47E0-BF04-5CBEC2ECAC6E}"/>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ΥΙΟΘΕΤΗΣΗ ΤΗΣ ΜΕΣΟΓΕΙΑΚΗΣ ΔΙΑΤΡΟΦΗΣ ΚΑΙ ΟΦΕΛΗ ΣΤΗΝ ΥΓΕΙΑ</a:t>
            </a:r>
          </a:p>
        </p:txBody>
      </p:sp>
      <p:pic>
        <p:nvPicPr>
          <p:cNvPr id="5" name="Θέση περιεχομένου 4">
            <a:extLst>
              <a:ext uri="{FF2B5EF4-FFF2-40B4-BE49-F238E27FC236}">
                <a16:creationId xmlns:a16="http://schemas.microsoft.com/office/drawing/2014/main" id="{6BA603CD-D198-4A3B-9376-8AA980F19B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209801"/>
            <a:ext cx="8229600" cy="4153426"/>
          </a:xfrm>
        </p:spPr>
      </p:pic>
    </p:spTree>
    <p:extLst>
      <p:ext uri="{BB962C8B-B14F-4D97-AF65-F5344CB8AC3E}">
        <p14:creationId xmlns:p14="http://schemas.microsoft.com/office/powerpoint/2010/main" val="3787169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BCE8D6-F53E-4C36-93D7-A8B7D36C1AF2}"/>
              </a:ext>
            </a:extLst>
          </p:cNvPr>
          <p:cNvSpPr>
            <a:spLocks noGrp="1"/>
          </p:cNvSpPr>
          <p:nvPr>
            <p:ph type="title"/>
          </p:nvPr>
        </p:nvSpPr>
        <p:spPr>
          <a:xfrm>
            <a:off x="457200" y="764704"/>
            <a:ext cx="8229600" cy="1224136"/>
          </a:xfrm>
        </p:spPr>
        <p:txBody>
          <a:bodyPr>
            <a:noAutofit/>
          </a:bodyPr>
          <a:lstStyle/>
          <a:p>
            <a:pPr algn="ctr"/>
            <a:r>
              <a:rPr lang="el-GR" sz="3200" dirty="0">
                <a:latin typeface="Times New Roman" panose="02020603050405020304" pitchFamily="18" charset="0"/>
                <a:cs typeface="Times New Roman" panose="02020603050405020304" pitchFamily="18" charset="0"/>
              </a:rPr>
              <a:t>ΕΠΙΔΡΑΣΗ ΤΩΝ ΜΗΧΑΝΙΣΜΩΝ ΔΡΑΣΗΣ ΤΗΣ ΜΕΣΟΓΕΙΑΚΗΣ ΔΙΑΤΡΟΦΗΣ</a:t>
            </a:r>
          </a:p>
        </p:txBody>
      </p:sp>
      <p:pic>
        <p:nvPicPr>
          <p:cNvPr id="8" name="Θέση περιεχομένου 7">
            <a:extLst>
              <a:ext uri="{FF2B5EF4-FFF2-40B4-BE49-F238E27FC236}">
                <a16:creationId xmlns:a16="http://schemas.microsoft.com/office/drawing/2014/main" id="{5E3D7548-FCC1-4465-BC79-4BAD22E2DC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2204864"/>
            <a:ext cx="6571650" cy="4440982"/>
          </a:xfrm>
        </p:spPr>
      </p:pic>
    </p:spTree>
    <p:extLst>
      <p:ext uri="{BB962C8B-B14F-4D97-AF65-F5344CB8AC3E}">
        <p14:creationId xmlns:p14="http://schemas.microsoft.com/office/powerpoint/2010/main" val="37710273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DD9594-A04D-4FC6-AAD9-6B03301DAA29}"/>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ΣΗΜΑΣΙΑ ΤΗΣ ΔΙΑΤΡΟΦΗΣ ΜΕ ΤΗΝ ΠΑΡΟΔΟ ΤΟΥ ΧΡΟΝΟΥ</a:t>
            </a:r>
          </a:p>
        </p:txBody>
      </p:sp>
      <p:sp>
        <p:nvSpPr>
          <p:cNvPr id="3" name="Θέση περιεχομένου 2">
            <a:extLst>
              <a:ext uri="{FF2B5EF4-FFF2-40B4-BE49-F238E27FC236}">
                <a16:creationId xmlns:a16="http://schemas.microsoft.com/office/drawing/2014/main" id="{025E7A24-6882-4DC6-94F5-20C8FBE546E5}"/>
              </a:ext>
            </a:extLst>
          </p:cNvPr>
          <p:cNvSpPr>
            <a:spLocks noGrp="1"/>
          </p:cNvSpPr>
          <p:nvPr>
            <p:ph idx="1"/>
          </p:nvPr>
        </p:nvSpPr>
        <p:spPr/>
        <p:txBody>
          <a:bodyPr>
            <a:normAutofit/>
          </a:bodyPr>
          <a:lstStyle/>
          <a:p>
            <a:pPr>
              <a:lnSpc>
                <a:spcPct val="150000"/>
              </a:lnSpc>
            </a:pPr>
            <a:r>
              <a:rPr lang="el-GR" sz="2400" dirty="0">
                <a:latin typeface="Times New Roman" panose="02020603050405020304" pitchFamily="18" charset="0"/>
                <a:cs typeface="Times New Roman" panose="02020603050405020304" pitchFamily="18" charset="0"/>
              </a:rPr>
              <a:t>Κατανάλωση περιστασιακά τροφίμων που δεν είναι ευνοϊκά για την υγεία δεν θα σημάνει την αποτυχία ενός ατόμου στην υιοθέτηση και τήρηση της Μεσογειακής Διατροφής.</a:t>
            </a:r>
          </a:p>
          <a:p>
            <a:pPr>
              <a:lnSpc>
                <a:spcPct val="150000"/>
              </a:lnSpc>
            </a:pPr>
            <a:r>
              <a:rPr lang="el-GR" sz="2400" dirty="0">
                <a:latin typeface="Times New Roman" panose="02020603050405020304" pitchFamily="18" charset="0"/>
                <a:cs typeface="Times New Roman" panose="02020603050405020304" pitchFamily="18" charset="0"/>
              </a:rPr>
              <a:t>Προσθήκη ενός επιθυμητού </a:t>
            </a:r>
            <a:r>
              <a:rPr lang="el-GR" sz="2400" dirty="0" err="1">
                <a:latin typeface="Times New Roman" panose="02020603050405020304" pitchFamily="18" charset="0"/>
                <a:cs typeface="Times New Roman" panose="02020603050405020304" pitchFamily="18" charset="0"/>
              </a:rPr>
              <a:t>τροφίμου</a:t>
            </a:r>
            <a:r>
              <a:rPr lang="el-GR" sz="2400" dirty="0">
                <a:latin typeface="Times New Roman" panose="02020603050405020304" pitchFamily="18" charset="0"/>
                <a:cs typeface="Times New Roman" panose="02020603050405020304" pitchFamily="18" charset="0"/>
              </a:rPr>
              <a:t> ή περιστασιακά ιδανικού γεύματος σε μια φτωχή διατροφή δεν παρουσιάζει σημαντικό όφελος στην πρόληψη χρόνιων παθήσεων</a:t>
            </a:r>
          </a:p>
        </p:txBody>
      </p:sp>
    </p:spTree>
    <p:extLst>
      <p:ext uri="{BB962C8B-B14F-4D97-AF65-F5344CB8AC3E}">
        <p14:creationId xmlns:p14="http://schemas.microsoft.com/office/powerpoint/2010/main" val="2798863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a:extLst>
              <a:ext uri="{FF2B5EF4-FFF2-40B4-BE49-F238E27FC236}">
                <a16:creationId xmlns:a16="http://schemas.microsoft.com/office/drawing/2014/main" id="{3B68AACA-2EDC-4B3D-B45B-33C4B84B1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1196752"/>
            <a:ext cx="9144000" cy="5661248"/>
          </a:xfrm>
          <a:prstGeom prst="rect">
            <a:avLst/>
          </a:prstGeom>
        </p:spPr>
      </p:pic>
    </p:spTree>
    <p:extLst>
      <p:ext uri="{BB962C8B-B14F-4D97-AF65-F5344CB8AC3E}">
        <p14:creationId xmlns:p14="http://schemas.microsoft.com/office/powerpoint/2010/main" val="16487212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0924C4-AA9E-473F-97FB-0F6206B35C99}"/>
              </a:ext>
            </a:extLst>
          </p:cNvPr>
          <p:cNvSpPr>
            <a:spLocks noGrp="1"/>
          </p:cNvSpPr>
          <p:nvPr>
            <p:ph type="title"/>
          </p:nvPr>
        </p:nvSpPr>
        <p:spPr>
          <a:xfrm>
            <a:off x="611560" y="548680"/>
            <a:ext cx="8229600" cy="1080120"/>
          </a:xfrm>
        </p:spPr>
        <p:txBody>
          <a:bodyPr>
            <a:noAutofit/>
          </a:bodyPr>
          <a:lstStyle/>
          <a:p>
            <a:pPr algn="ctr"/>
            <a:r>
              <a:rPr lang="el-GR" sz="3000" dirty="0">
                <a:latin typeface="Times New Roman" panose="02020603050405020304" pitchFamily="18" charset="0"/>
                <a:cs typeface="Times New Roman" panose="02020603050405020304" pitchFamily="18" charset="0"/>
              </a:rPr>
              <a:t>Η Στρατηγική της Ευρωπαϊκής Ένωσης για την</a:t>
            </a:r>
            <a:r>
              <a:rPr lang="en-US" sz="3000" dirty="0">
                <a:latin typeface="Times New Roman" panose="02020603050405020304" pitchFamily="18" charset="0"/>
                <a:cs typeface="Times New Roman" panose="02020603050405020304" pitchFamily="18" charset="0"/>
              </a:rPr>
              <a:t> </a:t>
            </a:r>
            <a:r>
              <a:rPr lang="el-GR" sz="3000" dirty="0">
                <a:latin typeface="Times New Roman" panose="02020603050405020304" pitchFamily="18" charset="0"/>
                <a:cs typeface="Times New Roman" panose="02020603050405020304" pitchFamily="18" charset="0"/>
              </a:rPr>
              <a:t>Καταπολέμηση τω</a:t>
            </a:r>
            <a:r>
              <a:rPr lang="en-US" sz="3000" dirty="0">
                <a:latin typeface="Times New Roman" panose="02020603050405020304" pitchFamily="18" charset="0"/>
                <a:cs typeface="Times New Roman" panose="02020603050405020304" pitchFamily="18" charset="0"/>
              </a:rPr>
              <a:t>v </a:t>
            </a:r>
            <a:r>
              <a:rPr lang="el-GR" sz="3000" dirty="0">
                <a:latin typeface="Times New Roman" panose="02020603050405020304" pitchFamily="18" charset="0"/>
                <a:cs typeface="Times New Roman" panose="02020603050405020304" pitchFamily="18" charset="0"/>
              </a:rPr>
              <a:t>Καρδιαγγειακών Νοσημάτων</a:t>
            </a:r>
          </a:p>
        </p:txBody>
      </p:sp>
      <p:sp>
        <p:nvSpPr>
          <p:cNvPr id="3" name="Θέση περιεχομένου 2">
            <a:extLst>
              <a:ext uri="{FF2B5EF4-FFF2-40B4-BE49-F238E27FC236}">
                <a16:creationId xmlns:a16="http://schemas.microsoft.com/office/drawing/2014/main" id="{B063DAA6-967E-487F-A107-ECD3F4DB30DA}"/>
              </a:ext>
            </a:extLst>
          </p:cNvPr>
          <p:cNvSpPr>
            <a:spLocks noGrp="1"/>
          </p:cNvSpPr>
          <p:nvPr>
            <p:ph idx="1"/>
          </p:nvPr>
        </p:nvSpPr>
        <p:spPr>
          <a:xfrm>
            <a:off x="457200" y="1556792"/>
            <a:ext cx="8229600" cy="5301208"/>
          </a:xfrm>
        </p:spPr>
        <p:txBody>
          <a:bodyPr>
            <a:noAutofit/>
          </a:bodyPr>
          <a:lstStyle/>
          <a:p>
            <a:pPr marL="109728" indent="0">
              <a:lnSpc>
                <a:spcPct val="150000"/>
              </a:lnSpc>
              <a:buNone/>
            </a:pPr>
            <a:r>
              <a:rPr lang="el-GR" sz="2400" b="1" dirty="0">
                <a:latin typeface="Times New Roman" panose="02020603050405020304" pitchFamily="18" charset="0"/>
                <a:cs typeface="Times New Roman" panose="02020603050405020304" pitchFamily="18" charset="0"/>
              </a:rPr>
              <a:t>Πρόληψη των καρδιαγγειακών</a:t>
            </a:r>
            <a:r>
              <a:rPr lang="en-US" sz="2400" b="1" dirty="0">
                <a:latin typeface="Times New Roman" panose="02020603050405020304" pitchFamily="18" charset="0"/>
                <a:cs typeface="Times New Roman" panose="02020603050405020304" pitchFamily="18" charset="0"/>
              </a:rPr>
              <a:t> </a:t>
            </a:r>
            <a:r>
              <a:rPr lang="el-GR" sz="2400" b="1" dirty="0">
                <a:latin typeface="Times New Roman" panose="02020603050405020304" pitchFamily="18" charset="0"/>
                <a:cs typeface="Times New Roman" panose="02020603050405020304" pitchFamily="18" charset="0"/>
              </a:rPr>
              <a:t>νοσημάτων μέσω των εξής δράσεων:</a:t>
            </a:r>
          </a:p>
          <a:p>
            <a:pPr>
              <a:lnSpc>
                <a:spcPct val="150000"/>
              </a:lnSpc>
              <a:spcBef>
                <a:spcPts val="0"/>
              </a:spcBef>
            </a:pPr>
            <a:r>
              <a:rPr lang="el-GR" sz="2400" dirty="0">
                <a:latin typeface="Times New Roman" panose="02020603050405020304" pitchFamily="18" charset="0"/>
                <a:cs typeface="Times New Roman" panose="02020603050405020304" pitchFamily="18" charset="0"/>
              </a:rPr>
              <a:t>Επιμόρφωση και εκπαίδευση.</a:t>
            </a:r>
          </a:p>
          <a:p>
            <a:pPr>
              <a:lnSpc>
                <a:spcPct val="150000"/>
              </a:lnSpc>
              <a:spcBef>
                <a:spcPts val="0"/>
              </a:spcBef>
            </a:pPr>
            <a:r>
              <a:rPr lang="el-GR" sz="2400" dirty="0">
                <a:latin typeface="Times New Roman" panose="02020603050405020304" pitchFamily="18" charset="0"/>
                <a:cs typeface="Times New Roman" panose="02020603050405020304" pitchFamily="18" charset="0"/>
              </a:rPr>
              <a:t>Αποτελεσματικές παρεμβάσεις με σκοπό την αλλαγή του τρόπου ζωής.</a:t>
            </a:r>
          </a:p>
          <a:p>
            <a:pPr>
              <a:lnSpc>
                <a:spcPct val="150000"/>
              </a:lnSpc>
              <a:spcBef>
                <a:spcPts val="0"/>
              </a:spcBef>
            </a:pPr>
            <a:r>
              <a:rPr lang="el-GR" sz="2400" dirty="0">
                <a:latin typeface="Times New Roman" panose="02020603050405020304" pitchFamily="18" charset="0"/>
                <a:cs typeface="Times New Roman" panose="02020603050405020304" pitchFamily="18" charset="0"/>
              </a:rPr>
              <a:t>Πολιτικές παρεμβάσεις που ενίσχυαν τους πολίτες να υιοθετήσουν υγιεινότερους τρόπους διαβίωσης.</a:t>
            </a:r>
          </a:p>
          <a:p>
            <a:pPr>
              <a:lnSpc>
                <a:spcPct val="150000"/>
              </a:lnSpc>
              <a:spcBef>
                <a:spcPts val="0"/>
              </a:spcBef>
            </a:pPr>
            <a:r>
              <a:rPr lang="el-GR" sz="2400" dirty="0">
                <a:latin typeface="Times New Roman" panose="02020603050405020304" pitchFamily="18" charset="0"/>
                <a:cs typeface="Times New Roman" panose="02020603050405020304" pitchFamily="18" charset="0"/>
              </a:rPr>
              <a:t>Ενίσχυση της επιστημονικής έρευνας.</a:t>
            </a:r>
          </a:p>
          <a:p>
            <a:pPr>
              <a:lnSpc>
                <a:spcPct val="150000"/>
              </a:lnSpc>
              <a:spcBef>
                <a:spcPts val="0"/>
              </a:spcBef>
            </a:pPr>
            <a:r>
              <a:rPr lang="el-GR" sz="2400" dirty="0">
                <a:latin typeface="Times New Roman" panose="02020603050405020304" pitchFamily="18" charset="0"/>
                <a:cs typeface="Times New Roman" panose="02020603050405020304" pitchFamily="18" charset="0"/>
              </a:rPr>
              <a:t>Καταγραφή των παραγόντων κινδύνου.</a:t>
            </a:r>
          </a:p>
        </p:txBody>
      </p:sp>
    </p:spTree>
    <p:extLst>
      <p:ext uri="{BB962C8B-B14F-4D97-AF65-F5344CB8AC3E}">
        <p14:creationId xmlns:p14="http://schemas.microsoft.com/office/powerpoint/2010/main" val="413931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05F110-CF1E-474E-AFB2-7CA568F53004}"/>
              </a:ext>
            </a:extLst>
          </p:cNvPr>
          <p:cNvSpPr>
            <a:spLocks noGrp="1"/>
          </p:cNvSpPr>
          <p:nvPr>
            <p:ph type="title"/>
          </p:nvPr>
        </p:nvSpPr>
        <p:spPr>
          <a:xfrm>
            <a:off x="457200" y="692696"/>
            <a:ext cx="8229600" cy="936104"/>
          </a:xfrm>
        </p:spPr>
        <p:txBody>
          <a:bodyPr>
            <a:noAutofit/>
          </a:bodyPr>
          <a:lstStyle/>
          <a:p>
            <a:pPr algn="ctr"/>
            <a:r>
              <a:rPr lang="el-GR" sz="3000" dirty="0">
                <a:latin typeface="Times New Roman" panose="02020603050405020304" pitchFamily="18" charset="0"/>
                <a:cs typeface="Times New Roman" panose="02020603050405020304" pitchFamily="18" charset="0"/>
              </a:rPr>
              <a:t>Η Στρατηγική της Ευρωπαϊκής Ένωσης για την</a:t>
            </a:r>
            <a:r>
              <a:rPr lang="en-US" sz="3000" dirty="0">
                <a:latin typeface="Times New Roman" panose="02020603050405020304" pitchFamily="18" charset="0"/>
                <a:cs typeface="Times New Roman" panose="02020603050405020304" pitchFamily="18" charset="0"/>
              </a:rPr>
              <a:t> </a:t>
            </a:r>
            <a:r>
              <a:rPr lang="el-GR" sz="3000" dirty="0">
                <a:latin typeface="Times New Roman" panose="02020603050405020304" pitchFamily="18" charset="0"/>
                <a:cs typeface="Times New Roman" panose="02020603050405020304" pitchFamily="18" charset="0"/>
              </a:rPr>
              <a:t>Καταπολέμηση τω</a:t>
            </a:r>
            <a:r>
              <a:rPr lang="en-US" sz="3000" dirty="0">
                <a:latin typeface="Times New Roman" panose="02020603050405020304" pitchFamily="18" charset="0"/>
                <a:cs typeface="Times New Roman" panose="02020603050405020304" pitchFamily="18" charset="0"/>
              </a:rPr>
              <a:t>v </a:t>
            </a:r>
            <a:r>
              <a:rPr lang="el-GR" sz="3000" dirty="0">
                <a:latin typeface="Times New Roman" panose="02020603050405020304" pitchFamily="18" charset="0"/>
                <a:cs typeface="Times New Roman" panose="02020603050405020304" pitchFamily="18" charset="0"/>
              </a:rPr>
              <a:t>Καρδιαγγειακών Νοσημάτων</a:t>
            </a:r>
            <a:endParaRPr lang="el-GR" sz="3000" dirty="0"/>
          </a:p>
        </p:txBody>
      </p:sp>
      <p:sp>
        <p:nvSpPr>
          <p:cNvPr id="3" name="Θέση περιεχομένου 2">
            <a:extLst>
              <a:ext uri="{FF2B5EF4-FFF2-40B4-BE49-F238E27FC236}">
                <a16:creationId xmlns:a16="http://schemas.microsoft.com/office/drawing/2014/main" id="{1A46E782-27F6-48D1-A035-C40CD39C2230}"/>
              </a:ext>
            </a:extLst>
          </p:cNvPr>
          <p:cNvSpPr>
            <a:spLocks noGrp="1"/>
          </p:cNvSpPr>
          <p:nvPr>
            <p:ph idx="1"/>
          </p:nvPr>
        </p:nvSpPr>
        <p:spPr>
          <a:xfrm>
            <a:off x="457200" y="1628800"/>
            <a:ext cx="8229600" cy="5229200"/>
          </a:xfrm>
        </p:spPr>
        <p:txBody>
          <a:bodyPr>
            <a:noAutofit/>
          </a:bodyPr>
          <a:lstStyle/>
          <a:p>
            <a:pPr marL="109728" indent="0">
              <a:lnSpc>
                <a:spcPct val="150000"/>
              </a:lnSpc>
              <a:buNone/>
            </a:pPr>
            <a:r>
              <a:rPr lang="el-GR" sz="2000" b="1" dirty="0">
                <a:latin typeface="Times New Roman" panose="02020603050405020304" pitchFamily="18" charset="0"/>
                <a:cs typeface="Times New Roman" panose="02020603050405020304" pitchFamily="18" charset="0"/>
              </a:rPr>
              <a:t>Η στρατηγική στην Ευρωπαϊκή Ένωση κινείται σήμερα σε τρεις κύριους άξονες:</a:t>
            </a:r>
          </a:p>
          <a:p>
            <a:pPr marL="180000" indent="0">
              <a:lnSpc>
                <a:spcPct val="150000"/>
              </a:lnSpc>
              <a:spcBef>
                <a:spcPts val="0"/>
              </a:spcBef>
              <a:buFont typeface="Arial" panose="020B0604020202020204" pitchFamily="34" charset="0"/>
              <a:buChar char="•"/>
            </a:pPr>
            <a:r>
              <a:rPr lang="el-GR" sz="2000" dirty="0">
                <a:latin typeface="Times New Roman" panose="02020603050405020304" pitchFamily="18" charset="0"/>
                <a:cs typeface="Times New Roman" panose="02020603050405020304" pitchFamily="18" charset="0"/>
              </a:rPr>
              <a:t>1. Δράση στον ευρύτερο υγιή πληθυσμό με στόχο την ελάττωση της επίπτωσης και του φορτίου των καρδιαγγειακών νοσημάτων με παρεμβάσεις στον τρόπο ζωής και περιβαλλοντικές αλλαγές, χωρίς να απαιτείται ιατρική παρέμβαση.</a:t>
            </a:r>
          </a:p>
          <a:p>
            <a:pPr marL="180000" indent="0">
              <a:lnSpc>
                <a:spcPct val="150000"/>
              </a:lnSpc>
              <a:spcBef>
                <a:spcPts val="0"/>
              </a:spcBef>
            </a:pPr>
            <a:r>
              <a:rPr lang="el-GR" sz="2000" dirty="0">
                <a:latin typeface="Times New Roman" panose="02020603050405020304" pitchFamily="18" charset="0"/>
                <a:cs typeface="Times New Roman" panose="02020603050405020304" pitchFamily="18" charset="0"/>
              </a:rPr>
              <a:t>2. Πρωτογενής πρόληψη και καθιέρωση εθνικών στρατηγικών για τον εντοπισμό και τη διαχείριση ατόμων υψηλού κινδύνου.</a:t>
            </a:r>
          </a:p>
          <a:p>
            <a:pPr marL="180000" indent="0">
              <a:lnSpc>
                <a:spcPct val="150000"/>
              </a:lnSpc>
              <a:spcBef>
                <a:spcPts val="0"/>
              </a:spcBef>
            </a:pPr>
            <a:r>
              <a:rPr lang="el-GR" sz="2000" dirty="0">
                <a:latin typeface="Times New Roman" panose="02020603050405020304" pitchFamily="18" charset="0"/>
                <a:cs typeface="Times New Roman" panose="02020603050405020304" pitchFamily="18" charset="0"/>
              </a:rPr>
              <a:t>3. Δευτερογενής πρόληψη με στόχο την έγκαιρη διάγνωση, την κατάλληλη διαχείριση της πάθησης και την καλύτερη αποκατάσταση των ατόμων με «εγκατεστημένη» καρδιαγγειακή πάθηση.</a:t>
            </a:r>
          </a:p>
        </p:txBody>
      </p:sp>
    </p:spTree>
    <p:extLst>
      <p:ext uri="{BB962C8B-B14F-4D97-AF65-F5344CB8AC3E}">
        <p14:creationId xmlns:p14="http://schemas.microsoft.com/office/powerpoint/2010/main" val="2755969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F2D7AB-9EEE-4B94-8D9F-01E751C48827}"/>
              </a:ext>
            </a:extLst>
          </p:cNvPr>
          <p:cNvSpPr>
            <a:spLocks noGrp="1"/>
          </p:cNvSpPr>
          <p:nvPr>
            <p:ph type="title"/>
          </p:nvPr>
        </p:nvSpPr>
        <p:spPr>
          <a:xfrm>
            <a:off x="457200" y="620688"/>
            <a:ext cx="8229600" cy="1008112"/>
          </a:xfrm>
        </p:spPr>
        <p:txBody>
          <a:bodyPr>
            <a:normAutofit/>
          </a:bodyPr>
          <a:lstStyle/>
          <a:p>
            <a:pPr algn="ctr"/>
            <a:r>
              <a:rPr lang="el-GR" sz="2800" dirty="0">
                <a:latin typeface="Times New Roman" panose="02020603050405020304" pitchFamily="18" charset="0"/>
                <a:cs typeface="Times New Roman" panose="02020603050405020304" pitchFamily="18" charset="0"/>
              </a:rPr>
              <a:t>Η Πολιτική του Παγκόσμιου Οργανισμού Υγείας για</a:t>
            </a:r>
            <a:br>
              <a:rPr lang="el-GR" sz="2800" dirty="0">
                <a:latin typeface="Times New Roman" panose="02020603050405020304" pitchFamily="18" charset="0"/>
                <a:cs typeface="Times New Roman" panose="02020603050405020304" pitchFamily="18" charset="0"/>
              </a:rPr>
            </a:br>
            <a:r>
              <a:rPr lang="el-GR" sz="2800" dirty="0">
                <a:latin typeface="Times New Roman" panose="02020603050405020304" pitchFamily="18" charset="0"/>
                <a:cs typeface="Times New Roman" panose="02020603050405020304" pitchFamily="18" charset="0"/>
              </a:rPr>
              <a:t>την Καταπολέμηση των Καρδιαγγειακών Νοσημάτων</a:t>
            </a:r>
            <a:endParaRPr lang="el-GR" sz="2800" dirty="0"/>
          </a:p>
        </p:txBody>
      </p:sp>
      <p:sp>
        <p:nvSpPr>
          <p:cNvPr id="3" name="Θέση περιεχομένου 2">
            <a:extLst>
              <a:ext uri="{FF2B5EF4-FFF2-40B4-BE49-F238E27FC236}">
                <a16:creationId xmlns:a16="http://schemas.microsoft.com/office/drawing/2014/main" id="{6CCA5BEC-E3A9-47D9-BE89-F42D458AC3F7}"/>
              </a:ext>
            </a:extLst>
          </p:cNvPr>
          <p:cNvSpPr>
            <a:spLocks noGrp="1"/>
          </p:cNvSpPr>
          <p:nvPr>
            <p:ph idx="1"/>
          </p:nvPr>
        </p:nvSpPr>
        <p:spPr>
          <a:xfrm>
            <a:off x="445365" y="1628800"/>
            <a:ext cx="8229600" cy="4940800"/>
          </a:xfrm>
        </p:spPr>
        <p:txBody>
          <a:bodyPr>
            <a:noAutofit/>
          </a:bodyPr>
          <a:lstStyle/>
          <a:p>
            <a:pPr marL="180000">
              <a:lnSpc>
                <a:spcPct val="150000"/>
              </a:lnSpc>
              <a:spcBef>
                <a:spcPts val="0"/>
              </a:spcBef>
            </a:pPr>
            <a:r>
              <a:rPr lang="el-GR" sz="2200" dirty="0"/>
              <a:t> </a:t>
            </a:r>
            <a:r>
              <a:rPr lang="el-GR" sz="2200" dirty="0">
                <a:latin typeface="Times New Roman" panose="02020603050405020304" pitchFamily="18" charset="0"/>
                <a:cs typeface="Times New Roman" panose="02020603050405020304" pitchFamily="18" charset="0"/>
              </a:rPr>
              <a:t>Υψηλό επίπεδο επαγρύπνησης σχετικά με τις επιδημικές διαστάσεις των καρδιακών νοσημάτων σε παγκόσμιο επίπεδο.</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Προαγωγή υγιούς περιβάλλοντος διαβίωσης, ιδιαίτερα για τους φτωχούς και μη προνομιούχους πληθυσμούς.</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Αναστροφή των τάσεων σχετικά με τους παράγοντες κινδύνου, όπως η έλλειψη φυσικής δραστηριότητας και η ανθυγιεινή διατροφή.</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 Πρόληψη των πρόωρων θανάτων.</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 Πρόληψη των αναπηριών που προκαλούνται από καρδιαγγειακή νόσο.</a:t>
            </a:r>
          </a:p>
        </p:txBody>
      </p:sp>
    </p:spTree>
    <p:extLst>
      <p:ext uri="{BB962C8B-B14F-4D97-AF65-F5344CB8AC3E}">
        <p14:creationId xmlns:p14="http://schemas.microsoft.com/office/powerpoint/2010/main" val="4132941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63CE4B-158E-427A-8C12-D1BDA97C7F0D}"/>
              </a:ext>
            </a:extLst>
          </p:cNvPr>
          <p:cNvSpPr>
            <a:spLocks noGrp="1"/>
          </p:cNvSpPr>
          <p:nvPr>
            <p:ph type="title"/>
          </p:nvPr>
        </p:nvSpPr>
        <p:spPr>
          <a:xfrm>
            <a:off x="457200" y="620688"/>
            <a:ext cx="8229600" cy="1080120"/>
          </a:xfrm>
        </p:spPr>
        <p:txBody>
          <a:bodyPr>
            <a:noAutofit/>
          </a:bodyPr>
          <a:lstStyle/>
          <a:p>
            <a:pPr algn="ctr"/>
            <a:r>
              <a:rPr lang="el-GR" sz="2800" dirty="0">
                <a:latin typeface="Times New Roman" panose="02020603050405020304" pitchFamily="18" charset="0"/>
                <a:cs typeface="Times New Roman" panose="02020603050405020304" pitchFamily="18" charset="0"/>
              </a:rPr>
              <a:t>Η Πολιτική του Παγκόσμιου Οργανισμού Υγείας για</a:t>
            </a:r>
            <a:br>
              <a:rPr lang="el-GR" sz="2800" dirty="0">
                <a:latin typeface="Times New Roman" panose="02020603050405020304" pitchFamily="18" charset="0"/>
                <a:cs typeface="Times New Roman" panose="02020603050405020304" pitchFamily="18" charset="0"/>
              </a:rPr>
            </a:br>
            <a:r>
              <a:rPr lang="el-GR" sz="2800" dirty="0">
                <a:latin typeface="Times New Roman" panose="02020603050405020304" pitchFamily="18" charset="0"/>
                <a:cs typeface="Times New Roman" panose="02020603050405020304" pitchFamily="18" charset="0"/>
              </a:rPr>
              <a:t>την Καταπολέμηση των Καρδιαγγειακών Νοσημάτων</a:t>
            </a:r>
          </a:p>
        </p:txBody>
      </p:sp>
      <p:sp>
        <p:nvSpPr>
          <p:cNvPr id="3" name="Θέση περιεχομένου 2">
            <a:extLst>
              <a:ext uri="{FF2B5EF4-FFF2-40B4-BE49-F238E27FC236}">
                <a16:creationId xmlns:a16="http://schemas.microsoft.com/office/drawing/2014/main" id="{1AE251FC-AB42-4D0D-B5D0-FE944B0E8D7B}"/>
              </a:ext>
            </a:extLst>
          </p:cNvPr>
          <p:cNvSpPr>
            <a:spLocks noGrp="1"/>
          </p:cNvSpPr>
          <p:nvPr>
            <p:ph idx="1"/>
          </p:nvPr>
        </p:nvSpPr>
        <p:spPr>
          <a:xfrm>
            <a:off x="457200" y="1556792"/>
            <a:ext cx="8229600" cy="5256584"/>
          </a:xfrm>
        </p:spPr>
        <p:txBody>
          <a:bodyPr>
            <a:noAutofit/>
          </a:bodyPr>
          <a:lstStyle/>
          <a:p>
            <a:pPr marL="180000" indent="-457200">
              <a:spcBef>
                <a:spcPts val="0"/>
              </a:spcBef>
            </a:pPr>
            <a:r>
              <a:rPr lang="el-GR" sz="1800" dirty="0">
                <a:latin typeface="Times New Roman" panose="02020603050405020304" pitchFamily="18" charset="0"/>
                <a:cs typeface="Times New Roman" panose="02020603050405020304" pitchFamily="18" charset="0"/>
              </a:rPr>
              <a:t>Σε </a:t>
            </a:r>
            <a:r>
              <a:rPr lang="el-GR" sz="1800" b="1" dirty="0">
                <a:latin typeface="Times New Roman" panose="02020603050405020304" pitchFamily="18" charset="0"/>
                <a:cs typeface="Times New Roman" panose="02020603050405020304" pitchFamily="18" charset="0"/>
              </a:rPr>
              <a:t>ατομικό επίπεδο</a:t>
            </a:r>
            <a:r>
              <a:rPr lang="el-GR" sz="1800" dirty="0">
                <a:latin typeface="Times New Roman" panose="02020603050405020304" pitchFamily="18" charset="0"/>
                <a:cs typeface="Times New Roman" panose="02020603050405020304" pitchFamily="18" charset="0"/>
              </a:rPr>
              <a:t>, υιοθετώντας υγιεινότερο τρόπο διαβίωσης με συστηματική άσκηση, διακοπή καπνίσματος και αποφυγή του παθητικού καπνίσματος, με υγιεινότερες διατροφικές συνήθειες, κατανάλωση φρούτων και λαχανικών, αποφυγή τροφών πλούσιων σε λιπαρά, ζάχαρη και αλάτι και διατήρηση φυσιολογικού σωματικού βάρους.</a:t>
            </a:r>
          </a:p>
          <a:p>
            <a:pPr marL="180000" indent="-457200">
              <a:spcBef>
                <a:spcPts val="0"/>
              </a:spcBef>
              <a:buNone/>
            </a:pPr>
            <a:endParaRPr lang="el-GR" sz="1800" dirty="0">
              <a:latin typeface="Times New Roman" panose="02020603050405020304" pitchFamily="18" charset="0"/>
              <a:cs typeface="Times New Roman" panose="02020603050405020304" pitchFamily="18" charset="0"/>
            </a:endParaRPr>
          </a:p>
          <a:p>
            <a:pPr marL="180000" indent="-457200">
              <a:spcBef>
                <a:spcPts val="0"/>
              </a:spcBef>
            </a:pPr>
            <a:r>
              <a:rPr lang="el-GR" sz="1800" dirty="0">
                <a:latin typeface="Times New Roman" panose="02020603050405020304" pitchFamily="18" charset="0"/>
                <a:cs typeface="Times New Roman" panose="02020603050405020304" pitchFamily="18" charset="0"/>
              </a:rPr>
              <a:t>Σε </a:t>
            </a:r>
            <a:r>
              <a:rPr lang="el-GR" sz="1800" b="1" dirty="0">
                <a:latin typeface="Times New Roman" panose="02020603050405020304" pitchFamily="18" charset="0"/>
                <a:cs typeface="Times New Roman" panose="02020603050405020304" pitchFamily="18" charset="0"/>
              </a:rPr>
              <a:t>κοινωνικό, πολιτικό και επιστημονικό επίπεδο</a:t>
            </a:r>
            <a:r>
              <a:rPr lang="el-GR" sz="1800" dirty="0">
                <a:latin typeface="Times New Roman" panose="02020603050405020304" pitchFamily="18" charset="0"/>
                <a:cs typeface="Times New Roman" panose="02020603050405020304" pitchFamily="18" charset="0"/>
              </a:rPr>
              <a:t> με ευρεία και συντονισμένη δράση, η οποία περιλαμβάνει:</a:t>
            </a:r>
          </a:p>
          <a:p>
            <a:pPr marL="180000" indent="-457200">
              <a:spcBef>
                <a:spcPts val="0"/>
              </a:spcBef>
            </a:pPr>
            <a:r>
              <a:rPr lang="el-GR" sz="1800" dirty="0">
                <a:latin typeface="Times New Roman" panose="02020603050405020304" pitchFamily="18" charset="0"/>
                <a:cs typeface="Times New Roman" panose="02020603050405020304" pitchFamily="18" charset="0"/>
              </a:rPr>
              <a:t> Ευρεία προσέγγιση, η οποία εστιάζει στους κυριότερους παράγοντες κινδύνου, όπως π.χ. ενίσχυση της νομοθεσίας και των πολιτικών κατά του καπνίσματος, φορολογία των τροφίμων υψηλής περιεκτικότητας σε λιπαρά, αλάτι και ζάχαρη, οικιστική πολιτική που ευνοεί τη φυσική δραστηριότητα στις πόλεις, όπως το περπάτημα ή τη δημιουργία ποδηλατοδρόμων, παροχή υγιεινών γευμάτων στα σχολεία.</a:t>
            </a:r>
          </a:p>
          <a:p>
            <a:pPr marL="180000" indent="-457200">
              <a:spcBef>
                <a:spcPts val="0"/>
              </a:spcBef>
            </a:pPr>
            <a:r>
              <a:rPr lang="el-GR" sz="1800" dirty="0">
                <a:latin typeface="Times New Roman" panose="02020603050405020304" pitchFamily="18" charset="0"/>
                <a:cs typeface="Times New Roman" panose="02020603050405020304" pitchFamily="18" charset="0"/>
              </a:rPr>
              <a:t>Παροχή αποτελεσματικών και φτηνών φαρμακευτικών σκευασμάτων για όλες τις μορφές καρδιαγγειακών νοσημάτων.</a:t>
            </a:r>
          </a:p>
          <a:p>
            <a:pPr marL="180000" indent="-457200">
              <a:spcBef>
                <a:spcPts val="0"/>
              </a:spcBef>
            </a:pPr>
            <a:r>
              <a:rPr lang="el-GR" sz="1800" dirty="0">
                <a:latin typeface="Times New Roman" panose="02020603050405020304" pitchFamily="18" charset="0"/>
                <a:cs typeface="Times New Roman" panose="02020603050405020304" pitchFamily="18" charset="0"/>
              </a:rPr>
              <a:t>Αύξηση των κονδυλίων που διατίθενται από τις κυβερνήσεις στο πεδίο της έρευνας για την πρόληψη και τη θεραπεία των καρδιαγγειακών νοσημάτων.</a:t>
            </a:r>
          </a:p>
        </p:txBody>
      </p:sp>
    </p:spTree>
    <p:extLst>
      <p:ext uri="{BB962C8B-B14F-4D97-AF65-F5344CB8AC3E}">
        <p14:creationId xmlns:p14="http://schemas.microsoft.com/office/powerpoint/2010/main" val="929804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1BD1C2-CBE6-4816-A2F5-FE6E969EDC97}"/>
              </a:ext>
            </a:extLst>
          </p:cNvPr>
          <p:cNvSpPr>
            <a:spLocks noGrp="1"/>
          </p:cNvSpPr>
          <p:nvPr>
            <p:ph type="ctrTitle"/>
          </p:nvPr>
        </p:nvSpPr>
        <p:spPr>
          <a:xfrm>
            <a:off x="539552" y="548680"/>
            <a:ext cx="8458200" cy="1752600"/>
          </a:xfrm>
        </p:spPr>
        <p:txBody>
          <a:bodyPr>
            <a:normAutofit/>
          </a:bodyPr>
          <a:lstStyle/>
          <a:p>
            <a:pPr algn="ctr"/>
            <a:r>
              <a:rPr lang="el-GR" sz="4000" dirty="0">
                <a:latin typeface="Times New Roman" panose="02020603050405020304" pitchFamily="18" charset="0"/>
                <a:cs typeface="Times New Roman" panose="02020603050405020304" pitchFamily="18" charset="0"/>
              </a:rPr>
              <a:t>ΔΙΑΤΡΟΦΗ ΚΑΙ ΚΑΡΚΙΝΟΣ</a:t>
            </a:r>
          </a:p>
        </p:txBody>
      </p:sp>
      <p:sp>
        <p:nvSpPr>
          <p:cNvPr id="3" name="Υπότιτλος 2">
            <a:extLst>
              <a:ext uri="{FF2B5EF4-FFF2-40B4-BE49-F238E27FC236}">
                <a16:creationId xmlns:a16="http://schemas.microsoft.com/office/drawing/2014/main" id="{6B0594B7-F4D6-432A-B930-822F758980C1}"/>
              </a:ext>
            </a:extLst>
          </p:cNvPr>
          <p:cNvSpPr>
            <a:spLocks noGrp="1"/>
          </p:cNvSpPr>
          <p:nvPr>
            <p:ph type="subTitle" idx="1"/>
          </p:nvPr>
        </p:nvSpPr>
        <p:spPr>
          <a:xfrm>
            <a:off x="1552575" y="3899938"/>
            <a:ext cx="2875410" cy="2304255"/>
          </a:xfrm>
        </p:spPr>
        <p:txBody>
          <a:bodyPr/>
          <a:lstStyle/>
          <a:p>
            <a:endParaRPr lang="el-GR" dirty="0"/>
          </a:p>
        </p:txBody>
      </p:sp>
      <p:pic>
        <p:nvPicPr>
          <p:cNvPr id="4" name="Picture 4" descr="Διατροφή κατά του καρκίνου: Ποιες μορφές καταπολεμούν αυτές οι 10 τροφές ( εικόνες) - Onmed.gr">
            <a:extLst>
              <a:ext uri="{FF2B5EF4-FFF2-40B4-BE49-F238E27FC236}">
                <a16:creationId xmlns:a16="http://schemas.microsoft.com/office/drawing/2014/main" id="{3D113D8E-AA2D-45BC-B695-3579CA24C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3" y="3899937"/>
            <a:ext cx="2762250" cy="23042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Πώς μικρές αλλαγές στη διατροφή παίζουν σημαντικό ρόλο στην πρόληψη του  καρκίνου | Alfavita">
            <a:extLst>
              <a:ext uri="{FF2B5EF4-FFF2-40B4-BE49-F238E27FC236}">
                <a16:creationId xmlns:a16="http://schemas.microsoft.com/office/drawing/2014/main" id="{3FB08D98-466A-4DDD-8CCE-AD73C1A29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073" y="3899691"/>
            <a:ext cx="2538983" cy="230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684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328936-D215-4AB2-AA5F-27793ACDCD80}"/>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ΧΑΡΑΚΤΗΡΙΣΤΙΚΑ ΤΟΥ ΚΑΡΚΙΝΟΥ</a:t>
            </a:r>
          </a:p>
        </p:txBody>
      </p:sp>
      <p:sp>
        <p:nvSpPr>
          <p:cNvPr id="3" name="Θέση περιεχομένου 2">
            <a:extLst>
              <a:ext uri="{FF2B5EF4-FFF2-40B4-BE49-F238E27FC236}">
                <a16:creationId xmlns:a16="http://schemas.microsoft.com/office/drawing/2014/main" id="{E8EA11BE-DB2E-491F-B2BB-F6CBC01266E6}"/>
              </a:ext>
            </a:extLst>
          </p:cNvPr>
          <p:cNvSpPr>
            <a:spLocks noGrp="1"/>
          </p:cNvSpPr>
          <p:nvPr>
            <p:ph idx="1"/>
          </p:nvPr>
        </p:nvSpPr>
        <p:spPr/>
        <p:txBody>
          <a:bodyPr>
            <a:normAutofit/>
          </a:bodyPr>
          <a:lstStyle/>
          <a:p>
            <a:pPr marL="180000">
              <a:lnSpc>
                <a:spcPct val="150000"/>
              </a:lnSpc>
              <a:spcBef>
                <a:spcPts val="0"/>
              </a:spcBef>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Ανεξέλεγκτος πολλαπλασιασμός των κυττάρων λόγω βλάβης στην κωδικοποίηση του </a:t>
            </a:r>
            <a:r>
              <a:rPr lang="en-US" sz="2400" dirty="0">
                <a:latin typeface="Times New Roman" panose="02020603050405020304" pitchFamily="18" charset="0"/>
                <a:cs typeface="Times New Roman" panose="02020603050405020304" pitchFamily="18" charset="0"/>
              </a:rPr>
              <a:t>DNA.</a:t>
            </a:r>
          </a:p>
          <a:p>
            <a:pPr marL="180000">
              <a:lnSpc>
                <a:spcPct val="150000"/>
              </a:lnSpc>
              <a:spcBef>
                <a:spcPts val="0"/>
              </a:spcBef>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Διαταραχή της διαδικασίας της </a:t>
            </a:r>
            <a:r>
              <a:rPr lang="el-GR" sz="2400" dirty="0" err="1">
                <a:latin typeface="Times New Roman" panose="02020603050405020304" pitchFamily="18" charset="0"/>
                <a:cs typeface="Times New Roman" panose="02020603050405020304" pitchFamily="18" charset="0"/>
              </a:rPr>
              <a:t>κυτταροδιαίρεσης</a:t>
            </a:r>
            <a:r>
              <a:rPr lang="el-GR" sz="2400" dirty="0">
                <a:latin typeface="Times New Roman" panose="02020603050405020304" pitchFamily="18" charset="0"/>
                <a:cs typeface="Times New Roman" panose="02020603050405020304" pitchFamily="18" charset="0"/>
              </a:rPr>
              <a:t>.</a:t>
            </a:r>
          </a:p>
          <a:p>
            <a:pPr marL="180000">
              <a:lnSpc>
                <a:spcPct val="150000"/>
              </a:lnSpc>
              <a:spcBef>
                <a:spcPts val="0"/>
              </a:spcBef>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Μετάσταση των καρκινικών κυττάρων σε διάφορους ιστούς στο σώμα.</a:t>
            </a:r>
          </a:p>
        </p:txBody>
      </p:sp>
    </p:spTree>
    <p:extLst>
      <p:ext uri="{BB962C8B-B14F-4D97-AF65-F5344CB8AC3E}">
        <p14:creationId xmlns:p14="http://schemas.microsoft.com/office/powerpoint/2010/main" val="352705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B01153-51F0-43AD-9C9F-EFBD6D42C64A}"/>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«ΚΑΝΟΝΕΣ»</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ΙΣΟΡΡΟΠΗΜΕΝΗΣ ΔΙΑΤΡΟΦΗ</a:t>
            </a:r>
            <a:endParaRPr lang="el-GR" sz="3200" dirty="0"/>
          </a:p>
        </p:txBody>
      </p:sp>
      <p:sp>
        <p:nvSpPr>
          <p:cNvPr id="3" name="Θέση περιεχομένου 2">
            <a:extLst>
              <a:ext uri="{FF2B5EF4-FFF2-40B4-BE49-F238E27FC236}">
                <a16:creationId xmlns:a16="http://schemas.microsoft.com/office/drawing/2014/main" id="{B55B204B-2A23-4A2B-8247-DA3E69076125}"/>
              </a:ext>
            </a:extLst>
          </p:cNvPr>
          <p:cNvSpPr>
            <a:spLocks noGrp="1"/>
          </p:cNvSpPr>
          <p:nvPr>
            <p:ph idx="1"/>
          </p:nvPr>
        </p:nvSpPr>
        <p:spPr/>
        <p:txBody>
          <a:bodyPr/>
          <a:lstStyle/>
          <a:p>
            <a:pPr>
              <a:lnSpc>
                <a:spcPct val="150000"/>
              </a:lnSpc>
            </a:pPr>
            <a:r>
              <a:rPr lang="el-GR" sz="2400" dirty="0">
                <a:latin typeface="Times New Roman" panose="02020603050405020304" pitchFamily="18" charset="0"/>
                <a:cs typeface="Times New Roman" panose="02020603050405020304" pitchFamily="18" charset="0"/>
              </a:rPr>
              <a:t>Καταναλώστε επαρκείς ποσότητες φρούτων και λαχανικών</a:t>
            </a:r>
          </a:p>
          <a:p>
            <a:pPr>
              <a:lnSpc>
                <a:spcPct val="150000"/>
              </a:lnSpc>
            </a:pPr>
            <a:r>
              <a:rPr lang="el-GR" sz="2400" dirty="0">
                <a:latin typeface="Times New Roman" panose="02020603050405020304" pitchFamily="18" charset="0"/>
                <a:cs typeface="Times New Roman" panose="02020603050405020304" pitchFamily="18" charset="0"/>
              </a:rPr>
              <a:t>Αποφεύγετε τρόφιμα με πολλή ζάχαρη και τα υποκατάστατά της.</a:t>
            </a:r>
          </a:p>
          <a:p>
            <a:pPr>
              <a:lnSpc>
                <a:spcPct val="150000"/>
              </a:lnSpc>
            </a:pPr>
            <a:r>
              <a:rPr lang="el-GR" sz="2400" dirty="0">
                <a:latin typeface="Times New Roman" panose="02020603050405020304" pitchFamily="18" charset="0"/>
                <a:cs typeface="Times New Roman" panose="02020603050405020304" pitchFamily="18" charset="0"/>
              </a:rPr>
              <a:t>Αποφεύγετε τα αναψυκτικά.</a:t>
            </a:r>
          </a:p>
          <a:p>
            <a:pPr>
              <a:lnSpc>
                <a:spcPct val="150000"/>
              </a:lnSpc>
            </a:pPr>
            <a:r>
              <a:rPr lang="el-GR" sz="2400" dirty="0">
                <a:latin typeface="Times New Roman" panose="02020603050405020304" pitchFamily="18" charset="0"/>
                <a:cs typeface="Times New Roman" panose="02020603050405020304" pitchFamily="18" charset="0"/>
              </a:rPr>
              <a:t>Μετριάστε την εβδομαδιαία κατανάλωση αλκοόλ.</a:t>
            </a:r>
          </a:p>
          <a:p>
            <a:pPr>
              <a:lnSpc>
                <a:spcPct val="150000"/>
              </a:lnSpc>
            </a:pPr>
            <a:r>
              <a:rPr lang="el-GR" sz="2400" dirty="0">
                <a:latin typeface="Times New Roman" panose="02020603050405020304" pitchFamily="18" charset="0"/>
                <a:cs typeface="Times New Roman" panose="02020603050405020304" pitchFamily="18" charset="0"/>
              </a:rPr>
              <a:t>Αποφεύγετε την αυξημένη προσθήκη αλατιού.</a:t>
            </a:r>
          </a:p>
          <a:p>
            <a:endParaRPr lang="el-GR" dirty="0"/>
          </a:p>
        </p:txBody>
      </p:sp>
    </p:spTree>
    <p:extLst>
      <p:ext uri="{BB962C8B-B14F-4D97-AF65-F5344CB8AC3E}">
        <p14:creationId xmlns:p14="http://schemas.microsoft.com/office/powerpoint/2010/main" val="18212389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56DACD-5A38-4227-89A6-00192970AA94}"/>
              </a:ext>
            </a:extLst>
          </p:cNvPr>
          <p:cNvSpPr>
            <a:spLocks noGrp="1"/>
          </p:cNvSpPr>
          <p:nvPr>
            <p:ph type="title"/>
          </p:nvPr>
        </p:nvSpPr>
        <p:spPr>
          <a:xfrm>
            <a:off x="457200" y="764704"/>
            <a:ext cx="8229600" cy="720080"/>
          </a:xfrm>
        </p:spPr>
        <p:txBody>
          <a:bodyPr>
            <a:normAutofit/>
          </a:bodyPr>
          <a:lstStyle/>
          <a:p>
            <a:pPr algn="ctr"/>
            <a:r>
              <a:rPr lang="el-GR" sz="3200" dirty="0">
                <a:latin typeface="Times New Roman" panose="02020603050405020304" pitchFamily="18" charset="0"/>
                <a:cs typeface="Times New Roman" panose="02020603050405020304" pitchFamily="18" charset="0"/>
              </a:rPr>
              <a:t>ΑΙΤΙΟΛΟΓΙΚΟΙ ΠΑΡΑΓΟΝΤΕΣ</a:t>
            </a:r>
          </a:p>
        </p:txBody>
      </p:sp>
      <p:sp>
        <p:nvSpPr>
          <p:cNvPr id="3" name="Θέση περιεχομένου 2">
            <a:extLst>
              <a:ext uri="{FF2B5EF4-FFF2-40B4-BE49-F238E27FC236}">
                <a16:creationId xmlns:a16="http://schemas.microsoft.com/office/drawing/2014/main" id="{604629C3-B4CE-4C60-AE73-8C46103A8521}"/>
              </a:ext>
            </a:extLst>
          </p:cNvPr>
          <p:cNvSpPr>
            <a:spLocks noGrp="1"/>
          </p:cNvSpPr>
          <p:nvPr>
            <p:ph idx="1"/>
          </p:nvPr>
        </p:nvSpPr>
        <p:spPr>
          <a:xfrm>
            <a:off x="457200" y="1412776"/>
            <a:ext cx="8229600" cy="5161760"/>
          </a:xfrm>
        </p:spPr>
        <p:txBody>
          <a:bodyPr>
            <a:normAutofit/>
          </a:bodyPr>
          <a:lstStyle/>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Κληρονομικότητα</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Φυλή</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Γεωγραφική κατανομή</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Φυσικές ή χημικές </a:t>
            </a:r>
            <a:r>
              <a:rPr lang="el-GR" sz="2400" dirty="0" err="1">
                <a:latin typeface="Times New Roman" panose="02020603050405020304" pitchFamily="18" charset="0"/>
                <a:cs typeface="Times New Roman" panose="02020603050405020304" pitchFamily="18" charset="0"/>
              </a:rPr>
              <a:t>καρκινογόνες</a:t>
            </a:r>
            <a:r>
              <a:rPr lang="el-GR" sz="2400" dirty="0">
                <a:latin typeface="Times New Roman" panose="02020603050405020304" pitchFamily="18" charset="0"/>
                <a:cs typeface="Times New Roman" panose="02020603050405020304" pitchFamily="18" charset="0"/>
              </a:rPr>
              <a:t> ουσίες</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Κάπνισμα</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Πολύωρη έκθεση στον ήλιο και την </a:t>
            </a:r>
            <a:r>
              <a:rPr lang="el-GR" sz="2400" dirty="0" err="1">
                <a:latin typeface="Times New Roman" panose="02020603050405020304" pitchFamily="18" charset="0"/>
                <a:cs typeface="Times New Roman" panose="02020603050405020304" pitchFamily="18" charset="0"/>
              </a:rPr>
              <a:t>ιονίζουσα</a:t>
            </a:r>
            <a:r>
              <a:rPr lang="el-GR" sz="2400" dirty="0">
                <a:latin typeface="Times New Roman" panose="02020603050405020304" pitchFamily="18" charset="0"/>
                <a:cs typeface="Times New Roman" panose="02020603050405020304" pitchFamily="18" charset="0"/>
              </a:rPr>
              <a:t> ακτινοβολία</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Κακές διατροφικές συνήθειες</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Μειωμένη φυσική δραστηριότητα</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Αυξημένη κατανάλωση αλκοόλ</a:t>
            </a:r>
          </a:p>
        </p:txBody>
      </p:sp>
    </p:spTree>
    <p:extLst>
      <p:ext uri="{BB962C8B-B14F-4D97-AF65-F5344CB8AC3E}">
        <p14:creationId xmlns:p14="http://schemas.microsoft.com/office/powerpoint/2010/main" val="2107774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ABF095-8B73-4FB5-8862-7D3F5DA18A7A}"/>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ΕΠΙΔΗΜΙΟΛΟΓΙΑ ΤΟΥ ΚΑΡΚΙΝΟΥ</a:t>
            </a:r>
          </a:p>
        </p:txBody>
      </p:sp>
      <p:sp>
        <p:nvSpPr>
          <p:cNvPr id="3" name="Θέση περιεχομένου 2">
            <a:extLst>
              <a:ext uri="{FF2B5EF4-FFF2-40B4-BE49-F238E27FC236}">
                <a16:creationId xmlns:a16="http://schemas.microsoft.com/office/drawing/2014/main" id="{BE3A910D-0CC6-49BA-B9C5-F6809FD613A5}"/>
              </a:ext>
            </a:extLst>
          </p:cNvPr>
          <p:cNvSpPr>
            <a:spLocks noGrp="1"/>
          </p:cNvSpPr>
          <p:nvPr>
            <p:ph idx="1"/>
          </p:nvPr>
        </p:nvSpPr>
        <p:spPr/>
        <p:txBody>
          <a:bodyPr>
            <a:normAutofit/>
          </a:bodyPr>
          <a:lstStyle/>
          <a:p>
            <a:pPr marL="1387008" lvl="7" indent="0">
              <a:lnSpc>
                <a:spcPct val="110000"/>
              </a:lnSpc>
              <a:spcBef>
                <a:spcPts val="0"/>
              </a:spcBef>
              <a:buNone/>
            </a:pPr>
            <a:r>
              <a:rPr lang="el-GR" sz="2400" dirty="0">
                <a:latin typeface="Times New Roman" panose="02020603050405020304" pitchFamily="18" charset="0"/>
                <a:cs typeface="Times New Roman" panose="02020603050405020304" pitchFamily="18" charset="0"/>
              </a:rPr>
              <a:t>		</a:t>
            </a:r>
            <a:r>
              <a:rPr lang="el-GR" sz="2400" dirty="0">
                <a:solidFill>
                  <a:schemeClr val="tx1"/>
                </a:solidFill>
                <a:latin typeface="Times New Roman" panose="02020603050405020304" pitchFamily="18" charset="0"/>
                <a:cs typeface="Times New Roman" panose="02020603050405020304" pitchFamily="18" charset="0"/>
              </a:rPr>
              <a:t>Ευρώπη, 2006:</a:t>
            </a:r>
          </a:p>
          <a:p>
            <a:pPr marL="180000" indent="-457200">
              <a:lnSpc>
                <a:spcPct val="150000"/>
              </a:lnSpc>
              <a:spcBef>
                <a:spcPts val="0"/>
              </a:spcBef>
            </a:pPr>
            <a:r>
              <a:rPr lang="el-GR" sz="2400" b="1" dirty="0">
                <a:latin typeface="Times New Roman" panose="02020603050405020304" pitchFamily="18" charset="0"/>
                <a:cs typeface="Times New Roman" panose="02020603050405020304" pitchFamily="18" charset="0"/>
              </a:rPr>
              <a:t>3191600 νέες περιπτώσεις </a:t>
            </a:r>
            <a:r>
              <a:rPr lang="el-GR" sz="2400" dirty="0">
                <a:latin typeface="Times New Roman" panose="02020603050405020304" pitchFamily="18" charset="0"/>
                <a:cs typeface="Times New Roman" panose="02020603050405020304" pitchFamily="18" charset="0"/>
              </a:rPr>
              <a:t>(πλην μελανώματος).</a:t>
            </a:r>
          </a:p>
          <a:p>
            <a:pPr marL="180000" indent="0">
              <a:lnSpc>
                <a:spcPct val="150000"/>
              </a:lnSpc>
              <a:spcBef>
                <a:spcPts val="0"/>
              </a:spcBef>
              <a:buNone/>
            </a:pPr>
            <a:r>
              <a:rPr lang="el-GR" sz="2400" dirty="0">
                <a:latin typeface="Times New Roman" panose="02020603050405020304" pitchFamily="18" charset="0"/>
                <a:cs typeface="Times New Roman" panose="02020603050405020304" pitchFamily="18" charset="0"/>
              </a:rPr>
              <a:t>Καρκίνος μαστού: 13,5% της συνολικής επίπτωσης του      καρκίνου,  παχέος εντέρου: 12,9,  και πνεύμονα: 12,1%</a:t>
            </a:r>
          </a:p>
          <a:p>
            <a:pPr marL="180000" indent="-457200">
              <a:lnSpc>
                <a:spcPct val="150000"/>
              </a:lnSpc>
              <a:spcBef>
                <a:spcPts val="0"/>
              </a:spcBef>
            </a:pPr>
            <a:r>
              <a:rPr lang="el-GR" sz="2400" b="1" dirty="0">
                <a:latin typeface="Times New Roman" panose="02020603050405020304" pitchFamily="18" charset="0"/>
                <a:cs typeface="Times New Roman" panose="02020603050405020304" pitchFamily="18" charset="0"/>
              </a:rPr>
              <a:t>1703000 θάνατοι. </a:t>
            </a:r>
            <a:r>
              <a:rPr lang="el-GR" sz="2400" dirty="0">
                <a:latin typeface="Times New Roman" panose="02020603050405020304" pitchFamily="18" charset="0"/>
                <a:cs typeface="Times New Roman" panose="02020603050405020304" pitchFamily="18" charset="0"/>
              </a:rPr>
              <a:t>Πιο συχνή αιτίου θανάτου από καρκίνο:</a:t>
            </a:r>
          </a:p>
          <a:p>
            <a:pPr marL="180000" indent="0">
              <a:lnSpc>
                <a:spcPct val="150000"/>
              </a:lnSpc>
              <a:spcBef>
                <a:spcPts val="0"/>
              </a:spcBef>
              <a:buNone/>
            </a:pPr>
            <a:r>
              <a:rPr lang="el-GR" sz="2400" dirty="0">
                <a:latin typeface="Times New Roman" panose="02020603050405020304" pitchFamily="18" charset="0"/>
                <a:cs typeface="Times New Roman" panose="02020603050405020304" pitchFamily="18" charset="0"/>
              </a:rPr>
              <a:t>Καρκίνος πνεύμονα: 334800, παχέος εντέρου: 207400, μαστού: 131900, στομάχου: 118200</a:t>
            </a:r>
          </a:p>
          <a:p>
            <a:pPr marL="180000" indent="-457200">
              <a:lnSpc>
                <a:spcPct val="150000"/>
              </a:lnSpc>
              <a:spcBef>
                <a:spcPts val="0"/>
              </a:spcBef>
            </a:pPr>
            <a:endParaRPr lang="el-GR" sz="24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045009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257009-28F2-41DD-8B10-01857FD51D74}"/>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ΕΠΙΔΗΜΙΟΛΟΓΙΑ ΤΟΥ ΚΑΡΚΙΝΟΥ</a:t>
            </a:r>
            <a:endParaRPr lang="el-GR" sz="3200" dirty="0"/>
          </a:p>
        </p:txBody>
      </p:sp>
      <p:sp>
        <p:nvSpPr>
          <p:cNvPr id="3" name="Θέση περιεχομένου 2">
            <a:extLst>
              <a:ext uri="{FF2B5EF4-FFF2-40B4-BE49-F238E27FC236}">
                <a16:creationId xmlns:a16="http://schemas.microsoft.com/office/drawing/2014/main" id="{365543B7-BFE3-4E5B-8202-B7265414B70C}"/>
              </a:ext>
            </a:extLst>
          </p:cNvPr>
          <p:cNvSpPr>
            <a:spLocks noGrp="1"/>
          </p:cNvSpPr>
          <p:nvPr>
            <p:ph idx="1"/>
          </p:nvPr>
        </p:nvSpPr>
        <p:spPr>
          <a:xfrm>
            <a:off x="323528" y="2249424"/>
            <a:ext cx="8640960" cy="4325112"/>
          </a:xfrm>
        </p:spPr>
        <p:txBody>
          <a:bodyPr>
            <a:normAutofit/>
          </a:bodyPr>
          <a:lstStyle/>
          <a:p>
            <a:pPr marL="0" indent="0">
              <a:lnSpc>
                <a:spcPct val="150000"/>
              </a:lnSpc>
              <a:spcBef>
                <a:spcPts val="0"/>
              </a:spcBef>
              <a:buNone/>
            </a:pPr>
            <a:r>
              <a:rPr lang="el-GR" sz="2400" dirty="0">
                <a:latin typeface="Times New Roman" panose="02020603050405020304" pitchFamily="18" charset="0"/>
                <a:cs typeface="Times New Roman" panose="02020603050405020304" pitchFamily="18" charset="0"/>
              </a:rPr>
              <a:t>Σημαντικό κοινωνικό πρόβλημα υγείας με την ετήσια εκτίμηση των:</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3,2 εκατομμύρια νέων περιπτώσεων καρκίνου:</a:t>
            </a:r>
          </a:p>
          <a:p>
            <a:pPr marL="0" indent="0">
              <a:lnSpc>
                <a:spcPct val="150000"/>
              </a:lnSpc>
              <a:spcBef>
                <a:spcPts val="0"/>
              </a:spcBef>
              <a:buNone/>
            </a:pPr>
            <a:r>
              <a:rPr lang="el-GR" sz="2400" dirty="0">
                <a:latin typeface="Times New Roman" panose="02020603050405020304" pitchFamily="18" charset="0"/>
                <a:cs typeface="Times New Roman" panose="02020603050405020304" pitchFamily="18" charset="0"/>
              </a:rPr>
              <a:t>53% για τους άνδρες και 47% για τις γυναίκες</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1,7 εκατομμύρια θάνατοι: </a:t>
            </a:r>
          </a:p>
          <a:p>
            <a:pPr marL="0" indent="0">
              <a:lnSpc>
                <a:spcPct val="150000"/>
              </a:lnSpc>
              <a:spcBef>
                <a:spcPts val="0"/>
              </a:spcBef>
              <a:buNone/>
            </a:pPr>
            <a:r>
              <a:rPr lang="el-GR" sz="2400" dirty="0">
                <a:latin typeface="Times New Roman" panose="02020603050405020304" pitchFamily="18" charset="0"/>
                <a:cs typeface="Times New Roman" panose="02020603050405020304" pitchFamily="18" charset="0"/>
              </a:rPr>
              <a:t>56% για τους άνδρες και 44% για τις γυναίκες</a:t>
            </a:r>
          </a:p>
        </p:txBody>
      </p:sp>
    </p:spTree>
    <p:extLst>
      <p:ext uri="{BB962C8B-B14F-4D97-AF65-F5344CB8AC3E}">
        <p14:creationId xmlns:p14="http://schemas.microsoft.com/office/powerpoint/2010/main" val="3717930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AAB2E6-0C62-4118-989F-4DEA31ACF7B8}"/>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ΕΠΙΔΗΜΙΟΛΟΓΙΑ ΤΟΥ ΚΑΡΚΙΝΟΥ</a:t>
            </a:r>
            <a:endParaRPr lang="el-GR" sz="3200" dirty="0"/>
          </a:p>
        </p:txBody>
      </p:sp>
      <p:sp>
        <p:nvSpPr>
          <p:cNvPr id="3" name="Θέση περιεχομένου 2">
            <a:extLst>
              <a:ext uri="{FF2B5EF4-FFF2-40B4-BE49-F238E27FC236}">
                <a16:creationId xmlns:a16="http://schemas.microsoft.com/office/drawing/2014/main" id="{CEC7B400-40F6-42CF-9EEE-9CC22D5F79EE}"/>
              </a:ext>
            </a:extLst>
          </p:cNvPr>
          <p:cNvSpPr>
            <a:spLocks noGrp="1"/>
          </p:cNvSpPr>
          <p:nvPr>
            <p:ph idx="1"/>
          </p:nvPr>
        </p:nvSpPr>
        <p:spPr/>
        <p:txBody>
          <a:bodyPr>
            <a:normAutofit/>
          </a:bodyPr>
          <a:lstStyle/>
          <a:p>
            <a:pPr marL="109728" indent="0">
              <a:buNone/>
            </a:pPr>
            <a:r>
              <a:rPr lang="el-GR" sz="2400" dirty="0">
                <a:latin typeface="Times New Roman" panose="02020603050405020304" pitchFamily="18" charset="0"/>
                <a:cs typeface="Times New Roman" panose="02020603050405020304" pitchFamily="18" charset="0"/>
              </a:rPr>
              <a:t>			Ελλάδα, 2006:</a:t>
            </a:r>
          </a:p>
          <a:p>
            <a:r>
              <a:rPr lang="el-GR" sz="2400" b="1" dirty="0">
                <a:latin typeface="Times New Roman" panose="02020603050405020304" pitchFamily="18" charset="0"/>
                <a:cs typeface="Times New Roman" panose="02020603050405020304" pitchFamily="18" charset="0"/>
              </a:rPr>
              <a:t>Νόσησαν 423 άνδρες και 259 γυναίκες/ 100000 άτομα</a:t>
            </a:r>
            <a:r>
              <a:rPr lang="el-GR" sz="2400" dirty="0">
                <a:latin typeface="Times New Roman" panose="02020603050405020304" pitchFamily="18" charset="0"/>
                <a:cs typeface="Times New Roman" panose="02020603050405020304" pitchFamily="18" charset="0"/>
              </a:rPr>
              <a:t>.</a:t>
            </a:r>
          </a:p>
          <a:p>
            <a:r>
              <a:rPr lang="el-GR" sz="2400" dirty="0">
                <a:latin typeface="Times New Roman" panose="02020603050405020304" pitchFamily="18" charset="0"/>
                <a:cs typeface="Times New Roman" panose="02020603050405020304" pitchFamily="18" charset="0"/>
              </a:rPr>
              <a:t>19 άνδρες και 9 γυναίκες καρκίνο στομάχου, 31 άνδρες και 21 γυναίκες καρκίνο παχέος εντέρου, 89 άνδρες και 13 γυναίκες καρκίνο παγκρέατος, 82 γυναίκες καρκίνο μαστού και  81 άνδρες καρκίνο προστάτη.</a:t>
            </a:r>
          </a:p>
          <a:p>
            <a:r>
              <a:rPr lang="el-GR" sz="2400" b="1" dirty="0">
                <a:latin typeface="Times New Roman" panose="02020603050405020304" pitchFamily="18" charset="0"/>
                <a:cs typeface="Times New Roman" panose="02020603050405020304" pitchFamily="18" charset="0"/>
              </a:rPr>
              <a:t>Ποσοστά θνησιμότητας/ 100000</a:t>
            </a:r>
          </a:p>
          <a:p>
            <a:r>
              <a:rPr lang="el-GR" sz="2400" dirty="0">
                <a:latin typeface="Times New Roman" panose="02020603050405020304" pitchFamily="18" charset="0"/>
                <a:cs typeface="Times New Roman" panose="02020603050405020304" pitchFamily="18" charset="0"/>
              </a:rPr>
              <a:t> 12 άνδρες και 6 γυναίκες καρκίνο στομάχου, 15 άνδρες και 11 γυναίκες καρκίνο παχέος εντέρου, 69 άνδρες και 11 γυναίκες καρκίνο παγκρέατος, 22 γυναίκες καρκίνο μαστού και 19 άνδρες καρκίνο προστάτη</a:t>
            </a:r>
          </a:p>
        </p:txBody>
      </p:sp>
    </p:spTree>
    <p:extLst>
      <p:ext uri="{BB962C8B-B14F-4D97-AF65-F5344CB8AC3E}">
        <p14:creationId xmlns:p14="http://schemas.microsoft.com/office/powerpoint/2010/main" val="3358636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EF9D28-BC33-4B81-92EA-3D749ACA1CC8}"/>
              </a:ext>
            </a:extLst>
          </p:cNvPr>
          <p:cNvSpPr>
            <a:spLocks noGrp="1"/>
          </p:cNvSpPr>
          <p:nvPr>
            <p:ph type="title"/>
          </p:nvPr>
        </p:nvSpPr>
        <p:spPr>
          <a:xfrm>
            <a:off x="457200" y="620688"/>
            <a:ext cx="8229600" cy="1589112"/>
          </a:xfrm>
        </p:spPr>
        <p:txBody>
          <a:bodyPr>
            <a:noAutofit/>
          </a:bodyPr>
          <a:lstStyle/>
          <a:p>
            <a:pPr algn="ctr"/>
            <a:r>
              <a:rPr lang="el-GR" sz="3200" dirty="0">
                <a:latin typeface="Times New Roman" panose="02020603050405020304" pitchFamily="18" charset="0"/>
                <a:cs typeface="Times New Roman" panose="02020603050405020304" pitchFamily="18" charset="0"/>
              </a:rPr>
              <a:t>Καρκίνος στην Ελλάδα: Νέα κρούσματα και θάνατοι από κάθε τύπο καρκίνου ΣΥΝΟΛΙΚΑ</a:t>
            </a:r>
          </a:p>
        </p:txBody>
      </p:sp>
      <p:pic>
        <p:nvPicPr>
          <p:cNvPr id="4" name="Θέση περιεχομένου 3">
            <a:extLst>
              <a:ext uri="{FF2B5EF4-FFF2-40B4-BE49-F238E27FC236}">
                <a16:creationId xmlns:a16="http://schemas.microsoft.com/office/drawing/2014/main" id="{B05F447E-0B63-45E5-8F21-80A84BA401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0991" y="2249488"/>
            <a:ext cx="7122017" cy="4324350"/>
          </a:xfrm>
          <a:prstGeom prst="rect">
            <a:avLst/>
          </a:prstGeom>
        </p:spPr>
      </p:pic>
    </p:spTree>
    <p:extLst>
      <p:ext uri="{BB962C8B-B14F-4D97-AF65-F5344CB8AC3E}">
        <p14:creationId xmlns:p14="http://schemas.microsoft.com/office/powerpoint/2010/main" val="39225270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700839-7211-4A24-9A69-74270B88667F}"/>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Ποσοστιαία απεικόνιση όλων των καρκίνων/100000 πολίτες </a:t>
            </a:r>
          </a:p>
        </p:txBody>
      </p:sp>
      <p:pic>
        <p:nvPicPr>
          <p:cNvPr id="4" name="Θέση περιεχομένου 3">
            <a:extLst>
              <a:ext uri="{FF2B5EF4-FFF2-40B4-BE49-F238E27FC236}">
                <a16:creationId xmlns:a16="http://schemas.microsoft.com/office/drawing/2014/main" id="{9EB13B44-F178-46A7-8B15-65C12CC08D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511" y="2249488"/>
            <a:ext cx="6936978" cy="4324350"/>
          </a:xfrm>
          <a:prstGeom prst="rect">
            <a:avLst/>
          </a:prstGeom>
        </p:spPr>
      </p:pic>
    </p:spTree>
    <p:extLst>
      <p:ext uri="{BB962C8B-B14F-4D97-AF65-F5344CB8AC3E}">
        <p14:creationId xmlns:p14="http://schemas.microsoft.com/office/powerpoint/2010/main" val="40335245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D0A511-3BA7-42A6-BE18-790A957E0B6B}"/>
              </a:ext>
            </a:extLst>
          </p:cNvPr>
          <p:cNvSpPr>
            <a:spLocks noGrp="1"/>
          </p:cNvSpPr>
          <p:nvPr>
            <p:ph type="title"/>
          </p:nvPr>
        </p:nvSpPr>
        <p:spPr>
          <a:xfrm>
            <a:off x="457200" y="692696"/>
            <a:ext cx="8229600" cy="1296144"/>
          </a:xfrm>
        </p:spPr>
        <p:txBody>
          <a:bodyPr>
            <a:normAutofit/>
          </a:bodyPr>
          <a:lstStyle/>
          <a:p>
            <a:pPr algn="ctr"/>
            <a:r>
              <a:rPr lang="el-GR" sz="3200" dirty="0">
                <a:latin typeface="Times New Roman" panose="02020603050405020304" pitchFamily="18" charset="0"/>
                <a:cs typeface="Times New Roman" panose="02020603050405020304" pitchFamily="18" charset="0"/>
              </a:rPr>
              <a:t>Καρκίνος στην Ελλάδα: Νέα κρούσματα και θάνατοι από κάθε τύπο καρκίνου ΑΝΔΡΕΣ</a:t>
            </a:r>
            <a:endParaRPr lang="el-GR" sz="3200" dirty="0"/>
          </a:p>
        </p:txBody>
      </p:sp>
      <p:pic>
        <p:nvPicPr>
          <p:cNvPr id="5" name="Θέση περιεχομένου 4">
            <a:extLst>
              <a:ext uri="{FF2B5EF4-FFF2-40B4-BE49-F238E27FC236}">
                <a16:creationId xmlns:a16="http://schemas.microsoft.com/office/drawing/2014/main" id="{D21458F4-05B4-4F67-B211-F7BB58E7CC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8416" y="2249488"/>
            <a:ext cx="5907168" cy="4324350"/>
          </a:xfrm>
        </p:spPr>
      </p:pic>
    </p:spTree>
    <p:extLst>
      <p:ext uri="{BB962C8B-B14F-4D97-AF65-F5344CB8AC3E}">
        <p14:creationId xmlns:p14="http://schemas.microsoft.com/office/powerpoint/2010/main" val="33726584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2FE0E0-969B-4AC7-8DDF-7495AF146FBB}"/>
              </a:ext>
            </a:extLst>
          </p:cNvPr>
          <p:cNvSpPr>
            <a:spLocks noGrp="1"/>
          </p:cNvSpPr>
          <p:nvPr>
            <p:ph type="title"/>
          </p:nvPr>
        </p:nvSpPr>
        <p:spPr>
          <a:xfrm>
            <a:off x="457200" y="692696"/>
            <a:ext cx="8229600" cy="1224136"/>
          </a:xfrm>
        </p:spPr>
        <p:txBody>
          <a:bodyPr>
            <a:normAutofit/>
          </a:bodyPr>
          <a:lstStyle/>
          <a:p>
            <a:pPr algn="ctr"/>
            <a:r>
              <a:rPr lang="el-GR" sz="3200" dirty="0">
                <a:latin typeface="Times New Roman" panose="02020603050405020304" pitchFamily="18" charset="0"/>
                <a:cs typeface="Times New Roman" panose="02020603050405020304" pitchFamily="18" charset="0"/>
              </a:rPr>
              <a:t>Καρκίνος στην Ελλάδα: Νέα κρούσματα και θάνατοι από κάθε τύπο καρκίνου ΓΥΝΑΙΚΕΣ</a:t>
            </a:r>
            <a:endParaRPr lang="el-GR" sz="3200" dirty="0"/>
          </a:p>
        </p:txBody>
      </p:sp>
      <p:pic>
        <p:nvPicPr>
          <p:cNvPr id="8" name="Θέση περιεχομένου 7">
            <a:extLst>
              <a:ext uri="{FF2B5EF4-FFF2-40B4-BE49-F238E27FC236}">
                <a16:creationId xmlns:a16="http://schemas.microsoft.com/office/drawing/2014/main" id="{FF1AFF01-A366-47C9-A269-A2106AD97C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1806" y="2249488"/>
            <a:ext cx="6540387" cy="4324350"/>
          </a:xfrm>
        </p:spPr>
      </p:pic>
    </p:spTree>
    <p:extLst>
      <p:ext uri="{BB962C8B-B14F-4D97-AF65-F5344CB8AC3E}">
        <p14:creationId xmlns:p14="http://schemas.microsoft.com/office/powerpoint/2010/main" val="41212503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F18893-1970-4518-8986-4CA48B9D4441}"/>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Πρόβλεψη/Αύξηση για τα κρούσματα καρκίνου στην Ελλάδα το 2025</a:t>
            </a:r>
          </a:p>
        </p:txBody>
      </p:sp>
      <p:pic>
        <p:nvPicPr>
          <p:cNvPr id="5" name="Θέση περιεχομένου 4">
            <a:extLst>
              <a:ext uri="{FF2B5EF4-FFF2-40B4-BE49-F238E27FC236}">
                <a16:creationId xmlns:a16="http://schemas.microsoft.com/office/drawing/2014/main" id="{E8344326-D77E-4B91-B75F-1003B893ED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363" y="2420889"/>
            <a:ext cx="7697274" cy="3024336"/>
          </a:xfrm>
        </p:spPr>
      </p:pic>
    </p:spTree>
    <p:extLst>
      <p:ext uri="{BB962C8B-B14F-4D97-AF65-F5344CB8AC3E}">
        <p14:creationId xmlns:p14="http://schemas.microsoft.com/office/powerpoint/2010/main" val="4951224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54E223-33B4-4300-8560-35C61FE7280C}"/>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ΔΙΑΤΡΟΦΗ ΚΑΙ ΚΑΡΚΙΝΟΣ</a:t>
            </a:r>
          </a:p>
        </p:txBody>
      </p:sp>
      <p:pic>
        <p:nvPicPr>
          <p:cNvPr id="1026" name="Picture 2" descr="Διατροφη, Υγεια, Καρκινος, Αναστροφη καθε Ασθενειας – Vivamus">
            <a:extLst>
              <a:ext uri="{FF2B5EF4-FFF2-40B4-BE49-F238E27FC236}">
                <a16:creationId xmlns:a16="http://schemas.microsoft.com/office/drawing/2014/main" id="{6FBC6EB2-5542-443F-A10F-AF5475E270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988840"/>
            <a:ext cx="6096000" cy="437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2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B56B47-1F19-439C-AA74-97152A1DB8D3}"/>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ΜΕΣΟΓΕΙΑΚΗ ΔΙΑΤΡΟΦΗ</a:t>
            </a:r>
          </a:p>
        </p:txBody>
      </p:sp>
      <p:sp>
        <p:nvSpPr>
          <p:cNvPr id="3" name="Θέση περιεχομένου 2">
            <a:extLst>
              <a:ext uri="{FF2B5EF4-FFF2-40B4-BE49-F238E27FC236}">
                <a16:creationId xmlns:a16="http://schemas.microsoft.com/office/drawing/2014/main" id="{3E75513C-0416-4A67-8E38-60DA544ACF8A}"/>
              </a:ext>
            </a:extLst>
          </p:cNvPr>
          <p:cNvSpPr>
            <a:spLocks noGrp="1"/>
          </p:cNvSpPr>
          <p:nvPr>
            <p:ph idx="1"/>
          </p:nvPr>
        </p:nvSpPr>
        <p:spPr/>
        <p:txBody>
          <a:bodyPr>
            <a:normAutofit fontScale="92500" lnSpcReduction="10000"/>
          </a:bodyPr>
          <a:lstStyle/>
          <a:p>
            <a:pPr>
              <a:lnSpc>
                <a:spcPct val="150000"/>
              </a:lnSpc>
            </a:pPr>
            <a:r>
              <a:rPr lang="el-GR" sz="2400" dirty="0">
                <a:latin typeface="Times New Roman" panose="02020603050405020304" pitchFamily="18" charset="0"/>
                <a:cs typeface="Times New Roman" panose="02020603050405020304" pitchFamily="18" charset="0"/>
              </a:rPr>
              <a:t>Μεσογειακή διατροφή είναι όρος που επινοήθηκε από τον Αμερικανό Επιστήμονα </a:t>
            </a:r>
            <a:r>
              <a:rPr lang="el-GR" sz="2400" dirty="0" err="1">
                <a:latin typeface="Times New Roman" panose="02020603050405020304" pitchFamily="18" charset="0"/>
                <a:cs typeface="Times New Roman" panose="02020603050405020304" pitchFamily="18" charset="0"/>
              </a:rPr>
              <a:t>Ancel</a:t>
            </a:r>
            <a:r>
              <a:rPr lang="el-GR"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Keys</a:t>
            </a:r>
            <a:r>
              <a:rPr lang="el-GR" sz="2400" dirty="0">
                <a:latin typeface="Times New Roman" panose="02020603050405020304" pitchFamily="18" charset="0"/>
                <a:cs typeface="Times New Roman" panose="02020603050405020304" pitchFamily="18" charset="0"/>
              </a:rPr>
              <a:t> για να περιγράψει το μοντέλο διατροφής, το οποίο ακολουθούσαν οι λαοί των μεσογειακών χωρών. </a:t>
            </a:r>
          </a:p>
          <a:p>
            <a:pPr>
              <a:lnSpc>
                <a:spcPct val="150000"/>
              </a:lnSpc>
            </a:pPr>
            <a:r>
              <a:rPr lang="el-GR" sz="2400" dirty="0">
                <a:latin typeface="Times New Roman" panose="02020603050405020304" pitchFamily="18" charset="0"/>
                <a:cs typeface="Times New Roman" panose="02020603050405020304" pitchFamily="18" charset="0"/>
              </a:rPr>
              <a:t>Στη Διεθνή Διάσκεψη για τη Μεσογειακή Διατροφή το 1993 αποφασίστηκε τι θα θεωρείται υγιεινή, παραδοσιακή Μεσογειακή διατροφή και το 1995 μια ομάδα επιστημόνων του Πανεπιστημίου Χάρβαρντ δημιούργησε την Πυραμίδα της Μεσογειακής Διατροφής.</a:t>
            </a:r>
          </a:p>
        </p:txBody>
      </p:sp>
    </p:spTree>
    <p:extLst>
      <p:ext uri="{BB962C8B-B14F-4D97-AF65-F5344CB8AC3E}">
        <p14:creationId xmlns:p14="http://schemas.microsoft.com/office/powerpoint/2010/main" val="5470955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AF84C3-534F-4A5A-BD6D-B610CBEF6206}"/>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ΔΙΑΤΡΟΦΗ ΚΑΙ ΠΡΟΛΗΨΗ ΤΟΥ ΚΑΡΚΙΝΟΥ</a:t>
            </a:r>
          </a:p>
        </p:txBody>
      </p:sp>
      <p:sp>
        <p:nvSpPr>
          <p:cNvPr id="3" name="Θέση περιεχομένου 2">
            <a:extLst>
              <a:ext uri="{FF2B5EF4-FFF2-40B4-BE49-F238E27FC236}">
                <a16:creationId xmlns:a16="http://schemas.microsoft.com/office/drawing/2014/main" id="{1804A131-C199-44F1-9EEE-B8969AF552C7}"/>
              </a:ext>
            </a:extLst>
          </p:cNvPr>
          <p:cNvSpPr>
            <a:spLocks noGrp="1"/>
          </p:cNvSpPr>
          <p:nvPr>
            <p:ph idx="1"/>
          </p:nvPr>
        </p:nvSpPr>
        <p:spPr/>
        <p:txBody>
          <a:bodyPr>
            <a:normAutofit/>
          </a:bodyPr>
          <a:lstStyle/>
          <a:p>
            <a:pPr marL="180000">
              <a:lnSpc>
                <a:spcPct val="150000"/>
              </a:lnSpc>
              <a:spcBef>
                <a:spcPts val="0"/>
              </a:spcBef>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60% όλων των περιπτώσεων καρκίνου οφείλεται σε λάθος διατροφή.</a:t>
            </a:r>
          </a:p>
          <a:p>
            <a:pPr marL="180000">
              <a:lnSpc>
                <a:spcPct val="150000"/>
              </a:lnSpc>
              <a:spcBef>
                <a:spcPts val="0"/>
              </a:spcBef>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30% των καρκίνων στις αναπτυγμένες χώρες και 20% στις αναπτυσσόμενες μπορεί να συσχετίζονται με τις διατροφικές συνήθειες.</a:t>
            </a:r>
          </a:p>
          <a:p>
            <a:pPr marL="180000">
              <a:lnSpc>
                <a:spcPct val="150000"/>
              </a:lnSpc>
              <a:spcBef>
                <a:spcPts val="0"/>
              </a:spcBef>
              <a:buFont typeface="Arial" panose="020B0604020202020204" pitchFamily="34" charset="0"/>
              <a:buChar char="•"/>
            </a:pPr>
            <a:r>
              <a:rPr lang="el-GR" sz="2400" dirty="0">
                <a:latin typeface="Times New Roman" panose="02020603050405020304" pitchFamily="18" charset="0"/>
                <a:cs typeface="Times New Roman" panose="02020603050405020304" pitchFamily="18" charset="0"/>
              </a:rPr>
              <a:t>Διατροφή δεύτερη μετά το κάπνισμα αιτία ανάπτυξης καρκίνου.</a:t>
            </a:r>
          </a:p>
        </p:txBody>
      </p:sp>
    </p:spTree>
    <p:extLst>
      <p:ext uri="{BB962C8B-B14F-4D97-AF65-F5344CB8AC3E}">
        <p14:creationId xmlns:p14="http://schemas.microsoft.com/office/powerpoint/2010/main" val="22083103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410004-F67F-4CB4-AB0A-717646D50D54}"/>
              </a:ext>
            </a:extLst>
          </p:cNvPr>
          <p:cNvSpPr>
            <a:spLocks noGrp="1"/>
          </p:cNvSpPr>
          <p:nvPr>
            <p:ph type="title"/>
          </p:nvPr>
        </p:nvSpPr>
        <p:spPr>
          <a:xfrm>
            <a:off x="457200" y="548680"/>
            <a:ext cx="8229600" cy="1661120"/>
          </a:xfrm>
        </p:spPr>
        <p:txBody>
          <a:bodyPr>
            <a:normAutofit/>
          </a:bodyPr>
          <a:lstStyle/>
          <a:p>
            <a:r>
              <a:rPr lang="el-GR" sz="3200" dirty="0">
                <a:latin typeface="Times New Roman" panose="02020603050405020304" pitchFamily="18" charset="0"/>
                <a:cs typeface="Times New Roman" panose="02020603050405020304" pitchFamily="18" charset="0"/>
              </a:rPr>
              <a:t>ΚΑΡΚΙΝΟΣ ΤΟΥ ΜΑΣΤΟΥ ΚΑΙ ΔΙΑΤΡΟΦΗ</a:t>
            </a:r>
          </a:p>
        </p:txBody>
      </p:sp>
      <p:sp>
        <p:nvSpPr>
          <p:cNvPr id="3" name="Θέση περιεχομένου 2">
            <a:extLst>
              <a:ext uri="{FF2B5EF4-FFF2-40B4-BE49-F238E27FC236}">
                <a16:creationId xmlns:a16="http://schemas.microsoft.com/office/drawing/2014/main" id="{A9660CE0-ACF0-4D98-A59D-0A4D70653B6F}"/>
              </a:ext>
            </a:extLst>
          </p:cNvPr>
          <p:cNvSpPr>
            <a:spLocks noGrp="1"/>
          </p:cNvSpPr>
          <p:nvPr>
            <p:ph idx="1"/>
          </p:nvPr>
        </p:nvSpPr>
        <p:spPr/>
        <p:txBody>
          <a:bodyPr/>
          <a:lstStyle/>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Εισαγωγή στη διατροφή:</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Σόγια</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Μπρόκολο</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Λιναρόσπορο, πλούσιο σε ω-3 λιπαρά οξέα και </a:t>
            </a:r>
            <a:r>
              <a:rPr lang="el-GR" sz="2400" dirty="0" err="1">
                <a:latin typeface="Times New Roman" panose="02020603050405020304" pitchFamily="18" charset="0"/>
                <a:cs typeface="Times New Roman" panose="02020603050405020304" pitchFamily="18" charset="0"/>
              </a:rPr>
              <a:t>λιγνάνες</a:t>
            </a:r>
            <a:endParaRPr lang="el-GR" sz="2400" dirty="0">
              <a:latin typeface="Times New Roman" panose="02020603050405020304" pitchFamily="18" charset="0"/>
              <a:cs typeface="Times New Roman" panose="02020603050405020304" pitchFamily="18" charset="0"/>
            </a:endParaRP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Χαμηλά ποσοστά κορεσμένου λίπους(γαλακτοκομικών και κρεάτων)</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Φρούτα και λαχανικά (5 μερίδες ημερησίως)</a:t>
            </a:r>
          </a:p>
          <a:p>
            <a:pPr marL="109728" indent="0">
              <a:buNone/>
            </a:pPr>
            <a:endParaRPr lang="el-GR" dirty="0"/>
          </a:p>
        </p:txBody>
      </p:sp>
    </p:spTree>
    <p:extLst>
      <p:ext uri="{BB962C8B-B14F-4D97-AF65-F5344CB8AC3E}">
        <p14:creationId xmlns:p14="http://schemas.microsoft.com/office/powerpoint/2010/main" val="40931953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471236-00BD-4B0A-86DB-7BE5C371C0DD}"/>
              </a:ext>
            </a:extLst>
          </p:cNvPr>
          <p:cNvSpPr>
            <a:spLocks noGrp="1"/>
          </p:cNvSpPr>
          <p:nvPr>
            <p:ph type="title"/>
          </p:nvPr>
        </p:nvSpPr>
        <p:spPr>
          <a:xfrm>
            <a:off x="457200" y="620688"/>
            <a:ext cx="8229600" cy="864096"/>
          </a:xfrm>
        </p:spPr>
        <p:txBody>
          <a:bodyPr>
            <a:normAutofit fontScale="90000"/>
          </a:bodyPr>
          <a:lstStyle/>
          <a:p>
            <a:pPr algn="ctr"/>
            <a:r>
              <a:rPr lang="el-GR" sz="3600" dirty="0">
                <a:latin typeface="Times New Roman" panose="02020603050405020304" pitchFamily="18" charset="0"/>
                <a:cs typeface="Times New Roman" panose="02020603050405020304" pitchFamily="18" charset="0"/>
              </a:rPr>
              <a:t>ΚΑΡΚΙΝΟΣ ΤΟΥ ΜΑΣΤΟΥ ΚΑΙ ΔΙΑΤΡΟΦΗ</a:t>
            </a:r>
            <a:endParaRPr lang="el-GR" sz="3600" dirty="0"/>
          </a:p>
        </p:txBody>
      </p:sp>
      <p:sp>
        <p:nvSpPr>
          <p:cNvPr id="3" name="Θέση περιεχομένου 2">
            <a:extLst>
              <a:ext uri="{FF2B5EF4-FFF2-40B4-BE49-F238E27FC236}">
                <a16:creationId xmlns:a16="http://schemas.microsoft.com/office/drawing/2014/main" id="{708ADEF1-AD49-4D26-AAA9-C6CEC52F8974}"/>
              </a:ext>
            </a:extLst>
          </p:cNvPr>
          <p:cNvSpPr>
            <a:spLocks noGrp="1"/>
          </p:cNvSpPr>
          <p:nvPr>
            <p:ph idx="1"/>
          </p:nvPr>
        </p:nvSpPr>
        <p:spPr>
          <a:xfrm>
            <a:off x="457200" y="1484784"/>
            <a:ext cx="8229600" cy="5089752"/>
          </a:xfrm>
        </p:spPr>
        <p:txBody>
          <a:bodyPr/>
          <a:lstStyle/>
          <a:p>
            <a:pPr marL="180000">
              <a:lnSpc>
                <a:spcPct val="150000"/>
              </a:lnSpc>
              <a:spcBef>
                <a:spcPts val="0"/>
              </a:spcBef>
            </a:pPr>
            <a:r>
              <a:rPr lang="el-GR" sz="2000" dirty="0">
                <a:latin typeface="Times New Roman" panose="02020603050405020304" pitchFamily="18" charset="0"/>
                <a:cs typeface="Times New Roman" panose="02020603050405020304" pitchFamily="18" charset="0"/>
              </a:rPr>
              <a:t>Δραστική μείωση της κατανάλωσης αλκοόλ. Ασφαλείς ποσότητες αλκοόλ: Ένα αλκοολούχο ποτό/ημέρα για τις γυναίκες και δύο για τους άνδρες. Ένα ποτήρι κρασί 125</a:t>
            </a:r>
            <a:r>
              <a:rPr lang="en-US" sz="2000" dirty="0">
                <a:latin typeface="Times New Roman" panose="02020603050405020304" pitchFamily="18" charset="0"/>
                <a:cs typeface="Times New Roman" panose="02020603050405020304" pitchFamily="18" charset="0"/>
              </a:rPr>
              <a:t>ml </a:t>
            </a:r>
            <a:r>
              <a:rPr lang="el-GR" sz="2000" dirty="0">
                <a:latin typeface="Times New Roman" panose="02020603050405020304" pitchFamily="18" charset="0"/>
                <a:cs typeface="Times New Roman" panose="02020603050405020304" pitchFamily="18" charset="0"/>
              </a:rPr>
              <a:t>ή ένα ποτήρι μπύρα 260</a:t>
            </a:r>
            <a:r>
              <a:rPr lang="en-US" sz="2000" dirty="0">
                <a:latin typeface="Times New Roman" panose="02020603050405020304" pitchFamily="18" charset="0"/>
                <a:cs typeface="Times New Roman" panose="02020603050405020304" pitchFamily="18" charset="0"/>
              </a:rPr>
              <a:t>ml.</a:t>
            </a:r>
          </a:p>
          <a:p>
            <a:pPr marL="180000">
              <a:lnSpc>
                <a:spcPct val="150000"/>
              </a:lnSpc>
              <a:spcBef>
                <a:spcPts val="0"/>
              </a:spcBef>
            </a:pPr>
            <a:r>
              <a:rPr lang="el-GR" sz="2000" dirty="0">
                <a:latin typeface="Times New Roman" panose="02020603050405020304" pitchFamily="18" charset="0"/>
                <a:cs typeface="Times New Roman" panose="02020603050405020304" pitchFamily="18" charset="0"/>
              </a:rPr>
              <a:t>Διατήρηση επιθυμητών επιπέδων βάρους.</a:t>
            </a:r>
          </a:p>
          <a:p>
            <a:pPr marL="109728" indent="0">
              <a:buNone/>
            </a:pPr>
            <a:endParaRPr lang="el-GR" dirty="0"/>
          </a:p>
        </p:txBody>
      </p:sp>
      <p:pic>
        <p:nvPicPr>
          <p:cNvPr id="5" name="Εικόνα 4">
            <a:extLst>
              <a:ext uri="{FF2B5EF4-FFF2-40B4-BE49-F238E27FC236}">
                <a16:creationId xmlns:a16="http://schemas.microsoft.com/office/drawing/2014/main" id="{38A1728B-27C8-4A3D-BB70-1ABB64B09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473" y="3305157"/>
            <a:ext cx="19053" cy="247685"/>
          </a:xfrm>
          <a:prstGeom prst="rect">
            <a:avLst/>
          </a:prstGeom>
        </p:spPr>
      </p:pic>
      <p:pic>
        <p:nvPicPr>
          <p:cNvPr id="9" name="Εικόνα 8">
            <a:extLst>
              <a:ext uri="{FF2B5EF4-FFF2-40B4-BE49-F238E27FC236}">
                <a16:creationId xmlns:a16="http://schemas.microsoft.com/office/drawing/2014/main" id="{EDDA35A4-0286-4F9D-A739-C9AC99D16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35" y="3552842"/>
            <a:ext cx="8331265" cy="2874888"/>
          </a:xfrm>
          <a:prstGeom prst="rect">
            <a:avLst/>
          </a:prstGeom>
        </p:spPr>
      </p:pic>
    </p:spTree>
    <p:extLst>
      <p:ext uri="{BB962C8B-B14F-4D97-AF65-F5344CB8AC3E}">
        <p14:creationId xmlns:p14="http://schemas.microsoft.com/office/powerpoint/2010/main" val="2070042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F027D-29C2-4DC8-9F00-8D8479F0A39E}"/>
              </a:ext>
            </a:extLst>
          </p:cNvPr>
          <p:cNvSpPr>
            <a:spLocks noGrp="1"/>
          </p:cNvSpPr>
          <p:nvPr>
            <p:ph type="title"/>
          </p:nvPr>
        </p:nvSpPr>
        <p:spPr>
          <a:xfrm>
            <a:off x="457200" y="764704"/>
            <a:ext cx="8229600" cy="936104"/>
          </a:xfrm>
        </p:spPr>
        <p:txBody>
          <a:bodyPr>
            <a:normAutofit fontScale="90000"/>
          </a:bodyPr>
          <a:lstStyle/>
          <a:p>
            <a:pPr algn="ctr"/>
            <a:r>
              <a:rPr lang="el-GR" sz="3200" dirty="0">
                <a:latin typeface="Times New Roman" panose="02020603050405020304" pitchFamily="18" charset="0"/>
                <a:cs typeface="Times New Roman" panose="02020603050405020304" pitchFamily="18" charset="0"/>
              </a:rPr>
              <a:t>ΚΑΡΚΙΝΟΣ ΤΟΥ ΠΑΧΕΟΣ ΕΝΤΕΡΟΥ ΚΑΙ ΤΟΥ ΣΤΟΜΑΧΟΥ</a:t>
            </a:r>
          </a:p>
        </p:txBody>
      </p:sp>
      <p:sp>
        <p:nvSpPr>
          <p:cNvPr id="3" name="Θέση περιεχομένου 2">
            <a:extLst>
              <a:ext uri="{FF2B5EF4-FFF2-40B4-BE49-F238E27FC236}">
                <a16:creationId xmlns:a16="http://schemas.microsoft.com/office/drawing/2014/main" id="{499F8A39-14CF-43CC-AA0E-93D7B0881AFF}"/>
              </a:ext>
            </a:extLst>
          </p:cNvPr>
          <p:cNvSpPr>
            <a:spLocks noGrp="1"/>
          </p:cNvSpPr>
          <p:nvPr>
            <p:ph idx="1"/>
          </p:nvPr>
        </p:nvSpPr>
        <p:spPr>
          <a:xfrm>
            <a:off x="457200" y="1700808"/>
            <a:ext cx="8229600" cy="4873728"/>
          </a:xfrm>
        </p:spPr>
        <p:txBody>
          <a:bodyPr>
            <a:normAutofit fontScale="92500" lnSpcReduction="20000"/>
          </a:bodyPr>
          <a:lstStyle/>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10 φορές συχνότερος στις αναπτυγμένες από ό,τι στις φτωχότερες χώρες (</a:t>
            </a:r>
            <a:r>
              <a:rPr lang="en-US" sz="2400" dirty="0">
                <a:latin typeface="Times New Roman" panose="02020603050405020304" pitchFamily="18" charset="0"/>
                <a:cs typeface="Times New Roman" panose="02020603050405020304" pitchFamily="18" charset="0"/>
              </a:rPr>
              <a:t>WHO, 2008)</a:t>
            </a:r>
            <a:r>
              <a:rPr lang="el-GR"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Θετική συσχέτιση με υψηλή πρόσληψη λιπών, υψηλή κατανάλωση κόκκινου κρέατος, αλκοόλ και περιορισμένη πρόσληψη φυτικών ινών.</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Θετική συσχέτιση </a:t>
            </a:r>
            <a:r>
              <a:rPr lang="el-GR" sz="2400" b="1" dirty="0">
                <a:latin typeface="Times New Roman" panose="02020603050405020304" pitchFamily="18" charset="0"/>
                <a:cs typeface="Times New Roman" panose="02020603050405020304" pitchFamily="18" charset="0"/>
              </a:rPr>
              <a:t>καρκίνου του στομάχου </a:t>
            </a:r>
            <a:r>
              <a:rPr lang="el-GR" sz="2400" dirty="0">
                <a:latin typeface="Times New Roman" panose="02020603050405020304" pitchFamily="18" charset="0"/>
                <a:cs typeface="Times New Roman" panose="02020603050405020304" pitchFamily="18" charset="0"/>
              </a:rPr>
              <a:t>με αυξημένη κατανάλωση αλατισμένων τροφίμων (παστά, τουρσιά, αλμυρά) και με αυξημένη περιεκτικότητα τροφίμων σε νιτρικά λόγω περιβαλλοντικών συνθηκών.</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Αρνητική συσχέτιση με κατανάλωση λαχανικών, εσπεριδοειδών και γαλακτοκομικών.</a:t>
            </a:r>
          </a:p>
        </p:txBody>
      </p:sp>
    </p:spTree>
    <p:extLst>
      <p:ext uri="{BB962C8B-B14F-4D97-AF65-F5344CB8AC3E}">
        <p14:creationId xmlns:p14="http://schemas.microsoft.com/office/powerpoint/2010/main" val="23027146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2626CA-5D17-4831-A159-66BA7E531FAF}"/>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ΑΛΛΟΙ ΚΑΡΚΙΝΟΙ</a:t>
            </a:r>
          </a:p>
        </p:txBody>
      </p:sp>
      <p:sp>
        <p:nvSpPr>
          <p:cNvPr id="3" name="Θέση περιεχομένου 2">
            <a:extLst>
              <a:ext uri="{FF2B5EF4-FFF2-40B4-BE49-F238E27FC236}">
                <a16:creationId xmlns:a16="http://schemas.microsoft.com/office/drawing/2014/main" id="{A1611554-A759-49C6-84B7-D631B0F6E1CE}"/>
              </a:ext>
            </a:extLst>
          </p:cNvPr>
          <p:cNvSpPr>
            <a:spLocks noGrp="1"/>
          </p:cNvSpPr>
          <p:nvPr>
            <p:ph idx="1"/>
          </p:nvPr>
        </p:nvSpPr>
        <p:spPr/>
        <p:txBody>
          <a:bodyPr>
            <a:normAutofit/>
          </a:bodyPr>
          <a:lstStyle/>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Καρκίνος του οισοφάγου: κατανάλωση αλκοόλ, μπύρας από καλαμπόκι.</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Καρκίνος ουροδόχου κύστης: Γλυκαντικές ουσίες (</a:t>
            </a:r>
            <a:r>
              <a:rPr lang="el-GR" sz="2400" dirty="0" err="1">
                <a:latin typeface="Times New Roman" panose="02020603050405020304" pitchFamily="18" charset="0"/>
                <a:cs typeface="Times New Roman" panose="02020603050405020304" pitchFamily="18" charset="0"/>
              </a:rPr>
              <a:t>κυκλαμάτη</a:t>
            </a:r>
            <a:r>
              <a:rPr lang="el-GR" sz="2400" dirty="0">
                <a:latin typeface="Times New Roman" panose="02020603050405020304" pitchFamily="18" charset="0"/>
                <a:cs typeface="Times New Roman" panose="02020603050405020304" pitchFamily="18" charset="0"/>
              </a:rPr>
              <a:t> και σακχαρίνη)</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Καρκίνος ήπατος: </a:t>
            </a:r>
            <a:r>
              <a:rPr lang="el-GR" sz="2400" dirty="0" err="1">
                <a:latin typeface="Times New Roman" panose="02020603050405020304" pitchFamily="18" charset="0"/>
                <a:cs typeface="Times New Roman" panose="02020603050405020304" pitchFamily="18" charset="0"/>
              </a:rPr>
              <a:t>αφλατοξίνες</a:t>
            </a:r>
            <a:r>
              <a:rPr lang="el-GR" sz="2400" dirty="0">
                <a:latin typeface="Times New Roman" panose="02020603050405020304" pitchFamily="18" charset="0"/>
                <a:cs typeface="Times New Roman" panose="02020603050405020304" pitchFamily="18" charset="0"/>
              </a:rPr>
              <a:t>.</a:t>
            </a: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Καρκίνος πνεύμονα: Προστατευτική δράση Βιταμίνη Α.</a:t>
            </a:r>
          </a:p>
        </p:txBody>
      </p:sp>
    </p:spTree>
    <p:extLst>
      <p:ext uri="{BB962C8B-B14F-4D97-AF65-F5344CB8AC3E}">
        <p14:creationId xmlns:p14="http://schemas.microsoft.com/office/powerpoint/2010/main" val="17627745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6B4DBB-A662-4B4C-86B1-A6F349451EE1}"/>
              </a:ext>
            </a:extLst>
          </p:cNvPr>
          <p:cNvSpPr>
            <a:spLocks noGrp="1"/>
          </p:cNvSpPr>
          <p:nvPr>
            <p:ph type="title"/>
          </p:nvPr>
        </p:nvSpPr>
        <p:spPr>
          <a:xfrm>
            <a:off x="457200" y="692696"/>
            <a:ext cx="8229600" cy="724375"/>
          </a:xfrm>
        </p:spPr>
        <p:txBody>
          <a:bodyPr>
            <a:noAutofit/>
          </a:bodyPr>
          <a:lstStyle/>
          <a:p>
            <a:pPr algn="ctr"/>
            <a:r>
              <a:rPr lang="el-GR" sz="2800" dirty="0">
                <a:latin typeface="Times New Roman" panose="02020603050405020304" pitchFamily="18" charset="0"/>
                <a:cs typeface="Times New Roman" panose="02020603050405020304" pitchFamily="18" charset="0"/>
              </a:rPr>
              <a:t>ΣΥΣΧΕΤΙΣΗ ΔΙΑΤΡΟΦΙΚΩΝ ΠΑΡΑΓΟΝΤΩΝ ΜΕ ΤΟΝ ΚΙΝΔΥΝΟ ΕΜΦΑΝΙΣΗΣ ΚΑΡΚΙΝΟΥ</a:t>
            </a:r>
          </a:p>
        </p:txBody>
      </p:sp>
      <p:pic>
        <p:nvPicPr>
          <p:cNvPr id="7" name="Εικόνα 6">
            <a:extLst>
              <a:ext uri="{FF2B5EF4-FFF2-40B4-BE49-F238E27FC236}">
                <a16:creationId xmlns:a16="http://schemas.microsoft.com/office/drawing/2014/main" id="{7018FD8E-7203-47E2-AF0F-573867EEF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3" y="3736925"/>
            <a:ext cx="7200801" cy="2068339"/>
          </a:xfrm>
          <a:prstGeom prst="rect">
            <a:avLst/>
          </a:prstGeom>
        </p:spPr>
      </p:pic>
      <p:pic>
        <p:nvPicPr>
          <p:cNvPr id="13" name="Θέση περιεχομένου 12">
            <a:extLst>
              <a:ext uri="{FF2B5EF4-FFF2-40B4-BE49-F238E27FC236}">
                <a16:creationId xmlns:a16="http://schemas.microsoft.com/office/drawing/2014/main" id="{6BC0CA66-BD2A-48B5-824A-21E50D00615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27584" y="1772816"/>
            <a:ext cx="7200800" cy="1964109"/>
          </a:xfrm>
        </p:spPr>
      </p:pic>
    </p:spTree>
    <p:extLst>
      <p:ext uri="{BB962C8B-B14F-4D97-AF65-F5344CB8AC3E}">
        <p14:creationId xmlns:p14="http://schemas.microsoft.com/office/powerpoint/2010/main" val="15197559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59C0E9-255A-43E6-9C9F-374E5467A61A}"/>
              </a:ext>
            </a:extLst>
          </p:cNvPr>
          <p:cNvSpPr>
            <a:spLocks noGrp="1"/>
          </p:cNvSpPr>
          <p:nvPr>
            <p:ph type="title"/>
          </p:nvPr>
        </p:nvSpPr>
        <p:spPr>
          <a:xfrm>
            <a:off x="457200" y="620688"/>
            <a:ext cx="8229600" cy="1080120"/>
          </a:xfrm>
        </p:spPr>
        <p:txBody>
          <a:bodyPr>
            <a:normAutofit/>
          </a:bodyPr>
          <a:lstStyle/>
          <a:p>
            <a:pPr algn="ctr"/>
            <a:r>
              <a:rPr lang="el-GR" sz="2800" dirty="0">
                <a:latin typeface="Times New Roman" panose="02020603050405020304" pitchFamily="18" charset="0"/>
                <a:cs typeface="Times New Roman" panose="02020603050405020304" pitchFamily="18" charset="0"/>
              </a:rPr>
              <a:t>ΣΥΣΧΕΤΙΣΗ ΔΙΑΤΡΟΦΙΚΩΝ ΠΑΡΑΓΟΝΤΩΝ ΜΕ ΤΟΝ ΚΙΝΔΥΝΟ ΕΜΦΑΝΙΣΗΣ ΚΑΡΚΙΝΟΥ</a:t>
            </a:r>
            <a:endParaRPr lang="el-GR" sz="2800" dirty="0"/>
          </a:p>
        </p:txBody>
      </p:sp>
      <p:pic>
        <p:nvPicPr>
          <p:cNvPr id="5" name="Θέση περιεχομένου 4">
            <a:extLst>
              <a:ext uri="{FF2B5EF4-FFF2-40B4-BE49-F238E27FC236}">
                <a16:creationId xmlns:a16="http://schemas.microsoft.com/office/drawing/2014/main" id="{72048540-0007-425C-A4C3-073B06E65D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1936" y="1988840"/>
            <a:ext cx="6768752" cy="3456384"/>
          </a:xfrm>
        </p:spPr>
      </p:pic>
      <p:pic>
        <p:nvPicPr>
          <p:cNvPr id="7" name="Εικόνα 6">
            <a:extLst>
              <a:ext uri="{FF2B5EF4-FFF2-40B4-BE49-F238E27FC236}">
                <a16:creationId xmlns:a16="http://schemas.microsoft.com/office/drawing/2014/main" id="{A4DD8049-FB11-49D9-8617-5F063DBC9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936" y="5445224"/>
            <a:ext cx="6768752" cy="1152128"/>
          </a:xfrm>
          <a:prstGeom prst="rect">
            <a:avLst/>
          </a:prstGeom>
        </p:spPr>
      </p:pic>
    </p:spTree>
    <p:extLst>
      <p:ext uri="{BB962C8B-B14F-4D97-AF65-F5344CB8AC3E}">
        <p14:creationId xmlns:p14="http://schemas.microsoft.com/office/powerpoint/2010/main" val="20040829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1A231C-F4EA-445B-A400-EB341DE73B66}"/>
              </a:ext>
            </a:extLst>
          </p:cNvPr>
          <p:cNvSpPr>
            <a:spLocks noGrp="1"/>
          </p:cNvSpPr>
          <p:nvPr>
            <p:ph type="title"/>
          </p:nvPr>
        </p:nvSpPr>
        <p:spPr>
          <a:xfrm>
            <a:off x="457200" y="631363"/>
            <a:ext cx="8229600" cy="709405"/>
          </a:xfrm>
        </p:spPr>
        <p:txBody>
          <a:bodyPr>
            <a:noAutofit/>
          </a:bodyPr>
          <a:lstStyle/>
          <a:p>
            <a:pPr algn="ctr"/>
            <a:r>
              <a:rPr lang="el-GR" sz="2800" dirty="0">
                <a:latin typeface="Times New Roman" panose="02020603050405020304" pitchFamily="18" charset="0"/>
                <a:cs typeface="Times New Roman" panose="02020603050405020304" pitchFamily="18" charset="0"/>
              </a:rPr>
              <a:t>ΣΥΣΧΕΤΙΣΗ ΔΙΑΤΡΟΦΙΚΩΝ ΠΑΡΑΓΟΝΤΩΝ ΜΕ ΤΟΝ ΚΙΝΔΥΝΟ ΕΜΦΑΝΙΣΗΣ ΚΑΡΚΙΝΟΥ</a:t>
            </a:r>
            <a:endParaRPr lang="el-GR" sz="2800" dirty="0"/>
          </a:p>
        </p:txBody>
      </p:sp>
      <p:pic>
        <p:nvPicPr>
          <p:cNvPr id="5" name="Θέση περιεχομένου 4">
            <a:extLst>
              <a:ext uri="{FF2B5EF4-FFF2-40B4-BE49-F238E27FC236}">
                <a16:creationId xmlns:a16="http://schemas.microsoft.com/office/drawing/2014/main" id="{9CDABA54-DEBC-40E8-9627-6B399D644D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874" y="2553952"/>
            <a:ext cx="6264696" cy="1871404"/>
          </a:xfrm>
        </p:spPr>
      </p:pic>
      <p:pic>
        <p:nvPicPr>
          <p:cNvPr id="9" name="Εικόνα 8">
            <a:extLst>
              <a:ext uri="{FF2B5EF4-FFF2-40B4-BE49-F238E27FC236}">
                <a16:creationId xmlns:a16="http://schemas.microsoft.com/office/drawing/2014/main" id="{93F410BE-F594-49F9-9F16-41E67A8CD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74" y="1659212"/>
            <a:ext cx="6264696" cy="894121"/>
          </a:xfrm>
          <a:prstGeom prst="rect">
            <a:avLst/>
          </a:prstGeom>
        </p:spPr>
      </p:pic>
      <p:pic>
        <p:nvPicPr>
          <p:cNvPr id="19" name="Εικόνα 18">
            <a:extLst>
              <a:ext uri="{FF2B5EF4-FFF2-40B4-BE49-F238E27FC236}">
                <a16:creationId xmlns:a16="http://schemas.microsoft.com/office/drawing/2014/main" id="{2A478DB0-4BA0-4E05-B44A-2BE0DBA4A7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010" y="4426593"/>
            <a:ext cx="6264696" cy="2221295"/>
          </a:xfrm>
          <a:prstGeom prst="rect">
            <a:avLst/>
          </a:prstGeom>
        </p:spPr>
      </p:pic>
    </p:spTree>
    <p:extLst>
      <p:ext uri="{BB962C8B-B14F-4D97-AF65-F5344CB8AC3E}">
        <p14:creationId xmlns:p14="http://schemas.microsoft.com/office/powerpoint/2010/main" val="304280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AE37C5-DC77-40F0-881E-11E391FB1E53}"/>
              </a:ext>
            </a:extLst>
          </p:cNvPr>
          <p:cNvSpPr>
            <a:spLocks noGrp="1"/>
          </p:cNvSpPr>
          <p:nvPr>
            <p:ph type="title"/>
          </p:nvPr>
        </p:nvSpPr>
        <p:spPr>
          <a:xfrm>
            <a:off x="457200" y="620688"/>
            <a:ext cx="8229600" cy="783508"/>
          </a:xfrm>
        </p:spPr>
        <p:txBody>
          <a:bodyPr>
            <a:noAutofit/>
          </a:bodyPr>
          <a:lstStyle/>
          <a:p>
            <a:pPr algn="ctr"/>
            <a:r>
              <a:rPr lang="el-GR" sz="2800" dirty="0">
                <a:latin typeface="Times New Roman" panose="02020603050405020304" pitchFamily="18" charset="0"/>
                <a:cs typeface="Times New Roman" panose="02020603050405020304" pitchFamily="18" charset="0"/>
              </a:rPr>
              <a:t>ΣΥΣΧΕΤΙΣΗ ΔΙΑΤΡΟΦΙΚΩΝ ΠΑΡΑΓΟΝΤΩΝ ΜΕ ΤΟΝ ΚΙΝΔΥΝΟ ΕΜΦΑΝΙΣΗΣ ΚΑΡΚΙΝΟ</a:t>
            </a:r>
            <a:endParaRPr lang="el-GR" sz="2800" dirty="0"/>
          </a:p>
        </p:txBody>
      </p:sp>
      <p:pic>
        <p:nvPicPr>
          <p:cNvPr id="5" name="Θέση περιεχομένου 4">
            <a:extLst>
              <a:ext uri="{FF2B5EF4-FFF2-40B4-BE49-F238E27FC236}">
                <a16:creationId xmlns:a16="http://schemas.microsoft.com/office/drawing/2014/main" id="{B0D6F963-8E78-4D5D-8204-18B26B2017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1680" y="2420888"/>
            <a:ext cx="5104066" cy="4324350"/>
          </a:xfrm>
        </p:spPr>
      </p:pic>
      <p:pic>
        <p:nvPicPr>
          <p:cNvPr id="11" name="Εικόνα 10">
            <a:extLst>
              <a:ext uri="{FF2B5EF4-FFF2-40B4-BE49-F238E27FC236}">
                <a16:creationId xmlns:a16="http://schemas.microsoft.com/office/drawing/2014/main" id="{A4F56803-2921-43FB-BB25-34B45E26C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1637380"/>
            <a:ext cx="5104066" cy="783508"/>
          </a:xfrm>
          <a:prstGeom prst="rect">
            <a:avLst/>
          </a:prstGeom>
        </p:spPr>
      </p:pic>
    </p:spTree>
    <p:extLst>
      <p:ext uri="{BB962C8B-B14F-4D97-AF65-F5344CB8AC3E}">
        <p14:creationId xmlns:p14="http://schemas.microsoft.com/office/powerpoint/2010/main" val="5785949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00072D-3EC1-43F5-87CD-B98700963448}"/>
              </a:ext>
            </a:extLst>
          </p:cNvPr>
          <p:cNvSpPr>
            <a:spLocks noGrp="1"/>
          </p:cNvSpPr>
          <p:nvPr>
            <p:ph type="title"/>
          </p:nvPr>
        </p:nvSpPr>
        <p:spPr/>
        <p:txBody>
          <a:bodyPr>
            <a:normAutofit fontScale="90000"/>
          </a:bodyPr>
          <a:lstStyle/>
          <a:p>
            <a:pPr algn="ctr"/>
            <a:r>
              <a:rPr lang="el-GR" dirty="0">
                <a:solidFill>
                  <a:schemeClr val="tx1"/>
                </a:solidFill>
                <a:latin typeface="Times New Roman" panose="02020603050405020304" pitchFamily="18" charset="0"/>
                <a:cs typeface="Times New Roman" panose="02020603050405020304" pitchFamily="18" charset="0"/>
              </a:rPr>
              <a:t>ΔΙΑΤΡΟΦΗ:ΑΣΠΙΔΑ ΚΑΤΑ ΤΩΝ ΕΛΕΥΘΕΡΩΝ ΡΙΖΩΝ</a:t>
            </a:r>
          </a:p>
        </p:txBody>
      </p:sp>
      <p:sp>
        <p:nvSpPr>
          <p:cNvPr id="3" name="Θέση περιεχομένου 2">
            <a:extLst>
              <a:ext uri="{FF2B5EF4-FFF2-40B4-BE49-F238E27FC236}">
                <a16:creationId xmlns:a16="http://schemas.microsoft.com/office/drawing/2014/main" id="{E88ADD65-8436-463E-A40C-C62D591B5897}"/>
              </a:ext>
            </a:extLst>
          </p:cNvPr>
          <p:cNvSpPr>
            <a:spLocks noGrp="1"/>
          </p:cNvSpPr>
          <p:nvPr>
            <p:ph idx="1"/>
          </p:nvPr>
        </p:nvSpPr>
        <p:spPr>
          <a:xfrm>
            <a:off x="323528" y="2249424"/>
            <a:ext cx="8496944" cy="4325112"/>
          </a:xfrm>
        </p:spPr>
        <p:txBody>
          <a:bodyPr>
            <a:normAutofit/>
          </a:bodyPr>
          <a:lstStyle/>
          <a:p>
            <a:pPr>
              <a:spcBef>
                <a:spcPts val="0"/>
              </a:spcBef>
              <a:spcAft>
                <a:spcPts val="600"/>
              </a:spcAft>
            </a:pPr>
            <a:r>
              <a:rPr lang="el-GR" sz="2400" dirty="0">
                <a:latin typeface="Times New Roman" panose="02020603050405020304" pitchFamily="18" charset="0"/>
                <a:cs typeface="Times New Roman" panose="02020603050405020304" pitchFamily="18" charset="0"/>
              </a:rPr>
              <a:t>Ασταθή μόρια τα οποία συμμετέχουν σε διάφορες βιολογικές διαδικασίες.</a:t>
            </a:r>
          </a:p>
          <a:p>
            <a:pPr>
              <a:spcBef>
                <a:spcPts val="0"/>
              </a:spcBef>
              <a:spcAft>
                <a:spcPts val="600"/>
              </a:spcAft>
            </a:pPr>
            <a:r>
              <a:rPr lang="el-GR" sz="2400" dirty="0">
                <a:latin typeface="Times New Roman" panose="02020603050405020304" pitchFamily="18" charset="0"/>
                <a:cs typeface="Times New Roman" panose="02020603050405020304" pitchFamily="18" charset="0"/>
              </a:rPr>
              <a:t>Το ανθρώπινο σώμα τις παράγει στη διαδικασία των κυτταρικών αντιδράσεων.</a:t>
            </a:r>
          </a:p>
          <a:p>
            <a:pPr>
              <a:spcBef>
                <a:spcPts val="0"/>
              </a:spcBef>
              <a:spcAft>
                <a:spcPts val="600"/>
              </a:spcAft>
            </a:pPr>
            <a:r>
              <a:rPr lang="el-GR" sz="2400" dirty="0">
                <a:latin typeface="Times New Roman" panose="02020603050405020304" pitchFamily="18" charset="0"/>
                <a:cs typeface="Times New Roman" panose="02020603050405020304" pitchFamily="18" charset="0"/>
              </a:rPr>
              <a:t>Ο οργανισμός βρίσκεται σε κατάσταση «οξειδωτικού στρες» όταν υπάρχει περίσσεια ελευθέρων ριζών.</a:t>
            </a:r>
          </a:p>
          <a:p>
            <a:pPr>
              <a:spcBef>
                <a:spcPts val="0"/>
              </a:spcBef>
              <a:spcAft>
                <a:spcPts val="600"/>
              </a:spcAft>
            </a:pPr>
            <a:r>
              <a:rPr lang="el-GR" sz="2400" dirty="0">
                <a:latin typeface="Times New Roman" panose="02020603050405020304" pitchFamily="18" charset="0"/>
                <a:cs typeface="Times New Roman" panose="02020603050405020304" pitchFamily="18" charset="0"/>
              </a:rPr>
              <a:t>Ο οργανισμός παράγει αντιοξειδωτικά «όπλα» για την εξουδετέρωσή τους.</a:t>
            </a:r>
          </a:p>
          <a:p>
            <a:pPr>
              <a:spcBef>
                <a:spcPts val="0"/>
              </a:spcBef>
              <a:spcAft>
                <a:spcPts val="600"/>
              </a:spcAft>
            </a:pPr>
            <a:r>
              <a:rPr lang="el-GR" sz="2400" dirty="0">
                <a:latin typeface="Times New Roman" panose="02020603050405020304" pitchFamily="18" charset="0"/>
                <a:cs typeface="Times New Roman" panose="02020603050405020304" pitchFamily="18" charset="0"/>
              </a:rPr>
              <a:t>Επίσης, τα προσλαμβάνουμε από εξωτερικές πηγές, με τη διατροφή.</a:t>
            </a:r>
          </a:p>
        </p:txBody>
      </p:sp>
    </p:spTree>
    <p:extLst>
      <p:ext uri="{BB962C8B-B14F-4D97-AF65-F5344CB8AC3E}">
        <p14:creationId xmlns:p14="http://schemas.microsoft.com/office/powerpoint/2010/main" val="3029841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A73E09-AC67-403F-9FE6-AF0C1625C99B}"/>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Μεσογειακή διατροφή</a:t>
            </a:r>
          </a:p>
        </p:txBody>
      </p:sp>
      <p:pic>
        <p:nvPicPr>
          <p:cNvPr id="4" name="Θέση περιεχομένου 3">
            <a:extLst>
              <a:ext uri="{FF2B5EF4-FFF2-40B4-BE49-F238E27FC236}">
                <a16:creationId xmlns:a16="http://schemas.microsoft.com/office/drawing/2014/main" id="{B3E6D443-C99D-402D-AB03-26D276E5AF3A}"/>
              </a:ext>
            </a:extLst>
          </p:cNvPr>
          <p:cNvPicPr>
            <a:picLocks noGrp="1" noChangeAspect="1"/>
          </p:cNvPicPr>
          <p:nvPr>
            <p:ph idx="1"/>
          </p:nvPr>
        </p:nvPicPr>
        <p:blipFill>
          <a:blip r:embed="rId2"/>
          <a:stretch>
            <a:fillRect/>
          </a:stretch>
        </p:blipFill>
        <p:spPr>
          <a:xfrm>
            <a:off x="2843808" y="2420888"/>
            <a:ext cx="3096344" cy="3096344"/>
          </a:xfrm>
          <a:prstGeom prst="rect">
            <a:avLst/>
          </a:prstGeom>
        </p:spPr>
      </p:pic>
    </p:spTree>
    <p:extLst>
      <p:ext uri="{BB962C8B-B14F-4D97-AF65-F5344CB8AC3E}">
        <p14:creationId xmlns:p14="http://schemas.microsoft.com/office/powerpoint/2010/main" val="6875174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045FB3-6EFC-4C53-9C05-93D46940A528}"/>
              </a:ext>
            </a:extLst>
          </p:cNvPr>
          <p:cNvSpPr>
            <a:spLocks noGrp="1"/>
          </p:cNvSpPr>
          <p:nvPr>
            <p:ph type="title"/>
          </p:nvPr>
        </p:nvSpPr>
        <p:spPr>
          <a:xfrm>
            <a:off x="457200" y="692696"/>
            <a:ext cx="8229600" cy="1368152"/>
          </a:xfrm>
        </p:spPr>
        <p:txBody>
          <a:bodyPr>
            <a:normAutofit/>
          </a:bodyPr>
          <a:lstStyle/>
          <a:p>
            <a:r>
              <a:rPr lang="el-GR" sz="3200" dirty="0">
                <a:latin typeface="Times New Roman" panose="02020603050405020304" pitchFamily="18" charset="0"/>
                <a:cs typeface="Times New Roman" panose="02020603050405020304" pitchFamily="18" charset="0"/>
              </a:rPr>
              <a:t>		ΕΛΑΙΟΛΑΔΟ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ΠΩΣ ΠΟΛΕΜΑ ΤΟΝ ΚΑΡΚΙΝΟ</a:t>
            </a:r>
          </a:p>
        </p:txBody>
      </p:sp>
      <p:sp>
        <p:nvSpPr>
          <p:cNvPr id="3" name="Θέση περιεχομένου 2">
            <a:extLst>
              <a:ext uri="{FF2B5EF4-FFF2-40B4-BE49-F238E27FC236}">
                <a16:creationId xmlns:a16="http://schemas.microsoft.com/office/drawing/2014/main" id="{0055F1DD-2CFA-469B-A6A1-A7E7E412C01D}"/>
              </a:ext>
            </a:extLst>
          </p:cNvPr>
          <p:cNvSpPr>
            <a:spLocks noGrp="1"/>
          </p:cNvSpPr>
          <p:nvPr>
            <p:ph idx="1"/>
          </p:nvPr>
        </p:nvSpPr>
        <p:spPr>
          <a:xfrm>
            <a:off x="457200" y="2348880"/>
            <a:ext cx="8229600" cy="4225656"/>
          </a:xfrm>
        </p:spPr>
        <p:txBody>
          <a:bodyPr/>
          <a:lstStyle/>
          <a:p>
            <a:r>
              <a:rPr lang="el-GR" dirty="0">
                <a:latin typeface="Times New Roman" panose="02020603050405020304" pitchFamily="18" charset="0"/>
                <a:cs typeface="Times New Roman" panose="02020603050405020304" pitchFamily="18" charset="0"/>
              </a:rPr>
              <a:t>Τα </a:t>
            </a:r>
            <a:r>
              <a:rPr lang="el-GR" dirty="0" err="1">
                <a:latin typeface="Times New Roman" panose="02020603050405020304" pitchFamily="18" charset="0"/>
                <a:cs typeface="Times New Roman" panose="02020603050405020304" pitchFamily="18" charset="0"/>
              </a:rPr>
              <a:t>μονοακόρεστα</a:t>
            </a:r>
            <a:r>
              <a:rPr lang="el-GR" dirty="0">
                <a:latin typeface="Times New Roman" panose="02020603050405020304" pitchFamily="18" charset="0"/>
                <a:cs typeface="Times New Roman" panose="02020603050405020304" pitchFamily="18" charset="0"/>
              </a:rPr>
              <a:t> λιπαρά οξέα και τα </a:t>
            </a:r>
            <a:r>
              <a:rPr lang="el-GR" dirty="0" err="1">
                <a:latin typeface="Times New Roman" panose="02020603050405020304" pitchFamily="18" charset="0"/>
                <a:cs typeface="Times New Roman" panose="02020603050405020304" pitchFamily="18" charset="0"/>
              </a:rPr>
              <a:t>πολυακόρεστα</a:t>
            </a:r>
            <a:r>
              <a:rPr lang="el-GR" dirty="0">
                <a:latin typeface="Times New Roman" panose="02020603050405020304" pitchFamily="18" charset="0"/>
                <a:cs typeface="Times New Roman" panose="02020603050405020304" pitchFamily="18" charset="0"/>
              </a:rPr>
              <a:t> ω-3 και ω-6 μαζί με τη βιταμίνη Ε, το β-καροτένιο και τις </a:t>
            </a:r>
            <a:r>
              <a:rPr lang="el-GR" dirty="0" err="1">
                <a:latin typeface="Times New Roman" panose="02020603050405020304" pitchFamily="18" charset="0"/>
                <a:cs typeface="Times New Roman" panose="02020603050405020304" pitchFamily="18" charset="0"/>
              </a:rPr>
              <a:t>πολυφαινόλες</a:t>
            </a:r>
            <a:r>
              <a:rPr lang="el-GR" dirty="0">
                <a:latin typeface="Times New Roman" panose="02020603050405020304" pitchFamily="18" charset="0"/>
                <a:cs typeface="Times New Roman" panose="02020603050405020304" pitchFamily="18" charset="0"/>
              </a:rPr>
              <a:t> συμβάλλουν στην εξουδετέρωση των ελεύθερων ριζών οξυγόνου.</a:t>
            </a:r>
          </a:p>
          <a:p>
            <a:r>
              <a:rPr lang="el-GR" dirty="0">
                <a:latin typeface="Times New Roman" panose="02020603050405020304" pitchFamily="18" charset="0"/>
                <a:cs typeface="Times New Roman" panose="02020603050405020304" pitchFamily="18" charset="0"/>
              </a:rPr>
              <a:t>Μειώνει τον κίνδυνο εμφάνισης καρκίνου του μαστού, του παχέος εντέρου και του προστάτη.</a:t>
            </a:r>
          </a:p>
          <a:p>
            <a:r>
              <a:rPr lang="el-GR" dirty="0">
                <a:latin typeface="Times New Roman" panose="02020603050405020304" pitchFamily="18" charset="0"/>
                <a:cs typeface="Times New Roman" panose="02020603050405020304" pitchFamily="18" charset="0"/>
              </a:rPr>
              <a:t>Ευεργετική επίδραση στην εξέλιξη της καρκινογένεσης. </a:t>
            </a:r>
          </a:p>
        </p:txBody>
      </p:sp>
      <p:pic>
        <p:nvPicPr>
          <p:cNvPr id="5" name="Picture 2" descr="Το ελαιόλαδο στην ιατρική και στα καλλυντικά - Inside Sports.gr">
            <a:extLst>
              <a:ext uri="{FF2B5EF4-FFF2-40B4-BE49-F238E27FC236}">
                <a16:creationId xmlns:a16="http://schemas.microsoft.com/office/drawing/2014/main" id="{5C89F1BE-622D-4E08-8B19-A802FD5CB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750275"/>
            <a:ext cx="2160240" cy="125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6175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BDFC1A-E44F-46D5-B116-02F574BE531F}"/>
              </a:ext>
            </a:extLst>
          </p:cNvPr>
          <p:cNvSpPr>
            <a:spLocks noGrp="1"/>
          </p:cNvSpPr>
          <p:nvPr>
            <p:ph type="title"/>
          </p:nvPr>
        </p:nvSpPr>
        <p:spPr>
          <a:xfrm>
            <a:off x="457200" y="620688"/>
            <a:ext cx="8229600" cy="1296144"/>
          </a:xfrm>
        </p:spPr>
        <p:txBody>
          <a:bodyPr>
            <a:normAutofit/>
          </a:bodyPr>
          <a:lstStyle/>
          <a:p>
            <a:r>
              <a:rPr lang="el-GR"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ΕΛΑΙΟΛΑΔΟ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ΠΩΣ ΠΟΛΕΜΑ ΤΟΝ ΚΑΡΚΙΝΟ</a:t>
            </a:r>
            <a:endParaRPr lang="el-GR" sz="3200" dirty="0"/>
          </a:p>
        </p:txBody>
      </p:sp>
      <p:sp>
        <p:nvSpPr>
          <p:cNvPr id="3" name="Θέση περιεχομένου 2">
            <a:extLst>
              <a:ext uri="{FF2B5EF4-FFF2-40B4-BE49-F238E27FC236}">
                <a16:creationId xmlns:a16="http://schemas.microsoft.com/office/drawing/2014/main" id="{B206DFAF-289D-40FA-AFE3-F264B6A71823}"/>
              </a:ext>
            </a:extLst>
          </p:cNvPr>
          <p:cNvSpPr>
            <a:spLocks noGrp="1"/>
          </p:cNvSpPr>
          <p:nvPr>
            <p:ph idx="1"/>
          </p:nvPr>
        </p:nvSpPr>
        <p:spPr/>
        <p:txBody>
          <a:bodyPr>
            <a:normAutofit/>
          </a:bodyPr>
          <a:lstStyle/>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Επηρεάζει τη σύσταση των μεμβρανών των καρκινογόνων κυττάρων.</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Αλλάζει την έκφραση των γονιδίων.</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Μειώνει την οξείδωση.</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Επηρεάζει το ανοσοποιητικό σύστημα και το ορμονικό προφίλ.</a:t>
            </a:r>
          </a:p>
          <a:p>
            <a:pPr marL="180000">
              <a:lnSpc>
                <a:spcPct val="150000"/>
              </a:lnSpc>
              <a:spcBef>
                <a:spcPts val="0"/>
              </a:spcBef>
            </a:pPr>
            <a:r>
              <a:rPr lang="el-GR" sz="2200" dirty="0">
                <a:latin typeface="Times New Roman" panose="02020603050405020304" pitchFamily="18" charset="0"/>
                <a:cs typeface="Times New Roman" panose="02020603050405020304" pitchFamily="18" charset="0"/>
              </a:rPr>
              <a:t>Το </a:t>
            </a:r>
            <a:r>
              <a:rPr lang="el-GR" sz="2200" dirty="0" err="1">
                <a:latin typeface="Times New Roman" panose="02020603050405020304" pitchFamily="18" charset="0"/>
                <a:cs typeface="Times New Roman" panose="02020603050405020304" pitchFamily="18" charset="0"/>
              </a:rPr>
              <a:t>σκουαλένιο</a:t>
            </a:r>
            <a:r>
              <a:rPr lang="el-GR" sz="2200" dirty="0">
                <a:latin typeface="Times New Roman" panose="02020603050405020304" pitchFamily="18" charset="0"/>
                <a:cs typeface="Times New Roman" panose="02020603050405020304" pitchFamily="18" charset="0"/>
              </a:rPr>
              <a:t> μειώνει την πιθανότητα εμφάνισης μελανώματος, ενώ το </a:t>
            </a:r>
            <a:r>
              <a:rPr lang="el-GR" sz="2200" dirty="0" err="1">
                <a:latin typeface="Times New Roman" panose="02020603050405020304" pitchFamily="18" charset="0"/>
                <a:cs typeface="Times New Roman" panose="02020603050405020304" pitchFamily="18" charset="0"/>
              </a:rPr>
              <a:t>ολεϊκό</a:t>
            </a:r>
            <a:r>
              <a:rPr lang="el-GR" sz="2200" dirty="0">
                <a:latin typeface="Times New Roman" panose="02020603050405020304" pitchFamily="18" charset="0"/>
                <a:cs typeface="Times New Roman" panose="02020603050405020304" pitchFamily="18" charset="0"/>
              </a:rPr>
              <a:t> εμποδίζει τη δράση του </a:t>
            </a:r>
            <a:r>
              <a:rPr lang="el-GR" sz="2200" dirty="0" err="1">
                <a:latin typeface="Times New Roman" panose="02020603050405020304" pitchFamily="18" charset="0"/>
                <a:cs typeface="Times New Roman" panose="02020603050405020304" pitchFamily="18" charset="0"/>
              </a:rPr>
              <a:t>ογκογονιδίου</a:t>
            </a:r>
            <a:r>
              <a:rPr lang="el-GR"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HER-2/neu</a:t>
            </a:r>
            <a:r>
              <a:rPr lang="el-GR" sz="2200" dirty="0">
                <a:latin typeface="Times New Roman" panose="02020603050405020304" pitchFamily="18" charset="0"/>
                <a:cs typeface="Times New Roman" panose="02020603050405020304" pitchFamily="18" charset="0"/>
              </a:rPr>
              <a:t> που υπάρχει στο 30% ασθενών με καρκίνου του μαστού.</a:t>
            </a:r>
          </a:p>
        </p:txBody>
      </p:sp>
      <p:pic>
        <p:nvPicPr>
          <p:cNvPr id="4" name="Picture 2" descr="Το ελαιόλαδο στην ιατρική και στα καλλυντικά - Inside Sports.gr">
            <a:extLst>
              <a:ext uri="{FF2B5EF4-FFF2-40B4-BE49-F238E27FC236}">
                <a16:creationId xmlns:a16="http://schemas.microsoft.com/office/drawing/2014/main" id="{418FEB32-A9CD-4D80-9C42-099F5D502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679491"/>
            <a:ext cx="2160240" cy="125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3754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BDEA23-BC9D-4D8C-AA95-31F17D68EAA0}"/>
              </a:ext>
            </a:extLst>
          </p:cNvPr>
          <p:cNvSpPr>
            <a:spLocks noGrp="1"/>
          </p:cNvSpPr>
          <p:nvPr>
            <p:ph type="title"/>
          </p:nvPr>
        </p:nvSpPr>
        <p:spPr/>
        <p:txBody>
          <a:bodyPr>
            <a:normAutofit/>
          </a:bodyPr>
          <a:lstStyle/>
          <a:p>
            <a:pPr algn="ctr"/>
            <a:r>
              <a:rPr lang="el-GR" sz="3200" dirty="0">
                <a:latin typeface="Times New Roman" panose="02020603050405020304" pitchFamily="18" charset="0"/>
                <a:cs typeface="Times New Roman" panose="02020603050405020304" pitchFamily="18" charset="0"/>
              </a:rPr>
              <a:t>ΠΟΙΑ ΕΙΝΑΙ ΤΑ ΚΑΛΥΤΕΡΑ  </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ΦΡΟΥΤΑ ΚΑΙ ΛΑΧΑΝΙΚΑ</a:t>
            </a:r>
            <a:endParaRPr lang="el-GR" sz="3200" dirty="0"/>
          </a:p>
        </p:txBody>
      </p:sp>
      <p:sp>
        <p:nvSpPr>
          <p:cNvPr id="3" name="Θέση περιεχομένου 2">
            <a:extLst>
              <a:ext uri="{FF2B5EF4-FFF2-40B4-BE49-F238E27FC236}">
                <a16:creationId xmlns:a16="http://schemas.microsoft.com/office/drawing/2014/main" id="{818C4077-209F-4C0F-A443-A5172E90BE8A}"/>
              </a:ext>
            </a:extLst>
          </p:cNvPr>
          <p:cNvSpPr>
            <a:spLocks noGrp="1"/>
          </p:cNvSpPr>
          <p:nvPr>
            <p:ph sz="half" idx="1"/>
          </p:nvPr>
        </p:nvSpPr>
        <p:spPr>
          <a:xfrm>
            <a:off x="457200" y="2249424"/>
            <a:ext cx="4978896" cy="4525963"/>
          </a:xfrm>
        </p:spPr>
        <p:txBody>
          <a:bodyPr>
            <a:normAutofit/>
          </a:bodyPr>
          <a:lstStyle/>
          <a:p>
            <a:r>
              <a:rPr lang="el-GR" sz="2200" dirty="0">
                <a:latin typeface="Times New Roman" panose="02020603050405020304" pitchFamily="18" charset="0"/>
                <a:cs typeface="Times New Roman" panose="02020603050405020304" pitchFamily="18" charset="0"/>
              </a:rPr>
              <a:t>Σκουρόχρωμα φρούτα και λαχανικά:</a:t>
            </a:r>
          </a:p>
          <a:p>
            <a:pPr marL="109728" indent="0">
              <a:buNone/>
            </a:pPr>
            <a:r>
              <a:rPr lang="el-GR" sz="2200" dirty="0">
                <a:latin typeface="Times New Roman" panose="02020603050405020304" pitchFamily="18" charset="0"/>
                <a:cs typeface="Times New Roman" panose="02020603050405020304" pitchFamily="18" charset="0"/>
              </a:rPr>
              <a:t>Σπανάκι, μπρόκολο, ντομάτες, φράουλες, κόκκινα μήλα.</a:t>
            </a:r>
          </a:p>
          <a:p>
            <a:pPr>
              <a:buFont typeface="Arial" panose="020B0604020202020204" pitchFamily="34" charset="0"/>
              <a:buChar char="•"/>
            </a:pPr>
            <a:r>
              <a:rPr lang="el-GR" sz="2200" dirty="0" err="1">
                <a:latin typeface="Times New Roman" panose="02020603050405020304" pitchFamily="18" charset="0"/>
                <a:cs typeface="Times New Roman" panose="02020603050405020304" pitchFamily="18" charset="0"/>
              </a:rPr>
              <a:t>Ανθοκυανίνες</a:t>
            </a:r>
            <a:r>
              <a:rPr lang="el-GR" sz="2200" dirty="0">
                <a:latin typeface="Times New Roman" panose="02020603050405020304" pitchFamily="18" charset="0"/>
                <a:cs typeface="Times New Roman" panose="02020603050405020304" pitchFamily="18" charset="0"/>
              </a:rPr>
              <a:t> ισχυρά αντιοξειδωτικά.</a:t>
            </a:r>
          </a:p>
          <a:p>
            <a:pPr>
              <a:buFont typeface="Arial" panose="020B0604020202020204" pitchFamily="34" charset="0"/>
              <a:buChar char="•"/>
            </a:pPr>
            <a:r>
              <a:rPr lang="el-GR" sz="2200" dirty="0">
                <a:latin typeface="Times New Roman" panose="02020603050405020304" pitchFamily="18" charset="0"/>
                <a:cs typeface="Times New Roman" panose="02020603050405020304" pitchFamily="18" charset="0"/>
              </a:rPr>
              <a:t>Όσες γυναίκες κατανάλωναν δύο μερίδες λαχανικών την ημέρα είχαν 43% λιγότερες πιθανότητες εμφάνισης </a:t>
            </a:r>
            <a:r>
              <a:rPr lang="el-GR" sz="2200" dirty="0" err="1">
                <a:latin typeface="Times New Roman" panose="02020603050405020304" pitchFamily="18" charset="0"/>
                <a:cs typeface="Times New Roman" panose="02020603050405020304" pitchFamily="18" charset="0"/>
              </a:rPr>
              <a:t>ορμονοανθεκτικού</a:t>
            </a:r>
            <a:r>
              <a:rPr lang="el-GR" sz="2200" dirty="0">
                <a:latin typeface="Times New Roman" panose="02020603050405020304" pitchFamily="18" charset="0"/>
                <a:cs typeface="Times New Roman" panose="02020603050405020304" pitchFamily="18" charset="0"/>
              </a:rPr>
              <a:t> καρκίνου του μαστού, σε σύγκριση με όσες κατανάλωναν λιγότερες από τέσσερις μερίδες λαχανικών την εβδομάδα.</a:t>
            </a:r>
          </a:p>
        </p:txBody>
      </p:sp>
      <p:pic>
        <p:nvPicPr>
          <p:cNvPr id="5" name="Picture 4" descr="ΚΟΚΚΙΝΑ ΦΡΟΥΤΑ και ΛΑΧΑΝΙΚΑ οφέλη για την υγεία και το ανοσοποιητικό  σύστημα - VeganWorld.gr">
            <a:extLst>
              <a:ext uri="{FF2B5EF4-FFF2-40B4-BE49-F238E27FC236}">
                <a16:creationId xmlns:a16="http://schemas.microsoft.com/office/drawing/2014/main" id="{73CA31D2-1777-444D-8708-A50F62CE2D7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52120" y="451240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Διατροφή Καρκίνος METROPOLITAN | ΣΚΑΪ">
            <a:extLst>
              <a:ext uri="{FF2B5EF4-FFF2-40B4-BE49-F238E27FC236}">
                <a16:creationId xmlns:a16="http://schemas.microsoft.com/office/drawing/2014/main" id="{C7D91FB3-D70D-4C5F-A1AB-33F22E0D5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492896"/>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9186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5603F1-B97A-433A-BF87-C2E98EF369B1}"/>
              </a:ext>
            </a:extLst>
          </p:cNvPr>
          <p:cNvSpPr>
            <a:spLocks noGrp="1"/>
          </p:cNvSpPr>
          <p:nvPr>
            <p:ph type="title"/>
          </p:nvPr>
        </p:nvSpPr>
        <p:spPr>
          <a:xfrm>
            <a:off x="457200" y="764704"/>
            <a:ext cx="8229600" cy="1008112"/>
          </a:xfrm>
        </p:spPr>
        <p:txBody>
          <a:bodyPr>
            <a:normAutofit/>
          </a:bodyPr>
          <a:lstStyle/>
          <a:p>
            <a:pPr algn="ctr"/>
            <a:r>
              <a:rPr lang="el-GR" sz="3600" dirty="0">
                <a:solidFill>
                  <a:schemeClr val="tx1"/>
                </a:solidFill>
                <a:latin typeface="Times New Roman" panose="02020603050405020304" pitchFamily="18" charset="0"/>
                <a:cs typeface="Times New Roman" panose="02020603050405020304" pitchFamily="18" charset="0"/>
              </a:rPr>
              <a:t>ΦΥΤΙΚΕΣ – ΔΙΑΙΤΗΤΙΚΕΣ ΙΝΕΣ</a:t>
            </a:r>
          </a:p>
        </p:txBody>
      </p:sp>
      <p:sp>
        <p:nvSpPr>
          <p:cNvPr id="3" name="Θέση περιεχομένου 2">
            <a:extLst>
              <a:ext uri="{FF2B5EF4-FFF2-40B4-BE49-F238E27FC236}">
                <a16:creationId xmlns:a16="http://schemas.microsoft.com/office/drawing/2014/main" id="{5334BC80-CFFB-4D7E-961D-9D8BC8DDB8AE}"/>
              </a:ext>
            </a:extLst>
          </p:cNvPr>
          <p:cNvSpPr>
            <a:spLocks noGrp="1"/>
          </p:cNvSpPr>
          <p:nvPr>
            <p:ph idx="1"/>
          </p:nvPr>
        </p:nvSpPr>
        <p:spPr>
          <a:xfrm>
            <a:off x="457200" y="1772816"/>
            <a:ext cx="8229600" cy="4801720"/>
          </a:xfrm>
        </p:spPr>
        <p:txBody>
          <a:bodyPr>
            <a:noAutofit/>
          </a:bodyPr>
          <a:lstStyle/>
          <a:p>
            <a:pPr>
              <a:lnSpc>
                <a:spcPct val="150000"/>
              </a:lnSpc>
              <a:spcBef>
                <a:spcPts val="0"/>
              </a:spcBef>
              <a:spcAft>
                <a:spcPts val="600"/>
              </a:spcAft>
            </a:pPr>
            <a:r>
              <a:rPr lang="el-GR" sz="2400" dirty="0">
                <a:latin typeface="Times New Roman" panose="02020603050405020304" pitchFamily="18" charset="0"/>
                <a:cs typeface="Times New Roman" panose="02020603050405020304" pitchFamily="18" charset="0"/>
              </a:rPr>
              <a:t>Σύνθετο μείγμα υδατανθράκων –κυτταρίνη, </a:t>
            </a:r>
            <a:r>
              <a:rPr lang="el-GR" sz="2400" dirty="0" err="1">
                <a:latin typeface="Times New Roman" panose="02020603050405020304" pitchFamily="18" charset="0"/>
                <a:cs typeface="Times New Roman" panose="02020603050405020304" pitchFamily="18" charset="0"/>
              </a:rPr>
              <a:t>λιγνίνη</a:t>
            </a:r>
            <a:r>
              <a:rPr lang="el-GR" sz="2400" dirty="0">
                <a:latin typeface="Times New Roman" panose="02020603050405020304" pitchFamily="18" charset="0"/>
                <a:cs typeface="Times New Roman" panose="02020603050405020304" pitchFamily="18" charset="0"/>
              </a:rPr>
              <a:t>, πηκτίνη-οι οποίες αποβάλλονται χωρίς να διασπώνται στον πεπτικό σωλήνα.</a:t>
            </a:r>
          </a:p>
          <a:p>
            <a:pPr>
              <a:lnSpc>
                <a:spcPct val="150000"/>
              </a:lnSpc>
              <a:spcBef>
                <a:spcPts val="0"/>
              </a:spcBef>
              <a:spcAft>
                <a:spcPts val="600"/>
              </a:spcAft>
            </a:pPr>
            <a:r>
              <a:rPr lang="el-GR" sz="2400" b="1" dirty="0">
                <a:latin typeface="Times New Roman" panose="02020603050405020304" pitchFamily="18" charset="0"/>
                <a:cs typeface="Times New Roman" panose="02020603050405020304" pitchFamily="18" charset="0"/>
              </a:rPr>
              <a:t>Διαλυτές φυτικές ίνες</a:t>
            </a:r>
            <a:r>
              <a:rPr lang="el-GR" sz="2400" dirty="0">
                <a:latin typeface="Times New Roman" panose="02020603050405020304" pitchFamily="18" charset="0"/>
                <a:cs typeface="Times New Roman" panose="02020603050405020304" pitchFamily="18" charset="0"/>
              </a:rPr>
              <a:t>: Όσπρια, </a:t>
            </a:r>
            <a:r>
              <a:rPr lang="el-GR" sz="2400" dirty="0" err="1">
                <a:latin typeface="Times New Roman" panose="02020603050405020304" pitchFamily="18" charset="0"/>
                <a:cs typeface="Times New Roman" panose="02020603050405020304" pitchFamily="18" charset="0"/>
              </a:rPr>
              <a:t>βρώμη</a:t>
            </a:r>
            <a:r>
              <a:rPr lang="el-GR" sz="2400" dirty="0">
                <a:latin typeface="Times New Roman" panose="02020603050405020304" pitchFamily="18" charset="0"/>
                <a:cs typeface="Times New Roman" panose="02020603050405020304" pitchFamily="18" charset="0"/>
              </a:rPr>
              <a:t>, κριθάρι, ξηροί καρποί ορισμένα φρούτα και λαχανικά.</a:t>
            </a:r>
          </a:p>
          <a:p>
            <a:pPr>
              <a:lnSpc>
                <a:spcPct val="150000"/>
              </a:lnSpc>
              <a:spcBef>
                <a:spcPts val="0"/>
              </a:spcBef>
              <a:spcAft>
                <a:spcPts val="600"/>
              </a:spcAft>
            </a:pPr>
            <a:r>
              <a:rPr lang="el-GR" sz="2400" b="1" dirty="0">
                <a:latin typeface="Times New Roman" panose="02020603050405020304" pitchFamily="18" charset="0"/>
                <a:cs typeface="Times New Roman" panose="02020603050405020304" pitchFamily="18" charset="0"/>
              </a:rPr>
              <a:t>Αδιάλυτες φυτικές ίνες</a:t>
            </a:r>
            <a:r>
              <a:rPr lang="el-GR" sz="2400" dirty="0">
                <a:latin typeface="Times New Roman" panose="02020603050405020304" pitchFamily="18" charset="0"/>
                <a:cs typeface="Times New Roman" panose="02020603050405020304" pitchFamily="18" charset="0"/>
              </a:rPr>
              <a:t>: Δημητριακά με πίτουρο, ψωμί ολικής άλεσης και πολύσπορο, σε όλα τα λαχανικά και στη φλούδα ορισμένων φρούτων.</a:t>
            </a:r>
          </a:p>
        </p:txBody>
      </p:sp>
    </p:spTree>
    <p:extLst>
      <p:ext uri="{BB962C8B-B14F-4D97-AF65-F5344CB8AC3E}">
        <p14:creationId xmlns:p14="http://schemas.microsoft.com/office/powerpoint/2010/main" val="18629688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8F88F1-F8EA-44D1-9B12-699B3F3EDD35}"/>
              </a:ext>
            </a:extLst>
          </p:cNvPr>
          <p:cNvSpPr>
            <a:spLocks noGrp="1"/>
          </p:cNvSpPr>
          <p:nvPr>
            <p:ph type="title"/>
          </p:nvPr>
        </p:nvSpPr>
        <p:spPr>
          <a:xfrm>
            <a:off x="381000" y="620688"/>
            <a:ext cx="8382000" cy="792088"/>
          </a:xfrm>
        </p:spPr>
        <p:txBody>
          <a:bodyPr>
            <a:normAutofit fontScale="90000"/>
          </a:bodyPr>
          <a:lstStyle/>
          <a:p>
            <a:pPr algn="ctr"/>
            <a:r>
              <a:rPr lang="el-GR" sz="3200" dirty="0">
                <a:latin typeface="Times New Roman" panose="02020603050405020304" pitchFamily="18" charset="0"/>
                <a:cs typeface="Times New Roman" panose="02020603050405020304" pitchFamily="18" charset="0"/>
              </a:rPr>
              <a:t>ΦΥΤΙΚΕΣ ΔΙΑΙΤΗΤΙΚΕΣ ΙΝΕΣ ΚΑΙ ΚΑΡΚΙΝΟΣ</a:t>
            </a:r>
          </a:p>
        </p:txBody>
      </p:sp>
      <p:sp>
        <p:nvSpPr>
          <p:cNvPr id="5" name="Θέση περιεχομένου 4">
            <a:extLst>
              <a:ext uri="{FF2B5EF4-FFF2-40B4-BE49-F238E27FC236}">
                <a16:creationId xmlns:a16="http://schemas.microsoft.com/office/drawing/2014/main" id="{6803F466-B54C-4075-835E-4A54F07DE294}"/>
              </a:ext>
            </a:extLst>
          </p:cNvPr>
          <p:cNvSpPr>
            <a:spLocks noGrp="1"/>
          </p:cNvSpPr>
          <p:nvPr>
            <p:ph sz="quarter" idx="2"/>
          </p:nvPr>
        </p:nvSpPr>
        <p:spPr>
          <a:xfrm>
            <a:off x="350420" y="1340768"/>
            <a:ext cx="5640482" cy="5517232"/>
          </a:xfrm>
        </p:spPr>
        <p:txBody>
          <a:bodyPr>
            <a:normAutofit lnSpcReduction="10000"/>
          </a:bodyPr>
          <a:lstStyle/>
          <a:p>
            <a:r>
              <a:rPr lang="el-GR" sz="2200" dirty="0">
                <a:latin typeface="Times New Roman" panose="02020603050405020304" pitchFamily="18" charset="0"/>
                <a:cs typeface="Times New Roman" panose="02020603050405020304" pitchFamily="18" charset="0"/>
              </a:rPr>
              <a:t>1 στους 10 (12%)των καρκίνων του εντέρου συνδέονται με διατροφή χαμηλή σε φυτικές ίνες.</a:t>
            </a:r>
          </a:p>
          <a:p>
            <a:r>
              <a:rPr lang="el-GR" sz="2200" dirty="0">
                <a:latin typeface="Times New Roman" panose="02020603050405020304" pitchFamily="18" charset="0"/>
                <a:cs typeface="Times New Roman" panose="02020603050405020304" pitchFamily="18" charset="0"/>
              </a:rPr>
              <a:t>Η αλληλεπίδραση των φυτικών ινών και των βακτηρίων του εντέρου οδηγεί, εκτός των άλλων, στην παραγωγή βουτυρικού οξέος το οποίο</a:t>
            </a:r>
            <a:r>
              <a:rPr lang="en-US" sz="2200"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σταματά την ανάπτυξη και προκαλεί το θάνατο καρκινικών κυττάρων (</a:t>
            </a:r>
            <a:r>
              <a:rPr lang="en-US" sz="2200" dirty="0">
                <a:latin typeface="Times New Roman" panose="02020603050405020304" pitchFamily="18" charset="0"/>
                <a:cs typeface="Times New Roman" panose="02020603050405020304" pitchFamily="18" charset="0"/>
              </a:rPr>
              <a:t>Lipkin et al., 1999).</a:t>
            </a:r>
            <a:endParaRPr lang="el-GR" sz="2200" dirty="0">
              <a:latin typeface="Times New Roman" panose="02020603050405020304" pitchFamily="18" charset="0"/>
              <a:cs typeface="Times New Roman" panose="02020603050405020304" pitchFamily="18" charset="0"/>
            </a:endParaRPr>
          </a:p>
          <a:p>
            <a:r>
              <a:rPr lang="el-GR" sz="2200" dirty="0">
                <a:latin typeface="Times New Roman" panose="02020603050405020304" pitchFamily="18" charset="0"/>
                <a:cs typeface="Times New Roman" panose="02020603050405020304" pitchFamily="18" charset="0"/>
              </a:rPr>
              <a:t>Οι φυτικές ίνες αυξάνουν τον όγκο και την κινητικότητα του εντέρου μειώνοντας το χρόνο επαφής μεταξύ του εντέρου και των χημικών ουσιών στα κόπρανα.</a:t>
            </a:r>
          </a:p>
          <a:p>
            <a:r>
              <a:rPr lang="el-GR" sz="2200" dirty="0">
                <a:latin typeface="Times New Roman" panose="02020603050405020304" pitchFamily="18" charset="0"/>
                <a:cs typeface="Times New Roman" panose="02020603050405020304" pitchFamily="18" charset="0"/>
              </a:rPr>
              <a:t>Μειώνεται η ποσότητα των καρκινογόνων χημικών ουσιών που </a:t>
            </a:r>
            <a:r>
              <a:rPr lang="el-GR" sz="2200" dirty="0" err="1">
                <a:latin typeface="Times New Roman" panose="02020603050405020304" pitchFamily="18" charset="0"/>
                <a:cs typeface="Times New Roman" panose="02020603050405020304" pitchFamily="18" charset="0"/>
              </a:rPr>
              <a:t>απορροφώνται</a:t>
            </a:r>
            <a:r>
              <a:rPr lang="el-GR" sz="2200" dirty="0">
                <a:latin typeface="Times New Roman" panose="02020603050405020304" pitchFamily="18" charset="0"/>
                <a:cs typeface="Times New Roman" panose="02020603050405020304" pitchFamily="18" charset="0"/>
              </a:rPr>
              <a:t> μέσω του βλεννογόνου του εντέρου. </a:t>
            </a:r>
            <a:endParaRPr lang="en-US" sz="2200" dirty="0">
              <a:latin typeface="Times New Roman" panose="02020603050405020304" pitchFamily="18" charset="0"/>
              <a:cs typeface="Times New Roman" panose="02020603050405020304" pitchFamily="18" charset="0"/>
            </a:endParaRPr>
          </a:p>
          <a:p>
            <a:pPr marL="109728" indent="0">
              <a:buNone/>
            </a:pPr>
            <a:r>
              <a:rPr lang="el-GR"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Gonzalez, C.A., et al., 2006)</a:t>
            </a:r>
            <a:endParaRPr lang="el-GR" sz="2200" dirty="0">
              <a:latin typeface="Times New Roman" panose="02020603050405020304" pitchFamily="18" charset="0"/>
              <a:cs typeface="Times New Roman" panose="02020603050405020304" pitchFamily="18" charset="0"/>
            </a:endParaRPr>
          </a:p>
          <a:p>
            <a:endParaRPr lang="el-GR" dirty="0"/>
          </a:p>
        </p:txBody>
      </p:sp>
      <p:pic>
        <p:nvPicPr>
          <p:cNvPr id="8194" name="Picture 2" descr="Το Πεπτικό Σύστημα και οι Φυτικές Ίνες">
            <a:extLst>
              <a:ext uri="{FF2B5EF4-FFF2-40B4-BE49-F238E27FC236}">
                <a16:creationId xmlns:a16="http://schemas.microsoft.com/office/drawing/2014/main" id="{99130D6C-2E0D-4AA7-9C85-4C3BC1D4668A}"/>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990902" y="4293096"/>
            <a:ext cx="3038475" cy="15049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Φυτικές Ίνες &amp; Δημητριακά Στη Διατροφή Μας">
            <a:extLst>
              <a:ext uri="{FF2B5EF4-FFF2-40B4-BE49-F238E27FC236}">
                <a16:creationId xmlns:a16="http://schemas.microsoft.com/office/drawing/2014/main" id="{AACFC679-4D0F-457B-A89F-408019FE9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453" y="1693366"/>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6456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5A54AD-9566-4407-B11D-9E1E4B8F1A22}"/>
              </a:ext>
            </a:extLst>
          </p:cNvPr>
          <p:cNvSpPr>
            <a:spLocks noGrp="1"/>
          </p:cNvSpPr>
          <p:nvPr>
            <p:ph type="title"/>
          </p:nvPr>
        </p:nvSpPr>
        <p:spPr>
          <a:xfrm>
            <a:off x="457200" y="620688"/>
            <a:ext cx="8229600" cy="1080120"/>
          </a:xfrm>
        </p:spPr>
        <p:txBody>
          <a:bodyPr>
            <a:normAutofit/>
          </a:bodyPr>
          <a:lstStyle/>
          <a:p>
            <a:pPr algn="ctr"/>
            <a:r>
              <a:rPr lang="el-GR" sz="2800" dirty="0">
                <a:latin typeface="Times New Roman" panose="02020603050405020304" pitchFamily="18" charset="0"/>
                <a:cs typeface="Times New Roman" panose="02020603050405020304" pitchFamily="18" charset="0"/>
              </a:rPr>
              <a:t>ΑΝΤΙΟΞΕΙΔΩΤΙΚΕΣ ΟΥΣΙΕΣ ΚΑΙ ΦΥΤΟΧΗΜΙΚΑ</a:t>
            </a:r>
          </a:p>
        </p:txBody>
      </p:sp>
      <p:sp>
        <p:nvSpPr>
          <p:cNvPr id="3" name="Θέση περιεχομένου 2">
            <a:extLst>
              <a:ext uri="{FF2B5EF4-FFF2-40B4-BE49-F238E27FC236}">
                <a16:creationId xmlns:a16="http://schemas.microsoft.com/office/drawing/2014/main" id="{F7161BD4-E0F5-4619-8E0B-E931C1560F07}"/>
              </a:ext>
            </a:extLst>
          </p:cNvPr>
          <p:cNvSpPr>
            <a:spLocks noGrp="1"/>
          </p:cNvSpPr>
          <p:nvPr>
            <p:ph idx="1"/>
          </p:nvPr>
        </p:nvSpPr>
        <p:spPr>
          <a:xfrm>
            <a:off x="457200" y="1700808"/>
            <a:ext cx="8229600" cy="4873728"/>
          </a:xfrm>
        </p:spPr>
        <p:txBody>
          <a:bodyPr>
            <a:normAutofit fontScale="92500" lnSpcReduction="10000"/>
          </a:bodyPr>
          <a:lstStyle/>
          <a:p>
            <a:pPr marL="0" indent="0">
              <a:lnSpc>
                <a:spcPct val="150000"/>
              </a:lnSpc>
              <a:spcBef>
                <a:spcPts val="0"/>
              </a:spcBef>
              <a:buNone/>
            </a:pPr>
            <a:r>
              <a:rPr lang="el-GR" sz="2400" dirty="0">
                <a:latin typeface="Times New Roman" panose="02020603050405020304" pitchFamily="18" charset="0"/>
                <a:cs typeface="Times New Roman" panose="02020603050405020304" pitchFamily="18" charset="0"/>
              </a:rPr>
              <a:t>Τα φυτοχημικά παράγονται από τα φυτά για να προστατεύονται από τα βακτήρια, τους ιούς, και τους μύκητες. Τα φυτοχημικά είναι μη θρεπτικές χημικές ουσίες που έχουν προστατευτικές ή προληπτικές ιδιότητες για πολλές ασθένειες. (</a:t>
            </a:r>
            <a:r>
              <a:rPr lang="en-US" sz="2400" dirty="0">
                <a:latin typeface="Times New Roman" panose="02020603050405020304" pitchFamily="18" charset="0"/>
                <a:cs typeface="Times New Roman" panose="02020603050405020304" pitchFamily="18" charset="0"/>
              </a:rPr>
              <a:t>Dekker, 2004; </a:t>
            </a:r>
            <a:r>
              <a:rPr lang="en-US" sz="2400" dirty="0" err="1">
                <a:latin typeface="Times New Roman" panose="02020603050405020304" pitchFamily="18" charset="0"/>
                <a:cs typeface="Times New Roman" panose="02020603050405020304" pitchFamily="18" charset="0"/>
              </a:rPr>
              <a:t>Oleszek</a:t>
            </a:r>
            <a:r>
              <a:rPr lang="en-US" sz="2400" dirty="0">
                <a:latin typeface="Times New Roman" panose="02020603050405020304" pitchFamily="18" charset="0"/>
                <a:cs typeface="Times New Roman" panose="02020603050405020304" pitchFamily="18" charset="0"/>
              </a:rPr>
              <a:t>, 2003).</a:t>
            </a:r>
            <a:endParaRPr lang="el-GR" sz="24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l-GR" sz="2400" b="1" dirty="0">
                <a:latin typeface="Times New Roman" panose="02020603050405020304" pitchFamily="18" charset="0"/>
                <a:cs typeface="Times New Roman" panose="02020603050405020304" pitchFamily="18" charset="0"/>
              </a:rPr>
              <a:t>	Ομάδες Φυτοχημικών</a:t>
            </a:r>
          </a:p>
          <a:p>
            <a:pPr marL="180000">
              <a:lnSpc>
                <a:spcPct val="150000"/>
              </a:lnSpc>
              <a:spcBef>
                <a:spcPts val="0"/>
              </a:spcBef>
            </a:pPr>
            <a:r>
              <a:rPr lang="el-GR" sz="2400" dirty="0" err="1">
                <a:latin typeface="Times New Roman" panose="02020603050405020304" pitchFamily="18" charset="0"/>
                <a:cs typeface="Times New Roman" panose="02020603050405020304" pitchFamily="18" charset="0"/>
              </a:rPr>
              <a:t>Ινδόλες</a:t>
            </a:r>
            <a:endParaRPr lang="el-GR" sz="2400" dirty="0">
              <a:latin typeface="Times New Roman" panose="02020603050405020304" pitchFamily="18" charset="0"/>
              <a:cs typeface="Times New Roman" panose="02020603050405020304" pitchFamily="18" charset="0"/>
            </a:endParaRP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Παράγωγα </a:t>
            </a:r>
            <a:r>
              <a:rPr lang="en-US" sz="2400" dirty="0" err="1">
                <a:latin typeface="Times New Roman" panose="02020603050405020304" pitchFamily="18" charset="0"/>
                <a:cs typeface="Times New Roman" panose="02020603050405020304" pitchFamily="18" charset="0"/>
              </a:rPr>
              <a:t>Thioallyl</a:t>
            </a:r>
            <a:endParaRPr lang="en-US" sz="2400" dirty="0">
              <a:latin typeface="Times New Roman" panose="02020603050405020304" pitchFamily="18" charset="0"/>
              <a:cs typeface="Times New Roman" panose="02020603050405020304" pitchFamily="18" charset="0"/>
            </a:endParaRPr>
          </a:p>
          <a:p>
            <a:pPr marL="180000">
              <a:lnSpc>
                <a:spcPct val="150000"/>
              </a:lnSpc>
              <a:spcBef>
                <a:spcPts val="0"/>
              </a:spcBef>
            </a:pPr>
            <a:r>
              <a:rPr lang="el-GR" sz="2400" dirty="0">
                <a:latin typeface="Times New Roman" panose="02020603050405020304" pitchFamily="18" charset="0"/>
                <a:cs typeface="Times New Roman" panose="02020603050405020304" pitchFamily="18" charset="0"/>
              </a:rPr>
              <a:t>Αντιοξειδωτικά (β-Καροτίνη, βιταμίνη </a:t>
            </a:r>
            <a:r>
              <a:rPr lang="en-US" sz="2400" dirty="0">
                <a:latin typeface="Times New Roman" panose="02020603050405020304" pitchFamily="18" charset="0"/>
                <a:cs typeface="Times New Roman" panose="02020603050405020304" pitchFamily="18" charset="0"/>
              </a:rPr>
              <a:t>C </a:t>
            </a:r>
            <a:r>
              <a:rPr lang="el-GR" sz="2400" dirty="0">
                <a:latin typeface="Times New Roman" panose="02020603050405020304" pitchFamily="18" charset="0"/>
                <a:cs typeface="Times New Roman" panose="02020603050405020304" pitchFamily="18" charset="0"/>
              </a:rPr>
              <a:t>και βιταμίνη Ε)</a:t>
            </a:r>
          </a:p>
          <a:p>
            <a:pPr marL="180000">
              <a:lnSpc>
                <a:spcPct val="150000"/>
              </a:lnSpc>
              <a:spcBef>
                <a:spcPts val="0"/>
              </a:spcBef>
            </a:pPr>
            <a:r>
              <a:rPr lang="el-GR" sz="2400" dirty="0" err="1">
                <a:latin typeface="Times New Roman" panose="02020603050405020304" pitchFamily="18" charset="0"/>
                <a:cs typeface="Times New Roman" panose="02020603050405020304" pitchFamily="18" charset="0"/>
              </a:rPr>
              <a:t>Φαινολικό</a:t>
            </a:r>
            <a:r>
              <a:rPr lang="el-GR" sz="2400" dirty="0">
                <a:latin typeface="Times New Roman" panose="02020603050405020304" pitchFamily="18" charset="0"/>
                <a:cs typeface="Times New Roman" panose="02020603050405020304" pitchFamily="18" charset="0"/>
              </a:rPr>
              <a:t> Μείγμα</a:t>
            </a:r>
          </a:p>
          <a:p>
            <a:pPr marL="180000">
              <a:lnSpc>
                <a:spcPct val="150000"/>
              </a:lnSpc>
              <a:spcBef>
                <a:spcPts val="0"/>
              </a:spcBef>
            </a:pPr>
            <a:r>
              <a:rPr lang="el-GR" sz="2400" dirty="0" err="1">
                <a:latin typeface="Times New Roman" panose="02020603050405020304" pitchFamily="18" charset="0"/>
                <a:cs typeface="Times New Roman" panose="02020603050405020304" pitchFamily="18" charset="0"/>
              </a:rPr>
              <a:t>Φλαβονοειδή</a:t>
            </a:r>
            <a:endParaRPr lang="el-GR" sz="2400" dirty="0">
              <a:latin typeface="Times New Roman" panose="02020603050405020304" pitchFamily="18" charset="0"/>
              <a:cs typeface="Times New Roman" panose="02020603050405020304" pitchFamily="18" charset="0"/>
            </a:endParaRPr>
          </a:p>
          <a:p>
            <a:pPr marL="109728" indent="0">
              <a:buNone/>
            </a:pPr>
            <a:endParaRPr lang="el-GR" b="1" dirty="0"/>
          </a:p>
        </p:txBody>
      </p:sp>
    </p:spTree>
    <p:extLst>
      <p:ext uri="{BB962C8B-B14F-4D97-AF65-F5344CB8AC3E}">
        <p14:creationId xmlns:p14="http://schemas.microsoft.com/office/powerpoint/2010/main" val="3896764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15E471-C8D0-410C-9E2D-FD2562882DA0}"/>
              </a:ext>
            </a:extLst>
          </p:cNvPr>
          <p:cNvSpPr>
            <a:spLocks noGrp="1"/>
          </p:cNvSpPr>
          <p:nvPr>
            <p:ph type="title"/>
          </p:nvPr>
        </p:nvSpPr>
        <p:spPr>
          <a:xfrm>
            <a:off x="457200" y="620688"/>
            <a:ext cx="8229600" cy="792088"/>
          </a:xfrm>
        </p:spPr>
        <p:txBody>
          <a:bodyPr>
            <a:normAutofit/>
          </a:bodyPr>
          <a:lstStyle/>
          <a:p>
            <a:r>
              <a:rPr lang="el-GR" sz="2800" dirty="0">
                <a:latin typeface="Times New Roman" panose="02020603050405020304" pitchFamily="18" charset="0"/>
                <a:cs typeface="Times New Roman" panose="02020603050405020304" pitchFamily="18" charset="0"/>
              </a:rPr>
              <a:t>ΑΝΤΙΟΞΕΙΔΩΤΙΚΕΣ ΟΥΣΙΕΣ ΚΑΙ ΦΥΤΟΧΗΜΙΚΑ</a:t>
            </a:r>
            <a:endParaRPr lang="el-GR" sz="2800" dirty="0"/>
          </a:p>
        </p:txBody>
      </p:sp>
      <p:sp>
        <p:nvSpPr>
          <p:cNvPr id="3" name="Θέση περιεχομένου 2">
            <a:extLst>
              <a:ext uri="{FF2B5EF4-FFF2-40B4-BE49-F238E27FC236}">
                <a16:creationId xmlns:a16="http://schemas.microsoft.com/office/drawing/2014/main" id="{ED9B6BFB-8099-4AF3-B8CD-0D29A4524973}"/>
              </a:ext>
            </a:extLst>
          </p:cNvPr>
          <p:cNvSpPr>
            <a:spLocks noGrp="1"/>
          </p:cNvSpPr>
          <p:nvPr>
            <p:ph sz="half" idx="1"/>
          </p:nvPr>
        </p:nvSpPr>
        <p:spPr>
          <a:xfrm>
            <a:off x="457200" y="1412776"/>
            <a:ext cx="4834880" cy="5362611"/>
          </a:xfrm>
        </p:spPr>
        <p:txBody>
          <a:bodyPr>
            <a:normAutofit/>
          </a:bodyPr>
          <a:lstStyle/>
          <a:p>
            <a:pPr marL="180000" indent="-457200">
              <a:lnSpc>
                <a:spcPct val="150000"/>
              </a:lnSpc>
              <a:spcBef>
                <a:spcPts val="0"/>
              </a:spcBef>
            </a:pPr>
            <a:r>
              <a:rPr lang="el-GR" sz="2200" b="1" dirty="0" err="1">
                <a:latin typeface="Times New Roman" panose="02020603050405020304" pitchFamily="18" charset="0"/>
                <a:cs typeface="Times New Roman" panose="02020603050405020304" pitchFamily="18" charset="0"/>
              </a:rPr>
              <a:t>Ινδόλες</a:t>
            </a:r>
            <a:endParaRPr lang="el-GR" sz="2200" b="1" dirty="0">
              <a:latin typeface="Times New Roman" panose="02020603050405020304" pitchFamily="18" charset="0"/>
              <a:cs typeface="Times New Roman" panose="02020603050405020304" pitchFamily="18" charset="0"/>
            </a:endParaRPr>
          </a:p>
          <a:p>
            <a:pPr marL="180000" indent="-457200">
              <a:lnSpc>
                <a:spcPct val="150000"/>
              </a:lnSpc>
              <a:spcBef>
                <a:spcPts val="0"/>
              </a:spcBef>
              <a:buNone/>
            </a:pPr>
            <a:r>
              <a:rPr lang="el-GR" sz="2200" b="1" dirty="0">
                <a:latin typeface="Times New Roman" panose="02020603050405020304" pitchFamily="18" charset="0"/>
                <a:cs typeface="Times New Roman" panose="02020603050405020304" pitchFamily="18" charset="0"/>
              </a:rPr>
              <a:t>Πηγή</a:t>
            </a:r>
            <a:r>
              <a:rPr lang="el-GR" sz="2200" i="1" dirty="0">
                <a:latin typeface="Times New Roman" panose="02020603050405020304" pitchFamily="18" charset="0"/>
                <a:cs typeface="Times New Roman" panose="02020603050405020304" pitchFamily="18" charset="0"/>
              </a:rPr>
              <a:t>:</a:t>
            </a:r>
            <a:r>
              <a:rPr lang="el-GR" sz="2200" dirty="0">
                <a:latin typeface="Times New Roman" panose="02020603050405020304" pitchFamily="18" charset="0"/>
                <a:cs typeface="Times New Roman" panose="02020603050405020304" pitchFamily="18" charset="0"/>
              </a:rPr>
              <a:t> Μπρόκολο, λάχανο ,κουνουπίδι.</a:t>
            </a:r>
          </a:p>
          <a:p>
            <a:pPr marL="180000" indent="-457200">
              <a:lnSpc>
                <a:spcPct val="150000"/>
              </a:lnSpc>
              <a:spcBef>
                <a:spcPts val="0"/>
              </a:spcBef>
              <a:buNone/>
            </a:pPr>
            <a:r>
              <a:rPr lang="el-GR" sz="2200" b="1" dirty="0">
                <a:latin typeface="Times New Roman" panose="02020603050405020304" pitchFamily="18" charset="0"/>
                <a:cs typeface="Times New Roman" panose="02020603050405020304" pitchFamily="18" charset="0"/>
              </a:rPr>
              <a:t>Δράση</a:t>
            </a:r>
            <a:r>
              <a:rPr lang="el-GR" sz="2200" i="1" dirty="0">
                <a:latin typeface="Times New Roman" panose="02020603050405020304" pitchFamily="18" charset="0"/>
                <a:cs typeface="Times New Roman" panose="02020603050405020304" pitchFamily="18" charset="0"/>
              </a:rPr>
              <a:t>:</a:t>
            </a:r>
            <a:r>
              <a:rPr lang="el-GR" sz="2200" dirty="0">
                <a:latin typeface="Times New Roman" panose="02020603050405020304" pitchFamily="18" charset="0"/>
                <a:cs typeface="Times New Roman" panose="02020603050405020304" pitchFamily="18" charset="0"/>
              </a:rPr>
              <a:t> Παρεμποδίζουν τον καρκίνο, διατηρούν υγιή τα κύτταρα</a:t>
            </a:r>
          </a:p>
          <a:p>
            <a:pPr marL="180000" indent="-457200">
              <a:lnSpc>
                <a:spcPct val="150000"/>
              </a:lnSpc>
              <a:spcBef>
                <a:spcPts val="0"/>
              </a:spcBef>
              <a:buFont typeface="Arial" panose="020B0604020202020204" pitchFamily="34" charset="0"/>
              <a:buChar char="•"/>
            </a:pPr>
            <a:r>
              <a:rPr lang="el-GR" sz="2200" b="1" dirty="0">
                <a:latin typeface="Times New Roman" panose="02020603050405020304" pitchFamily="18" charset="0"/>
                <a:cs typeface="Times New Roman" panose="02020603050405020304" pitchFamily="18" charset="0"/>
              </a:rPr>
              <a:t>Παράγωγα </a:t>
            </a:r>
            <a:r>
              <a:rPr lang="en-US" sz="2200" b="1" dirty="0" err="1">
                <a:latin typeface="Times New Roman" panose="02020603050405020304" pitchFamily="18" charset="0"/>
                <a:cs typeface="Times New Roman" panose="02020603050405020304" pitchFamily="18" charset="0"/>
              </a:rPr>
              <a:t>Thiallyl</a:t>
            </a:r>
            <a:endParaRPr lang="en-US" sz="2200" b="1" dirty="0">
              <a:latin typeface="Times New Roman" panose="02020603050405020304" pitchFamily="18" charset="0"/>
              <a:cs typeface="Times New Roman" panose="02020603050405020304" pitchFamily="18" charset="0"/>
            </a:endParaRPr>
          </a:p>
          <a:p>
            <a:pPr marL="180000" indent="-457200">
              <a:lnSpc>
                <a:spcPct val="150000"/>
              </a:lnSpc>
              <a:spcBef>
                <a:spcPts val="0"/>
              </a:spcBef>
              <a:buNone/>
            </a:pPr>
            <a:r>
              <a:rPr lang="el-GR" sz="2200" b="1" dirty="0">
                <a:latin typeface="Times New Roman" panose="02020603050405020304" pitchFamily="18" charset="0"/>
                <a:cs typeface="Times New Roman" panose="02020603050405020304" pitchFamily="18" charset="0"/>
              </a:rPr>
              <a:t>Πηγή:</a:t>
            </a:r>
            <a:r>
              <a:rPr lang="el-GR" sz="2200" dirty="0">
                <a:latin typeface="Times New Roman" panose="02020603050405020304" pitchFamily="18" charset="0"/>
                <a:cs typeface="Times New Roman" panose="02020603050405020304" pitchFamily="18" charset="0"/>
              </a:rPr>
              <a:t> Σκόρδο, πράσο, κρεμμύδια, καρυκεύματα</a:t>
            </a:r>
          </a:p>
          <a:p>
            <a:pPr marL="180000" indent="-457200">
              <a:lnSpc>
                <a:spcPct val="150000"/>
              </a:lnSpc>
              <a:spcBef>
                <a:spcPts val="0"/>
              </a:spcBef>
              <a:buNone/>
            </a:pPr>
            <a:r>
              <a:rPr lang="el-GR" sz="2200" b="1" dirty="0">
                <a:latin typeface="Times New Roman" panose="02020603050405020304" pitchFamily="18" charset="0"/>
                <a:cs typeface="Times New Roman" panose="02020603050405020304" pitchFamily="18" charset="0"/>
              </a:rPr>
              <a:t>Δράση: </a:t>
            </a:r>
            <a:r>
              <a:rPr lang="el-GR" sz="2200" dirty="0">
                <a:latin typeface="Times New Roman" panose="02020603050405020304" pitchFamily="18" charset="0"/>
                <a:cs typeface="Times New Roman" panose="02020603050405020304" pitchFamily="18" charset="0"/>
              </a:rPr>
              <a:t>Αυξάνουν τα ένζυμα που καταστρέφουν τις </a:t>
            </a:r>
            <a:r>
              <a:rPr lang="el-GR" sz="2200" dirty="0" err="1">
                <a:latin typeface="Times New Roman" panose="02020603050405020304" pitchFamily="18" charset="0"/>
                <a:cs typeface="Times New Roman" panose="02020603050405020304" pitchFamily="18" charset="0"/>
              </a:rPr>
              <a:t>καρκινογόνες</a:t>
            </a:r>
            <a:r>
              <a:rPr lang="el-GR" sz="2200" dirty="0">
                <a:latin typeface="Times New Roman" panose="02020603050405020304" pitchFamily="18" charset="0"/>
                <a:cs typeface="Times New Roman" panose="02020603050405020304" pitchFamily="18" charset="0"/>
              </a:rPr>
              <a:t> ουσίες.</a:t>
            </a:r>
          </a:p>
        </p:txBody>
      </p:sp>
      <p:pic>
        <p:nvPicPr>
          <p:cNvPr id="9220" name="Picture 4" descr="Τα σταυρανθή λαχανικά μειώνουν την αθηροσκλήρωση των καρωτίδων -  HealthyLiving.gr">
            <a:extLst>
              <a:ext uri="{FF2B5EF4-FFF2-40B4-BE49-F238E27FC236}">
                <a16:creationId xmlns:a16="http://schemas.microsoft.com/office/drawing/2014/main" id="{1DB3541E-DA2A-4047-8476-BD60FB254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163" y="1844824"/>
            <a:ext cx="27432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Δωρεάν φωτογραφία: σκόρδο, πράσο, πιπέρι, άγρια κρεμμύδι, λαχανικό,  συστατικά, μπαχαρικό, βιολογικά, κρεμμύδι, τροφίμων">
            <a:extLst>
              <a:ext uri="{FF2B5EF4-FFF2-40B4-BE49-F238E27FC236}">
                <a16:creationId xmlns:a16="http://schemas.microsoft.com/office/drawing/2014/main" id="{6D2057A0-D8A9-4C7B-AB63-093B9ECBF8A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16988" y="412195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2729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a:extLst>
              <a:ext uri="{FF2B5EF4-FFF2-40B4-BE49-F238E27FC236}">
                <a16:creationId xmlns:a16="http://schemas.microsoft.com/office/drawing/2014/main" id="{F52246F9-27C4-447B-A0C0-F27B0C45031F}"/>
              </a:ext>
            </a:extLst>
          </p:cNvPr>
          <p:cNvSpPr>
            <a:spLocks noGrp="1"/>
          </p:cNvSpPr>
          <p:nvPr>
            <p:ph type="title"/>
          </p:nvPr>
        </p:nvSpPr>
        <p:spPr>
          <a:xfrm>
            <a:off x="457200" y="620688"/>
            <a:ext cx="8229600" cy="864096"/>
          </a:xfrm>
        </p:spPr>
        <p:txBody>
          <a:bodyPr>
            <a:normAutofit/>
          </a:bodyPr>
          <a:lstStyle/>
          <a:p>
            <a:r>
              <a:rPr lang="el-GR" sz="2800" dirty="0">
                <a:latin typeface="Times New Roman" panose="02020603050405020304" pitchFamily="18" charset="0"/>
                <a:cs typeface="Times New Roman" panose="02020603050405020304" pitchFamily="18" charset="0"/>
              </a:rPr>
              <a:t>ΑΝΤΙΟΞΕΙΔΩΤΙΚΕΣ ΟΥΣΙΕΣ ΚΑΙ ΦΥΤΟΧΗΜΙΚΑ</a:t>
            </a:r>
            <a:endParaRPr lang="el-GR" sz="2800" dirty="0"/>
          </a:p>
        </p:txBody>
      </p:sp>
      <p:sp>
        <p:nvSpPr>
          <p:cNvPr id="3" name="Θέση περιεχομένου 2">
            <a:extLst>
              <a:ext uri="{FF2B5EF4-FFF2-40B4-BE49-F238E27FC236}">
                <a16:creationId xmlns:a16="http://schemas.microsoft.com/office/drawing/2014/main" id="{ADA3DE94-3A92-4732-925A-B967E9FBB69D}"/>
              </a:ext>
            </a:extLst>
          </p:cNvPr>
          <p:cNvSpPr>
            <a:spLocks noGrp="1"/>
          </p:cNvSpPr>
          <p:nvPr>
            <p:ph sz="half" idx="1"/>
          </p:nvPr>
        </p:nvSpPr>
        <p:spPr>
          <a:xfrm>
            <a:off x="457200" y="1484784"/>
            <a:ext cx="4038600" cy="5290603"/>
          </a:xfrm>
        </p:spPr>
        <p:txBody>
          <a:bodyPr>
            <a:normAutofit/>
          </a:bodyPr>
          <a:lstStyle/>
          <a:p>
            <a:r>
              <a:rPr lang="el-GR" b="1" dirty="0">
                <a:latin typeface="Times New Roman" panose="02020603050405020304" pitchFamily="18" charset="0"/>
                <a:cs typeface="Times New Roman" panose="02020603050405020304" pitchFamily="18" charset="0"/>
              </a:rPr>
              <a:t>Αντιοξειδωτικές Ουσίες</a:t>
            </a:r>
          </a:p>
          <a:p>
            <a:r>
              <a:rPr lang="el-GR" b="1" dirty="0">
                <a:latin typeface="Times New Roman" panose="02020603050405020304" pitchFamily="18" charset="0"/>
                <a:cs typeface="Times New Roman" panose="02020603050405020304" pitchFamily="18" charset="0"/>
              </a:rPr>
              <a:t>Βιταμίνη </a:t>
            </a: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εσπεριδοειδή, ντομάτες, πράσινα φυλλώδη λαχανικά, πατάτες.</a:t>
            </a:r>
          </a:p>
          <a:p>
            <a:r>
              <a:rPr lang="el-GR" b="1" dirty="0">
                <a:latin typeface="Times New Roman" panose="02020603050405020304" pitchFamily="18" charset="0"/>
                <a:cs typeface="Times New Roman" panose="02020603050405020304" pitchFamily="18" charset="0"/>
              </a:rPr>
              <a:t>Βιταμίνη 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σιτηρούχα</a:t>
            </a:r>
            <a:r>
              <a:rPr lang="el-GR" dirty="0">
                <a:latin typeface="Times New Roman" panose="02020603050405020304" pitchFamily="18" charset="0"/>
                <a:cs typeface="Times New Roman" panose="02020603050405020304" pitchFamily="18" charset="0"/>
              </a:rPr>
              <a:t> προϊόντα, </a:t>
            </a:r>
            <a:r>
              <a:rPr lang="el-GR" dirty="0" err="1">
                <a:latin typeface="Times New Roman" panose="02020603050405020304" pitchFamily="18" charset="0"/>
                <a:cs typeface="Times New Roman" panose="02020603050405020304" pitchFamily="18" charset="0"/>
              </a:rPr>
              <a:t>φυστίκια</a:t>
            </a:r>
            <a:r>
              <a:rPr lang="el-GR" dirty="0">
                <a:latin typeface="Times New Roman" panose="02020603050405020304" pitchFamily="18" charset="0"/>
                <a:cs typeface="Times New Roman" panose="02020603050405020304" pitchFamily="18" charset="0"/>
              </a:rPr>
              <a:t>, ξηροί καρποί, μαύρο ρύζι </a:t>
            </a:r>
            <a:r>
              <a:rPr lang="el-GR" dirty="0" err="1">
                <a:latin typeface="Times New Roman" panose="02020603050405020304" pitchFamily="18" charset="0"/>
                <a:cs typeface="Times New Roman" panose="02020603050405020304" pitchFamily="18" charset="0"/>
              </a:rPr>
              <a:t>κ.λπ</a:t>
            </a:r>
            <a:endParaRPr lang="el-GR" dirty="0">
              <a:latin typeface="Times New Roman" panose="02020603050405020304" pitchFamily="18" charset="0"/>
              <a:cs typeface="Times New Roman" panose="02020603050405020304" pitchFamily="18" charset="0"/>
            </a:endParaRPr>
          </a:p>
          <a:p>
            <a:r>
              <a:rPr lang="el-GR" b="1" dirty="0">
                <a:latin typeface="Times New Roman" panose="02020603050405020304" pitchFamily="18" charset="0"/>
                <a:cs typeface="Times New Roman" panose="02020603050405020304" pitchFamily="18" charset="0"/>
              </a:rPr>
              <a:t>β- καροτίνη</a:t>
            </a:r>
            <a:r>
              <a:rPr lang="el-GR" dirty="0">
                <a:latin typeface="Times New Roman" panose="02020603050405020304" pitchFamily="18" charset="0"/>
                <a:cs typeface="Times New Roman" panose="02020603050405020304" pitchFamily="18" charset="0"/>
              </a:rPr>
              <a:t>: μαϊντανός, καρότα, κολοκυθάκια, γλυκοπατάτες, πεπόνι, σπαράγγια </a:t>
            </a:r>
            <a:r>
              <a:rPr lang="el-GR" dirty="0" err="1">
                <a:latin typeface="Times New Roman" panose="02020603050405020304" pitchFamily="18" charset="0"/>
                <a:cs typeface="Times New Roman" panose="02020603050405020304" pitchFamily="18" charset="0"/>
              </a:rPr>
              <a:t>κ.λπ</a:t>
            </a:r>
            <a:endParaRPr lang="el-GR" dirty="0">
              <a:latin typeface="Times New Roman" panose="02020603050405020304" pitchFamily="18" charset="0"/>
              <a:cs typeface="Times New Roman" panose="02020603050405020304" pitchFamily="18" charset="0"/>
            </a:endParaRPr>
          </a:p>
          <a:p>
            <a:r>
              <a:rPr lang="el-GR" b="1" dirty="0">
                <a:latin typeface="Times New Roman" panose="02020603050405020304" pitchFamily="18" charset="0"/>
                <a:cs typeface="Times New Roman" panose="02020603050405020304" pitchFamily="18" charset="0"/>
              </a:rPr>
              <a:t>Σελήνιο</a:t>
            </a:r>
            <a:r>
              <a:rPr lang="el-GR" dirty="0">
                <a:latin typeface="Times New Roman" panose="02020603050405020304" pitchFamily="18" charset="0"/>
                <a:cs typeface="Times New Roman" panose="02020603050405020304" pitchFamily="18" charset="0"/>
              </a:rPr>
              <a:t>: θαλασσινά, δημητριακά και σπόροι</a:t>
            </a:r>
          </a:p>
          <a:p>
            <a:r>
              <a:rPr lang="el-GR" b="1" dirty="0" err="1">
                <a:latin typeface="Times New Roman" panose="02020603050405020304" pitchFamily="18" charset="0"/>
                <a:cs typeface="Times New Roman" panose="02020603050405020304" pitchFamily="18" charset="0"/>
              </a:rPr>
              <a:t>Κατεχίνες</a:t>
            </a:r>
            <a:r>
              <a:rPr lang="el-GR" dirty="0">
                <a:latin typeface="Times New Roman" panose="02020603050405020304" pitchFamily="18" charset="0"/>
                <a:cs typeface="Times New Roman" panose="02020603050405020304" pitchFamily="18" charset="0"/>
              </a:rPr>
              <a:t>: ψάρια, μούρα, πράσινο τσάι</a:t>
            </a:r>
          </a:p>
          <a:p>
            <a:endParaRPr lang="el-GR" dirty="0"/>
          </a:p>
        </p:txBody>
      </p:sp>
      <p:sp>
        <p:nvSpPr>
          <p:cNvPr id="4" name="Θέση περιεχομένου 3">
            <a:extLst>
              <a:ext uri="{FF2B5EF4-FFF2-40B4-BE49-F238E27FC236}">
                <a16:creationId xmlns:a16="http://schemas.microsoft.com/office/drawing/2014/main" id="{3CCA1F00-B951-4D63-8645-7C5065F83156}"/>
              </a:ext>
            </a:extLst>
          </p:cNvPr>
          <p:cNvSpPr>
            <a:spLocks noGrp="1"/>
          </p:cNvSpPr>
          <p:nvPr>
            <p:ph sz="half" idx="2"/>
          </p:nvPr>
        </p:nvSpPr>
        <p:spPr>
          <a:xfrm>
            <a:off x="4945232" y="1556792"/>
            <a:ext cx="3741568" cy="4963951"/>
          </a:xfrm>
        </p:spPr>
        <p:txBody>
          <a:bodyPr>
            <a:normAutofit/>
          </a:bodyPr>
          <a:lstStyle/>
          <a:p>
            <a:r>
              <a:rPr lang="el-GR" b="1" dirty="0">
                <a:latin typeface="Times New Roman" panose="02020603050405020304" pitchFamily="18" charset="0"/>
                <a:cs typeface="Times New Roman" panose="02020603050405020304" pitchFamily="18" charset="0"/>
              </a:rPr>
              <a:t>Δράση:</a:t>
            </a:r>
            <a:r>
              <a:rPr lang="el-GR" dirty="0">
                <a:latin typeface="Times New Roman" panose="02020603050405020304" pitchFamily="18" charset="0"/>
                <a:cs typeface="Times New Roman" panose="02020603050405020304" pitchFamily="18" charset="0"/>
              </a:rPr>
              <a:t> Αναστέλλουν ή εμποδίζουν την προσκόλληση επικίνδυνων ενζύμων στους ιστούς, αδρανοποιούν </a:t>
            </a:r>
            <a:r>
              <a:rPr lang="el-GR" dirty="0" err="1">
                <a:latin typeface="Times New Roman" panose="02020603050405020304" pitchFamily="18" charset="0"/>
                <a:cs typeface="Times New Roman" panose="02020603050405020304" pitchFamily="18" charset="0"/>
              </a:rPr>
              <a:t>καρκινογόνες</a:t>
            </a:r>
            <a:r>
              <a:rPr lang="el-GR" dirty="0">
                <a:latin typeface="Times New Roman" panose="02020603050405020304" pitchFamily="18" charset="0"/>
                <a:cs typeface="Times New Roman" panose="02020603050405020304" pitchFamily="18" charset="0"/>
              </a:rPr>
              <a:t> ουσίες που προκαλούν μεταλλάξεις σε υγιή κύτταρα και επιβραδύνουν τους μηχανισμούς καρκινογένεσης.</a:t>
            </a:r>
          </a:p>
          <a:p>
            <a:endParaRPr lang="el-GR" dirty="0"/>
          </a:p>
        </p:txBody>
      </p:sp>
      <p:pic>
        <p:nvPicPr>
          <p:cNvPr id="10244" name="Picture 4" descr="Εσπεριδοειδή και Υγεία - Sustenium.gr">
            <a:extLst>
              <a:ext uri="{FF2B5EF4-FFF2-40B4-BE49-F238E27FC236}">
                <a16:creationId xmlns:a16="http://schemas.microsoft.com/office/drawing/2014/main" id="{CF14845F-8A6F-4825-BBA6-3883DD82A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581128"/>
            <a:ext cx="2619375" cy="177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2471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09AB78-49AA-4AA7-B807-7D21786D7763}"/>
              </a:ext>
            </a:extLst>
          </p:cNvPr>
          <p:cNvSpPr>
            <a:spLocks noGrp="1"/>
          </p:cNvSpPr>
          <p:nvPr>
            <p:ph type="title"/>
          </p:nvPr>
        </p:nvSpPr>
        <p:spPr/>
        <p:txBody>
          <a:bodyPr>
            <a:normAutofit/>
          </a:bodyPr>
          <a:lstStyle/>
          <a:p>
            <a:r>
              <a:rPr lang="el-GR" sz="2800" dirty="0">
                <a:latin typeface="Times New Roman" panose="02020603050405020304" pitchFamily="18" charset="0"/>
                <a:cs typeface="Times New Roman" panose="02020603050405020304" pitchFamily="18" charset="0"/>
              </a:rPr>
              <a:t>ΑΝΤΙΟΞΕΙΔΩΤΙΚΕΣ ΟΥΣΙΕΣ ΚΑΙ ΦΥΤΟΧΗΜΙΚΑ</a:t>
            </a:r>
            <a:endParaRPr lang="el-GR" sz="2800" dirty="0"/>
          </a:p>
        </p:txBody>
      </p:sp>
      <p:sp>
        <p:nvSpPr>
          <p:cNvPr id="3" name="Θέση περιεχομένου 2">
            <a:extLst>
              <a:ext uri="{FF2B5EF4-FFF2-40B4-BE49-F238E27FC236}">
                <a16:creationId xmlns:a16="http://schemas.microsoft.com/office/drawing/2014/main" id="{795044E9-8EB6-4735-B15C-DC49F15B1C67}"/>
              </a:ext>
            </a:extLst>
          </p:cNvPr>
          <p:cNvSpPr>
            <a:spLocks noGrp="1"/>
          </p:cNvSpPr>
          <p:nvPr>
            <p:ph sz="half" idx="1"/>
          </p:nvPr>
        </p:nvSpPr>
        <p:spPr>
          <a:xfrm>
            <a:off x="457200" y="2249424"/>
            <a:ext cx="4762872" cy="4525963"/>
          </a:xfrm>
        </p:spPr>
        <p:txBody>
          <a:bodyPr>
            <a:normAutofit/>
          </a:bodyPr>
          <a:lstStyle/>
          <a:p>
            <a:r>
              <a:rPr lang="el-GR" sz="2200" b="1" dirty="0" err="1">
                <a:latin typeface="Times New Roman" panose="02020603050405020304" pitchFamily="18" charset="0"/>
                <a:cs typeface="Times New Roman" panose="02020603050405020304" pitchFamily="18" charset="0"/>
              </a:rPr>
              <a:t>Φλαβονοειδή</a:t>
            </a:r>
            <a:endParaRPr lang="el-GR" sz="2200" b="1" dirty="0">
              <a:latin typeface="Times New Roman" panose="02020603050405020304" pitchFamily="18" charset="0"/>
              <a:cs typeface="Times New Roman" panose="02020603050405020304" pitchFamily="18" charset="0"/>
            </a:endParaRPr>
          </a:p>
          <a:p>
            <a:r>
              <a:rPr lang="el-GR" sz="2200" b="1" dirty="0">
                <a:latin typeface="Times New Roman" panose="02020603050405020304" pitchFamily="18" charset="0"/>
                <a:cs typeface="Times New Roman" panose="02020603050405020304" pitchFamily="18" charset="0"/>
              </a:rPr>
              <a:t>Πηγή: </a:t>
            </a:r>
            <a:r>
              <a:rPr lang="el-GR" sz="2200" dirty="0">
                <a:latin typeface="Times New Roman" panose="02020603050405020304" pitchFamily="18" charset="0"/>
                <a:cs typeface="Times New Roman" panose="02020603050405020304" pitchFamily="18" charset="0"/>
              </a:rPr>
              <a:t>κεράσια, σταφύλια, μήλα, μούρα, κουνουπίδια, αντίδια, τσάι, χαμομήλι, κόκκινο κρασί, κακάο</a:t>
            </a:r>
          </a:p>
          <a:p>
            <a:r>
              <a:rPr lang="el-GR" sz="2200" b="1" dirty="0">
                <a:latin typeface="Times New Roman" panose="02020603050405020304" pitchFamily="18" charset="0"/>
                <a:cs typeface="Times New Roman" panose="02020603050405020304" pitchFamily="18" charset="0"/>
              </a:rPr>
              <a:t>Δράση</a:t>
            </a:r>
            <a:r>
              <a:rPr lang="el-GR" sz="2200" dirty="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Αντιβακτηριακή</a:t>
            </a:r>
            <a:r>
              <a:rPr lang="el-GR" sz="2200" dirty="0">
                <a:latin typeface="Times New Roman" panose="02020603050405020304" pitchFamily="18" charset="0"/>
                <a:cs typeface="Times New Roman" panose="02020603050405020304" pitchFamily="18" charset="0"/>
              </a:rPr>
              <a:t>, αντιφλεγμονώδη, </a:t>
            </a:r>
            <a:r>
              <a:rPr lang="el-GR" sz="2200" dirty="0" err="1">
                <a:latin typeface="Times New Roman" panose="02020603050405020304" pitchFamily="18" charset="0"/>
                <a:cs typeface="Times New Roman" panose="02020603050405020304" pitchFamily="18" charset="0"/>
              </a:rPr>
              <a:t>αντιμεταλλαγονιδιακή</a:t>
            </a:r>
            <a:r>
              <a:rPr lang="el-GR" sz="2200" dirty="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αντινεοπλασματική</a:t>
            </a:r>
            <a:r>
              <a:rPr lang="el-GR" sz="2200" dirty="0">
                <a:latin typeface="Times New Roman" panose="02020603050405020304" pitchFamily="18" charset="0"/>
                <a:cs typeface="Times New Roman" panose="02020603050405020304" pitchFamily="18" charset="0"/>
              </a:rPr>
              <a:t>, αντιθρομβωτική και </a:t>
            </a:r>
            <a:r>
              <a:rPr lang="el-GR" sz="2200" dirty="0" err="1">
                <a:latin typeface="Times New Roman" panose="02020603050405020304" pitchFamily="18" charset="0"/>
                <a:cs typeface="Times New Roman" panose="02020603050405020304" pitchFamily="18" charset="0"/>
              </a:rPr>
              <a:t>αγγειοδιαστολική</a:t>
            </a:r>
            <a:r>
              <a:rPr lang="el-GR" sz="2200" dirty="0">
                <a:latin typeface="Times New Roman" panose="02020603050405020304" pitchFamily="18" charset="0"/>
                <a:cs typeface="Times New Roman" panose="02020603050405020304" pitchFamily="18" charset="0"/>
              </a:rPr>
              <a:t>.</a:t>
            </a:r>
          </a:p>
          <a:p>
            <a:r>
              <a:rPr lang="el-GR" sz="2200" dirty="0">
                <a:latin typeface="Times New Roman" panose="02020603050405020304" pitchFamily="18" charset="0"/>
                <a:cs typeface="Times New Roman" panose="02020603050405020304" pitchFamily="18" charset="0"/>
              </a:rPr>
              <a:t>Εξουδετερώνουν </a:t>
            </a:r>
            <a:r>
              <a:rPr lang="el-GR" sz="2200" dirty="0" err="1">
                <a:latin typeface="Times New Roman" panose="02020603050405020304" pitchFamily="18" charset="0"/>
                <a:cs typeface="Times New Roman" panose="02020603050405020304" pitchFamily="18" charset="0"/>
              </a:rPr>
              <a:t>υδροξυλικές</a:t>
            </a:r>
            <a:r>
              <a:rPr lang="el-GR" sz="2200" dirty="0">
                <a:latin typeface="Times New Roman" panose="02020603050405020304" pitchFamily="18" charset="0"/>
                <a:cs typeface="Times New Roman" panose="02020603050405020304" pitchFamily="18" charset="0"/>
              </a:rPr>
              <a:t> ρίζες, </a:t>
            </a:r>
            <a:r>
              <a:rPr lang="el-GR" sz="2200" dirty="0" err="1">
                <a:latin typeface="Times New Roman" panose="02020603050405020304" pitchFamily="18" charset="0"/>
                <a:cs typeface="Times New Roman" panose="02020603050405020304" pitchFamily="18" charset="0"/>
              </a:rPr>
              <a:t>υπεροξειδικά</a:t>
            </a:r>
            <a:r>
              <a:rPr lang="el-GR" sz="2200" dirty="0">
                <a:latin typeface="Times New Roman" panose="02020603050405020304" pitchFamily="18" charset="0"/>
                <a:cs typeface="Times New Roman" panose="02020603050405020304" pitchFamily="18" charset="0"/>
              </a:rPr>
              <a:t> ανιόντα και </a:t>
            </a:r>
            <a:r>
              <a:rPr lang="el-GR" sz="2200" dirty="0" err="1">
                <a:latin typeface="Times New Roman" panose="02020603050405020304" pitchFamily="18" charset="0"/>
                <a:cs typeface="Times New Roman" panose="02020603050405020304" pitchFamily="18" charset="0"/>
              </a:rPr>
              <a:t>λιπιδικές</a:t>
            </a:r>
            <a:r>
              <a:rPr lang="el-GR" sz="2200" dirty="0">
                <a:latin typeface="Times New Roman" panose="02020603050405020304" pitchFamily="18" charset="0"/>
                <a:cs typeface="Times New Roman" panose="02020603050405020304" pitchFamily="18" charset="0"/>
              </a:rPr>
              <a:t> </a:t>
            </a:r>
            <a:r>
              <a:rPr lang="el-GR" sz="2200" dirty="0" err="1">
                <a:latin typeface="Times New Roman" panose="02020603050405020304" pitchFamily="18" charset="0"/>
                <a:cs typeface="Times New Roman" panose="02020603050405020304" pitchFamily="18" charset="0"/>
              </a:rPr>
              <a:t>υπεροξειδικές</a:t>
            </a:r>
            <a:r>
              <a:rPr lang="el-GR" sz="2200" dirty="0">
                <a:latin typeface="Times New Roman" panose="02020603050405020304" pitchFamily="18" charset="0"/>
                <a:cs typeface="Times New Roman" panose="02020603050405020304" pitchFamily="18" charset="0"/>
              </a:rPr>
              <a:t> ρίζες.</a:t>
            </a:r>
          </a:p>
        </p:txBody>
      </p:sp>
      <p:pic>
        <p:nvPicPr>
          <p:cNvPr id="11266" name="Picture 2" descr="Ώριμα βατόμουρα, ριβήσια, κεράσια, κόκκινες σταφίδες, σμέουρα και ριβήσια  Μούρα και φρούτα μιγμάτων Τοπ όψη Στοκ Εικόνα - εικόνα από ώριμα, βατόμουρα:  120370767">
            <a:extLst>
              <a:ext uri="{FF2B5EF4-FFF2-40B4-BE49-F238E27FC236}">
                <a16:creationId xmlns:a16="http://schemas.microsoft.com/office/drawing/2014/main" id="{338826E3-EF03-42B3-B271-B5F383663D0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68144" y="2405062"/>
            <a:ext cx="222885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Κακάο VS Σοκολάτα - Μαθήματα Μαγειρικής">
            <a:extLst>
              <a:ext uri="{FF2B5EF4-FFF2-40B4-BE49-F238E27FC236}">
                <a16:creationId xmlns:a16="http://schemas.microsoft.com/office/drawing/2014/main" id="{5907B765-83E9-44CA-883B-DA853398B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342" y="4648199"/>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6029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70DFB7-930D-4EF6-81C8-53F01722604B}"/>
              </a:ext>
            </a:extLst>
          </p:cNvPr>
          <p:cNvSpPr>
            <a:spLocks noGrp="1"/>
          </p:cNvSpPr>
          <p:nvPr>
            <p:ph type="ctrTitle"/>
          </p:nvPr>
        </p:nvSpPr>
        <p:spPr>
          <a:xfrm>
            <a:off x="457200" y="1556793"/>
            <a:ext cx="8458200" cy="792087"/>
          </a:xfrm>
        </p:spPr>
        <p:txBody>
          <a:bodyPr>
            <a:normAutofit/>
          </a:bodyPr>
          <a:lstStyle/>
          <a:p>
            <a:pPr algn="ctr"/>
            <a:r>
              <a:rPr lang="el-GR" sz="4000" dirty="0">
                <a:latin typeface="Times New Roman" panose="02020603050405020304" pitchFamily="18" charset="0"/>
                <a:cs typeface="Times New Roman" panose="02020603050405020304" pitchFamily="18" charset="0"/>
              </a:rPr>
              <a:t>ΔΙΑΤΡΟΦΙΚΕΣ ΔΙΑΤΑΡΑΧΕΣ</a:t>
            </a:r>
          </a:p>
        </p:txBody>
      </p:sp>
      <p:pic>
        <p:nvPicPr>
          <p:cNvPr id="6" name="Picture 2" descr="Αύξηση των νοσούντων από διατροφικές διαταραχές λόγω της πανδημίας | Δ|Υ|Ο  Magazine">
            <a:extLst>
              <a:ext uri="{FF2B5EF4-FFF2-40B4-BE49-F238E27FC236}">
                <a16:creationId xmlns:a16="http://schemas.microsoft.com/office/drawing/2014/main" id="{0DAE1C37-6090-48B3-8BF4-33074AF0B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 y="4149080"/>
            <a:ext cx="2962275" cy="13689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Έφηβοι και διατροφικές διαταραχές: πώς τις αναγνωρίζουμε και τι μπορούμε να  κάνουμε; - Υπηρεσίες Ψυχολογικής Υποστήριξης και Ειδικής Αγωγής - Ράνια  Τοπτσόγλου">
            <a:extLst>
              <a:ext uri="{FF2B5EF4-FFF2-40B4-BE49-F238E27FC236}">
                <a16:creationId xmlns:a16="http://schemas.microsoft.com/office/drawing/2014/main" id="{FD258B88-3002-4E05-AFCC-C944FBAFC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347" y="3976325"/>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Πασατέμπος » ΔΙΑΤΡΟΦΙΚΕΣ ΔΙΑΤΑΡΑΧΕΣ-ΝΕΥΡΙΚΗ ΑΝΟΡΕΞΙΑ">
            <a:extLst>
              <a:ext uri="{FF2B5EF4-FFF2-40B4-BE49-F238E27FC236}">
                <a16:creationId xmlns:a16="http://schemas.microsoft.com/office/drawing/2014/main" id="{CADE5DA9-6D75-45D2-99BB-431AB0355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293096"/>
            <a:ext cx="2771775"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79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550898-82FD-4FC6-8AA9-1FAD1A07B2C5}"/>
              </a:ext>
            </a:extLst>
          </p:cNvPr>
          <p:cNvSpPr>
            <a:spLocks noGrp="1"/>
          </p:cNvSpPr>
          <p:nvPr>
            <p:ph type="title"/>
          </p:nvPr>
        </p:nvSpPr>
        <p:spPr>
          <a:xfrm>
            <a:off x="457200" y="1143000"/>
            <a:ext cx="8229600" cy="917848"/>
          </a:xfrm>
        </p:spPr>
        <p:txBody>
          <a:bodyPr>
            <a:normAutofit/>
          </a:bodyPr>
          <a:lstStyle/>
          <a:p>
            <a:pPr algn="ctr"/>
            <a:r>
              <a:rPr lang="el-GR" sz="3200" dirty="0">
                <a:latin typeface="Times New Roman" panose="02020603050405020304" pitchFamily="18" charset="0"/>
                <a:cs typeface="Times New Roman" panose="02020603050405020304" pitchFamily="18" charset="0"/>
              </a:rPr>
              <a:t>ΙΣΤΟΡΙΚΟ</a:t>
            </a:r>
          </a:p>
        </p:txBody>
      </p:sp>
      <p:sp>
        <p:nvSpPr>
          <p:cNvPr id="3" name="Θέση περιεχομένου 2">
            <a:extLst>
              <a:ext uri="{FF2B5EF4-FFF2-40B4-BE49-F238E27FC236}">
                <a16:creationId xmlns:a16="http://schemas.microsoft.com/office/drawing/2014/main" id="{92E6DFB5-189D-4A56-8569-D094AFF76A8B}"/>
              </a:ext>
            </a:extLst>
          </p:cNvPr>
          <p:cNvSpPr>
            <a:spLocks noGrp="1"/>
          </p:cNvSpPr>
          <p:nvPr>
            <p:ph idx="1"/>
          </p:nvPr>
        </p:nvSpPr>
        <p:spPr>
          <a:xfrm>
            <a:off x="457200" y="1916832"/>
            <a:ext cx="8229600" cy="4657704"/>
          </a:xfrm>
        </p:spPr>
        <p:txBody>
          <a:bodyPr>
            <a:normAutofit/>
          </a:bodyPr>
          <a:lstStyle/>
          <a:p>
            <a:pPr>
              <a:lnSpc>
                <a:spcPct val="150000"/>
              </a:lnSpc>
            </a:pPr>
            <a:r>
              <a:rPr lang="el-GR" sz="2400" dirty="0">
                <a:latin typeface="Times New Roman" panose="02020603050405020304" pitchFamily="18" charset="0"/>
                <a:cs typeface="Times New Roman" panose="02020603050405020304" pitchFamily="18" charset="0"/>
              </a:rPr>
              <a:t>Η διατροφή των ατόμων που ζουν στις χώρες της νότιας Ευρώπης, από το 1960 αποτελεί της Μεσογειακή Διατροφή. </a:t>
            </a:r>
          </a:p>
          <a:p>
            <a:pPr>
              <a:lnSpc>
                <a:spcPct val="150000"/>
              </a:lnSpc>
            </a:pPr>
            <a:r>
              <a:rPr lang="el-GR" sz="2400" dirty="0">
                <a:latin typeface="Times New Roman" panose="02020603050405020304" pitchFamily="18" charset="0"/>
                <a:cs typeface="Times New Roman" panose="02020603050405020304" pitchFamily="18" charset="0"/>
              </a:rPr>
              <a:t>Η «Μεσογειακή Διατροφή» έκανε διάσημη την Ελλάδα οδηγώντας τους ειδικούς ανά τον κόσμο να στρέψουν τον ενδιαφέρον τους στο «Φαινόμενο της Κρήτης» χάρη στη μακροζωία του πληθυσμού του νησιού.</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2001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D59BE7-6D75-46EC-A1A2-7968E423D6AB}"/>
              </a:ext>
            </a:extLst>
          </p:cNvPr>
          <p:cNvSpPr>
            <a:spLocks noGrp="1"/>
          </p:cNvSpPr>
          <p:nvPr>
            <p:ph type="title"/>
          </p:nvPr>
        </p:nvSpPr>
        <p:spPr>
          <a:xfrm>
            <a:off x="457200" y="764704"/>
            <a:ext cx="8229600" cy="936104"/>
          </a:xfrm>
        </p:spPr>
        <p:txBody>
          <a:bodyPr>
            <a:noAutofit/>
          </a:bodyPr>
          <a:lstStyle/>
          <a:p>
            <a:pPr algn="ctr"/>
            <a:r>
              <a:rPr lang="el-GR" sz="3600" dirty="0">
                <a:latin typeface="Times New Roman" panose="02020603050405020304" pitchFamily="18" charset="0"/>
                <a:cs typeface="Times New Roman" panose="02020603050405020304" pitchFamily="18" charset="0"/>
              </a:rPr>
              <a:t>ΔΙΑΤΑΡΑΧΕΣ ΠΡΟΣΛΗΨΗΣ ΤΡΟΦ</a:t>
            </a:r>
            <a:r>
              <a:rPr lang="el-GR" dirty="0">
                <a:latin typeface="Times New Roman" panose="02020603050405020304" pitchFamily="18" charset="0"/>
                <a:cs typeface="Times New Roman" panose="02020603050405020304" pitchFamily="18" charset="0"/>
              </a:rPr>
              <a:t>ΗΣ</a:t>
            </a:r>
          </a:p>
        </p:txBody>
      </p:sp>
      <p:sp>
        <p:nvSpPr>
          <p:cNvPr id="3" name="Θέση περιεχομένου 2">
            <a:extLst>
              <a:ext uri="{FF2B5EF4-FFF2-40B4-BE49-F238E27FC236}">
                <a16:creationId xmlns:a16="http://schemas.microsoft.com/office/drawing/2014/main" id="{DEC16A50-A959-474B-A18A-8BBD556A8348}"/>
              </a:ext>
            </a:extLst>
          </p:cNvPr>
          <p:cNvSpPr>
            <a:spLocks noGrp="1"/>
          </p:cNvSpPr>
          <p:nvPr>
            <p:ph idx="1"/>
          </p:nvPr>
        </p:nvSpPr>
        <p:spPr/>
        <p:txBody>
          <a:bodyPr/>
          <a:lstStyle/>
          <a:p>
            <a:pPr>
              <a:lnSpc>
                <a:spcPct val="150000"/>
              </a:lnSpc>
            </a:pPr>
            <a:r>
              <a:rPr lang="el-GR" dirty="0">
                <a:latin typeface="Times New Roman" panose="02020603050405020304" pitchFamily="18" charset="0"/>
                <a:cs typeface="Times New Roman" panose="02020603050405020304" pitchFamily="18" charset="0"/>
              </a:rPr>
              <a:t>Ψυχογενής ανορεξία</a:t>
            </a:r>
          </a:p>
          <a:p>
            <a:pPr>
              <a:lnSpc>
                <a:spcPct val="150000"/>
              </a:lnSpc>
            </a:pPr>
            <a:r>
              <a:rPr lang="el-GR" dirty="0">
                <a:latin typeface="Times New Roman" panose="02020603050405020304" pitchFamily="18" charset="0"/>
                <a:cs typeface="Times New Roman" panose="02020603050405020304" pitchFamily="18" charset="0"/>
              </a:rPr>
              <a:t>Ψυχογενής βουλιμία</a:t>
            </a:r>
          </a:p>
          <a:p>
            <a:pPr>
              <a:lnSpc>
                <a:spcPct val="150000"/>
              </a:lnSpc>
            </a:pPr>
            <a:r>
              <a:rPr lang="el-GR" dirty="0">
                <a:latin typeface="Times New Roman" panose="02020603050405020304" pitchFamily="18" charset="0"/>
                <a:cs typeface="Times New Roman" panose="02020603050405020304" pitchFamily="18" charset="0"/>
              </a:rPr>
              <a:t>Ψυχαναγκαστική </a:t>
            </a:r>
            <a:r>
              <a:rPr lang="el-GR" dirty="0" err="1">
                <a:latin typeface="Times New Roman" panose="02020603050405020304" pitchFamily="18" charset="0"/>
                <a:cs typeface="Times New Roman" panose="02020603050405020304" pitchFamily="18" charset="0"/>
              </a:rPr>
              <a:t>υπερφαγία</a:t>
            </a:r>
            <a:endParaRPr lang="el-GR" dirty="0">
              <a:latin typeface="Times New Roman" panose="02020603050405020304" pitchFamily="18" charset="0"/>
              <a:cs typeface="Times New Roman" panose="02020603050405020304" pitchFamily="18" charset="0"/>
            </a:endParaRPr>
          </a:p>
          <a:p>
            <a:pPr marL="109728" indent="0">
              <a:lnSpc>
                <a:spcPct val="150000"/>
              </a:lnSpc>
              <a:buNone/>
            </a:pPr>
            <a:r>
              <a:rPr lang="el-GR" dirty="0">
                <a:latin typeface="Times New Roman" panose="02020603050405020304" pitchFamily="18" charset="0"/>
                <a:cs typeface="Times New Roman" panose="02020603050405020304" pitchFamily="18" charset="0"/>
              </a:rPr>
              <a:t>Εμφανίζονται σε μια θέση τομής στο σταυροδρόμι της ανάπτυξης από την παιδική στην ενήλικη ζωή .</a:t>
            </a:r>
          </a:p>
        </p:txBody>
      </p:sp>
      <p:pic>
        <p:nvPicPr>
          <p:cNvPr id="4" name="Picture 4" descr="Ανορεξία και Βουλιμία- ψυχολόγος θεσσαλονίκη - ψυχολόγοι">
            <a:extLst>
              <a:ext uri="{FF2B5EF4-FFF2-40B4-BE49-F238E27FC236}">
                <a16:creationId xmlns:a16="http://schemas.microsoft.com/office/drawing/2014/main" id="{511AEA6A-5A9B-4F1F-9DC8-2ED6BB23E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348880"/>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1997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64C342-2D37-44D8-A039-7449E3193192}"/>
              </a:ext>
            </a:extLst>
          </p:cNvPr>
          <p:cNvSpPr>
            <a:spLocks noGrp="1"/>
          </p:cNvSpPr>
          <p:nvPr>
            <p:ph type="title"/>
          </p:nvPr>
        </p:nvSpPr>
        <p:spPr/>
        <p:txBody>
          <a:bodyPr>
            <a:normAutofit fontScale="90000"/>
          </a:bodyPr>
          <a:lstStyle/>
          <a:p>
            <a:r>
              <a:rPr lang="el-GR" dirty="0">
                <a:latin typeface="Times New Roman" panose="02020603050405020304" pitchFamily="18" charset="0"/>
                <a:cs typeface="Times New Roman" panose="02020603050405020304" pitchFamily="18" charset="0"/>
              </a:rPr>
              <a:t>ΔΙΑΤΑΡΑΧΕΣ ΠΡΟΣΛΗΨΗΣ ΤΡΟΦΗΣ</a:t>
            </a:r>
            <a:endParaRPr lang="el-GR" dirty="0"/>
          </a:p>
        </p:txBody>
      </p:sp>
      <p:sp>
        <p:nvSpPr>
          <p:cNvPr id="3" name="Θέση περιεχομένου 2">
            <a:extLst>
              <a:ext uri="{FF2B5EF4-FFF2-40B4-BE49-F238E27FC236}">
                <a16:creationId xmlns:a16="http://schemas.microsoft.com/office/drawing/2014/main" id="{6056CDCC-7CAD-47CA-AF21-3B8DE858A2C8}"/>
              </a:ext>
            </a:extLst>
          </p:cNvPr>
          <p:cNvSpPr>
            <a:spLocks noGrp="1"/>
          </p:cNvSpPr>
          <p:nvPr>
            <p:ph idx="1"/>
          </p:nvPr>
        </p:nvSpPr>
        <p:spPr/>
        <p:txBody>
          <a:bodyPr>
            <a:normAutofit fontScale="85000" lnSpcReduction="10000"/>
          </a:bodyPr>
          <a:lstStyle/>
          <a:p>
            <a:pPr>
              <a:lnSpc>
                <a:spcPct val="150000"/>
              </a:lnSpc>
            </a:pPr>
            <a:r>
              <a:rPr lang="el-GR" dirty="0">
                <a:latin typeface="Times New Roman" panose="02020603050405020304" pitchFamily="18" charset="0"/>
                <a:cs typeface="Times New Roman" panose="02020603050405020304" pitchFamily="18" charset="0"/>
              </a:rPr>
              <a:t> Εκτεταμένη ενασχόληση με τον έλεγχο του σωματικού βάρους και την πρόσληψη τροφής</a:t>
            </a:r>
          </a:p>
          <a:p>
            <a:pPr>
              <a:lnSpc>
                <a:spcPct val="150000"/>
              </a:lnSpc>
            </a:pP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Υπεραξιολόγηση</a:t>
            </a:r>
            <a:r>
              <a:rPr lang="el-GR" dirty="0">
                <a:latin typeface="Times New Roman" panose="02020603050405020304" pitchFamily="18" charset="0"/>
                <a:cs typeface="Times New Roman" panose="02020603050405020304" pitchFamily="18" charset="0"/>
              </a:rPr>
              <a:t> του σωματικού βάρους και της σωματικής εικόνας </a:t>
            </a:r>
          </a:p>
          <a:p>
            <a:pPr>
              <a:lnSpc>
                <a:spcPct val="150000"/>
              </a:lnSpc>
            </a:pPr>
            <a:r>
              <a:rPr lang="el-GR" dirty="0">
                <a:latin typeface="Times New Roman" panose="02020603050405020304" pitchFamily="18" charset="0"/>
                <a:cs typeface="Times New Roman" panose="02020603050405020304" pitchFamily="18" charset="0"/>
              </a:rPr>
              <a:t>Συνοδεύονται από ανεπαρκή, ακανόνιστη ή χαοτική λήψη τροφής </a:t>
            </a:r>
          </a:p>
          <a:p>
            <a:pPr>
              <a:lnSpc>
                <a:spcPct val="150000"/>
              </a:lnSpc>
            </a:pPr>
            <a:r>
              <a:rPr lang="el-GR" dirty="0">
                <a:latin typeface="Times New Roman" panose="02020603050405020304" pitchFamily="18" charset="0"/>
                <a:cs typeface="Times New Roman" panose="02020603050405020304" pitchFamily="18" charset="0"/>
              </a:rPr>
              <a:t> Συχνότερα εμφανίζονται σε γυναίκες και συνηθέστερα στην εφηβεία</a:t>
            </a:r>
          </a:p>
          <a:p>
            <a:endParaRPr lang="el-GR" dirty="0"/>
          </a:p>
        </p:txBody>
      </p:sp>
    </p:spTree>
    <p:extLst>
      <p:ext uri="{BB962C8B-B14F-4D97-AF65-F5344CB8AC3E}">
        <p14:creationId xmlns:p14="http://schemas.microsoft.com/office/powerpoint/2010/main" val="5589827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A30DD5-6F11-4300-8402-37A76363EBC6}"/>
              </a:ext>
            </a:extLst>
          </p:cNvPr>
          <p:cNvSpPr>
            <a:spLocks noGrp="1"/>
          </p:cNvSpPr>
          <p:nvPr>
            <p:ph type="title"/>
          </p:nvPr>
        </p:nvSpPr>
        <p:spPr/>
        <p:txBody>
          <a:bodyPr>
            <a:normAutofit fontScale="90000"/>
          </a:bodyPr>
          <a:lstStyle/>
          <a:p>
            <a:r>
              <a:rPr lang="el-GR" dirty="0">
                <a:latin typeface="Times New Roman" panose="02020603050405020304" pitchFamily="18" charset="0"/>
                <a:cs typeface="Times New Roman" panose="02020603050405020304" pitchFamily="18" charset="0"/>
              </a:rPr>
              <a:t>ΔΙΑΤΑΡΑΧΕΣ ΠΡΟΣΛΗΨΗΣ ΤΡΟΦΗΣ</a:t>
            </a:r>
            <a:endParaRPr lang="el-GR" dirty="0"/>
          </a:p>
        </p:txBody>
      </p:sp>
      <p:sp>
        <p:nvSpPr>
          <p:cNvPr id="3" name="Θέση περιεχομένου 2">
            <a:extLst>
              <a:ext uri="{FF2B5EF4-FFF2-40B4-BE49-F238E27FC236}">
                <a16:creationId xmlns:a16="http://schemas.microsoft.com/office/drawing/2014/main" id="{61D970AA-98FB-4C56-BA07-C8BF7C1AC7A0}"/>
              </a:ext>
            </a:extLst>
          </p:cNvPr>
          <p:cNvSpPr>
            <a:spLocks noGrp="1"/>
          </p:cNvSpPr>
          <p:nvPr>
            <p:ph idx="1"/>
          </p:nvPr>
        </p:nvSpPr>
        <p:spPr/>
        <p:txBody>
          <a:bodyPr>
            <a:normAutofit fontScale="85000" lnSpcReduction="10000"/>
          </a:bodyPr>
          <a:lstStyle/>
          <a:p>
            <a:pPr>
              <a:lnSpc>
                <a:spcPct val="150000"/>
              </a:lnSpc>
            </a:pPr>
            <a:r>
              <a:rPr lang="el-GR" dirty="0">
                <a:latin typeface="Times New Roman" panose="02020603050405020304" pitchFamily="18" charset="0"/>
                <a:cs typeface="Times New Roman" panose="02020603050405020304" pitchFamily="18" charset="0"/>
              </a:rPr>
              <a:t>2-4% των εφήβων κοριτσιών και νεαρών γυναικών αναπτύσσουν το πλήρες σύνδρομο διαταραχών πρόσληψης τροφής</a:t>
            </a:r>
          </a:p>
          <a:p>
            <a:pPr>
              <a:lnSpc>
                <a:spcPct val="150000"/>
              </a:lnSpc>
            </a:pPr>
            <a:r>
              <a:rPr lang="el-GR" dirty="0" err="1">
                <a:latin typeface="Times New Roman" panose="02020603050405020304" pitchFamily="18" charset="0"/>
                <a:cs typeface="Times New Roman" panose="02020603050405020304" pitchFamily="18" charset="0"/>
              </a:rPr>
              <a:t>Υποκλινικές</a:t>
            </a:r>
            <a:r>
              <a:rPr lang="el-GR" dirty="0">
                <a:latin typeface="Times New Roman" panose="02020603050405020304" pitchFamily="18" charset="0"/>
                <a:cs typeface="Times New Roman" panose="02020603050405020304" pitchFamily="18" charset="0"/>
              </a:rPr>
              <a:t> όμως αποκλίνουσες διατροφικές συμπεριφορές επηρεάζουν μέχρι και το 25% των εφήβων γυναικών. </a:t>
            </a:r>
          </a:p>
          <a:p>
            <a:pPr>
              <a:lnSpc>
                <a:spcPct val="150000"/>
              </a:lnSpc>
            </a:pPr>
            <a:r>
              <a:rPr lang="el-GR" dirty="0">
                <a:latin typeface="Times New Roman" panose="02020603050405020304" pitchFamily="18" charset="0"/>
                <a:cs typeface="Times New Roman" panose="02020603050405020304" pitchFamily="18" charset="0"/>
              </a:rPr>
              <a:t>Ενώ το κοινωνικοοικονομικό επίπεδο σχετίζεται με μη υγιείς διατροφικές συμπεριφορές δεν φαίνεται να σχετίζεται με τις διαταραχές πρόσληψης τροφής.</a:t>
            </a:r>
          </a:p>
        </p:txBody>
      </p:sp>
    </p:spTree>
    <p:extLst>
      <p:ext uri="{BB962C8B-B14F-4D97-AF65-F5344CB8AC3E}">
        <p14:creationId xmlns:p14="http://schemas.microsoft.com/office/powerpoint/2010/main" val="4453104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20148F-11C8-4537-B7E3-2A5DCCD3E474}"/>
              </a:ext>
            </a:extLst>
          </p:cNvPr>
          <p:cNvSpPr>
            <a:spLocks noGrp="1"/>
          </p:cNvSpPr>
          <p:nvPr>
            <p:ph type="title"/>
          </p:nvPr>
        </p:nvSpPr>
        <p:spPr>
          <a:xfrm>
            <a:off x="457200" y="548680"/>
            <a:ext cx="8229600" cy="720080"/>
          </a:xfrm>
        </p:spPr>
        <p:txBody>
          <a:bodyPr>
            <a:normAutofit fontScale="90000"/>
          </a:bodyPr>
          <a:lstStyle/>
          <a:p>
            <a:r>
              <a:rPr lang="el-GR" dirty="0">
                <a:latin typeface="Times New Roman" panose="02020603050405020304" pitchFamily="18" charset="0"/>
                <a:cs typeface="Times New Roman" panose="02020603050405020304" pitchFamily="18" charset="0"/>
              </a:rPr>
              <a:t>ΔΙΑΤΑΡΑΧΕΣ ΠΡΟΣΛΗΨΗΣ ΤΡΟΦΗΣ</a:t>
            </a:r>
            <a:endParaRPr lang="el-GR" dirty="0"/>
          </a:p>
        </p:txBody>
      </p:sp>
      <p:sp>
        <p:nvSpPr>
          <p:cNvPr id="3" name="Θέση περιεχομένου 2">
            <a:extLst>
              <a:ext uri="{FF2B5EF4-FFF2-40B4-BE49-F238E27FC236}">
                <a16:creationId xmlns:a16="http://schemas.microsoft.com/office/drawing/2014/main" id="{8ABC2D68-F2B9-44EB-A0F5-15E17B7B06AA}"/>
              </a:ext>
            </a:extLst>
          </p:cNvPr>
          <p:cNvSpPr>
            <a:spLocks noGrp="1"/>
          </p:cNvSpPr>
          <p:nvPr>
            <p:ph idx="1"/>
          </p:nvPr>
        </p:nvSpPr>
        <p:spPr>
          <a:xfrm>
            <a:off x="457200" y="1412776"/>
            <a:ext cx="8229600" cy="5445224"/>
          </a:xfrm>
        </p:spPr>
        <p:txBody>
          <a:bodyPr>
            <a:noAutofit/>
          </a:bodyPr>
          <a:lstStyle/>
          <a:p>
            <a:pPr marL="180000">
              <a:lnSpc>
                <a:spcPct val="150000"/>
              </a:lnSpc>
              <a:spcBef>
                <a:spcPts val="0"/>
              </a:spcBef>
            </a:pPr>
            <a:r>
              <a:rPr lang="el-GR" sz="2300" dirty="0">
                <a:latin typeface="Times New Roman" panose="02020603050405020304" pitchFamily="18" charset="0"/>
                <a:cs typeface="Times New Roman" panose="02020603050405020304" pitchFamily="18" charset="0"/>
              </a:rPr>
              <a:t>Συνολικά λοιπόν οι διαταραχές αυτές είναι πολύ συχνές στο εφηβικό πληθυσμό (</a:t>
            </a:r>
            <a:r>
              <a:rPr lang="el-GR" sz="2300" dirty="0" err="1">
                <a:latin typeface="Times New Roman" panose="02020603050405020304" pitchFamily="18" charset="0"/>
                <a:cs typeface="Times New Roman" panose="02020603050405020304" pitchFamily="18" charset="0"/>
              </a:rPr>
              <a:t>επιπολασμός</a:t>
            </a:r>
            <a:r>
              <a:rPr lang="el-GR" sz="2300" dirty="0">
                <a:latin typeface="Times New Roman" panose="02020603050405020304" pitchFamily="18" charset="0"/>
                <a:cs typeface="Times New Roman" panose="02020603050405020304" pitchFamily="18" charset="0"/>
              </a:rPr>
              <a:t> μεταξύ των κοριτσιών πάνω από 7%).</a:t>
            </a:r>
          </a:p>
          <a:p>
            <a:pPr marL="180000">
              <a:lnSpc>
                <a:spcPct val="150000"/>
              </a:lnSpc>
              <a:spcBef>
                <a:spcPts val="0"/>
              </a:spcBef>
            </a:pPr>
            <a:r>
              <a:rPr lang="el-GR" sz="2300" dirty="0">
                <a:latin typeface="Times New Roman" panose="02020603050405020304" pitchFamily="18" charset="0"/>
                <a:cs typeface="Times New Roman" panose="02020603050405020304" pitchFamily="18" charset="0"/>
              </a:rPr>
              <a:t>Στις ηλικίες 15 -16 ετών η συνολική επίπτωση τους είναι 5πλάσια αυτής του Σακχαρώδη διαβήτη τύπου 1 και 10πλάσια της φλεγμονώδους νόσου του εντέρου. </a:t>
            </a:r>
          </a:p>
          <a:p>
            <a:pPr marL="180000">
              <a:lnSpc>
                <a:spcPct val="150000"/>
              </a:lnSpc>
              <a:spcBef>
                <a:spcPts val="0"/>
              </a:spcBef>
            </a:pPr>
            <a:r>
              <a:rPr lang="el-GR" sz="2300" dirty="0">
                <a:latin typeface="Times New Roman" panose="02020603050405020304" pitchFamily="18" charset="0"/>
                <a:cs typeface="Times New Roman" panose="02020603050405020304" pitchFamily="18" charset="0"/>
              </a:rPr>
              <a:t>Είναι εμμένουσες με χρονίζουσα πορεία, σχετίζονται με σοβαρές ιατρικές επιπλοκές, άλλες ψυχιατρικές διαταραχές, ελλείμματα λειτουργικότητας, </a:t>
            </a:r>
            <a:r>
              <a:rPr lang="el-GR" sz="2300" dirty="0" err="1">
                <a:latin typeface="Times New Roman" panose="02020603050405020304" pitchFamily="18" charset="0"/>
                <a:cs typeface="Times New Roman" panose="02020603050405020304" pitchFamily="18" charset="0"/>
              </a:rPr>
              <a:t>αυτοκτονικότητα</a:t>
            </a:r>
            <a:r>
              <a:rPr lang="el-GR" sz="2300" dirty="0">
                <a:latin typeface="Times New Roman" panose="02020603050405020304" pitchFamily="18" charset="0"/>
                <a:cs typeface="Times New Roman" panose="02020603050405020304" pitchFamily="18" charset="0"/>
              </a:rPr>
              <a:t> και αυξημένη συνολική θνησιμότητα.</a:t>
            </a:r>
          </a:p>
        </p:txBody>
      </p:sp>
    </p:spTree>
    <p:extLst>
      <p:ext uri="{BB962C8B-B14F-4D97-AF65-F5344CB8AC3E}">
        <p14:creationId xmlns:p14="http://schemas.microsoft.com/office/powerpoint/2010/main" val="27796130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5538D7-BA1C-44D3-AE44-71222D93544A}"/>
              </a:ext>
            </a:extLst>
          </p:cNvPr>
          <p:cNvSpPr>
            <a:spLocks noGrp="1"/>
          </p:cNvSpPr>
          <p:nvPr>
            <p:ph type="title"/>
          </p:nvPr>
        </p:nvSpPr>
        <p:spPr>
          <a:xfrm>
            <a:off x="457200" y="620688"/>
            <a:ext cx="8229600" cy="648072"/>
          </a:xfrm>
        </p:spPr>
        <p:txBody>
          <a:bodyPr>
            <a:noAutofit/>
          </a:bodyPr>
          <a:lstStyle/>
          <a:p>
            <a:pPr algn="ctr"/>
            <a:r>
              <a:rPr lang="el-GR" dirty="0">
                <a:latin typeface="Times New Roman" panose="02020603050405020304" pitchFamily="18" charset="0"/>
                <a:cs typeface="Times New Roman" panose="02020603050405020304" pitchFamily="18" charset="0"/>
              </a:rPr>
              <a:t>Ψυχογενής Ανορεξία </a:t>
            </a:r>
          </a:p>
        </p:txBody>
      </p:sp>
      <p:sp>
        <p:nvSpPr>
          <p:cNvPr id="3" name="Θέση περιεχομένου 2">
            <a:extLst>
              <a:ext uri="{FF2B5EF4-FFF2-40B4-BE49-F238E27FC236}">
                <a16:creationId xmlns:a16="http://schemas.microsoft.com/office/drawing/2014/main" id="{BF377FCC-7E20-4C86-B240-F93AB740F381}"/>
              </a:ext>
            </a:extLst>
          </p:cNvPr>
          <p:cNvSpPr>
            <a:spLocks noGrp="1"/>
          </p:cNvSpPr>
          <p:nvPr>
            <p:ph idx="1"/>
          </p:nvPr>
        </p:nvSpPr>
        <p:spPr>
          <a:xfrm>
            <a:off x="457200" y="1268760"/>
            <a:ext cx="8229600" cy="5305776"/>
          </a:xfrm>
        </p:spPr>
        <p:txBody>
          <a:bodyPr>
            <a:normAutofit fontScale="92500" lnSpcReduction="10000"/>
          </a:bodyPr>
          <a:lstStyle/>
          <a:p>
            <a:pPr marL="180000">
              <a:lnSpc>
                <a:spcPct val="150000"/>
              </a:lnSpc>
              <a:spcBef>
                <a:spcPts val="0"/>
              </a:spcBef>
            </a:pPr>
            <a:r>
              <a:rPr lang="el-GR" dirty="0">
                <a:latin typeface="Times New Roman" panose="02020603050405020304" pitchFamily="18" charset="0"/>
                <a:cs typeface="Times New Roman" panose="02020603050405020304" pitchFamily="18" charset="0"/>
              </a:rPr>
              <a:t>Η ηλικία για την έναρξη της ψυχογενούς ανορεξίας και βουλιμίας είναι κατά κύριο λόγο η Εφηβεία. Η προεφηβική μορφή είναι σπάνια (τελευταία αναφέρεται αύξηση σε παιδιά &lt;11χρ.) Η έξαρση είναι στα 15-19χρ. για την Ανορεξία ενώ για τη Βουλιμία γύρω στα 19χρ. </a:t>
            </a:r>
          </a:p>
          <a:p>
            <a:pPr marL="180000">
              <a:lnSpc>
                <a:spcPct val="150000"/>
              </a:lnSpc>
              <a:spcBef>
                <a:spcPts val="0"/>
              </a:spcBef>
            </a:pPr>
            <a:r>
              <a:rPr lang="el-GR" dirty="0">
                <a:latin typeface="Times New Roman" panose="02020603050405020304" pitchFamily="18" charset="0"/>
                <a:cs typeface="Times New Roman" panose="02020603050405020304" pitchFamily="18" charset="0"/>
              </a:rPr>
              <a:t>Η Ψυχογενής Ανορεξία τυπικά συνδέεται με τη μετάβαση από την παιδική ηλικία στην εφηβεία, ενώ η Βουλιμία αντανακλά τη μετάβαση από την εφηβεία στην ενήλικη ζωή. Η πλειοψηφία των περιπτώσεων αφορά κορίτσια.</a:t>
            </a:r>
          </a:p>
        </p:txBody>
      </p:sp>
    </p:spTree>
    <p:extLst>
      <p:ext uri="{BB962C8B-B14F-4D97-AF65-F5344CB8AC3E}">
        <p14:creationId xmlns:p14="http://schemas.microsoft.com/office/powerpoint/2010/main" val="7090246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F3219D-9AC9-49EC-BB05-58ED6986531E}"/>
              </a:ext>
            </a:extLst>
          </p:cNvPr>
          <p:cNvSpPr>
            <a:spLocks noGrp="1"/>
          </p:cNvSpPr>
          <p:nvPr>
            <p:ph type="title"/>
          </p:nvPr>
        </p:nvSpPr>
        <p:spPr>
          <a:xfrm>
            <a:off x="457200" y="692696"/>
            <a:ext cx="8229600" cy="792088"/>
          </a:xfrm>
        </p:spPr>
        <p:txBody>
          <a:bodyPr/>
          <a:lstStyle/>
          <a:p>
            <a:pPr algn="ctr"/>
            <a:r>
              <a:rPr lang="el-GR" dirty="0">
                <a:latin typeface="Times New Roman" panose="02020603050405020304" pitchFamily="18" charset="0"/>
                <a:cs typeface="Times New Roman" panose="02020603050405020304" pitchFamily="18" charset="0"/>
              </a:rPr>
              <a:t>Ψυχογενής Ανορεξία -Κλινική εικόνα </a:t>
            </a:r>
          </a:p>
        </p:txBody>
      </p:sp>
      <p:sp>
        <p:nvSpPr>
          <p:cNvPr id="3" name="Θέση περιεχομένου 2">
            <a:extLst>
              <a:ext uri="{FF2B5EF4-FFF2-40B4-BE49-F238E27FC236}">
                <a16:creationId xmlns:a16="http://schemas.microsoft.com/office/drawing/2014/main" id="{9C356ADF-0A01-4D07-9AB5-41FBBDCA9370}"/>
              </a:ext>
            </a:extLst>
          </p:cNvPr>
          <p:cNvSpPr>
            <a:spLocks noGrp="1"/>
          </p:cNvSpPr>
          <p:nvPr>
            <p:ph idx="1"/>
          </p:nvPr>
        </p:nvSpPr>
        <p:spPr>
          <a:xfrm>
            <a:off x="457200" y="1700808"/>
            <a:ext cx="8229600" cy="4873728"/>
          </a:xfrm>
        </p:spPr>
        <p:txBody>
          <a:bodyPr>
            <a:normAutofit fontScale="77500" lnSpcReduction="20000"/>
          </a:bodyPr>
          <a:lstStyle/>
          <a:p>
            <a:pPr>
              <a:lnSpc>
                <a:spcPct val="150000"/>
              </a:lnSpc>
              <a:spcBef>
                <a:spcPts val="0"/>
              </a:spcBef>
            </a:pPr>
            <a:r>
              <a:rPr lang="el-GR" sz="3000" dirty="0">
                <a:latin typeface="Times New Roman" panose="02020603050405020304" pitchFamily="18" charset="0"/>
                <a:cs typeface="Times New Roman" panose="02020603050405020304" pitchFamily="18" charset="0"/>
              </a:rPr>
              <a:t>Το πυρηνικό ψυχοπαθολογικό χαρακτηριστικό είναι ο τρόμος του πάχους. Η ασθενής είναι βαθιά πεπεισμένη ότι είναι χοντρή είτε σε όλο το σώμα είτε σ’ ένα συγκεκριμένο σημείο . Η δίαιτα τυπικά ξεκινά με περιορισμό των γλυκών. Γίνονται αυθεντίες στο θερμιδικό περιεχόμενο των τροφών. </a:t>
            </a:r>
          </a:p>
          <a:p>
            <a:pPr>
              <a:lnSpc>
                <a:spcPct val="150000"/>
              </a:lnSpc>
              <a:spcBef>
                <a:spcPts val="0"/>
              </a:spcBef>
            </a:pPr>
            <a:r>
              <a:rPr lang="el-GR" sz="3000" dirty="0">
                <a:latin typeface="Times New Roman" panose="02020603050405020304" pitchFamily="18" charset="0"/>
                <a:cs typeface="Times New Roman" panose="02020603050405020304" pitchFamily="18" charset="0"/>
              </a:rPr>
              <a:t>Μπορεί να περάσουν μήνες μέχρι να γίνουν αντιληπτές απ’ τους άλλους και ωστόσο μπορεί να χάσουν τον έλεγχο της δίαιτας </a:t>
            </a:r>
          </a:p>
          <a:p>
            <a:pPr>
              <a:lnSpc>
                <a:spcPct val="150000"/>
              </a:lnSpc>
              <a:spcBef>
                <a:spcPts val="0"/>
              </a:spcBef>
            </a:pPr>
            <a:r>
              <a:rPr lang="el-GR" sz="3000" dirty="0">
                <a:latin typeface="Times New Roman" panose="02020603050405020304" pitchFamily="18" charset="0"/>
                <a:cs typeface="Times New Roman" panose="02020603050405020304" pitchFamily="18" charset="0"/>
              </a:rPr>
              <a:t> Δεν αναγνωρίζουν τη μη φυσιολογική συμπεριφορά τους</a:t>
            </a:r>
          </a:p>
          <a:p>
            <a:pPr marL="109728" indent="0">
              <a:buNone/>
            </a:pPr>
            <a:endParaRPr lang="el-GR" dirty="0"/>
          </a:p>
        </p:txBody>
      </p:sp>
    </p:spTree>
    <p:extLst>
      <p:ext uri="{BB962C8B-B14F-4D97-AF65-F5344CB8AC3E}">
        <p14:creationId xmlns:p14="http://schemas.microsoft.com/office/powerpoint/2010/main" val="6098030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A5EAAB-1D5E-4DA6-855E-54B115D8464B}"/>
              </a:ext>
            </a:extLst>
          </p:cNvPr>
          <p:cNvSpPr>
            <a:spLocks noGrp="1"/>
          </p:cNvSpPr>
          <p:nvPr>
            <p:ph type="title"/>
          </p:nvPr>
        </p:nvSpPr>
        <p:spPr>
          <a:xfrm>
            <a:off x="457200" y="692696"/>
            <a:ext cx="8229600" cy="792088"/>
          </a:xfrm>
        </p:spPr>
        <p:txBody>
          <a:bodyPr/>
          <a:lstStyle/>
          <a:p>
            <a:r>
              <a:rPr lang="el-GR" dirty="0">
                <a:latin typeface="Times New Roman" panose="02020603050405020304" pitchFamily="18" charset="0"/>
                <a:cs typeface="Times New Roman" panose="02020603050405020304" pitchFamily="18" charset="0"/>
              </a:rPr>
              <a:t>Ψυχογενής Ανορεξία -Κλινική εικόνα </a:t>
            </a:r>
            <a:endParaRPr lang="el-GR" dirty="0"/>
          </a:p>
        </p:txBody>
      </p:sp>
      <p:sp>
        <p:nvSpPr>
          <p:cNvPr id="3" name="Θέση περιεχομένου 2">
            <a:extLst>
              <a:ext uri="{FF2B5EF4-FFF2-40B4-BE49-F238E27FC236}">
                <a16:creationId xmlns:a16="http://schemas.microsoft.com/office/drawing/2014/main" id="{C9E83556-8BC6-496F-AF07-1F99420DD75F}"/>
              </a:ext>
            </a:extLst>
          </p:cNvPr>
          <p:cNvSpPr>
            <a:spLocks noGrp="1"/>
          </p:cNvSpPr>
          <p:nvPr>
            <p:ph idx="1"/>
          </p:nvPr>
        </p:nvSpPr>
        <p:spPr>
          <a:xfrm>
            <a:off x="457200" y="1484784"/>
            <a:ext cx="8229600" cy="5089752"/>
          </a:xfrm>
        </p:spPr>
        <p:txBody>
          <a:bodyPr>
            <a:normAutofit fontScale="92500" lnSpcReduction="10000"/>
          </a:bodyPr>
          <a:lstStyle/>
          <a:p>
            <a:pPr marL="180000">
              <a:lnSpc>
                <a:spcPct val="150000"/>
              </a:lnSpc>
              <a:spcBef>
                <a:spcPts val="0"/>
              </a:spcBef>
            </a:pPr>
            <a:r>
              <a:rPr lang="el-GR" dirty="0">
                <a:latin typeface="Times New Roman" panose="02020603050405020304" pitchFamily="18" charset="0"/>
                <a:cs typeface="Times New Roman" panose="02020603050405020304" pitchFamily="18" charset="0"/>
              </a:rPr>
              <a:t>Στις περισσότερες υπάρχει διαταραχή στην εικόνα του σώματος. Υπάρχει επίσης αδυναμία να αντιληφθούν επακριβώς τις σωματικές τους αισθήσεις όπως την πείνα και τον κορεσμό ή τις συναισθηματικές τους καταστάσεις. </a:t>
            </a:r>
          </a:p>
          <a:p>
            <a:pPr marL="180000">
              <a:lnSpc>
                <a:spcPct val="150000"/>
              </a:lnSpc>
              <a:spcBef>
                <a:spcPts val="0"/>
              </a:spcBef>
            </a:pPr>
            <a:r>
              <a:rPr lang="el-GR" dirty="0">
                <a:latin typeface="Times New Roman" panose="02020603050405020304" pitchFamily="18" charset="0"/>
                <a:cs typeface="Times New Roman" panose="02020603050405020304" pitchFamily="18" charset="0"/>
              </a:rPr>
              <a:t>Αυτό αυξάνει την έλλειψη εμπιστοσύνης στο σώμα τους και τον φόβο ότι θα χάσουν τον έλεγχο.</a:t>
            </a:r>
          </a:p>
          <a:p>
            <a:pPr marL="180000">
              <a:lnSpc>
                <a:spcPct val="150000"/>
              </a:lnSpc>
              <a:spcBef>
                <a:spcPts val="0"/>
              </a:spcBef>
            </a:pPr>
            <a:r>
              <a:rPr lang="el-GR" dirty="0">
                <a:latin typeface="Times New Roman" panose="02020603050405020304" pitchFamily="18" charset="0"/>
                <a:cs typeface="Times New Roman" panose="02020603050405020304" pitchFamily="18" charset="0"/>
              </a:rPr>
              <a:t> Έτσι αρχίζουν τις </a:t>
            </a:r>
            <a:r>
              <a:rPr lang="el-GR" dirty="0" err="1">
                <a:latin typeface="Times New Roman" panose="02020603050405020304" pitchFamily="18" charset="0"/>
                <a:cs typeface="Times New Roman" panose="02020603050405020304" pitchFamily="18" charset="0"/>
              </a:rPr>
              <a:t>αντιρροπιστικές</a:t>
            </a:r>
            <a:r>
              <a:rPr lang="el-GR" dirty="0">
                <a:latin typeface="Times New Roman" panose="02020603050405020304" pitchFamily="18" charset="0"/>
                <a:cs typeface="Times New Roman" panose="02020603050405020304" pitchFamily="18" charset="0"/>
              </a:rPr>
              <a:t> προσπάθειες (άσκηση, καθαρτικά, έμετοι). </a:t>
            </a:r>
          </a:p>
          <a:p>
            <a:pPr marL="180000">
              <a:lnSpc>
                <a:spcPct val="150000"/>
              </a:lnSpc>
              <a:spcBef>
                <a:spcPts val="0"/>
              </a:spcBef>
            </a:pPr>
            <a:r>
              <a:rPr lang="el-GR" dirty="0">
                <a:latin typeface="Times New Roman" panose="02020603050405020304" pitchFamily="18" charset="0"/>
                <a:cs typeface="Times New Roman" panose="02020603050405020304" pitchFamily="18" charset="0"/>
              </a:rPr>
              <a:t> Ξεσπούν τα </a:t>
            </a:r>
            <a:r>
              <a:rPr lang="el-GR" dirty="0" err="1">
                <a:latin typeface="Times New Roman" panose="02020603050405020304" pitchFamily="18" charset="0"/>
                <a:cs typeface="Times New Roman" panose="02020603050405020304" pitchFamily="18" charset="0"/>
              </a:rPr>
              <a:t>βουλιμικά</a:t>
            </a:r>
            <a:r>
              <a:rPr lang="el-GR" dirty="0">
                <a:latin typeface="Times New Roman" panose="02020603050405020304" pitchFamily="18" charset="0"/>
                <a:cs typeface="Times New Roman" panose="02020603050405020304" pitchFamily="18" charset="0"/>
              </a:rPr>
              <a:t> επεισόδια</a:t>
            </a:r>
          </a:p>
        </p:txBody>
      </p:sp>
    </p:spTree>
    <p:extLst>
      <p:ext uri="{BB962C8B-B14F-4D97-AF65-F5344CB8AC3E}">
        <p14:creationId xmlns:p14="http://schemas.microsoft.com/office/powerpoint/2010/main" val="18013099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FE5BC2-E5CB-41C7-A3CF-FDE049CAB2FD}"/>
              </a:ext>
            </a:extLst>
          </p:cNvPr>
          <p:cNvSpPr>
            <a:spLocks noGrp="1"/>
          </p:cNvSpPr>
          <p:nvPr>
            <p:ph type="title"/>
          </p:nvPr>
        </p:nvSpPr>
        <p:spPr>
          <a:xfrm>
            <a:off x="457200" y="692696"/>
            <a:ext cx="8229600" cy="936104"/>
          </a:xfrm>
        </p:spPr>
        <p:txBody>
          <a:bodyPr>
            <a:normAutofit/>
          </a:bodyPr>
          <a:lstStyle/>
          <a:p>
            <a:pPr algn="ctr"/>
            <a:r>
              <a:rPr lang="el-GR" dirty="0">
                <a:latin typeface="Times New Roman" panose="02020603050405020304" pitchFamily="18" charset="0"/>
                <a:cs typeface="Times New Roman" panose="02020603050405020304" pitchFamily="18" charset="0"/>
              </a:rPr>
              <a:t>Ψυχογενής Ανορεξία- Κλινική εικόνα</a:t>
            </a:r>
          </a:p>
        </p:txBody>
      </p:sp>
      <p:sp>
        <p:nvSpPr>
          <p:cNvPr id="3" name="Θέση περιεχομένου 2">
            <a:extLst>
              <a:ext uri="{FF2B5EF4-FFF2-40B4-BE49-F238E27FC236}">
                <a16:creationId xmlns:a16="http://schemas.microsoft.com/office/drawing/2014/main" id="{EB69DB60-B85F-467E-ACE0-1F044CBF9803}"/>
              </a:ext>
            </a:extLst>
          </p:cNvPr>
          <p:cNvSpPr>
            <a:spLocks noGrp="1"/>
          </p:cNvSpPr>
          <p:nvPr>
            <p:ph idx="1"/>
          </p:nvPr>
        </p:nvSpPr>
        <p:spPr>
          <a:xfrm>
            <a:off x="457200" y="1628800"/>
            <a:ext cx="8229600" cy="4901176"/>
          </a:xfrm>
        </p:spPr>
        <p:txBody>
          <a:bodyPr>
            <a:normAutofit lnSpcReduction="10000"/>
          </a:bodyPr>
          <a:lstStyle/>
          <a:p>
            <a:pPr marL="180000">
              <a:lnSpc>
                <a:spcPct val="150000"/>
              </a:lnSpc>
              <a:spcBef>
                <a:spcPts val="0"/>
              </a:spcBef>
            </a:pPr>
            <a:r>
              <a:rPr lang="el-GR" dirty="0">
                <a:latin typeface="Times New Roman" panose="02020603050405020304" pitchFamily="18" charset="0"/>
                <a:cs typeface="Times New Roman" panose="02020603050405020304" pitchFamily="18" charset="0"/>
              </a:rPr>
              <a:t>Η ανορεκτική συμπεριφορά περιλαμβάνει την καλυμμένη σύγκρουση με το άμεσο περιβάλλον στα πλαίσια της αμφιθυμικής αναζήτησης </a:t>
            </a:r>
            <a:r>
              <a:rPr lang="el-GR" dirty="0" err="1">
                <a:latin typeface="Times New Roman" panose="02020603050405020304" pitchFamily="18" charset="0"/>
                <a:cs typeface="Times New Roman" panose="02020603050405020304" pitchFamily="18" charset="0"/>
              </a:rPr>
              <a:t>μιάς</a:t>
            </a:r>
            <a:r>
              <a:rPr lang="el-GR" dirty="0">
                <a:latin typeface="Times New Roman" panose="02020603050405020304" pitchFamily="18" charset="0"/>
                <a:cs typeface="Times New Roman" panose="02020603050405020304" pitchFamily="18" charset="0"/>
              </a:rPr>
              <a:t> αυτόνομης ταυτότητας από την ανορεκτική </a:t>
            </a:r>
            <a:r>
              <a:rPr lang="el-GR" dirty="0" err="1">
                <a:latin typeface="Times New Roman" panose="02020603050405020304" pitchFamily="18" charset="0"/>
                <a:cs typeface="Times New Roman" panose="02020603050405020304" pitchFamily="18" charset="0"/>
              </a:rPr>
              <a:t>έφηβη</a:t>
            </a:r>
            <a:r>
              <a:rPr lang="el-GR" dirty="0">
                <a:latin typeface="Times New Roman" panose="02020603050405020304" pitchFamily="18" charset="0"/>
                <a:cs typeface="Times New Roman" panose="02020603050405020304" pitchFamily="18" charset="0"/>
              </a:rPr>
              <a:t>. Εκδηλώνεται μέσα από τον οικογενειακό επισιτιστικό πόλεμο όπου η ασθενής προβάλλει παθητική αντίσταση (απεργία πείνας) ενώ το περιβάλλον πολλαπλασιάζει τις προσπάθειες του μέχρι να εξουθενωθεί.</a:t>
            </a:r>
          </a:p>
          <a:p>
            <a:endParaRPr lang="el-GR" dirty="0"/>
          </a:p>
        </p:txBody>
      </p:sp>
    </p:spTree>
    <p:extLst>
      <p:ext uri="{BB962C8B-B14F-4D97-AF65-F5344CB8AC3E}">
        <p14:creationId xmlns:p14="http://schemas.microsoft.com/office/powerpoint/2010/main" val="18864396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2B784B-30E9-4832-89F4-093CDF294D5C}"/>
              </a:ext>
            </a:extLst>
          </p:cNvPr>
          <p:cNvSpPr>
            <a:spLocks noGrp="1"/>
          </p:cNvSpPr>
          <p:nvPr>
            <p:ph type="title"/>
          </p:nvPr>
        </p:nvSpPr>
        <p:spPr>
          <a:xfrm>
            <a:off x="457200" y="692696"/>
            <a:ext cx="8229600" cy="864096"/>
          </a:xfrm>
        </p:spPr>
        <p:txBody>
          <a:bodyPr>
            <a:normAutofit/>
          </a:bodyPr>
          <a:lstStyle/>
          <a:p>
            <a:pPr algn="ctr"/>
            <a:r>
              <a:rPr lang="el-GR" dirty="0">
                <a:latin typeface="Times New Roman" panose="02020603050405020304" pitchFamily="18" charset="0"/>
                <a:cs typeface="Times New Roman" panose="02020603050405020304" pitchFamily="18" charset="0"/>
              </a:rPr>
              <a:t>Άλλα ψυχοπαθολογικά συμπτώματα</a:t>
            </a:r>
          </a:p>
        </p:txBody>
      </p:sp>
      <p:sp>
        <p:nvSpPr>
          <p:cNvPr id="3" name="Θέση περιεχομένου 2">
            <a:extLst>
              <a:ext uri="{FF2B5EF4-FFF2-40B4-BE49-F238E27FC236}">
                <a16:creationId xmlns:a16="http://schemas.microsoft.com/office/drawing/2014/main" id="{CCCA2298-6AAD-4778-9D59-CC621288910A}"/>
              </a:ext>
            </a:extLst>
          </p:cNvPr>
          <p:cNvSpPr>
            <a:spLocks noGrp="1"/>
          </p:cNvSpPr>
          <p:nvPr>
            <p:ph idx="1"/>
          </p:nvPr>
        </p:nvSpPr>
        <p:spPr>
          <a:xfrm>
            <a:off x="457200" y="1556792"/>
            <a:ext cx="8229600" cy="5017744"/>
          </a:xfrm>
        </p:spPr>
        <p:txBody>
          <a:bodyPr>
            <a:normAutofit fontScale="85000" lnSpcReduction="10000"/>
          </a:bodyPr>
          <a:lstStyle/>
          <a:p>
            <a:pPr marL="180000">
              <a:lnSpc>
                <a:spcPct val="160000"/>
              </a:lnSpc>
              <a:spcBef>
                <a:spcPts val="0"/>
              </a:spcBef>
            </a:pPr>
            <a:r>
              <a:rPr lang="el-GR" dirty="0">
                <a:latin typeface="Times New Roman" panose="02020603050405020304" pitchFamily="18" charset="0"/>
                <a:cs typeface="Times New Roman" panose="02020603050405020304" pitchFamily="18" charset="0"/>
              </a:rPr>
              <a:t> Χαμηλή αυτοεκτίμηση, ακαμψία στη σκέψη, περιορισμένο εύρος ενδιαφερόντων, απώλεια κοινωνικών επαφών παρόλη την σχολική υπερδραστηριότητα (καλές μαθήτριες συνήθως),  ευερεθιστότητα, εναλλαγές συναισθήματος και προβλήματα ύπνου με πρώιμη αφύπνιση.</a:t>
            </a:r>
          </a:p>
          <a:p>
            <a:pPr marL="180000">
              <a:lnSpc>
                <a:spcPct val="160000"/>
              </a:lnSpc>
              <a:spcBef>
                <a:spcPts val="0"/>
              </a:spcBef>
            </a:pPr>
            <a:r>
              <a:rPr lang="el-GR" dirty="0">
                <a:latin typeface="Times New Roman" panose="02020603050405020304" pitchFamily="18" charset="0"/>
                <a:cs typeface="Times New Roman" panose="02020603050405020304" pitchFamily="18" charset="0"/>
              </a:rPr>
              <a:t>Κακή σεξουαλική προσαρμογή (αμφιθυμία απέναντι στη σεξουαλικότητα) </a:t>
            </a:r>
          </a:p>
          <a:p>
            <a:pPr marL="180000">
              <a:lnSpc>
                <a:spcPct val="160000"/>
              </a:lnSpc>
              <a:spcBef>
                <a:spcPts val="0"/>
              </a:spcBef>
            </a:pPr>
            <a:r>
              <a:rPr lang="el-GR" dirty="0">
                <a:latin typeface="Times New Roman" panose="02020603050405020304" pitchFamily="18" charset="0"/>
                <a:cs typeface="Times New Roman" panose="02020603050405020304" pitchFamily="18" charset="0"/>
              </a:rPr>
              <a:t>Σημεία καταθλιπτικής συνδρομής </a:t>
            </a:r>
          </a:p>
          <a:p>
            <a:pPr marL="180000">
              <a:lnSpc>
                <a:spcPct val="160000"/>
              </a:lnSpc>
              <a:spcBef>
                <a:spcPts val="0"/>
              </a:spcBef>
            </a:pPr>
            <a:r>
              <a:rPr lang="el-GR" dirty="0">
                <a:latin typeface="Times New Roman" panose="02020603050405020304" pitchFamily="18" charset="0"/>
                <a:cs typeface="Times New Roman" panose="02020603050405020304" pitchFamily="18" charset="0"/>
              </a:rPr>
              <a:t> Παραγνώριση της αδυναμίας τους και άρνηση της </a:t>
            </a:r>
            <a:r>
              <a:rPr lang="el-GR" dirty="0" err="1">
                <a:latin typeface="Times New Roman" panose="02020603050405020304" pitchFamily="18" charset="0"/>
                <a:cs typeface="Times New Roman" panose="02020603050405020304" pitchFamily="18" charset="0"/>
              </a:rPr>
              <a:t>δτχ</a:t>
            </a:r>
            <a:r>
              <a:rPr lang="el-G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830180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AA2E7E-2071-422F-8179-59B7D1305738}"/>
              </a:ext>
            </a:extLst>
          </p:cNvPr>
          <p:cNvSpPr>
            <a:spLocks noGrp="1"/>
          </p:cNvSpPr>
          <p:nvPr>
            <p:ph type="title"/>
          </p:nvPr>
        </p:nvSpPr>
        <p:spPr>
          <a:xfrm>
            <a:off x="457200" y="692696"/>
            <a:ext cx="8229600" cy="864096"/>
          </a:xfrm>
        </p:spPr>
        <p:txBody>
          <a:bodyPr>
            <a:normAutofit/>
          </a:bodyPr>
          <a:lstStyle/>
          <a:p>
            <a:pPr algn="ctr"/>
            <a:r>
              <a:rPr lang="el-GR" dirty="0">
                <a:latin typeface="Times New Roman" panose="02020603050405020304" pitchFamily="18" charset="0"/>
                <a:cs typeface="Times New Roman" panose="02020603050405020304" pitchFamily="18" charset="0"/>
              </a:rPr>
              <a:t>Άλλα ψυχοπαθολογικά συμπτώματα</a:t>
            </a:r>
            <a:endParaRPr lang="el-GR" dirty="0"/>
          </a:p>
        </p:txBody>
      </p:sp>
      <p:sp>
        <p:nvSpPr>
          <p:cNvPr id="3" name="Θέση περιεχομένου 2">
            <a:extLst>
              <a:ext uri="{FF2B5EF4-FFF2-40B4-BE49-F238E27FC236}">
                <a16:creationId xmlns:a16="http://schemas.microsoft.com/office/drawing/2014/main" id="{8E79F1EF-079A-4FA6-90AB-147B79254BD8}"/>
              </a:ext>
            </a:extLst>
          </p:cNvPr>
          <p:cNvSpPr>
            <a:spLocks noGrp="1"/>
          </p:cNvSpPr>
          <p:nvPr>
            <p:ph idx="1"/>
          </p:nvPr>
        </p:nvSpPr>
        <p:spPr>
          <a:xfrm>
            <a:off x="457200" y="1412776"/>
            <a:ext cx="8229600" cy="5760640"/>
          </a:xfrm>
        </p:spPr>
        <p:txBody>
          <a:bodyPr>
            <a:noAutofit/>
          </a:bodyPr>
          <a:lstStyle/>
          <a:p>
            <a:pPr marL="180000">
              <a:lnSpc>
                <a:spcPct val="160000"/>
              </a:lnSpc>
              <a:spcBef>
                <a:spcPts val="0"/>
              </a:spcBef>
            </a:pPr>
            <a:r>
              <a:rPr lang="el-GR" sz="2400" dirty="0">
                <a:latin typeface="Times New Roman" panose="02020603050405020304" pitchFamily="18" charset="0"/>
                <a:cs typeface="Times New Roman" panose="02020603050405020304" pitchFamily="18" charset="0"/>
              </a:rPr>
              <a:t>Καταθλιπτική και ασταθής διάθεση, ευερεθιστότητα </a:t>
            </a:r>
          </a:p>
          <a:p>
            <a:pPr marL="180000">
              <a:lnSpc>
                <a:spcPct val="160000"/>
              </a:lnSpc>
              <a:spcBef>
                <a:spcPts val="0"/>
              </a:spcBef>
            </a:pPr>
            <a:r>
              <a:rPr lang="el-GR" sz="2400" dirty="0">
                <a:latin typeface="Times New Roman" panose="02020603050405020304" pitchFamily="18" charset="0"/>
                <a:cs typeface="Times New Roman" panose="02020603050405020304" pitchFamily="18" charset="0"/>
              </a:rPr>
              <a:t>Φτωχή ικανότητα συγκέντρωσης </a:t>
            </a:r>
          </a:p>
          <a:p>
            <a:pPr marL="180000">
              <a:lnSpc>
                <a:spcPct val="160000"/>
              </a:lnSpc>
              <a:spcBef>
                <a:spcPts val="0"/>
              </a:spcBef>
            </a:pPr>
            <a:r>
              <a:rPr lang="el-GR" sz="2400" dirty="0">
                <a:latin typeface="Times New Roman" panose="02020603050405020304" pitchFamily="18" charset="0"/>
                <a:cs typeface="Times New Roman" panose="02020603050405020304" pitchFamily="18" charset="0"/>
              </a:rPr>
              <a:t> Αγχώδη στοιχεία </a:t>
            </a:r>
          </a:p>
          <a:p>
            <a:pPr marL="180000">
              <a:lnSpc>
                <a:spcPct val="160000"/>
              </a:lnSpc>
              <a:spcBef>
                <a:spcPts val="0"/>
              </a:spcBef>
            </a:pPr>
            <a:r>
              <a:rPr lang="el-GR" sz="2400" dirty="0">
                <a:latin typeface="Times New Roman" panose="02020603050405020304" pitchFamily="18" charset="0"/>
                <a:cs typeface="Times New Roman" panose="02020603050405020304" pitchFamily="18" charset="0"/>
              </a:rPr>
              <a:t>Ψυχαναγκαστικά συμπτώματα (</a:t>
            </a:r>
            <a:r>
              <a:rPr lang="el-GR" sz="2400" dirty="0" err="1">
                <a:latin typeface="Times New Roman" panose="02020603050405020304" pitchFamily="18" charset="0"/>
                <a:cs typeface="Times New Roman" panose="02020603050405020304" pitchFamily="18" charset="0"/>
              </a:rPr>
              <a:t>εμμονικού</a:t>
            </a:r>
            <a:r>
              <a:rPr lang="el-GR" sz="2400" dirty="0">
                <a:latin typeface="Times New Roman" panose="02020603050405020304" pitchFamily="18" charset="0"/>
                <a:cs typeface="Times New Roman" panose="02020603050405020304" pitchFamily="18" charset="0"/>
              </a:rPr>
              <a:t> τύπου σκέψη για φαγητό) </a:t>
            </a:r>
          </a:p>
          <a:p>
            <a:pPr marL="180000">
              <a:lnSpc>
                <a:spcPct val="160000"/>
              </a:lnSpc>
              <a:spcBef>
                <a:spcPts val="0"/>
              </a:spcBef>
            </a:pPr>
            <a:r>
              <a:rPr lang="el-GR" sz="2400" dirty="0">
                <a:latin typeface="Times New Roman" panose="02020603050405020304" pitchFamily="18" charset="0"/>
                <a:cs typeface="Times New Roman" panose="02020603050405020304" pitchFamily="18" charset="0"/>
              </a:rPr>
              <a:t>Παράδοξα τελετουργικά σίτισης (τρώνε αργά, αραιώνουν το φαγητό, το κόβουν σε πολύ μικρά κομματάκια) </a:t>
            </a:r>
          </a:p>
          <a:p>
            <a:pPr marL="180000">
              <a:lnSpc>
                <a:spcPct val="160000"/>
              </a:lnSpc>
              <a:spcBef>
                <a:spcPts val="0"/>
              </a:spcBef>
            </a:pPr>
            <a:r>
              <a:rPr lang="el-GR" sz="2400" dirty="0">
                <a:latin typeface="Times New Roman" panose="02020603050405020304" pitchFamily="18" charset="0"/>
                <a:cs typeface="Times New Roman" panose="02020603050405020304" pitchFamily="18" charset="0"/>
              </a:rPr>
              <a:t>Συλλέγουν πολλά βιβλία με συνταγές που τις εκτελούν για άλλους</a:t>
            </a:r>
          </a:p>
        </p:txBody>
      </p:sp>
    </p:spTree>
    <p:extLst>
      <p:ext uri="{BB962C8B-B14F-4D97-AF65-F5344CB8AC3E}">
        <p14:creationId xmlns:p14="http://schemas.microsoft.com/office/powerpoint/2010/main" val="2553937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7524</TotalTime>
  <Words>8757</Words>
  <Application>Microsoft Office PowerPoint</Application>
  <PresentationFormat>Προβολή στην οθόνη (4:3)</PresentationFormat>
  <Paragraphs>773</Paragraphs>
  <Slides>170</Slides>
  <Notes>7</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170</vt:i4>
      </vt:variant>
    </vt:vector>
  </HeadingPairs>
  <TitlesOfParts>
    <vt:vector size="178" baseType="lpstr">
      <vt:lpstr>Arial</vt:lpstr>
      <vt:lpstr>Bahnschrift SemiBold SemiConden</vt:lpstr>
      <vt:lpstr>Calibri</vt:lpstr>
      <vt:lpstr>Georgia</vt:lpstr>
      <vt:lpstr>Times New Roman</vt:lpstr>
      <vt:lpstr>Trebuchet MS</vt:lpstr>
      <vt:lpstr>Wingdings 2</vt:lpstr>
      <vt:lpstr>Αστικό</vt:lpstr>
      <vt:lpstr>ΤΡΟΦΙΜΑ ΔΙΑΤΡΟΦΗ ΚΑΙ  ΚΑΡΔΙΑΓΓΕΙΑΚΑ ΝΟΣΗΜΑΤΑ</vt:lpstr>
      <vt:lpstr>Αποσαφήνιση του όρου «τρόφιμα»</vt:lpstr>
      <vt:lpstr>ΔΙΑΤΡΟΦΗ</vt:lpstr>
      <vt:lpstr>ΙΣΟΡΡΟΠΗΜΕΝΗ ΔΙΑΤΡΟΦΗ</vt:lpstr>
      <vt:lpstr>«ΚΑΝΟΝΕΣ» ΙΣΟΡΡΟΠΗΜΕΝΗΣ ΔΙΑΤΡΟΦΗ</vt:lpstr>
      <vt:lpstr>«ΚΑΝΟΝΕΣ» ΙΣΟΡΡΟΠΗΜΕΝΗΣ ΔΙΑΤΡΟΦΗ</vt:lpstr>
      <vt:lpstr>ΜΕΣΟΓΕΙΑΚΗ ΔΙΑΤΡΟΦΗ</vt:lpstr>
      <vt:lpstr>Μεσογειακή διατροφή</vt:lpstr>
      <vt:lpstr>ΙΣΤΟΡΙΚΟ</vt:lpstr>
      <vt:lpstr>ΙΣΤΟΡΙΚΟ</vt:lpstr>
      <vt:lpstr>ΙΣΤΟΡΙΚΟ</vt:lpstr>
      <vt:lpstr>ΜΕΛΕΤΗ ΤΩΝ ΕΠΤΑ ΧΩΡΩΝ</vt:lpstr>
      <vt:lpstr>ΜΕΛΕΤΗ ΤΩΝ ΕΠΤΑ ΧΩΡΩΝ</vt:lpstr>
      <vt:lpstr>Διαφορές στις περιοχές από τη μελέτη των  Επτά Χωρών στη CHD τη δεκαετία του ΄60. (Keys, et al. 1986)</vt:lpstr>
      <vt:lpstr>Διαφορές στην πρόσληψη λίπους</vt:lpstr>
      <vt:lpstr>Lyon Heart Study</vt:lpstr>
      <vt:lpstr>«Βιοπροστατευτική» δράση  Μεσογειακής Διατροφής</vt:lpstr>
      <vt:lpstr>ΧΑΡΑΚΤΗΡΙΣΤΙΚΑ  ΜΕΣΟΓΕΙΑΚΗΣ ΔΙΑΤΡΟΦΗΣ</vt:lpstr>
      <vt:lpstr>Επίπεδα πρόσληψης τροφίμων στο  Μεσογειακό πρότυπο διατροφής</vt:lpstr>
      <vt:lpstr> Ελαιόλαδο </vt:lpstr>
      <vt:lpstr>ΞΗΡΟΙ ΚΑΡΠΟΙ</vt:lpstr>
      <vt:lpstr>ΨΑΡΙΑ ΚΑΙ ΠΟΥΛΕΡΙΚΑ</vt:lpstr>
      <vt:lpstr>ΔΗΜΗΤΡΙΑΚΑ ΚΑΙ  ΠΡΟΪΟΝΤΑ ΟΛΙΚΗΣ ΑΛΕΣΗΣ</vt:lpstr>
      <vt:lpstr>ΟΣΠΡΙΑ</vt:lpstr>
      <vt:lpstr>ΓΑΛΑΚΤΟΚΟΜΙΚΑ ΠΡΟΪΟΝΤΑ</vt:lpstr>
      <vt:lpstr>ΦΡΟΥΤΑ ΚΑΙ ΛΑΧΑΝΙΚΑ</vt:lpstr>
      <vt:lpstr>ΚΟΚΚΙΝΟ ΚΡΕΑΣ ΚΑΙ ΠΑΡΑΓΩΓΑ</vt:lpstr>
      <vt:lpstr>ΚΟΚΚΙΝΟ ΚΡΑΣΙ</vt:lpstr>
      <vt:lpstr>ΜΕΣΟΓΕΙΑΚΗ ΔΙΑΤΡΟΦΗ ΕΙΣΗΤΗΡΙΟ ΜΑΚΡΟΖΩΪΑΣ</vt:lpstr>
      <vt:lpstr>ΜΕΣΟΓΕΙΑΚΗ ΔΙΑΤΡΟΦΗ ΕΙΣΗΤΗΡΙΟ ΜΑΚΡΟΖΩΪΑΣ</vt:lpstr>
      <vt:lpstr>ΜΕΣΟΓΕΙΑΚΗ ΔΙΑΤΡΟΦΗ ΠΟΛΙΤΙΣΤΙΚΗ ΚΛΗΡΟΝΟΜΙΑ</vt:lpstr>
      <vt:lpstr>ΚΑΡΔΙΑΓΓΕΙΑΚΑ ΝΟΣΗΜΑΤΑ ΟΡΙΣΜΟΣ - ΑΙΤΙΑ</vt:lpstr>
      <vt:lpstr>ΤΑΞΙΝΟΜΗΣΗ  ΚΑΡΔΙΑΓΓΕΙΑΚΩΝ ΝΟΣΗΜΑΤΩΝ</vt:lpstr>
      <vt:lpstr>ΤΑΞΙΝΟΜΗΣΗ  ΚΑΡΔΙΑΓΓΕΙΑΚΩΝ ΝΟΣΗΜΑΤΩΝ</vt:lpstr>
      <vt:lpstr>ΠΑΡΑΓΟΝΤΕΣ ΚΙΝΔΥΝΟΥ  ΚΑΡΔΙΑΓΓΕΙΑΚΩΝ ΝΟΣΗΜΑΤΩΝ</vt:lpstr>
      <vt:lpstr>ΠΑΡΑΓΟΝΤΕΣ ΚΙΝΔΥΝΟΥ ΚΑΡΔΙΑΓΓΕΙΑΚΩΝ ΝΟΣΗΜΑΤΩΝ</vt:lpstr>
      <vt:lpstr>ΠΑΡΑΓΟΝΤΕΣ ΚΙΝΔΥΝΟΥ ΚΑΡΔΙΑΓΓΕΙΑΚΩΝ ΝΟΣΗΜΑΤΩΝ</vt:lpstr>
      <vt:lpstr>ΠΑΡΑΓΟΝΤΕΣ ΚΙΝΔΥΝΟΥ ΚΑΡΔΙΑΓΓΕΙΑΚΩΝ ΝΟΣΗΜΑΤΩΝ</vt:lpstr>
      <vt:lpstr>ΠΑΡΑΓΟΝΤΕΣ ΚΙΝΔΥΝΟΥ ΚΑΡΔΙΑΓΓΕΙΑΚΩΝ ΝΟΣΗΜΑΤΩΝ</vt:lpstr>
      <vt:lpstr>Ποσοστά (%) παχυσαρκίας σε άτομα άνω των 15 ετών, κατά φύλο, σε ορισμένες ευρωπαϊκές χώρες.</vt:lpstr>
      <vt:lpstr>Ποσοστά υπέρβαρων και παχύσαρκων ατόμων(ΔΜΣ&gt;27)  κατά φύλο, σε επιλεγμένες ομάδες ηλικιών, σε διάφορες Ευρωπαϊκές χώρες (1996 2003)*.</vt:lpstr>
      <vt:lpstr>ΠΑΡΑΓΟΝΤΕΣ ΚΙΝΔΥΝΟΥ ΚΑΡΔΙΑΓΓΕΙΑΚΩΝ ΝΟΣΗΜΑΤΩΝ</vt:lpstr>
      <vt:lpstr>Εκτίμηση του επιπολασμού του σακχαρώδη διαβήτη στην Ευρώπη.</vt:lpstr>
      <vt:lpstr>ΠΑΡΑΓΟΝΤΕΣ ΚΙΝΔΥΝΟΥ ΚΑΡΔΙΑΓΓΕΙΑΚΩΝ ΝΟΣΗΜΑΤΩΝ</vt:lpstr>
      <vt:lpstr>ΠΑΡΑΓΟΝΤΕΣ ΚΙΝΔΥΝΟΥ ΚΑΡΔΙΑΓΓΕΙΑΚΩΝ ΝΟΣΗΜΑΤΩΝ</vt:lpstr>
      <vt:lpstr>ΠΑΡΑΓΟΝΤΕΣ ΚΙΝΔΥΝΟΥ ΚΑΡΔΙΑΓΓΕΙΑΚΩΝ ΝΟΣΗΜΑΤΩΝ</vt:lpstr>
      <vt:lpstr>ΠΑΡΑΓΟΝΤΕΣ ΚΙΝΔΥΝΟΥ ΚΑΡΔΙΑΓΓΕΙΑΚΩΝ ΝΟΣΗΜΑΤΩΝ</vt:lpstr>
      <vt:lpstr>ΜΕΣΗ ΗΜΕΡΗΣΙΑ ΚΑΤΑ ΚΕΦΑΛΗ ΚΑΤΑΝΑΛΩΣΗ ΛΙΠΙΔΙΩΝ (gr) ΣΕ ΔΙΑΦΟΡΕΣ ΧΩΡΕΣ</vt:lpstr>
      <vt:lpstr>ΚΑΤΑΝΑΛΩΣΗ ΦΡΟΥΤΩΝ ΚΑΙ ΛΑΧΑΝΙΚΩΝ ΣΕ ΔΙΑΦΟΡΕΣ ΕΥΡΩΠΑΪΚΕΣ ΧΩΡΕΣ 2001-2003(gr/person/day).</vt:lpstr>
      <vt:lpstr>ΥΙΟΘΕΤΗΣΗ ΤΗΣ ΜΕΣΟΓΕΙΑΚΗΣ ΔΙΑΤΡΟΦΗΣ ΚΑΙ ΟΦΕΛΗ ΣΤΗΝ ΥΓΕΙΑ</vt:lpstr>
      <vt:lpstr>ΕΠΙΔΡΑΣΗ ΤΩΝ ΜΗΧΑΝΙΣΜΩΝ ΔΡΑΣΗΣ ΤΗΣ ΜΕΣΟΓΕΙΑΚΗΣ ΔΙΑΤΡΟΦΗΣ</vt:lpstr>
      <vt:lpstr>ΣΗΜΑΣΙΑ ΤΗΣ ΔΙΑΤΡΟΦΗΣ ΜΕ ΤΗΝ ΠΑΡΟΔΟ ΤΟΥ ΧΡΟΝΟΥ</vt:lpstr>
      <vt:lpstr>Παρουσίαση του PowerPoint</vt:lpstr>
      <vt:lpstr>Η Στρατηγική της Ευρωπαϊκής Ένωσης για την Καταπολέμηση τωv Καρδιαγγειακών Νοσημάτων</vt:lpstr>
      <vt:lpstr>Η Στρατηγική της Ευρωπαϊκής Ένωσης για την Καταπολέμηση τωv Καρδιαγγειακών Νοσημάτων</vt:lpstr>
      <vt:lpstr>Η Πολιτική του Παγκόσμιου Οργανισμού Υγείας για την Καταπολέμηση των Καρδιαγγειακών Νοσημάτων</vt:lpstr>
      <vt:lpstr>Η Πολιτική του Παγκόσμιου Οργανισμού Υγείας για την Καταπολέμηση των Καρδιαγγειακών Νοσημάτων</vt:lpstr>
      <vt:lpstr>ΔΙΑΤΡΟΦΗ ΚΑΙ ΚΑΡΚΙΝΟΣ</vt:lpstr>
      <vt:lpstr>ΧΑΡΑΚΤΗΡΙΣΤΙΚΑ ΤΟΥ ΚΑΡΚΙΝΟΥ</vt:lpstr>
      <vt:lpstr>ΑΙΤΙΟΛΟΓΙΚΟΙ ΠΑΡΑΓΟΝΤΕΣ</vt:lpstr>
      <vt:lpstr>ΕΠΙΔΗΜΙΟΛΟΓΙΑ ΤΟΥ ΚΑΡΚΙΝΟΥ</vt:lpstr>
      <vt:lpstr>ΕΠΙΔΗΜΙΟΛΟΓΙΑ ΤΟΥ ΚΑΡΚΙΝΟΥ</vt:lpstr>
      <vt:lpstr>ΕΠΙΔΗΜΙΟΛΟΓΙΑ ΤΟΥ ΚΑΡΚΙΝΟΥ</vt:lpstr>
      <vt:lpstr>Καρκίνος στην Ελλάδα: Νέα κρούσματα και θάνατοι από κάθε τύπο καρκίνου ΣΥΝΟΛΙΚΑ</vt:lpstr>
      <vt:lpstr>Ποσοστιαία απεικόνιση όλων των καρκίνων/100000 πολίτες </vt:lpstr>
      <vt:lpstr>Καρκίνος στην Ελλάδα: Νέα κρούσματα και θάνατοι από κάθε τύπο καρκίνου ΑΝΔΡΕΣ</vt:lpstr>
      <vt:lpstr>Καρκίνος στην Ελλάδα: Νέα κρούσματα και θάνατοι από κάθε τύπο καρκίνου ΓΥΝΑΙΚΕΣ</vt:lpstr>
      <vt:lpstr>Πρόβλεψη/Αύξηση για τα κρούσματα καρκίνου στην Ελλάδα το 2025</vt:lpstr>
      <vt:lpstr>ΔΙΑΤΡΟΦΗ ΚΑΙ ΚΑΡΚΙΝΟΣ</vt:lpstr>
      <vt:lpstr>ΔΙΑΤΡΟΦΗ ΚΑΙ ΠΡΟΛΗΨΗ ΤΟΥ ΚΑΡΚΙΝΟΥ</vt:lpstr>
      <vt:lpstr>ΚΑΡΚΙΝΟΣ ΤΟΥ ΜΑΣΤΟΥ ΚΑΙ ΔΙΑΤΡΟΦΗ</vt:lpstr>
      <vt:lpstr>ΚΑΡΚΙΝΟΣ ΤΟΥ ΜΑΣΤΟΥ ΚΑΙ ΔΙΑΤΡΟΦΗ</vt:lpstr>
      <vt:lpstr>ΚΑΡΚΙΝΟΣ ΤΟΥ ΠΑΧΕΟΣ ΕΝΤΕΡΟΥ ΚΑΙ ΤΟΥ ΣΤΟΜΑΧΟΥ</vt:lpstr>
      <vt:lpstr>ΑΛΛΟΙ ΚΑΡΚΙΝΟΙ</vt:lpstr>
      <vt:lpstr>ΣΥΣΧΕΤΙΣΗ ΔΙΑΤΡΟΦΙΚΩΝ ΠΑΡΑΓΟΝΤΩΝ ΜΕ ΤΟΝ ΚΙΝΔΥΝΟ ΕΜΦΑΝΙΣΗΣ ΚΑΡΚΙΝΟΥ</vt:lpstr>
      <vt:lpstr>ΣΥΣΧΕΤΙΣΗ ΔΙΑΤΡΟΦΙΚΩΝ ΠΑΡΑΓΟΝΤΩΝ ΜΕ ΤΟΝ ΚΙΝΔΥΝΟ ΕΜΦΑΝΙΣΗΣ ΚΑΡΚΙΝΟΥ</vt:lpstr>
      <vt:lpstr>ΣΥΣΧΕΤΙΣΗ ΔΙΑΤΡΟΦΙΚΩΝ ΠΑΡΑΓΟΝΤΩΝ ΜΕ ΤΟΝ ΚΙΝΔΥΝΟ ΕΜΦΑΝΙΣΗΣ ΚΑΡΚΙΝΟΥ</vt:lpstr>
      <vt:lpstr>ΣΥΣΧΕΤΙΣΗ ΔΙΑΤΡΟΦΙΚΩΝ ΠΑΡΑΓΟΝΤΩΝ ΜΕ ΤΟΝ ΚΙΝΔΥΝΟ ΕΜΦΑΝΙΣΗΣ ΚΑΡΚΙΝΟ</vt:lpstr>
      <vt:lpstr>ΔΙΑΤΡΟΦΗ:ΑΣΠΙΔΑ ΚΑΤΑ ΤΩΝ ΕΛΕΥΘΕΡΩΝ ΡΙΖΩΝ</vt:lpstr>
      <vt:lpstr>  ΕΛΑΙΟΛΑΔΟ  ΠΩΣ ΠΟΛΕΜΑ ΤΟΝ ΚΑΡΚΙΝΟ</vt:lpstr>
      <vt:lpstr>  ΕΛΑΙΟΛΑΔΟ  ΠΩΣ ΠΟΛΕΜΑ ΤΟΝ ΚΑΡΚΙΝΟ</vt:lpstr>
      <vt:lpstr>ΠΟΙΑ ΕΙΝΑΙ ΤΑ ΚΑΛΥΤΕΡΑ   ΦΡΟΥΤΑ ΚΑΙ ΛΑΧΑΝΙΚΑ</vt:lpstr>
      <vt:lpstr>ΦΥΤΙΚΕΣ – ΔΙΑΙΤΗΤΙΚΕΣ ΙΝΕΣ</vt:lpstr>
      <vt:lpstr>ΦΥΤΙΚΕΣ ΔΙΑΙΤΗΤΙΚΕΣ ΙΝΕΣ ΚΑΙ ΚΑΡΚΙΝΟΣ</vt:lpstr>
      <vt:lpstr>ΑΝΤΙΟΞΕΙΔΩΤΙΚΕΣ ΟΥΣΙΕΣ ΚΑΙ ΦΥΤΟΧΗΜΙΚΑ</vt:lpstr>
      <vt:lpstr>ΑΝΤΙΟΞΕΙΔΩΤΙΚΕΣ ΟΥΣΙΕΣ ΚΑΙ ΦΥΤΟΧΗΜΙΚΑ</vt:lpstr>
      <vt:lpstr>ΑΝΤΙΟΞΕΙΔΩΤΙΚΕΣ ΟΥΣΙΕΣ ΚΑΙ ΦΥΤΟΧΗΜΙΚΑ</vt:lpstr>
      <vt:lpstr>ΑΝΤΙΟΞΕΙΔΩΤΙΚΕΣ ΟΥΣΙΕΣ ΚΑΙ ΦΥΤΟΧΗΜΙΚΑ</vt:lpstr>
      <vt:lpstr>ΔΙΑΤΡΟΦΙΚΕΣ ΔΙΑΤΑΡΑΧΕΣ</vt:lpstr>
      <vt:lpstr>ΔΙΑΤΑΡΑΧΕΣ ΠΡΟΣΛΗΨΗΣ ΤΡΟΦΗΣ</vt:lpstr>
      <vt:lpstr>ΔΙΑΤΑΡΑΧΕΣ ΠΡΟΣΛΗΨΗΣ ΤΡΟΦΗΣ</vt:lpstr>
      <vt:lpstr>ΔΙΑΤΑΡΑΧΕΣ ΠΡΟΣΛΗΨΗΣ ΤΡΟΦΗΣ</vt:lpstr>
      <vt:lpstr>ΔΙΑΤΑΡΑΧΕΣ ΠΡΟΣΛΗΨΗΣ ΤΡΟΦΗΣ</vt:lpstr>
      <vt:lpstr>Ψυχογενής Ανορεξία </vt:lpstr>
      <vt:lpstr>Ψυχογενής Ανορεξία -Κλινική εικόνα </vt:lpstr>
      <vt:lpstr>Ψυχογενής Ανορεξία -Κλινική εικόνα </vt:lpstr>
      <vt:lpstr>Ψυχογενής Ανορεξία- Κλινική εικόνα</vt:lpstr>
      <vt:lpstr>Άλλα ψυχοπαθολογικά συμπτώματα</vt:lpstr>
      <vt:lpstr>Άλλα ψυχοπαθολογικά συμπτώματα</vt:lpstr>
      <vt:lpstr>Αιτιολογία Ψυχογενούς Ανορεξίας</vt:lpstr>
      <vt:lpstr>Αιτιολογία Ψυχογενούς Ανορεξίας</vt:lpstr>
      <vt:lpstr>Αιτιολογία Ψυχογενούς Ανορεξίας</vt:lpstr>
      <vt:lpstr>Αιτιολογία Ψυχογενούς Ανορεξίας</vt:lpstr>
      <vt:lpstr>Αιτιολογία Ψυχογενούς Ανορεξίας</vt:lpstr>
      <vt:lpstr>Ψυχογενής Ανορεξία- Επιδημιολογία</vt:lpstr>
      <vt:lpstr>Ψυχογενής Ανορεξία- Επιδημιολογία</vt:lpstr>
      <vt:lpstr>Ψυχογενής Ανορεξία- Επιδημιολογία</vt:lpstr>
      <vt:lpstr>Θεραπεία ψυχογενούς ανορεξίας</vt:lpstr>
      <vt:lpstr>ΣΤΟΧΟΙ ΘΕΡΑΠΕΙΑΣ  ΨΥΧΟΓΕΝΟΥΣ ΑΝΟΡΕΞΙΑΣ</vt:lpstr>
      <vt:lpstr>ΣΤΟΧΟΙ ΘΕΡΑΠΕΙΑΣ  ΨΥΧΟΓΕΝΟΥΣ ΑΝΟΡΕΞΙΑΣ</vt:lpstr>
      <vt:lpstr>Έκβαση και πρόγνωση</vt:lpstr>
      <vt:lpstr>Ψυχογενής Βουλιμία</vt:lpstr>
      <vt:lpstr>Διαγνωστικά κριτήρια ψυχογενούς βουλιμίας (APA 1994)</vt:lpstr>
      <vt:lpstr>Διαγνωστικά κριτήρια ψυχογενούς βουλιμίας  (APA 1994)</vt:lpstr>
      <vt:lpstr>Ψυχογενής Βουλιμία – Κλινική εικόνα</vt:lpstr>
      <vt:lpstr>Ψυχογενής Βουλιμία – Κλινική εικόνα</vt:lpstr>
      <vt:lpstr>Αιτιολογία ψυχογενούς βουλιμίας</vt:lpstr>
      <vt:lpstr>Αιτιολογία ψυχογενούς βουλιμίας</vt:lpstr>
      <vt:lpstr>Αιτιολογία ψυχογενούς βουλιμίας</vt:lpstr>
      <vt:lpstr>Αιτιολογία ψυχογενούς βουλιμίας</vt:lpstr>
      <vt:lpstr>Αιτιολογία ψυχογενούς βουλιμίας</vt:lpstr>
      <vt:lpstr>Αιτιολογία ψυχογενούς βουλιμίας</vt:lpstr>
      <vt:lpstr>Θεραπεία ψυχογενούς βουλιμίας</vt:lpstr>
      <vt:lpstr>Έκβαση και πρόγνωση</vt:lpstr>
      <vt:lpstr>ΨΥΧΑΝΑΓΚΑΣΤΙΚΗ ΥΠΕΡΦΑΓΙΑ</vt:lpstr>
      <vt:lpstr>ΨΥΧΑΝΑΓΚΑΣΤΙΚΗ ΥΠΕΡΦΑΓΙΑ – ΚΛΙΝΙΚΗ ΕΙΚΟΝΑ</vt:lpstr>
      <vt:lpstr>ΨΥΧΑΝΑΓΚΑΣΤΙΚΗ ΥΠΕΡΦΑΓΙΑ – ΚΛΙΝΙΚΗ ΕΙΚΟΝΑ</vt:lpstr>
      <vt:lpstr>ΣΥΝΔΡΟΜΟ ΝΥΚΤΕΡΙΝΗΣ ΔΙΑΤΡΟΦΗΣ</vt:lpstr>
      <vt:lpstr>Κώδικας της Διεθνούς Ακαδημίας για την Αντιμετώπιση των Διατροφικών Διαταραχών</vt:lpstr>
      <vt:lpstr>Κώδικας της Διεθνούς Ακαδημίας για την Αντιμετώπιση των Διατροφικών Διαταραχών</vt:lpstr>
      <vt:lpstr>ΔΙΑΤΡΟΦΗ- ΠΑΙΔΙ ΚΑΙ ΕΦΗΒΟΙ</vt:lpstr>
      <vt:lpstr>Η ΣΠΟΥΔΑΙΟΤΗΤΑ ΤΗΣ ΔΙΑΤΡΟΦΗΣ ΣΤΗΝ ΠΑΙΔΙΚΗ ΗΛΙΚΙΑ</vt:lpstr>
      <vt:lpstr>Η ΣΠΟΥΔΑΙΟΤΗΤΑ ΤΗΣ ΔΙΑΤΡΟΦΗΣ ΣΤΗΝ ΠΑΙΔΙΚΗ ΗΛΙΚΙΑ</vt:lpstr>
      <vt:lpstr>Η ΣΠΟΥΔΑΙΟΤΗΤΑ ΤΗΣ ΔΙΑΤΡΟΦΗΣ ΣΤΗΝ ΠΑΙΔΙΚΗ ΗΛΙΚΙΑ</vt:lpstr>
      <vt:lpstr>Παιδικη παχυσαρκια</vt:lpstr>
      <vt:lpstr>ΠΑΡΑΓΟΝΤΕΣ ΕΜΦΑΝΙΣΗΣ ΠΑΙΔΙΚΗΣ ΠΑΧΥΣΑΡΚΙΑΣ</vt:lpstr>
      <vt:lpstr>Επιπτωσεις της παχυσαρκιας</vt:lpstr>
      <vt:lpstr>ΤΡΟΠΟΙ ΑΝΤΙΜΕΤΩΠΙΣΗΣ ΠΑΙΔΙΚΗΣ ΠΑΧΥΣΑΡΚΙΑΣ</vt:lpstr>
      <vt:lpstr>ΠΟΣΟΣΤΟ ΕΦΗΒΩΝ ΗΛΙΚΙΑΣ 15 ΕΤΩΝ ΑΠΟ ΕΠΙΛΕΓΜΕΝΑ ΚΡΑΤΗ ΟΙ ΟΠΟΙΟΙ ΕΙΝΑΙ ΥΠΕΡΒΑΡΟΙ (1997-1998) </vt:lpstr>
      <vt:lpstr>Σωματική διάπλαση παιδιών  σχολικής ηλικίας (2015-2016)</vt:lpstr>
      <vt:lpstr>Σωματική διάπλαση παιδιών  σχολικής ηλικίας (2015-2016)</vt:lpstr>
      <vt:lpstr>ΠΑΧΥΣΑΡΚΙΑ ΚΑΙ  ΜΕΣΟΓΕΙΑΚΗ ΔΙΑΙΤΑ</vt:lpstr>
      <vt:lpstr>Διατροφικές συνήθειες παιδιών  σχολικής ηλικίας (2015-2016)</vt:lpstr>
      <vt:lpstr>Διατροφικές συνήθειες παιδιών  σχολικής ηλικίας (2015-2016)</vt:lpstr>
      <vt:lpstr>ΠΑΡΑΓΟΝΤΕΣ ΠΟΥ ΕΠΗΡΕΑΖΟΥΝ  ΤΙΣ ΔΙΑΤΡΟΦΙΚΕΣ ΕΠΙΛΟΓΕΣ ΤΩΝ ΠΑΙΔΙΩΝ</vt:lpstr>
      <vt:lpstr>ΠΑΡΑΓΟΝΤΕΣ ΠΟΥ ΕΠΗΡΕΑΖΟΥΝ  ΤΗ ΔΙΑΤΡΟΦΙΚΗ ΣΥΜΠΕΡΙΦΟΡΑ  ΤΩΝ ΠΑΙΔΙΩΝ</vt:lpstr>
      <vt:lpstr>ΠΑΡΑΓΟΝΤΕΣ ΠΟΥ ΕΠΗΡΕΑΖΟΥΝ  ΤΗ ΔΙΑΤΡΟΦΙΚΗ ΣΥΜΠΕΡΙΦΟΡΑ  ΤΩΝ ΠΑΙΔΙΩΝ</vt:lpstr>
      <vt:lpstr>ΠΑΡΑΓΟΝΤΕΣ ΠΟΥ ΕΠΗΡΕΑΖΟΥΝ  ΤΗ ΔΙΑΤΡΟΦΙΚΗ ΣΥΜΠΕΡΙΦΟΡΑ  ΤΩΝ ΠΑΙΔΙΩΝ</vt:lpstr>
      <vt:lpstr>ΠΑΡΑΓΟΝΤΕΣ ΠΟΥ ΕΠΗΡΕΑΖΟΥΝ  ΤΗ ΔΙΑΤΡΟΦΙΚΗ ΣΥΜΠΕΡΙΦΟΡΑ  ΤΩΝ ΕΦΗΒΩΝ</vt:lpstr>
      <vt:lpstr>ΕΚΜΑΘΗΣΗ ΤΡΟΠΩΝ ΚΑΛΩΝ ΔΙΑΤΡΟΦΙΚΩΝ ΣΥΝΗΘΕΙΩΝ</vt:lpstr>
      <vt:lpstr>ΕΚΜΑΘΗΣΗ ΤΡΟΠΩΝ ΚΑΛΩΝ ΔΙΑΤΡΟΦΙΚΩΝ ΣΥΝΗΘΕΙΩΝ</vt:lpstr>
      <vt:lpstr>Οικογενεια – γονεις </vt:lpstr>
      <vt:lpstr>Οικογενεια – γονεις </vt:lpstr>
      <vt:lpstr>Διατροφικες συνηθειες  στο σχολειο – κυλικειο </vt:lpstr>
      <vt:lpstr>Διατροφικες συνηθειες  στο σχολειο – κυλικειο </vt:lpstr>
      <vt:lpstr>ΕΚΜΑΘΗΣΗ ΤΡΟΠΩΝ ΚΑΛΩΝ ΔΙΑΤΡΟΦΙΚΩΝ ΣΥΝΗΘΕΙΩΝ          Η Επιδραση των ΜΕσων ΜαζιΚΗς ΕνηΜΕρωσης (Μ.Μ.Ε.) στα παιδιΑ            </vt:lpstr>
      <vt:lpstr>Η ΕΠΙδραση φΙλων και συνομηλΙκων </vt:lpstr>
      <vt:lpstr>Η ΕΠΙδραση φΙλων και συνομηλΙκων </vt:lpstr>
      <vt:lpstr>Οι ψυχολογικοι παραγοντες και οι διατροφικες συνηθειες </vt:lpstr>
      <vt:lpstr>Η επιδραση του οικονομικου παραγοντα </vt:lpstr>
      <vt:lpstr>Η επιδραση του οικονομικου παραγοντα </vt:lpstr>
      <vt:lpstr>Γευσεις που προτιμουν  τα παιδια και οι εφηβοι </vt:lpstr>
      <vt:lpstr>Γευσεις που προτιμουν  τα παιδια και οι εφηβοι </vt:lpstr>
      <vt:lpstr>ΠΡΟΓΡΑΜΜΑΤΑ ΠΑΡΕΜΒΑΣΗΣ ΔΙΑΤΡΟΦΙΚΩΝ ΣΥΝΗΘΕΙΩΝ</vt:lpstr>
      <vt:lpstr>ΠΡΟΓΡΑΜΜΑΤΑ ΠΑΡΕΜΒΑΣΗΣ ΔΙΑΤΡΟΦΙΚΩΝ ΣΥΝΗΘΕΙΩΝ</vt:lpstr>
      <vt:lpstr>ΠΡΟΓΡΑΜΜΑΤΑ ΠΑΡΕΜΒΑΣΗΣ ΔΙΑΤΡΟΦΙΚΩΝ ΣΥΝΗΘΕΙΩΝ</vt:lpstr>
      <vt:lpstr>ΠΡΟΓΡΑΜΜΑΤΑ ΠΑΡΕΜΒΑΣΗΣ ΔΙΑΤΡΟΦΙΚΩΝ ΣΥΝΗΘΕΙΩΝ</vt:lpstr>
      <vt:lpstr>ΠΡΟΓΡΑΜΜΑΤΑ ΠΑΡΕΜΒΑΣΗΣ ΔΙΑΤΡΟΦΙΚΩΝ ΣΥΝΗΘΕΙΩΝ</vt:lpstr>
      <vt:lpstr>ΠΡΟΓΡΑΜΜΑΤΑ ΠΑΡΕΜΒΑΣΗΣ ΔΙΑΤΡΟΦΙΚΩΝ ΣΥΝΗΘΕΙΩΝ</vt:lpstr>
      <vt:lpstr>ΠΡΟΓΡΑΜΜΑΤΑ ΠΑΡΕΜΒΑΣΗΣ ΔΙΑΤΡΟΦΙΚΩΝ ΣΥΝΗΘΕΙΩΝ</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Χρυσάνθη-Βαγγέλης</dc:creator>
  <cp:lastModifiedBy>Ελένη Ζυμβρακάκη</cp:lastModifiedBy>
  <cp:revision>378</cp:revision>
  <dcterms:created xsi:type="dcterms:W3CDTF">2010-04-14T19:09:40Z</dcterms:created>
  <dcterms:modified xsi:type="dcterms:W3CDTF">2024-03-20T11:43:54Z</dcterms:modified>
</cp:coreProperties>
</file>