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0"/>
  </p:notesMasterIdLst>
  <p:handoutMasterIdLst>
    <p:handoutMasterId r:id="rId21"/>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306"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0" autoAdjust="0"/>
    <p:restoredTop sz="95574" autoAdjust="0"/>
  </p:normalViewPr>
  <p:slideViewPr>
    <p:cSldViewPr snapToGrid="0" snapToObjects="1">
      <p:cViewPr varScale="1">
        <p:scale>
          <a:sx n="101" d="100"/>
          <a:sy n="101" d="100"/>
        </p:scale>
        <p:origin x="94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9/13/23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1366662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3327470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15</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Συνεντεύξεις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Δεξιότητες Συνέντευξης: Πώς ξεκινάμε</a:t>
            </a:r>
            <a:endParaRPr lang="en-US" sz="3600" dirty="0"/>
          </a:p>
        </p:txBody>
      </p:sp>
      <p:sp>
        <p:nvSpPr>
          <p:cNvPr id="3" name="Content Placeholder 2"/>
          <p:cNvSpPr>
            <a:spLocks noGrp="1"/>
          </p:cNvSpPr>
          <p:nvPr>
            <p:ph type="body" idx="1"/>
          </p:nvPr>
        </p:nvSpPr>
        <p:spPr/>
        <p:txBody>
          <a:bodyPr>
            <a:normAutofit/>
          </a:bodyPr>
          <a:lstStyle/>
          <a:p>
            <a:r>
              <a:rPr lang="el-GR" sz="2400" dirty="0"/>
              <a:t>Προετοιμασία για συνέντευξη: οι συνεντεύξεις δεν μπορούν να γίνονται βεβιασμένα</a:t>
            </a:r>
          </a:p>
          <a:p>
            <a:r>
              <a:rPr lang="el-GR" sz="2400" dirty="0"/>
              <a:t>Προκαταρκτικά συνέντευξης: εξηγήστε το σκοπό της συνέντευξης, για ποιον συλλέγεται η πληροφορία, πως θα γίνει η διαχείριση της, γιατί συλλέγεται, και πως αυτή θα χρησιμοποιηθεί</a:t>
            </a:r>
            <a:r>
              <a:rPr lang="en-US" sz="2400" dirty="0"/>
              <a:t> </a:t>
            </a:r>
            <a:endParaRPr lang="el-GR" sz="2400" dirty="0"/>
          </a:p>
          <a:p>
            <a:r>
              <a:rPr lang="el-GR" sz="2400" dirty="0"/>
              <a:t>Χτίσιμο καλής σχέσης με τον ερωτώμενο</a:t>
            </a:r>
            <a:r>
              <a:rPr lang="en-GB" sz="2400" dirty="0"/>
              <a:t>: </a:t>
            </a:r>
            <a:r>
              <a:rPr lang="el-GR" sz="2400" dirty="0"/>
              <a:t>να είστε ειλικρινείς, ανοικτοί, με </a:t>
            </a:r>
            <a:r>
              <a:rPr lang="el-GR" sz="2400" dirty="0" err="1"/>
              <a:t>ενσυναίσθηση</a:t>
            </a:r>
            <a:endParaRPr lang="en-GB" sz="2400" dirty="0"/>
          </a:p>
          <a:p>
            <a:endParaRPr lang="en-US" sz="2400" dirty="0"/>
          </a:p>
        </p:txBody>
      </p:sp>
    </p:spTree>
    <p:extLst>
      <p:ext uri="{BB962C8B-B14F-4D97-AF65-F5344CB8AC3E}">
        <p14:creationId xmlns:p14="http://schemas.microsoft.com/office/powerpoint/2010/main" val="2810577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Δεξιότητες Συνέντευξης:</a:t>
            </a:r>
            <a:r>
              <a:rPr lang="en-GB" dirty="0"/>
              <a:t> </a:t>
            </a:r>
            <a:r>
              <a:rPr lang="el-GR" dirty="0"/>
              <a:t>Διεξαγωγή της συνέντευξης</a:t>
            </a:r>
            <a:endParaRPr lang="en-US" dirty="0"/>
          </a:p>
        </p:txBody>
      </p:sp>
      <p:sp>
        <p:nvSpPr>
          <p:cNvPr id="3" name="Content Placeholder 2"/>
          <p:cNvSpPr>
            <a:spLocks noGrp="1"/>
          </p:cNvSpPr>
          <p:nvPr>
            <p:ph type="body" idx="1"/>
          </p:nvPr>
        </p:nvSpPr>
        <p:spPr/>
        <p:txBody>
          <a:bodyPr>
            <a:normAutofit lnSpcReduction="10000"/>
          </a:bodyPr>
          <a:lstStyle/>
          <a:p>
            <a:r>
              <a:rPr lang="el-GR" sz="2400" dirty="0"/>
              <a:t>Διαχείριση εντυπώσεων</a:t>
            </a:r>
            <a:r>
              <a:rPr lang="en-GB" sz="2400" dirty="0"/>
              <a:t>: </a:t>
            </a:r>
            <a:r>
              <a:rPr lang="el-GR" sz="2400" dirty="0"/>
              <a:t>δώστε μία εικόνα κατάλληλη για το περιβάλλον και την κατάσταση</a:t>
            </a:r>
            <a:endParaRPr lang="en-GB" sz="2400" dirty="0"/>
          </a:p>
          <a:p>
            <a:r>
              <a:rPr lang="el-GR" sz="2400" dirty="0"/>
              <a:t>Χρήση της γλώσσας</a:t>
            </a:r>
            <a:r>
              <a:rPr lang="en-GB" sz="2400" dirty="0"/>
              <a:t>: </a:t>
            </a:r>
            <a:r>
              <a:rPr lang="el-GR" sz="2400" dirty="0"/>
              <a:t>λάβετε υπόψη πως οι λέξεις μπορούν να σημαίνουν διαφορετικά πράγματα για διαφορετικούς ανθρώπους</a:t>
            </a:r>
          </a:p>
          <a:p>
            <a:r>
              <a:rPr lang="el-GR" sz="2400" dirty="0"/>
              <a:t>Διατήρηση του ελέγχου της συνέντευξης</a:t>
            </a:r>
            <a:r>
              <a:rPr lang="en-GB" sz="2400" dirty="0"/>
              <a:t>:</a:t>
            </a:r>
            <a:r>
              <a:rPr lang="el-GR" sz="2400" dirty="0"/>
              <a:t> το να γνωρίζουμε τι ψάχνει να βρει η συνέντευξη, το να κάνουμε τις σωστές ερωτήσεις, το να δίνουμε κατάλληλη προφορική και μη-προφορική ανατροφοδότηση.</a:t>
            </a:r>
          </a:p>
          <a:p>
            <a:pPr lvl="0"/>
            <a:r>
              <a:rPr lang="el-GR" sz="2400" dirty="0"/>
              <a:t>Αυτοσχεδιασμός</a:t>
            </a:r>
            <a:r>
              <a:rPr lang="en-GB" sz="2400" dirty="0"/>
              <a:t>: </a:t>
            </a:r>
            <a:r>
              <a:rPr lang="el-GR" sz="2400" dirty="0"/>
              <a:t>Φροντίζουμε οι ερωτήσεις να ταιριάζουν στη ροή της συνέντευξης</a:t>
            </a:r>
            <a:endParaRPr lang="en-US" sz="2400" dirty="0"/>
          </a:p>
        </p:txBody>
      </p:sp>
    </p:spTree>
    <p:extLst>
      <p:ext uri="{BB962C8B-B14F-4D97-AF65-F5344CB8AC3E}">
        <p14:creationId xmlns:p14="http://schemas.microsoft.com/office/powerpoint/2010/main" val="1924605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000" dirty="0"/>
              <a:t>Δεξιότητες Συνέντευξης</a:t>
            </a:r>
            <a:r>
              <a:rPr lang="en-GB" sz="4000" dirty="0"/>
              <a:t>: </a:t>
            </a:r>
            <a:r>
              <a:rPr lang="el-GR" sz="4000" dirty="0"/>
              <a:t>Τελειώνοντας </a:t>
            </a:r>
            <a:endParaRPr lang="en-US" sz="4000" dirty="0"/>
          </a:p>
        </p:txBody>
      </p:sp>
      <p:sp>
        <p:nvSpPr>
          <p:cNvPr id="3" name="Content Placeholder 2"/>
          <p:cNvSpPr>
            <a:spLocks noGrp="1"/>
          </p:cNvSpPr>
          <p:nvPr>
            <p:ph type="body" idx="1"/>
          </p:nvPr>
        </p:nvSpPr>
        <p:spPr/>
        <p:txBody>
          <a:bodyPr>
            <a:normAutofit/>
          </a:bodyPr>
          <a:lstStyle/>
          <a:p>
            <a:r>
              <a:rPr lang="el-GR" sz="2400" dirty="0"/>
              <a:t>Κλείσιμο της συνέντευξης</a:t>
            </a:r>
            <a:r>
              <a:rPr lang="en-GB" sz="2400" dirty="0"/>
              <a:t>: </a:t>
            </a:r>
            <a:r>
              <a:rPr lang="el-GR" sz="2400" dirty="0"/>
              <a:t>ρωτήστε τον συνεντευξιαζόμενο αν έχει απορίες και εξασφαλίστε ότι όλοι νιώθουν μία θετική αίσθηση επιτεύγματος</a:t>
            </a:r>
            <a:r>
              <a:rPr lang="en-US" sz="2400" dirty="0"/>
              <a:t> </a:t>
            </a:r>
            <a:endParaRPr lang="el-GR" sz="2400" dirty="0"/>
          </a:p>
          <a:p>
            <a:pPr lvl="0"/>
            <a:r>
              <a:rPr lang="el-GR" sz="2400" dirty="0"/>
              <a:t>Καταγραφή και απομαγνητοφώνηση δεδομένων: μπορεί να βοηθήσει στο σχηματισμό νέων ερωτήσεων και στην ανάλυση πληροφοριών μετά τη συνέντευξης</a:t>
            </a:r>
            <a:endParaRPr lang="en-US" sz="2400" dirty="0"/>
          </a:p>
          <a:p>
            <a:r>
              <a:rPr lang="el-GR" sz="2400" dirty="0"/>
              <a:t>Συγγραφή της αναφοράς ή της έκθεσης</a:t>
            </a:r>
            <a:r>
              <a:rPr lang="en-GB" sz="2400" dirty="0"/>
              <a:t>: </a:t>
            </a:r>
            <a:r>
              <a:rPr lang="el-GR" sz="2400" dirty="0"/>
              <a:t>χρησιμοποιήστε κατάλληλα τις παραθέσεις, ελεγχόμενη χρήση των επίμαχων σχολίων </a:t>
            </a:r>
            <a:endParaRPr lang="en-GB" sz="2400" dirty="0"/>
          </a:p>
          <a:p>
            <a:endParaRPr lang="en-US" sz="2400" dirty="0"/>
          </a:p>
        </p:txBody>
      </p:sp>
    </p:spTree>
    <p:extLst>
      <p:ext uri="{BB962C8B-B14F-4D97-AF65-F5344CB8AC3E}">
        <p14:creationId xmlns:p14="http://schemas.microsoft.com/office/powerpoint/2010/main" val="1962613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713A9-6288-9E92-97FF-9A5FD429B836}"/>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163DF783-38B8-EC09-7979-30526D7EDA08}"/>
              </a:ext>
            </a:extLst>
          </p:cNvPr>
          <p:cNvSpPr>
            <a:spLocks noGrp="1"/>
          </p:cNvSpPr>
          <p:nvPr>
            <p:ph type="body" idx="1"/>
          </p:nvPr>
        </p:nvSpPr>
        <p:spPr>
          <a:xfrm>
            <a:off x="776139" y="6095329"/>
            <a:ext cx="8229600" cy="458428"/>
          </a:xfrm>
        </p:spPr>
        <p:txBody>
          <a:bodyPr/>
          <a:lstStyle/>
          <a:p>
            <a:r>
              <a:rPr lang="el-GR" sz="1000" dirty="0"/>
              <a:t>Λίστα ελέγχου με τα «πρέπει» και τα «δεν πρέπει» της συνέντευξης. Προσαρμογή από </a:t>
            </a:r>
            <a:r>
              <a:rPr lang="en-US" sz="1000" dirty="0"/>
              <a:t>Arksey </a:t>
            </a:r>
            <a:r>
              <a:rPr lang="el-GR" sz="1000" dirty="0"/>
              <a:t>και </a:t>
            </a:r>
            <a:r>
              <a:rPr lang="en-US" sz="1000" dirty="0"/>
              <a:t>Knight, 1999</a:t>
            </a:r>
          </a:p>
        </p:txBody>
      </p:sp>
      <p:graphicFrame>
        <p:nvGraphicFramePr>
          <p:cNvPr id="6" name="Table 5"/>
          <p:cNvGraphicFramePr>
            <a:graphicFrameLocks noGrp="1"/>
          </p:cNvGraphicFramePr>
          <p:nvPr>
            <p:extLst>
              <p:ext uri="{D42A27DB-BD31-4B8C-83A1-F6EECF244321}">
                <p14:modId xmlns:p14="http://schemas.microsoft.com/office/powerpoint/2010/main" val="3594034794"/>
              </p:ext>
            </p:extLst>
          </p:nvPr>
        </p:nvGraphicFramePr>
        <p:xfrm>
          <a:off x="234719" y="216571"/>
          <a:ext cx="8771020" cy="5866729"/>
        </p:xfrm>
        <a:graphic>
          <a:graphicData uri="http://schemas.openxmlformats.org/drawingml/2006/table">
            <a:tbl>
              <a:tblPr firstRow="1" bandRow="1">
                <a:tableStyleId>{FABFCF23-3B69-468F-B69F-88F6DE6A72F2}</a:tableStyleId>
              </a:tblPr>
              <a:tblGrid>
                <a:gridCol w="4273239">
                  <a:extLst>
                    <a:ext uri="{9D8B030D-6E8A-4147-A177-3AD203B41FA5}">
                      <a16:colId xmlns:a16="http://schemas.microsoft.com/office/drawing/2014/main" val="3504662424"/>
                    </a:ext>
                  </a:extLst>
                </a:gridCol>
                <a:gridCol w="4497781">
                  <a:extLst>
                    <a:ext uri="{9D8B030D-6E8A-4147-A177-3AD203B41FA5}">
                      <a16:colId xmlns:a16="http://schemas.microsoft.com/office/drawing/2014/main" val="1982313090"/>
                    </a:ext>
                  </a:extLst>
                </a:gridCol>
              </a:tblGrid>
              <a:tr h="292084">
                <a:tc>
                  <a:txBody>
                    <a:bodyPr/>
                    <a:lstStyle/>
                    <a:p>
                      <a:pPr indent="0" algn="l">
                        <a:lnSpc>
                          <a:spcPts val="1600"/>
                        </a:lnSpc>
                        <a:spcAft>
                          <a:spcPts val="600"/>
                        </a:spcAft>
                      </a:pPr>
                      <a:r>
                        <a:rPr lang="el-GR" sz="1100" b="1" dirty="0">
                          <a:effectLst/>
                        </a:rPr>
                        <a:t>ΠΡΕΠΕΙ</a:t>
                      </a:r>
                      <a:endParaRPr lang="en-US" sz="1100" b="1"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100">
                          <a:effectLst/>
                        </a:rPr>
                        <a:t>ΔΕΝ ΠΡΕΠΕΙ</a:t>
                      </a:r>
                      <a:endParaRPr lang="en-US" sz="1100">
                        <a:effectLst/>
                        <a:latin typeface="Times New Roman"/>
                        <a:ea typeface="Yu Mincho"/>
                      </a:endParaRPr>
                    </a:p>
                  </a:txBody>
                  <a:tcPr marL="68580" marR="68580" marT="0" marB="0" anchor="ctr"/>
                </a:tc>
                <a:extLst>
                  <a:ext uri="{0D108BD9-81ED-4DB2-BD59-A6C34878D82A}">
                    <a16:rowId xmlns:a16="http://schemas.microsoft.com/office/drawing/2014/main" val="802783044"/>
                  </a:ext>
                </a:extLst>
              </a:tr>
              <a:tr h="608208">
                <a:tc>
                  <a:txBody>
                    <a:bodyPr/>
                    <a:lstStyle/>
                    <a:p>
                      <a:pPr indent="0" algn="l">
                        <a:lnSpc>
                          <a:spcPts val="1600"/>
                        </a:lnSpc>
                        <a:spcAft>
                          <a:spcPts val="600"/>
                        </a:spcAft>
                      </a:pPr>
                      <a:r>
                        <a:rPr lang="el-GR" sz="1200" dirty="0">
                          <a:effectLst/>
                        </a:rPr>
                        <a:t>Ξεκαθαρίσετε τι πιστεύει ο συνεντευξιαζόμενος.</a:t>
                      </a:r>
                      <a:endParaRPr lang="en-US" sz="12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a:effectLst/>
                        </a:rPr>
                        <a:t>Μην δίνετε ενδείξεις στον συνεντευξιαζόμενο για τα δικά σας νοήματα και αντιλήψεις, ή μην εμφανίζεστε επικριτικοί στις απαντήσεις του.</a:t>
                      </a:r>
                      <a:endParaRPr lang="en-US" sz="1200">
                        <a:effectLst/>
                        <a:latin typeface="Times New Roman"/>
                        <a:ea typeface="Yu Mincho"/>
                      </a:endParaRPr>
                    </a:p>
                  </a:txBody>
                  <a:tcPr marL="68580" marR="68580" marT="0" marB="0" anchor="ctr"/>
                </a:tc>
                <a:extLst>
                  <a:ext uri="{0D108BD9-81ED-4DB2-BD59-A6C34878D82A}">
                    <a16:rowId xmlns:a16="http://schemas.microsoft.com/office/drawing/2014/main" val="4145258058"/>
                  </a:ext>
                </a:extLst>
              </a:tr>
              <a:tr h="624162">
                <a:tc>
                  <a:txBody>
                    <a:bodyPr/>
                    <a:lstStyle/>
                    <a:p>
                      <a:pPr indent="0" algn="l">
                        <a:lnSpc>
                          <a:spcPts val="1600"/>
                        </a:lnSpc>
                        <a:spcAft>
                          <a:spcPts val="600"/>
                        </a:spcAft>
                      </a:pPr>
                      <a:r>
                        <a:rPr lang="el-GR" sz="1200" dirty="0">
                          <a:effectLst/>
                        </a:rPr>
                        <a:t>Διατηρείτε μία ισορροπία ανάμεσα στις ανοιχτές και τις κλειστές ερωτήσεις.</a:t>
                      </a:r>
                      <a:endParaRPr lang="en-US" sz="12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a:effectLst/>
                        </a:rPr>
                        <a:t>Μην κάνετε καθοδηγητικές ερωτήσεις ή ερωτήσεις στις οποίες είναι εύκολο για τους συνεντευξιαζόμενους απλά να συμφωνήσουν με ότι λέτε.</a:t>
                      </a:r>
                      <a:endParaRPr lang="en-US" sz="1200">
                        <a:effectLst/>
                        <a:latin typeface="Times New Roman"/>
                        <a:ea typeface="Yu Mincho"/>
                      </a:endParaRPr>
                    </a:p>
                  </a:txBody>
                  <a:tcPr marL="68580" marR="68580" marT="0" marB="0" anchor="ctr"/>
                </a:tc>
                <a:extLst>
                  <a:ext uri="{0D108BD9-81ED-4DB2-BD59-A6C34878D82A}">
                    <a16:rowId xmlns:a16="http://schemas.microsoft.com/office/drawing/2014/main" val="2237763124"/>
                  </a:ext>
                </a:extLst>
              </a:tr>
              <a:tr h="624162">
                <a:tc>
                  <a:txBody>
                    <a:bodyPr/>
                    <a:lstStyle/>
                    <a:p>
                      <a:pPr indent="0" algn="l">
                        <a:lnSpc>
                          <a:spcPts val="1600"/>
                        </a:lnSpc>
                        <a:spcAft>
                          <a:spcPts val="600"/>
                        </a:spcAft>
                      </a:pPr>
                      <a:r>
                        <a:rPr lang="el-GR" sz="1200" dirty="0">
                          <a:effectLst/>
                        </a:rPr>
                        <a:t>Ακούστε προσεκτικά όλες τις απαντήσεις και επανέλθετε στα σημεία που δεν είναι ξεκάθαρα.</a:t>
                      </a:r>
                      <a:endParaRPr lang="en-US" sz="12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a:effectLst/>
                        </a:rPr>
                        <a:t>Μην βιάζεστε να πάτε στην επόμενη ερώτηση πριν να αναλογιστείτε την τελευταία απάντηση.</a:t>
                      </a:r>
                      <a:endParaRPr lang="en-US" sz="1200">
                        <a:effectLst/>
                        <a:latin typeface="Times New Roman"/>
                        <a:ea typeface="Yu Mincho"/>
                      </a:endParaRPr>
                    </a:p>
                  </a:txBody>
                  <a:tcPr marL="68580" marR="68580" marT="0" marB="0" anchor="ctr"/>
                </a:tc>
                <a:extLst>
                  <a:ext uri="{0D108BD9-81ED-4DB2-BD59-A6C34878D82A}">
                    <a16:rowId xmlns:a16="http://schemas.microsoft.com/office/drawing/2014/main" val="2623825498"/>
                  </a:ext>
                </a:extLst>
              </a:tr>
              <a:tr h="712053">
                <a:tc>
                  <a:txBody>
                    <a:bodyPr/>
                    <a:lstStyle/>
                    <a:p>
                      <a:pPr indent="0" algn="l">
                        <a:lnSpc>
                          <a:spcPts val="1600"/>
                        </a:lnSpc>
                        <a:spcAft>
                          <a:spcPts val="600"/>
                        </a:spcAft>
                      </a:pPr>
                      <a:r>
                        <a:rPr lang="el-GR" sz="1200" dirty="0">
                          <a:effectLst/>
                        </a:rPr>
                        <a:t>Αν είναι απαραίτητο, είτε για να κερδίσετε χρόνο για να σκεφτείτε ως </a:t>
                      </a:r>
                      <a:r>
                        <a:rPr lang="el-GR" sz="1200" dirty="0" err="1">
                          <a:effectLst/>
                        </a:rPr>
                        <a:t>συνεντεύκτης</a:t>
                      </a:r>
                      <a:r>
                        <a:rPr lang="el-GR" sz="1200" dirty="0">
                          <a:effectLst/>
                        </a:rPr>
                        <a:t>, ή για τη διαύγεια της ηχογράφησης, επαναλάβετε την απάντηση.</a:t>
                      </a:r>
                      <a:endParaRPr lang="en-US" sz="12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a:effectLst/>
                        </a:rPr>
                        <a:t>Μην απαντάτε με μία τροποποιημένη εκδοχή της απάντησης, αλλά επαναλάβετε ότι ακριβώς έχει ειπωθεί.</a:t>
                      </a:r>
                      <a:endParaRPr lang="en-US" sz="1200">
                        <a:effectLst/>
                        <a:latin typeface="Times New Roman"/>
                        <a:ea typeface="Yu Mincho"/>
                      </a:endParaRPr>
                    </a:p>
                  </a:txBody>
                  <a:tcPr marL="68580" marR="68580" marT="0" marB="0" anchor="ctr"/>
                </a:tc>
                <a:extLst>
                  <a:ext uri="{0D108BD9-81ED-4DB2-BD59-A6C34878D82A}">
                    <a16:rowId xmlns:a16="http://schemas.microsoft.com/office/drawing/2014/main" val="189265555"/>
                  </a:ext>
                </a:extLst>
              </a:tr>
              <a:tr h="510646">
                <a:tc>
                  <a:txBody>
                    <a:bodyPr/>
                    <a:lstStyle/>
                    <a:p>
                      <a:pPr indent="0" algn="l">
                        <a:lnSpc>
                          <a:spcPts val="1600"/>
                        </a:lnSpc>
                        <a:spcAft>
                          <a:spcPts val="600"/>
                        </a:spcAft>
                      </a:pPr>
                      <a:r>
                        <a:rPr lang="el-GR" sz="1200" dirty="0">
                          <a:effectLst/>
                        </a:rPr>
                        <a:t>Δώστε στον συνεντευξιαζόμενο αρκετό χρόνο για να απαντήσει.</a:t>
                      </a:r>
                      <a:endParaRPr lang="en-US" sz="12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a:effectLst/>
                        </a:rPr>
                        <a:t>Μην βιάζεστε, αλλά και μην επιτρέπετε αμήχανες σιωπές.</a:t>
                      </a:r>
                      <a:endParaRPr lang="en-US" sz="1200">
                        <a:effectLst/>
                        <a:latin typeface="Times New Roman"/>
                        <a:ea typeface="Yu Mincho"/>
                      </a:endParaRPr>
                    </a:p>
                  </a:txBody>
                  <a:tcPr marL="68580" marR="68580" marT="0" marB="0" anchor="ctr"/>
                </a:tc>
                <a:extLst>
                  <a:ext uri="{0D108BD9-81ED-4DB2-BD59-A6C34878D82A}">
                    <a16:rowId xmlns:a16="http://schemas.microsoft.com/office/drawing/2014/main" val="2972606681"/>
                  </a:ext>
                </a:extLst>
              </a:tr>
              <a:tr h="624162">
                <a:tc>
                  <a:txBody>
                    <a:bodyPr/>
                    <a:lstStyle/>
                    <a:p>
                      <a:pPr indent="0" algn="l">
                        <a:lnSpc>
                          <a:spcPts val="1600"/>
                        </a:lnSpc>
                        <a:spcAft>
                          <a:spcPts val="600"/>
                        </a:spcAft>
                      </a:pPr>
                      <a:r>
                        <a:rPr lang="el-GR" sz="1200">
                          <a:effectLst/>
                        </a:rPr>
                        <a:t>Όπου οι συνεντευξιαζόμενοι εκφράζουν αμφιβολίες ή δισταγμούς, προσκαλέστε τους να μοιραστούν τις σκέψεις τους.</a:t>
                      </a:r>
                      <a:endParaRPr lang="en-US" sz="12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a:effectLst/>
                        </a:rPr>
                        <a:t>Αποφύγετε να δώσετε την εντύπωση πως προτιμάτε κάποια είδη απαντήσεων από κάποια άλλα.</a:t>
                      </a:r>
                      <a:endParaRPr lang="en-US" sz="1200">
                        <a:effectLst/>
                        <a:latin typeface="Times New Roman"/>
                        <a:ea typeface="Yu Mincho"/>
                      </a:endParaRPr>
                    </a:p>
                  </a:txBody>
                  <a:tcPr marL="68580" marR="68580" marT="0" marB="0" anchor="ctr"/>
                </a:tc>
                <a:extLst>
                  <a:ext uri="{0D108BD9-81ED-4DB2-BD59-A6C34878D82A}">
                    <a16:rowId xmlns:a16="http://schemas.microsoft.com/office/drawing/2014/main" val="1729533056"/>
                  </a:ext>
                </a:extLst>
              </a:tr>
              <a:tr h="624162">
                <a:tc>
                  <a:txBody>
                    <a:bodyPr/>
                    <a:lstStyle/>
                    <a:p>
                      <a:pPr indent="0" algn="l">
                        <a:lnSpc>
                          <a:spcPts val="1600"/>
                        </a:lnSpc>
                        <a:spcAft>
                          <a:spcPts val="600"/>
                        </a:spcAft>
                      </a:pPr>
                      <a:r>
                        <a:rPr lang="el-GR" sz="1200">
                          <a:effectLst/>
                        </a:rPr>
                        <a:t>Να είστε ευαίσθητοι σε πιθανές παρεξηγήσεις για τις ερωτήσεις, και αν το θεωρήσετε κατάλληλο, επαναλάβετε την ερώτηση.</a:t>
                      </a:r>
                      <a:endParaRPr lang="en-US" sz="12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dirty="0">
                          <a:effectLst/>
                        </a:rPr>
                        <a:t>Μην κάνετε καμία υπόθεση για τους τρόπους με τους οποίους μπορεί να σκέφτεται ο συνεντευξιαζόμενος.</a:t>
                      </a:r>
                      <a:endParaRPr lang="en-US" sz="1200" dirty="0">
                        <a:effectLst/>
                        <a:latin typeface="Times New Roman"/>
                        <a:ea typeface="Yu Mincho"/>
                      </a:endParaRPr>
                    </a:p>
                  </a:txBody>
                  <a:tcPr marL="68580" marR="68580" marT="0" marB="0" anchor="ctr"/>
                </a:tc>
                <a:extLst>
                  <a:ext uri="{0D108BD9-81ED-4DB2-BD59-A6C34878D82A}">
                    <a16:rowId xmlns:a16="http://schemas.microsoft.com/office/drawing/2014/main" val="1352683161"/>
                  </a:ext>
                </a:extLst>
              </a:tr>
              <a:tr h="457416">
                <a:tc>
                  <a:txBody>
                    <a:bodyPr/>
                    <a:lstStyle/>
                    <a:p>
                      <a:pPr indent="0" algn="l">
                        <a:lnSpc>
                          <a:spcPts val="1600"/>
                        </a:lnSpc>
                        <a:spcAft>
                          <a:spcPts val="600"/>
                        </a:spcAft>
                      </a:pPr>
                      <a:r>
                        <a:rPr lang="el-GR" sz="1200">
                          <a:effectLst/>
                        </a:rPr>
                        <a:t>Να γνωρίζετε πως ο ερωτώμενος μπορεί να κάνει αντικρουόμενες δηλώσεις.</a:t>
                      </a:r>
                      <a:endParaRPr lang="en-US" sz="12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a:effectLst/>
                        </a:rPr>
                        <a:t>Μην ξεχνάτε τις προηγούμενες απαντήσεις της συνέντευξης.</a:t>
                      </a:r>
                      <a:endParaRPr lang="en-US" sz="1200">
                        <a:effectLst/>
                        <a:latin typeface="Times New Roman"/>
                        <a:ea typeface="Yu Mincho"/>
                      </a:endParaRPr>
                    </a:p>
                  </a:txBody>
                  <a:tcPr marL="68580" marR="68580" marT="0" marB="0" anchor="ctr"/>
                </a:tc>
                <a:extLst>
                  <a:ext uri="{0D108BD9-81ED-4DB2-BD59-A6C34878D82A}">
                    <a16:rowId xmlns:a16="http://schemas.microsoft.com/office/drawing/2014/main" val="2790871744"/>
                  </a:ext>
                </a:extLst>
              </a:tr>
              <a:tr h="309239">
                <a:tc>
                  <a:txBody>
                    <a:bodyPr/>
                    <a:lstStyle/>
                    <a:p>
                      <a:pPr indent="0" algn="l">
                        <a:lnSpc>
                          <a:spcPts val="1600"/>
                        </a:lnSpc>
                        <a:spcAft>
                          <a:spcPts val="600"/>
                        </a:spcAft>
                      </a:pPr>
                      <a:r>
                        <a:rPr lang="el-GR" sz="1200">
                          <a:effectLst/>
                        </a:rPr>
                        <a:t>Προσπαθήστε να δημιουργήσετε μία ανεπίσημη ατμόσφαιρα.</a:t>
                      </a:r>
                      <a:endParaRPr lang="en-US" sz="12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dirty="0">
                          <a:effectLst/>
                        </a:rPr>
                        <a:t>Μην ανακρίνετε τον συνεντευξιαζόμενο.</a:t>
                      </a:r>
                      <a:endParaRPr lang="en-US" sz="1200" dirty="0">
                        <a:effectLst/>
                        <a:latin typeface="Times New Roman"/>
                        <a:ea typeface="Yu Mincho"/>
                      </a:endParaRPr>
                    </a:p>
                  </a:txBody>
                  <a:tcPr marL="68580" marR="68580" marT="0" marB="0" anchor="ctr"/>
                </a:tc>
                <a:extLst>
                  <a:ext uri="{0D108BD9-81ED-4DB2-BD59-A6C34878D82A}">
                    <a16:rowId xmlns:a16="http://schemas.microsoft.com/office/drawing/2014/main" val="3255912400"/>
                  </a:ext>
                </a:extLst>
              </a:tr>
              <a:tr h="480435">
                <a:tc>
                  <a:txBody>
                    <a:bodyPr/>
                    <a:lstStyle/>
                    <a:p>
                      <a:pPr indent="0" algn="l">
                        <a:lnSpc>
                          <a:spcPts val="1600"/>
                        </a:lnSpc>
                        <a:spcAft>
                          <a:spcPts val="600"/>
                        </a:spcAft>
                      </a:pPr>
                      <a:r>
                        <a:rPr lang="el-GR" sz="1200">
                          <a:effectLst/>
                        </a:rPr>
                        <a:t>Να είστε προετοιμασμένοι να εγκαταλείψετε τη συνέντευξη αν δεν πάει καλά.</a:t>
                      </a:r>
                      <a:endParaRPr lang="en-US" sz="12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200" dirty="0">
                          <a:effectLst/>
                        </a:rPr>
                        <a:t>Μην συνεχίζετε αν ο ερωτώμενος εμφανίζεται ταραγμένος, θυμωμένος, ή παραιτημένος.</a:t>
                      </a:r>
                      <a:endParaRPr lang="en-US" sz="1200" dirty="0">
                        <a:effectLst/>
                        <a:latin typeface="Times New Roman"/>
                        <a:ea typeface="Yu Mincho"/>
                      </a:endParaRPr>
                    </a:p>
                  </a:txBody>
                  <a:tcPr marL="68580" marR="68580" marT="0" marB="0" anchor="ctr"/>
                </a:tc>
                <a:extLst>
                  <a:ext uri="{0D108BD9-81ED-4DB2-BD59-A6C34878D82A}">
                    <a16:rowId xmlns:a16="http://schemas.microsoft.com/office/drawing/2014/main" val="3375131241"/>
                  </a:ext>
                </a:extLst>
              </a:tr>
            </a:tbl>
          </a:graphicData>
        </a:graphic>
      </p:graphicFrame>
    </p:spTree>
    <p:extLst>
      <p:ext uri="{BB962C8B-B14F-4D97-AF65-F5344CB8AC3E}">
        <p14:creationId xmlns:p14="http://schemas.microsoft.com/office/powerpoint/2010/main" val="3373230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t>Ομαδικές Συνεντεύξεις</a:t>
            </a:r>
            <a:endParaRPr lang="en-US" dirty="0"/>
          </a:p>
        </p:txBody>
      </p:sp>
      <p:sp>
        <p:nvSpPr>
          <p:cNvPr id="5" name="Content Placeholder 4"/>
          <p:cNvSpPr>
            <a:spLocks noGrp="1"/>
          </p:cNvSpPr>
          <p:nvPr>
            <p:ph type="body" idx="1"/>
          </p:nvPr>
        </p:nvSpPr>
        <p:spPr/>
        <p:txBody>
          <a:bodyPr>
            <a:normAutofit/>
          </a:bodyPr>
          <a:lstStyle/>
          <a:p>
            <a:r>
              <a:rPr lang="el-GR" sz="2400" dirty="0"/>
              <a:t>Πολλαπλοί </a:t>
            </a:r>
            <a:r>
              <a:rPr lang="el-GR" sz="2400" dirty="0" err="1"/>
              <a:t>συνεντεύκτες</a:t>
            </a:r>
            <a:r>
              <a:rPr lang="en-GB" sz="2400" dirty="0"/>
              <a:t>: </a:t>
            </a:r>
            <a:r>
              <a:rPr lang="el-GR" sz="2400" dirty="0"/>
              <a:t>μπορούν να αναληφθούν διαφορετικοί ρόλοι</a:t>
            </a:r>
          </a:p>
          <a:p>
            <a:r>
              <a:rPr lang="el-GR" sz="2400" dirty="0"/>
              <a:t>Κοινές συνεντεύξεις</a:t>
            </a:r>
            <a:r>
              <a:rPr lang="en-GB" sz="2400" dirty="0"/>
              <a:t>: </a:t>
            </a:r>
            <a:r>
              <a:rPr lang="el-GR" sz="2400" dirty="0"/>
              <a:t>μπορούν να διευκολύνουν τη συλλογή ανταγωνιστικών ή επιβεβαιωτικών οπτικών ενός γεγονότος</a:t>
            </a:r>
          </a:p>
          <a:p>
            <a:r>
              <a:rPr lang="el-GR" sz="2400" dirty="0"/>
              <a:t>Ομάδες εστίασης</a:t>
            </a:r>
            <a:r>
              <a:rPr lang="en-US" sz="2400" dirty="0"/>
              <a:t>: </a:t>
            </a:r>
            <a:r>
              <a:rPr lang="el-GR" sz="2400" dirty="0"/>
              <a:t>μπορούν να αποτελέσουν έναν χαμηλού κόστους τρόπο για τη συλλογή δεδομένων, αλλά απαιτούν ένα σημαντικό βαθμό συνεργασίας και ενθουσιασμού από τους συμμετέχοντες. </a:t>
            </a:r>
            <a:endParaRPr lang="en-US" sz="2400" dirty="0"/>
          </a:p>
        </p:txBody>
      </p:sp>
    </p:spTree>
    <p:extLst>
      <p:ext uri="{BB962C8B-B14F-4D97-AF65-F5344CB8AC3E}">
        <p14:creationId xmlns:p14="http://schemas.microsoft.com/office/powerpoint/2010/main" val="2699773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Τηλεφωνικές Συνεντεύξεις</a:t>
            </a:r>
            <a:endParaRPr lang="en-US" dirty="0"/>
          </a:p>
        </p:txBody>
      </p:sp>
      <p:sp>
        <p:nvSpPr>
          <p:cNvPr id="3" name="Content Placeholder 2"/>
          <p:cNvSpPr>
            <a:spLocks noGrp="1"/>
          </p:cNvSpPr>
          <p:nvPr>
            <p:ph type="body" idx="1"/>
          </p:nvPr>
        </p:nvSpPr>
        <p:spPr/>
        <p:txBody>
          <a:bodyPr>
            <a:noAutofit/>
          </a:bodyPr>
          <a:lstStyle/>
          <a:p>
            <a:pPr>
              <a:lnSpc>
                <a:spcPct val="120000"/>
              </a:lnSpc>
            </a:pPr>
            <a:r>
              <a:rPr lang="el-GR" sz="2000" dirty="0"/>
              <a:t>Καλλιέργεια καλής σχέσης και διατήρηση της διασύνδεσης</a:t>
            </a:r>
            <a:endParaRPr lang="en-GB" sz="2000" dirty="0"/>
          </a:p>
          <a:p>
            <a:pPr lvl="0">
              <a:lnSpc>
                <a:spcPct val="120000"/>
              </a:lnSpc>
            </a:pPr>
            <a:r>
              <a:rPr lang="el-GR" sz="2000" dirty="0"/>
              <a:t>Επίδειξη πνεύματος ανταπόκρισης στο περιεχόμενο και στις ανησυχίες του </a:t>
            </a:r>
            <a:r>
              <a:rPr lang="el-GR" sz="2000" dirty="0" err="1"/>
              <a:t>συνεντευξιαζόμενου</a:t>
            </a:r>
            <a:r>
              <a:rPr lang="el-GR" sz="2000" dirty="0"/>
              <a:t>. </a:t>
            </a:r>
            <a:endParaRPr lang="en-GB" sz="2000" dirty="0"/>
          </a:p>
          <a:p>
            <a:pPr lvl="0">
              <a:lnSpc>
                <a:spcPct val="120000"/>
              </a:lnSpc>
            </a:pPr>
            <a:r>
              <a:rPr lang="el-GR" sz="2000" dirty="0"/>
              <a:t>Δείχνουμε σεβασμό για τον συνεντευξιαζόμενο και τη συνεισφορά του</a:t>
            </a:r>
          </a:p>
          <a:p>
            <a:pPr lvl="0">
              <a:lnSpc>
                <a:spcPct val="120000"/>
              </a:lnSpc>
            </a:pPr>
            <a:r>
              <a:rPr lang="el-GR" sz="2000" dirty="0"/>
              <a:t>Διασφαλίστε ότι ο εξοπλισμός και η ποιότητα ήχου θα είναι υψηλής ποιότητας</a:t>
            </a:r>
            <a:endParaRPr lang="en-GB" sz="2000" dirty="0"/>
          </a:p>
          <a:p>
            <a:pPr lvl="0">
              <a:lnSpc>
                <a:spcPct val="120000"/>
              </a:lnSpc>
            </a:pPr>
            <a:r>
              <a:rPr lang="el-GR" sz="2000" dirty="0"/>
              <a:t>Αποφύγετε την φλυαρία χρησιμοποιώντας την τεχνική της ενεργητικής ακρόασης</a:t>
            </a:r>
            <a:endParaRPr lang="en-US" sz="2000" dirty="0"/>
          </a:p>
        </p:txBody>
      </p:sp>
    </p:spTree>
    <p:extLst>
      <p:ext uri="{BB962C8B-B14F-4D97-AF65-F5344CB8AC3E}">
        <p14:creationId xmlns:p14="http://schemas.microsoft.com/office/powerpoint/2010/main" val="1958147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Δεοντολογικά Ζητήματα</a:t>
            </a:r>
            <a:endParaRPr lang="en-US" dirty="0"/>
          </a:p>
        </p:txBody>
      </p:sp>
      <p:sp>
        <p:nvSpPr>
          <p:cNvPr id="3" name="Content Placeholder 2"/>
          <p:cNvSpPr>
            <a:spLocks noGrp="1"/>
          </p:cNvSpPr>
          <p:nvPr>
            <p:ph type="body" idx="1"/>
          </p:nvPr>
        </p:nvSpPr>
        <p:spPr/>
        <p:txBody>
          <a:bodyPr>
            <a:normAutofit/>
          </a:bodyPr>
          <a:lstStyle/>
          <a:p>
            <a:pPr lvl="0"/>
            <a:r>
              <a:rPr lang="el-GR" sz="2400" dirty="0"/>
              <a:t>Οι ερωτώμενοι έχουν το δικαίωμα να μην απαντήσουν μεμονωμένες ερωτήσεις ή να τερματίσουν την συνέντευξη πριν ολοκληρωθεί</a:t>
            </a:r>
            <a:endParaRPr lang="en-US" sz="2400" dirty="0"/>
          </a:p>
          <a:p>
            <a:r>
              <a:rPr lang="el-GR" sz="2400" dirty="0"/>
              <a:t>Οι συνεντεύξεις δεν μπορούν να χρησιμοποιηθούν ως ένα κακόβουλο μέσο για πωλήσεις στους ερωτώμενους.</a:t>
            </a:r>
            <a:endParaRPr lang="en-US" sz="2400" dirty="0"/>
          </a:p>
          <a:p>
            <a:r>
              <a:rPr lang="el-GR" sz="2400" b="1" dirty="0"/>
              <a:t>Εν επιγνώσει συναίνεση</a:t>
            </a:r>
            <a:r>
              <a:rPr lang="en-US" sz="2400" dirty="0"/>
              <a:t> : </a:t>
            </a:r>
            <a:r>
              <a:rPr lang="el-GR" sz="2400" dirty="0"/>
              <a:t>η αποτελεσματική συνέντευξη φανερώνει τις σκέψεις, τις γνώσεις, και την εμπειρία των </a:t>
            </a:r>
            <a:r>
              <a:rPr lang="el-GR" sz="2400" dirty="0" err="1"/>
              <a:t>συνεντευξιαζόμενων</a:t>
            </a:r>
            <a:r>
              <a:rPr lang="el-GR" sz="2400" dirty="0"/>
              <a:t>, τόσο στον συνεντεύκτη, αλλά και στους ίδιους τους </a:t>
            </a:r>
            <a:r>
              <a:rPr lang="el-GR" sz="2400" dirty="0" err="1"/>
              <a:t>συνεντευξιαζόμενους</a:t>
            </a:r>
            <a:r>
              <a:rPr lang="el-GR" sz="2400" dirty="0"/>
              <a:t>. </a:t>
            </a:r>
            <a:endParaRPr lang="en-GB" sz="2400" dirty="0"/>
          </a:p>
          <a:p>
            <a:endParaRPr lang="en-US" sz="2400" dirty="0"/>
          </a:p>
        </p:txBody>
      </p:sp>
    </p:spTree>
    <p:extLst>
      <p:ext uri="{BB962C8B-B14F-4D97-AF65-F5344CB8AC3E}">
        <p14:creationId xmlns:p14="http://schemas.microsoft.com/office/powerpoint/2010/main" val="1406050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lnSpcReduction="10000"/>
          </a:bodyPr>
          <a:lstStyle/>
          <a:p>
            <a:pPr marL="0" indent="0">
              <a:buNone/>
            </a:pPr>
            <a:r>
              <a:rPr lang="el-GR" sz="2400" dirty="0"/>
              <a:t>Έχοντας μελετήσει αυτό το κεφάλαιο θα είστε σε θέση να:</a:t>
            </a:r>
          </a:p>
          <a:p>
            <a:pPr lvl="0"/>
            <a:r>
              <a:rPr lang="el-GR" sz="2400" dirty="0"/>
              <a:t>Περιγράφετε και να επιλέγετε ανάμεσα σε δομημένες, </a:t>
            </a:r>
            <a:r>
              <a:rPr lang="el-GR" sz="2400" dirty="0" err="1"/>
              <a:t>ημί</a:t>
            </a:r>
            <a:r>
              <a:rPr lang="el-GR" sz="2400" dirty="0"/>
              <a:t>-δομημένες, αδόμητες, εστιασμένες και άτυπες συνεντεύξεις με βάση τους στόχους της έρευνας.</a:t>
            </a:r>
            <a:endParaRPr lang="en-US" sz="2400" dirty="0"/>
          </a:p>
          <a:p>
            <a:pPr lvl="0"/>
            <a:r>
              <a:rPr lang="el-GR" sz="2400" dirty="0"/>
              <a:t>Επιλέγετε μεταξύ των συνεντεύξεων και των ερωτηματολογίων που συμπληρώνονται από τους ερωτώμενους.</a:t>
            </a:r>
            <a:endParaRPr lang="en-US" sz="2400" dirty="0"/>
          </a:p>
          <a:p>
            <a:pPr lvl="0"/>
            <a:r>
              <a:rPr lang="el-GR" sz="2400" dirty="0"/>
              <a:t>Παράγετε μία έγκυρη και αξιόπιστη ατζέντα συνέντευξης.</a:t>
            </a:r>
            <a:endParaRPr lang="en-US" sz="2400" dirty="0"/>
          </a:p>
          <a:p>
            <a:pPr lvl="0"/>
            <a:r>
              <a:rPr lang="el-GR" sz="2400" dirty="0"/>
              <a:t>Διεξάγετε μία συνέντευξη επιδέξια, διακριτικά, με ασφάλεια και σεβόμενοι τη δεοντολογία.</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Γιατί να χρησιμοποιήσουμε συνεντεύξεις;</a:t>
            </a:r>
            <a:endParaRPr lang="en-US" sz="3600" dirty="0"/>
          </a:p>
        </p:txBody>
      </p:sp>
      <p:sp>
        <p:nvSpPr>
          <p:cNvPr id="3" name="Content Placeholder 2"/>
          <p:cNvSpPr>
            <a:spLocks noGrp="1"/>
          </p:cNvSpPr>
          <p:nvPr>
            <p:ph type="body" idx="1"/>
          </p:nvPr>
        </p:nvSpPr>
        <p:spPr/>
        <p:txBody>
          <a:bodyPr>
            <a:normAutofit fontScale="92500" lnSpcReduction="20000"/>
          </a:bodyPr>
          <a:lstStyle/>
          <a:p>
            <a:r>
              <a:rPr lang="el-GR" sz="2400" dirty="0"/>
              <a:t>Ο στόχος της έρευνας είναι εν πολλοίς διερευνητικός</a:t>
            </a:r>
            <a:r>
              <a:rPr lang="en-US" sz="2400" dirty="0"/>
              <a:t>: </a:t>
            </a:r>
            <a:r>
              <a:rPr lang="el-GR" sz="2400" dirty="0"/>
              <a:t>ασχολείται με τα νοήματα που αποδίδουν οι άνθρωποι στα φαινόμενα </a:t>
            </a:r>
          </a:p>
          <a:p>
            <a:r>
              <a:rPr lang="el-GR" sz="2400" dirty="0"/>
              <a:t>Πιθανόν οι συμμετέχοντες να είναι ανοικτοί στο να μιλήσουν και να το απολαμβάνουν</a:t>
            </a:r>
          </a:p>
          <a:p>
            <a:r>
              <a:rPr lang="el-GR" sz="2400" dirty="0"/>
              <a:t>Μπορεί να χρησιμοποιηθεί ως το μέσο συλλογής πληροφοριών για τις γνώσεις, τις αξίες, τις προτιμήσεις, και τις στάσεις ενός ατόμου</a:t>
            </a:r>
            <a:r>
              <a:rPr lang="en-US" sz="2400" dirty="0"/>
              <a:t> </a:t>
            </a:r>
            <a:endParaRPr lang="el-GR" sz="2400" dirty="0"/>
          </a:p>
          <a:p>
            <a:r>
              <a:rPr lang="el-GR" sz="2400" dirty="0"/>
              <a:t>Μπορεί να χρησιμοποιηθεί για να ελέγξει μία υπόθεση, ή για να αναγνωρίσει μεταβλητές και τις σχέσεις τους</a:t>
            </a:r>
          </a:p>
          <a:p>
            <a:r>
              <a:rPr lang="el-GR" sz="2400" dirty="0"/>
              <a:t>Μπορεί να χρησιμοποιηθεί σε συνδυασμό με άλλες ερευνητικές τεχνικές για να μελετηθούν περαιτέρω κάποια σημαντικά ζητήματα</a:t>
            </a:r>
            <a:endParaRPr lang="en-US" sz="2400" dirty="0"/>
          </a:p>
        </p:txBody>
      </p:sp>
    </p:spTree>
    <p:extLst>
      <p:ext uri="{BB962C8B-B14F-4D97-AF65-F5344CB8AC3E}">
        <p14:creationId xmlns:p14="http://schemas.microsoft.com/office/powerpoint/2010/main" val="2819733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Η Συνέντευξη είναι η καλύτερη προσέγγιση όταν...</a:t>
            </a:r>
            <a:endParaRPr lang="en-US" sz="3600" dirty="0"/>
          </a:p>
        </p:txBody>
      </p:sp>
      <p:sp>
        <p:nvSpPr>
          <p:cNvPr id="3" name="Content Placeholder 2"/>
          <p:cNvSpPr>
            <a:spLocks noGrp="1"/>
          </p:cNvSpPr>
          <p:nvPr>
            <p:ph type="body" idx="1"/>
          </p:nvPr>
        </p:nvSpPr>
        <p:spPr/>
        <p:txBody>
          <a:bodyPr>
            <a:normAutofit lnSpcReduction="10000"/>
          </a:bodyPr>
          <a:lstStyle/>
          <a:p>
            <a:pPr lvl="0"/>
            <a:r>
              <a:rPr lang="el-GR" sz="2400" dirty="0"/>
              <a:t>Οι ερευνητικοί στόχοι βασίζονται στην κατανόηση εμπειριών, απόψεων, στάσεων, αξιών, και διαδικασιών.</a:t>
            </a:r>
            <a:endParaRPr lang="en-US" sz="2400" dirty="0"/>
          </a:p>
          <a:p>
            <a:pPr lvl="0"/>
            <a:r>
              <a:rPr lang="el-GR" sz="2400" dirty="0"/>
              <a:t>Υπάρχει μία ανάγκη να αποκτήσουμε άκρως προσωπικά δεδομένα.</a:t>
            </a:r>
            <a:endParaRPr lang="en-US" sz="2400" dirty="0"/>
          </a:p>
          <a:p>
            <a:pPr lvl="0"/>
            <a:r>
              <a:rPr lang="el-GR" sz="2400" dirty="0"/>
              <a:t>Απαιτείται η περαιτέρω διερεύνηση σημαντικών ζητημάτων.</a:t>
            </a:r>
            <a:endParaRPr lang="en-US" sz="2400" dirty="0"/>
          </a:p>
          <a:p>
            <a:pPr lvl="0"/>
            <a:r>
              <a:rPr lang="el-GR" sz="2400" dirty="0"/>
              <a:t>Είναι σημαντικό να υπάρχει ένα καλό ποσοστό συμμετοχής στην έρευνα .</a:t>
            </a:r>
            <a:endParaRPr lang="en-US" sz="2400" dirty="0"/>
          </a:p>
          <a:p>
            <a:pPr lvl="0"/>
            <a:r>
              <a:rPr lang="el-GR" sz="2400" dirty="0"/>
              <a:t>Οι ερωτώμενοι δεν μιλάνε καλά την επίσημη γλώσσα της χώρας, ή όταν έχουν δυσκολίες στο γραπτό λόγο.</a:t>
            </a:r>
            <a:endParaRPr lang="en-US" sz="2400" dirty="0"/>
          </a:p>
        </p:txBody>
      </p:sp>
    </p:spTree>
    <p:extLst>
      <p:ext uri="{BB962C8B-B14F-4D97-AF65-F5344CB8AC3E}">
        <p14:creationId xmlns:p14="http://schemas.microsoft.com/office/powerpoint/2010/main" val="3472433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Επιστημολογικές Θέσεις στη Συνέντευξη</a:t>
            </a:r>
            <a:endParaRPr lang="en-US" dirty="0"/>
          </a:p>
        </p:txBody>
      </p:sp>
      <p:sp>
        <p:nvSpPr>
          <p:cNvPr id="3" name="Content Placeholder 2"/>
          <p:cNvSpPr>
            <a:spLocks noGrp="1"/>
          </p:cNvSpPr>
          <p:nvPr>
            <p:ph type="body" idx="1"/>
          </p:nvPr>
        </p:nvSpPr>
        <p:spPr/>
        <p:txBody>
          <a:bodyPr>
            <a:normAutofit fontScale="92500" lnSpcReduction="10000"/>
          </a:bodyPr>
          <a:lstStyle/>
          <a:p>
            <a:pPr lvl="0"/>
            <a:r>
              <a:rPr lang="el-GR" sz="2400" b="1" dirty="0"/>
              <a:t>Νέο-θετικιστικές</a:t>
            </a:r>
            <a:r>
              <a:rPr lang="el-GR" sz="2400" dirty="0"/>
              <a:t>. Ο «έμπειρος» ερευνητής διατυπώνει καλές ερωτήσεις, κρατά μία ουδέτερη στάση για να αποφύγει την προκατάληψη και δημιουργεί δεδομένα για να παράξει έγκυρα ευρήματα.</a:t>
            </a:r>
          </a:p>
          <a:p>
            <a:pPr lvl="0"/>
            <a:r>
              <a:rPr lang="el-GR" sz="2400" b="1" dirty="0"/>
              <a:t>Ρομαντικές</a:t>
            </a:r>
            <a:r>
              <a:rPr lang="el-GR" sz="2400" dirty="0"/>
              <a:t>. Ο </a:t>
            </a:r>
            <a:r>
              <a:rPr lang="el-GR" sz="2400" dirty="0" err="1"/>
              <a:t>συνεντεύκτης</a:t>
            </a:r>
            <a:r>
              <a:rPr lang="el-GR" sz="2400" dirty="0"/>
              <a:t> χτίζει μία επικοινωνία και μία συναισθηματική σύνδεση με τον συνεντευξιαζόμενο και τον βάζει να αποκαλύψει πράγματα για τον εαυτό του και για τις βαθιές ερμηνείες της για τον κόσμο.</a:t>
            </a:r>
          </a:p>
          <a:p>
            <a:pPr lvl="0"/>
            <a:r>
              <a:rPr lang="el-GR" sz="2400" b="1" dirty="0" err="1"/>
              <a:t>Κονστρουκτιβιστικές</a:t>
            </a:r>
            <a:r>
              <a:rPr lang="el-GR" sz="2400" dirty="0"/>
              <a:t>. Ο </a:t>
            </a:r>
            <a:r>
              <a:rPr lang="el-GR" sz="2400" dirty="0" err="1"/>
              <a:t>συνεντεύκτης</a:t>
            </a:r>
            <a:r>
              <a:rPr lang="el-GR" sz="2400" dirty="0"/>
              <a:t> και ο συνεντευξιαζόμενος κατασκευάζουν από κοινού τα δεδομένα μέσα από αδόμητες και </a:t>
            </a:r>
            <a:r>
              <a:rPr lang="el-GR" sz="2400" dirty="0" err="1"/>
              <a:t>ημί</a:t>
            </a:r>
            <a:r>
              <a:rPr lang="el-GR" sz="2400" dirty="0"/>
              <a:t>-δομημένες συνεντεύξεις, ενώ εργάζονται μαζί για να αντιληφθούν το θέμα της έρευνας.</a:t>
            </a:r>
            <a:endParaRPr lang="en-US" sz="2400" dirty="0"/>
          </a:p>
        </p:txBody>
      </p:sp>
    </p:spTree>
    <p:extLst>
      <p:ext uri="{BB962C8B-B14F-4D97-AF65-F5344CB8AC3E}">
        <p14:creationId xmlns:p14="http://schemas.microsoft.com/office/powerpoint/2010/main" val="1259675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443323803"/>
              </p:ext>
            </p:extLst>
          </p:nvPr>
        </p:nvGraphicFramePr>
        <p:xfrm>
          <a:off x="385507" y="156514"/>
          <a:ext cx="8469443" cy="5947112"/>
        </p:xfrm>
        <a:graphic>
          <a:graphicData uri="http://schemas.openxmlformats.org/drawingml/2006/table">
            <a:tbl>
              <a:tblPr firstRow="1" bandRow="1">
                <a:tableStyleId>{FABFCF23-3B69-468F-B69F-88F6DE6A72F2}</a:tableStyleId>
              </a:tblPr>
              <a:tblGrid>
                <a:gridCol w="2414496">
                  <a:extLst>
                    <a:ext uri="{9D8B030D-6E8A-4147-A177-3AD203B41FA5}">
                      <a16:colId xmlns:a16="http://schemas.microsoft.com/office/drawing/2014/main" val="3276739723"/>
                    </a:ext>
                  </a:extLst>
                </a:gridCol>
                <a:gridCol w="6054947">
                  <a:extLst>
                    <a:ext uri="{9D8B030D-6E8A-4147-A177-3AD203B41FA5}">
                      <a16:colId xmlns:a16="http://schemas.microsoft.com/office/drawing/2014/main" val="2975408143"/>
                    </a:ext>
                  </a:extLst>
                </a:gridCol>
              </a:tblGrid>
              <a:tr h="395096">
                <a:tc>
                  <a:txBody>
                    <a:bodyPr/>
                    <a:lstStyle/>
                    <a:p>
                      <a:pPr algn="l">
                        <a:lnSpc>
                          <a:spcPct val="150000"/>
                        </a:lnSpc>
                        <a:spcAft>
                          <a:spcPts val="0"/>
                        </a:spcAft>
                        <a:tabLst>
                          <a:tab pos="1828800" algn="ctr"/>
                          <a:tab pos="3200400" algn="ctr"/>
                          <a:tab pos="4572000" algn="ctr"/>
                        </a:tabLst>
                      </a:pPr>
                      <a:r>
                        <a:rPr lang="el-GR" sz="1600" dirty="0">
                          <a:effectLst/>
                        </a:rPr>
                        <a:t>Τύπος Συνέντευξης</a:t>
                      </a:r>
                      <a:endParaRPr lang="en-GB" sz="1600" b="1" i="1"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lnSpc>
                          <a:spcPct val="150000"/>
                        </a:lnSpc>
                        <a:spcAft>
                          <a:spcPts val="0"/>
                        </a:spcAft>
                        <a:tabLst>
                          <a:tab pos="1828800" algn="ctr"/>
                          <a:tab pos="3200400" algn="ctr"/>
                          <a:tab pos="4572000" algn="ctr"/>
                        </a:tabLst>
                      </a:pPr>
                      <a:r>
                        <a:rPr lang="el-GR" sz="1600" dirty="0">
                          <a:effectLst/>
                        </a:rPr>
                        <a:t>Μέθοδος</a:t>
                      </a:r>
                      <a:endParaRPr lang="en-GB" sz="1600" b="1" i="1"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557587669"/>
                  </a:ext>
                </a:extLst>
              </a:tr>
              <a:tr h="613683">
                <a:tc>
                  <a:txBody>
                    <a:bodyPr/>
                    <a:lstStyle/>
                    <a:p>
                      <a:pPr lvl="0" algn="l"/>
                      <a:r>
                        <a:rPr lang="el-GR" sz="1600" b="1" kern="1200" dirty="0">
                          <a:effectLst/>
                        </a:rPr>
                        <a:t>Δομημένες συνεντεύξεις</a:t>
                      </a:r>
                      <a:endParaRPr lang="en-US" sz="1600" b="1" kern="1200" dirty="0">
                        <a:solidFill>
                          <a:schemeClr val="tx1"/>
                        </a:solidFill>
                        <a:effectLst/>
                        <a:latin typeface="+mn-lt"/>
                        <a:ea typeface="+mn-ea"/>
                        <a:cs typeface="+mn-cs"/>
                      </a:endParaRPr>
                    </a:p>
                  </a:txBody>
                  <a:tcPr marL="68580" marR="68580" marT="0" marB="0" anchor="ctr"/>
                </a:tc>
                <a:tc>
                  <a:txBody>
                    <a:bodyPr/>
                    <a:lstStyle/>
                    <a:p>
                      <a:pPr algn="l">
                        <a:lnSpc>
                          <a:spcPct val="150000"/>
                        </a:lnSpc>
                        <a:spcAft>
                          <a:spcPts val="0"/>
                        </a:spcAft>
                        <a:tabLst>
                          <a:tab pos="1828800" algn="ctr"/>
                          <a:tab pos="3200400" algn="ctr"/>
                          <a:tab pos="4572000" algn="ctr"/>
                        </a:tabLst>
                      </a:pPr>
                      <a:r>
                        <a:rPr lang="el-GR" sz="1600" dirty="0">
                          <a:effectLst/>
                        </a:rPr>
                        <a:t>Χρησιμοποιούν προκατασκευασμένα ερωτηματολόγια και τυποποιημένες ερωτήσεις </a:t>
                      </a:r>
                      <a:endParaRPr lang="en-US" sz="1600" b="0" dirty="0">
                        <a:effectLst/>
                        <a:latin typeface="+mn-lt"/>
                      </a:endParaRPr>
                    </a:p>
                  </a:txBody>
                  <a:tcPr marL="68580" marR="68580" marT="0" marB="0" anchor="ctr"/>
                </a:tc>
                <a:extLst>
                  <a:ext uri="{0D108BD9-81ED-4DB2-BD59-A6C34878D82A}">
                    <a16:rowId xmlns:a16="http://schemas.microsoft.com/office/drawing/2014/main" val="1354135975"/>
                  </a:ext>
                </a:extLst>
              </a:tr>
              <a:tr h="1227365">
                <a:tc>
                  <a:txBody>
                    <a:bodyPr/>
                    <a:lstStyle/>
                    <a:p>
                      <a:pPr lvl="0" algn="l"/>
                      <a:r>
                        <a:rPr lang="el-GR" sz="1600" b="1" kern="1200" dirty="0">
                          <a:effectLst/>
                        </a:rPr>
                        <a:t>Ημί-δομημένες συνεντεύξεις.</a:t>
                      </a:r>
                      <a:endParaRPr lang="en-US" sz="1600" b="1" kern="1200" dirty="0">
                        <a:solidFill>
                          <a:srgbClr val="FFFFFF"/>
                        </a:solidFill>
                        <a:effectLst/>
                        <a:latin typeface="+mn-lt"/>
                        <a:ea typeface="+mn-ea"/>
                        <a:cs typeface="+mn-cs"/>
                      </a:endParaRPr>
                    </a:p>
                  </a:txBody>
                  <a:tcPr marL="68580" marR="68580" marT="0" marB="0" anchor="ctr"/>
                </a:tc>
                <a:tc>
                  <a:txBody>
                    <a:bodyPr/>
                    <a:lstStyle/>
                    <a:p>
                      <a:pPr algn="l">
                        <a:lnSpc>
                          <a:spcPct val="150000"/>
                        </a:lnSpc>
                        <a:spcAft>
                          <a:spcPts val="0"/>
                        </a:spcAft>
                      </a:pPr>
                      <a:r>
                        <a:rPr lang="el-GR" sz="1600" dirty="0">
                          <a:effectLst/>
                        </a:rPr>
                        <a:t>Ο συνεντεύκτης διαθέτει έναν κατάλογο με τα ζητήματα και τις ερωτήσεις που μπορούν να καλυφθούν, αλλά μπορεί να μην ασχοληθεί με όλα αυτά σε κάθε συνέντευξη </a:t>
                      </a:r>
                      <a:endParaRPr lang="en-US" sz="1600" b="0" dirty="0">
                        <a:solidFill>
                          <a:srgbClr val="FFFFFF"/>
                        </a:solidFill>
                        <a:effectLst/>
                        <a:latin typeface="+mn-lt"/>
                      </a:endParaRPr>
                    </a:p>
                  </a:txBody>
                  <a:tcPr marL="68580" marR="68580" marT="0" marB="0" anchor="ctr"/>
                </a:tc>
                <a:extLst>
                  <a:ext uri="{0D108BD9-81ED-4DB2-BD59-A6C34878D82A}">
                    <a16:rowId xmlns:a16="http://schemas.microsoft.com/office/drawing/2014/main" val="3162046813"/>
                  </a:ext>
                </a:extLst>
              </a:tr>
              <a:tr h="613683">
                <a:tc>
                  <a:txBody>
                    <a:bodyPr/>
                    <a:lstStyle/>
                    <a:p>
                      <a:pPr lvl="0" algn="l"/>
                      <a:r>
                        <a:rPr lang="el-GR" sz="1600" b="1" kern="1200" dirty="0">
                          <a:effectLst/>
                        </a:rPr>
                        <a:t>Αδόμητες συνεντεύξεις.</a:t>
                      </a:r>
                      <a:endParaRPr lang="en-US" sz="1600" b="1" kern="1200" dirty="0">
                        <a:solidFill>
                          <a:schemeClr val="tx1"/>
                        </a:solidFill>
                        <a:effectLst/>
                        <a:latin typeface="+mn-lt"/>
                        <a:ea typeface="+mn-ea"/>
                        <a:cs typeface="+mn-cs"/>
                      </a:endParaRPr>
                    </a:p>
                  </a:txBody>
                  <a:tcPr marL="68580" marR="68580" marT="0" marB="0" anchor="ctr"/>
                </a:tc>
                <a:tc>
                  <a:txBody>
                    <a:bodyPr/>
                    <a:lstStyle/>
                    <a:p>
                      <a:pPr algn="l"/>
                      <a:r>
                        <a:rPr lang="el-GR" sz="1600" kern="1200" dirty="0">
                          <a:effectLst/>
                        </a:rPr>
                        <a:t>Χρησιμοποιούνται για να εξερευνήσουν ένα ζήτημα ή ένα θέμα σε βάθος  και οι ερωτήσεις γενικά δεν είναι προσχεδιασμένες.  </a:t>
                      </a:r>
                      <a:endParaRPr lang="en-US" sz="1600" kern="1200" dirty="0">
                        <a:solidFill>
                          <a:schemeClr val="tx1"/>
                        </a:solidFill>
                        <a:effectLst/>
                        <a:latin typeface="+mn-lt"/>
                        <a:ea typeface="+mn-ea"/>
                        <a:cs typeface="+mn-cs"/>
                      </a:endParaRPr>
                    </a:p>
                  </a:txBody>
                  <a:tcPr marL="68580" marR="68580" marT="0" marB="0" anchor="ctr"/>
                </a:tc>
                <a:extLst>
                  <a:ext uri="{0D108BD9-81ED-4DB2-BD59-A6C34878D82A}">
                    <a16:rowId xmlns:a16="http://schemas.microsoft.com/office/drawing/2014/main" val="2772211008"/>
                  </a:ext>
                </a:extLst>
              </a:tr>
              <a:tr h="920524">
                <a:tc>
                  <a:txBody>
                    <a:bodyPr/>
                    <a:lstStyle/>
                    <a:p>
                      <a:pPr lvl="0" algn="l"/>
                      <a:r>
                        <a:rPr lang="el-GR" sz="1600" b="1" kern="1200" dirty="0">
                          <a:effectLst/>
                        </a:rPr>
                        <a:t>Εστιασμένες συνεντεύξεις.</a:t>
                      </a:r>
                      <a:endParaRPr lang="en-US" sz="1600" b="1" kern="1200" dirty="0">
                        <a:solidFill>
                          <a:srgbClr val="FFFFFF"/>
                        </a:solidFill>
                        <a:effectLst/>
                        <a:latin typeface="+mn-lt"/>
                        <a:ea typeface="+mn-ea"/>
                        <a:cs typeface="+mn-cs"/>
                      </a:endParaRPr>
                    </a:p>
                  </a:txBody>
                  <a:tcPr marL="68580" marR="68580" marT="0" marB="0" anchor="ctr"/>
                </a:tc>
                <a:tc>
                  <a:txBody>
                    <a:bodyPr/>
                    <a:lstStyle/>
                    <a:p>
                      <a:pPr algn="l">
                        <a:lnSpc>
                          <a:spcPct val="150000"/>
                        </a:lnSpc>
                        <a:spcAft>
                          <a:spcPts val="0"/>
                        </a:spcAft>
                      </a:pPr>
                      <a:r>
                        <a:rPr lang="el-GR" sz="1600" dirty="0">
                          <a:effectLst/>
                        </a:rPr>
                        <a:t>Βασίζεται στις υποκειμενικές απαντήσεις του ερωτώμενου που αφορούν σε μία γνωστή περίπτωση στην οποία έχουν αναμειχθεί. </a:t>
                      </a:r>
                      <a:endParaRPr lang="en-GB" sz="1600" b="0" dirty="0">
                        <a:solidFill>
                          <a:srgbClr val="FFFFFF"/>
                        </a:solidFill>
                        <a:effectLst/>
                        <a:latin typeface="+mn-lt"/>
                        <a:ea typeface="Times New Roman" panose="02020603050405020304" pitchFamily="18" charset="0"/>
                      </a:endParaRPr>
                    </a:p>
                  </a:txBody>
                  <a:tcPr marL="68580" marR="68580" marT="0" marB="0" anchor="ctr"/>
                </a:tc>
                <a:extLst>
                  <a:ext uri="{0D108BD9-81ED-4DB2-BD59-A6C34878D82A}">
                    <a16:rowId xmlns:a16="http://schemas.microsoft.com/office/drawing/2014/main" val="913226454"/>
                  </a:ext>
                </a:extLst>
              </a:tr>
              <a:tr h="613683">
                <a:tc>
                  <a:txBody>
                    <a:bodyPr/>
                    <a:lstStyle/>
                    <a:p>
                      <a:pPr lvl="0" algn="l"/>
                      <a:r>
                        <a:rPr lang="el-GR" sz="1600" b="1" kern="1200" dirty="0">
                          <a:effectLst/>
                        </a:rPr>
                        <a:t>Συνεντεύξεις μέσω άτυπων συνομιλιών.</a:t>
                      </a:r>
                      <a:endParaRPr lang="en-US" sz="1600" b="1" kern="1200" dirty="0">
                        <a:solidFill>
                          <a:schemeClr val="tx1"/>
                        </a:solidFill>
                        <a:effectLst/>
                        <a:latin typeface="+mn-lt"/>
                        <a:ea typeface="+mn-ea"/>
                        <a:cs typeface="+mn-cs"/>
                      </a:endParaRPr>
                    </a:p>
                  </a:txBody>
                  <a:tcPr marL="68580" marR="68580" marT="0" marB="0" anchor="ctr"/>
                </a:tc>
                <a:tc>
                  <a:txBody>
                    <a:bodyPr/>
                    <a:lstStyle/>
                    <a:p>
                      <a:pPr algn="l">
                        <a:lnSpc>
                          <a:spcPct val="150000"/>
                        </a:lnSpc>
                        <a:spcAft>
                          <a:spcPts val="0"/>
                        </a:spcAft>
                      </a:pPr>
                      <a:r>
                        <a:rPr lang="el-GR" sz="1600" dirty="0">
                          <a:effectLst/>
                        </a:rPr>
                        <a:t>βασίζονται στην αυθόρμητη δημιουργία ερωτήσεων καθώς προχωρά η συνέντευξη. </a:t>
                      </a:r>
                      <a:endParaRPr lang="en-GB" sz="1600" b="0" dirty="0">
                        <a:effectLst/>
                        <a:latin typeface="+mn-lt"/>
                        <a:ea typeface="Times New Roman" panose="02020603050405020304" pitchFamily="18" charset="0"/>
                      </a:endParaRPr>
                    </a:p>
                  </a:txBody>
                  <a:tcPr marL="68580" marR="68580" marT="0" marB="0" anchor="ctr"/>
                </a:tc>
                <a:extLst>
                  <a:ext uri="{0D108BD9-81ED-4DB2-BD59-A6C34878D82A}">
                    <a16:rowId xmlns:a16="http://schemas.microsoft.com/office/drawing/2014/main" val="4212482900"/>
                  </a:ext>
                </a:extLst>
              </a:tr>
              <a:tr h="1227365">
                <a:tc>
                  <a:txBody>
                    <a:bodyPr/>
                    <a:lstStyle/>
                    <a:p>
                      <a:pPr lvl="0" algn="l"/>
                      <a:r>
                        <a:rPr lang="el-GR" sz="1600" b="1" kern="1200" dirty="0">
                          <a:effectLst/>
                        </a:rPr>
                        <a:t>Συνεντεύξεις επικεντρωμένες σε ένα πρόβλημα.</a:t>
                      </a:r>
                      <a:endParaRPr lang="en-US" sz="1600" b="1" kern="1200" dirty="0">
                        <a:solidFill>
                          <a:srgbClr val="FFFFFF"/>
                        </a:solidFill>
                        <a:effectLst/>
                        <a:latin typeface="+mn-lt"/>
                        <a:ea typeface="+mn-ea"/>
                        <a:cs typeface="+mn-cs"/>
                      </a:endParaRPr>
                    </a:p>
                  </a:txBody>
                  <a:tcPr marL="68580" marR="68580" marT="0" marB="0" anchor="ctr"/>
                </a:tc>
                <a:tc>
                  <a:txBody>
                    <a:bodyPr/>
                    <a:lstStyle/>
                    <a:p>
                      <a:pPr algn="l">
                        <a:lnSpc>
                          <a:spcPct val="150000"/>
                        </a:lnSpc>
                        <a:spcAft>
                          <a:spcPts val="0"/>
                        </a:spcAft>
                      </a:pPr>
                      <a:r>
                        <a:rPr lang="el-GR" sz="1600" dirty="0">
                          <a:effectLst/>
                        </a:rPr>
                        <a:t>Συνδυάζουν μία ανοιχτή προσέγγιση με ελάχιστη  δόμηση της συνέντευξης κατά την πρώτη φάση, η οποία ακολουθείται από μία δεύτερη, ημί-δομημένη φάση η οποία επιτρέπει στον συνεντεύκτη να εστιάσει. </a:t>
                      </a:r>
                      <a:endParaRPr lang="el-GR" sz="1600" b="0" dirty="0">
                        <a:solidFill>
                          <a:srgbClr val="FFFFFF"/>
                        </a:solidFill>
                        <a:effectLst/>
                        <a:latin typeface="+mn-lt"/>
                        <a:ea typeface="Times New Roman" panose="02020603050405020304" pitchFamily="18" charset="0"/>
                      </a:endParaRPr>
                    </a:p>
                  </a:txBody>
                  <a:tcPr marL="68580" marR="68580" marT="0" marB="0" anchor="ctr"/>
                </a:tc>
                <a:extLst>
                  <a:ext uri="{0D108BD9-81ED-4DB2-BD59-A6C34878D82A}">
                    <a16:rowId xmlns:a16="http://schemas.microsoft.com/office/drawing/2014/main" val="2455579961"/>
                  </a:ext>
                </a:extLst>
              </a:tr>
            </a:tbl>
          </a:graphicData>
        </a:graphic>
      </p:graphicFrame>
    </p:spTree>
    <p:extLst>
      <p:ext uri="{BB962C8B-B14F-4D97-AF65-F5344CB8AC3E}">
        <p14:creationId xmlns:p14="http://schemas.microsoft.com/office/powerpoint/2010/main" val="3718637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Ενδυναμώνοντας την Εγκυρότητα της Συνέντευξης</a:t>
            </a:r>
            <a:endParaRPr lang="en-US" dirty="0"/>
          </a:p>
        </p:txBody>
      </p:sp>
      <p:sp>
        <p:nvSpPr>
          <p:cNvPr id="5" name="Content Placeholder 4"/>
          <p:cNvSpPr>
            <a:spLocks noGrp="1"/>
          </p:cNvSpPr>
          <p:nvPr>
            <p:ph type="body" idx="1"/>
          </p:nvPr>
        </p:nvSpPr>
        <p:spPr/>
        <p:txBody>
          <a:bodyPr>
            <a:normAutofit/>
          </a:bodyPr>
          <a:lstStyle/>
          <a:p>
            <a:pPr lvl="0">
              <a:lnSpc>
                <a:spcPct val="120000"/>
              </a:lnSpc>
            </a:pPr>
            <a:r>
              <a:rPr lang="el-GR" sz="2000" dirty="0"/>
              <a:t>Με τη χρήση τεχνικών συνεντεύξεων που χτίζουν μία καλή σχέση και μία εμπιστοσύνη, δίνοντας έτσι στους ερωτώμενους το χώρο να εκφραστούν.</a:t>
            </a:r>
          </a:p>
          <a:p>
            <a:pPr lvl="0">
              <a:lnSpc>
                <a:spcPct val="120000"/>
              </a:lnSpc>
            </a:pPr>
            <a:r>
              <a:rPr lang="el-GR" sz="2000" dirty="0"/>
              <a:t>Ζητώντας από τους ερωτώμενους να παρουσιάσουν και να επεκτείνουν τις αρχικές τους απαντήσεις.</a:t>
            </a:r>
          </a:p>
          <a:p>
            <a:pPr lvl="0">
              <a:lnSpc>
                <a:spcPct val="120000"/>
              </a:lnSpc>
            </a:pPr>
            <a:r>
              <a:rPr lang="el-GR" sz="2000" dirty="0"/>
              <a:t>Διασφαλίζοντας πως η διαδικασία της συνέντευξης δίνει επαρκή χρόνο για την σε βάθος εξερεύνηση των υποκειμένων.</a:t>
            </a:r>
          </a:p>
          <a:p>
            <a:pPr lvl="0">
              <a:lnSpc>
                <a:spcPct val="120000"/>
              </a:lnSpc>
            </a:pPr>
            <a:r>
              <a:rPr lang="el-GR" sz="2000" dirty="0"/>
              <a:t>Κατασκευάζοντας ατζέντες συνεντεύξεων οι οποίες περιέχουν ερωτήσεις που προέρχονται από τη βιβλιογραφία και από την πιλοτική δοκιμή με τους ερωτώμενους.</a:t>
            </a:r>
            <a:endParaRPr lang="en-US" sz="2000" dirty="0"/>
          </a:p>
        </p:txBody>
      </p:sp>
    </p:spTree>
    <p:extLst>
      <p:ext uri="{BB962C8B-B14F-4D97-AF65-F5344CB8AC3E}">
        <p14:creationId xmlns:p14="http://schemas.microsoft.com/office/powerpoint/2010/main" val="979444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Μεροληψία στις συνεντεύξεις</a:t>
            </a:r>
            <a:endParaRPr lang="en-US" dirty="0"/>
          </a:p>
        </p:txBody>
      </p:sp>
      <p:sp>
        <p:nvSpPr>
          <p:cNvPr id="3" name="Content Placeholder 2"/>
          <p:cNvSpPr>
            <a:spLocks noGrp="1"/>
          </p:cNvSpPr>
          <p:nvPr>
            <p:ph type="body" idx="1"/>
          </p:nvPr>
        </p:nvSpPr>
        <p:spPr/>
        <p:txBody>
          <a:bodyPr>
            <a:normAutofit lnSpcReduction="10000"/>
          </a:bodyPr>
          <a:lstStyle/>
          <a:p>
            <a:r>
              <a:rPr lang="el-GR" sz="2400" dirty="0"/>
              <a:t>Μπορούν να διεισδύσουν με διάφορους τρόπους</a:t>
            </a:r>
            <a:r>
              <a:rPr lang="en-GB" sz="2400" dirty="0"/>
              <a:t>. . . </a:t>
            </a:r>
            <a:endParaRPr lang="en-US" sz="2400" dirty="0"/>
          </a:p>
          <a:p>
            <a:pPr lvl="1"/>
            <a:r>
              <a:rPr lang="el-GR" sz="2400" dirty="0"/>
              <a:t>Αποκλίσεις από τις οδηγίες διεξαγωγής της συνέντευξης.</a:t>
            </a:r>
            <a:endParaRPr lang="en-US" sz="2400" dirty="0"/>
          </a:p>
          <a:p>
            <a:pPr lvl="1"/>
            <a:r>
              <a:rPr lang="el-GR" sz="2400" dirty="0"/>
              <a:t>Ανεπαρκής διατήρηση της επαφής με τον ερωτώμενο.</a:t>
            </a:r>
            <a:endParaRPr lang="en-US" sz="2400" dirty="0"/>
          </a:p>
          <a:p>
            <a:pPr lvl="1"/>
            <a:r>
              <a:rPr lang="el-GR" sz="2400" dirty="0"/>
              <a:t>Μεταβολές αντικειμενικών ερωτήσεων.</a:t>
            </a:r>
            <a:endParaRPr lang="en-US" sz="2400" dirty="0"/>
          </a:p>
          <a:p>
            <a:pPr lvl="1"/>
            <a:r>
              <a:rPr lang="el-GR" sz="2400" dirty="0" err="1"/>
              <a:t>Επαναδιατύπωση</a:t>
            </a:r>
            <a:r>
              <a:rPr lang="el-GR" sz="2400" dirty="0"/>
              <a:t> των ερωτήσεων στάσεων.</a:t>
            </a:r>
            <a:endParaRPr lang="en-US" sz="2400" dirty="0"/>
          </a:p>
          <a:p>
            <a:pPr lvl="1"/>
            <a:r>
              <a:rPr lang="el-GR" sz="2400" dirty="0"/>
              <a:t>Απρόσεχτες υπενθυμίσεις – επεμβάσεις.</a:t>
            </a:r>
            <a:endParaRPr lang="en-US" sz="2400" dirty="0"/>
          </a:p>
          <a:p>
            <a:pPr lvl="1"/>
            <a:r>
              <a:rPr lang="el-GR" sz="2400" dirty="0"/>
              <a:t>Προκατειλημμένες διερευνητικές ερωτήσεις.</a:t>
            </a:r>
            <a:endParaRPr lang="en-US" sz="2400" dirty="0"/>
          </a:p>
          <a:p>
            <a:pPr lvl="1"/>
            <a:r>
              <a:rPr lang="el-GR" sz="2400" dirty="0"/>
              <a:t>Διατύπωση ερωτήσεων εκτός της προκαθορισμένης σειράς των ερωτήσεων.</a:t>
            </a:r>
            <a:endParaRPr lang="en-US" sz="2400" dirty="0"/>
          </a:p>
          <a:p>
            <a:pPr lvl="1"/>
            <a:r>
              <a:rPr lang="el-GR" sz="2400" dirty="0"/>
              <a:t>Μεροληπτική καταγραφή προφορικών απαντήσεων.</a:t>
            </a:r>
            <a:endParaRPr lang="en-US" sz="2400" dirty="0"/>
          </a:p>
        </p:txBody>
      </p:sp>
    </p:spTree>
    <p:extLst>
      <p:ext uri="{BB962C8B-B14F-4D97-AF65-F5344CB8AC3E}">
        <p14:creationId xmlns:p14="http://schemas.microsoft.com/office/powerpoint/2010/main" val="4043112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Δείκτες Ποιότητας</a:t>
            </a:r>
            <a:endParaRPr lang="en-US" dirty="0"/>
          </a:p>
        </p:txBody>
      </p:sp>
      <p:sp>
        <p:nvSpPr>
          <p:cNvPr id="3" name="Content Placeholder 2"/>
          <p:cNvSpPr>
            <a:spLocks noGrp="1"/>
          </p:cNvSpPr>
          <p:nvPr>
            <p:ph type="body" idx="1"/>
          </p:nvPr>
        </p:nvSpPr>
        <p:spPr/>
        <p:txBody>
          <a:bodyPr/>
          <a:lstStyle/>
          <a:p>
            <a:pPr marL="342900" indent="0">
              <a:buNone/>
            </a:pPr>
            <a:r>
              <a:rPr lang="el-GR" sz="2400" dirty="0"/>
              <a:t>Η συνέντευξη πρέπει να επιδεικνύει</a:t>
            </a:r>
            <a:r>
              <a:rPr lang="en-GB" sz="2400" dirty="0"/>
              <a:t>:</a:t>
            </a:r>
          </a:p>
          <a:p>
            <a:endParaRPr lang="en-US" sz="2400" dirty="0"/>
          </a:p>
          <a:p>
            <a:r>
              <a:rPr lang="el-GR" sz="2400" b="1" dirty="0"/>
              <a:t>Συνέπεια</a:t>
            </a:r>
          </a:p>
          <a:p>
            <a:r>
              <a:rPr lang="el-GR" sz="2400" b="1" dirty="0"/>
              <a:t>Ακρίβεια </a:t>
            </a:r>
          </a:p>
          <a:p>
            <a:r>
              <a:rPr lang="el-GR" sz="2400" b="1" dirty="0"/>
              <a:t>Ουδετερότητα</a:t>
            </a:r>
          </a:p>
          <a:p>
            <a:endParaRPr lang="en-US" sz="2400" dirty="0"/>
          </a:p>
        </p:txBody>
      </p:sp>
    </p:spTree>
    <p:extLst>
      <p:ext uri="{BB962C8B-B14F-4D97-AF65-F5344CB8AC3E}">
        <p14:creationId xmlns:p14="http://schemas.microsoft.com/office/powerpoint/2010/main" val="3244714331"/>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16</TotalTime>
  <Words>1613</Words>
  <Application>Microsoft Macintosh PowerPoint</Application>
  <PresentationFormat>On-screen Show (4:3)</PresentationFormat>
  <Paragraphs>119</Paragraphs>
  <Slides>17</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Γιατί να χρησιμοποιήσουμε συνεντεύξεις;</vt:lpstr>
      <vt:lpstr>Η Συνέντευξη είναι η καλύτερη προσέγγιση όταν...</vt:lpstr>
      <vt:lpstr>Επιστημολογικές Θέσεις στη Συνέντευξη</vt:lpstr>
      <vt:lpstr>PowerPoint Presentation</vt:lpstr>
      <vt:lpstr>Ενδυναμώνοντας την Εγκυρότητα της Συνέντευξης</vt:lpstr>
      <vt:lpstr>Μεροληψία στις συνεντεύξεις</vt:lpstr>
      <vt:lpstr>Δείκτες Ποιότητας</vt:lpstr>
      <vt:lpstr>Δεξιότητες Συνέντευξης: Πώς ξεκινάμε</vt:lpstr>
      <vt:lpstr>Δεξιότητες Συνέντευξης: Διεξαγωγή της συνέντευξης</vt:lpstr>
      <vt:lpstr>Δεξιότητες Συνέντευξης: Τελειώνοντας </vt:lpstr>
      <vt:lpstr>PowerPoint Presentation</vt:lpstr>
      <vt:lpstr>Ομαδικές Συνεντεύξεις</vt:lpstr>
      <vt:lpstr>Τηλεφωνικές Συνεντεύξεις</vt:lpstr>
      <vt:lpstr>Δεοντολογικά Ζητήματα</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2</cp:revision>
  <dcterms:created xsi:type="dcterms:W3CDTF">2023-09-13T13:39:56Z</dcterms:created>
  <dcterms:modified xsi:type="dcterms:W3CDTF">2023-09-13T13:56:41Z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