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1"/>
  </p:notesMasterIdLst>
  <p:sldIdLst>
    <p:sldId id="256" r:id="rId2"/>
    <p:sldId id="257" r:id="rId3"/>
    <p:sldId id="258" r:id="rId4"/>
    <p:sldId id="262" r:id="rId5"/>
    <p:sldId id="263" r:id="rId6"/>
    <p:sldId id="264" r:id="rId7"/>
    <p:sldId id="259" r:id="rId8"/>
    <p:sldId id="260" r:id="rId9"/>
    <p:sldId id="261" r:id="rId10"/>
  </p:sldIdLst>
  <p:sldSz cx="9144000" cy="6858000" type="screen4x3"/>
  <p:notesSz cx="6858000"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14" autoAdjust="0"/>
  </p:normalViewPr>
  <p:slideViewPr>
    <p:cSldViewPr>
      <p:cViewPr>
        <p:scale>
          <a:sx n="118" d="100"/>
          <a:sy n="118" d="100"/>
        </p:scale>
        <p:origin x="-1434" y="240"/>
      </p:cViewPr>
      <p:guideLst>
        <p:guide orient="horz" pos="2160"/>
        <p:guide pos="2880"/>
      </p:guideLst>
    </p:cSldViewPr>
  </p:slideViewPr>
  <p:outlineViewPr>
    <p:cViewPr>
      <p:scale>
        <a:sx n="33" d="100"/>
        <a:sy n="33" d="100"/>
      </p:scale>
      <p:origin x="0" y="399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pPr>
              <a:defRPr/>
            </a:pPr>
            <a:endParaRPr lang="el-GR" dirty="0"/>
          </a:p>
        </p:txBody>
      </p:sp>
      <p:sp>
        <p:nvSpPr>
          <p:cNvPr id="3" name="2 - Θέση ημερομηνίας"/>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pPr>
              <a:defRPr/>
            </a:pPr>
            <a:fld id="{2939CDF0-9D7A-4856-8F90-9074EE7A6FE6}" type="datetimeFigureOut">
              <a:rPr lang="el-GR"/>
              <a:pPr>
                <a:defRPr/>
              </a:pPr>
              <a:t>12/10/2020</a:t>
            </a:fld>
            <a:endParaRPr lang="el-GR" dirty="0"/>
          </a:p>
        </p:txBody>
      </p:sp>
      <p:sp>
        <p:nvSpPr>
          <p:cNvPr id="4" name="3 - Θέση εικόνας διαφάνειας"/>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5800" y="4715154"/>
            <a:ext cx="5486400" cy="4466987"/>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9428584"/>
            <a:ext cx="2971800" cy="496332"/>
          </a:xfrm>
          <a:prstGeom prst="rect">
            <a:avLst/>
          </a:prstGeom>
        </p:spPr>
        <p:txBody>
          <a:bodyPr vert="horz" lIns="91440" tIns="45720" rIns="91440" bIns="45720" rtlCol="0" anchor="b"/>
          <a:lstStyle>
            <a:lvl1pPr algn="l">
              <a:defRPr sz="1200"/>
            </a:lvl1pPr>
          </a:lstStyle>
          <a:p>
            <a:pPr>
              <a:defRPr/>
            </a:pPr>
            <a:endParaRPr lang="el-GR" dirty="0"/>
          </a:p>
        </p:txBody>
      </p:sp>
      <p:sp>
        <p:nvSpPr>
          <p:cNvPr id="7" name="6 - Θέση αριθμού διαφάνειας"/>
          <p:cNvSpPr>
            <a:spLocks noGrp="1"/>
          </p:cNvSpPr>
          <p:nvPr>
            <p:ph type="sldNum" sz="quarter" idx="5"/>
          </p:nvPr>
        </p:nvSpPr>
        <p:spPr>
          <a:xfrm>
            <a:off x="3884613" y="9428584"/>
            <a:ext cx="2971800" cy="496332"/>
          </a:xfrm>
          <a:prstGeom prst="rect">
            <a:avLst/>
          </a:prstGeom>
        </p:spPr>
        <p:txBody>
          <a:bodyPr vert="horz" lIns="91440" tIns="45720" rIns="91440" bIns="45720" rtlCol="0" anchor="b"/>
          <a:lstStyle>
            <a:lvl1pPr algn="r">
              <a:defRPr sz="1200"/>
            </a:lvl1pPr>
          </a:lstStyle>
          <a:p>
            <a:pPr>
              <a:defRPr/>
            </a:pPr>
            <a:fld id="{B8A7065C-B925-472D-96CF-D9062434110C}" type="slidenum">
              <a:rPr lang="el-GR"/>
              <a:pPr>
                <a:defRPr/>
              </a:pPr>
              <a:t>‹#›</a:t>
            </a:fld>
            <a:endParaRPr lang="el-GR" dirty="0"/>
          </a:p>
        </p:txBody>
      </p:sp>
    </p:spTree>
    <p:extLst>
      <p:ext uri="{BB962C8B-B14F-4D97-AF65-F5344CB8AC3E}">
        <p14:creationId xmlns:p14="http://schemas.microsoft.com/office/powerpoint/2010/main" val="2110516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33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smtClean="0"/>
          </a:p>
        </p:txBody>
      </p:sp>
      <p:sp>
        <p:nvSpPr>
          <p:cNvPr id="1331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D3D533-AB99-48CD-A0AC-501FC523F8C2}" type="slidenum">
              <a:rPr lang="el-GR" altLang="el-GR" smtClean="0"/>
              <a:pPr/>
              <a:t>1</a:t>
            </a:fld>
            <a:endParaRPr lang="el-GR" altLang="el-GR" dirty="0" smtClean="0"/>
          </a:p>
        </p:txBody>
      </p:sp>
    </p:spTree>
    <p:extLst>
      <p:ext uri="{BB962C8B-B14F-4D97-AF65-F5344CB8AC3E}">
        <p14:creationId xmlns:p14="http://schemas.microsoft.com/office/powerpoint/2010/main" val="1487996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42B9634C-D976-4E25-AC91-9D2BF72CD807}" type="datetimeFigureOut">
              <a:rPr lang="en-US" smtClean="0"/>
              <a:pPr>
                <a:defRPr/>
              </a:pPr>
              <a:t>10/12/2020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072FA1D5-1337-48AE-9DE2-145B340B022B}" type="slidenum">
              <a:rPr lang="en-US" smtClean="0"/>
              <a:pPr>
                <a:defRPr/>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10/12/2020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42B9634C-D976-4E25-AC91-9D2BF72CD807}" type="datetimeFigureOut">
              <a:rPr lang="en-US" smtClean="0"/>
              <a:pPr>
                <a:defRPr/>
              </a:pPr>
              <a:t>10/12/2020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72FA1D5-1337-48AE-9DE2-145B340B022B}"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851648" cy="1676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pPr algn="ctr" eaLnBrk="1" fontAlgn="auto" hangingPunct="1">
              <a:spcAft>
                <a:spcPts val="0"/>
              </a:spcAft>
              <a:defRPr/>
            </a:pPr>
            <a:r>
              <a:rPr lang="en-US" sz="4000" dirty="0" smtClean="0">
                <a:latin typeface="Arial" pitchFamily="34" charset="0"/>
                <a:cs typeface="Arial" pitchFamily="34" charset="0"/>
              </a:rPr>
              <a:t> </a:t>
            </a:r>
            <a:r>
              <a:rPr lang="el-GR" sz="4000" dirty="0" smtClean="0">
                <a:latin typeface="Arial" pitchFamily="34" charset="0"/>
                <a:cs typeface="Arial" pitchFamily="34" charset="0"/>
              </a:rPr>
              <a:t>Ο ΘΕΣΜΟΣ ΤΗΣ ΠΕΡΙΒΑΛΛΟΝΤΙΚΗΣ ΕΚΤΙΜΗΣΗΣ</a:t>
            </a:r>
            <a:br>
              <a:rPr lang="el-GR" sz="4000" dirty="0" smtClean="0">
                <a:latin typeface="Arial" pitchFamily="34" charset="0"/>
                <a:cs typeface="Arial" pitchFamily="34" charset="0"/>
              </a:rPr>
            </a:br>
            <a:endParaRPr lang="en-US" sz="3100" dirty="0">
              <a:latin typeface="Arial" pitchFamily="34" charset="0"/>
              <a:cs typeface="Arial" pitchFamily="34" charset="0"/>
            </a:endParaRPr>
          </a:p>
        </p:txBody>
      </p:sp>
      <p:sp>
        <p:nvSpPr>
          <p:cNvPr id="5123" name="Subtitle 2"/>
          <p:cNvSpPr>
            <a:spLocks noGrp="1"/>
          </p:cNvSpPr>
          <p:nvPr>
            <p:ph type="subTitle" idx="1"/>
          </p:nvPr>
        </p:nvSpPr>
        <p:spPr>
          <a:xfrm>
            <a:off x="533400" y="4038600"/>
            <a:ext cx="7854950" cy="1752600"/>
          </a:xfrm>
        </p:spPr>
        <p:txBody>
          <a:bodyPr/>
          <a:lstStyle/>
          <a:p>
            <a:pPr marR="0" eaLnBrk="1" hangingPunct="1"/>
            <a:r>
              <a:rPr lang="el-GR" altLang="el-GR" dirty="0" smtClean="0">
                <a:latin typeface="Arial" pitchFamily="34" charset="0"/>
                <a:cs typeface="Arial" pitchFamily="34" charset="0"/>
              </a:rPr>
              <a:t>Μάριος Χαϊνταρλής</a:t>
            </a:r>
          </a:p>
          <a:p>
            <a:pPr marR="0" eaLnBrk="1" hangingPunct="1"/>
            <a:r>
              <a:rPr lang="el-GR" altLang="el-GR" dirty="0" smtClean="0">
                <a:latin typeface="Arial" pitchFamily="34" charset="0"/>
                <a:cs typeface="Arial" pitchFamily="34" charset="0"/>
              </a:rPr>
              <a:t>Επίκουρος Καθηγητής Πανεπιστημίου Θεσσαλίας</a:t>
            </a:r>
            <a:endParaRPr lang="en-US" altLang="el-G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304800"/>
            <a:ext cx="8153400" cy="1676400"/>
          </a:xfrm>
        </p:spPr>
        <p:txBody>
          <a:bodyPr/>
          <a:lstStyle/>
          <a:p>
            <a:pPr algn="ctr" eaLnBrk="1" hangingPunct="1"/>
            <a:r>
              <a:rPr lang="el-GR" altLang="el-GR" sz="3200" dirty="0" smtClean="0">
                <a:latin typeface="Arial" panose="020B0604020202020204" pitchFamily="34" charset="0"/>
                <a:cs typeface="Arial" panose="020B0604020202020204" pitchFamily="34" charset="0"/>
              </a:rPr>
              <a:t>Α. ΕΙΣΑΓΩΓΙΚΕΣ ΕΠΙΣΗΜΑΝΣΕΙΣ </a:t>
            </a:r>
            <a:br>
              <a:rPr lang="el-GR" altLang="el-GR" sz="3200" dirty="0" smtClean="0">
                <a:latin typeface="Arial" panose="020B0604020202020204" pitchFamily="34" charset="0"/>
                <a:cs typeface="Arial" panose="020B0604020202020204" pitchFamily="34" charset="0"/>
              </a:rPr>
            </a:br>
            <a:endParaRPr lang="en-US" altLang="el-GR" sz="3200" dirty="0" smtClean="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981200"/>
            <a:ext cx="8229600" cy="4038600"/>
          </a:xfrm>
        </p:spPr>
        <p:txBody>
          <a:bodyPr>
            <a:normAutofit lnSpcReduction="10000"/>
          </a:bodyPr>
          <a:lstStyle/>
          <a:p>
            <a:pPr marL="0" indent="0" eaLnBrk="1" fontAlgn="auto" hangingPunct="1">
              <a:spcAft>
                <a:spcPts val="0"/>
              </a:spcAft>
              <a:buClr>
                <a:schemeClr val="accent3"/>
              </a:buClr>
              <a:buNone/>
              <a:defRPr/>
            </a:pPr>
            <a:r>
              <a:rPr lang="el-GR" sz="1500" dirty="0" smtClean="0">
                <a:cs typeface="Arial" panose="020B0604020202020204" pitchFamily="34" charset="0"/>
              </a:rPr>
              <a:t>    </a:t>
            </a:r>
          </a:p>
          <a:p>
            <a:pPr marL="0" indent="0" eaLnBrk="1" fontAlgn="auto" hangingPunct="1">
              <a:spcAft>
                <a:spcPts val="0"/>
              </a:spcAft>
              <a:buClr>
                <a:schemeClr val="accent3"/>
              </a:buClr>
              <a:buNone/>
              <a:defRPr/>
            </a:pPr>
            <a:r>
              <a:rPr lang="el-GR" sz="2400" dirty="0" smtClean="0">
                <a:cs typeface="Arial" panose="020B0604020202020204" pitchFamily="34" charset="0"/>
              </a:rPr>
              <a:t>  </a:t>
            </a:r>
            <a:r>
              <a:rPr lang="el-GR" sz="2400" b="1" dirty="0" smtClean="0">
                <a:cs typeface="Arial" panose="020B0604020202020204" pitchFamily="34" charset="0"/>
              </a:rPr>
              <a:t>1. Ο Θεσμός της Περιβαλλοντικής Εκτίμησης</a:t>
            </a:r>
          </a:p>
          <a:p>
            <a:pPr marL="0" indent="0" eaLnBrk="1" fontAlgn="auto" hangingPunct="1">
              <a:spcAft>
                <a:spcPts val="0"/>
              </a:spcAft>
              <a:buClr>
                <a:schemeClr val="accent3"/>
              </a:buClr>
              <a:buNone/>
              <a:defRPr/>
            </a:pPr>
            <a:endParaRPr lang="el-GR" sz="1500" dirty="0" smtClean="0">
              <a:cs typeface="Arial" panose="020B0604020202020204" pitchFamily="34" charset="0"/>
            </a:endParaRPr>
          </a:p>
          <a:p>
            <a:pPr marL="0" indent="0" eaLnBrk="1" fontAlgn="auto" hangingPunct="1">
              <a:spcAft>
                <a:spcPts val="0"/>
              </a:spcAft>
              <a:buClr>
                <a:schemeClr val="accent3"/>
              </a:buClr>
              <a:buNone/>
              <a:defRPr/>
            </a:pPr>
            <a:r>
              <a:rPr lang="el-GR" sz="1800" dirty="0">
                <a:cs typeface="Arial" panose="020B0604020202020204" pitchFamily="34" charset="0"/>
              </a:rPr>
              <a:t> </a:t>
            </a:r>
            <a:r>
              <a:rPr lang="el-GR" sz="1800" dirty="0" smtClean="0">
                <a:cs typeface="Arial" panose="020B0604020202020204" pitchFamily="34" charset="0"/>
              </a:rPr>
              <a:t>   α) Όροι : Περιβαλλοντική Εκτίμηση – Μελέτη Περιβαλλοντικών Επιπτώσεων</a:t>
            </a:r>
          </a:p>
          <a:p>
            <a:pPr marL="0" indent="0" eaLnBrk="1" fontAlgn="auto" hangingPunct="1">
              <a:spcAft>
                <a:spcPts val="0"/>
              </a:spcAft>
              <a:buClr>
                <a:schemeClr val="accent3"/>
              </a:buClr>
              <a:buNone/>
              <a:defRPr/>
            </a:pPr>
            <a:r>
              <a:rPr lang="el-GR" sz="1800" dirty="0" smtClean="0">
                <a:cs typeface="Arial" panose="020B0604020202020204" pitchFamily="34" charset="0"/>
              </a:rPr>
              <a:t>   </a:t>
            </a:r>
          </a:p>
          <a:p>
            <a:pPr marL="0" indent="0" eaLnBrk="1" fontAlgn="auto" hangingPunct="1">
              <a:spcAft>
                <a:spcPts val="0"/>
              </a:spcAft>
              <a:buClr>
                <a:schemeClr val="accent3"/>
              </a:buClr>
              <a:buNone/>
              <a:defRPr/>
            </a:pPr>
            <a:r>
              <a:rPr lang="el-GR" sz="1800" dirty="0" smtClean="0">
                <a:cs typeface="Arial" panose="020B0604020202020204" pitchFamily="34" charset="0"/>
              </a:rPr>
              <a:t>     β) Έργα / δραστηριότητες -  Σχέδια / Προγράμματα  - Πολιτικές  </a:t>
            </a:r>
          </a:p>
          <a:p>
            <a:pPr marL="0" indent="0" eaLnBrk="1" fontAlgn="auto" hangingPunct="1">
              <a:spcAft>
                <a:spcPts val="0"/>
              </a:spcAft>
              <a:buClr>
                <a:schemeClr val="accent3"/>
              </a:buClr>
              <a:buNone/>
              <a:defRPr/>
            </a:pPr>
            <a:endParaRPr lang="el-GR" sz="1800" dirty="0">
              <a:cs typeface="Arial" panose="020B0604020202020204" pitchFamily="34" charset="0"/>
            </a:endParaRPr>
          </a:p>
          <a:p>
            <a:pPr marL="0" indent="0" eaLnBrk="1" fontAlgn="auto" hangingPunct="1">
              <a:spcAft>
                <a:spcPts val="0"/>
              </a:spcAft>
              <a:buClr>
                <a:schemeClr val="accent3"/>
              </a:buClr>
              <a:buNone/>
              <a:defRPr/>
            </a:pPr>
            <a:r>
              <a:rPr lang="el-GR" sz="1600" dirty="0" smtClean="0">
                <a:latin typeface="Arial" panose="020B0604020202020204" pitchFamily="34" charset="0"/>
                <a:cs typeface="Arial" panose="020B0604020202020204" pitchFamily="34" charset="0"/>
              </a:rPr>
              <a:t> </a:t>
            </a:r>
            <a:r>
              <a:rPr lang="el-GR" sz="1600" dirty="0" smtClean="0">
                <a:cs typeface="Arial" panose="020B0604020202020204" pitchFamily="34" charset="0"/>
              </a:rPr>
              <a:t>    </a:t>
            </a:r>
            <a:r>
              <a:rPr lang="el-GR" sz="2400" b="1" dirty="0" smtClean="0">
                <a:cs typeface="Arial" panose="020B0604020202020204" pitchFamily="34" charset="0"/>
              </a:rPr>
              <a:t>2. Η γέννηση και η φυσιογνωμία του θεσμού</a:t>
            </a:r>
          </a:p>
          <a:p>
            <a:pPr marL="0" indent="0" eaLnBrk="1" fontAlgn="auto" hangingPunct="1">
              <a:spcAft>
                <a:spcPts val="0"/>
              </a:spcAft>
              <a:buClr>
                <a:schemeClr val="accent3"/>
              </a:buClr>
              <a:buNone/>
              <a:defRPr/>
            </a:pPr>
            <a:r>
              <a:rPr lang="el-GR" sz="2400" dirty="0">
                <a:cs typeface="Arial" panose="020B0604020202020204" pitchFamily="34" charset="0"/>
              </a:rPr>
              <a:t> </a:t>
            </a:r>
            <a:r>
              <a:rPr lang="el-GR" sz="2400" dirty="0" smtClean="0">
                <a:cs typeface="Arial" panose="020B0604020202020204" pitchFamily="34" charset="0"/>
              </a:rPr>
              <a:t> </a:t>
            </a:r>
            <a:r>
              <a:rPr lang="el-GR" sz="1800" dirty="0" smtClean="0">
                <a:cs typeface="Arial" panose="020B0604020202020204" pitchFamily="34" charset="0"/>
              </a:rPr>
              <a:t>   α) Η έννοια της περιβαλλοντικής πραγματογνωμοσύνης </a:t>
            </a:r>
          </a:p>
          <a:p>
            <a:pPr marL="0" indent="0" eaLnBrk="1" fontAlgn="auto" hangingPunct="1">
              <a:spcAft>
                <a:spcPts val="0"/>
              </a:spcAft>
              <a:buClr>
                <a:schemeClr val="accent3"/>
              </a:buClr>
              <a:buNone/>
              <a:defRPr/>
            </a:pPr>
            <a:r>
              <a:rPr lang="el-GR" sz="2400" dirty="0">
                <a:cs typeface="Arial" panose="020B0604020202020204" pitchFamily="34" charset="0"/>
              </a:rPr>
              <a:t> </a:t>
            </a:r>
            <a:r>
              <a:rPr lang="el-GR" sz="2400" dirty="0" smtClean="0">
                <a:cs typeface="Arial" panose="020B0604020202020204" pitchFamily="34" charset="0"/>
              </a:rPr>
              <a:t>   </a:t>
            </a:r>
            <a:r>
              <a:rPr lang="el-GR" sz="1800" dirty="0" smtClean="0">
                <a:cs typeface="Arial" panose="020B0604020202020204" pitchFamily="34" charset="0"/>
              </a:rPr>
              <a:t>β) Η υποχρέωση εκτίμησης των περιβαλλοντικών επιπτώσεων  (η </a:t>
            </a:r>
          </a:p>
          <a:p>
            <a:pPr marL="0" indent="0" eaLnBrk="1" fontAlgn="auto" hangingPunct="1">
              <a:spcAft>
                <a:spcPts val="0"/>
              </a:spcAft>
              <a:buClr>
                <a:schemeClr val="accent3"/>
              </a:buClr>
              <a:buNone/>
              <a:defRPr/>
            </a:pPr>
            <a:r>
              <a:rPr lang="el-GR" sz="1800" dirty="0">
                <a:cs typeface="Arial" panose="020B0604020202020204" pitchFamily="34" charset="0"/>
              </a:rPr>
              <a:t> </a:t>
            </a:r>
            <a:r>
              <a:rPr lang="el-GR" sz="1800" dirty="0" smtClean="0">
                <a:cs typeface="Arial" panose="020B0604020202020204" pitchFamily="34" charset="0"/>
              </a:rPr>
              <a:t>    εφαρμογή της αρχής της πρόληψης)</a:t>
            </a:r>
          </a:p>
          <a:p>
            <a:pPr marL="0" indent="0" eaLnBrk="1" fontAlgn="auto" hangingPunct="1">
              <a:spcAft>
                <a:spcPts val="0"/>
              </a:spcAft>
              <a:buClr>
                <a:schemeClr val="accent3"/>
              </a:buClr>
              <a:buNone/>
              <a:defRPr/>
            </a:pPr>
            <a:endParaRPr lang="el-GR" sz="2400" dirty="0" smtClean="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4000" dirty="0" smtClean="0"/>
              <a:t>Β. ΤΟ ΝΟΜΙΚΟ ΠΛΑΙΣΙΟ ΤΟΥ ΘΕΣΜΟΥ</a:t>
            </a:r>
            <a:br>
              <a:rPr lang="el-GR" altLang="el-GR" sz="4000" dirty="0" smtClean="0"/>
            </a:br>
            <a:endParaRPr lang="en-US" altLang="el-GR" sz="4000" dirty="0" smtClean="0"/>
          </a:p>
        </p:txBody>
      </p:sp>
      <p:sp>
        <p:nvSpPr>
          <p:cNvPr id="7171" name="Content Placeholder 2"/>
          <p:cNvSpPr>
            <a:spLocks noGrp="1"/>
          </p:cNvSpPr>
          <p:nvPr>
            <p:ph idx="1"/>
          </p:nvPr>
        </p:nvSpPr>
        <p:spPr>
          <a:xfrm>
            <a:off x="533400" y="1828800"/>
            <a:ext cx="8077200" cy="4572000"/>
          </a:xfrm>
        </p:spPr>
        <p:txBody>
          <a:bodyPr>
            <a:normAutofit lnSpcReduction="10000"/>
          </a:bodyPr>
          <a:lstStyle/>
          <a:p>
            <a:pPr marL="0" indent="0" algn="just" eaLnBrk="1" hangingPunct="1">
              <a:buNone/>
            </a:pPr>
            <a:r>
              <a:rPr lang="el-GR" altLang="el-GR" sz="2000" b="1" u="sng" dirty="0" smtClean="0">
                <a:cs typeface="Arial" panose="020B0604020202020204" pitchFamily="34" charset="0"/>
              </a:rPr>
              <a:t>Α. ΚΑΤΗΓΟΡΙΟΠΟΙΗΣΗ</a:t>
            </a:r>
          </a:p>
          <a:p>
            <a:pPr marL="0" indent="0" eaLnBrk="1" hangingPunct="1">
              <a:buNone/>
            </a:pPr>
            <a:r>
              <a:rPr lang="el-GR" altLang="el-GR" sz="2000" b="1" dirty="0" smtClean="0">
                <a:cs typeface="Arial" panose="020B0604020202020204" pitchFamily="34" charset="0"/>
              </a:rPr>
              <a:t>1. Η Οδηγία 2011/92 (πρώην 85/337 και 97/11), ν. 1650/1986, Κ.Υ.Α. 69269/1990</a:t>
            </a:r>
            <a:r>
              <a:rPr lang="el-GR" altLang="el-GR" sz="2000" dirty="0" smtClean="0">
                <a:cs typeface="Arial" panose="020B0604020202020204" pitchFamily="34" charset="0"/>
              </a:rPr>
              <a:t> </a:t>
            </a:r>
          </a:p>
          <a:p>
            <a:pPr marL="0" indent="0" eaLnBrk="1" hangingPunct="1">
              <a:buNone/>
            </a:pPr>
            <a:endParaRPr lang="el-GR" altLang="el-GR" sz="2000" b="1" dirty="0" smtClean="0">
              <a:latin typeface="Arial" panose="020B0604020202020204" pitchFamily="34" charset="0"/>
              <a:cs typeface="Arial" panose="020B0604020202020204" pitchFamily="34" charset="0"/>
            </a:endParaRPr>
          </a:p>
          <a:p>
            <a:pPr marL="0" indent="0" eaLnBrk="1" hangingPunct="1">
              <a:buNone/>
            </a:pPr>
            <a:r>
              <a:rPr lang="el-GR" altLang="el-GR" sz="2000" b="1" dirty="0" smtClean="0">
                <a:latin typeface="Arial" panose="020B0604020202020204" pitchFamily="34" charset="0"/>
                <a:cs typeface="Arial" panose="020B0604020202020204" pitchFamily="34" charset="0"/>
              </a:rPr>
              <a:t>2. Ν. 3010/2002, ΚΥΑ 15393/2002, ΚΥΑ 11014/1990</a:t>
            </a:r>
            <a:r>
              <a:rPr lang="el-GR" altLang="el-GR" sz="2000" dirty="0" smtClean="0">
                <a:latin typeface="Arial" panose="020B0604020202020204" pitchFamily="34" charset="0"/>
                <a:cs typeface="Arial" panose="020B0604020202020204" pitchFamily="34" charset="0"/>
              </a:rPr>
              <a:t> </a:t>
            </a:r>
          </a:p>
          <a:p>
            <a:pPr marL="0" indent="0" eaLnBrk="1" hangingPunct="1">
              <a:buNone/>
            </a:pPr>
            <a:endParaRPr lang="el-GR" altLang="el-GR" sz="2000" b="1" dirty="0">
              <a:cs typeface="Arial" panose="020B0604020202020204" pitchFamily="34" charset="0"/>
            </a:endParaRPr>
          </a:p>
          <a:p>
            <a:pPr marL="0" indent="0" eaLnBrk="1" hangingPunct="1">
              <a:buNone/>
            </a:pPr>
            <a:r>
              <a:rPr lang="el-GR" altLang="el-GR" sz="2000" b="1" dirty="0" smtClean="0">
                <a:cs typeface="Arial" panose="020B0604020202020204" pitchFamily="34" charset="0"/>
              </a:rPr>
              <a:t>3.</a:t>
            </a:r>
            <a:r>
              <a:rPr lang="el-GR" altLang="el-GR" sz="2000" dirty="0" smtClean="0">
                <a:cs typeface="Arial" panose="020B0604020202020204" pitchFamily="34" charset="0"/>
              </a:rPr>
              <a:t> </a:t>
            </a:r>
            <a:r>
              <a:rPr lang="el-GR" altLang="el-GR" sz="2000" b="1" dirty="0" smtClean="0">
                <a:latin typeface="Arial" panose="020B0604020202020204" pitchFamily="34" charset="0"/>
                <a:cs typeface="Arial" panose="020B0604020202020204" pitchFamily="34" charset="0"/>
              </a:rPr>
              <a:t>Ν. 4014/2011, Νέα – Τρίτη κατηγοριοποίηση </a:t>
            </a:r>
            <a:r>
              <a:rPr lang="el-GR" altLang="el-GR" sz="2000" b="1" dirty="0" smtClean="0">
                <a:cs typeface="Arial" panose="020B0604020202020204" pitchFamily="34" charset="0"/>
              </a:rPr>
              <a:t>(Υ.Α. 37674/2016, ΦΕΚ Β’/2471/2016)</a:t>
            </a:r>
            <a:endParaRPr lang="el-GR" altLang="el-GR" sz="2000" b="1" dirty="0" smtClean="0">
              <a:latin typeface="Arial" panose="020B0604020202020204" pitchFamily="34" charset="0"/>
              <a:cs typeface="Arial" panose="020B0604020202020204" pitchFamily="34" charset="0"/>
            </a:endParaRPr>
          </a:p>
          <a:p>
            <a:pPr marL="0" indent="0" eaLnBrk="1" hangingPunct="1">
              <a:buNone/>
            </a:pPr>
            <a:endParaRPr lang="el-GR" altLang="el-GR" sz="2000" b="1" dirty="0">
              <a:cs typeface="Arial" panose="020B0604020202020204" pitchFamily="34" charset="0"/>
            </a:endParaRPr>
          </a:p>
          <a:p>
            <a:pPr marL="0" indent="0" eaLnBrk="1" hangingPunct="1">
              <a:buNone/>
            </a:pPr>
            <a:r>
              <a:rPr lang="el-GR" altLang="el-GR" sz="2000" b="1" u="sng" dirty="0" smtClean="0">
                <a:cs typeface="Arial" panose="020B0604020202020204" pitchFamily="34" charset="0"/>
              </a:rPr>
              <a:t>Β. ΠΕΡΙΕΧΟΜΕΝΟ ΤΗΣ ΜΠΕ</a:t>
            </a:r>
          </a:p>
          <a:p>
            <a:pPr marL="0" indent="0" eaLnBrk="1" hangingPunct="1">
              <a:buNone/>
            </a:pPr>
            <a:r>
              <a:rPr lang="el-GR" altLang="el-GR" sz="2000" b="1" dirty="0" smtClean="0">
                <a:cs typeface="Arial" panose="020B0604020202020204" pitchFamily="34" charset="0"/>
              </a:rPr>
              <a:t>1</a:t>
            </a:r>
            <a:r>
              <a:rPr lang="el-GR" altLang="el-GR" sz="2000" b="1" baseline="30000" dirty="0" smtClean="0">
                <a:cs typeface="Arial" panose="020B0604020202020204" pitchFamily="34" charset="0"/>
              </a:rPr>
              <a:t>η</a:t>
            </a:r>
            <a:r>
              <a:rPr lang="el-GR" altLang="el-GR" sz="2000" b="1" dirty="0" smtClean="0">
                <a:cs typeface="Arial" panose="020B0604020202020204" pitchFamily="34" charset="0"/>
              </a:rPr>
              <a:t> - Φάση – περιβαλλοντοστρεφής χαρακτήρας</a:t>
            </a:r>
          </a:p>
          <a:p>
            <a:pPr marL="0" indent="0" eaLnBrk="1" hangingPunct="1">
              <a:buNone/>
            </a:pPr>
            <a:r>
              <a:rPr lang="el-GR" altLang="el-GR" sz="2000" b="1" dirty="0" smtClean="0">
                <a:cs typeface="Arial" panose="020B0604020202020204" pitchFamily="34" charset="0"/>
              </a:rPr>
              <a:t>2</a:t>
            </a:r>
            <a:r>
              <a:rPr lang="el-GR" altLang="el-GR" sz="2000" b="1" baseline="30000" dirty="0" smtClean="0">
                <a:cs typeface="Arial" panose="020B0604020202020204" pitchFamily="34" charset="0"/>
              </a:rPr>
              <a:t>η</a:t>
            </a:r>
            <a:r>
              <a:rPr lang="el-GR" altLang="el-GR" sz="2000" b="1" dirty="0" smtClean="0">
                <a:cs typeface="Arial" panose="020B0604020202020204" pitchFamily="34" charset="0"/>
              </a:rPr>
              <a:t> Φάση    -  άνοιγμα  προς ευρύτερα ζητήματα χωρικής ανάπτυξης</a:t>
            </a:r>
            <a:endParaRPr lang="el-GR" altLang="el-GR" sz="2000" dirty="0" smtClean="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304800"/>
            <a:ext cx="8229600" cy="1371600"/>
          </a:xfrm>
        </p:spPr>
        <p:txBody>
          <a:bodyPr/>
          <a:lstStyle/>
          <a:p>
            <a:pPr algn="ctr" eaLnBrk="1" hangingPunct="1"/>
            <a:r>
              <a:rPr lang="el-GR" altLang="el-GR" sz="4000" dirty="0" smtClean="0"/>
              <a:t>Γ1. ΠΕΡΙΕΧΟΜΕΝΟ ΜΠΕ</a:t>
            </a:r>
            <a:br>
              <a:rPr lang="el-GR" altLang="el-GR" sz="4000" dirty="0" smtClean="0"/>
            </a:br>
            <a:r>
              <a:rPr lang="el-GR" altLang="el-GR" sz="4000" dirty="0" smtClean="0"/>
              <a:t>(ΓΕΝΙΚΑ)</a:t>
            </a:r>
            <a:endParaRPr lang="en-US" altLang="el-GR" sz="4000" dirty="0" smtClean="0"/>
          </a:p>
        </p:txBody>
      </p:sp>
      <p:sp>
        <p:nvSpPr>
          <p:cNvPr id="7171" name="Content Placeholder 2"/>
          <p:cNvSpPr>
            <a:spLocks noGrp="1"/>
          </p:cNvSpPr>
          <p:nvPr>
            <p:ph idx="1"/>
          </p:nvPr>
        </p:nvSpPr>
        <p:spPr>
          <a:xfrm>
            <a:off x="533400" y="1905000"/>
            <a:ext cx="8077200" cy="4800600"/>
          </a:xfrm>
        </p:spPr>
        <p:txBody>
          <a:bodyPr>
            <a:normAutofit/>
          </a:bodyPr>
          <a:lstStyle/>
          <a:p>
            <a:r>
              <a:rPr lang="el-GR" sz="1200" b="1" dirty="0" smtClean="0">
                <a:latin typeface="+mj-lt"/>
              </a:rPr>
              <a:t>ΚΥΑ 5688/2018 (ΦΕΚ Β’ 988/2018)</a:t>
            </a:r>
          </a:p>
          <a:p>
            <a:r>
              <a:rPr lang="el-GR" sz="1200" b="1" dirty="0" smtClean="0">
                <a:latin typeface="+mj-lt"/>
              </a:rPr>
              <a:t>«ΠΑΡΑΡΤΗΜΑ ΙΙ</a:t>
            </a:r>
          </a:p>
          <a:p>
            <a:r>
              <a:rPr lang="el-GR" sz="1200" b="1" u="sng" dirty="0" smtClean="0">
                <a:latin typeface="+mj-lt"/>
              </a:rPr>
              <a:t>Ελάχιστα περιεχόμενα φακέλου ΜΠΕ </a:t>
            </a:r>
          </a:p>
          <a:p>
            <a:endParaRPr lang="el-GR" sz="1200" b="1" dirty="0" smtClean="0">
              <a:latin typeface="+mj-lt"/>
            </a:endParaRPr>
          </a:p>
          <a:p>
            <a:r>
              <a:rPr lang="el-GR" sz="1200" b="1" dirty="0" smtClean="0">
                <a:latin typeface="+mj-lt"/>
              </a:rPr>
              <a:t>«Α. Γενικό πλαίσιο</a:t>
            </a:r>
          </a:p>
          <a:p>
            <a:r>
              <a:rPr lang="el-GR" sz="1200" b="1" dirty="0" smtClean="0">
                <a:latin typeface="+mj-lt"/>
              </a:rPr>
              <a:t>Οι πληροφορίες που περιέχει ο φάκελος ΜΠΕ περιλαμβάνουν τουλάχιστον: </a:t>
            </a:r>
          </a:p>
          <a:p>
            <a:r>
              <a:rPr lang="el-GR" sz="1200" b="1" dirty="0" smtClean="0">
                <a:latin typeface="+mj-lt"/>
              </a:rPr>
              <a:t>α) περιγραφή του έργου όπου περιλαμβάνονται πληροφορίες σχετικά με τη θέση (τοποθεσία), τον σχεδιασμό, το μέγεθος και άλλα σχετικά χαρακτηριστικά του έργου,</a:t>
            </a:r>
          </a:p>
          <a:p>
            <a:r>
              <a:rPr lang="el-GR" sz="1200" b="1" dirty="0" smtClean="0">
                <a:latin typeface="+mj-lt"/>
              </a:rPr>
              <a:t>β) περιγραφή των πιθανών σημαντικών επιπτώσεων που το προτεινόμενο έργο ενδέχεται να προκαλέσει στο περιβάλλον,</a:t>
            </a:r>
          </a:p>
          <a:p>
            <a:r>
              <a:rPr lang="el-GR" sz="1200" b="1" dirty="0" smtClean="0">
                <a:latin typeface="+mj-lt"/>
              </a:rPr>
              <a:t>γ) περιγραφή των χαρακτηριστικών του έργου και/ή μέτρων που προτείνονται για την αποτροπή, την πρόληψη, τον μετριασμό και, ει δυνατόν, την αντιστάθμιση τυχόν σημαντικών αρνητικών επιπτώσεων στο περιβάλλον,</a:t>
            </a:r>
          </a:p>
          <a:p>
            <a:r>
              <a:rPr lang="el-GR" sz="1200" b="1" dirty="0" smtClean="0">
                <a:latin typeface="+mj-lt"/>
              </a:rPr>
              <a:t>δ) περιγραφή εύλογων εναλλακτικών λύσεων που μπορούν να εξεταστούν από τον κύριο του έργου, οι οποίες είναι σχετικές με το έργο και τα ιδιαίτερα χαρακτηριστικά του και αναφορά των βασικών επιχειρημάτων για την επιλεγείσα εκδοχή, λαμβάνοντας υπόψη τις επιπτώσεις του έργου στο περιβάλλον,</a:t>
            </a:r>
          </a:p>
          <a:p>
            <a:r>
              <a:rPr lang="el-GR" sz="1200" b="1" dirty="0" smtClean="0">
                <a:latin typeface="+mj-lt"/>
              </a:rPr>
              <a:t>ε) μη τεχνική περίληψη των πληροφοριών που αναφέρονται στα στοιχεία α) έως δ) και</a:t>
            </a:r>
          </a:p>
          <a:p>
            <a:r>
              <a:rPr lang="el-GR" sz="1200" b="1" dirty="0" smtClean="0">
                <a:latin typeface="+mj-lt"/>
              </a:rPr>
              <a:t>στ) κάθε συμπληρωματική πληροφορία που καθορίζεται στην παράγραφο 2 του Κεφαλαίου Β του παρόντος Παραρτήματος και αναφέρεται στα ειδικά χαρακτηριστικά ενός έργου ή τύπου έργου και τους περιβαλλοντικούς παράγοντες που ενδέχεται να επηρεασθούν.</a:t>
            </a:r>
          </a:p>
          <a:p>
            <a:r>
              <a:rPr lang="el-GR" sz="1200" b="1" dirty="0" smtClean="0">
                <a:latin typeface="+mj-lt"/>
              </a:rPr>
              <a:t>Β. Ειδικά χαρακτηριστικά του έργου ή της δραστηριότητας </a:t>
            </a:r>
          </a:p>
          <a:p>
            <a:pPr marL="0" indent="0" algn="just" eaLnBrk="1" hangingPunct="1">
              <a:buNone/>
            </a:pPr>
            <a:endParaRPr lang="el-GR" altLang="el-GR" sz="1200" b="1" dirty="0" smtClean="0">
              <a:latin typeface="+mj-lt"/>
              <a:cs typeface="Arial" panose="020B0604020202020204" pitchFamily="34" charset="0"/>
            </a:endParaRPr>
          </a:p>
        </p:txBody>
      </p:sp>
    </p:spTree>
    <p:extLst>
      <p:ext uri="{BB962C8B-B14F-4D97-AF65-F5344CB8AC3E}">
        <p14:creationId xmlns:p14="http://schemas.microsoft.com/office/powerpoint/2010/main" val="3091166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304800"/>
            <a:ext cx="8229600" cy="762000"/>
          </a:xfrm>
        </p:spPr>
        <p:txBody>
          <a:bodyPr>
            <a:normAutofit fontScale="90000"/>
          </a:bodyPr>
          <a:lstStyle/>
          <a:p>
            <a:pPr algn="ctr" eaLnBrk="1" hangingPunct="1"/>
            <a:r>
              <a:rPr lang="el-GR" altLang="el-GR" sz="2800" dirty="0" smtClean="0"/>
              <a:t>Γ2. ΠΕΡΙΕΧΟΜΕΝΟ ΜΠΕ</a:t>
            </a:r>
            <a:br>
              <a:rPr lang="el-GR" altLang="el-GR" sz="2800" dirty="0" smtClean="0"/>
            </a:br>
            <a:r>
              <a:rPr lang="el-GR" altLang="el-GR" sz="2800" dirty="0" smtClean="0"/>
              <a:t>(ΕΙΔΙΚΟΤΕΡΑ)</a:t>
            </a:r>
            <a:endParaRPr lang="en-US" altLang="el-GR" sz="2800" dirty="0" smtClean="0"/>
          </a:p>
        </p:txBody>
      </p:sp>
      <p:sp>
        <p:nvSpPr>
          <p:cNvPr id="7171" name="Content Placeholder 2"/>
          <p:cNvSpPr>
            <a:spLocks noGrp="1"/>
          </p:cNvSpPr>
          <p:nvPr>
            <p:ph idx="1"/>
          </p:nvPr>
        </p:nvSpPr>
        <p:spPr>
          <a:xfrm>
            <a:off x="533400" y="1524000"/>
            <a:ext cx="8077200" cy="5181600"/>
          </a:xfrm>
        </p:spPr>
        <p:txBody>
          <a:bodyPr>
            <a:normAutofit lnSpcReduction="10000"/>
          </a:bodyPr>
          <a:lstStyle/>
          <a:p>
            <a:r>
              <a:rPr lang="el-GR" sz="800" b="1" dirty="0" smtClean="0"/>
              <a:t>Β. Ειδικά χαρακτηριστικά του έργου ή της δραστηριότητας</a:t>
            </a:r>
          </a:p>
          <a:p>
            <a:r>
              <a:rPr lang="el-GR" sz="900" b="1" u="sng" dirty="0" smtClean="0"/>
              <a:t>1. Περιγραφή του έργου που περιλαμβάνεται ειδικότερα:</a:t>
            </a:r>
          </a:p>
          <a:p>
            <a:r>
              <a:rPr lang="el-GR" sz="800" b="1" dirty="0" smtClean="0"/>
              <a:t>α) περιγραφή της χωροθέτησης του έργου·</a:t>
            </a:r>
          </a:p>
          <a:p>
            <a:r>
              <a:rPr lang="el-GR" sz="800" b="1" dirty="0" smtClean="0"/>
              <a:t>β) περιγραφή των φυσικών χαρακτηριστικών του όλου έργου, καθώς και, εφόσον χρειάζεται, των αναγκαίων εργασιών κατεδάφισης, και των απαιτήσεων για τη χρήση γης κατά τα στάδια κατασκευής και λειτουργίας του·</a:t>
            </a:r>
          </a:p>
          <a:p>
            <a:r>
              <a:rPr lang="el-GR" sz="800" b="1" dirty="0" smtClean="0"/>
              <a:t>γ) περιγραφή των κυριότερων χαρακτηριστικών της επιχειρησιακής φάσης του έργου (ιδίως της μεθόδου κατασκευής), όπως ενεργειακή ζήτηση και χρησιμοποιούμενη ενέργεια, φύση και ποσότητα των χρησιμοποιούμενων υλικών, ενέργειας και φυσικών πόρων (συμπεριλαμβανομένων των υδάτων, της γης, του εδάφους και της βιοποικιλότητας)·</a:t>
            </a:r>
          </a:p>
          <a:p>
            <a:r>
              <a:rPr lang="el-GR" sz="800" b="1" dirty="0" smtClean="0"/>
              <a:t>δ) εκτίμηση, ανά τύπο και ποσότητα, καταλοίπων και εκπομπών (όπως ρύπανση του νερού, του ατμοσφαιρικού αέρα, του εδάφους και του υπεδάφους, θόρυβος, δονήσεις, φως, θερμότητα, ακτινοβολία κ.λπ.) και ποσότητες και τύποι των παραγόμενων αποβλήτων κατά τις φάσεις κατασκευής και λειτουργίας.</a:t>
            </a:r>
          </a:p>
          <a:p>
            <a:r>
              <a:rPr lang="el-GR" sz="900" b="1" u="sng" dirty="0" smtClean="0"/>
              <a:t>2. Περιγραφή εύλογων εναλλακτικών επιλογών </a:t>
            </a:r>
            <a:r>
              <a:rPr lang="el-GR" sz="800" b="1" dirty="0" smtClean="0"/>
              <a:t>(για παράδειγμα ως προς τη μελέτη του έργου, την τεχνολογία, τη </a:t>
            </a:r>
            <a:r>
              <a:rPr lang="el-GR" sz="800" b="1" dirty="0" err="1" smtClean="0"/>
              <a:t>χωροθέτηση</a:t>
            </a:r>
            <a:r>
              <a:rPr lang="el-GR" sz="800" b="1" dirty="0" smtClean="0"/>
              <a:t>, το μέγεθος και την κλίμακά του) που έχει μελετήσει ο κύριος του έργου, που σχετίζονται με το προτεινόμενο έργο και τα ιδιαίτερα χαρακτηριστικά του, και επισήμανση των κυρίων λόγων για την επιλογή που έγινε, όπου περιλαμβάνεται και σύγκριση των περιβαλλοντικών επιπτώσεων.</a:t>
            </a:r>
          </a:p>
          <a:p>
            <a:r>
              <a:rPr lang="el-GR" sz="900" b="1" u="sng" dirty="0" smtClean="0"/>
              <a:t>3. Περιγραφή των σχετικών με το έργο πτυχών της τρέχουσας κατάστασης του περιβάλλοντος </a:t>
            </a:r>
            <a:r>
              <a:rPr lang="el-GR" sz="800" b="1" dirty="0" smtClean="0"/>
              <a:t>(βασικό σενάριο) και περίγραμμα της πιθανής εξέλιξής της εάν δεν υλοποιηθεί το έργο στον βαθμό που, με εύλογη προσπάθεια, είναι δυνατόν να εκτιμηθούν οι φυσικές αλλαγές από το βασικό σενάριο, με βάση τις διαθέσιμες περιβαλλοντικές πληροφορίες και επιστημονική γνώση.</a:t>
            </a:r>
          </a:p>
          <a:p>
            <a:r>
              <a:rPr lang="el-GR" sz="900" b="1" u="sng" dirty="0" smtClean="0"/>
              <a:t>4. Περιγραφή των στοιχείων του φυσικού και ανθρωπογενούς περιβάλλοντος που ενδέχεται να θιγούν σημαντικά από το προτεινόμενο έργο ή δραστηριότητα </a:t>
            </a:r>
            <a:r>
              <a:rPr lang="el-GR" sz="800" b="1" dirty="0" smtClean="0"/>
              <a:t>και ειδικότερα:</a:t>
            </a:r>
          </a:p>
          <a:p>
            <a:r>
              <a:rPr lang="el-GR" sz="800" b="1" dirty="0" smtClean="0"/>
              <a:t>α) ο πληθυσμός και η ανθρώπινη υγεία,</a:t>
            </a:r>
          </a:p>
          <a:p>
            <a:r>
              <a:rPr lang="el-GR" sz="800" b="1" dirty="0" smtClean="0"/>
              <a:t>β) η βιοποικιλότητα (χλωρίδα, πανίδα και ιδίως τα προστατευόμενα είδη και </a:t>
            </a:r>
            <a:r>
              <a:rPr lang="el-GR" sz="800" b="1" dirty="0" err="1" smtClean="0"/>
              <a:t>οικότοποι</a:t>
            </a:r>
            <a:r>
              <a:rPr lang="el-GR" sz="800" b="1" dirty="0" smtClean="0"/>
              <a:t> (ενδιαιτήματα),</a:t>
            </a:r>
          </a:p>
          <a:p>
            <a:r>
              <a:rPr lang="el-GR" sz="800" b="1" dirty="0" smtClean="0"/>
              <a:t>γ) η γη (όπως κατάληψη εδαφών), το έδαφος (όπως οργανική ύλη, διάβρωση, συμπύκνωση και σφράγιση), τα ύδατα (όπως </a:t>
            </a:r>
            <a:r>
              <a:rPr lang="el-GR" sz="800" b="1" dirty="0" err="1" smtClean="0"/>
              <a:t>υδρομορφολογικές</a:t>
            </a:r>
            <a:r>
              <a:rPr lang="el-GR" sz="800" b="1" dirty="0" smtClean="0"/>
              <a:t> αλλαγές, ποσότητα και ποιότητα), ο αέρας και οι κλιματικοί παράγοντες (όπως εκπομπές αερίων του θερμοκηπίου, οποιαδήποτε επίπτωση σχετική με την προσαρμογή),</a:t>
            </a:r>
          </a:p>
          <a:p>
            <a:r>
              <a:rPr lang="el-GR" sz="800" b="1" dirty="0" smtClean="0"/>
              <a:t>δ) τα υλικά αγαθά, η πολιτιστική κληρονομιά, συμπεριλαμβανομένης της αρχιτεκτονικής και αρχαιολογικής κληρονομιάς, το φυσικό τοπίο και</a:t>
            </a:r>
          </a:p>
          <a:p>
            <a:r>
              <a:rPr lang="el-GR" sz="800" b="1" dirty="0" smtClean="0"/>
              <a:t>ε) η αλληλεπίδραση μεταξύ των παραγόντων που αναφέρονται στα ανωτέρω στοιχεία (α) έως (δ).</a:t>
            </a:r>
          </a:p>
          <a:p>
            <a:r>
              <a:rPr lang="el-GR" sz="900" b="1" u="sng" dirty="0" smtClean="0"/>
              <a:t>5. Περιγραφή των πιθανών σημαντικών επιπτώσεων που το έργο ενδέχεται να προκαλέσει στο περιβάλλον, μεταξύ άλλων, από:</a:t>
            </a:r>
          </a:p>
          <a:p>
            <a:r>
              <a:rPr lang="el-GR" sz="800" b="1" dirty="0" smtClean="0"/>
              <a:t>α) την κατασκευή και την ύπαρξη του έργου, συμπεριλαμβανομένων, κατά περίπτωση, των εργασιών κατεδάφισης·</a:t>
            </a:r>
          </a:p>
          <a:p>
            <a:r>
              <a:rPr lang="el-GR" sz="800" b="1" dirty="0" smtClean="0"/>
              <a:t>β) τη χρήση φυσικών πόρων, ιδίως της γης, του εδάφους, των υδάτων και της βιοποικιλότητας, ανάλογα με τη βιώσιμη διαθεσιμότητα αυτών των πόρων·</a:t>
            </a:r>
          </a:p>
          <a:p>
            <a:r>
              <a:rPr lang="el-GR" sz="800" b="1" dirty="0" smtClean="0"/>
              <a:t>γ) την εκπομπή ρύπων, θορύβου, δονήσεων, φωτός, θερμότητας, ακτινοβολίας, την πρόκληση οχλήσεων και τη διάθεση και ανάκτηση αποβλήτων·</a:t>
            </a:r>
          </a:p>
          <a:p>
            <a:r>
              <a:rPr lang="el-GR" sz="800" b="1" dirty="0" smtClean="0"/>
              <a:t>δ) τους κινδύνους για την ανθρώπινη υγεία, την πολιτιστική κληρονομιά ή το περιβάλλον (για παράδειγμα λόγω ατυχημάτων ή καταστροφών)·</a:t>
            </a:r>
          </a:p>
          <a:p>
            <a:r>
              <a:rPr lang="el-GR" sz="800" b="1" dirty="0" smtClean="0"/>
              <a:t>ε) τη σώρευση επιπτώσεων με άλλα υφιστάμενα και/ή εγκεκριμένα έργα, λαμβάνοντας υπόψη οποιαδήποτε περιβαλλοντικής φύσεως προβλήματα που αφορούν τις περιοχές με ιδιαίτερη περιβαλλοντική σημασία που ενδέχεται να επηρεαστούν ή τη χρήση φυσικών πόρων·</a:t>
            </a:r>
          </a:p>
          <a:p>
            <a:r>
              <a:rPr lang="el-GR" sz="800" b="1" dirty="0" smtClean="0"/>
              <a:t>στ) τις επιπτώσεις του έργου στο κλίμα (για παράδειγμα φύση και μέγεθος των εκπομπών αερίων του θερμοκηπίου) και η ευπάθεια του έργου στην κλιματική αλλαγή. </a:t>
            </a:r>
          </a:p>
          <a:p>
            <a:r>
              <a:rPr lang="el-GR" sz="800" b="1" dirty="0" smtClean="0"/>
              <a:t>ζ) τις χρησιμοποιούμενες τεχνολογίες και υλικά</a:t>
            </a:r>
            <a:r>
              <a:rPr lang="el-GR" sz="1100" b="1" dirty="0" smtClean="0"/>
              <a:t>. [ΣΥΝΕΧΕΙΑ ΣΤΗΝ ΕΠΟΜΕΝΗ ΔΙΑΦΑΝΕΙΑ]</a:t>
            </a:r>
          </a:p>
          <a:p>
            <a:r>
              <a:rPr lang="el-GR" sz="1100" dirty="0" smtClean="0"/>
              <a:t> </a:t>
            </a:r>
          </a:p>
        </p:txBody>
      </p:sp>
    </p:spTree>
    <p:extLst>
      <p:ext uri="{BB962C8B-B14F-4D97-AF65-F5344CB8AC3E}">
        <p14:creationId xmlns:p14="http://schemas.microsoft.com/office/powerpoint/2010/main" val="3091166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altLang="el-GR" sz="3200" dirty="0" smtClean="0"/>
              <a:t>Γ2. ΠΕΡΙΕΧΟΜΕΝΟ ΜΠΕ</a:t>
            </a:r>
            <a:br>
              <a:rPr lang="el-GR" altLang="el-GR" sz="3200" dirty="0" smtClean="0"/>
            </a:br>
            <a:r>
              <a:rPr lang="el-GR" altLang="el-GR" sz="3200" dirty="0" smtClean="0"/>
              <a:t>(ΕΙΔΙΚΟΤΕΡΑ)</a:t>
            </a:r>
            <a:endParaRPr lang="el-GR" sz="3200" dirty="0"/>
          </a:p>
        </p:txBody>
      </p:sp>
      <p:sp>
        <p:nvSpPr>
          <p:cNvPr id="3" name="2 - Θέση περιεχομένου"/>
          <p:cNvSpPr>
            <a:spLocks noGrp="1"/>
          </p:cNvSpPr>
          <p:nvPr>
            <p:ph idx="1"/>
          </p:nvPr>
        </p:nvSpPr>
        <p:spPr/>
        <p:txBody>
          <a:bodyPr>
            <a:normAutofit fontScale="77500" lnSpcReduction="20000"/>
          </a:bodyPr>
          <a:lstStyle/>
          <a:p>
            <a:endParaRPr lang="el-GR" sz="900" dirty="0" smtClean="0">
              <a:latin typeface="+mj-lt"/>
            </a:endParaRPr>
          </a:p>
          <a:p>
            <a:r>
              <a:rPr lang="el-GR" sz="1000" b="1" dirty="0" smtClean="0">
                <a:latin typeface="+mj-lt"/>
              </a:rPr>
              <a:t>Η περιγραφή των ενδεχόμενων σημαντικών επιπτώσεων στους παράγοντες που αναφέρονται στην παράγραφο 4 του Κεφαλαίου Β του παρόντος Παραρτήματος, θα πρέπει να καλύπτει τις άμεσες και τις τυχόν έμμεσες, δευτερεύουσες, σωρευτικές, διασυνοριακές, βραχυπρόθεσμες, μεσοπρόθεσμες και μακροπρόθεσμες, μόνιμες και προσωρινές, θετικές και αρνητικές επιπτώσεις του έργου. Στην εν λόγω περιγραφή θα πρέπει να λαμβάνονται υπόψη οι στόχοι περιβαλλοντικής προστασίας που έχουν τεθεί σε εθνικό επίπεδο ή σε επίπεδο Ευρωπαϊκής Ένωσης, οι οποίοι σχετίζονται με το έργο.</a:t>
            </a:r>
          </a:p>
          <a:p>
            <a:r>
              <a:rPr lang="el-GR" sz="1000" b="1" dirty="0" smtClean="0">
                <a:latin typeface="+mj-lt"/>
              </a:rPr>
              <a:t>6. Η περιγραφή των μεθόδων πρόβλεψης ή τα στοιχεία που χρησιμοποιούνται για τον προσδιορισμό και την εκτίμηση των σημαντικών περιβαλλοντικών επιπτώσεων, όπου περιλαμβάνονται και λεπτομερή στοιχεία σχετικά με τις δυσκολίες (για παράδειγμα τεχνικές αδυναμίες ή έλλειψη γνώσης) που αντιμετωπίζονται στη συγκέντρωση των απαιτούμενων πληροφοριών, καθώς και παρουσίαση των κύριων ενεχόμενων αβεβαιοτήτων.</a:t>
            </a:r>
          </a:p>
          <a:p>
            <a:r>
              <a:rPr lang="el-GR" sz="1000" b="1" dirty="0" smtClean="0">
                <a:latin typeface="+mj-lt"/>
              </a:rPr>
              <a:t>7. Περιγραφή των μέτρων που προτείνονται για την αποτροπή, την πρόληψη, τη μείωση και, ει δυνατόν, την αντιστάθμιση τυχόν εντοπισμένων σημαντικών αρνητικών επιπτώσεων στο περιβάλλον και τυχόν αντίστοιχων προτεινόμενων ρυθμίσεων παρακολούθησης (για παράδειγμα εκπόνηση εκ των υστέρων ανάλυσης του έργου). Στην εν λόγω περιγραφή θα πρέπει να εξηγείται η έκταση της αποτροπής, της μείωσης, της πρόληψης ή της αντιστάθμισης των σημαντικών δυσμενών επιπτώσεων στο περιβάλλον και να καλύπτεται τόσο το στάδιο κατασκευής όσο και το στάδιο λειτουργίας του έργου.</a:t>
            </a:r>
          </a:p>
          <a:p>
            <a:r>
              <a:rPr lang="el-GR" sz="1000" b="1" dirty="0" smtClean="0">
                <a:latin typeface="+mj-lt"/>
              </a:rPr>
              <a:t>8. Περιγραφή των αναμενόμενων σημαντικών αρνητικών επιπτώσεων του έργου στο περιβάλλον, που απορρέουν από την ευαισθησία του έργου σε κινδύνους σοβαρών ατυχημάτων ή καταστροφών που σχετίζονται με το εν λόγω έργο. Για τον σκοπό αυτό, μπορούν να αξιοποιηθούν οι σχετικές πληροφορίες που διατίθενται και λαμβάνονται μέσω των εκτιμήσεων κινδύνου σύμφωνα με την αριθμ. 172058/2016 κοινή υπουργική απόφαση, ή οι σχετικές εκτιμήσεις που διενεργούνται σύμφωνα με την κείμενη νομοθεσία, με την προϋπόθεση ότι πληρούνται οι όροι και οι απαιτήσεις του νόμου. Αναλόγως, η περιγραφή αυτή πρέπει να περιλαμβάνει μέτρα ετοιμότητας και αντιμετώπισης ή μετριασμού των σημαντικών αρνητικών επιπτώσεων των συμβάντων αυτών στο περιβάλλον και λεπτομερή στοιχεία σχετικά με την ετοιμότητα και την προτεινόμενη αντιμετώπιση τέτοιου είδους έκτακτων καταστάσεων.</a:t>
            </a:r>
          </a:p>
          <a:p>
            <a:r>
              <a:rPr lang="el-GR" sz="1000" b="1" dirty="0" smtClean="0">
                <a:latin typeface="+mj-lt"/>
              </a:rPr>
              <a:t>9. Μη τεχνική περίληψη των πληροφοριών της ΜΠΕ βάσει των παραγράφων 1 έως 8.</a:t>
            </a:r>
          </a:p>
          <a:p>
            <a:r>
              <a:rPr lang="el-GR" sz="1000" b="1" dirty="0" smtClean="0">
                <a:latin typeface="+mj-lt"/>
              </a:rPr>
              <a:t>10. Κατάλογος αναφοράς στον οποίο αναφέρονται αναλυτικά οι πηγές που χρησιμοποιήθηκαν για τις περιγραφές και τις εκτιμήσεις που περιελήφθησαν στη μελέτη.</a:t>
            </a:r>
          </a:p>
          <a:p>
            <a:pPr>
              <a:buNone/>
            </a:pPr>
            <a:r>
              <a:rPr lang="el-GR" sz="1000" b="1" dirty="0" smtClean="0">
                <a:latin typeface="+mj-lt"/>
              </a:rPr>
              <a:t>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smtClean="0"/>
              <a:t>Δ. Η ΑΔΕΙΟΔΟΤΗΣΗ ΕΡΓΩΝ / ΔΡΑΣΤΗΡΙΟΤΗΤΩΝ</a:t>
            </a:r>
            <a:br>
              <a:rPr lang="el-GR" altLang="el-GR" sz="3200" dirty="0" smtClean="0"/>
            </a:br>
            <a:endParaRPr lang="en-US" altLang="el-GR" sz="3200" dirty="0" smtClean="0"/>
          </a:p>
        </p:txBody>
      </p:sp>
      <p:sp>
        <p:nvSpPr>
          <p:cNvPr id="7171" name="Content Placeholder 2"/>
          <p:cNvSpPr>
            <a:spLocks noGrp="1"/>
          </p:cNvSpPr>
          <p:nvPr>
            <p:ph idx="1"/>
          </p:nvPr>
        </p:nvSpPr>
        <p:spPr>
          <a:xfrm>
            <a:off x="533400" y="1447800"/>
            <a:ext cx="8077200" cy="5257800"/>
          </a:xfrm>
        </p:spPr>
        <p:txBody>
          <a:bodyPr>
            <a:normAutofit/>
          </a:bodyPr>
          <a:lstStyle/>
          <a:p>
            <a:pPr marL="0" indent="0" eaLnBrk="1" hangingPunct="1">
              <a:buNone/>
            </a:pPr>
            <a:r>
              <a:rPr lang="el-GR" altLang="el-GR" sz="1800" b="1" dirty="0" smtClean="0">
                <a:cs typeface="Arial" panose="020B0604020202020204" pitchFamily="34" charset="0"/>
              </a:rPr>
              <a:t>1. Η αδειοδότηση υπό το καθεστώς του ν. 1650/1986 της Κ.Υ.Α. 69269/1990</a:t>
            </a:r>
            <a:r>
              <a:rPr lang="el-GR" altLang="el-GR" sz="1800" dirty="0" smtClean="0">
                <a:cs typeface="Arial" panose="020B0604020202020204" pitchFamily="34" charset="0"/>
              </a:rPr>
              <a:t> </a:t>
            </a:r>
          </a:p>
          <a:p>
            <a:pPr marL="0" indent="0" eaLnBrk="1" hangingPunct="1">
              <a:buNone/>
            </a:pPr>
            <a:r>
              <a:rPr lang="el-GR" altLang="el-GR" sz="1800" b="1" dirty="0" smtClean="0">
                <a:latin typeface="Arial" panose="020B0604020202020204" pitchFamily="34" charset="0"/>
                <a:cs typeface="Arial" panose="020B0604020202020204" pitchFamily="34" charset="0"/>
              </a:rPr>
              <a:t>α) Οι διοικητικές πράξεις της προέγκρισης χωροθέτησης και της ΕΠΟ (έγκριση περιβαλλοντικών όρων)</a:t>
            </a:r>
          </a:p>
          <a:p>
            <a:pPr marL="0" indent="0" eaLnBrk="1" hangingPunct="1">
              <a:buNone/>
            </a:pPr>
            <a:r>
              <a:rPr lang="el-GR" altLang="el-GR" sz="1800" b="1" dirty="0" smtClean="0">
                <a:latin typeface="Arial" panose="020B0604020202020204" pitchFamily="34" charset="0"/>
                <a:cs typeface="Arial" panose="020B0604020202020204" pitchFamily="34" charset="0"/>
              </a:rPr>
              <a:t>2. Ν. 3010/2002, ΚΥΑ 15393/2002, ΚΥΑ 11014/1990</a:t>
            </a:r>
            <a:r>
              <a:rPr lang="el-GR" altLang="el-GR" sz="1800" dirty="0" smtClean="0">
                <a:latin typeface="Arial" panose="020B0604020202020204" pitchFamily="34" charset="0"/>
                <a:cs typeface="Arial" panose="020B0604020202020204" pitchFamily="34" charset="0"/>
              </a:rPr>
              <a:t> (Προκαταρκτική Περιβαλλοντική Εκτίμηση και Αξιολόγηση [ΠΠΕΑ] = Γνωμοδότηση και ΕΠΟ =Διοικητική Πράξη</a:t>
            </a:r>
          </a:p>
          <a:p>
            <a:pPr marL="0" indent="0" eaLnBrk="1" hangingPunct="1">
              <a:buNone/>
            </a:pPr>
            <a:r>
              <a:rPr lang="el-GR" altLang="el-GR" sz="1800" b="1" dirty="0" smtClean="0">
                <a:cs typeface="Arial" panose="020B0604020202020204" pitchFamily="34" charset="0"/>
              </a:rPr>
              <a:t>3.</a:t>
            </a:r>
            <a:r>
              <a:rPr lang="el-GR" altLang="el-GR" sz="1800" dirty="0" smtClean="0">
                <a:cs typeface="Arial" panose="020B0604020202020204" pitchFamily="34" charset="0"/>
              </a:rPr>
              <a:t> </a:t>
            </a:r>
            <a:r>
              <a:rPr lang="el-GR" altLang="el-GR" sz="1800" b="1" dirty="0" smtClean="0">
                <a:latin typeface="Arial" panose="020B0604020202020204" pitchFamily="34" charset="0"/>
                <a:cs typeface="Arial" panose="020B0604020202020204" pitchFamily="34" charset="0"/>
              </a:rPr>
              <a:t>Ν. 4014/2011, Νέα – Τρίτη κατηγοριοποίηση </a:t>
            </a:r>
            <a:r>
              <a:rPr lang="el-GR" altLang="el-GR" sz="1800" b="1" dirty="0" smtClean="0">
                <a:cs typeface="Arial" panose="020B0604020202020204" pitchFamily="34" charset="0"/>
              </a:rPr>
              <a:t>(Υ.Α. 37674/2016, ΦΕΚ Β’/2471/2016) – </a:t>
            </a:r>
            <a:r>
              <a:rPr lang="el-GR" altLang="el-GR" sz="1800" dirty="0" smtClean="0">
                <a:cs typeface="Arial" panose="020B0604020202020204" pitchFamily="34" charset="0"/>
              </a:rPr>
              <a:t>Προκαταρκτικός Προσδιορισμός Περιβαλλοντικών Απαιτήσεων [ΠΠΠΑ, προαιρετική διαδικασία), ΑΕΠΟ = Διοικητική Πράξη</a:t>
            </a:r>
            <a:endParaRPr lang="el-GR" altLang="el-GR" sz="1800" b="1" dirty="0">
              <a:cs typeface="Arial" panose="020B0604020202020204" pitchFamily="34" charset="0"/>
            </a:endParaRPr>
          </a:p>
          <a:p>
            <a:pPr marL="0" indent="0" eaLnBrk="1" hangingPunct="1">
              <a:buNone/>
            </a:pPr>
            <a:r>
              <a:rPr lang="el-GR" altLang="el-GR" sz="1800" b="1" u="sng" dirty="0" smtClean="0">
                <a:cs typeface="Arial" panose="020B0604020202020204" pitchFamily="34" charset="0"/>
              </a:rPr>
              <a:t>Β. ΠΕΡΙΕΧΟΜΕΝΟ ΤΗΣ ΜΠΕ</a:t>
            </a:r>
          </a:p>
          <a:p>
            <a:pPr marL="0" indent="0" eaLnBrk="1" hangingPunct="1">
              <a:buNone/>
            </a:pPr>
            <a:r>
              <a:rPr lang="el-GR" altLang="el-GR" sz="1800" b="1" dirty="0" smtClean="0">
                <a:cs typeface="Arial" panose="020B0604020202020204" pitchFamily="34" charset="0"/>
              </a:rPr>
              <a:t>1</a:t>
            </a:r>
            <a:r>
              <a:rPr lang="el-GR" altLang="el-GR" sz="1800" b="1" baseline="30000" dirty="0" smtClean="0">
                <a:cs typeface="Arial" panose="020B0604020202020204" pitchFamily="34" charset="0"/>
              </a:rPr>
              <a:t>η</a:t>
            </a:r>
            <a:r>
              <a:rPr lang="el-GR" altLang="el-GR" sz="1800" b="1" dirty="0" smtClean="0">
                <a:cs typeface="Arial" panose="020B0604020202020204" pitchFamily="34" charset="0"/>
              </a:rPr>
              <a:t> - Φάση – περιβαλλοντοστρεφής χαρακτήρας</a:t>
            </a:r>
          </a:p>
          <a:p>
            <a:pPr marL="0" indent="0" eaLnBrk="1" hangingPunct="1">
              <a:buNone/>
            </a:pPr>
            <a:r>
              <a:rPr lang="el-GR" altLang="el-GR" sz="1800" b="1" dirty="0" smtClean="0">
                <a:cs typeface="Arial" panose="020B0604020202020204" pitchFamily="34" charset="0"/>
              </a:rPr>
              <a:t>2</a:t>
            </a:r>
            <a:r>
              <a:rPr lang="el-GR" altLang="el-GR" sz="1800" b="1" baseline="30000" dirty="0" smtClean="0">
                <a:cs typeface="Arial" panose="020B0604020202020204" pitchFamily="34" charset="0"/>
              </a:rPr>
              <a:t>η</a:t>
            </a:r>
            <a:r>
              <a:rPr lang="el-GR" altLang="el-GR" sz="1800" b="1" dirty="0" smtClean="0">
                <a:cs typeface="Arial" panose="020B0604020202020204" pitchFamily="34" charset="0"/>
              </a:rPr>
              <a:t> Φάση    - </a:t>
            </a:r>
            <a:r>
              <a:rPr lang="el-GR" altLang="el-GR" sz="2000" b="1" dirty="0" smtClean="0">
                <a:cs typeface="Arial" panose="020B0604020202020204" pitchFamily="34" charset="0"/>
              </a:rPr>
              <a:t> άνοιγμα  προς ευρύτερα ζητήματα χωρικής ανάπτυξης</a:t>
            </a:r>
            <a:endParaRPr lang="en-US" altLang="el-GR" sz="2000" b="1" dirty="0" smtClean="0">
              <a:cs typeface="Arial" panose="020B0604020202020204" pitchFamily="34" charset="0"/>
            </a:endParaRPr>
          </a:p>
          <a:p>
            <a:pPr marL="0" indent="0" eaLnBrk="1" hangingPunct="1">
              <a:buNone/>
            </a:pPr>
            <a:r>
              <a:rPr lang="el-GR" altLang="el-GR" sz="2000" b="1" u="sng" dirty="0" smtClean="0">
                <a:cs typeface="Arial" panose="020B0604020202020204" pitchFamily="34" charset="0"/>
              </a:rPr>
              <a:t>ΣΗΜΕΙΩΣΗ: ΕΙΣΑΓΩΓΗ ΤΩΝ </a:t>
            </a:r>
            <a:r>
              <a:rPr lang="el-GR" altLang="el-GR" sz="2000" b="1" u="sng" smtClean="0">
                <a:cs typeface="Arial" panose="020B0604020202020204" pitchFamily="34" charset="0"/>
              </a:rPr>
              <a:t>ΠΡΟΤΥΠΩΝ ΠΕΡΙΒΑΛΛΟΝΤΙΚΩΝ </a:t>
            </a:r>
            <a:r>
              <a:rPr lang="el-GR" altLang="el-GR" sz="2000" b="1" u="sng" dirty="0" smtClean="0">
                <a:cs typeface="Arial" panose="020B0604020202020204" pitchFamily="34" charset="0"/>
              </a:rPr>
              <a:t>ΔΕΣΜΕΥΣΕΩΝ </a:t>
            </a:r>
            <a:r>
              <a:rPr lang="el-GR" altLang="el-GR" sz="2000" b="1" u="sng" smtClean="0">
                <a:cs typeface="Arial" panose="020B0604020202020204" pitchFamily="34" charset="0"/>
              </a:rPr>
              <a:t>ΓΙΑ ΜΙΚΡΑ </a:t>
            </a:r>
            <a:r>
              <a:rPr lang="el-GR" altLang="el-GR" sz="2000" b="1" u="sng" dirty="0" smtClean="0">
                <a:cs typeface="Arial" panose="020B0604020202020204" pitchFamily="34" charset="0"/>
              </a:rPr>
              <a:t>ΕΡΓΑ</a:t>
            </a:r>
            <a:endParaRPr lang="el-GR" altLang="el-GR" sz="2000" u="sng" dirty="0" smtClean="0">
              <a:cs typeface="Arial" panose="020B0604020202020204" pitchFamily="34" charset="0"/>
            </a:endParaRPr>
          </a:p>
        </p:txBody>
      </p:sp>
    </p:spTree>
    <p:extLst>
      <p:ext uri="{BB962C8B-B14F-4D97-AF65-F5344CB8AC3E}">
        <p14:creationId xmlns:p14="http://schemas.microsoft.com/office/powerpoint/2010/main" val="768411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smtClean="0"/>
              <a:t>Ε1. Η ΣΤΡΑΤΗΓΙΚΗ ΠΕΡΙΒΑΛΛΟΝΤΙΚΗ </a:t>
            </a:r>
            <a:br>
              <a:rPr lang="el-GR" altLang="el-GR" sz="3200" dirty="0" smtClean="0"/>
            </a:br>
            <a:r>
              <a:rPr lang="el-GR" altLang="el-GR" sz="3200" dirty="0" smtClean="0"/>
              <a:t>ΕΚΤΙΜΗΣΗ</a:t>
            </a:r>
            <a:br>
              <a:rPr lang="el-GR" altLang="el-GR" sz="3200" dirty="0" smtClean="0"/>
            </a:br>
            <a:endParaRPr lang="en-US" altLang="el-GR" sz="3200" dirty="0" smtClean="0"/>
          </a:p>
        </p:txBody>
      </p:sp>
      <p:sp>
        <p:nvSpPr>
          <p:cNvPr id="7171" name="Content Placeholder 2"/>
          <p:cNvSpPr>
            <a:spLocks noGrp="1"/>
          </p:cNvSpPr>
          <p:nvPr>
            <p:ph idx="1"/>
          </p:nvPr>
        </p:nvSpPr>
        <p:spPr>
          <a:xfrm>
            <a:off x="533400" y="1447800"/>
            <a:ext cx="8077200" cy="5257800"/>
          </a:xfrm>
        </p:spPr>
        <p:txBody>
          <a:bodyPr>
            <a:normAutofit/>
          </a:bodyPr>
          <a:lstStyle/>
          <a:p>
            <a:pPr marL="0" indent="0" eaLnBrk="1" hangingPunct="1">
              <a:buNone/>
            </a:pPr>
            <a:r>
              <a:rPr lang="el-GR" altLang="el-GR" sz="2000" b="1" dirty="0" smtClean="0">
                <a:cs typeface="Arial" panose="020B0604020202020204" pitchFamily="34" charset="0"/>
              </a:rPr>
              <a:t> 1. Η Στρατηγική Περιβαλλοντική Εκτίμηση (ΣΠΕ) – Η σύνδεση της περιβαλλοντικής εκτίμησης με τον Σχεδιασμό (και προγραμματισμό σημαντικών δημόσιων πολιτικών)</a:t>
            </a:r>
          </a:p>
          <a:p>
            <a:pPr marL="0" indent="0" eaLnBrk="1" hangingPunct="1">
              <a:buNone/>
            </a:pPr>
            <a:endParaRPr lang="el-GR" altLang="el-GR" sz="2000" b="1" dirty="0" smtClean="0">
              <a:cs typeface="Arial" panose="020B0604020202020204" pitchFamily="34" charset="0"/>
            </a:endParaRPr>
          </a:p>
          <a:p>
            <a:pPr marL="0" indent="0" eaLnBrk="1" hangingPunct="1">
              <a:buNone/>
            </a:pPr>
            <a:r>
              <a:rPr lang="el-GR" altLang="el-GR" sz="2000" b="1" dirty="0" smtClean="0">
                <a:cs typeface="Arial" panose="020B0604020202020204" pitchFamily="34" charset="0"/>
              </a:rPr>
              <a:t> 2. Η ΣΠΕ ως έκφανση της αρχής της ενσωμάτωσης (</a:t>
            </a:r>
            <a:r>
              <a:rPr lang="en-US" altLang="el-GR" sz="2000" b="1" dirty="0" smtClean="0">
                <a:cs typeface="Arial" panose="020B0604020202020204" pitchFamily="34" charset="0"/>
              </a:rPr>
              <a:t>integration principle) – </a:t>
            </a:r>
            <a:r>
              <a:rPr lang="el-GR" altLang="el-GR" sz="2000" b="1" dirty="0" smtClean="0">
                <a:cs typeface="Arial" panose="020B0604020202020204" pitchFamily="34" charset="0"/>
              </a:rPr>
              <a:t>Άρθρο 11 της Συνθήκης για τη Λειτουργία της Ευρωπαϊκής Ένωσης: </a:t>
            </a:r>
            <a:r>
              <a:rPr lang="el-GR" altLang="el-GR" sz="1600" b="1" dirty="0" smtClean="0">
                <a:cs typeface="Arial" panose="020B0604020202020204" pitchFamily="34" charset="0"/>
              </a:rPr>
              <a:t>«Οι απαιτήσεις της περιβαλλοντικής προστασίας πρέπει να ενταχθούν στον καθορισμό και την εφαρμογή των πολιτικών και δράσεων της Ένωσης, ιδίως προκειμένου να προωθηθεί η αειφόρος ανάπτυξη»</a:t>
            </a:r>
            <a:r>
              <a:rPr lang="en-US" altLang="el-GR" sz="1600" b="1" dirty="0" smtClean="0">
                <a:cs typeface="Arial" panose="020B0604020202020204" pitchFamily="34" charset="0"/>
              </a:rPr>
              <a:t> </a:t>
            </a:r>
            <a:endParaRPr lang="el-GR" altLang="el-GR" sz="1600" b="1" dirty="0" smtClean="0">
              <a:cs typeface="Arial" panose="020B0604020202020204" pitchFamily="34" charset="0"/>
            </a:endParaRPr>
          </a:p>
          <a:p>
            <a:pPr marL="0" indent="0" eaLnBrk="1" hangingPunct="1">
              <a:buNone/>
            </a:pPr>
            <a:endParaRPr lang="el-GR" altLang="el-GR" sz="1600" b="1" dirty="0">
              <a:cs typeface="Arial" panose="020B0604020202020204" pitchFamily="34" charset="0"/>
            </a:endParaRPr>
          </a:p>
          <a:p>
            <a:pPr marL="0" indent="0" eaLnBrk="1" hangingPunct="1">
              <a:buNone/>
            </a:pPr>
            <a:r>
              <a:rPr lang="el-GR" altLang="el-GR" sz="2000" b="1" dirty="0" smtClean="0">
                <a:cs typeface="Arial" panose="020B0604020202020204" pitchFamily="34" charset="0"/>
              </a:rPr>
              <a:t>3. Το πεδίο εφαρμογής της Οδηγίας :</a:t>
            </a:r>
          </a:p>
          <a:p>
            <a:pPr marL="0" indent="0" eaLnBrk="1" hangingPunct="1">
              <a:buNone/>
            </a:pPr>
            <a:r>
              <a:rPr lang="el-GR" altLang="el-GR" sz="1800" b="1" dirty="0" smtClean="0">
                <a:cs typeface="Arial" panose="020B0604020202020204" pitchFamily="34" charset="0"/>
              </a:rPr>
              <a:t>α) Σχέδια που αφορούν δύο σημαντικές πολιτικές περιβάλλοντος</a:t>
            </a:r>
          </a:p>
          <a:p>
            <a:pPr marL="0" indent="0" eaLnBrk="1" hangingPunct="1">
              <a:buNone/>
            </a:pPr>
            <a:r>
              <a:rPr lang="el-GR" altLang="el-GR" sz="1800" b="1" dirty="0" smtClean="0">
                <a:cs typeface="Arial" panose="020B0604020202020204" pitchFamily="34" charset="0"/>
              </a:rPr>
              <a:t>β) Σχέδια που αφορούν τομεακές πολιτικές με περιβαλλοντικές επιπτώσεις</a:t>
            </a:r>
          </a:p>
          <a:p>
            <a:pPr marL="0" indent="0" eaLnBrk="1" hangingPunct="1">
              <a:buNone/>
            </a:pPr>
            <a:r>
              <a:rPr lang="el-GR" altLang="el-GR" sz="1800" b="1" dirty="0" smtClean="0">
                <a:cs typeface="Arial" panose="020B0604020202020204" pitchFamily="34" charset="0"/>
              </a:rPr>
              <a:t>γ) Σχέδια που συνδέονται με πολιτικές χωροταξίας και πολεοδομίας</a:t>
            </a:r>
            <a:endParaRPr lang="el-GR" altLang="el-GR" sz="1800" dirty="0" smtClean="0">
              <a:cs typeface="Arial" panose="020B0604020202020204" pitchFamily="34" charset="0"/>
            </a:endParaRPr>
          </a:p>
        </p:txBody>
      </p:sp>
    </p:spTree>
    <p:extLst>
      <p:ext uri="{BB962C8B-B14F-4D97-AF65-F5344CB8AC3E}">
        <p14:creationId xmlns:p14="http://schemas.microsoft.com/office/powerpoint/2010/main" val="2250979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smtClean="0"/>
              <a:t>Ε2. Η ΣΤΡΑΤΗΓΙΚΗ ΠΕΡΙΒΑΛΛΟΝΤΙΚΗ </a:t>
            </a:r>
            <a:br>
              <a:rPr lang="el-GR" altLang="el-GR" sz="3200" dirty="0" smtClean="0"/>
            </a:br>
            <a:r>
              <a:rPr lang="el-GR" altLang="el-GR" sz="3200" dirty="0" smtClean="0"/>
              <a:t>ΕΚΤΙΜΗΣΗ</a:t>
            </a:r>
            <a:br>
              <a:rPr lang="el-GR" altLang="el-GR" sz="3200" dirty="0" smtClean="0"/>
            </a:br>
            <a:endParaRPr lang="en-US" altLang="el-GR" sz="3200" dirty="0" smtClean="0"/>
          </a:p>
        </p:txBody>
      </p:sp>
      <p:sp>
        <p:nvSpPr>
          <p:cNvPr id="7171" name="Content Placeholder 2"/>
          <p:cNvSpPr>
            <a:spLocks noGrp="1"/>
          </p:cNvSpPr>
          <p:nvPr>
            <p:ph idx="1"/>
          </p:nvPr>
        </p:nvSpPr>
        <p:spPr>
          <a:xfrm>
            <a:off x="533400" y="1447800"/>
            <a:ext cx="8077200" cy="4876800"/>
          </a:xfrm>
        </p:spPr>
        <p:txBody>
          <a:bodyPr>
            <a:normAutofit/>
          </a:bodyPr>
          <a:lstStyle/>
          <a:p>
            <a:pPr marL="0" indent="0" algn="ctr" eaLnBrk="1" hangingPunct="1">
              <a:buNone/>
            </a:pPr>
            <a:r>
              <a:rPr lang="el-GR" altLang="el-GR" sz="2000" b="1" dirty="0" smtClean="0">
                <a:cs typeface="Arial" panose="020B0604020202020204" pitchFamily="34" charset="0"/>
              </a:rPr>
              <a:t> </a:t>
            </a:r>
            <a:r>
              <a:rPr lang="el-GR" altLang="el-GR" sz="1600" b="1" u="sng" dirty="0" smtClean="0">
                <a:cs typeface="Arial" panose="020B0604020202020204" pitchFamily="34" charset="0"/>
              </a:rPr>
              <a:t>Προϋποθέσεις υπαγωγής των Σχεδίων στην Οδηγία 2001/42</a:t>
            </a:r>
            <a:endParaRPr lang="en-US" altLang="el-GR" sz="1600" b="1" u="sng" dirty="0" smtClean="0">
              <a:cs typeface="Arial" panose="020B0604020202020204" pitchFamily="34" charset="0"/>
            </a:endParaRPr>
          </a:p>
          <a:p>
            <a:pPr marL="0" indent="0" algn="ctr" eaLnBrk="1" hangingPunct="1">
              <a:buNone/>
            </a:pPr>
            <a:r>
              <a:rPr lang="el-GR" altLang="el-GR" sz="1600" b="1" u="sng" dirty="0" smtClean="0">
                <a:cs typeface="Arial" panose="020B0604020202020204" pitchFamily="34" charset="0"/>
              </a:rPr>
              <a:t> (</a:t>
            </a:r>
            <a:r>
              <a:rPr lang="en-US" altLang="el-GR" sz="1600" b="1" u="sng" dirty="0" smtClean="0">
                <a:cs typeface="Arial" panose="020B0604020202020204" pitchFamily="34" charset="0"/>
              </a:rPr>
              <a:t>L 197/2001)</a:t>
            </a:r>
            <a:r>
              <a:rPr lang="el-GR" altLang="el-GR" sz="1600" b="1" u="sng" dirty="0" smtClean="0">
                <a:cs typeface="Arial" panose="020B0604020202020204" pitchFamily="34" charset="0"/>
              </a:rPr>
              <a:t> </a:t>
            </a:r>
            <a:endParaRPr lang="en-US" altLang="el-GR" sz="1600" b="1" u="sng" dirty="0" smtClean="0">
              <a:cs typeface="Arial" panose="020B0604020202020204" pitchFamily="34" charset="0"/>
            </a:endParaRPr>
          </a:p>
          <a:p>
            <a:pPr marL="0" indent="0" eaLnBrk="1" hangingPunct="1">
              <a:buNone/>
            </a:pPr>
            <a:endParaRPr lang="el-GR" altLang="el-GR" sz="1600" b="1" dirty="0" smtClean="0">
              <a:cs typeface="Arial" panose="020B0604020202020204" pitchFamily="34" charset="0"/>
            </a:endParaRPr>
          </a:p>
          <a:p>
            <a:pPr marL="0" indent="0" eaLnBrk="1" hangingPunct="1">
              <a:buNone/>
            </a:pPr>
            <a:r>
              <a:rPr lang="en-US" altLang="el-GR" sz="1600" b="1" dirty="0" smtClean="0">
                <a:cs typeface="Arial" panose="020B0604020202020204" pitchFamily="34" charset="0"/>
              </a:rPr>
              <a:t> 1. </a:t>
            </a:r>
            <a:r>
              <a:rPr lang="el-GR" altLang="el-GR" sz="1600" b="1" dirty="0" smtClean="0">
                <a:cs typeface="Arial" panose="020B0604020202020204" pitchFamily="34" charset="0"/>
              </a:rPr>
              <a:t>Σχέδια / προγράμματα που εκπονούνται ή εγκρίνονται, μετά την εκπόνησή τους από το Κοινοβούλιο ή την Κυβέρνηση</a:t>
            </a:r>
            <a:endParaRPr lang="en-US" altLang="el-GR" sz="1600" b="1" dirty="0" smtClean="0">
              <a:cs typeface="Arial" panose="020B0604020202020204" pitchFamily="34" charset="0"/>
            </a:endParaRPr>
          </a:p>
          <a:p>
            <a:pPr marL="0" indent="0" eaLnBrk="1" hangingPunct="1">
              <a:buNone/>
            </a:pPr>
            <a:endParaRPr lang="en-US" altLang="el-GR" sz="1600" b="1" dirty="0">
              <a:cs typeface="Arial" panose="020B0604020202020204" pitchFamily="34" charset="0"/>
            </a:endParaRPr>
          </a:p>
          <a:p>
            <a:pPr marL="0" indent="0" eaLnBrk="1" hangingPunct="1">
              <a:buNone/>
            </a:pPr>
            <a:r>
              <a:rPr lang="en-US" altLang="el-GR" sz="1600" dirty="0" smtClean="0">
                <a:cs typeface="Arial" panose="020B0604020202020204" pitchFamily="34" charset="0"/>
              </a:rPr>
              <a:t> </a:t>
            </a:r>
            <a:r>
              <a:rPr lang="en-US" altLang="el-GR" sz="1600" b="1" dirty="0" smtClean="0">
                <a:cs typeface="Arial" panose="020B0604020202020204" pitchFamily="34" charset="0"/>
              </a:rPr>
              <a:t>2.</a:t>
            </a:r>
            <a:r>
              <a:rPr lang="el-GR" altLang="el-GR" sz="1600" b="1" dirty="0" smtClean="0">
                <a:cs typeface="Arial" panose="020B0604020202020204" pitchFamily="34" charset="0"/>
              </a:rPr>
              <a:t> Η έγκριση τους θα πρέπει να απαιτείται από συγκεκριμένες ρυθμίσεις της νομοθεσίας</a:t>
            </a:r>
            <a:endParaRPr lang="en-US" altLang="el-GR" sz="1600" b="1" dirty="0" smtClean="0">
              <a:cs typeface="Arial" panose="020B0604020202020204" pitchFamily="34" charset="0"/>
            </a:endParaRPr>
          </a:p>
          <a:p>
            <a:pPr marL="0" indent="0" eaLnBrk="1" hangingPunct="1">
              <a:buNone/>
            </a:pPr>
            <a:endParaRPr lang="en-US" altLang="el-GR" sz="1600" dirty="0" smtClean="0">
              <a:cs typeface="Arial" panose="020B0604020202020204" pitchFamily="34" charset="0"/>
            </a:endParaRPr>
          </a:p>
          <a:p>
            <a:pPr marL="0" indent="0" eaLnBrk="1" hangingPunct="1">
              <a:buNone/>
            </a:pPr>
            <a:r>
              <a:rPr lang="en-US" altLang="el-GR" sz="1600" b="1" dirty="0" smtClean="0">
                <a:cs typeface="Arial" panose="020B0604020202020204" pitchFamily="34" charset="0"/>
              </a:rPr>
              <a:t>3. </a:t>
            </a:r>
            <a:r>
              <a:rPr lang="el-GR" altLang="el-GR" sz="1600" b="1" dirty="0" smtClean="0">
                <a:cs typeface="Arial" panose="020B0604020202020204" pitchFamily="34" charset="0"/>
              </a:rPr>
              <a:t>Θα πρέπει να επηρεάζουν την αδειοδότηση μελλοντικών έργων και δραστηριοτήτων</a:t>
            </a:r>
            <a:endParaRPr lang="en-US" altLang="el-GR" sz="1600" b="1" dirty="0" smtClean="0">
              <a:cs typeface="Arial" panose="020B0604020202020204" pitchFamily="34" charset="0"/>
            </a:endParaRPr>
          </a:p>
          <a:p>
            <a:pPr marL="0" indent="0" eaLnBrk="1" hangingPunct="1">
              <a:buNone/>
            </a:pPr>
            <a:endParaRPr lang="en-US" altLang="el-GR" sz="1600" b="1" dirty="0">
              <a:cs typeface="Arial" panose="020B0604020202020204" pitchFamily="34" charset="0"/>
            </a:endParaRPr>
          </a:p>
          <a:p>
            <a:pPr marL="0" indent="0" eaLnBrk="1" hangingPunct="1">
              <a:buNone/>
            </a:pPr>
            <a:r>
              <a:rPr lang="en-US" altLang="el-GR" sz="1600" b="1" dirty="0" smtClean="0">
                <a:cs typeface="Arial" panose="020B0604020202020204" pitchFamily="34" charset="0"/>
              </a:rPr>
              <a:t>4. </a:t>
            </a:r>
            <a:r>
              <a:rPr lang="el-GR" altLang="el-GR" sz="1600" b="1" dirty="0" smtClean="0">
                <a:cs typeface="Arial" panose="020B0604020202020204" pitchFamily="34" charset="0"/>
              </a:rPr>
              <a:t>Ενσωμάτωση της Οδηγίας 2001/42 στο εθνικό / ελληνικό δίκαιο :</a:t>
            </a:r>
          </a:p>
          <a:p>
            <a:pPr marL="0" indent="0" eaLnBrk="1" hangingPunct="1">
              <a:buNone/>
            </a:pPr>
            <a:r>
              <a:rPr lang="el-GR" altLang="el-GR" sz="1600" b="1" dirty="0">
                <a:cs typeface="Arial" panose="020B0604020202020204" pitchFamily="34" charset="0"/>
              </a:rPr>
              <a:t> </a:t>
            </a:r>
            <a:r>
              <a:rPr lang="el-GR" altLang="el-GR" sz="1600" b="1" dirty="0" smtClean="0">
                <a:cs typeface="Arial" panose="020B0604020202020204" pitchFamily="34" charset="0"/>
              </a:rPr>
              <a:t>α) Κ.Υ.Α. 107017/28.8.2006 (ΦΕΚ Β' 1225/2006)</a:t>
            </a:r>
          </a:p>
          <a:p>
            <a:pPr marL="0" indent="0" eaLnBrk="1" hangingPunct="1">
              <a:buNone/>
            </a:pPr>
            <a:r>
              <a:rPr lang="el-GR" altLang="el-GR" sz="1600" b="1" dirty="0" smtClean="0">
                <a:cs typeface="Arial" panose="020B0604020202020204" pitchFamily="34" charset="0"/>
              </a:rPr>
              <a:t> β) Κ.Υ.Α. 40238/28.9.2017 (ΦΕΚ Β' 3759/2017) </a:t>
            </a:r>
            <a:endParaRPr lang="en-US" altLang="el-GR" sz="1600" b="1" dirty="0" smtClean="0">
              <a:cs typeface="Arial" panose="020B0604020202020204" pitchFamily="34" charset="0"/>
            </a:endParaRPr>
          </a:p>
          <a:p>
            <a:pPr marL="0" indent="0" eaLnBrk="1" hangingPunct="1">
              <a:buNone/>
            </a:pPr>
            <a:r>
              <a:rPr lang="el-GR" altLang="el-GR" sz="1600" b="1" dirty="0" smtClean="0">
                <a:latin typeface="+mj-lt"/>
                <a:cs typeface="Arial" panose="020B0604020202020204" pitchFamily="34" charset="0"/>
              </a:rPr>
              <a:t>(η δεύτερη τροποποιεί την πρώτη)</a:t>
            </a:r>
          </a:p>
        </p:txBody>
      </p:sp>
    </p:spTree>
    <p:extLst>
      <p:ext uri="{BB962C8B-B14F-4D97-AF65-F5344CB8AC3E}">
        <p14:creationId xmlns:p14="http://schemas.microsoft.com/office/powerpoint/2010/main" val="1137118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1520</TotalTime>
  <Words>1585</Words>
  <Application>Microsoft Office PowerPoint</Application>
  <PresentationFormat>Προβολή στην οθόνη (4:3)</PresentationFormat>
  <Paragraphs>106</Paragraphs>
  <Slides>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Austin</vt:lpstr>
      <vt:lpstr> Ο ΘΕΣΜΟΣ ΤΗΣ ΠΕΡΙΒΑΛΛΟΝΤΙΚΗΣ ΕΚΤΙΜΗΣΗΣ </vt:lpstr>
      <vt:lpstr>Α. ΕΙΣΑΓΩΓΙΚΕΣ ΕΠΙΣΗΜΑΝΣΕΙΣ  </vt:lpstr>
      <vt:lpstr>Β. ΤΟ ΝΟΜΙΚΟ ΠΛΑΙΣΙΟ ΤΟΥ ΘΕΣΜΟΥ </vt:lpstr>
      <vt:lpstr>Γ1. ΠΕΡΙΕΧΟΜΕΝΟ ΜΠΕ (ΓΕΝΙΚΑ)</vt:lpstr>
      <vt:lpstr>Γ2. ΠΕΡΙΕΧΟΜΕΝΟ ΜΠΕ (ΕΙΔΙΚΟΤΕΡΑ)</vt:lpstr>
      <vt:lpstr>Γ2. ΠΕΡΙΕΧΟΜΕΝΟ ΜΠΕ (ΕΙΔΙΚΟΤΕΡΑ)</vt:lpstr>
      <vt:lpstr>Δ. Η ΑΔΕΙΟΔΟΤΗΣΗ ΕΡΓΩΝ / ΔΡΑΣΤΗΡΙΟΤΗΤΩΝ </vt:lpstr>
      <vt:lpstr>Ε1. Η ΣΤΡΑΤΗΓΙΚΗ ΠΕΡΙΒΑΛΛΟΝΤΙΚΗ  ΕΚΤΙΜΗΣΗ </vt:lpstr>
      <vt:lpstr>Ε2. Η ΣΤΡΑΤΗΓΙΚΗ ΠΕΡΙΒΑΛΛΟΝΤΙΚΗ  ΕΚΤΙΜΗΣΗ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ΕΦΑΡΜΟΓΗ ΤΟΥ ΘΕΣΜΟΥ ΤΗΣ ΠΡΑΞΗΣ ΕΦΑΡΜΟΓΗΣ ΣΤΗΝ ΠΡΑΞΗ (ΜΕΛΕΤΗ ΠΕΡΙΠΤΩΣΗΣ / CASE STUDY)</dc:title>
  <dc:creator>Manolis Papadopoulos</dc:creator>
  <cp:lastModifiedBy>Marios Haidarlis</cp:lastModifiedBy>
  <cp:revision>138</cp:revision>
  <cp:lastPrinted>2020-10-12T11:22:32Z</cp:lastPrinted>
  <dcterms:created xsi:type="dcterms:W3CDTF">2006-08-16T00:00:00Z</dcterms:created>
  <dcterms:modified xsi:type="dcterms:W3CDTF">2020-10-12T11:38:53Z</dcterms:modified>
</cp:coreProperties>
</file>