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60" r:id="rId3"/>
    <p:sldId id="261" r:id="rId4"/>
    <p:sldId id="262" r:id="rId5"/>
    <p:sldId id="258" r:id="rId6"/>
    <p:sldId id="264" r:id="rId7"/>
    <p:sldId id="265" r:id="rId8"/>
    <p:sldId id="266" r:id="rId9"/>
    <p:sldId id="298" r:id="rId10"/>
    <p:sldId id="300" r:id="rId11"/>
    <p:sldId id="269" r:id="rId12"/>
    <p:sldId id="270" r:id="rId13"/>
    <p:sldId id="271" r:id="rId14"/>
    <p:sldId id="272" r:id="rId15"/>
    <p:sldId id="273" r:id="rId16"/>
    <p:sldId id="268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4660"/>
  </p:normalViewPr>
  <p:slideViewPr>
    <p:cSldViewPr>
      <p:cViewPr>
        <p:scale>
          <a:sx n="58" d="100"/>
          <a:sy n="58" d="100"/>
        </p:scale>
        <p:origin x="-105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9A7FE-C35A-4145-B43E-E52C9A91E7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527D-45C4-495A-AC2D-D4DFB1E9F36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63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CCFC-83A2-424B-89F0-B8FDC4001C72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CCFC-83A2-424B-89F0-B8FDC4001C72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CCFC-83A2-424B-89F0-B8FDC4001C72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CCFC-83A2-424B-89F0-B8FDC4001C72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CCFC-83A2-424B-89F0-B8FDC4001C72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27D-45C4-495A-AC2D-D4DFB1E9F360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CCFC-83A2-424B-89F0-B8FDC4001C7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D7DF-A80F-48AC-8893-3CDFF874BA80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27D-45C4-495A-AC2D-D4DFB1E9F360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2271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Πυρκαγιά, πυρασφάλεια και πυρόσβεση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4" name="Picture 7" descr="j0286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00438"/>
            <a:ext cx="2441575" cy="1916113"/>
          </a:xfrm>
          <a:prstGeom prst="rect">
            <a:avLst/>
          </a:prstGeom>
          <a:noFill/>
        </p:spPr>
      </p:pic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857364"/>
            <a:ext cx="3786214" cy="41862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l-GR" sz="24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Β</a:t>
            </a:r>
            <a:r>
              <a:rPr lang="el-GR" sz="2400" u="sng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Είναι πυρκαγιές που προέρχονται από την καύση υγρών καύσιμων ή υγροποιημένων αερίων (π.χ. αιθέρας, οινόπνευμα, βενζίνη, λάδια, υγρά καθαρισμού, λίπη </a:t>
            </a:r>
            <a:r>
              <a:rPr lang="el-GR" dirty="0" err="1" smtClean="0">
                <a:solidFill>
                  <a:srgbClr val="FF0000"/>
                </a:solidFill>
              </a:rPr>
              <a:t>κ.α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Είδη και κατηγορίες πυρκαγιών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2"/>
            <a:ext cx="1955690" cy="19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Είδη και κατηγορίες πυρκαγιών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5286412" cy="4686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l-GR" sz="24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Α 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</a:rPr>
              <a:t>Είναι πυρκαγιές που προέρχονται από την καύση στερεών υλικών, οργανικής συνήθως συνθέσεως, στις οποίες η ανάφλεξη λαμβάνει χώρα κανονικά με σχηματισμό "</a:t>
            </a:r>
            <a:r>
              <a:rPr lang="el-GR" dirty="0" err="1" smtClean="0">
                <a:solidFill>
                  <a:srgbClr val="FF0000"/>
                </a:solidFill>
                <a:latin typeface="Calibri" pitchFamily="34" charset="0"/>
              </a:rPr>
              <a:t>τεφροανθράκων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</a:rPr>
              <a:t>" (ξύλο, χαρτί, άχυρο, υφάσματα, διάφορα πλαστικά κ.λπ.)</a:t>
            </a:r>
            <a:endParaRPr lang="el-GR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71678"/>
            <a:ext cx="259959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857364"/>
            <a:ext cx="5500726" cy="41862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sz="24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Β</a:t>
            </a:r>
            <a:r>
              <a:rPr lang="el-GR" sz="2400" u="sng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Είναι πυρκαγιές που προέρχονται από την καύση υγρών καύσιμων ή υγροποιημένων αερίων (π.χ. αιθέρας, οινόπνευμα, βενζίνη, λάδια, υγρά καθαρισμού, λίπη </a:t>
            </a:r>
            <a:r>
              <a:rPr lang="el-GR" dirty="0" err="1" smtClean="0">
                <a:solidFill>
                  <a:srgbClr val="FF0000"/>
                </a:solidFill>
              </a:rPr>
              <a:t>κ.α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Είδη και κατηγορίες πυρκαγιών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2"/>
            <a:ext cx="1955690" cy="19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1928802"/>
            <a:ext cx="4929222" cy="3543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l-GR" sz="24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</a:t>
            </a:r>
            <a:r>
              <a:rPr lang="en-US" sz="2400" b="1" u="sng" dirty="0" smtClean="0">
                <a:solidFill>
                  <a:srgbClr val="00B0F0"/>
                </a:solidFill>
                <a:latin typeface="Verdana" pitchFamily="34" charset="0"/>
              </a:rPr>
              <a:t>C</a:t>
            </a:r>
            <a:endParaRPr lang="el-GR" u="sng" dirty="0" smtClean="0">
              <a:solidFill>
                <a:srgbClr val="00B0F0"/>
              </a:solidFill>
              <a:latin typeface="Verdana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Είναι πυρκαγιές που προέρχονται από αέρια καύσιμα </a:t>
            </a:r>
            <a:r>
              <a:rPr lang="el-GR" sz="2400" dirty="0" smtClean="0">
                <a:solidFill>
                  <a:srgbClr val="FF0000"/>
                </a:solidFill>
              </a:rPr>
              <a:t>(μεθάνιο, προπάνιο, βουτάνιο, </a:t>
            </a:r>
            <a:r>
              <a:rPr lang="el-GR" sz="2400" dirty="0" err="1" smtClean="0">
                <a:solidFill>
                  <a:srgbClr val="FF0000"/>
                </a:solidFill>
              </a:rPr>
              <a:t>ασετυλίνη</a:t>
            </a:r>
            <a:r>
              <a:rPr lang="el-GR" sz="2400" dirty="0" smtClean="0">
                <a:solidFill>
                  <a:srgbClr val="FF0000"/>
                </a:solidFill>
              </a:rPr>
              <a:t>, υδρογόνο κ.λπ.)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Είδη και κατηγορίες πυρκαγιών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357430"/>
            <a:ext cx="1876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l-GR" sz="24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</a:t>
            </a:r>
            <a:r>
              <a:rPr lang="en-US" sz="2400" b="1" u="sng" dirty="0" smtClean="0">
                <a:solidFill>
                  <a:srgbClr val="00B0F0"/>
                </a:solidFill>
                <a:latin typeface="Verdana" pitchFamily="34" charset="0"/>
              </a:rPr>
              <a:t>D</a:t>
            </a:r>
            <a:r>
              <a:rPr lang="el-GR" sz="2400" b="1" u="sng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</a:p>
          <a:p>
            <a:pPr>
              <a:buNone/>
            </a:pPr>
            <a:endParaRPr lang="el-G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l-GR" sz="2400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Verdana" pitchFamily="34" charset="0"/>
              </a:rPr>
              <a:t>Προέρχονται από την καύση μετάλλων, νάτριο, κάλιο, μαγνήσιο κλπ)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572264" y="1600200"/>
            <a:ext cx="2114536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Είδη και κατηγορίες πυρκαγιών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928802"/>
            <a:ext cx="5186370" cy="3614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l-GR" sz="24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Ε </a:t>
            </a:r>
            <a:r>
              <a:rPr lang="el-GR" sz="2400" dirty="0" smtClean="0">
                <a:solidFill>
                  <a:srgbClr val="FF0000"/>
                </a:solidFill>
              </a:rPr>
              <a:t>Είναι πυρκαγιές που προέρχονται από καύσιμα των προηγουμένων κατηγοριών (A,B,C,D) πάνω ή κοντά σε ηλεκτρικές συσκευές ή εγκαταστάσεις, που βρίσκονται υπό τάση</a:t>
            </a:r>
            <a:endParaRPr lang="el-GR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Είδη και κατηγορίες πυρκαγιών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357430"/>
            <a:ext cx="275132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928802"/>
            <a:ext cx="5186370" cy="3614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l-GR" sz="24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Ε </a:t>
            </a:r>
            <a:r>
              <a:rPr lang="el-GR" sz="2400" dirty="0" smtClean="0">
                <a:solidFill>
                  <a:srgbClr val="FF0000"/>
                </a:solidFill>
              </a:rPr>
              <a:t>Είναι πυρκαγιές που προέρχονται από καύσιμα των προηγουμένων κατηγοριών (A,B,C,D) πάνω ή κοντά σε ηλεκτρικές συσκευές ή εγκαταστάσεις, που βρίσκονται υπό τάση</a:t>
            </a:r>
            <a:endParaRPr lang="el-GR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Είδη και κατηγορίες πυρκαγιών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357430"/>
            <a:ext cx="275132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357166"/>
            <a:ext cx="8229600" cy="513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FontTx/>
              <a:buNone/>
            </a:pP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buFontTx/>
              <a:buNone/>
            </a:pPr>
            <a:r>
              <a:rPr lang="el-GR" sz="4000" b="1" dirty="0">
                <a:solidFill>
                  <a:srgbClr val="92D050"/>
                </a:solidFill>
                <a:latin typeface="Calibri" pitchFamily="34" charset="0"/>
              </a:rPr>
              <a:t>ΣΤΗΝ ΠΥΡΟΣΒΕΣΤΙΚΗ ΥΠΗΡΕΣΙΑ, ΣΥΝΗΘΙΖΟΥΝ ΝΑ ΛΕΝΕ:</a:t>
            </a:r>
          </a:p>
          <a:p>
            <a:pPr algn="ctr">
              <a:buFontTx/>
              <a:buNone/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«Η πείρα μας διδάσκει ότι, η κατάσβεση μιας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πυρκαγιάς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επιτυγχάνεται:</a:t>
            </a:r>
          </a:p>
          <a:p>
            <a:pPr algn="ctr">
              <a:buFontTx/>
              <a:buNone/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Το πρώτο λεπτό με ένα ποτήρι νερό,</a:t>
            </a:r>
          </a:p>
          <a:p>
            <a:pPr algn="ctr">
              <a:buFontTx/>
              <a:buNone/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Το δεύτερο λεπτό με ένα κουβά νερό,</a:t>
            </a:r>
          </a:p>
          <a:p>
            <a:pPr algn="ctr">
              <a:buFontTx/>
              <a:buNone/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Το τρίτο λεπτό με ένα κυβικό  νερό,</a:t>
            </a:r>
          </a:p>
          <a:p>
            <a:pPr algn="ctr">
              <a:buFontTx/>
              <a:buNone/>
            </a:pPr>
            <a:r>
              <a:rPr lang="el-GR" sz="2800" dirty="0" err="1">
                <a:solidFill>
                  <a:schemeClr val="bg1"/>
                </a:solidFill>
                <a:latin typeface="Calibri" pitchFamily="34" charset="0"/>
              </a:rPr>
              <a:t>Μετά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………ας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κάνει ο καθένας ότι μπορεί!!!!!!!! »</a:t>
            </a:r>
          </a:p>
          <a:p>
            <a:pPr>
              <a:buFontTx/>
              <a:buNone/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Tx/>
              <a:buNone/>
            </a:pP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	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27655" name="Picture 7" descr="MCj02908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143512"/>
            <a:ext cx="1809750" cy="1474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8229600" cy="47387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609600" indent="-609600" algn="ctr">
              <a:buFontTx/>
              <a:buNone/>
            </a:pPr>
            <a:endParaRPr lang="el-GR" sz="2000" b="1" u="sng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 algn="ctr">
              <a:buFontTx/>
              <a:buNone/>
            </a:pPr>
            <a:r>
              <a:rPr lang="el-GR" sz="2000" b="1" u="sng" dirty="0" smtClean="0">
                <a:solidFill>
                  <a:schemeClr val="bg1"/>
                </a:solidFill>
                <a:latin typeface="Verdana" pitchFamily="34" charset="0"/>
              </a:rPr>
              <a:t>Απαιτείται</a:t>
            </a:r>
          </a:p>
          <a:p>
            <a:pPr marL="609600" indent="-609600">
              <a:buFont typeface="+mj-lt"/>
              <a:buAutoNum type="arabicPeriod"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Εκπαιδευμένη ομάδα πυρασφάλειας</a:t>
            </a:r>
          </a:p>
          <a:p>
            <a:pPr marL="609600" indent="-609600">
              <a:buFont typeface="+mj-lt"/>
              <a:buAutoNum type="arabicPeriod"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Κατάλληλος εξοπλισμός στο χώρο εργασίας</a:t>
            </a:r>
          </a:p>
          <a:p>
            <a:pPr marL="609600" indent="-609600">
              <a:buFont typeface="+mj-lt"/>
              <a:buAutoNum type="arabicPeriod"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Γρήγορη και σωστή ενημέρωση του πυροσβεστικού σώματος</a:t>
            </a:r>
          </a:p>
          <a:p>
            <a:pPr marL="609600" indent="-609600">
              <a:buFont typeface="+mj-lt"/>
              <a:buAutoNum type="arabicPeriod"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Τήρηση των κανόνων/ νομοθεσίας πυρασφάλειας</a:t>
            </a:r>
          </a:p>
          <a:p>
            <a:pPr marL="609600" indent="-609600">
              <a:buFont typeface="+mj-lt"/>
              <a:buAutoNum type="arabicPeriod"/>
            </a:pP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Τύχη</a:t>
            </a:r>
            <a:endParaRPr lang="el-GR" sz="2800" dirty="0">
              <a:solidFill>
                <a:schemeClr val="bg1"/>
              </a:solidFill>
              <a:latin typeface="Calibri" pitchFamily="34" charset="0"/>
            </a:endParaRPr>
          </a:p>
          <a:p>
            <a:pPr marL="609600" indent="-609600">
              <a:buFontTx/>
              <a:buNone/>
            </a:pPr>
            <a:endParaRPr lang="el-G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26633" name="Picture 9" descr="MCSY00975A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214950"/>
            <a:ext cx="1212850" cy="122396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214414" y="500042"/>
            <a:ext cx="707236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C000"/>
                </a:solidFill>
                <a:latin typeface="Calibri" pitchFamily="34" charset="0"/>
              </a:rPr>
              <a:t>ΑΛΥΣΙΔΑ ΣΩΣΤΗΣ ΚΑΤΑΣΒΕΣΗΣ</a:t>
            </a:r>
            <a:endParaRPr lang="el-GR" sz="3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7" name="Picture 15" descr="MCj042475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282700" cy="2003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Calibri" pitchFamily="34" charset="0"/>
              </a:rPr>
              <a:t/>
            </a:r>
            <a:br>
              <a:rPr lang="el-GR" sz="3200" dirty="0" smtClean="0">
                <a:latin typeface="Calibri" pitchFamily="34" charset="0"/>
              </a:rPr>
            </a:br>
            <a:r>
              <a:rPr lang="el-GR" sz="3200" dirty="0" smtClean="0">
                <a:latin typeface="Calibri" pitchFamily="34" charset="0"/>
              </a:rPr>
              <a:t/>
            </a:r>
            <a:br>
              <a:rPr lang="el-GR" sz="3200" dirty="0" smtClean="0">
                <a:latin typeface="Calibri" pitchFamily="34" charset="0"/>
              </a:rPr>
            </a:br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</a:rPr>
              <a:t>2. 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Κατάλληλος εξοπλισμός στο χώρο εργασίας</a:t>
            </a:r>
            <a:b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36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l-GR" sz="3600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l-GR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4040188" cy="11430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                                           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Φορητά συστήματα πυρόσβεσης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85720" y="2786058"/>
            <a:ext cx="4040188" cy="337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Φορητοί</a:t>
            </a:r>
          </a:p>
          <a:p>
            <a:r>
              <a:rPr lang="el-GR" dirty="0" smtClean="0"/>
              <a:t>Τροχήλατοι</a:t>
            </a:r>
          </a:p>
          <a:p>
            <a:r>
              <a:rPr lang="el-GR" dirty="0" err="1" smtClean="0"/>
              <a:t>Ρυμολκούμενοι</a:t>
            </a:r>
            <a:endParaRPr lang="el-GR" dirty="0" smtClean="0"/>
          </a:p>
          <a:p>
            <a:r>
              <a:rPr lang="el-GR" dirty="0" smtClean="0"/>
              <a:t>Πυροσβεστικά οχήματα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1428736"/>
            <a:ext cx="4041775" cy="107157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z="2000" dirty="0" smtClean="0"/>
              <a:t>Σταθερά /μόνιμα συστήματα πυρόσβεσης και πυρασφάλειας </a:t>
            </a:r>
          </a:p>
          <a:p>
            <a:pPr algn="ctr"/>
            <a:endParaRPr lang="el-GR" sz="2000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3438" y="2786058"/>
            <a:ext cx="4041775" cy="337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609600" indent="-609600">
              <a:buNone/>
            </a:pPr>
            <a:r>
              <a:rPr lang="el-GR" sz="1800" dirty="0" smtClean="0">
                <a:solidFill>
                  <a:schemeClr val="bg1"/>
                </a:solidFill>
                <a:latin typeface="Calibri" pitchFamily="34" charset="0"/>
              </a:rPr>
              <a:t>--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ΠΥΡΟΣΒΕΣΤΙΚΕΣ ΦΩΛΙΕΣ</a:t>
            </a:r>
          </a:p>
          <a:p>
            <a:pPr marL="609600" indent="-609600">
              <a:buNone/>
            </a:pP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-- ΣΥΣΤΗΜΑΤΑ ΚΑΤΑΙΟΝΙΣΜΟΥ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SPRINKLER</a:t>
            </a:r>
            <a:endParaRPr lang="el-GR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-- ΣΥΣΤΗΜΑΤΑ ΚΑΤΑΣΒΕΣΗΣ ΑΥΤΟΜΑΤΑ Ή ΗΜΙΑΥΤΟΜΑΤΑ </a:t>
            </a:r>
          </a:p>
          <a:p>
            <a:pPr marL="609600" indent="-609600">
              <a:buNone/>
            </a:pPr>
            <a:endParaRPr lang="el-GR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libri" pitchFamily="34" charset="0"/>
              </a:rPr>
              <a:t>-- Εδώ μπορεί να ταξινομηθούν και τα συστήματα πυρανίχνευσης</a:t>
            </a:r>
            <a:endParaRPr lang="el-GR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2487"/>
          </a:xfrm>
        </p:spPr>
        <p:txBody>
          <a:bodyPr/>
          <a:lstStyle/>
          <a:p>
            <a:r>
              <a:rPr lang="el-GR" sz="1400" b="1" i="1">
                <a:solidFill>
                  <a:schemeClr val="accent2"/>
                </a:solidFill>
              </a:rPr>
              <a:t/>
            </a:r>
            <a:br>
              <a:rPr lang="el-GR" sz="1400" b="1" i="1">
                <a:solidFill>
                  <a:schemeClr val="accent2"/>
                </a:solidFill>
              </a:rPr>
            </a:br>
            <a:endParaRPr lang="el-GR" sz="1400" b="1" i="1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428604"/>
            <a:ext cx="8001056" cy="44053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Tx/>
              <a:buNone/>
            </a:pPr>
            <a:r>
              <a:rPr lang="el-GR" sz="2000" b="1" i="1" u="sng" dirty="0">
                <a:solidFill>
                  <a:srgbClr val="FF0000"/>
                </a:solidFill>
                <a:latin typeface="Verdana" pitchFamily="34" charset="0"/>
              </a:rPr>
              <a:t>ΦΩΤΙΑ – ΚΑΥΣΗ – ΠΥΡΚΑΓΙΑ</a:t>
            </a:r>
            <a:r>
              <a:rPr lang="el-GR" sz="2000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pPr marL="0" indent="0">
              <a:buFontTx/>
              <a:buNone/>
            </a:pPr>
            <a:endParaRPr lang="el-GR" sz="2000" dirty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buFontTx/>
              <a:buNone/>
            </a:pPr>
            <a:r>
              <a:rPr lang="el-GR" sz="2000" dirty="0">
                <a:solidFill>
                  <a:srgbClr val="FF0000"/>
                </a:solidFill>
                <a:latin typeface="Verdana" pitchFamily="34" charset="0"/>
              </a:rPr>
              <a:t>ΠΥΡΚΑΓΙΑ Ή ΚΑΥΣΗ ΕΝΟΟΥΜΕ ΜΕ ΤΗΝ ΣΥΝΗΘΙΣΜΕΝΗ ΣΗΜΑΣΙΑ ΤΩΝ ΛΕΞΕΩΝ ΑΥΤΩΝ ΤΗΝ ΚΑΤΑΣΤΡΟΦΗ ΕΝΟΣ ΣΩΜΑΤΟΣ ΑΠΟ ΤΗΝ ΘΕΡΜΟΤΗΤΑ ΜΕ ΕΜΦΑΝΗ ΣΧΗΜΑΤΙΣΜΟ ΦΛΟΓΑΣ.</a:t>
            </a:r>
            <a:endParaRPr lang="en-US" sz="2000" dirty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buFontTx/>
              <a:buNone/>
            </a:pPr>
            <a:endParaRPr lang="el-GR" sz="2000" dirty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buFontTx/>
              <a:buNone/>
            </a:pPr>
            <a:r>
              <a:rPr lang="el-GR" sz="2000" dirty="0">
                <a:solidFill>
                  <a:srgbClr val="FF0000"/>
                </a:solidFill>
                <a:latin typeface="Verdana" pitchFamily="34" charset="0"/>
              </a:rPr>
              <a:t>Ο ΕΠΙΣΤΗΜΟΝΙΚΟΣ ΟΡΟΣ ΠΟΥ ΥΠΑΡΧΕΙ ΓΙΑ ΝΑ ΟΡΙΖΕΙ ΤΗΝ ΚΑΥΣΗ ΕΙΝΑΙ Η ΧΗΜΙΚΗ ΕΝΩΣΗ ΜΙΑΣ ΟΥΣΙΑΣ </a:t>
            </a:r>
            <a:r>
              <a:rPr lang="el-GR" sz="2000" dirty="0" smtClean="0">
                <a:solidFill>
                  <a:srgbClr val="FF0000"/>
                </a:solidFill>
                <a:latin typeface="Verdana" pitchFamily="34" charset="0"/>
              </a:rPr>
              <a:t>ΚΥΡΙΩΣ ΜΕ ΠΟΥ </a:t>
            </a:r>
            <a:r>
              <a:rPr lang="el-GR" sz="2000" dirty="0">
                <a:solidFill>
                  <a:srgbClr val="FF0000"/>
                </a:solidFill>
                <a:latin typeface="Verdana" pitchFamily="34" charset="0"/>
              </a:rPr>
              <a:t>ΣΥΝΤΕΛΕΙ ΚΑΙ ΔΙΑΤΗΡΕΙ ΤΗΝ ΚΑΥΣΗ Η ΟΠΟΙΑ ΣΥΝΟΔΕΥΕΤΑΙ ΑΠ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O</a:t>
            </a:r>
            <a:r>
              <a:rPr lang="el-GR" sz="2000" dirty="0">
                <a:solidFill>
                  <a:srgbClr val="FF0000"/>
                </a:solidFill>
                <a:latin typeface="Verdana" pitchFamily="34" charset="0"/>
              </a:rPr>
              <a:t> ΜΙΚΡΗ Η ΜΕΓΑΛΗ ΕΚΛΥΣΗ ΘΕΡΜΟΤΗΤΑΣ ΣΥΝΗΘΩΣ ΔΕ ΚΑΙ ΦΩΤΙΑΣ.</a:t>
            </a:r>
            <a:endParaRPr lang="en-US" sz="2000" dirty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buFontTx/>
              <a:buNone/>
            </a:pPr>
            <a:endParaRPr lang="el-GR" sz="1400" dirty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buFontTx/>
              <a:buNone/>
            </a:pPr>
            <a:endParaRPr lang="el-GR" sz="2400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3085" name="Picture 13" descr="MCj03523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725" y="0"/>
            <a:ext cx="1311275" cy="1797050"/>
          </a:xfrm>
          <a:prstGeom prst="rect">
            <a:avLst/>
          </a:prstGeom>
          <a:noFill/>
        </p:spPr>
      </p:pic>
      <p:pic>
        <p:nvPicPr>
          <p:cNvPr id="3087" name="Picture 15" descr="MCNA00586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357826"/>
            <a:ext cx="1716316" cy="105251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3913" y="4500570"/>
            <a:ext cx="371008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4000" b="1" dirty="0" smtClean="0">
                <a:solidFill>
                  <a:srgbClr val="FFC000"/>
                </a:solidFill>
              </a:rPr>
              <a:t>Βοηθητικά μέσα πυρόσβεσης</a:t>
            </a:r>
            <a:endParaRPr lang="el-GR" sz="4000" b="1" dirty="0">
              <a:solidFill>
                <a:srgbClr val="FFC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</a:rPr>
              <a:t>1 λοστός διαρρήξεως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1 φτυάρι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1 τσεκούρι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1 αξίνα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1 σκεπάρνι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2 φακοί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Μια κουβέρτα διάσωσης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Βαρέλι με άμμο κλπ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2 ατομικές προσωπίδες με φίλτρο (ανάλογα τον κίνδυνο) 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2 προστατευτικά κράνη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Μάσκες</a:t>
            </a:r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4" name="Picture 7" descr="j0150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571612"/>
            <a:ext cx="1809750" cy="175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000108"/>
            <a:ext cx="8001056" cy="45259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l-GR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   Ιδιαίτερη προσοχή απαιτείται κατά την χρήση των φορητών πυροσβεστήρων, δεδομένης της μικρής σχετικά ακτίνας δράσης τους (3-10 μέτρα) και του πολύ μικρού χρόνου δράσης τους (10 - 60 </a:t>
            </a:r>
            <a:r>
              <a:rPr lang="el-GR" sz="2800" dirty="0" err="1" smtClean="0">
                <a:solidFill>
                  <a:schemeClr val="bg1"/>
                </a:solidFill>
              </a:rPr>
              <a:t>sec</a:t>
            </a:r>
            <a:r>
              <a:rPr lang="el-GR" sz="2800" dirty="0" smtClean="0">
                <a:solidFill>
                  <a:schemeClr val="bg1"/>
                </a:solidFill>
              </a:rPr>
              <a:t>) για να χρησιμοποιηθούν αποτελεσματικά στα πρώτα στάδια της κατάσβεσης της φωτιάς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4" name="Picture 9" descr="hh008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000504"/>
            <a:ext cx="808038" cy="1644650"/>
          </a:xfrm>
          <a:prstGeom prst="rect">
            <a:avLst/>
          </a:prstGeom>
          <a:noFill/>
        </p:spPr>
      </p:pic>
      <p:pic>
        <p:nvPicPr>
          <p:cNvPr id="5" name="Picture 9" descr="hh008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500570"/>
            <a:ext cx="808038" cy="1644650"/>
          </a:xfrm>
          <a:prstGeom prst="rect">
            <a:avLst/>
          </a:prstGeom>
          <a:noFill/>
        </p:spPr>
      </p:pic>
      <p:pic>
        <p:nvPicPr>
          <p:cNvPr id="6" name="Picture 9" descr="hh008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857760"/>
            <a:ext cx="808038" cy="1644650"/>
          </a:xfrm>
          <a:prstGeom prst="rect">
            <a:avLst/>
          </a:prstGeom>
          <a:noFill/>
        </p:spPr>
      </p:pic>
      <p:pic>
        <p:nvPicPr>
          <p:cNvPr id="7" name="Picture 9" descr="hh008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571876"/>
            <a:ext cx="808038" cy="164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357166"/>
            <a:ext cx="8229600" cy="59531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09600" indent="-609600" algn="ctr">
              <a:buFontTx/>
              <a:buNone/>
            </a:pPr>
            <a:r>
              <a:rPr lang="el-GR" sz="2000" b="1" u="sng" dirty="0">
                <a:solidFill>
                  <a:schemeClr val="bg1"/>
                </a:solidFill>
                <a:latin typeface="Verdana" pitchFamily="34" charset="0"/>
              </a:rPr>
              <a:t>ΤΥΠΟΙ ΠΥΡΟΣΒΕΣΤΗΡΩΝ</a:t>
            </a:r>
            <a:endParaRPr lang="en-US" sz="2000" b="1" u="sng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 algn="ctr">
              <a:buFontTx/>
              <a:buNone/>
            </a:pPr>
            <a:endParaRPr lang="el-GR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l-GR" sz="2400" b="1" dirty="0">
                <a:solidFill>
                  <a:srgbClr val="92D050"/>
                </a:solidFill>
                <a:latin typeface="Calibri" pitchFamily="34" charset="0"/>
              </a:rPr>
              <a:t>ΠΥΡΟΣΒΕΣΤΗΡΕΣ ΝΕΡΟΥ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: ΣΥΝΗΘΩΣ ΕΧΟΥΝ ΧΩΡΗΤΙΚΟΤΗΤΑ 10 ΛΙΤΡΩΝ ΚΑΙ Η ΕΚΤΟΞΕΥΣΗ ΤΟΥ ΓΙΝΕΤΑΙ ΤΗΝ ΒΟΗΘΕΙΑ 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CO</a:t>
            </a: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 Ή ΚΑΙ ΑΖΩΤΟΥ. ΕΙΝΑΙ ΚΑΤΑΛΛΗΛΟΙ ΓΙΑ ΚΑΤΑΣΒΕΣΗ ΠΥΡΚΑΓΙΩΝ ΚΑΤΗΓΟΡΙΑΣ Α ΚΑΙ ΜΟΝΟ.</a:t>
            </a:r>
          </a:p>
          <a:p>
            <a:pPr marL="609600" indent="-609600">
              <a:buFontTx/>
              <a:buAutoNum type="arabicPeriod"/>
            </a:pPr>
            <a:endParaRPr lang="el-GR" sz="2000" b="1" dirty="0">
              <a:solidFill>
                <a:srgbClr val="92D050"/>
              </a:solidFill>
              <a:latin typeface="Calibri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l-GR" sz="2400" b="1" dirty="0">
                <a:solidFill>
                  <a:srgbClr val="92D050"/>
                </a:solidFill>
                <a:latin typeface="Calibri" pitchFamily="34" charset="0"/>
              </a:rPr>
              <a:t>ΠΥΡΟΣΒΕΣΤΗΡΕΣ ΑΦΡΟΥ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ΟΜΟΙΟΙ ΣΑΝ ΚΑΤΑΣΚΕΥΕΣ ΜΕ ΤΟΥΣ ΠΡΟΗΓΟΥΜΕΝΟΥΣ, ΜΕ ΤΗΝ ΔΙΑΦΟΡΑ ΟΤΙ ΠΕΡΙΕΧΟΥΝ ΚΑΙ ΚΑΠΟΙΑ ΑΦΡΟΠΟΙΟ ΟΥΣΙΑ 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K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Α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 ΕΤΣΙ ΓΙΝΟΝ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TA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Ι ΚΑΤΑΛΛΗΛΟΙ ΓΙΑ ΠΥΡΚΑΓΙΕΣ ΚΑΤΗΓΟΡΙΩΝ Α ΚΑΙ Β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l-GR" sz="2000" b="1" dirty="0">
                <a:solidFill>
                  <a:srgbClr val="92D050"/>
                </a:solidFill>
                <a:latin typeface="Verdana" pitchFamily="34" charset="0"/>
              </a:rPr>
              <a:t>ΠΥΡΟΣΒΕΣΤΗΡΕΣ ΞΗΡΑΣ ΣΚΟΝΗΣ: 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ΠΑΡΟΜΟΙΟΙ ΜΕ ΤΟΥΣ ΠΡΟΗΓΟΥΜΕΝΟΥΣ, ΜΕ ΠΕΡΙΕΧΟΜΕΝΟ ΕΚΤΟΣ ΤΗΣ ΣΚΟΝΗΣ ΚΑΠΟΙΟΥ ΠΡΟΩΘΗΤΙΚΟΥ ΑΕΡΙΟΥ ΕΙΤΕ ΕΝΤΟΣ ΤΟΥ ΔΟΧΕΙΟΥ ΕΙΤΕ ΣΕ ΕΞΩΤΕΡΙΚ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O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 ΕΙΔΙΚΟ ΦΙΑΛΙΔΙΟ. ΘΕΩΡΟΥΝΤΑΙ ΙΣΩΣ ΟΙ ΚΑΛΥΤΕΡΟΙ ΠΥΡΟΣΒΕΣΤΗΡΕΣ ΑΦΟΥ ΜΠΟΡΟΥΝ ΝΑ ΧΡΗΣΙΜΟΠΟΙΗΘΟΥΝ ΣΕ ΠΥΡΚΑΓΙΕΣ ΚΑΤΗΓΟΡΙΩΝ Α,Β,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C,D,E 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l-GR" sz="14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FontTx/>
              <a:buAutoNum type="arabicPeriod"/>
            </a:pPr>
            <a:endParaRPr lang="el-GR" sz="14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l-GR" sz="2800" b="1" dirty="0">
                <a:solidFill>
                  <a:srgbClr val="92D050"/>
                </a:solidFill>
                <a:latin typeface="Calibri" pitchFamily="34" charset="0"/>
              </a:rPr>
              <a:t>ΠΥΡΟΣΒΕΣΤΗΡΕΣ </a:t>
            </a:r>
            <a:r>
              <a:rPr lang="en-US" sz="2800" b="1" dirty="0">
                <a:solidFill>
                  <a:srgbClr val="92D050"/>
                </a:solidFill>
                <a:latin typeface="Calibri" pitchFamily="34" charset="0"/>
              </a:rPr>
              <a:t>CO2 </a:t>
            </a:r>
            <a:r>
              <a:rPr lang="el-GR" sz="2800" b="1" dirty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l-GR" sz="1400" dirty="0">
                <a:solidFill>
                  <a:schemeClr val="bg1"/>
                </a:solidFill>
                <a:latin typeface="Verdana" pitchFamily="34" charset="0"/>
              </a:rPr>
              <a:t>ΚΑΤΑΣΚΕΥΑΣΤΙΚΑ ΔΙΑΦΕΡΟΥΝ ΑΠΟ ΤΟΥΣ ΠΡΟΗΓΟΥΜΕΝΟΥΣ ΑΦΟΥ ΤΑ ΔΟΧΕΙΑ ΤΟΥΣ ΕΙΝΑΙ ΔΟΚΙΜΑΣΜΕΝΑ ΣΕ ΠΟΛΥ ΜΕΓΑΛΥΤΕΡΕΣ ΠΙΕΣΕΙΣ ΕΝΩ ΕΙΝΑΙ ΚΑΤΑΛΛΗΛΟΙ ΠΕΡΙΣΣΟΤΕΡΟ ΓΙΑ ΤΙΣ ΚΑΤΗΓΟΡΙΕΣ ΠΥΡΚΑΓΙΩΝ Β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,C,E</a:t>
            </a:r>
          </a:p>
          <a:p>
            <a:pPr marL="609600" indent="-609600">
              <a:buFontTx/>
              <a:buAutoNum type="arabicPeriod"/>
            </a:pPr>
            <a:endParaRPr lang="el-G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30726" name="Picture 6" descr="j01556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0"/>
            <a:ext cx="1137481" cy="12747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Οδηγίες χρήσης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400" dirty="0" smtClean="0">
                <a:solidFill>
                  <a:schemeClr val="bg1"/>
                </a:solidFill>
              </a:rPr>
              <a:t>1. Αφαιρέστε την ασφάλεια.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2. Στοχεύστε τη φωτιά από απόσταση 3-4 μέτρων.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3. Πιέστε το μοχλό.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892971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71477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Αναγνωρίζοντας τους ειδικούς κινδύνους της κάθε εγκατάστασης, εγκαθιστούμε τον καταλληλότερο πυροσβεστήρα δίπλα σε κάθε κίνδυνο. </a:t>
            </a:r>
          </a:p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Πρακτικά εγκαθιστούμε γενικής χρήσης πυροσβεστήρες ABC ξηράς σκόνης σε όλους τους χώρους.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267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0" y="714356"/>
            <a:ext cx="9129500" cy="510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5"/>
            <a:ext cx="9144000" cy="35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Φορητά συστήματα πυρόσβεσης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Picture 4" descr="απόφοιτοι 2008 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357686" cy="3000396"/>
          </a:xfrm>
          <a:prstGeom prst="rect">
            <a:avLst/>
          </a:prstGeom>
          <a:noFill/>
        </p:spPr>
      </p:pic>
      <p:pic>
        <p:nvPicPr>
          <p:cNvPr id="5" name="Picture 5" descr="πυροσβεστήρας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00174"/>
            <a:ext cx="1643074" cy="2340035"/>
          </a:xfrm>
          <a:prstGeom prst="rect">
            <a:avLst/>
          </a:prstGeom>
          <a:noFill/>
        </p:spPr>
      </p:pic>
      <p:pic>
        <p:nvPicPr>
          <p:cNvPr id="6" name="Picture 4" descr="απόφοιτοι 2008 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209032"/>
            <a:ext cx="3143240" cy="2577157"/>
          </a:xfrm>
          <a:prstGeom prst="rect">
            <a:avLst/>
          </a:prstGeom>
          <a:noFill/>
        </p:spPr>
      </p:pic>
      <p:pic>
        <p:nvPicPr>
          <p:cNvPr id="7" name="Picture 5" descr="απόφοιτοι 2008 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81562"/>
            <a:ext cx="3786182" cy="2676438"/>
          </a:xfrm>
          <a:prstGeom prst="rect">
            <a:avLst/>
          </a:prstGeom>
          <a:noFill/>
        </p:spPr>
      </p:pic>
      <p:pic>
        <p:nvPicPr>
          <p:cNvPr id="8" name="Picture 5" descr="kastoria 2008 1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786190"/>
            <a:ext cx="5357818" cy="307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Γρήγορη και σωστή ενημέρωση του πυροσβεστικού σώματος</a:t>
            </a:r>
            <a:r>
              <a:rPr lang="el-GR" sz="3200" dirty="0" smtClean="0">
                <a:latin typeface="Calibri" pitchFamily="34" charset="0"/>
              </a:rPr>
              <a:t> </a:t>
            </a:r>
            <a:endParaRPr lang="el-GR" sz="3200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Τα πρώτα λεπτά είναι πολύ σημαντικά για την κατάσβεση της πυρκαγιάς για αυτό πέρα από τις ατομικές μα ενέργειες θα πρέπει να ειδοποιήσουμε και να δώσουμε τις κατάλληλες πληροφορίες στην πυροσβεστική.</a:t>
            </a:r>
          </a:p>
          <a:p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Που ακριβώς έγινε το συμβάν.</a:t>
            </a:r>
          </a:p>
          <a:p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Το τηλέφωνο του καλούντα.</a:t>
            </a:r>
          </a:p>
          <a:p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Το είδος της επιχείρησης, των υλικών που καίγονται. </a:t>
            </a:r>
          </a:p>
          <a:p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Η έκταση της.</a:t>
            </a:r>
          </a:p>
          <a:p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Η πιθανότητα να υπάρχουν εγκλωβισμένοι.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j0251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652963"/>
            <a:ext cx="2079625" cy="203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357167"/>
            <a:ext cx="8143932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8000" dirty="0" smtClean="0">
                <a:solidFill>
                  <a:schemeClr val="tx1"/>
                </a:solidFill>
              </a:rPr>
              <a:t>ΓΙΑ ΝΑ ΕΧΟΥΜΕ ΛΟΙΠΟΝ ΠΥΡΚΑΓΙΑ ΘΑ ΠΡΕΠΕΙ ΝΑ ΣΥΝΥΠΑΡΧΟΥΝ ΑΠΑΡΑΙΤΗΤΑ ΤΡΕΙΣ ΠΑΡΑΓΟΝΤΕΣ ΠΟΥ ΜΠΟΡΟΥΝ </a:t>
            </a:r>
            <a:r>
              <a:rPr lang="el-GR" sz="8000" dirty="0">
                <a:solidFill>
                  <a:schemeClr val="tx1"/>
                </a:solidFill>
              </a:rPr>
              <a:t>ΝΑ ΠΑΡΑΣΤΑΘΟΥΝ ΜΕ ΕΝΑ ΤΡΙΓΩΝΟ ΕΝΩ ΚΑΘΕ ΕΝΑΣ ΑΠΟ ΑΥΤΟΥΣ ΘΑ ΕΙΝΑΙ ΜΙΑ ΕΚ ΤΩΝ ΠΛΕΥΡΩΝ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l-GR" sz="8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l-GR" sz="8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l-GR" sz="8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l-GR" sz="8000" dirty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l-GR" sz="800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l-GR" sz="8000" dirty="0" smtClean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el-GR" sz="8000" dirty="0" smtClean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el-GR" sz="8000" dirty="0" smtClean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el-GR" sz="8000" dirty="0" smtClean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r>
              <a:rPr lang="el-GR" sz="8000" dirty="0" smtClean="0">
                <a:solidFill>
                  <a:srgbClr val="0070C0"/>
                </a:solidFill>
              </a:rPr>
              <a:t>ΕΑΝ </a:t>
            </a:r>
            <a:r>
              <a:rPr lang="el-GR" sz="8000" dirty="0">
                <a:solidFill>
                  <a:srgbClr val="0070C0"/>
                </a:solidFill>
              </a:rPr>
              <a:t>ΕΝΑΣ ΑΠΟ ΤΟΥΣ ΠΑΡΑΓΟΝΤΕΣ ΑΥΤΟΥΣ ΑΦΑΙΡΕΘΕΙ (ΜΙΑ ΠΛΕΥΡΑ ΔΗΛΑΔΗ) Η ΠΥΡΚΑΓΙΑ ΣΤΑΜΑΤΑΕΙ ΑΜΕΣΩΣ</a:t>
            </a:r>
          </a:p>
          <a:p>
            <a:pPr marL="0" indent="0" algn="ctr">
              <a:buFontTx/>
              <a:buNone/>
            </a:pPr>
            <a:endParaRPr lang="el-GR" sz="800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r>
              <a:rPr lang="el-GR" sz="8000" dirty="0" smtClean="0">
                <a:solidFill>
                  <a:srgbClr val="0070C0"/>
                </a:solidFill>
              </a:rPr>
              <a:t>ΟΛΕΣ </a:t>
            </a:r>
            <a:r>
              <a:rPr lang="el-GR" sz="8000" dirty="0">
                <a:solidFill>
                  <a:srgbClr val="0070C0"/>
                </a:solidFill>
              </a:rPr>
              <a:t>ΟΙ ΜΕΘΟΔΟΙ ΚΑΤΑΣΒΕΣΗΣ ΣΤΗΡΙΖΟΝΤΑΙ ΑΚΡΙΒΩΣ ΠΑΝΩ ΣΤΟ ΓΕΓΟΝΟΣ ΑΥΤΟ.</a:t>
            </a:r>
          </a:p>
          <a:p>
            <a:pPr marL="0" indent="0">
              <a:buFontTx/>
              <a:buNone/>
            </a:pPr>
            <a:endParaRPr lang="el-GR" sz="8000" dirty="0">
              <a:solidFill>
                <a:srgbClr val="0070C0"/>
              </a:solidFill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203575" y="2133600"/>
            <a:ext cx="2520950" cy="1871663"/>
          </a:xfrm>
          <a:prstGeom prst="triangle">
            <a:avLst>
              <a:gd name="adj" fmla="val 506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1400">
              <a:latin typeface="Verdan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 rot="-3370431">
            <a:off x="3184525" y="2735263"/>
            <a:ext cx="1152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ΑΕΡΑΣ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3395005">
            <a:off x="4462401" y="2816989"/>
            <a:ext cx="156222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ΘΕΡΜΟΤΗΤΑ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492500" y="3933825"/>
            <a:ext cx="1656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ΚΑΥΣΙΜΗ ΥΛΗ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290"/>
            <a:ext cx="9143999" cy="66437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609600" indent="-609600" algn="ctr">
              <a:buFontTx/>
              <a:buNone/>
            </a:pPr>
            <a:r>
              <a:rPr lang="el-GR" sz="2800" b="1" u="sng" dirty="0">
                <a:solidFill>
                  <a:srgbClr val="FFC000"/>
                </a:solidFill>
                <a:latin typeface="Verdana" pitchFamily="34" charset="0"/>
              </a:rPr>
              <a:t>ΒΑΣΙΚΕΣ ΕΝΕΡΓΕΙΕΣ ΓΙΑ ΜΙΑ ΚΑΤΑΣΒΕΣΗ</a:t>
            </a:r>
            <a:endParaRPr lang="el-GR" sz="2800" dirty="0">
              <a:solidFill>
                <a:srgbClr val="FFC000"/>
              </a:solidFill>
              <a:latin typeface="Verdana" pitchFamily="34" charset="0"/>
            </a:endParaRPr>
          </a:p>
          <a:p>
            <a:pPr marL="609600" indent="-609600">
              <a:buFontTx/>
              <a:buNone/>
            </a:pPr>
            <a:endParaRPr lang="el-GR" sz="18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l-GR" sz="1800" b="1" dirty="0">
                <a:solidFill>
                  <a:srgbClr val="92D050"/>
                </a:solidFill>
                <a:latin typeface="Verdana" pitchFamily="34" charset="0"/>
              </a:rPr>
              <a:t>ΑΝΑΓΝΩΡΙΣΗ:</a:t>
            </a:r>
            <a:r>
              <a:rPr lang="el-GR" sz="18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 (τι καίγεται; Ποιο είναι το κατάλληλο υλικό κατάσβεσης;)</a:t>
            </a:r>
            <a:endParaRPr lang="en-US" sz="1800" dirty="0">
              <a:solidFill>
                <a:schemeClr val="bg1"/>
              </a:solidFill>
              <a:latin typeface="Verdana" pitchFamily="34" charset="0"/>
            </a:endParaRPr>
          </a:p>
          <a:p>
            <a:pPr marL="1409700" lvl="2" indent="-609600">
              <a:buNone/>
            </a:pP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r>
              <a:rPr lang="el-GR" sz="1800" baseline="30000" dirty="0" smtClean="0">
                <a:solidFill>
                  <a:schemeClr val="bg1"/>
                </a:solidFill>
                <a:latin typeface="Verdana" pitchFamily="34" charset="0"/>
              </a:rPr>
              <a:t>α</a:t>
            </a: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.     Ενεργοποιείστε τον συναγερμό.</a:t>
            </a:r>
          </a:p>
          <a:p>
            <a:pPr marL="1409700" lvl="2" indent="-609600">
              <a:buNone/>
            </a:pP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1β.    Διακόψτε το ρεύμα.</a:t>
            </a:r>
          </a:p>
          <a:p>
            <a:pPr marL="1409700" lvl="2" indent="-609600">
              <a:buNone/>
            </a:pP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1γ.    Σπεύσατε στην πλησιέστερη </a:t>
            </a:r>
            <a:r>
              <a:rPr lang="el-GR" sz="1800" dirty="0" err="1" smtClean="0">
                <a:solidFill>
                  <a:schemeClr val="bg1"/>
                </a:solidFill>
                <a:latin typeface="Verdana" pitchFamily="34" charset="0"/>
              </a:rPr>
              <a:t>φωλέα</a:t>
            </a: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 πυρόσβεσης</a:t>
            </a:r>
          </a:p>
          <a:p>
            <a:pPr marL="1409700" lvl="2" indent="-609600">
              <a:buNone/>
            </a:pP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1δ.     Ειδοποιείτε την πυροσβεστική υπηρεσία</a:t>
            </a:r>
            <a:endParaRPr lang="el-GR" sz="18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None/>
            </a:pPr>
            <a:r>
              <a:rPr lang="el-GR" sz="1800" b="1" dirty="0" smtClean="0">
                <a:solidFill>
                  <a:schemeClr val="bg1"/>
                </a:solidFill>
                <a:latin typeface="Verdana" pitchFamily="34" charset="0"/>
              </a:rPr>
              <a:t>2.     </a:t>
            </a:r>
            <a:r>
              <a:rPr lang="el-GR" sz="1800" b="1" dirty="0" smtClean="0">
                <a:solidFill>
                  <a:srgbClr val="92D050"/>
                </a:solidFill>
                <a:latin typeface="Verdana" pitchFamily="34" charset="0"/>
              </a:rPr>
              <a:t>ΔΙΑΣΩΣΗ</a:t>
            </a:r>
            <a:r>
              <a:rPr lang="el-GR" sz="1800" b="1" dirty="0">
                <a:solidFill>
                  <a:srgbClr val="92D050"/>
                </a:solidFill>
                <a:latin typeface="Verdana" pitchFamily="34" charset="0"/>
              </a:rPr>
              <a:t>:</a:t>
            </a:r>
            <a:r>
              <a:rPr lang="el-GR" sz="18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(υπάρχει κάποιος εγκλωβισμένος στο κτήριο που φλέγεται; </a:t>
            </a:r>
            <a:endParaRPr lang="en-US" sz="18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FontTx/>
              <a:buAutoNum type="arabicPeriod"/>
            </a:pPr>
            <a:endParaRPr lang="el-GR" sz="18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buNone/>
            </a:pPr>
            <a:r>
              <a:rPr lang="el-GR" sz="1800" b="1" dirty="0" smtClean="0">
                <a:solidFill>
                  <a:schemeClr val="bg1"/>
                </a:solidFill>
                <a:latin typeface="Verdana" pitchFamily="34" charset="0"/>
              </a:rPr>
              <a:t>3.     </a:t>
            </a:r>
            <a:r>
              <a:rPr lang="el-GR" sz="1800" b="1" dirty="0" smtClean="0">
                <a:solidFill>
                  <a:srgbClr val="92D050"/>
                </a:solidFill>
                <a:latin typeface="Verdana" pitchFamily="34" charset="0"/>
              </a:rPr>
              <a:t>ΕΓΚΑΤΑΣΤΑΣΗ</a:t>
            </a:r>
            <a:r>
              <a:rPr lang="el-GR" sz="1800" b="1" dirty="0">
                <a:solidFill>
                  <a:srgbClr val="92D050"/>
                </a:solidFill>
                <a:latin typeface="Verdana" pitchFamily="34" charset="0"/>
              </a:rPr>
              <a:t>: </a:t>
            </a: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(ποιες είναι οι κατάλληλες θέσεις της ομάδας πυρασφάλειας για την ασφάλεια τους και την αποτελεσματικότερη  κατάσβεση; </a:t>
            </a:r>
          </a:p>
          <a:p>
            <a:pPr marL="609600" indent="-609600">
              <a:buFontTx/>
              <a:buAutoNum type="arabicPeriod"/>
            </a:pPr>
            <a:endParaRPr lang="el-GR" sz="1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lnSpc>
                <a:spcPct val="120000"/>
              </a:lnSpc>
              <a:buFontTx/>
              <a:buAutoNum type="arabicPeriod" startAt="4"/>
            </a:pPr>
            <a:r>
              <a:rPr lang="el-GR" sz="1800" b="1" dirty="0" smtClean="0">
                <a:solidFill>
                  <a:srgbClr val="92D050"/>
                </a:solidFill>
                <a:latin typeface="Verdana" pitchFamily="34" charset="0"/>
              </a:rPr>
              <a:t>ΠΡΟΣΒΟΛΗ:</a:t>
            </a: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 Από πιο σημείο θα πρέπει να προσβάλλουμε τη φωτιά; </a:t>
            </a:r>
          </a:p>
          <a:p>
            <a:pPr marL="609600" indent="-609600">
              <a:lnSpc>
                <a:spcPct val="120000"/>
              </a:lnSpc>
              <a:buFontTx/>
              <a:buAutoNum type="arabicPeriod" startAt="4"/>
            </a:pPr>
            <a:endParaRPr lang="el-GR" sz="1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lnSpc>
                <a:spcPct val="120000"/>
              </a:lnSpc>
              <a:buFontTx/>
              <a:buAutoNum type="arabicPeriod" startAt="4"/>
            </a:pPr>
            <a:r>
              <a:rPr lang="el-GR" sz="1800" b="1" dirty="0" smtClean="0">
                <a:solidFill>
                  <a:srgbClr val="92D050"/>
                </a:solidFill>
                <a:latin typeface="Verdana" pitchFamily="34" charset="0"/>
              </a:rPr>
              <a:t>ΕΚΚΑΘΑΡΙΣΗ: </a:t>
            </a: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Μπορούμε να διασώσουμε αγαθά δίνοντας προτεραιότητα στα πολύτιμα και χρήσιμα υλικά της ευθύνης μας;</a:t>
            </a:r>
          </a:p>
          <a:p>
            <a:pPr marL="609600" indent="-609600">
              <a:lnSpc>
                <a:spcPct val="120000"/>
              </a:lnSpc>
              <a:buFontTx/>
              <a:buAutoNum type="arabicPeriod" startAt="4"/>
            </a:pPr>
            <a:endParaRPr lang="el-GR" sz="1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lnSpc>
                <a:spcPct val="120000"/>
              </a:lnSpc>
              <a:buFontTx/>
              <a:buAutoNum type="arabicPeriod" startAt="4"/>
            </a:pPr>
            <a:r>
              <a:rPr lang="el-GR" sz="1800" b="1" dirty="0" smtClean="0">
                <a:solidFill>
                  <a:srgbClr val="92D050"/>
                </a:solidFill>
                <a:latin typeface="Verdana" pitchFamily="34" charset="0"/>
              </a:rPr>
              <a:t>ΕΠΑΓΡΥΠΝΙΣΗ:</a:t>
            </a:r>
            <a:r>
              <a:rPr lang="el-GR" sz="1800" dirty="0" smtClean="0">
                <a:solidFill>
                  <a:schemeClr val="bg1"/>
                </a:solidFill>
                <a:latin typeface="Verdana" pitchFamily="34" charset="0"/>
              </a:rPr>
              <a:t> Προσέχουμε για νέες αναζωπυρώσεις;</a:t>
            </a:r>
          </a:p>
          <a:p>
            <a:pPr marL="609600" indent="-609600">
              <a:buFontTx/>
              <a:buAutoNum type="arabicPeriod"/>
            </a:pPr>
            <a:endParaRPr lang="el-GR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9" descr="MCj02380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518" y="1285860"/>
            <a:ext cx="1142068" cy="1071570"/>
          </a:xfrm>
          <a:prstGeom prst="rect">
            <a:avLst/>
          </a:prstGeom>
          <a:noFill/>
        </p:spPr>
      </p:pic>
      <p:pic>
        <p:nvPicPr>
          <p:cNvPr id="5" name="Picture 7" descr="bd0672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262" y="5715016"/>
            <a:ext cx="1328738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1214422"/>
            <a:ext cx="8643998" cy="5262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Κλείστε πόρτες και παράθυρα </a:t>
            </a:r>
            <a:r>
              <a:rPr lang="el-GR" sz="2400" dirty="0" smtClean="0">
                <a:solidFill>
                  <a:schemeClr val="bg1"/>
                </a:solidFill>
              </a:rPr>
              <a:t>του χώρου όπου έχει εκδηλωθεί πυρκαγιά και σφραγίστε τις χαραμάδες με σεντόνια, κουρτίνες ή άλλα παρόμοια υλικά (αν είναι δυνατόν και βρεγμένα), ώστε να ελαττωθεί ο εισερχόμενος αέρας.</a:t>
            </a:r>
          </a:p>
          <a:p>
            <a:endParaRPr lang="el-GR" sz="2400" dirty="0" smtClean="0">
              <a:solidFill>
                <a:schemeClr val="bg1"/>
              </a:solidFill>
            </a:endParaRPr>
          </a:p>
          <a:p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Μετακινηθείτε σε </a:t>
            </a:r>
            <a:r>
              <a:rPr lang="el-GR" sz="2400" b="1" dirty="0" smtClean="0">
                <a:solidFill>
                  <a:srgbClr val="FFFF00"/>
                </a:solidFill>
              </a:rPr>
              <a:t>εξωτερικό δωμάτιο</a:t>
            </a:r>
            <a:r>
              <a:rPr lang="el-GR" sz="2400" dirty="0" smtClean="0">
                <a:solidFill>
                  <a:schemeClr val="bg1"/>
                </a:solidFill>
              </a:rPr>
              <a:t>, πηγαίνετε σε παράθυρο και προσπαθήστε να τραβήξετε την προσοχή καλώντας σε βοήθεια.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Αν ο χώρος έχει γεμίσει καπνούς σκύψτε έξω από το παράθυρο, εκτός αν από τον κάτω όροφο βγαίνουν καπνοί και φλόγες. Σ΄ αυτή την περίπτωση ξαπλώστε στο πάτωμα μακριά από τις φλόγες και προσπαθήστε να απομακρυνθείτε έρποντας προς κάποια ακίνδυνη έξοδο ή προς κάποια ασφαλή θέση όπου και θα αναμείνετε την βοήθεια από έξω.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00034" y="357166"/>
            <a:ext cx="78581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Ενέργειες σε περίπτωση εγκλωβισμού</a:t>
            </a:r>
            <a:endParaRPr lang="el-GR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</a:rPr>
              <a:t>Αν είστε αναγκασμένος να διαφύγετε πριν φθάσει εξωτερική βοήθεια, φτιάξτε ένα είδος σχοινιού, από σκεπάσματα ,κουρτίνες, σεντόνια ή άλλα ανάλογα, αλλά γερά υλικά, δέστε την μία άκρη σ' ένα σταθερό σημείο ή βαρύ έπιπλο και προσπαθήστε να κατεβείτε ή να μετακινηθείτε σε σημείο από όπου μπορούν να σας διασώσουν, αποφεύγοντας παράλληλα τυχόν ηλεκτροφόρα καλώδια.</a:t>
            </a:r>
          </a:p>
          <a:p>
            <a:pPr>
              <a:buNone/>
            </a:pPr>
            <a:endParaRPr lang="el-GR" sz="2000" dirty="0" smtClean="0">
              <a:solidFill>
                <a:schemeClr val="bg1"/>
              </a:solidFill>
            </a:endParaRPr>
          </a:p>
          <a:p>
            <a:r>
              <a:rPr lang="el-GR" sz="2000" dirty="0" smtClean="0">
                <a:solidFill>
                  <a:schemeClr val="bg1"/>
                </a:solidFill>
              </a:rPr>
              <a:t>Σε περίπτωση που τα ρούχα σας αρπάξουν φωτιά, μην αρχίσετε να τρέχετε. Πέστε στο έδαφος, κυλήστε γύρω -γύρω σαν βαρέλι, για να σβήσουν οι φλόγες καλύπτοντας ταυτόχρονα το πρόσωπο με τα χέρια σας για προστασία.</a:t>
            </a:r>
          </a:p>
          <a:p>
            <a:pPr>
              <a:buNone/>
            </a:pPr>
            <a:endParaRPr lang="el-GR" sz="2000" dirty="0" smtClean="0">
              <a:solidFill>
                <a:schemeClr val="bg1"/>
              </a:solidFill>
            </a:endParaRPr>
          </a:p>
          <a:p>
            <a:r>
              <a:rPr lang="el-GR" sz="2000" dirty="0" smtClean="0">
                <a:solidFill>
                  <a:schemeClr val="bg1"/>
                </a:solidFill>
              </a:rPr>
              <a:t>Αν καείτε σε κάποιο σημείο του σώματος, βάλτε το για 5-10 λεπτά στο νερό αμέσως, ώστε να απορροφηθεί ποσόν της θερμότητας και να απαλυνθεί ο πόνος. Σε μεγαλύτερα εγκαύματα απαιτείται επίσκεψη σε γιατρό.</a:t>
            </a:r>
          </a:p>
          <a:p>
            <a:endParaRPr lang="el-GR" dirty="0"/>
          </a:p>
        </p:txBody>
      </p:sp>
      <p:sp>
        <p:nvSpPr>
          <p:cNvPr id="4" name="3 - Τίτλος"/>
          <p:cNvSpPr txBox="1">
            <a:spLocks noGrp="1"/>
          </p:cNvSpPr>
          <p:nvPr>
            <p:ph type="title"/>
          </p:nvPr>
        </p:nvSpPr>
        <p:spPr>
          <a:xfrm>
            <a:off x="457200" y="487861"/>
            <a:ext cx="8229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Ενέργειες σε περίπτωση εγκλωβισμού</a:t>
            </a:r>
            <a:endParaRPr lang="el-GR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785926"/>
            <a:ext cx="8429684" cy="47149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Μην τα αφήνετε τα παιδιά να παίζουν με εστίες φωτιάς όπως σπίρτα, αναπτήρες, τσιγάρα ή κεριά, ή με εύφλεκτα υγρά, καθώς και με παιχνίδια που λειτουργούν με ηλεκτρικό ρεύμα, χωρίς επίβλεψη.</a:t>
            </a:r>
          </a:p>
          <a:p>
            <a:endParaRPr lang="el-GR" sz="2000" dirty="0" smtClean="0"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Μην αφήνετε υλικά που μπορούν να αναφλεγούν όπως ρούχα, κουρτίνες, χαρτικά, πλαστικά κλπ πάνω ή κοντά σε φωτιστικά, σόμπες, γυμνή φλόγα (τζάκι ή κεριά) και γενικά θερμές επιφάνειες.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Να είστε ιδιαίτερα προσεκτικοί όταν καπνίζετε. </a:t>
            </a: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Συντηρείτε σωστά την ηλεκτρική εγκατάσταση του σπιτιού σας. Αν αισθανθείτε ασυνήθιστη μυρωδιά, αν τα φώτα τρεμοσβήνουν ή οι ασφάλειες πέφτουν συχνά, καλέστε αμέσως έναν ηλεκτρολόγο.</a:t>
            </a: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Βασικές οδηγίες για την πρόληψη της φωτιάς στο σπίτι ή σε κλειστό χώρο</a:t>
            </a:r>
            <a:endParaRPr lang="el-G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Ετοιμάστε ένα </a:t>
            </a:r>
            <a:r>
              <a:rPr lang="el-GR" sz="2000" b="1" dirty="0" smtClean="0">
                <a:solidFill>
                  <a:schemeClr val="bg1"/>
                </a:solidFill>
                <a:latin typeface="Calibri" pitchFamily="34" charset="0"/>
              </a:rPr>
              <a:t>σχέδιο διαφυγής από το σπίτι, σε περίπτωση πυρκαγιάς και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εξασκηθείτε στην εφαρμογή του. Ορίστε ένα και ένα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ασφαλές σημείο συνάντησης έξω από το σπίτι και ποτέ μη χρησιμοποιείτε τον ανελκυστήρα.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l-GR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Μην αφήνετε μαγειρικά σκεύη χωρίς επίβλεψη. 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</a:rPr>
              <a:t>λλάζετε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 τακτικά το φίλτρο του απορροφητήρα. Τυχόν συσσώρευση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από λίπος μπορεί εύκολα να οδηγήσει σε φωτιά.</a:t>
            </a:r>
          </a:p>
          <a:p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Αν έχετε τζάκι, καθαρίζετε τακτικά την καπνοδόχο. Το στρώμα της καπνιάς που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παραμένει στα τοιχώματα, πιάνει εύκολα φωτιά. Όταν χρησιμοποιείτε το τζάκι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πριν φύγετε από εκεί βεβαιωθείτε ότι η φωτιά έχει σβήσει και τοποθετείστε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μπροστά από την εστία το ειδικό προστατευτικό κάλυμμα για τις σπίθες.</a:t>
            </a: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Βασικές οδηγίες για την πρόληψη της φωτιάς στο σπίτι ή σε κλειστό χώρο</a:t>
            </a:r>
            <a:endParaRPr lang="el-G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Αν υπάρχουν συσκευές υγραερίου στο σπίτι (κουζίνα, θερμάστρα), μεριμνήστε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ώστε η αλλαγή της φιάλης να γίνεται από ειδικευμένο άτομο, που θα ελέγχει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παράλληλα τον ελαστικό σωλήνα και τους διάφορους αυτοματισμούς (διακόπτη αποκοπής τροφοδοσίας, ρυθμιστή πίεσης, στεγανότητα φιάλης κλπ).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Μια αντιπυρική κουβέρτα στο χώρο της κουζίνας μπορεί να χρησιμοποιηθεί για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να καλύψετε φλεγόμενα τηγάνια ή για να τυλίξετε κάποιο άτομο που τα ρούχα που έχουν πιάσει φωτιά.</a:t>
            </a:r>
          </a:p>
          <a:p>
            <a:endParaRPr lang="el-GR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Μην αποθηκεύετε οινόπνευμα, βενζίνη, υγρά καθαρισμού, </a:t>
            </a:r>
            <a:r>
              <a:rPr lang="el-GR" sz="2000" dirty="0" err="1" smtClean="0">
                <a:solidFill>
                  <a:schemeClr val="bg1"/>
                </a:solidFill>
                <a:latin typeface="Calibri" pitchFamily="34" charset="0"/>
              </a:rPr>
              <a:t>ασετόν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 ή νέφτι μέσα στο σπίτι καθώς είναι ιδιαίτερα εύφλεκτα. Αν υφίσταται αναγκαιότητα για αποθήκευση μικροποσοτήτων διαλυτών ή άλλων επικίνδυνων υλών, αυτό να γίνει σε κατάλληλα δοχεία και μακριά από παιδιά, γυμνή φλόγα, ή πηγές θερμότητας.</a:t>
            </a: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Βασικές οδηγίες για την πρόληψη της φωτιάς στο σπίτι ή σε κλειστό χώρο</a:t>
            </a:r>
            <a:endParaRPr lang="el-G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Προμηθευτείτε τους κατάλληλους πυροσβεστήρες και μάθετε τη χρήση τους. Τοποθετείστε τους κοντά στην έξοδο ενός χώρου, σε προσιτές θέσεις ώστε να μπορείτε να καταπολεμήσετε τη φωτιά με ασφάλεια.</a:t>
            </a:r>
          </a:p>
          <a:p>
            <a:endParaRPr lang="el-GR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Εγκαταστήστε στα λεβητοστάσια κατάλληλους πυροσβεστήρες και όπου προβλέπεται αυτόματο σύστημα πυρανίχνευσης σύμφωνα με την ισχύουσα νομοθεσία.</a:t>
            </a:r>
          </a:p>
          <a:p>
            <a:endParaRPr lang="el-GR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Να έχετε πάντα στο σπίτι ένα φακό με μπαταρίες. Είναι η πιο ασφαλής πηγή εφεδρικού φωτισμού για την περίπτωση διακοπής ρεύματος.</a:t>
            </a:r>
          </a:p>
          <a:p>
            <a:endParaRPr lang="el-GR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Όταν είστε μέσα στο σπίτι, διατηρείτε τα κλειδιά πίσω από τις κλειδωμένες πόρτες.</a:t>
            </a: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Βασικές οδηγίες για την πρόληψη της φωτιάς στο σπίτι ή σε κλειστό χώρο</a:t>
            </a:r>
            <a:endParaRPr lang="el-G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720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000" dirty="0" smtClean="0">
                <a:solidFill>
                  <a:schemeClr val="bg1"/>
                </a:solidFill>
              </a:rPr>
              <a:t>Πριν ανοίξετε μια πόρτα, ελέγξτε την προσεκτικά με το χέρι σας ξεκινώντας, από το κάτω μέρος. Αν είναι πολύ ζεστή ή βγαίνουν καπνοί, σημαίνει ότι πίσω της υπάρχει φωτιά, οπότε θα πρέπει να φύγετε από άλλη κατεύθυνση. Κατά το άνοιγμα της πόρτας, να στέκεστε στο πλάι.</a:t>
            </a:r>
          </a:p>
          <a:p>
            <a:endParaRPr lang="el-GR" sz="2000" dirty="0" smtClean="0">
              <a:solidFill>
                <a:schemeClr val="bg1"/>
              </a:solidFill>
            </a:endParaRPr>
          </a:p>
          <a:p>
            <a:r>
              <a:rPr lang="el-GR" sz="2000" dirty="0" smtClean="0">
                <a:solidFill>
                  <a:schemeClr val="bg1"/>
                </a:solidFill>
              </a:rPr>
              <a:t> Αν ο χώρος που πρέπει να διασχίσετε έχει γεμίσει με καπνό, γονατίστε στο πάτωμα, κρατήστε το κεφάλι όσο πιο χαμηλά μπορείτε εκεί ο αέρας είναι πιο καθαρός και κρύος- και προχωρήστε προς την έξοδο έρποντας, με ταυτόχρονη κάλυψη μύτης και στόματος με μια πετσέτα ή ένα ρούχο.</a:t>
            </a:r>
          </a:p>
          <a:p>
            <a:endParaRPr lang="el-GR" sz="2000" dirty="0" smtClean="0">
              <a:solidFill>
                <a:schemeClr val="bg1"/>
              </a:solidFill>
            </a:endParaRPr>
          </a:p>
          <a:p>
            <a:r>
              <a:rPr lang="el-GR" sz="2000" dirty="0" smtClean="0">
                <a:solidFill>
                  <a:schemeClr val="bg1"/>
                </a:solidFill>
              </a:rPr>
              <a:t>Αν τα ρούχα σας πιάσουν φωτιά, σταματήστε- πέστε κάτω- καλύψτε το πρόσωπο με τα χέρια σας και κυλιστείτε στο πάτωμα μέχρι να σβήσουν οι φλόγες. </a:t>
            </a:r>
            <a:endParaRPr lang="el-GR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Βασικές οδηγίες για την πρόληψη της φωτιάς στο σπίτι ή σε κλειστό χώρο</a:t>
            </a:r>
            <a:endParaRPr lang="el-G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720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Μην τροφοδοτείτε διάφορες ηλεκτρικές συσκευές από την ίδια πρίζα.</a:t>
            </a:r>
          </a:p>
          <a:p>
            <a:pPr>
              <a:buNone/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Κλείστε όλες τις πόρτες ανάμεσα σε σας και τη φωτιά.</a:t>
            </a:r>
          </a:p>
          <a:p>
            <a:pPr>
              <a:buNone/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Εάν είστε εγκλωβισμένοι, κάνετε σήμα στους πυροσβέστες μέσω παράθυρου ή ορόφου αναβοσβήνοντας ένα φακό ή κυματίζοντας κάποιο ανοιχτόχρωμο ρούχο.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Βασικές οδηγίες για την πρόληψη της φωτιάς στο σπίτι ή σε κλειστό χώρο</a:t>
            </a:r>
            <a:endParaRPr lang="el-G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Ειδοποιείστε την Πυροσβεστική Υπηρεσία καλώντας το 199, ενημερώστε για τυχόν παγιδευμένα άτομα και υποδείξτε στους πυροσβέστες έγκαιρα τη θέση τους στο κτίριο.</a:t>
            </a:r>
          </a:p>
          <a:p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Μην κάνετε χρήση ανελκυστήρα γιατί μπορεί να παγιδευτείτε.</a:t>
            </a:r>
          </a:p>
          <a:p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Ανοίξτε το παράθυρο για να μπει καθαρός αέρας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απ΄έξω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, αλλά να είστε έτοιμοι να το κλείσετε αμέσως αν δείτε ότι τραβάει τον καπνό μέσα στο δωμάτιο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C000"/>
                </a:solidFill>
              </a:rPr>
              <a:t>Βασικές οδηγίες για την πρόληψη της φωτιάς στο σπίτι ή σε κλειστό χώρο</a:t>
            </a:r>
            <a:endParaRPr lang="el-G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1"/>
            <a:ext cx="8229600" cy="62404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>
              <a:lnSpc>
                <a:spcPct val="155000"/>
              </a:lnSpc>
              <a:buFontTx/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Verdana" pitchFamily="34" charset="0"/>
              </a:rPr>
              <a:t>ΣΥΧΝΕΣ ΑΙΤΙΕΣ ΠΥΡΚΑΓΙΩΝ</a:t>
            </a:r>
            <a:endParaRPr lang="el-G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ΓΥΜΝΕΣ ΦΛΟΓΕΣ (ΚΕΡΙΑ, ΣΠΙΡΤΑ, ΜΑΓΕΙΡΙΚΑ ΣΚΕΥΗ κλπ) ΠΟΥ ΕΡΧΟΝΤΑΙ ΣΕ ΕΠΑΦΗ ΜΕ ΚΑΥΣΙΜΗ ΥΛΗ.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ΗΛΕΚΤΡΙΚΟ ΡΕΥΜΑ (ΣΠΙΝΘΗΡΕΣ, ΒΡΑΧΥΚΥΚΛΩΜΑ κλπ)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ΑΝΑΜΜΕΝΕΣ ΘΕΡΜΑΣΤΡΕΣ 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ΑΠΟΤΣΙΓΑΡΑ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ΤΡΙΒΗ, ΚΡΟΥΣΗ, ΠΙΕΣΗ</a:t>
            </a:r>
          </a:p>
          <a:p>
            <a:pPr marL="609600" indent="-609600">
              <a:lnSpc>
                <a:spcPct val="155000"/>
              </a:lnSpc>
              <a:buFontTx/>
              <a:buAutoNum type="arabicPeriod" startAt="6"/>
            </a:pPr>
            <a:r>
              <a:rPr lang="el-GR" sz="1600" dirty="0" smtClean="0">
                <a:solidFill>
                  <a:schemeClr val="tx1"/>
                </a:solidFill>
                <a:latin typeface="Verdana" pitchFamily="34" charset="0"/>
              </a:rPr>
              <a:t>ΣΠΙΝΘΗΡΕΣ </a:t>
            </a: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ΑΠΟ ΛΕΙΤΟΥΡΓΙΑ ΜΗΧΑΝΗΜΑΤΩΝ</a:t>
            </a:r>
          </a:p>
          <a:p>
            <a:pPr marL="609600" indent="-609600">
              <a:lnSpc>
                <a:spcPct val="155000"/>
              </a:lnSpc>
              <a:buFontTx/>
              <a:buAutoNum type="arabicPeriod" startAt="6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ΣΕΙΣΜΟΣ – ΑΚΡΑΙΑ ΦΑΙΝΟΜΕΝΑ</a:t>
            </a:r>
          </a:p>
          <a:p>
            <a:pPr marL="609600" indent="-609600">
              <a:lnSpc>
                <a:spcPct val="155000"/>
              </a:lnSpc>
              <a:buFontTx/>
              <a:buAutoNum type="arabicPeriod" startAt="6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ΑΝΤΑΝΑΚΛΑΣΗ ΗΛΙΑΚΩΝ ΑΚΤΙΝΩΝ</a:t>
            </a:r>
          </a:p>
          <a:p>
            <a:pPr marL="609600" indent="-609600">
              <a:lnSpc>
                <a:spcPct val="155000"/>
              </a:lnSpc>
              <a:buFontTx/>
              <a:buAutoNum type="arabicPeriod" startAt="6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ΧΗΜΙΚΕΣ ΑΝΤΙΔΡΑΣΕΙΣ</a:t>
            </a:r>
          </a:p>
          <a:p>
            <a:pPr marL="609600" indent="-609600">
              <a:lnSpc>
                <a:spcPct val="155000"/>
              </a:lnSpc>
              <a:buFontTx/>
              <a:buAutoNum type="arabicPeriod" startAt="6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ΠΥΡΟΒΟΛΑ ΟΠΛΑ-ΚΡΟΤΙΔΕΣ κλπ</a:t>
            </a:r>
          </a:p>
          <a:p>
            <a:pPr marL="609600" indent="-609600">
              <a:lnSpc>
                <a:spcPct val="155000"/>
              </a:lnSpc>
              <a:buFontTx/>
              <a:buAutoNum type="arabicPeriod" startAt="6"/>
            </a:pPr>
            <a:r>
              <a:rPr lang="el-GR" sz="1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l-GR" sz="1600" dirty="0" smtClean="0">
                <a:solidFill>
                  <a:schemeClr val="tx1"/>
                </a:solidFill>
                <a:latin typeface="Verdana" pitchFamily="34" charset="0"/>
              </a:rPr>
              <a:t>ΑΜΕΛΕΙΑ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4344" name="Picture 8" descr="MCj03227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628775"/>
            <a:ext cx="1381125" cy="1684338"/>
          </a:xfrm>
          <a:prstGeom prst="rect">
            <a:avLst/>
          </a:prstGeom>
          <a:noFill/>
        </p:spPr>
      </p:pic>
      <p:pic>
        <p:nvPicPr>
          <p:cNvPr id="14345" name="Picture 9" descr="MCj043380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85992"/>
            <a:ext cx="1358900" cy="1358900"/>
          </a:xfrm>
          <a:prstGeom prst="rect">
            <a:avLst/>
          </a:prstGeom>
          <a:noFill/>
        </p:spPr>
      </p:pic>
      <p:pic>
        <p:nvPicPr>
          <p:cNvPr id="14346" name="Picture 10" descr="MCj029095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3500438"/>
            <a:ext cx="1490663" cy="1649412"/>
          </a:xfrm>
          <a:prstGeom prst="rect">
            <a:avLst/>
          </a:prstGeom>
          <a:noFill/>
        </p:spPr>
      </p:pic>
      <p:pic>
        <p:nvPicPr>
          <p:cNvPr id="14348" name="Picture 12" descr="MCBD06922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652963"/>
            <a:ext cx="1519238" cy="1797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Επιπτώσεις στον άνθρωπο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Υπερθερμία - Αφυδάτωση</a:t>
            </a:r>
          </a:p>
          <a:p>
            <a:r>
              <a:rPr lang="el-GR" dirty="0" smtClean="0"/>
              <a:t>Εγκαύματα</a:t>
            </a:r>
          </a:p>
          <a:p>
            <a:r>
              <a:rPr lang="el-GR" dirty="0" smtClean="0"/>
              <a:t>Αναπνευστικά προβλήματα</a:t>
            </a:r>
          </a:p>
          <a:p>
            <a:r>
              <a:rPr lang="el-GR" dirty="0" smtClean="0"/>
              <a:t>Καρδιακά προβλήματα</a:t>
            </a:r>
          </a:p>
          <a:p>
            <a:r>
              <a:rPr lang="el-GR" dirty="0" smtClean="0"/>
              <a:t>Σοβαροί τραυματισμοί</a:t>
            </a:r>
          </a:p>
          <a:p>
            <a:r>
              <a:rPr lang="el-GR" dirty="0" smtClean="0"/>
              <a:t>Καταστροφές περιουσιών</a:t>
            </a:r>
          </a:p>
          <a:p>
            <a:r>
              <a:rPr lang="el-GR" dirty="0" smtClean="0"/>
              <a:t>Θάνατος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357167"/>
            <a:ext cx="8229600" cy="31432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z="4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Άμεση επέμβαση Πυροσβεστικού Σώματος</a:t>
            </a:r>
          </a:p>
          <a:p>
            <a:pPr algn="ctr">
              <a:buNone/>
            </a:pPr>
            <a:r>
              <a:rPr lang="el-GR" sz="4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199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www.fireservice.gr</a:t>
            </a:r>
            <a:endParaRPr lang="el-GR" sz="4400" b="1" dirty="0">
              <a:solidFill>
                <a:srgbClr val="00B0F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84"/>
            <a:ext cx="3286116" cy="32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14752"/>
            <a:ext cx="4114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229600" cy="47863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742950" indent="-742950">
              <a:lnSpc>
                <a:spcPct val="200000"/>
              </a:lnSpc>
              <a:buFontTx/>
              <a:buAutoNum type="arabicPeriod"/>
            </a:pPr>
            <a:r>
              <a:rPr lang="el-GR" sz="3300" b="1" dirty="0" smtClean="0">
                <a:solidFill>
                  <a:srgbClr val="FFC000"/>
                </a:solidFill>
                <a:latin typeface="Calibri" pitchFamily="34" charset="0"/>
              </a:rPr>
              <a:t>Τυχαίες: </a:t>
            </a:r>
            <a:r>
              <a:rPr lang="el-GR" sz="2600" dirty="0" smtClean="0">
                <a:solidFill>
                  <a:schemeClr val="bg1"/>
                </a:solidFill>
                <a:latin typeface="Calibri" pitchFamily="34" charset="0"/>
              </a:rPr>
              <a:t>(ΠΥΡΚΑΓΙΕΣ ΑΠΟ ΗΛΕΚΤΡΙΚΑ ΑΤΥΧΗΜΑΤΑ, ΑΠΟ ΤΡΙΒΗ, ΚΡΟΥΣΗ, ΗΛΙΑΚΕΣ ΑΚΤΙΝΕΣ, ΑΥΤΟΑΝΑΦΛΕΞΗ κλπ)</a:t>
            </a:r>
            <a:endParaRPr lang="el-GR" sz="2600" b="1" dirty="0">
              <a:solidFill>
                <a:srgbClr val="FFC000"/>
              </a:solidFill>
              <a:latin typeface="Calibri" pitchFamily="34" charset="0"/>
            </a:endParaRPr>
          </a:p>
          <a:p>
            <a:pPr marL="609600" indent="-609600">
              <a:lnSpc>
                <a:spcPct val="200000"/>
              </a:lnSpc>
              <a:buFontTx/>
              <a:buAutoNum type="arabicPeriod"/>
            </a:pPr>
            <a:r>
              <a:rPr lang="el-GR" sz="3300" b="1" dirty="0" smtClean="0">
                <a:solidFill>
                  <a:srgbClr val="FFC000"/>
                </a:solidFill>
                <a:latin typeface="Calibri" pitchFamily="34" charset="0"/>
              </a:rPr>
              <a:t>Από δόλο</a:t>
            </a:r>
          </a:p>
          <a:p>
            <a:pPr marL="609600" indent="-609600">
              <a:lnSpc>
                <a:spcPct val="200000"/>
              </a:lnSpc>
              <a:buFontTx/>
              <a:buAutoNum type="arabicPeriod"/>
            </a:pPr>
            <a:r>
              <a:rPr lang="el-GR" sz="3300" b="1" dirty="0" smtClean="0">
                <a:solidFill>
                  <a:srgbClr val="FFC000"/>
                </a:solidFill>
                <a:latin typeface="Calibri" pitchFamily="34" charset="0"/>
              </a:rPr>
              <a:t>Από ανωτέρα βία </a:t>
            </a:r>
            <a:r>
              <a:rPr lang="el-GR" sz="2600" dirty="0" smtClean="0">
                <a:solidFill>
                  <a:schemeClr val="bg1"/>
                </a:solidFill>
                <a:latin typeface="Calibri" pitchFamily="34" charset="0"/>
              </a:rPr>
              <a:t>(ΚΕΡΑΥΝΟΙ, ΣΕΙΣΜΟΙ, ΠΟΛΕΜΙΚΕΣ ΕΝΕΡΓΕΙΕΣ)</a:t>
            </a:r>
          </a:p>
          <a:p>
            <a:pPr marL="609600" indent="-609600">
              <a:lnSpc>
                <a:spcPct val="200000"/>
              </a:lnSpc>
              <a:buFontTx/>
              <a:buAutoNum type="arabicPeriod"/>
            </a:pPr>
            <a:r>
              <a:rPr lang="el-GR" sz="3300" b="1" dirty="0" smtClean="0">
                <a:solidFill>
                  <a:srgbClr val="FFC000"/>
                </a:solidFill>
                <a:latin typeface="Calibri" pitchFamily="34" charset="0"/>
              </a:rPr>
              <a:t>Από αμέλεια</a:t>
            </a:r>
            <a:endParaRPr lang="el-GR" sz="3300" b="1" dirty="0">
              <a:solidFill>
                <a:srgbClr val="FFC000"/>
              </a:solidFill>
              <a:latin typeface="Calibri" pitchFamily="34" charset="0"/>
            </a:endParaRPr>
          </a:p>
          <a:p>
            <a:pPr marL="609600" indent="-609600">
              <a:lnSpc>
                <a:spcPct val="200000"/>
              </a:lnSpc>
              <a:buFontTx/>
              <a:buAutoNum type="arabicPeriod"/>
            </a:pPr>
            <a:endParaRPr lang="el-GR" sz="1400" dirty="0">
              <a:solidFill>
                <a:schemeClr val="bg1"/>
              </a:solidFill>
              <a:latin typeface="Verdana" pitchFamily="34" charset="0"/>
            </a:endParaRPr>
          </a:p>
          <a:p>
            <a:pPr marL="609600" indent="-609600">
              <a:lnSpc>
                <a:spcPct val="200000"/>
              </a:lnSpc>
              <a:buFontTx/>
              <a:buAutoNum type="arabicPeriod"/>
            </a:pP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5367" name="Picture 7" descr="MCj043381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143248"/>
            <a:ext cx="1287463" cy="1287462"/>
          </a:xfrm>
          <a:prstGeom prst="rect">
            <a:avLst/>
          </a:prstGeom>
          <a:noFill/>
        </p:spPr>
      </p:pic>
      <p:pic>
        <p:nvPicPr>
          <p:cNvPr id="15368" name="Picture 8" descr="MCj039801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786322"/>
            <a:ext cx="1722438" cy="172878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42910" y="428604"/>
            <a:ext cx="77867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Κατάταξη πυρκαγιών με βάση την υπαιτιότητα</a:t>
            </a:r>
            <a:endParaRPr lang="el-GR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</a:rPr>
              <a:t>ΠΥΡΟΣΒΕΣΗ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1" dirty="0" smtClean="0">
                <a:solidFill>
                  <a:srgbClr val="FFC000"/>
                </a:solidFill>
              </a:rPr>
              <a:t>ΚΑΤΗΓΟΡΙΕΣ ΠΥΡΟΣΒΕΣΤΙΚΩΝ ΥΛΙΚΩΝ</a:t>
            </a:r>
            <a:endParaRPr lang="el-GR" sz="3200" b="1" dirty="0">
              <a:solidFill>
                <a:srgbClr val="FFC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307183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dirty="0" smtClean="0">
                <a:solidFill>
                  <a:schemeClr val="bg1"/>
                </a:solidFill>
              </a:rPr>
              <a:t>α) Το νερό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β) Οι χημικές ή ξηρές σκόνες κατάσβεσης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γ) Οι αφροί κατάσβεσης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δ) Τα ειδικά </a:t>
            </a:r>
            <a:r>
              <a:rPr lang="el-GR" dirty="0" err="1" smtClean="0">
                <a:solidFill>
                  <a:schemeClr val="bg1"/>
                </a:solidFill>
              </a:rPr>
              <a:t>αλογονούχα</a:t>
            </a:r>
            <a:r>
              <a:rPr lang="el-GR" dirty="0" smtClean="0">
                <a:solidFill>
                  <a:schemeClr val="bg1"/>
                </a:solidFill>
              </a:rPr>
              <a:t> υγρά και αέρια (</a:t>
            </a:r>
            <a:r>
              <a:rPr lang="el-GR" dirty="0" err="1" smtClean="0">
                <a:solidFill>
                  <a:schemeClr val="bg1"/>
                </a:solidFill>
              </a:rPr>
              <a:t>Halon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l-GR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41817" cy="43973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sz="20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Β</a:t>
            </a:r>
            <a:r>
              <a:rPr lang="el-GR" sz="2000" u="sng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Είναι πυρκαγιές που προέρχονται από την καύση υγρών καύσιμων ή υγροποιημένων αερίων (π.χ. αιθέρας, οινόπνευμα, βενζίνη, λάδια, υγρά καθαρισμού, λίπη </a:t>
            </a:r>
            <a:r>
              <a:rPr lang="el-GR" dirty="0" err="1" smtClean="0">
                <a:solidFill>
                  <a:srgbClr val="FF0000"/>
                </a:solidFill>
              </a:rPr>
              <a:t>κ.α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9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973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l-GR" sz="2000" b="1" u="sng" dirty="0" smtClean="0">
                <a:solidFill>
                  <a:srgbClr val="00B0F0"/>
                </a:solidFill>
                <a:latin typeface="Verdana" pitchFamily="34" charset="0"/>
              </a:rPr>
              <a:t>ΠΥΡΚΑΓΙΕΣ ΚΑΤΗΓΟΡΙΑΣ Α </a:t>
            </a:r>
            <a:endParaRPr lang="en-US" sz="2000" b="1" u="sng" dirty="0" smtClean="0">
              <a:solidFill>
                <a:srgbClr val="00B0F0"/>
              </a:solidFill>
              <a:latin typeface="Verdana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alibri" pitchFamily="34" charset="0"/>
              </a:rPr>
              <a:t>Είναι πυρκαγιές που προέρχονται από την καύση στερεών υλικών, οργανικής συνήθως συνθέσεως, στις οποίες η ανάφλεξη λαμβάνει χώρα κανονικά με σχηματισμό "</a:t>
            </a:r>
            <a:r>
              <a:rPr lang="el-GR" dirty="0" err="1" smtClean="0">
                <a:solidFill>
                  <a:srgbClr val="FF0000"/>
                </a:solidFill>
                <a:latin typeface="Calibri" pitchFamily="34" charset="0"/>
              </a:rPr>
              <a:t>τεφροανθράκων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</a:rPr>
              <a:t>" (ξύλο, χαρτί, άχυρο, υφάσματα, διάφορα πλαστικά κ.λπ.)</a:t>
            </a:r>
            <a:endParaRPr lang="el-G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Είδη και κατηγορίες πυρκαγιών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949" y="1142984"/>
            <a:ext cx="108605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1074566" cy="112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2207</Words>
  <Application>Microsoft Office PowerPoint</Application>
  <PresentationFormat>Προβολή στην οθόνη (4:3)</PresentationFormat>
  <Paragraphs>286</Paragraphs>
  <Slides>39</Slides>
  <Notes>39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Πυρκαγιά, πυρασφάλεια και πυρόσβεση</vt:lpstr>
      <vt:lpstr> </vt:lpstr>
      <vt:lpstr>Παρουσίαση του PowerPoint</vt:lpstr>
      <vt:lpstr>Παρουσίαση του PowerPoint</vt:lpstr>
      <vt:lpstr>Επιπτώσεις στον άνθρωπο</vt:lpstr>
      <vt:lpstr>Παρουσίαση του PowerPoint</vt:lpstr>
      <vt:lpstr>Παρουσίαση του PowerPoint</vt:lpstr>
      <vt:lpstr>ΠΥΡΟΣΒΕΣΗ  ΚΑΤΗΓΟΡΙΕΣ ΠΥΡΟΣΒΕΣΤΙΚΩΝ ΥΛΙΚΩΝ</vt:lpstr>
      <vt:lpstr>Είδη και κατηγορίες πυρκαγιών</vt:lpstr>
      <vt:lpstr>Είδη και κατηγορίες πυρκαγιών</vt:lpstr>
      <vt:lpstr>Είδη και κατηγορίες πυρκαγιών</vt:lpstr>
      <vt:lpstr>Είδη και κατηγορίες πυρκαγιών</vt:lpstr>
      <vt:lpstr>Είδη και κατηγορίες πυρκαγιών</vt:lpstr>
      <vt:lpstr>Είδη και κατηγορίες πυρκαγιών</vt:lpstr>
      <vt:lpstr>Είδη και κατηγορίες πυρκαγιών</vt:lpstr>
      <vt:lpstr>Είδη και κατηγορίες πυρκαγιών</vt:lpstr>
      <vt:lpstr>Παρουσίαση του PowerPoint</vt:lpstr>
      <vt:lpstr>Παρουσίαση του PowerPoint</vt:lpstr>
      <vt:lpstr>  2. Κατάλληλος εξοπλισμός στο χώρο εργασίας   </vt:lpstr>
      <vt:lpstr>Βοηθητικά μέσα πυρόσβεσης</vt:lpstr>
      <vt:lpstr>Παρουσίαση του PowerPoint</vt:lpstr>
      <vt:lpstr>Παρουσίαση του PowerPoint</vt:lpstr>
      <vt:lpstr>Οδηγίες χρήσης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Φορητά συστήματα πυρόσβεσης </vt:lpstr>
      <vt:lpstr>3. Γρήγορη και σωστή ενημέρωση του πυροσβεστικού σώματος </vt:lpstr>
      <vt:lpstr>Παρουσίαση του PowerPoint</vt:lpstr>
      <vt:lpstr>Παρουσίαση του PowerPoint</vt:lpstr>
      <vt:lpstr>Ενέργειες σε περίπτωση εγκλωβισμού</vt:lpstr>
      <vt:lpstr>Βασικές οδηγίες για την πρόληψη της φωτιάς στο σπίτι ή σε κλειστό χώρο</vt:lpstr>
      <vt:lpstr>Βασικές οδηγίες για την πρόληψη της φωτιάς στο σπίτι ή σε κλειστό χώρο</vt:lpstr>
      <vt:lpstr>Βασικές οδηγίες για την πρόληψη της φωτιάς στο σπίτι ή σε κλειστό χώρο</vt:lpstr>
      <vt:lpstr>Βασικές οδηγίες για την πρόληψη της φωτιάς στο σπίτι ή σε κλειστό χώρο</vt:lpstr>
      <vt:lpstr>Βασικές οδηγίες για την πρόληψη της φωτιάς στο σπίτι ή σε κλειστό χώρο</vt:lpstr>
      <vt:lpstr>Βασικές οδηγίες για την πρόληψη της φωτιάς στο σπίτι ή σε κλειστό χώρο</vt:lpstr>
      <vt:lpstr>Βασικές οδηγίες για την πρόληψη της φωτιάς στο σπίτι ή σε κλειστό χώρο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ΣΕΜΙΝΑΡΙΟ: Σύγχρονες τεχνικές πωλήσεων, επικοινωνίας και προώθησης προϊόντων και υπηρεσιών Μάρκετινγκ</dc:title>
  <dc:creator>user</dc:creator>
  <cp:lastModifiedBy>user</cp:lastModifiedBy>
  <cp:revision>36</cp:revision>
  <dcterms:modified xsi:type="dcterms:W3CDTF">2019-09-30T10:20:56Z</dcterms:modified>
</cp:coreProperties>
</file>