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9" r:id="rId9"/>
    <p:sldId id="263" r:id="rId10"/>
    <p:sldId id="264" r:id="rId11"/>
    <p:sldId id="265" r:id="rId12"/>
    <p:sldId id="266" r:id="rId13"/>
    <p:sldId id="267" r:id="rId14"/>
    <p:sldId id="268" r:id="rId15"/>
    <p:sldId id="270" r:id="rId16"/>
    <p:sldId id="271"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888BD9B0-D627-46E9-8231-AE528C7B53F9}" type="datetimeFigureOut">
              <a:rPr lang="el-GR" smtClean="0"/>
              <a:t>5/4/2021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69FCDD3-A5A8-4643-9D0C-E68A1AF3361E}" type="slidenum">
              <a:rPr lang="el-GR" smtClean="0"/>
              <a:t>‹#›</a:t>
            </a:fld>
            <a:endParaRPr lang="el-GR"/>
          </a:p>
        </p:txBody>
      </p:sp>
    </p:spTree>
    <p:extLst>
      <p:ext uri="{BB962C8B-B14F-4D97-AF65-F5344CB8AC3E}">
        <p14:creationId xmlns:p14="http://schemas.microsoft.com/office/powerpoint/2010/main" val="1866471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88BD9B0-D627-46E9-8231-AE528C7B53F9}" type="datetimeFigureOut">
              <a:rPr lang="el-GR" smtClean="0"/>
              <a:t>5/4/2021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69FCDD3-A5A8-4643-9D0C-E68A1AF3361E}" type="slidenum">
              <a:rPr lang="el-GR" smtClean="0"/>
              <a:t>‹#›</a:t>
            </a:fld>
            <a:endParaRPr lang="el-GR"/>
          </a:p>
        </p:txBody>
      </p:sp>
    </p:spTree>
    <p:extLst>
      <p:ext uri="{BB962C8B-B14F-4D97-AF65-F5344CB8AC3E}">
        <p14:creationId xmlns:p14="http://schemas.microsoft.com/office/powerpoint/2010/main" val="3202919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88BD9B0-D627-46E9-8231-AE528C7B53F9}" type="datetimeFigureOut">
              <a:rPr lang="el-GR" smtClean="0"/>
              <a:t>5/4/2021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69FCDD3-A5A8-4643-9D0C-E68A1AF3361E}" type="slidenum">
              <a:rPr lang="el-GR" smtClean="0"/>
              <a:t>‹#›</a:t>
            </a:fld>
            <a:endParaRPr lang="el-GR"/>
          </a:p>
        </p:txBody>
      </p:sp>
    </p:spTree>
    <p:extLst>
      <p:ext uri="{BB962C8B-B14F-4D97-AF65-F5344CB8AC3E}">
        <p14:creationId xmlns:p14="http://schemas.microsoft.com/office/powerpoint/2010/main" val="551629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88BD9B0-D627-46E9-8231-AE528C7B53F9}" type="datetimeFigureOut">
              <a:rPr lang="el-GR" smtClean="0"/>
              <a:t>5/4/2021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69FCDD3-A5A8-4643-9D0C-E68A1AF3361E}" type="slidenum">
              <a:rPr lang="el-GR" smtClean="0"/>
              <a:t>‹#›</a:t>
            </a:fld>
            <a:endParaRPr lang="el-GR"/>
          </a:p>
        </p:txBody>
      </p:sp>
    </p:spTree>
    <p:extLst>
      <p:ext uri="{BB962C8B-B14F-4D97-AF65-F5344CB8AC3E}">
        <p14:creationId xmlns:p14="http://schemas.microsoft.com/office/powerpoint/2010/main" val="3478921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888BD9B0-D627-46E9-8231-AE528C7B53F9}" type="datetimeFigureOut">
              <a:rPr lang="el-GR" smtClean="0"/>
              <a:t>5/4/2021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69FCDD3-A5A8-4643-9D0C-E68A1AF3361E}" type="slidenum">
              <a:rPr lang="el-GR" smtClean="0"/>
              <a:t>‹#›</a:t>
            </a:fld>
            <a:endParaRPr lang="el-GR"/>
          </a:p>
        </p:txBody>
      </p:sp>
    </p:spTree>
    <p:extLst>
      <p:ext uri="{BB962C8B-B14F-4D97-AF65-F5344CB8AC3E}">
        <p14:creationId xmlns:p14="http://schemas.microsoft.com/office/powerpoint/2010/main" val="3687219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888BD9B0-D627-46E9-8231-AE528C7B53F9}" type="datetimeFigureOut">
              <a:rPr lang="el-GR" smtClean="0"/>
              <a:t>5/4/2021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69FCDD3-A5A8-4643-9D0C-E68A1AF3361E}" type="slidenum">
              <a:rPr lang="el-GR" smtClean="0"/>
              <a:t>‹#›</a:t>
            </a:fld>
            <a:endParaRPr lang="el-GR"/>
          </a:p>
        </p:txBody>
      </p:sp>
    </p:spTree>
    <p:extLst>
      <p:ext uri="{BB962C8B-B14F-4D97-AF65-F5344CB8AC3E}">
        <p14:creationId xmlns:p14="http://schemas.microsoft.com/office/powerpoint/2010/main" val="1182658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88BD9B0-D627-46E9-8231-AE528C7B53F9}" type="datetimeFigureOut">
              <a:rPr lang="el-GR" smtClean="0"/>
              <a:t>5/4/2021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669FCDD3-A5A8-4643-9D0C-E68A1AF3361E}" type="slidenum">
              <a:rPr lang="el-GR" smtClean="0"/>
              <a:t>‹#›</a:t>
            </a:fld>
            <a:endParaRPr lang="el-GR"/>
          </a:p>
        </p:txBody>
      </p:sp>
    </p:spTree>
    <p:extLst>
      <p:ext uri="{BB962C8B-B14F-4D97-AF65-F5344CB8AC3E}">
        <p14:creationId xmlns:p14="http://schemas.microsoft.com/office/powerpoint/2010/main" val="1426236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888BD9B0-D627-46E9-8231-AE528C7B53F9}" type="datetimeFigureOut">
              <a:rPr lang="el-GR" smtClean="0"/>
              <a:t>5/4/2021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669FCDD3-A5A8-4643-9D0C-E68A1AF3361E}" type="slidenum">
              <a:rPr lang="el-GR" smtClean="0"/>
              <a:t>‹#›</a:t>
            </a:fld>
            <a:endParaRPr lang="el-GR"/>
          </a:p>
        </p:txBody>
      </p:sp>
    </p:spTree>
    <p:extLst>
      <p:ext uri="{BB962C8B-B14F-4D97-AF65-F5344CB8AC3E}">
        <p14:creationId xmlns:p14="http://schemas.microsoft.com/office/powerpoint/2010/main" val="4154352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88BD9B0-D627-46E9-8231-AE528C7B53F9}" type="datetimeFigureOut">
              <a:rPr lang="el-GR" smtClean="0"/>
              <a:t>5/4/2021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669FCDD3-A5A8-4643-9D0C-E68A1AF3361E}" type="slidenum">
              <a:rPr lang="el-GR" smtClean="0"/>
              <a:t>‹#›</a:t>
            </a:fld>
            <a:endParaRPr lang="el-GR"/>
          </a:p>
        </p:txBody>
      </p:sp>
    </p:spTree>
    <p:extLst>
      <p:ext uri="{BB962C8B-B14F-4D97-AF65-F5344CB8AC3E}">
        <p14:creationId xmlns:p14="http://schemas.microsoft.com/office/powerpoint/2010/main" val="2060548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88BD9B0-D627-46E9-8231-AE528C7B53F9}" type="datetimeFigureOut">
              <a:rPr lang="el-GR" smtClean="0"/>
              <a:t>5/4/2021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69FCDD3-A5A8-4643-9D0C-E68A1AF3361E}" type="slidenum">
              <a:rPr lang="el-GR" smtClean="0"/>
              <a:t>‹#›</a:t>
            </a:fld>
            <a:endParaRPr lang="el-GR"/>
          </a:p>
        </p:txBody>
      </p:sp>
    </p:spTree>
    <p:extLst>
      <p:ext uri="{BB962C8B-B14F-4D97-AF65-F5344CB8AC3E}">
        <p14:creationId xmlns:p14="http://schemas.microsoft.com/office/powerpoint/2010/main" val="1929902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88BD9B0-D627-46E9-8231-AE528C7B53F9}" type="datetimeFigureOut">
              <a:rPr lang="el-GR" smtClean="0"/>
              <a:t>5/4/2021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69FCDD3-A5A8-4643-9D0C-E68A1AF3361E}" type="slidenum">
              <a:rPr lang="el-GR" smtClean="0"/>
              <a:t>‹#›</a:t>
            </a:fld>
            <a:endParaRPr lang="el-GR"/>
          </a:p>
        </p:txBody>
      </p:sp>
    </p:spTree>
    <p:extLst>
      <p:ext uri="{BB962C8B-B14F-4D97-AF65-F5344CB8AC3E}">
        <p14:creationId xmlns:p14="http://schemas.microsoft.com/office/powerpoint/2010/main" val="2331742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8BD9B0-D627-46E9-8231-AE528C7B53F9}" type="datetimeFigureOut">
              <a:rPr lang="el-GR" smtClean="0"/>
              <a:t>5/4/2021</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9FCDD3-A5A8-4643-9D0C-E68A1AF3361E}" type="slidenum">
              <a:rPr lang="el-GR" smtClean="0"/>
              <a:t>‹#›</a:t>
            </a:fld>
            <a:endParaRPr lang="el-GR"/>
          </a:p>
        </p:txBody>
      </p:sp>
    </p:spTree>
    <p:extLst>
      <p:ext uri="{BB962C8B-B14F-4D97-AF65-F5344CB8AC3E}">
        <p14:creationId xmlns:p14="http://schemas.microsoft.com/office/powerpoint/2010/main" val="1210427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HjrF3wi8hsI"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c69uS8jW58"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akispetretzikis.com/el/categories/zymarika/kanelonia-me-spanaki"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akispetretzikis.com/el/categories/glykes-pites-tartes/vash-gia-glykes-tartes" TargetMode="External"/><Relationship Id="rId2" Type="http://schemas.openxmlformats.org/officeDocument/2006/relationships/hyperlink" Target="https://www.youtube.com/watch?v=DbQWRONddLo"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dkAFLwg2dkY" TargetMode="External"/><Relationship Id="rId2" Type="http://schemas.openxmlformats.org/officeDocument/2006/relationships/hyperlink" Target="https://www.youtube.com/watch?v=dm8jOsQNvSU"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youtube.com/watch?v=kU8ir1mFy34" TargetMode="External"/><Relationship Id="rId2" Type="http://schemas.openxmlformats.org/officeDocument/2006/relationships/hyperlink" Target="https://www.youtube.com/watch?v=t2hSxtPClyA" TargetMode="External"/><Relationship Id="rId1" Type="http://schemas.openxmlformats.org/officeDocument/2006/relationships/slideLayout" Target="../slideLayouts/slideLayout2.xml"/><Relationship Id="rId4" Type="http://schemas.openxmlformats.org/officeDocument/2006/relationships/hyperlink" Target="https://www.youtube.com/watch?v=Lxr-DMdBUHI"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watch?v=sLmx09Xrt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akispetretzikis.com/el/categories/zymarika/makaronada-cacio-e-pep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hF0sCYdvtx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lNAH89ZLla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mamatsita.com/2021/03/09/ograten/" TargetMode="External"/><Relationship Id="rId2" Type="http://schemas.openxmlformats.org/officeDocument/2006/relationships/hyperlink" Target="https://akispetretzikis.com/el/categories/saltses-marinades/mpesamel-morn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youtu.be/B4lZcEY4nI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j7S8BgvE2_Q&amp;vl=el" TargetMode="External"/><Relationship Id="rId2" Type="http://schemas.openxmlformats.org/officeDocument/2006/relationships/hyperlink" Target="https://www.youtube.com/watch?v=hYaAC6zSEH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fWs7M_3IJAw" TargetMode="External"/><Relationship Id="rId2" Type="http://schemas.openxmlformats.org/officeDocument/2006/relationships/hyperlink" Target="https://www.youtube.com/watch?v=XWK-yIVeut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Ζυμαρικά</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pPr marL="0" indent="0" algn="just">
              <a:buNone/>
            </a:pPr>
            <a:r>
              <a:rPr lang="el-GR" sz="1800" dirty="0" smtClean="0">
                <a:latin typeface="Arial" panose="020B0604020202020204" pitchFamily="34" charset="0"/>
                <a:cs typeface="Arial" panose="020B0604020202020204" pitchFamily="34" charset="0"/>
              </a:rPr>
              <a:t>Ζυμαρικά...μια αγαπημένη λέξη για μικρούς και μεγάλους. Μια λέξη που συνδέεται με τη διατροφή εκατομμυρίων ανθρώπων σε όλο το κόσμο και είναι συνώνυμη με τη νοστιμιά και τη γεύση. </a:t>
            </a:r>
            <a:r>
              <a:rPr lang="el-GR" sz="1800" dirty="0" smtClean="0"/>
              <a:t> Η πρώτη γνωστή αναφορά στα μακαρόνια χρονολογείται από το 1000 π.Χ στην αρχαία Ελλάδα. Κατά τον 1ο αιώνα </a:t>
            </a:r>
            <a:r>
              <a:rPr lang="el-GR" sz="1800" dirty="0" err="1" smtClean="0"/>
              <a:t>π.Χ.</a:t>
            </a:r>
            <a:r>
              <a:rPr lang="el-GR" sz="1800" dirty="0" smtClean="0"/>
              <a:t> σε γραπτά του κείμενα ο </a:t>
            </a:r>
            <a:r>
              <a:rPr lang="el-GR" sz="1800" b="1" dirty="0" smtClean="0"/>
              <a:t>Οράτιος Φλάκκος, Ρωμαίος λυρικός ποιητής </a:t>
            </a:r>
            <a:r>
              <a:rPr lang="el-GR" sz="1800" dirty="0" smtClean="0"/>
              <a:t>ο οποίος σπούδασε και στην Αθήνα Ελληνικά και Φιλοσοφία, περιγράφει τα νόστιμα φύλλα από τηγανητή ζύμη και ότι ήταν ένα καθημερινό τρόφιμο. Επίσης, </a:t>
            </a:r>
            <a:r>
              <a:rPr lang="el-GR" sz="1800" b="1" dirty="0" smtClean="0"/>
              <a:t>ο Κλαύδιος Γαληνός</a:t>
            </a:r>
            <a:r>
              <a:rPr lang="el-GR" sz="1800" dirty="0" smtClean="0"/>
              <a:t>, ο δεύτερος σπουδαιότερος </a:t>
            </a:r>
            <a:r>
              <a:rPr lang="el-GR" sz="1800" b="1" dirty="0" smtClean="0"/>
              <a:t>Έλληνας ιατρός </a:t>
            </a:r>
            <a:r>
              <a:rPr lang="el-GR" sz="1800" dirty="0" smtClean="0"/>
              <a:t>της Αρχαιότητας μετά τον Ιπποκράτη, αναφέρει  </a:t>
            </a:r>
            <a:r>
              <a:rPr lang="el-GR" sz="1800" b="1" dirty="0" smtClean="0"/>
              <a:t>το itrion, προϊόν από αλεύρι και νερό</a:t>
            </a:r>
            <a:r>
              <a:rPr lang="el-GR" sz="1800" dirty="0" smtClean="0"/>
              <a:t>, ενώ παρόμοιοι όροι για αντίστοιχα παρασκευάσματα υπάρχουν σε Εβραϊκά κείμενα του 5ου αιώνα. Η λέξη </a:t>
            </a:r>
            <a:r>
              <a:rPr lang="el-GR" sz="1800" b="1" dirty="0" smtClean="0"/>
              <a:t>«λάγανον» </a:t>
            </a:r>
            <a:r>
              <a:rPr lang="el-GR" sz="1800" dirty="0" smtClean="0"/>
              <a:t>ήταν μια πλακωτή τετράγωνη ζύμη από αλεύρι και νερό, την οποία χρησιμοποιούσαν για τη διατροφή τους οι αρχαίοι Έλληνες. Τον 8ο </a:t>
            </a:r>
            <a:r>
              <a:rPr lang="el-GR" sz="1800" dirty="0" err="1" smtClean="0"/>
              <a:t>π.Χ.</a:t>
            </a:r>
            <a:r>
              <a:rPr lang="el-GR" sz="1800" dirty="0" smtClean="0"/>
              <a:t> αιώνα οι πρώτοι Έλληνες έποικοι που μετανάστευσαν στην Ιταλία μετέφεραν μαζί τους και το λάγανον, το οποίο μετονομάστηκε σε </a:t>
            </a:r>
            <a:r>
              <a:rPr lang="el-GR" sz="1800" b="1" dirty="0" smtClean="0"/>
              <a:t>Laganum, που είναι τα γνωστά μας λαζάνια</a:t>
            </a:r>
            <a:r>
              <a:rPr lang="el-GR" sz="1800" dirty="0" smtClean="0"/>
              <a:t>. Η λέξη λάγανον έχει επιζήσει έως σήμερα στο πλατύ ψωμί που ονομάζεται στην Ελλάδα </a:t>
            </a:r>
            <a:r>
              <a:rPr lang="el-GR" sz="1800" b="1" dirty="0" smtClean="0"/>
              <a:t>λαγάνα</a:t>
            </a:r>
            <a:r>
              <a:rPr lang="el-GR" sz="1800" dirty="0" smtClean="0"/>
              <a:t>.</a:t>
            </a:r>
            <a:endParaRPr lang="el-G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2052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latin typeface="Arial" panose="020B0604020202020204" pitchFamily="34" charset="0"/>
                <a:cs typeface="Arial" panose="020B0604020202020204" pitchFamily="34" charset="0"/>
              </a:rPr>
              <a:t>Μακαρόνια παστίτσιο</a:t>
            </a:r>
            <a:endParaRPr lang="el-GR" sz="3200"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lstStyle/>
          <a:p>
            <a:pPr marL="0" indent="0">
              <a:buNone/>
            </a:pPr>
            <a:endParaRPr lang="el-GR" dirty="0" smtClean="0"/>
          </a:p>
          <a:p>
            <a:pPr marL="0" indent="0">
              <a:buNone/>
            </a:pPr>
            <a:endParaRPr lang="el-GR" dirty="0"/>
          </a:p>
          <a:p>
            <a:pPr marL="0" indent="0">
              <a:buNone/>
            </a:pPr>
            <a:r>
              <a:rPr lang="en-US" dirty="0">
                <a:hlinkClick r:id="rId2"/>
              </a:rPr>
              <a:t>https://</a:t>
            </a:r>
            <a:r>
              <a:rPr lang="en-US" dirty="0" smtClean="0">
                <a:hlinkClick r:id="rId2"/>
              </a:rPr>
              <a:t>www.youtube.com/watch?v=HjrF3wi8hsI</a:t>
            </a:r>
            <a:endParaRPr lang="el-GR" dirty="0" smtClean="0"/>
          </a:p>
          <a:p>
            <a:pPr marL="0" indent="0">
              <a:buNone/>
            </a:pPr>
            <a:endParaRPr lang="el-GR" dirty="0"/>
          </a:p>
        </p:txBody>
      </p:sp>
    </p:spTree>
    <p:extLst>
      <p:ext uri="{BB962C8B-B14F-4D97-AF65-F5344CB8AC3E}">
        <p14:creationId xmlns:p14="http://schemas.microsoft.com/office/powerpoint/2010/main" val="3473231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Κανελόνια αλά </a:t>
            </a:r>
            <a:r>
              <a:rPr lang="el-GR" sz="3200" b="1" dirty="0" err="1" smtClean="0">
                <a:latin typeface="Arial" panose="020B0604020202020204" pitchFamily="34" charset="0"/>
                <a:cs typeface="Arial" panose="020B0604020202020204" pitchFamily="34" charset="0"/>
              </a:rPr>
              <a:t>Τοσκάνα</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lstStyle/>
          <a:p>
            <a:pPr marL="0" indent="0">
              <a:buNone/>
            </a:pPr>
            <a:endParaRPr lang="el-GR" dirty="0" smtClean="0"/>
          </a:p>
          <a:p>
            <a:pPr marL="0" indent="0">
              <a:buNone/>
            </a:pPr>
            <a:endParaRPr lang="el-GR" dirty="0"/>
          </a:p>
          <a:p>
            <a:pPr marL="0" indent="0">
              <a:buNone/>
            </a:pPr>
            <a:r>
              <a:rPr lang="en-US" dirty="0">
                <a:hlinkClick r:id="rId2"/>
              </a:rPr>
              <a:t>https://www.youtube.com/watch?v=-</a:t>
            </a:r>
            <a:r>
              <a:rPr lang="en-US" dirty="0" smtClean="0">
                <a:hlinkClick r:id="rId2"/>
              </a:rPr>
              <a:t>c69uS8jW58</a:t>
            </a:r>
            <a:endParaRPr lang="el-GR" dirty="0" smtClean="0"/>
          </a:p>
          <a:p>
            <a:pPr marL="0" indent="0">
              <a:buNone/>
            </a:pPr>
            <a:endParaRPr lang="el-GR" dirty="0"/>
          </a:p>
        </p:txBody>
      </p:sp>
    </p:spTree>
    <p:extLst>
      <p:ext uri="{BB962C8B-B14F-4D97-AF65-F5344CB8AC3E}">
        <p14:creationId xmlns:p14="http://schemas.microsoft.com/office/powerpoint/2010/main" val="655592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Κανελόνια αλά </a:t>
            </a:r>
            <a:r>
              <a:rPr lang="el-GR" sz="3200" b="1" dirty="0" err="1" smtClean="0">
                <a:latin typeface="Arial" panose="020B0604020202020204" pitchFamily="34" charset="0"/>
                <a:cs typeface="Arial" panose="020B0604020202020204" pitchFamily="34" charset="0"/>
              </a:rPr>
              <a:t>φλορεντίν</a:t>
            </a:r>
            <a:r>
              <a:rPr lang="el-GR" sz="3200" b="1" dirty="0" smtClean="0">
                <a:latin typeface="Arial" panose="020B0604020202020204" pitchFamily="34" charset="0"/>
                <a:cs typeface="Arial" panose="020B0604020202020204" pitchFamily="34" charset="0"/>
              </a:rPr>
              <a:t/>
            </a:r>
            <a:br>
              <a:rPr lang="el-GR" sz="3200" b="1" dirty="0" smtClean="0">
                <a:latin typeface="Arial" panose="020B0604020202020204" pitchFamily="34" charset="0"/>
                <a:cs typeface="Arial" panose="020B0604020202020204" pitchFamily="34" charset="0"/>
              </a:rPr>
            </a:br>
            <a:r>
              <a:rPr lang="el-GR" sz="3200" b="1" dirty="0" smtClean="0">
                <a:latin typeface="Arial" panose="020B0604020202020204" pitchFamily="34" charset="0"/>
                <a:cs typeface="Arial" panose="020B0604020202020204" pitchFamily="34" charset="0"/>
              </a:rPr>
              <a:t>(Σπανάκι)</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lstStyle/>
          <a:p>
            <a:pPr marL="0" indent="0">
              <a:buNone/>
            </a:pPr>
            <a:endParaRPr lang="el-GR" dirty="0" smtClean="0">
              <a:hlinkClick r:id="rId2"/>
            </a:endParaRPr>
          </a:p>
          <a:p>
            <a:pPr marL="0" indent="0">
              <a:buNone/>
            </a:pPr>
            <a:endParaRPr lang="el-GR" dirty="0">
              <a:hlinkClick r:id="rId2"/>
            </a:endParaRPr>
          </a:p>
          <a:p>
            <a:pPr marL="0" indent="0">
              <a:buNone/>
            </a:pPr>
            <a:endParaRPr lang="el-GR" dirty="0" smtClean="0">
              <a:hlinkClick r:id="rId2"/>
            </a:endParaRPr>
          </a:p>
          <a:p>
            <a:pPr marL="0" indent="0">
              <a:buNone/>
            </a:pPr>
            <a:r>
              <a:rPr lang="en-US" dirty="0" smtClean="0">
                <a:hlinkClick r:id="rId2"/>
              </a:rPr>
              <a:t>https</a:t>
            </a:r>
            <a:r>
              <a:rPr lang="en-US" dirty="0">
                <a:hlinkClick r:id="rId2"/>
              </a:rPr>
              <a:t>://</a:t>
            </a:r>
            <a:r>
              <a:rPr lang="en-US" dirty="0" smtClean="0">
                <a:hlinkClick r:id="rId2"/>
              </a:rPr>
              <a:t>akispetretzikis.com/el/categories/zymarika/kanelonia-me-spanaki</a:t>
            </a:r>
            <a:endParaRPr lang="el-GR" dirty="0" smtClean="0"/>
          </a:p>
          <a:p>
            <a:pPr marL="0" indent="0">
              <a:buNone/>
            </a:pPr>
            <a:endParaRPr lang="el-GR" dirty="0"/>
          </a:p>
        </p:txBody>
      </p:sp>
    </p:spTree>
    <p:extLst>
      <p:ext uri="{BB962C8B-B14F-4D97-AF65-F5344CB8AC3E}">
        <p14:creationId xmlns:p14="http://schemas.microsoft.com/office/powerpoint/2010/main" val="696613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Βάσεις για τάρτες ή πατέ</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lstStyle/>
          <a:p>
            <a:pPr marL="0" indent="0">
              <a:buNone/>
            </a:pPr>
            <a:endParaRPr lang="el-GR" dirty="0" smtClean="0">
              <a:hlinkClick r:id="rId2"/>
            </a:endParaRPr>
          </a:p>
          <a:p>
            <a:pPr marL="0" indent="0">
              <a:buNone/>
            </a:pPr>
            <a:r>
              <a:rPr lang="en-US" dirty="0" smtClean="0">
                <a:hlinkClick r:id="rId2"/>
              </a:rPr>
              <a:t>https</a:t>
            </a:r>
            <a:r>
              <a:rPr lang="en-US" dirty="0">
                <a:hlinkClick r:id="rId2"/>
              </a:rPr>
              <a:t>://</a:t>
            </a:r>
            <a:r>
              <a:rPr lang="en-US" dirty="0" smtClean="0">
                <a:hlinkClick r:id="rId2"/>
              </a:rPr>
              <a:t>www.youtube.com/watch?v=DbQWRONddLo</a:t>
            </a:r>
            <a:endParaRPr lang="el-GR" dirty="0" smtClean="0"/>
          </a:p>
          <a:p>
            <a:pPr marL="0" indent="0">
              <a:buNone/>
            </a:pPr>
            <a:r>
              <a:rPr lang="en-US" dirty="0">
                <a:hlinkClick r:id="rId3"/>
              </a:rPr>
              <a:t>https://</a:t>
            </a:r>
            <a:r>
              <a:rPr lang="en-US" dirty="0" smtClean="0">
                <a:hlinkClick r:id="rId3"/>
              </a:rPr>
              <a:t>akispetretzikis.com/el/categories/glykes-pites-tartes/vash-gia-glykes-tartes</a:t>
            </a:r>
            <a:endParaRPr lang="el-GR" dirty="0" smtClean="0"/>
          </a:p>
          <a:p>
            <a:pPr marL="0" indent="0">
              <a:buNone/>
            </a:pPr>
            <a:endParaRPr lang="el-GR" dirty="0"/>
          </a:p>
          <a:p>
            <a:pPr marL="0" indent="0">
              <a:buNone/>
            </a:pPr>
            <a:endParaRPr lang="el-GR" dirty="0" smtClean="0"/>
          </a:p>
          <a:p>
            <a:pPr marL="0" indent="0">
              <a:buNone/>
            </a:pPr>
            <a:endParaRPr lang="el-GR" dirty="0"/>
          </a:p>
        </p:txBody>
      </p:sp>
    </p:spTree>
    <p:extLst>
      <p:ext uri="{BB962C8B-B14F-4D97-AF65-F5344CB8AC3E}">
        <p14:creationId xmlns:p14="http://schemas.microsoft.com/office/powerpoint/2010/main" val="3120083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latin typeface="Arial" panose="020B0604020202020204" pitchFamily="34" charset="0"/>
                <a:cs typeface="Arial" panose="020B0604020202020204" pitchFamily="34" charset="0"/>
              </a:rPr>
              <a:t>Τ</a:t>
            </a:r>
            <a:r>
              <a:rPr lang="el-GR" sz="3200" dirty="0" smtClean="0">
                <a:latin typeface="Arial" panose="020B0604020202020204" pitchFamily="34" charset="0"/>
                <a:cs typeface="Arial" panose="020B0604020202020204" pitchFamily="34" charset="0"/>
              </a:rPr>
              <a:t>υρόπιτα</a:t>
            </a:r>
            <a:endParaRPr lang="el-GR" sz="3200"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pPr marL="0" indent="0">
              <a:buNone/>
            </a:pPr>
            <a:r>
              <a:rPr lang="el-GR" sz="2000" dirty="0" smtClean="0">
                <a:latin typeface="Arial" panose="020B0604020202020204" pitchFamily="34" charset="0"/>
                <a:cs typeface="Arial" panose="020B0604020202020204" pitchFamily="34" charset="0"/>
              </a:rPr>
              <a:t>Σε φύλλο κρούστας ή σφολιάτας ( είναι ζύμες με διαφορετικά υλικά και τρόπο παρασκευής)</a:t>
            </a:r>
          </a:p>
          <a:p>
            <a:pPr marL="0" indent="0">
              <a:buNone/>
            </a:pPr>
            <a:endParaRPr lang="el-GR"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hlinkClick r:id="rId2"/>
              </a:rPr>
              <a:t>https://</a:t>
            </a:r>
            <a:r>
              <a:rPr lang="en-US" sz="2000" dirty="0" smtClean="0">
                <a:latin typeface="Arial" panose="020B0604020202020204" pitchFamily="34" charset="0"/>
                <a:cs typeface="Arial" panose="020B0604020202020204" pitchFamily="34" charset="0"/>
                <a:hlinkClick r:id="rId2"/>
              </a:rPr>
              <a:t>www.youtube.com/watch?v=dm8jOsQNvSU</a:t>
            </a:r>
            <a:endParaRPr lang="el-GR" sz="2000" dirty="0" smtClean="0">
              <a:latin typeface="Arial" panose="020B0604020202020204" pitchFamily="34" charset="0"/>
              <a:cs typeface="Arial" panose="020B0604020202020204" pitchFamily="34" charset="0"/>
            </a:endParaRPr>
          </a:p>
          <a:p>
            <a:pPr marL="0" indent="0">
              <a:buNone/>
            </a:pPr>
            <a:endParaRPr lang="el-GR" sz="2000" dirty="0">
              <a:latin typeface="Arial" panose="020B0604020202020204" pitchFamily="34" charset="0"/>
              <a:cs typeface="Arial" panose="020B0604020202020204" pitchFamily="34" charset="0"/>
            </a:endParaRPr>
          </a:p>
          <a:p>
            <a:pPr marL="0" indent="0">
              <a:buNone/>
            </a:pPr>
            <a:endParaRPr lang="el-GR" sz="2000" dirty="0" smtClean="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hlinkClick r:id="rId3"/>
              </a:rPr>
              <a:t>https://</a:t>
            </a:r>
            <a:r>
              <a:rPr lang="en-US" sz="2000" dirty="0" smtClean="0">
                <a:latin typeface="Arial" panose="020B0604020202020204" pitchFamily="34" charset="0"/>
                <a:cs typeface="Arial" panose="020B0604020202020204" pitchFamily="34" charset="0"/>
                <a:hlinkClick r:id="rId3"/>
              </a:rPr>
              <a:t>www.youtube.com/watch?v=dkAFLwg2dkY</a:t>
            </a:r>
            <a:endParaRPr lang="el-GR" sz="2000" smtClean="0">
              <a:latin typeface="Arial" panose="020B0604020202020204" pitchFamily="34" charset="0"/>
              <a:cs typeface="Arial" panose="020B0604020202020204" pitchFamily="34" charset="0"/>
            </a:endParaRPr>
          </a:p>
          <a:p>
            <a:pPr marL="0" indent="0">
              <a:buNone/>
            </a:pP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1966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3200" b="1" dirty="0" smtClean="0">
                <a:latin typeface="Arial" panose="020B0604020202020204" pitchFamily="34" charset="0"/>
                <a:cs typeface="Arial" panose="020B0604020202020204" pitchFamily="34" charset="0"/>
              </a:rPr>
              <a:t>Ρύζι</a:t>
            </a:r>
            <a:r>
              <a:rPr lang="el-GR" dirty="0" smtClean="0"/>
              <a:t> </a:t>
            </a:r>
            <a:br>
              <a:rPr lang="el-GR" dirty="0" smtClean="0"/>
            </a:br>
            <a:r>
              <a:rPr lang="el-GR" sz="2800" b="1" dirty="0" smtClean="0">
                <a:latin typeface="Arial" panose="020B0604020202020204" pitchFamily="34" charset="0"/>
                <a:cs typeface="Arial" panose="020B0604020202020204" pitchFamily="34" charset="0"/>
              </a:rPr>
              <a:t>(κλασικές παρασκευές)</a:t>
            </a:r>
            <a:endParaRPr lang="el-GR" b="1" dirty="0"/>
          </a:p>
        </p:txBody>
      </p:sp>
      <p:sp>
        <p:nvSpPr>
          <p:cNvPr id="3" name="Θέση περιεχομένου 2"/>
          <p:cNvSpPr>
            <a:spLocks noGrp="1"/>
          </p:cNvSpPr>
          <p:nvPr>
            <p:ph idx="1"/>
          </p:nvPr>
        </p:nvSpPr>
        <p:spPr>
          <a:xfrm>
            <a:off x="467544" y="1340768"/>
            <a:ext cx="8229600" cy="5246043"/>
          </a:xfrm>
        </p:spPr>
        <p:txBody>
          <a:bodyPr>
            <a:normAutofit fontScale="92500" lnSpcReduction="10000"/>
          </a:bodyPr>
          <a:lstStyle/>
          <a:p>
            <a:pPr marL="0" indent="0">
              <a:buNone/>
            </a:pPr>
            <a:r>
              <a:rPr lang="el-GR" sz="2000" dirty="0" smtClean="0">
                <a:latin typeface="Arial" panose="020B0604020202020204" pitchFamily="34" charset="0"/>
                <a:cs typeface="Arial" panose="020B0604020202020204" pitchFamily="34" charset="0"/>
              </a:rPr>
              <a:t>Το ρύζι σερβίρεται ως πρώτο πιάτο μαζί με διάφορες πικάντικες σάλτσες και ως γαρνιτούρα σε πολυάριθμες παρασκευές σούπας, κρεάτων, πουλερικών. Εάν το ρύζι προσφέρεται ως πρώτο πιάτο με μικρά κομμάτια κοκκινιστού κρέατος, όλη η Παρασκευή ονομάζεται </a:t>
            </a:r>
            <a:r>
              <a:rPr lang="el-GR" sz="2000" b="1" dirty="0" smtClean="0">
                <a:latin typeface="Arial" panose="020B0604020202020204" pitchFamily="34" charset="0"/>
                <a:cs typeface="Arial" panose="020B0604020202020204" pitchFamily="34" charset="0"/>
              </a:rPr>
              <a:t>κεμπάπ</a:t>
            </a:r>
            <a:r>
              <a:rPr lang="el-GR" sz="2000" dirty="0" smtClean="0">
                <a:latin typeface="Arial" panose="020B0604020202020204" pitchFamily="34" charset="0"/>
                <a:cs typeface="Arial" panose="020B0604020202020204" pitchFamily="34" charset="0"/>
              </a:rPr>
              <a:t>. Εάν συνδυαστεί με σπάλα αρνιού ή με διάφορα εντόσθια, νεφρά, συκωτάκια ονομάζεται </a:t>
            </a:r>
            <a:r>
              <a:rPr lang="el-GR" sz="2000" b="1" dirty="0">
                <a:latin typeface="Arial" panose="020B0604020202020204" pitchFamily="34" charset="0"/>
                <a:cs typeface="Arial" panose="020B0604020202020204" pitchFamily="34" charset="0"/>
              </a:rPr>
              <a:t>Α</a:t>
            </a:r>
            <a:r>
              <a:rPr lang="el-GR" sz="2000" b="1" dirty="0" smtClean="0">
                <a:latin typeface="Arial" panose="020B0604020202020204" pitchFamily="34" charset="0"/>
                <a:cs typeface="Arial" panose="020B0604020202020204" pitchFamily="34" charset="0"/>
              </a:rPr>
              <a:t>τζεμ</a:t>
            </a:r>
            <a:r>
              <a:rPr lang="el-GR" sz="2000" dirty="0" smtClean="0">
                <a:latin typeface="Arial" panose="020B0604020202020204" pitchFamily="34" charset="0"/>
                <a:cs typeface="Arial" panose="020B0604020202020204" pitchFamily="34" charset="0"/>
              </a:rPr>
              <a:t>.</a:t>
            </a:r>
          </a:p>
          <a:p>
            <a:pPr marL="0" indent="0">
              <a:buNone/>
            </a:pPr>
            <a:endParaRPr lang="el-GR" sz="2000" dirty="0">
              <a:latin typeface="Arial" panose="020B0604020202020204" pitchFamily="34" charset="0"/>
              <a:cs typeface="Arial" panose="020B0604020202020204" pitchFamily="34" charset="0"/>
            </a:endParaRPr>
          </a:p>
          <a:p>
            <a:pPr marL="0" indent="0">
              <a:buNone/>
            </a:pPr>
            <a:r>
              <a:rPr lang="el-GR" sz="2000" b="1" dirty="0" smtClean="0">
                <a:latin typeface="Arial" panose="020B0604020202020204" pitchFamily="34" charset="0"/>
                <a:cs typeface="Arial" panose="020B0604020202020204" pitchFamily="34" charset="0"/>
              </a:rPr>
              <a:t>Ριζότο – ρύζι πιλάφι: </a:t>
            </a:r>
            <a:r>
              <a:rPr lang="el-GR" sz="2000" dirty="0" smtClean="0">
                <a:latin typeface="Arial" panose="020B0604020202020204" pitchFamily="34" charset="0"/>
                <a:cs typeface="Arial" panose="020B0604020202020204" pitchFamily="34" charset="0"/>
              </a:rPr>
              <a:t>μουσκεύεται σε χλιαρό αλατισμένο νερό για 10 λεπτά. Μετά πλένεται και στραγγίζεται. Σε κατσαρόλα ή άλλο σκεύος σοτάρεται σε βούτυρο ή λάδι ψιλοκομμένο κρεμμύδι, προστίθεται ρύζι για ένα ελαφρό άρπαγμα και καυτός ζωμός άσπρος ή νερό, ένα μικρό μπουκέ γαρνί και βράζουν όλα μαζί. Σερβίρεται σκέτο.</a:t>
            </a:r>
          </a:p>
          <a:p>
            <a:pPr marL="0" indent="0">
              <a:buNone/>
            </a:pPr>
            <a:r>
              <a:rPr lang="el-GR" sz="2000" b="1" dirty="0" smtClean="0">
                <a:latin typeface="Arial" panose="020B0604020202020204" pitchFamily="34" charset="0"/>
                <a:cs typeface="Arial" panose="020B0604020202020204" pitchFamily="34" charset="0"/>
              </a:rPr>
              <a:t>ριζότο μανιταριών:</a:t>
            </a:r>
          </a:p>
          <a:p>
            <a:pPr marL="0" indent="0">
              <a:buNone/>
            </a:pPr>
            <a:r>
              <a:rPr lang="en-US" sz="2000" b="1" dirty="0">
                <a:latin typeface="Arial" panose="020B0604020202020204" pitchFamily="34" charset="0"/>
                <a:cs typeface="Arial" panose="020B0604020202020204" pitchFamily="34" charset="0"/>
                <a:hlinkClick r:id="rId2"/>
              </a:rPr>
              <a:t>https://</a:t>
            </a:r>
            <a:r>
              <a:rPr lang="en-US" sz="2000" b="1" dirty="0" smtClean="0">
                <a:latin typeface="Arial" panose="020B0604020202020204" pitchFamily="34" charset="0"/>
                <a:cs typeface="Arial" panose="020B0604020202020204" pitchFamily="34" charset="0"/>
                <a:hlinkClick r:id="rId2"/>
              </a:rPr>
              <a:t>www.youtube.com/watch?v=t2hSxtPClyA</a:t>
            </a:r>
            <a:endParaRPr lang="el-GR" sz="2000" b="1" dirty="0" smtClean="0">
              <a:latin typeface="Arial" panose="020B0604020202020204" pitchFamily="34" charset="0"/>
              <a:cs typeface="Arial" panose="020B0604020202020204" pitchFamily="34" charset="0"/>
            </a:endParaRPr>
          </a:p>
          <a:p>
            <a:pPr marL="0" indent="0">
              <a:buNone/>
            </a:pPr>
            <a:r>
              <a:rPr lang="el-GR" sz="2000" b="1" dirty="0" smtClean="0">
                <a:latin typeface="Arial" panose="020B0604020202020204" pitchFamily="34" charset="0"/>
                <a:cs typeface="Arial" panose="020B0604020202020204" pitchFamily="34" charset="0"/>
              </a:rPr>
              <a:t>Πιλάφι σπυρωτό:</a:t>
            </a:r>
          </a:p>
          <a:p>
            <a:pPr marL="0" indent="0">
              <a:buNone/>
            </a:pPr>
            <a:r>
              <a:rPr lang="en-US" sz="2000" b="1" dirty="0" smtClean="0">
                <a:latin typeface="Arial" panose="020B0604020202020204" pitchFamily="34" charset="0"/>
                <a:cs typeface="Arial" panose="020B0604020202020204" pitchFamily="34" charset="0"/>
                <a:hlinkClick r:id="rId3"/>
              </a:rPr>
              <a:t>https</a:t>
            </a:r>
            <a:r>
              <a:rPr lang="en-US" sz="2000" b="1" dirty="0">
                <a:latin typeface="Arial" panose="020B0604020202020204" pitchFamily="34" charset="0"/>
                <a:cs typeface="Arial" panose="020B0604020202020204" pitchFamily="34" charset="0"/>
                <a:hlinkClick r:id="rId3"/>
              </a:rPr>
              <a:t>://</a:t>
            </a:r>
            <a:r>
              <a:rPr lang="en-US" sz="2000" b="1" dirty="0" smtClean="0">
                <a:latin typeface="Arial" panose="020B0604020202020204" pitchFamily="34" charset="0"/>
                <a:cs typeface="Arial" panose="020B0604020202020204" pitchFamily="34" charset="0"/>
                <a:hlinkClick r:id="rId3"/>
              </a:rPr>
              <a:t>www.youtube.com/watch?v=kU8ir1mFy34</a:t>
            </a:r>
            <a:endParaRPr lang="el-GR" sz="2000" b="1" dirty="0" smtClean="0">
              <a:latin typeface="Arial" panose="020B0604020202020204" pitchFamily="34" charset="0"/>
              <a:cs typeface="Arial" panose="020B0604020202020204" pitchFamily="34" charset="0"/>
            </a:endParaRPr>
          </a:p>
          <a:p>
            <a:pPr marL="0" indent="0">
              <a:buNone/>
            </a:pPr>
            <a:r>
              <a:rPr lang="el-GR" sz="2000" b="1" dirty="0" smtClean="0">
                <a:latin typeface="Arial" panose="020B0604020202020204" pitchFamily="34" charset="0"/>
                <a:cs typeface="Arial" panose="020B0604020202020204" pitchFamily="34" charset="0"/>
              </a:rPr>
              <a:t>Μπασμάτι:</a:t>
            </a:r>
          </a:p>
          <a:p>
            <a:pPr marL="0" indent="0">
              <a:buNone/>
            </a:pPr>
            <a:r>
              <a:rPr lang="en-US" sz="2000" b="1" dirty="0">
                <a:latin typeface="Arial" panose="020B0604020202020204" pitchFamily="34" charset="0"/>
                <a:cs typeface="Arial" panose="020B0604020202020204" pitchFamily="34" charset="0"/>
                <a:hlinkClick r:id="rId4"/>
              </a:rPr>
              <a:t>https://</a:t>
            </a:r>
            <a:r>
              <a:rPr lang="en-US" sz="2000" b="1" dirty="0" smtClean="0">
                <a:latin typeface="Arial" panose="020B0604020202020204" pitchFamily="34" charset="0"/>
                <a:cs typeface="Arial" panose="020B0604020202020204" pitchFamily="34" charset="0"/>
                <a:hlinkClick r:id="rId4"/>
              </a:rPr>
              <a:t>www.youtube.com/watch?v=Lxr-DMdBUHI</a:t>
            </a:r>
            <a:endParaRPr lang="el-GR" sz="2000" b="1" dirty="0" smtClean="0">
              <a:latin typeface="Arial" panose="020B0604020202020204" pitchFamily="34" charset="0"/>
              <a:cs typeface="Arial" panose="020B0604020202020204" pitchFamily="34" charset="0"/>
            </a:endParaRPr>
          </a:p>
          <a:p>
            <a:pPr marL="0" indent="0">
              <a:buNone/>
            </a:pPr>
            <a:endParaRPr lang="el-GR" sz="2000" b="1" dirty="0">
              <a:latin typeface="Arial" panose="020B0604020202020204" pitchFamily="34" charset="0"/>
              <a:cs typeface="Arial" panose="020B0604020202020204" pitchFamily="34" charset="0"/>
            </a:endParaRPr>
          </a:p>
          <a:p>
            <a:pPr marL="0" indent="0">
              <a:buNone/>
            </a:pPr>
            <a:endParaRPr lang="el-GR" sz="2000" b="1" dirty="0" smtClean="0">
              <a:latin typeface="Arial" panose="020B0604020202020204" pitchFamily="34" charset="0"/>
              <a:cs typeface="Arial" panose="020B0604020202020204" pitchFamily="34" charset="0"/>
            </a:endParaRPr>
          </a:p>
          <a:p>
            <a:pPr marL="0" indent="0">
              <a:buNone/>
            </a:pPr>
            <a:endParaRPr lang="el-GR" sz="2000" b="1" dirty="0" smtClean="0">
              <a:latin typeface="Arial" panose="020B0604020202020204" pitchFamily="34" charset="0"/>
              <a:cs typeface="Arial" panose="020B0604020202020204" pitchFamily="34" charset="0"/>
            </a:endParaRPr>
          </a:p>
          <a:p>
            <a:pPr marL="0" indent="0">
              <a:buNone/>
            </a:pPr>
            <a:endParaRPr lang="el-GR" sz="2000" b="1" dirty="0" smtClean="0">
              <a:latin typeface="Arial" panose="020B0604020202020204" pitchFamily="34" charset="0"/>
              <a:cs typeface="Arial" panose="020B0604020202020204" pitchFamily="34" charset="0"/>
            </a:endParaRPr>
          </a:p>
          <a:p>
            <a:pPr marL="0" indent="0">
              <a:buNone/>
            </a:pPr>
            <a:endParaRPr lang="el-GR" sz="2000" b="1" dirty="0">
              <a:latin typeface="Arial" panose="020B0604020202020204" pitchFamily="34" charset="0"/>
              <a:cs typeface="Arial" panose="020B0604020202020204" pitchFamily="34" charset="0"/>
            </a:endParaRPr>
          </a:p>
          <a:p>
            <a:pPr marL="0" indent="0">
              <a:buNone/>
            </a:pPr>
            <a:endParaRPr lang="el-GR"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92693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Ρύζι αλά Μιλανέζ</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pPr marL="0" indent="0" algn="just">
              <a:buNone/>
            </a:pPr>
            <a:r>
              <a:rPr lang="el-GR" sz="2000" dirty="0" smtClean="0">
                <a:latin typeface="Arial" panose="020B0604020202020204" pitchFamily="34" charset="0"/>
                <a:cs typeface="Arial" panose="020B0604020202020204" pitchFamily="34" charset="0"/>
              </a:rPr>
              <a:t>Παρασκευάζεται όπως το ριζότο, προστίθεται σαφράν (κρόκος) την ώρα του βρασμού, ψιλοκομμένα μανιτάρια  και ντομάτες κονκασέ.</a:t>
            </a:r>
          </a:p>
          <a:p>
            <a:pPr marL="0" indent="0" algn="just">
              <a:buNone/>
            </a:pPr>
            <a:endParaRPr lang="el-GR" sz="2000" dirty="0">
              <a:latin typeface="Arial" panose="020B0604020202020204" pitchFamily="34" charset="0"/>
              <a:cs typeface="Arial" panose="020B0604020202020204" pitchFamily="34" charset="0"/>
            </a:endParaRPr>
          </a:p>
          <a:p>
            <a:pPr marL="0" indent="0" algn="just">
              <a:buNone/>
            </a:pPr>
            <a:r>
              <a:rPr lang="en-US" sz="2000" dirty="0">
                <a:latin typeface="Arial" panose="020B0604020202020204" pitchFamily="34" charset="0"/>
                <a:cs typeface="Arial" panose="020B0604020202020204" pitchFamily="34" charset="0"/>
                <a:hlinkClick r:id="rId2"/>
              </a:rPr>
              <a:t>https://</a:t>
            </a:r>
            <a:r>
              <a:rPr lang="en-US" sz="2000" dirty="0" smtClean="0">
                <a:latin typeface="Arial" panose="020B0604020202020204" pitchFamily="34" charset="0"/>
                <a:cs typeface="Arial" panose="020B0604020202020204" pitchFamily="34" charset="0"/>
                <a:hlinkClick r:id="rId2"/>
              </a:rPr>
              <a:t>www.youtube.com/watch?v=sLmx09XrtRg</a:t>
            </a:r>
            <a:endParaRPr lang="el-GR" sz="2000" dirty="0" smtClean="0">
              <a:latin typeface="Arial" panose="020B0604020202020204" pitchFamily="34" charset="0"/>
              <a:cs typeface="Arial" panose="020B0604020202020204" pitchFamily="34" charset="0"/>
            </a:endParaRPr>
          </a:p>
          <a:p>
            <a:pPr marL="0" indent="0" algn="just">
              <a:buNone/>
            </a:pP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9501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Ζυμαρικά</a:t>
            </a:r>
            <a:endParaRPr lang="el-GR" sz="3200" dirty="0"/>
          </a:p>
        </p:txBody>
      </p:sp>
      <p:sp>
        <p:nvSpPr>
          <p:cNvPr id="3" name="Θέση περιεχομένου 2"/>
          <p:cNvSpPr>
            <a:spLocks noGrp="1"/>
          </p:cNvSpPr>
          <p:nvPr>
            <p:ph idx="1"/>
          </p:nvPr>
        </p:nvSpPr>
        <p:spPr/>
        <p:txBody>
          <a:bodyPr>
            <a:noAutofit/>
          </a:bodyPr>
          <a:lstStyle/>
          <a:p>
            <a:pPr marL="0" indent="0" algn="just">
              <a:buNone/>
            </a:pPr>
            <a:r>
              <a:rPr lang="el-GR" sz="1800" dirty="0" smtClean="0">
                <a:latin typeface="Arial" panose="020B0604020202020204" pitchFamily="34" charset="0"/>
                <a:cs typeface="Arial" panose="020B0604020202020204" pitchFamily="34" charset="0"/>
              </a:rPr>
              <a:t>Ζυμαρικά στην Ελλάδα και την Ευρώπη Τα ζυμαρικά είναι από τα πιο διαδεδομένα είδη διατροφής σε ολόκληρη σχεδόν την υφήλιο και ιδιαίτερα στις χώρες της Ευρώπης. Πρώτη σε κατανάλωση ζυμαρικών είναι η Ιταλία, όπου ο </a:t>
            </a:r>
            <a:r>
              <a:rPr lang="el-GR" sz="1800" b="1" dirty="0" smtClean="0">
                <a:latin typeface="Arial" panose="020B0604020202020204" pitchFamily="34" charset="0"/>
                <a:cs typeface="Arial" panose="020B0604020202020204" pitchFamily="34" charset="0"/>
              </a:rPr>
              <a:t>μέσος Ιταλός καταναλώνει περίπου 25 κιλά ζυμαρικά ετησίως</a:t>
            </a:r>
            <a:r>
              <a:rPr lang="el-GR" sz="1800" dirty="0" smtClean="0">
                <a:latin typeface="Arial" panose="020B0604020202020204" pitchFamily="34" charset="0"/>
                <a:cs typeface="Arial" panose="020B0604020202020204" pitchFamily="34" charset="0"/>
              </a:rPr>
              <a:t>, ενώ χώρες με επίσης μεγάλη κατανάλωση είναι η Ιαπωνία με μέσο όρο κατανάλωσης 8,9 κιλά ανά Ιάπωνα. Στην </a:t>
            </a:r>
            <a:r>
              <a:rPr lang="el-GR" sz="1800" b="1" dirty="0" smtClean="0">
                <a:latin typeface="Arial" panose="020B0604020202020204" pitchFamily="34" charset="0"/>
                <a:cs typeface="Arial" panose="020B0604020202020204" pitchFamily="34" charset="0"/>
              </a:rPr>
              <a:t>Ελλάδα ο μέσος όρος κατανάλωσης είναι 8 κιλά </a:t>
            </a:r>
            <a:r>
              <a:rPr lang="el-GR" sz="1800" dirty="0" smtClean="0">
                <a:latin typeface="Arial" panose="020B0604020202020204" pitchFamily="34" charset="0"/>
                <a:cs typeface="Arial" panose="020B0604020202020204" pitchFamily="34" charset="0"/>
              </a:rPr>
              <a:t>ζυμαρικά ετησίως ανά Έλληνα. Η παραγωγή ζυμαρικών στην χώρα μας σημείωσε αλματώδη πρόοδο. Το </a:t>
            </a:r>
            <a:r>
              <a:rPr lang="el-GR" sz="1800" b="1" dirty="0" smtClean="0">
                <a:latin typeface="Arial" panose="020B0604020202020204" pitchFamily="34" charset="0"/>
                <a:cs typeface="Arial" panose="020B0604020202020204" pitchFamily="34" charset="0"/>
              </a:rPr>
              <a:t>1947 λειτουργούσαν στην Ελλάδα 120 εργοστάσια ζυμαρικών </a:t>
            </a:r>
            <a:r>
              <a:rPr lang="el-GR" sz="1800" dirty="0" smtClean="0">
                <a:latin typeface="Arial" panose="020B0604020202020204" pitchFamily="34" charset="0"/>
                <a:cs typeface="Arial" panose="020B0604020202020204" pitchFamily="34" charset="0"/>
              </a:rPr>
              <a:t>τοπικής εμβέλειας. Απ</a:t>
            </a:r>
            <a:r>
              <a:rPr lang="en-US" sz="1800"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αυτά το 1/3 περίπου βρισκόταν στην Αττική. Η ετήσια παραγωγή ολοκλήρου του κλάδου των ζυμαρικών κυμαινόταν γύρω στους 35.000 τόνους. Τα τελευταία χρόνια υπάρχουν 15 σύγχρονα εργοστάσια ζυμαρικών, τα οποία όχι μόνο υπερκαλύπτουν τις ανάγκες της χώρας, αλλά έχουν και σημαντικές εξαγωγές. Οι </a:t>
            </a:r>
            <a:r>
              <a:rPr lang="el-GR" sz="1800" b="1" dirty="0" smtClean="0">
                <a:latin typeface="Arial" panose="020B0604020202020204" pitchFamily="34" charset="0"/>
                <a:cs typeface="Arial" panose="020B0604020202020204" pitchFamily="34" charset="0"/>
              </a:rPr>
              <a:t>εισαγωγές ζυμαρικών, που γίνονται σε μικρή μόνο έκταση, καλύπτουν μόλις το 4% της εγχώριας κατανάλωσης. </a:t>
            </a:r>
            <a:endParaRPr lang="el-GR"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4223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t>Κλασικές παρασκευές ζυμαρικών</a:t>
            </a:r>
            <a:endParaRPr lang="el-GR" sz="3200" b="1" dirty="0"/>
          </a:p>
        </p:txBody>
      </p:sp>
      <p:sp>
        <p:nvSpPr>
          <p:cNvPr id="3" name="Θέση περιεχομένου 2"/>
          <p:cNvSpPr>
            <a:spLocks noGrp="1"/>
          </p:cNvSpPr>
          <p:nvPr>
            <p:ph idx="1"/>
          </p:nvPr>
        </p:nvSpPr>
        <p:spPr/>
        <p:txBody>
          <a:bodyPr>
            <a:normAutofit/>
          </a:bodyPr>
          <a:lstStyle/>
          <a:p>
            <a:pPr algn="just">
              <a:buFont typeface="Wingdings" panose="05000000000000000000" pitchFamily="2" charset="2"/>
              <a:buChar char="Ø"/>
            </a:pPr>
            <a:r>
              <a:rPr lang="el-GR" sz="1800" b="1" dirty="0" smtClean="0">
                <a:latin typeface="Arial" panose="020B0604020202020204" pitchFamily="34" charset="0"/>
                <a:cs typeface="Arial" panose="020B0604020202020204" pitchFamily="34" charset="0"/>
              </a:rPr>
              <a:t>Σπαγγέτι αλά </a:t>
            </a:r>
            <a:r>
              <a:rPr lang="el-GR" sz="1800" b="1" dirty="0" err="1" smtClean="0">
                <a:latin typeface="Arial" panose="020B0604020202020204" pitchFamily="34" charset="0"/>
                <a:cs typeface="Arial" panose="020B0604020202020204" pitchFamily="34" charset="0"/>
              </a:rPr>
              <a:t>Ιταλιέν</a:t>
            </a:r>
            <a:r>
              <a:rPr lang="el-GR" sz="1800" b="1"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τα μακαρόνια στραγγισμένα τοποθετούνται σε πιατέλα και σερβίρονται με φρέσκο βούτυρο που λιώνει από τη θερμοκρασία και τριμμένο τυρί παρμεζάνα που βρίσκεται σε τυριέρα.</a:t>
            </a:r>
          </a:p>
          <a:p>
            <a:pPr algn="just">
              <a:buFont typeface="Wingdings" panose="05000000000000000000" pitchFamily="2" charset="2"/>
              <a:buChar char="Ø"/>
            </a:pPr>
            <a:endParaRPr lang="el-GR" sz="1800"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el-GR" sz="1800" dirty="0">
              <a:latin typeface="Arial" panose="020B0604020202020204" pitchFamily="34" charset="0"/>
              <a:cs typeface="Arial" panose="020B0604020202020204" pitchFamily="34" charset="0"/>
            </a:endParaRPr>
          </a:p>
          <a:p>
            <a:pPr marL="0" indent="0" algn="just">
              <a:buNone/>
            </a:pPr>
            <a:endParaRPr lang="el-GR" sz="1800" dirty="0">
              <a:latin typeface="Arial" panose="020B0604020202020204" pitchFamily="34" charset="0"/>
              <a:cs typeface="Arial" panose="020B0604020202020204" pitchFamily="34" charset="0"/>
            </a:endParaRPr>
          </a:p>
          <a:p>
            <a:pPr marL="0" indent="0" algn="just">
              <a:buNone/>
            </a:pPr>
            <a:r>
              <a:rPr lang="en-US" sz="1800" dirty="0" smtClean="0">
                <a:latin typeface="Arial" panose="020B0604020202020204" pitchFamily="34" charset="0"/>
                <a:cs typeface="Arial" panose="020B0604020202020204" pitchFamily="34" charset="0"/>
                <a:hlinkClick r:id="rId2"/>
              </a:rPr>
              <a:t>https://akispetretzikis.com/el/categories/zymarika/makaronada-cacio-e-pepe</a:t>
            </a:r>
            <a:endParaRPr lang="el-GR" sz="1800"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el-G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4211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5157192"/>
          </a:xfrm>
        </p:spPr>
        <p:txBody>
          <a:bodyPr>
            <a:normAutofit fontScale="90000"/>
          </a:bodyPr>
          <a:lstStyle/>
          <a:p>
            <a:pPr algn="l"/>
            <a:r>
              <a:rPr lang="el-GR" sz="3200" b="1" dirty="0" smtClean="0">
                <a:latin typeface="Arial" panose="020B0604020202020204" pitchFamily="34" charset="0"/>
                <a:cs typeface="Arial" panose="020B0604020202020204" pitchFamily="34" charset="0"/>
              </a:rPr>
              <a:t/>
            </a:r>
            <a:br>
              <a:rPr lang="el-GR" sz="3200" b="1" dirty="0" smtClean="0">
                <a:latin typeface="Arial" panose="020B0604020202020204" pitchFamily="34" charset="0"/>
                <a:cs typeface="Arial" panose="020B0604020202020204" pitchFamily="34" charset="0"/>
              </a:rPr>
            </a:br>
            <a:r>
              <a:rPr lang="el-GR" sz="3200" b="1" dirty="0">
                <a:latin typeface="Arial" panose="020B0604020202020204" pitchFamily="34" charset="0"/>
                <a:cs typeface="Arial" panose="020B0604020202020204" pitchFamily="34" charset="0"/>
              </a:rPr>
              <a:t/>
            </a:r>
            <a:br>
              <a:rPr lang="el-GR" sz="3200" b="1" dirty="0">
                <a:latin typeface="Arial" panose="020B0604020202020204" pitchFamily="34" charset="0"/>
                <a:cs typeface="Arial" panose="020B0604020202020204" pitchFamily="34" charset="0"/>
              </a:rPr>
            </a:br>
            <a:r>
              <a:rPr lang="el-GR" sz="3200" b="1" dirty="0" smtClean="0">
                <a:latin typeface="Arial" panose="020B0604020202020204" pitchFamily="34" charset="0"/>
                <a:cs typeface="Arial" panose="020B0604020202020204" pitchFamily="34" charset="0"/>
              </a:rPr>
              <a:t/>
            </a:r>
            <a:br>
              <a:rPr lang="el-GR" sz="3200" b="1" dirty="0" smtClean="0">
                <a:latin typeface="Arial" panose="020B0604020202020204" pitchFamily="34" charset="0"/>
                <a:cs typeface="Arial" panose="020B0604020202020204" pitchFamily="34" charset="0"/>
              </a:rPr>
            </a:br>
            <a:r>
              <a:rPr lang="el-GR" sz="3200" b="1" dirty="0">
                <a:latin typeface="Arial" panose="020B0604020202020204" pitchFamily="34" charset="0"/>
                <a:cs typeface="Arial" panose="020B0604020202020204" pitchFamily="34" charset="0"/>
              </a:rPr>
              <a:t/>
            </a:r>
            <a:br>
              <a:rPr lang="el-GR" sz="3200" b="1" dirty="0">
                <a:latin typeface="Arial" panose="020B0604020202020204" pitchFamily="34" charset="0"/>
                <a:cs typeface="Arial" panose="020B0604020202020204" pitchFamily="34" charset="0"/>
              </a:rPr>
            </a:br>
            <a:r>
              <a:rPr lang="el-GR" sz="3200" b="1" dirty="0" smtClean="0">
                <a:latin typeface="Arial" panose="020B0604020202020204" pitchFamily="34" charset="0"/>
                <a:cs typeface="Arial" panose="020B0604020202020204" pitchFamily="34" charset="0"/>
              </a:rPr>
              <a:t>           Σπαγγέτι αλά </a:t>
            </a:r>
            <a:r>
              <a:rPr lang="el-GR" sz="3200" b="1" dirty="0" err="1" smtClean="0">
                <a:latin typeface="Arial" panose="020B0604020202020204" pitchFamily="34" charset="0"/>
                <a:cs typeface="Arial" panose="020B0604020202020204" pitchFamily="34" charset="0"/>
              </a:rPr>
              <a:t>Ναπολιτέν</a:t>
            </a:r>
            <a:r>
              <a:rPr lang="el-GR" sz="3200" b="1" dirty="0" smtClean="0">
                <a:latin typeface="Arial" panose="020B0604020202020204" pitchFamily="34" charset="0"/>
                <a:cs typeface="Arial" panose="020B0604020202020204" pitchFamily="34" charset="0"/>
              </a:rPr>
              <a:t/>
            </a:r>
            <a:br>
              <a:rPr lang="el-GR" sz="3200" b="1" dirty="0" smtClean="0">
                <a:latin typeface="Arial" panose="020B0604020202020204" pitchFamily="34" charset="0"/>
                <a:cs typeface="Arial" panose="020B0604020202020204" pitchFamily="34" charset="0"/>
              </a:rPr>
            </a:br>
            <a:r>
              <a:rPr lang="el-GR" sz="3200" b="1" dirty="0" smtClean="0">
                <a:latin typeface="Arial" panose="020B0604020202020204" pitchFamily="34" charset="0"/>
                <a:cs typeface="Arial" panose="020B0604020202020204" pitchFamily="34" charset="0"/>
              </a:rPr>
              <a:t/>
            </a:r>
            <a:br>
              <a:rPr lang="el-GR" sz="3200" b="1" dirty="0" smtClean="0">
                <a:latin typeface="Arial" panose="020B0604020202020204" pitchFamily="34" charset="0"/>
                <a:cs typeface="Arial" panose="020B0604020202020204" pitchFamily="34" charset="0"/>
              </a:rPr>
            </a:br>
            <a:r>
              <a:rPr lang="el-GR" sz="2200" dirty="0" smtClean="0">
                <a:latin typeface="Arial" panose="020B0604020202020204" pitchFamily="34" charset="0"/>
                <a:cs typeface="Arial" panose="020B0604020202020204" pitchFamily="34" charset="0"/>
              </a:rPr>
              <a:t>Τα μακαρόνια στραγγισμένα ανακατεύονται με λιωμένο καυτό βούτυρο. Σερβίρονται με σάλτσα ντομάτα και ντομάτα κονκασέ που βρίσκονται στη σαλτσιέρα. Μπορεί όμως τα υλικά να ανακατευτούν και να σερβιριστούν όλα μαζί.</a:t>
            </a:r>
            <a:r>
              <a:rPr lang="el-GR" sz="3200" b="1" dirty="0" smtClean="0">
                <a:latin typeface="Arial" panose="020B0604020202020204" pitchFamily="34" charset="0"/>
                <a:cs typeface="Arial" panose="020B0604020202020204" pitchFamily="34" charset="0"/>
              </a:rPr>
              <a:t/>
            </a:r>
            <a:br>
              <a:rPr lang="el-GR" sz="3200" b="1" dirty="0" smtClean="0">
                <a:latin typeface="Arial" panose="020B0604020202020204" pitchFamily="34" charset="0"/>
                <a:cs typeface="Arial" panose="020B0604020202020204" pitchFamily="34" charset="0"/>
              </a:rPr>
            </a:br>
            <a:r>
              <a:rPr lang="el-GR" sz="3200" b="1" dirty="0">
                <a:latin typeface="Arial" panose="020B0604020202020204" pitchFamily="34" charset="0"/>
                <a:cs typeface="Arial" panose="020B0604020202020204" pitchFamily="34" charset="0"/>
              </a:rPr>
              <a:t/>
            </a:r>
            <a:br>
              <a:rPr lang="el-GR" sz="3200" b="1" dirty="0">
                <a:latin typeface="Arial" panose="020B0604020202020204" pitchFamily="34" charset="0"/>
                <a:cs typeface="Arial" panose="020B0604020202020204" pitchFamily="34" charset="0"/>
              </a:rPr>
            </a:br>
            <a:r>
              <a:rPr lang="el-GR" sz="3200" b="1" dirty="0" smtClean="0">
                <a:latin typeface="Arial" panose="020B0604020202020204" pitchFamily="34" charset="0"/>
                <a:cs typeface="Arial" panose="020B0604020202020204" pitchFamily="34" charset="0"/>
              </a:rPr>
              <a:t/>
            </a:r>
            <a:br>
              <a:rPr lang="el-GR" sz="3200" b="1" dirty="0" smtClean="0">
                <a:latin typeface="Arial" panose="020B0604020202020204" pitchFamily="34" charset="0"/>
                <a:cs typeface="Arial" panose="020B0604020202020204" pitchFamily="34" charset="0"/>
              </a:rPr>
            </a:br>
            <a:r>
              <a:rPr lang="el-GR" sz="3200" b="1" dirty="0">
                <a:latin typeface="Arial" panose="020B0604020202020204" pitchFamily="34" charset="0"/>
                <a:cs typeface="Arial" panose="020B0604020202020204" pitchFamily="34" charset="0"/>
              </a:rPr>
              <a:t/>
            </a:r>
            <a:br>
              <a:rPr lang="el-GR" sz="3200" b="1" dirty="0">
                <a:latin typeface="Arial" panose="020B0604020202020204" pitchFamily="34" charset="0"/>
                <a:cs typeface="Arial" panose="020B0604020202020204" pitchFamily="34" charset="0"/>
              </a:rPr>
            </a:br>
            <a:r>
              <a:rPr lang="el-GR" sz="3200" b="1" dirty="0" smtClean="0">
                <a:latin typeface="Arial" panose="020B0604020202020204" pitchFamily="34" charset="0"/>
                <a:cs typeface="Arial" panose="020B0604020202020204" pitchFamily="34" charset="0"/>
              </a:rPr>
              <a:t/>
            </a:r>
            <a:br>
              <a:rPr lang="el-GR" sz="3200" b="1" dirty="0" smtClean="0">
                <a:latin typeface="Arial" panose="020B0604020202020204" pitchFamily="34" charset="0"/>
                <a:cs typeface="Arial" panose="020B0604020202020204" pitchFamily="34" charset="0"/>
              </a:rPr>
            </a:br>
            <a:r>
              <a:rPr lang="el-GR" sz="3200" b="1" dirty="0">
                <a:latin typeface="Arial" panose="020B0604020202020204" pitchFamily="34" charset="0"/>
                <a:cs typeface="Arial" panose="020B0604020202020204" pitchFamily="34" charset="0"/>
              </a:rPr>
              <a:t/>
            </a:r>
            <a:br>
              <a:rPr lang="el-GR" sz="3200" b="1" dirty="0">
                <a:latin typeface="Arial" panose="020B0604020202020204" pitchFamily="34" charset="0"/>
                <a:cs typeface="Arial" panose="020B0604020202020204" pitchFamily="34" charset="0"/>
              </a:rPr>
            </a:br>
            <a:r>
              <a:rPr lang="el-GR" sz="3200" dirty="0" smtClean="0">
                <a:latin typeface="Arial" panose="020B0604020202020204" pitchFamily="34" charset="0"/>
                <a:cs typeface="Arial" panose="020B0604020202020204" pitchFamily="34" charset="0"/>
              </a:rPr>
              <a:t/>
            </a:r>
            <a:br>
              <a:rPr lang="el-GR" sz="3200" dirty="0" smtClean="0">
                <a:latin typeface="Arial" panose="020B0604020202020204" pitchFamily="34" charset="0"/>
                <a:cs typeface="Arial" panose="020B0604020202020204" pitchFamily="34" charset="0"/>
              </a:rPr>
            </a:br>
            <a:r>
              <a:rPr lang="el-GR" sz="3200" dirty="0" smtClean="0">
                <a:latin typeface="Arial" panose="020B0604020202020204" pitchFamily="34" charset="0"/>
                <a:cs typeface="Arial" panose="020B0604020202020204" pitchFamily="34" charset="0"/>
              </a:rPr>
              <a:t/>
            </a:r>
            <a:br>
              <a:rPr lang="el-GR" sz="3200" dirty="0" smtClean="0">
                <a:latin typeface="Arial" panose="020B0604020202020204" pitchFamily="34" charset="0"/>
                <a:cs typeface="Arial" panose="020B0604020202020204" pitchFamily="34" charset="0"/>
              </a:rPr>
            </a:b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75488" y="4489704"/>
            <a:ext cx="8211312" cy="1636459"/>
          </a:xfrm>
        </p:spPr>
        <p:txBody>
          <a:bodyPr>
            <a:normAutofit fontScale="55000" lnSpcReduction="20000"/>
          </a:bodyPr>
          <a:lstStyle/>
          <a:p>
            <a:pPr marL="0" indent="0">
              <a:buNone/>
            </a:pPr>
            <a:endParaRPr lang="el-GR" sz="1800" dirty="0" smtClean="0">
              <a:latin typeface="Arial" panose="020B0604020202020204" pitchFamily="34" charset="0"/>
              <a:cs typeface="Arial" panose="020B0604020202020204" pitchFamily="34" charset="0"/>
              <a:hlinkClick r:id="rId2"/>
            </a:endParaRPr>
          </a:p>
          <a:p>
            <a:pPr marL="0" indent="0">
              <a:buNone/>
            </a:pPr>
            <a:endParaRPr lang="el-GR" dirty="0" smtClean="0">
              <a:hlinkClick r:id="rId2"/>
            </a:endParaRPr>
          </a:p>
          <a:p>
            <a:pPr marL="0" indent="0">
              <a:buNone/>
            </a:pPr>
            <a:endParaRPr lang="el-GR" dirty="0" smtClean="0">
              <a:hlinkClick r:id="rId2"/>
            </a:endParaRPr>
          </a:p>
          <a:p>
            <a:pPr marL="0" indent="0">
              <a:buNone/>
            </a:pPr>
            <a:endParaRPr lang="el-GR" dirty="0" smtClean="0">
              <a:hlinkClick r:id="rId2"/>
            </a:endParaRPr>
          </a:p>
          <a:p>
            <a:pPr marL="0" indent="0">
              <a:buNone/>
            </a:pPr>
            <a:endParaRPr lang="el-GR" dirty="0" smtClean="0">
              <a:hlinkClick r:id="rId2"/>
            </a:endParaRPr>
          </a:p>
          <a:p>
            <a:pPr marL="0" indent="0">
              <a:buNone/>
            </a:pPr>
            <a:r>
              <a:rPr lang="en-US" dirty="0" smtClean="0">
                <a:hlinkClick r:id="rId2"/>
              </a:rPr>
              <a:t>https://www.youtube.com/watch?v=hF0sCYdvtx4</a:t>
            </a:r>
            <a:endParaRPr lang="el-GR" dirty="0" smtClean="0"/>
          </a:p>
          <a:p>
            <a:pPr marL="0" indent="0">
              <a:buNone/>
            </a:pPr>
            <a:endParaRPr lang="el-GR" dirty="0"/>
          </a:p>
        </p:txBody>
      </p:sp>
    </p:spTree>
    <p:extLst>
      <p:ext uri="{BB962C8B-B14F-4D97-AF65-F5344CB8AC3E}">
        <p14:creationId xmlns:p14="http://schemas.microsoft.com/office/powerpoint/2010/main" val="3377373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Σπαγγέτι αλά </a:t>
            </a:r>
            <a:r>
              <a:rPr lang="el-GR" sz="3200" b="1" dirty="0" err="1" smtClean="0">
                <a:latin typeface="Arial" panose="020B0604020202020204" pitchFamily="34" charset="0"/>
                <a:cs typeface="Arial" panose="020B0604020202020204" pitchFamily="34" charset="0"/>
              </a:rPr>
              <a:t>Μπολονέζ</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pPr marL="0" indent="0" algn="just">
              <a:buNone/>
            </a:pPr>
            <a:r>
              <a:rPr lang="el-GR" sz="2000" dirty="0" smtClean="0">
                <a:latin typeface="Arial" panose="020B0604020202020204" pitchFamily="34" charset="0"/>
                <a:cs typeface="Arial" panose="020B0604020202020204" pitchFamily="34" charset="0"/>
              </a:rPr>
              <a:t>Τα μακαρόνια στραγγίζονται και ανακατεύονται με λιωμένο καυτό βούτυρο όπως τα </a:t>
            </a:r>
            <a:r>
              <a:rPr lang="el-GR" sz="2000" dirty="0" err="1" smtClean="0">
                <a:latin typeface="Arial" panose="020B0604020202020204" pitchFamily="34" charset="0"/>
                <a:cs typeface="Arial" panose="020B0604020202020204" pitchFamily="34" charset="0"/>
              </a:rPr>
              <a:t>Ναπολιτέν</a:t>
            </a:r>
            <a:r>
              <a:rPr lang="el-GR" sz="2000" dirty="0" smtClean="0">
                <a:latin typeface="Arial" panose="020B0604020202020204" pitchFamily="34" charset="0"/>
                <a:cs typeface="Arial" panose="020B0604020202020204" pitchFamily="34" charset="0"/>
              </a:rPr>
              <a:t>. Σερβίρονται με σάλτσα </a:t>
            </a:r>
            <a:r>
              <a:rPr lang="el-GR" sz="2000" dirty="0" err="1" smtClean="0">
                <a:latin typeface="Arial" panose="020B0604020202020204" pitchFamily="34" charset="0"/>
                <a:cs typeface="Arial" panose="020B0604020202020204" pitchFamily="34" charset="0"/>
              </a:rPr>
              <a:t>μπολονέζ</a:t>
            </a:r>
            <a:r>
              <a:rPr lang="el-GR" sz="2000" dirty="0" smtClean="0">
                <a:latin typeface="Arial" panose="020B0604020202020204" pitchFamily="34" charset="0"/>
                <a:cs typeface="Arial" panose="020B0604020202020204" pitchFamily="34" charset="0"/>
              </a:rPr>
              <a:t>  (σάλτσα ντομάτας που περιέχει επιπλέον σοταρισμένο κρεμμύδι και σκόρδο και </a:t>
            </a:r>
            <a:r>
              <a:rPr lang="el-GR" sz="2000" dirty="0" err="1" smtClean="0">
                <a:latin typeface="Arial" panose="020B0604020202020204" pitchFamily="34" charset="0"/>
                <a:cs typeface="Arial" panose="020B0604020202020204" pitchFamily="34" charset="0"/>
              </a:rPr>
              <a:t>ψιλοκομένο</a:t>
            </a:r>
            <a:r>
              <a:rPr lang="el-GR" sz="2000" dirty="0" smtClean="0">
                <a:latin typeface="Arial" panose="020B0604020202020204" pitchFamily="34" charset="0"/>
                <a:cs typeface="Arial" panose="020B0604020202020204" pitchFamily="34" charset="0"/>
              </a:rPr>
              <a:t> φιλέτο βοδινού που παρουσιάζεται στη </a:t>
            </a:r>
            <a:r>
              <a:rPr lang="el-GR" sz="2000" dirty="0" err="1" smtClean="0">
                <a:latin typeface="Arial" panose="020B0604020202020204" pitchFamily="34" charset="0"/>
                <a:cs typeface="Arial" panose="020B0604020202020204" pitchFamily="34" charset="0"/>
              </a:rPr>
              <a:t>σαλτσίερα</a:t>
            </a:r>
            <a:r>
              <a:rPr lang="el-GR" sz="2000" dirty="0" smtClean="0">
                <a:latin typeface="Arial" panose="020B0604020202020204" pitchFamily="34" charset="0"/>
                <a:cs typeface="Arial" panose="020B0604020202020204" pitchFamily="34" charset="0"/>
              </a:rPr>
              <a:t>. Για λόγους οικονομικούς αντί φιλέτο να προσφέρεται κιμάς).</a:t>
            </a:r>
          </a:p>
          <a:p>
            <a:pPr marL="0" indent="0" algn="just">
              <a:buNone/>
            </a:pPr>
            <a:endParaRPr lang="el-GR" sz="2000" dirty="0">
              <a:latin typeface="Arial" panose="020B0604020202020204" pitchFamily="34" charset="0"/>
              <a:cs typeface="Arial" panose="020B0604020202020204" pitchFamily="34" charset="0"/>
            </a:endParaRPr>
          </a:p>
          <a:p>
            <a:pPr marL="0" indent="0" algn="just">
              <a:buNone/>
            </a:pPr>
            <a:endParaRPr lang="el-GR" sz="2000" dirty="0" smtClean="0">
              <a:latin typeface="Arial" panose="020B0604020202020204" pitchFamily="34" charset="0"/>
              <a:cs typeface="Arial" panose="020B0604020202020204" pitchFamily="34" charset="0"/>
            </a:endParaRPr>
          </a:p>
          <a:p>
            <a:pPr marL="0" indent="0" algn="just">
              <a:buNone/>
            </a:pPr>
            <a:endParaRPr lang="el-GR" sz="2000" dirty="0">
              <a:latin typeface="Arial" panose="020B0604020202020204" pitchFamily="34" charset="0"/>
              <a:cs typeface="Arial" panose="020B0604020202020204" pitchFamily="34" charset="0"/>
            </a:endParaRPr>
          </a:p>
          <a:p>
            <a:pPr marL="0" indent="0" algn="just">
              <a:buNone/>
            </a:pPr>
            <a:r>
              <a:rPr lang="en-US" sz="2000" dirty="0" smtClean="0">
                <a:latin typeface="Arial" panose="020B0604020202020204" pitchFamily="34" charset="0"/>
                <a:cs typeface="Arial" panose="020B0604020202020204" pitchFamily="34" charset="0"/>
                <a:hlinkClick r:id="rId2"/>
              </a:rPr>
              <a:t>https://www.youtube.com/watch?v=lNAH89ZLlaE</a:t>
            </a:r>
            <a:endParaRPr lang="el-GR" sz="2000" dirty="0" smtClean="0">
              <a:latin typeface="Arial" panose="020B0604020202020204" pitchFamily="34" charset="0"/>
              <a:cs typeface="Arial" panose="020B0604020202020204" pitchFamily="34" charset="0"/>
            </a:endParaRPr>
          </a:p>
          <a:p>
            <a:pPr marL="0" indent="0" algn="just">
              <a:buNone/>
            </a:pPr>
            <a:endParaRPr lang="el-GR" sz="2000" dirty="0" smtClean="0">
              <a:latin typeface="Arial" panose="020B0604020202020204" pitchFamily="34" charset="0"/>
              <a:cs typeface="Arial" panose="020B0604020202020204" pitchFamily="34" charset="0"/>
            </a:endParaRPr>
          </a:p>
          <a:p>
            <a:pPr marL="0" indent="0" algn="just">
              <a:buNone/>
            </a:pPr>
            <a:r>
              <a:rPr lang="el-GR" sz="2000" dirty="0" smtClean="0">
                <a:latin typeface="Arial" panose="020B0604020202020204" pitchFamily="34" charset="0"/>
                <a:cs typeface="Arial" panose="020B0604020202020204" pitchFamily="34" charset="0"/>
              </a:rPr>
              <a:t> </a:t>
            </a: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5683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Μακαρόνια ογκραντέν</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lnSpcReduction="10000"/>
          </a:bodyPr>
          <a:lstStyle/>
          <a:p>
            <a:pPr marL="0" indent="0" fontAlgn="base">
              <a:buNone/>
            </a:pPr>
            <a:r>
              <a:rPr lang="el-GR" sz="2000" dirty="0" smtClean="0">
                <a:latin typeface="Arial" panose="020B0604020202020204" pitchFamily="34" charset="0"/>
                <a:cs typeface="Arial" panose="020B0604020202020204" pitchFamily="34" charset="0"/>
              </a:rPr>
              <a:t>α) τα μακαρόνια σοτάρονται με βούτυρο. Αλατοπιπερώνονται και προστίθεται μικρή ποσότητα τριμμένου μοσχοκάρυδου. Πουδράρονται με τυρί, καλύπτονται με </a:t>
            </a:r>
            <a:r>
              <a:rPr lang="el-GR" sz="2000" b="1" dirty="0" smtClean="0">
                <a:latin typeface="Arial" panose="020B0604020202020204" pitchFamily="34" charset="0"/>
                <a:cs typeface="Arial" panose="020B0604020202020204" pitchFamily="34" charset="0"/>
              </a:rPr>
              <a:t>σάλτσα μορνέ </a:t>
            </a:r>
            <a:r>
              <a:rPr lang="el-GR" sz="2000" dirty="0" smtClean="0">
                <a:latin typeface="Arial" panose="020B0604020202020204" pitchFamily="34" charset="0"/>
                <a:cs typeface="Arial" panose="020B0604020202020204" pitchFamily="34" charset="0"/>
              </a:rPr>
              <a:t>και μπαίνουν σε πυρίμαχο πιάτο, που και αυτό έχει βουτυρωθεί και πουδραριστεί με τυρί. Το σκεύος περιχύνεται με τυρί τριμμένο και λιωμένο βούτυρο και  γαρνίρεται στη σαλαμάντρα</a:t>
            </a:r>
            <a:r>
              <a:rPr lang="el-GR" sz="2000" b="0" i="0" dirty="0" smtClean="0">
                <a:effectLst/>
                <a:latin typeface="Arial" panose="020B0604020202020204" pitchFamily="34" charset="0"/>
                <a:cs typeface="Arial" panose="020B0604020202020204" pitchFamily="34" charset="0"/>
              </a:rPr>
              <a:t> (είναι ένα μηχάνημα στο χώρο της ζεστής κουζίνας, το οποίο χρησιμοποιείτε για το γκρατινάρισμα των φαγητών).</a:t>
            </a:r>
            <a:endParaRPr lang="el-GR" sz="2000" dirty="0" smtClean="0">
              <a:latin typeface="Arial" panose="020B0604020202020204" pitchFamily="34" charset="0"/>
              <a:cs typeface="Arial" panose="020B0604020202020204" pitchFamily="34" charset="0"/>
            </a:endParaRPr>
          </a:p>
          <a:p>
            <a:pPr marL="0" indent="0">
              <a:buNone/>
            </a:pPr>
            <a:r>
              <a:rPr lang="el-GR" sz="2000" b="1" dirty="0" smtClean="0">
                <a:latin typeface="Arial" panose="020B0604020202020204" pitchFamily="34" charset="0"/>
                <a:cs typeface="Arial" panose="020B0604020202020204" pitchFamily="34" charset="0"/>
              </a:rPr>
              <a:t>Μπεσαμέλ (σάλτσα Μονρέ):</a:t>
            </a:r>
          </a:p>
          <a:p>
            <a:pPr marL="0" indent="0">
              <a:buNone/>
            </a:pPr>
            <a:r>
              <a:rPr lang="el-GR" sz="2000" dirty="0" smtClean="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hlinkClick r:id="rId2"/>
              </a:rPr>
              <a:t>https://akispetretzikis.com/el/categories/saltses-marinades/mpesamel-morne</a:t>
            </a:r>
            <a:endParaRPr lang="el-GR" sz="2000" dirty="0" smtClean="0">
              <a:latin typeface="Arial" panose="020B0604020202020204" pitchFamily="34" charset="0"/>
              <a:cs typeface="Arial" panose="020B0604020202020204" pitchFamily="34" charset="0"/>
            </a:endParaRPr>
          </a:p>
          <a:p>
            <a:pPr marL="0" indent="0">
              <a:buNone/>
            </a:pPr>
            <a:r>
              <a:rPr lang="el-GR" sz="2000" dirty="0" smtClean="0">
                <a:latin typeface="Arial" panose="020B0604020202020204" pitchFamily="34" charset="0"/>
                <a:cs typeface="Arial" panose="020B0604020202020204" pitchFamily="34" charset="0"/>
              </a:rPr>
              <a:t> β) ίδια διαδικασία με τη διαφορά ότι η σάλτσα μορνέ αντικαθίσταται με κρέμα γάλακτος. </a:t>
            </a:r>
          </a:p>
          <a:p>
            <a:pPr marL="0" indent="0">
              <a:buNone/>
            </a:pPr>
            <a:endParaRPr lang="el-GR" sz="2000" dirty="0" smtClean="0">
              <a:latin typeface="Arial" panose="020B0604020202020204" pitchFamily="34" charset="0"/>
              <a:cs typeface="Arial" panose="020B0604020202020204" pitchFamily="34" charset="0"/>
            </a:endParaRPr>
          </a:p>
          <a:p>
            <a:pPr marL="0" indent="0">
              <a:buNone/>
            </a:pPr>
            <a:r>
              <a:rPr lang="en-US" sz="2000" dirty="0" smtClean="0">
                <a:latin typeface="Arial" panose="020B0604020202020204" pitchFamily="34" charset="0"/>
                <a:cs typeface="Arial" panose="020B0604020202020204" pitchFamily="34" charset="0"/>
                <a:hlinkClick r:id="rId3"/>
              </a:rPr>
              <a:t>https://mamatsita.com/2021/03/09/ograten/</a:t>
            </a:r>
            <a:endParaRPr lang="el-GR" sz="2000" dirty="0" smtClean="0">
              <a:latin typeface="Arial" panose="020B0604020202020204" pitchFamily="34" charset="0"/>
              <a:cs typeface="Arial" panose="020B0604020202020204" pitchFamily="34" charset="0"/>
            </a:endParaRPr>
          </a:p>
          <a:p>
            <a:pPr marL="0" indent="0">
              <a:buNone/>
            </a:pPr>
            <a:endParaRPr lang="el-GR" sz="2000" dirty="0">
              <a:latin typeface="Arial" panose="020B0604020202020204" pitchFamily="34" charset="0"/>
              <a:cs typeface="Arial" panose="020B0604020202020204" pitchFamily="34" charset="0"/>
            </a:endParaRPr>
          </a:p>
          <a:p>
            <a:pPr marL="0" indent="0">
              <a:buNone/>
            </a:pPr>
            <a:endParaRPr lang="el-GR" sz="2000" dirty="0" smtClean="0">
              <a:latin typeface="Arial" panose="020B0604020202020204" pitchFamily="34" charset="0"/>
              <a:cs typeface="Arial" panose="020B0604020202020204" pitchFamily="34" charset="0"/>
            </a:endParaRPr>
          </a:p>
          <a:p>
            <a:pPr marL="0" indent="0">
              <a:buNone/>
            </a:pPr>
            <a:endParaRPr lang="el-GR" sz="2000" dirty="0">
              <a:latin typeface="Arial" panose="020B0604020202020204" pitchFamily="34" charset="0"/>
              <a:cs typeface="Arial" panose="020B0604020202020204" pitchFamily="34" charset="0"/>
            </a:endParaRPr>
          </a:p>
          <a:p>
            <a:pPr marL="0" indent="0">
              <a:buNone/>
            </a:pP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3700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Μακαρόνια τιμπάλ</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pPr marL="0" indent="0" algn="just">
              <a:buNone/>
            </a:pPr>
            <a:r>
              <a:rPr lang="el-GR" sz="2000" dirty="0" smtClean="0">
                <a:latin typeface="Arial" panose="020B0604020202020204" pitchFamily="34" charset="0"/>
                <a:cs typeface="Arial" panose="020B0604020202020204" pitchFamily="34" charset="0"/>
              </a:rPr>
              <a:t>Χοντρά μακαρόνια που έχουν βράσει και σοτάρονται σε βούτυρο. Προστίθενται αλάτι, πιπέρι, μοσχοκάρυδο τριμμένο, αυγά χτυπημένα. Όλα ανακατεύονται και αργότερα το μίγμα συμπληρώνεται με ζαμπόν και αυγά βραστά ψιλοκομμένα. Σε τιμπάλ φόρμα που έχει πουδραριστεί με τριμμένη φρυγανιά και τυρί τριμμένο, πέφτει το μίγμα και ψήνεται σε μέτριο φούρνο. (μπορεί να εμπλουτιστεί με αρακά, μανιτάρια κτλ)</a:t>
            </a:r>
          </a:p>
          <a:p>
            <a:pPr marL="0" indent="0" algn="just">
              <a:buNone/>
            </a:pPr>
            <a:endParaRPr lang="el-GR" sz="2000" dirty="0">
              <a:latin typeface="Arial" panose="020B0604020202020204" pitchFamily="34" charset="0"/>
              <a:cs typeface="Arial" panose="020B0604020202020204" pitchFamily="34" charset="0"/>
            </a:endParaRPr>
          </a:p>
          <a:p>
            <a:pPr marL="0" indent="0" algn="just">
              <a:buNone/>
            </a:pPr>
            <a:endParaRPr lang="el-GR" sz="2000" dirty="0" smtClean="0">
              <a:latin typeface="Arial" panose="020B0604020202020204" pitchFamily="34" charset="0"/>
              <a:cs typeface="Arial" panose="020B0604020202020204" pitchFamily="34" charset="0"/>
            </a:endParaRPr>
          </a:p>
          <a:p>
            <a:pPr marL="0" indent="0" algn="just">
              <a:buNone/>
            </a:pPr>
            <a:r>
              <a:rPr lang="en-US" sz="2000" dirty="0" smtClean="0">
                <a:latin typeface="Arial" panose="020B0604020202020204" pitchFamily="34" charset="0"/>
                <a:cs typeface="Arial" panose="020B0604020202020204" pitchFamily="34" charset="0"/>
                <a:hlinkClick r:id="rId2"/>
              </a:rPr>
              <a:t>https://youtu.be/B4lZcEY4nII</a:t>
            </a:r>
            <a:endParaRPr lang="el-GR" sz="2000" dirty="0" smtClean="0">
              <a:latin typeface="Arial" panose="020B0604020202020204" pitchFamily="34" charset="0"/>
              <a:cs typeface="Arial" panose="020B0604020202020204" pitchFamily="34" charset="0"/>
            </a:endParaRPr>
          </a:p>
          <a:p>
            <a:pPr marL="0" indent="0" algn="just">
              <a:buNone/>
            </a:pP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3379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a:latin typeface="Arial" panose="020B0604020202020204" pitchFamily="34" charset="0"/>
                <a:cs typeface="Arial" panose="020B0604020202020204" pitchFamily="34" charset="0"/>
              </a:rPr>
              <a:t>Αυθεντική Καρμπονάρα</a:t>
            </a:r>
            <a:br>
              <a:rPr lang="el-GR" sz="3200" b="1" dirty="0">
                <a:latin typeface="Arial" panose="020B0604020202020204" pitchFamily="34" charset="0"/>
                <a:cs typeface="Arial" panose="020B0604020202020204" pitchFamily="34" charset="0"/>
              </a:rPr>
            </a:b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lstStyle/>
          <a:p>
            <a:pPr marL="0" indent="0">
              <a:buNone/>
            </a:pPr>
            <a:r>
              <a:rPr lang="en-US" dirty="0">
                <a:hlinkClick r:id="rId2"/>
              </a:rPr>
              <a:t>https://</a:t>
            </a:r>
            <a:r>
              <a:rPr lang="en-US" dirty="0" smtClean="0">
                <a:hlinkClick r:id="rId2"/>
              </a:rPr>
              <a:t>www.youtube.com/watch?v=hYaAC6zSEHE</a:t>
            </a:r>
            <a:endParaRPr lang="el-GR" dirty="0" smtClean="0"/>
          </a:p>
          <a:p>
            <a:pPr marL="0" indent="0">
              <a:buNone/>
            </a:pPr>
            <a:endParaRPr lang="el-GR" dirty="0" smtClean="0">
              <a:hlinkClick r:id="rId3"/>
            </a:endParaRPr>
          </a:p>
          <a:p>
            <a:pPr marL="0" indent="0">
              <a:buNone/>
            </a:pPr>
            <a:endParaRPr lang="el-GR" dirty="0">
              <a:hlinkClick r:id="rId3"/>
            </a:endParaRPr>
          </a:p>
          <a:p>
            <a:pPr marL="0" indent="0">
              <a:buNone/>
            </a:pPr>
            <a:endParaRPr lang="el-GR" smtClean="0">
              <a:hlinkClick r:id="rId3"/>
            </a:endParaRPr>
          </a:p>
          <a:p>
            <a:pPr marL="0" indent="0">
              <a:buNone/>
            </a:pPr>
            <a:r>
              <a:rPr lang="en-US" dirty="0" smtClean="0">
                <a:hlinkClick r:id="rId3"/>
              </a:rPr>
              <a:t>https</a:t>
            </a:r>
            <a:r>
              <a:rPr lang="en-US" dirty="0">
                <a:hlinkClick r:id="rId3"/>
              </a:rPr>
              <a:t>://</a:t>
            </a:r>
            <a:r>
              <a:rPr lang="en-US" dirty="0" smtClean="0">
                <a:hlinkClick r:id="rId3"/>
              </a:rPr>
              <a:t>www.youtube.com/watch?v=j7S8BgvE2_Q&amp;vl=el</a:t>
            </a:r>
            <a:endParaRPr lang="el-GR" dirty="0" smtClean="0"/>
          </a:p>
          <a:p>
            <a:pPr marL="0" indent="0">
              <a:buNone/>
            </a:pPr>
            <a:endParaRPr lang="el-GR" dirty="0"/>
          </a:p>
        </p:txBody>
      </p:sp>
    </p:spTree>
    <p:extLst>
      <p:ext uri="{BB962C8B-B14F-4D97-AF65-F5344CB8AC3E}">
        <p14:creationId xmlns:p14="http://schemas.microsoft.com/office/powerpoint/2010/main" val="2384569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latin typeface="Arial" panose="020B0604020202020204" pitchFamily="34" charset="0"/>
                <a:cs typeface="Arial" panose="020B0604020202020204" pitchFamily="34" charset="0"/>
              </a:rPr>
              <a:t>Μακαρόνια ή κριθαράκι γιουβέτσι</a:t>
            </a:r>
            <a:endParaRPr lang="el-GR" sz="3200"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pPr marL="0" indent="0" algn="just">
              <a:buNone/>
            </a:pPr>
            <a:r>
              <a:rPr lang="el-GR" sz="2000" dirty="0" smtClean="0">
                <a:latin typeface="Arial" panose="020B0604020202020204" pitchFamily="34" charset="0"/>
                <a:cs typeface="Arial" panose="020B0604020202020204" pitchFamily="34" charset="0"/>
              </a:rPr>
              <a:t>Σε ζωμό από μαγειρεμένο  κοκκινιστό κρέας (αρνί, μοσχάρι, κοτόπουλο), προστίθενται αλάτι, πιπέρι, ντομάτες κονκασέ, και μακαρόνια ή σπαγγέτι ή κριθαράκι, ανακατεύονται μέχρι ο ζωμός να βράσει και μετά τοποθετούνται στο φούρνο για 10 λεπτά. Όταν βγουν, προστίθεται φρέσκο βούτυρο. Τοποθετούνται σε πήλινο σκεύος ή μπορεί εξαρχής να μπουν στο φούρνο στο πήλινο σκεύος.</a:t>
            </a:r>
          </a:p>
          <a:p>
            <a:pPr marL="0" indent="0" algn="just">
              <a:buNone/>
            </a:pPr>
            <a:endParaRPr lang="el-GR" sz="2000" dirty="0">
              <a:latin typeface="Arial" panose="020B0604020202020204" pitchFamily="34" charset="0"/>
              <a:cs typeface="Arial" panose="020B0604020202020204" pitchFamily="34" charset="0"/>
            </a:endParaRPr>
          </a:p>
          <a:p>
            <a:pPr marL="0" indent="0" algn="just">
              <a:buNone/>
            </a:pPr>
            <a:endParaRPr lang="el-GR" sz="2000" dirty="0" smtClean="0">
              <a:latin typeface="Arial" panose="020B0604020202020204" pitchFamily="34" charset="0"/>
              <a:cs typeface="Arial" panose="020B0604020202020204" pitchFamily="34" charset="0"/>
            </a:endParaRPr>
          </a:p>
          <a:p>
            <a:pPr marL="0" indent="0" algn="just">
              <a:buNone/>
            </a:pPr>
            <a:r>
              <a:rPr lang="en-US" sz="2000" dirty="0">
                <a:latin typeface="Arial" panose="020B0604020202020204" pitchFamily="34" charset="0"/>
                <a:cs typeface="Arial" panose="020B0604020202020204" pitchFamily="34" charset="0"/>
                <a:hlinkClick r:id="rId2"/>
              </a:rPr>
              <a:t>https://</a:t>
            </a:r>
            <a:r>
              <a:rPr lang="en-US" sz="2000" dirty="0" smtClean="0">
                <a:latin typeface="Arial" panose="020B0604020202020204" pitchFamily="34" charset="0"/>
                <a:cs typeface="Arial" panose="020B0604020202020204" pitchFamily="34" charset="0"/>
                <a:hlinkClick r:id="rId2"/>
              </a:rPr>
              <a:t>www.youtube.com/watch?v=XWK-yIVeutk</a:t>
            </a:r>
            <a:endParaRPr lang="el-GR" sz="2000" dirty="0" smtClean="0">
              <a:latin typeface="Arial" panose="020B0604020202020204" pitchFamily="34" charset="0"/>
              <a:cs typeface="Arial" panose="020B0604020202020204" pitchFamily="34" charset="0"/>
            </a:endParaRPr>
          </a:p>
          <a:p>
            <a:pPr marL="0" indent="0" algn="just">
              <a:buNone/>
            </a:pPr>
            <a:endParaRPr lang="el-GR" sz="2000" dirty="0">
              <a:latin typeface="Arial" panose="020B0604020202020204" pitchFamily="34" charset="0"/>
              <a:cs typeface="Arial" panose="020B0604020202020204" pitchFamily="34" charset="0"/>
            </a:endParaRPr>
          </a:p>
          <a:p>
            <a:pPr marL="0" indent="0" algn="just">
              <a:buNone/>
            </a:pPr>
            <a:endParaRPr lang="el-GR" sz="2000" dirty="0" smtClean="0">
              <a:latin typeface="Arial" panose="020B0604020202020204" pitchFamily="34" charset="0"/>
              <a:cs typeface="Arial" panose="020B0604020202020204" pitchFamily="34" charset="0"/>
            </a:endParaRPr>
          </a:p>
          <a:p>
            <a:pPr marL="0" indent="0" algn="just">
              <a:buNone/>
            </a:pPr>
            <a:r>
              <a:rPr lang="en-US" sz="2000" dirty="0">
                <a:latin typeface="Arial" panose="020B0604020202020204" pitchFamily="34" charset="0"/>
                <a:cs typeface="Arial" panose="020B0604020202020204" pitchFamily="34" charset="0"/>
                <a:hlinkClick r:id="rId3"/>
              </a:rPr>
              <a:t>https://</a:t>
            </a:r>
            <a:r>
              <a:rPr lang="en-US" sz="2000" dirty="0" smtClean="0">
                <a:latin typeface="Arial" panose="020B0604020202020204" pitchFamily="34" charset="0"/>
                <a:cs typeface="Arial" panose="020B0604020202020204" pitchFamily="34" charset="0"/>
                <a:hlinkClick r:id="rId3"/>
              </a:rPr>
              <a:t>www.youtube.com/watch?v=fWs7M_3IJAw</a:t>
            </a:r>
            <a:endParaRPr lang="el-GR" sz="2000" dirty="0" smtClean="0">
              <a:latin typeface="Arial" panose="020B0604020202020204" pitchFamily="34" charset="0"/>
              <a:cs typeface="Arial" panose="020B0604020202020204" pitchFamily="34" charset="0"/>
            </a:endParaRPr>
          </a:p>
          <a:p>
            <a:pPr marL="0" indent="0" algn="just">
              <a:buNone/>
            </a:pP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525430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TotalTime>
  <Words>838</Words>
  <Application>Microsoft Office PowerPoint</Application>
  <PresentationFormat>Προβολή στην οθόνη (4:3)</PresentationFormat>
  <Paragraphs>96</Paragraphs>
  <Slides>16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16</vt:i4>
      </vt:variant>
    </vt:vector>
  </HeadingPairs>
  <TitlesOfParts>
    <vt:vector size="17" baseType="lpstr">
      <vt:lpstr>Θέμα του Office</vt:lpstr>
      <vt:lpstr>Ζυμαρικά</vt:lpstr>
      <vt:lpstr>Ζυμαρικά</vt:lpstr>
      <vt:lpstr>Κλασικές παρασκευές ζυμαρικών</vt:lpstr>
      <vt:lpstr>               Σπαγγέτι αλά Ναπολιτέν  Τα μακαρόνια στραγγισμένα ανακατεύονται με λιωμένο καυτό βούτυρο. Σερβίρονται με σάλτσα ντομάτα και ντομάτα κονκασέ που βρίσκονται στη σαλτσιέρα. Μπορεί όμως τα υλικά να ανακατευτούν και να σερβιριστούν όλα μαζί.        </vt:lpstr>
      <vt:lpstr>Σπαγγέτι αλά Μπολονέζ</vt:lpstr>
      <vt:lpstr>Μακαρόνια ογκραντέν</vt:lpstr>
      <vt:lpstr>Μακαρόνια τιμπάλ</vt:lpstr>
      <vt:lpstr>Αυθεντική Καρμπονάρα </vt:lpstr>
      <vt:lpstr>Μακαρόνια ή κριθαράκι γιουβέτσι</vt:lpstr>
      <vt:lpstr>Μακαρόνια παστίτσιο</vt:lpstr>
      <vt:lpstr>Κανελόνια αλά Τοσκάνα</vt:lpstr>
      <vt:lpstr>Κανελόνια αλά φλορεντίν (Σπανάκι)</vt:lpstr>
      <vt:lpstr>Βάσεις για τάρτες ή πατέ</vt:lpstr>
      <vt:lpstr>Τυρόπιτα</vt:lpstr>
      <vt:lpstr>Ρύζι  (κλασικές παρασκευές)</vt:lpstr>
      <vt:lpstr>Ρύζι αλά Μιλανέζ</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Ζυμαρικά</dc:title>
  <dc:creator>user</dc:creator>
  <cp:lastModifiedBy>user</cp:lastModifiedBy>
  <cp:revision>56</cp:revision>
  <dcterms:created xsi:type="dcterms:W3CDTF">2021-03-30T06:58:59Z</dcterms:created>
  <dcterms:modified xsi:type="dcterms:W3CDTF">2021-04-05T06:48:27Z</dcterms:modified>
</cp:coreProperties>
</file>