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23.bin"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54"/>
  </p:notesMasterIdLst>
  <p:sldIdLst>
    <p:sldId id="264" r:id="rId2"/>
    <p:sldId id="257" r:id="rId3"/>
    <p:sldId id="259" r:id="rId4"/>
    <p:sldId id="430" r:id="rId5"/>
    <p:sldId id="381" r:id="rId6"/>
    <p:sldId id="431" r:id="rId7"/>
    <p:sldId id="432" r:id="rId8"/>
    <p:sldId id="427" r:id="rId9"/>
    <p:sldId id="428" r:id="rId10"/>
    <p:sldId id="258" r:id="rId11"/>
    <p:sldId id="429" r:id="rId12"/>
    <p:sldId id="433" r:id="rId13"/>
    <p:sldId id="383" r:id="rId14"/>
    <p:sldId id="387" r:id="rId15"/>
    <p:sldId id="414" r:id="rId16"/>
    <p:sldId id="384" r:id="rId17"/>
    <p:sldId id="385" r:id="rId18"/>
    <p:sldId id="386" r:id="rId19"/>
    <p:sldId id="388" r:id="rId20"/>
    <p:sldId id="434" r:id="rId21"/>
    <p:sldId id="397" r:id="rId22"/>
    <p:sldId id="389" r:id="rId23"/>
    <p:sldId id="409" r:id="rId24"/>
    <p:sldId id="410" r:id="rId25"/>
    <p:sldId id="411" r:id="rId26"/>
    <p:sldId id="391" r:id="rId27"/>
    <p:sldId id="412" r:id="rId28"/>
    <p:sldId id="435" r:id="rId29"/>
    <p:sldId id="398" r:id="rId30"/>
    <p:sldId id="394" r:id="rId31"/>
    <p:sldId id="395" r:id="rId32"/>
    <p:sldId id="418" r:id="rId33"/>
    <p:sldId id="390" r:id="rId34"/>
    <p:sldId id="416" r:id="rId35"/>
    <p:sldId id="406" r:id="rId36"/>
    <p:sldId id="392" r:id="rId37"/>
    <p:sldId id="417" r:id="rId38"/>
    <p:sldId id="393" r:id="rId39"/>
    <p:sldId id="408" r:id="rId40"/>
    <p:sldId id="436" r:id="rId41"/>
    <p:sldId id="349" r:id="rId42"/>
    <p:sldId id="325" r:id="rId43"/>
    <p:sldId id="371" r:id="rId44"/>
    <p:sldId id="415" r:id="rId45"/>
    <p:sldId id="372" r:id="rId46"/>
    <p:sldId id="370" r:id="rId47"/>
    <p:sldId id="373" r:id="rId48"/>
    <p:sldId id="374" r:id="rId49"/>
    <p:sldId id="359" r:id="rId50"/>
    <p:sldId id="353" r:id="rId51"/>
    <p:sldId id="413" r:id="rId52"/>
    <p:sldId id="265" r:id="rId5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Θεοδώρα Βοϊβόντα" initials="ΘΒ" lastIdx="1" clrIdx="0">
    <p:extLst>
      <p:ext uri="{19B8F6BF-5375-455C-9EA6-DF929625EA0E}">
        <p15:presenceInfo xmlns:p15="http://schemas.microsoft.com/office/powerpoint/2012/main" userId="d28f556ab5ca3f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A"/>
    <a:srgbClr val="000000"/>
    <a:srgbClr val="E8F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A488322-F2BA-4B5B-9748-0D474271808F}" styleName="Μεσαίο στυλ 3 - Έμφαση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27614" autoAdjust="0"/>
  </p:normalViewPr>
  <p:slideViewPr>
    <p:cSldViewPr snapToGrid="0">
      <p:cViewPr varScale="1">
        <p:scale>
          <a:sx n="82" d="100"/>
          <a:sy n="82" d="100"/>
        </p:scale>
        <p:origin x="96" y="1608"/>
      </p:cViewPr>
      <p:guideLst/>
    </p:cSldViewPr>
  </p:slideViewPr>
  <p:notesTextViewPr>
    <p:cViewPr>
      <p:scale>
        <a:sx n="1" d="1"/>
        <a:sy n="1" d="1"/>
      </p:scale>
      <p:origin x="0" y="0"/>
    </p:cViewPr>
  </p:notesTextViewPr>
  <p:sorterViewPr>
    <p:cViewPr>
      <p:scale>
        <a:sx n="100" d="100"/>
        <a:sy n="100" d="100"/>
      </p:scale>
      <p:origin x="0" y="-5516"/>
    </p:cViewPr>
  </p:sorterViewPr>
  <p:notesViewPr>
    <p:cSldViewPr snapToGrid="0">
      <p:cViewPr varScale="1">
        <p:scale>
          <a:sx n="48" d="100"/>
          <a:sy n="48" d="100"/>
        </p:scale>
        <p:origin x="2684"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DAFE6-103C-4B2A-92B9-405D5DA07DF6}" type="datetimeFigureOut">
              <a:rPr lang="el-GR" smtClean="0"/>
              <a:t>15/1/2025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4851F-1587-438D-82B7-1894E704B3D5}" type="slidenum">
              <a:rPr lang="el-GR" smtClean="0"/>
              <a:t>‹#›</a:t>
            </a:fld>
            <a:endParaRPr lang="el-GR"/>
          </a:p>
        </p:txBody>
      </p:sp>
    </p:spTree>
    <p:extLst>
      <p:ext uri="{BB962C8B-B14F-4D97-AF65-F5344CB8AC3E}">
        <p14:creationId xmlns:p14="http://schemas.microsoft.com/office/powerpoint/2010/main" val="291164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ct val="115000"/>
              </a:lnSpc>
              <a:spcAft>
                <a:spcPts val="1000"/>
              </a:spcAft>
            </a:pPr>
            <a:r>
              <a:rPr lang="en-US" sz="1200" dirty="0">
                <a:solidFill>
                  <a:srgbClr val="000000"/>
                </a:solidFill>
                <a:effectLst/>
                <a:latin typeface="Times New Roman" panose="02020603050405020304" pitchFamily="18" charset="0"/>
                <a:ea typeface="Times New Roman" panose="02020603050405020304" pitchFamily="18" charset="0"/>
              </a:rPr>
              <a:t>I would like to greet you and thank you for the opportunity to present my work. My name is Theodora Voivonta and I am a high school teacher in Greece. At the same time I am a PhD student at the University of Thessaly.</a:t>
            </a:r>
            <a:r>
              <a:rPr lang="en-US" sz="1200" baseline="0" dirty="0">
                <a:solidFill>
                  <a:srgbClr val="000000"/>
                </a:solidFill>
                <a:effectLst/>
                <a:latin typeface="Times New Roman" panose="02020603050405020304" pitchFamily="18" charset="0"/>
                <a:ea typeface="Times New Roman" panose="02020603050405020304" pitchFamily="18" charset="0"/>
              </a:rPr>
              <a:t> </a:t>
            </a:r>
            <a:r>
              <a:rPr lang="en-US" sz="1200" spc="0" dirty="0">
                <a:solidFill>
                  <a:srgbClr val="000000"/>
                </a:solidFill>
                <a:effectLst/>
                <a:latin typeface="Times New Roman" panose="02020603050405020304" pitchFamily="18" charset="0"/>
                <a:ea typeface="Times New Roman" panose="02020603050405020304" pitchFamily="18" charset="0"/>
              </a:rPr>
              <a:t>The </a:t>
            </a:r>
            <a:r>
              <a:rPr lang="en-US" sz="1200" spc="0" baseline="0" dirty="0">
                <a:solidFill>
                  <a:srgbClr val="000000"/>
                </a:solidFill>
                <a:effectLst/>
                <a:latin typeface="Times New Roman" panose="02020603050405020304" pitchFamily="18" charset="0"/>
                <a:ea typeface="Times New Roman" panose="02020603050405020304" pitchFamily="18" charset="0"/>
              </a:rPr>
              <a:t>title of this paper is Community of Inquiry: Refinements of a model for the design of blended learning. </a:t>
            </a:r>
            <a:r>
              <a:rPr lang="en-US" sz="1200" dirty="0">
                <a:solidFill>
                  <a:srgbClr val="000000"/>
                </a:solidFill>
                <a:effectLst/>
                <a:latin typeface="Times New Roman" panose="02020603050405020304" pitchFamily="18" charset="0"/>
                <a:ea typeface="Times New Roman" panose="02020603050405020304" pitchFamily="18" charset="0"/>
              </a:rPr>
              <a:t>This paper is only a part of my three year action research project I applied in my school. I only present a glimpse of this work and I would appreciate your thoughtful feedback because I haven’t finished yet. </a:t>
            </a:r>
            <a:endParaRPr lang="el-GR" sz="1100" dirty="0">
              <a:solidFill>
                <a:srgbClr val="000000"/>
              </a:solidFill>
              <a:effectLst/>
              <a:latin typeface="Times New Roman" panose="02020603050405020304" pitchFamily="18" charset="0"/>
              <a:ea typeface="Times New Roman" panose="02020603050405020304" pitchFamily="18" charset="0"/>
            </a:endParaRPr>
          </a:p>
          <a:p>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1</a:t>
            </a:fld>
            <a:endParaRPr lang="en-ZA" dirty="0"/>
          </a:p>
        </p:txBody>
      </p:sp>
    </p:spTree>
    <p:extLst>
      <p:ext uri="{BB962C8B-B14F-4D97-AF65-F5344CB8AC3E}">
        <p14:creationId xmlns:p14="http://schemas.microsoft.com/office/powerpoint/2010/main" val="144737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0"/>
              </a:spcAft>
            </a:pPr>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13</a:t>
            </a:fld>
            <a:endParaRPr lang="el-GR"/>
          </a:p>
        </p:txBody>
      </p:sp>
    </p:spTree>
    <p:extLst>
      <p:ext uri="{BB962C8B-B14F-4D97-AF65-F5344CB8AC3E}">
        <p14:creationId xmlns:p14="http://schemas.microsoft.com/office/powerpoint/2010/main" val="254531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0"/>
              </a:spcAft>
            </a:pPr>
            <a:r>
              <a:rPr lang="el-GR" sz="1600" dirty="0">
                <a:effectLst/>
                <a:latin typeface="Book Antiqua" panose="02040602050305030304" pitchFamily="18" charset="0"/>
                <a:ea typeface="Times New Roman" panose="02020603050405020304" pitchFamily="18" charset="0"/>
              </a:rPr>
              <a:t>Το </a:t>
            </a:r>
            <a:r>
              <a:rPr lang="en-US" sz="1600" dirty="0">
                <a:effectLst/>
                <a:latin typeface="Book Antiqua" panose="02040602050305030304" pitchFamily="18" charset="0"/>
                <a:ea typeface="Times New Roman" panose="02020603050405020304" pitchFamily="18" charset="0"/>
              </a:rPr>
              <a:t>CoI </a:t>
            </a:r>
            <a:r>
              <a:rPr lang="el-GR" sz="1600" dirty="0">
                <a:effectLst/>
                <a:latin typeface="Book Antiqua" panose="02040602050305030304" pitchFamily="18" charset="0"/>
                <a:ea typeface="Times New Roman" panose="02020603050405020304" pitchFamily="18" charset="0"/>
              </a:rPr>
              <a:t>είναι ένα μοντέλο μεικτής μάθησης που βασίζεται στην υπόθεση ότι η μάθηση διαμεσολαβείται μέσω μιας κοινότητας διερεύνησης όπου οι μαθητές αλληλεπιδρούν ο ένας με τον άλλον και με τον εκπαιδευτικό. Η αλληλεπίδραση αυτή της κοινότητας μάθησης συλλαμβάνεται μέσα από τρεις παρουσίες: τη</a:t>
            </a:r>
            <a:r>
              <a:rPr lang="el-GR" sz="1600" i="1" dirty="0">
                <a:effectLst/>
                <a:latin typeface="Book Antiqua" panose="02040602050305030304" pitchFamily="18" charset="0"/>
                <a:ea typeface="Times New Roman" panose="02020603050405020304" pitchFamily="18" charset="0"/>
              </a:rPr>
              <a:t> γνωστική (</a:t>
            </a:r>
            <a:r>
              <a:rPr lang="en-US" sz="1600" i="1" dirty="0">
                <a:effectLst/>
                <a:latin typeface="Book Antiqua" panose="02040602050305030304" pitchFamily="18" charset="0"/>
                <a:ea typeface="Times New Roman" panose="02020603050405020304" pitchFamily="18" charset="0"/>
              </a:rPr>
              <a:t>cognitive</a:t>
            </a:r>
            <a:r>
              <a:rPr lang="el-GR" sz="1600" i="1" dirty="0">
                <a:effectLst/>
                <a:latin typeface="Book Antiqua" panose="02040602050305030304" pitchFamily="18" charset="0"/>
                <a:ea typeface="Times New Roman" panose="02020603050405020304" pitchFamily="18" charset="0"/>
              </a:rPr>
              <a:t>), </a:t>
            </a:r>
            <a:r>
              <a:rPr lang="el-GR" sz="1600" dirty="0">
                <a:effectLst/>
                <a:latin typeface="Book Antiqua" panose="02040602050305030304" pitchFamily="18" charset="0"/>
                <a:ea typeface="Times New Roman" panose="02020603050405020304" pitchFamily="18" charset="0"/>
              </a:rPr>
              <a:t>την</a:t>
            </a:r>
            <a:r>
              <a:rPr lang="el-GR" sz="1600" i="1" dirty="0">
                <a:effectLst/>
                <a:latin typeface="Book Antiqua" panose="02040602050305030304" pitchFamily="18" charset="0"/>
                <a:ea typeface="Times New Roman" panose="02020603050405020304" pitchFamily="18" charset="0"/>
              </a:rPr>
              <a:t> κοινωνική (</a:t>
            </a:r>
            <a:r>
              <a:rPr lang="en-US" sz="1600" i="1" dirty="0">
                <a:effectLst/>
                <a:latin typeface="Book Antiqua" panose="02040602050305030304" pitchFamily="18" charset="0"/>
                <a:ea typeface="Times New Roman" panose="02020603050405020304" pitchFamily="18" charset="0"/>
              </a:rPr>
              <a:t>social</a:t>
            </a:r>
            <a:r>
              <a:rPr lang="el-GR" sz="1600" i="1" dirty="0">
                <a:effectLst/>
                <a:latin typeface="Book Antiqua" panose="02040602050305030304" pitchFamily="18" charset="0"/>
                <a:ea typeface="Times New Roman" panose="02020603050405020304" pitchFamily="18" charset="0"/>
              </a:rPr>
              <a:t>) </a:t>
            </a:r>
            <a:r>
              <a:rPr lang="el-GR" sz="1600" dirty="0">
                <a:effectLst/>
                <a:latin typeface="Book Antiqua" panose="02040602050305030304" pitchFamily="18" charset="0"/>
                <a:ea typeface="Times New Roman" panose="02020603050405020304" pitchFamily="18" charset="0"/>
              </a:rPr>
              <a:t>και τη</a:t>
            </a:r>
            <a:r>
              <a:rPr lang="el-GR" sz="1600" i="1" dirty="0">
                <a:effectLst/>
                <a:latin typeface="Book Antiqua" panose="02040602050305030304" pitchFamily="18" charset="0"/>
                <a:ea typeface="Times New Roman" panose="02020603050405020304" pitchFamily="18" charset="0"/>
              </a:rPr>
              <a:t> διδακτική παρουσία (</a:t>
            </a:r>
            <a:r>
              <a:rPr lang="en-US" sz="1600" i="1" dirty="0">
                <a:effectLst/>
                <a:latin typeface="Book Antiqua" panose="02040602050305030304" pitchFamily="18" charset="0"/>
                <a:ea typeface="Times New Roman" panose="02020603050405020304" pitchFamily="18" charset="0"/>
              </a:rPr>
              <a:t>teaching presence</a:t>
            </a:r>
            <a:r>
              <a:rPr lang="el-GR" sz="1600" i="1" dirty="0">
                <a:effectLst/>
                <a:latin typeface="Book Antiqua" panose="02040602050305030304" pitchFamily="18" charset="0"/>
                <a:ea typeface="Times New Roman" panose="02020603050405020304" pitchFamily="18" charset="0"/>
              </a:rPr>
              <a:t>)</a:t>
            </a:r>
            <a:r>
              <a:rPr lang="el-GR" sz="1600" dirty="0">
                <a:effectLst/>
                <a:latin typeface="Book Antiqua" panose="02040602050305030304" pitchFamily="18" charset="0"/>
                <a:ea typeface="Times New Roman" panose="02020603050405020304" pitchFamily="18" charset="0"/>
              </a:rPr>
              <a:t>. </a:t>
            </a:r>
          </a:p>
          <a:p>
            <a:pPr algn="just">
              <a:spcAft>
                <a:spcPts val="0"/>
              </a:spcAft>
            </a:pPr>
            <a:endParaRPr lang="el-GR" sz="1600" dirty="0">
              <a:effectLst/>
              <a:latin typeface="Book Antiqua" panose="02040602050305030304" pitchFamily="18" charset="0"/>
              <a:ea typeface="Times New Roman" panose="02020603050405020304" pitchFamily="18" charset="0"/>
            </a:endParaRPr>
          </a:p>
          <a:p>
            <a:pPr algn="just">
              <a:spcAft>
                <a:spcPts val="0"/>
              </a:spcAft>
            </a:pPr>
            <a:r>
              <a:rPr lang="el-GR" sz="1600" dirty="0">
                <a:effectLst/>
                <a:latin typeface="Book Antiqua" panose="02040602050305030304" pitchFamily="18" charset="0"/>
                <a:ea typeface="Times New Roman" panose="02020603050405020304" pitchFamily="18" charset="0"/>
              </a:rPr>
              <a:t>Η </a:t>
            </a:r>
            <a:r>
              <a:rPr lang="el-GR" sz="1600" i="1" dirty="0">
                <a:effectLst/>
                <a:latin typeface="Book Antiqua" panose="02040602050305030304" pitchFamily="18" charset="0"/>
                <a:ea typeface="Times New Roman" panose="02020603050405020304" pitchFamily="18" charset="0"/>
              </a:rPr>
              <a:t>διδακτική παρουσία</a:t>
            </a:r>
            <a:r>
              <a:rPr lang="el-GR" sz="1600" dirty="0">
                <a:effectLst/>
                <a:latin typeface="Book Antiqua" panose="02040602050305030304" pitchFamily="18" charset="0"/>
                <a:ea typeface="Times New Roman" panose="02020603050405020304" pitchFamily="18" charset="0"/>
              </a:rPr>
              <a:t> ορίζεται ως ο σχεδιασμός, η διευκόλυνση και η κατεύθυνση των γνωστικών και κοινωνικών διαδικασιών με σκοπό την πραγματοποίηση προσωπικά σημαντικών και εκπαιδευτικά αξιόλογων μαθησιακών αποτελεσμάτων (</a:t>
            </a:r>
            <a:r>
              <a:rPr lang="en-US" sz="1600" dirty="0">
                <a:effectLst/>
                <a:latin typeface="Book Antiqua" panose="02040602050305030304" pitchFamily="18" charset="0"/>
                <a:ea typeface="Times New Roman" panose="02020603050405020304" pitchFamily="18" charset="0"/>
              </a:rPr>
              <a:t>Garrison</a:t>
            </a:r>
            <a:r>
              <a:rPr lang="el-GR" sz="1600" dirty="0">
                <a:effectLst/>
                <a:latin typeface="Book Antiqua" panose="02040602050305030304" pitchFamily="18" charset="0"/>
                <a:ea typeface="Times New Roman" panose="02020603050405020304" pitchFamily="18" charset="0"/>
              </a:rPr>
              <a:t>, 2017: 27). </a:t>
            </a:r>
          </a:p>
          <a:p>
            <a:pPr algn="just">
              <a:spcAft>
                <a:spcPts val="0"/>
              </a:spcAft>
            </a:pPr>
            <a:endParaRPr lang="el-GR" sz="1600" dirty="0">
              <a:effectLst/>
              <a:latin typeface="Book Antiqua" panose="02040602050305030304" pitchFamily="18" charset="0"/>
              <a:ea typeface="Times New Roman" panose="02020603050405020304" pitchFamily="18" charset="0"/>
            </a:endParaRPr>
          </a:p>
          <a:p>
            <a:pPr algn="just">
              <a:spcAft>
                <a:spcPts val="0"/>
              </a:spcAft>
            </a:pPr>
            <a:r>
              <a:rPr lang="el-GR" sz="1600" dirty="0">
                <a:effectLst/>
                <a:latin typeface="Book Antiqua" panose="02040602050305030304" pitchFamily="18" charset="0"/>
                <a:ea typeface="Times New Roman" panose="02020603050405020304" pitchFamily="18" charset="0"/>
              </a:rPr>
              <a:t>Η </a:t>
            </a:r>
            <a:r>
              <a:rPr lang="el-GR" sz="1600" i="1" dirty="0">
                <a:effectLst/>
                <a:latin typeface="Book Antiqua" panose="02040602050305030304" pitchFamily="18" charset="0"/>
                <a:ea typeface="Times New Roman" panose="02020603050405020304" pitchFamily="18" charset="0"/>
              </a:rPr>
              <a:t>κοινωνική παρουσία </a:t>
            </a:r>
            <a:r>
              <a:rPr lang="el-GR" sz="1600" dirty="0">
                <a:effectLst/>
                <a:latin typeface="Book Antiqua" panose="02040602050305030304" pitchFamily="18" charset="0"/>
                <a:ea typeface="Times New Roman" panose="02020603050405020304" pitchFamily="18" charset="0"/>
              </a:rPr>
              <a:t>είναι οι πρακτικές μέσα από τις οποίες οι συμμετέχοντες σε μία κοινότητα μάθησης ταυτίζονται με την ομάδα, επικοινωνούν ανοιχτά σε ένα περιβάλλον όπου εδραιώνεται εμπιστοσύνη, και αναπτύσσουν σταδιακά διαπροσωπικές και συναισθηματικές σχέσεις (</a:t>
            </a:r>
            <a:r>
              <a:rPr lang="en-US" sz="1600" dirty="0">
                <a:effectLst/>
                <a:latin typeface="Book Antiqua" panose="02040602050305030304" pitchFamily="18" charset="0"/>
                <a:ea typeface="Times New Roman" panose="02020603050405020304" pitchFamily="18" charset="0"/>
              </a:rPr>
              <a:t>Garrison</a:t>
            </a:r>
            <a:r>
              <a:rPr lang="el-GR" sz="1600" dirty="0">
                <a:effectLst/>
                <a:latin typeface="Book Antiqua" panose="02040602050305030304" pitchFamily="18" charset="0"/>
                <a:ea typeface="Times New Roman" panose="02020603050405020304" pitchFamily="18" charset="0"/>
              </a:rPr>
              <a:t>, 2017: 25). </a:t>
            </a:r>
          </a:p>
          <a:p>
            <a:pPr algn="just">
              <a:spcAft>
                <a:spcPts val="0"/>
              </a:spcAft>
            </a:pPr>
            <a:endParaRPr lang="el-GR" sz="1600" dirty="0">
              <a:effectLst/>
              <a:latin typeface="Book Antiqua" panose="02040602050305030304" pitchFamily="18" charset="0"/>
              <a:ea typeface="Times New Roman" panose="02020603050405020304" pitchFamily="18" charset="0"/>
            </a:endParaRPr>
          </a:p>
          <a:p>
            <a:pPr algn="just">
              <a:spcAft>
                <a:spcPts val="0"/>
              </a:spcAft>
            </a:pPr>
            <a:r>
              <a:rPr lang="el-GR" sz="1600" dirty="0">
                <a:effectLst/>
                <a:latin typeface="Book Antiqua" panose="02040602050305030304" pitchFamily="18" charset="0"/>
                <a:ea typeface="Times New Roman" panose="02020603050405020304" pitchFamily="18" charset="0"/>
              </a:rPr>
              <a:t>Η </a:t>
            </a:r>
            <a:r>
              <a:rPr lang="el-GR" sz="1600" i="1" dirty="0">
                <a:effectLst/>
                <a:latin typeface="Book Antiqua" panose="02040602050305030304" pitchFamily="18" charset="0"/>
                <a:ea typeface="Times New Roman" panose="02020603050405020304" pitchFamily="18" charset="0"/>
              </a:rPr>
              <a:t>γνωστική παρουσία</a:t>
            </a:r>
            <a:r>
              <a:rPr lang="el-GR" sz="1600" dirty="0">
                <a:effectLst/>
                <a:latin typeface="Book Antiqua" panose="02040602050305030304" pitchFamily="18" charset="0"/>
                <a:ea typeface="Times New Roman" panose="02020603050405020304" pitchFamily="18" charset="0"/>
              </a:rPr>
              <a:t> είναι οι πρακτικές μέσα από τις οποίες οι συμμετέχοντες κατασκευάζουν νόημα μέσω συνεχούς επικοινωνίας, διαλόγου, συνεργασίας, κοινού προβληματισμού και αναστοχασμού (</a:t>
            </a:r>
            <a:r>
              <a:rPr lang="en-US" sz="1600" dirty="0">
                <a:effectLst/>
                <a:latin typeface="Book Antiqua" panose="02040602050305030304" pitchFamily="18" charset="0"/>
                <a:ea typeface="Times New Roman" panose="02020603050405020304" pitchFamily="18" charset="0"/>
              </a:rPr>
              <a:t>Garrison</a:t>
            </a:r>
            <a:r>
              <a:rPr lang="el-GR" sz="1600" dirty="0">
                <a:effectLst/>
                <a:latin typeface="Book Antiqua" panose="02040602050305030304" pitchFamily="18" charset="0"/>
                <a:ea typeface="Times New Roman" panose="02020603050405020304" pitchFamily="18" charset="0"/>
              </a:rPr>
              <a:t>, 2017: 26). </a:t>
            </a:r>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14</a:t>
            </a:fld>
            <a:endParaRPr lang="el-GR"/>
          </a:p>
        </p:txBody>
      </p:sp>
    </p:spTree>
    <p:extLst>
      <p:ext uri="{BB962C8B-B14F-4D97-AF65-F5344CB8AC3E}">
        <p14:creationId xmlns:p14="http://schemas.microsoft.com/office/powerpoint/2010/main" val="45503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342900" lvl="0" indent="-342900" algn="just" rtl="0">
              <a:lnSpc>
                <a:spcPct val="150000"/>
              </a:lnSpc>
              <a:buFont typeface="+mj-lt"/>
              <a:buAutoNum type="arabicPeriod"/>
            </a:pPr>
            <a:r>
              <a:rPr lang="el-GR" sz="1800" b="1" dirty="0">
                <a:solidFill>
                  <a:srgbClr val="000000"/>
                </a:solidFill>
                <a:effectLst/>
                <a:latin typeface="Times New Roman" panose="02020603050405020304" pitchFamily="18" charset="0"/>
                <a:ea typeface="Times New Roman" panose="02020603050405020304" pitchFamily="18" charset="0"/>
              </a:rPr>
              <a:t>Τη θεσμική: </a:t>
            </a:r>
            <a:r>
              <a:rPr lang="el-GR" sz="1800" dirty="0">
                <a:solidFill>
                  <a:srgbClr val="000000"/>
                </a:solidFill>
                <a:effectLst/>
                <a:latin typeface="Times New Roman" panose="02020603050405020304" pitchFamily="18" charset="0"/>
                <a:ea typeface="Times New Roman" panose="02020603050405020304" pitchFamily="18" charset="0"/>
              </a:rPr>
              <a:t>θέματα που αφορούν στην οργάνωση, στη διοίκηση, στις ακαδημαϊκές σχέσεις, στις υπηρεσίες φοιτητών/μαθητών αλλά και την υλικοτεχνική υποδομή.</a:t>
            </a:r>
          </a:p>
          <a:p>
            <a:pPr marL="342900" lvl="0" indent="-342900" algn="just">
              <a:lnSpc>
                <a:spcPct val="150000"/>
              </a:lnSpc>
              <a:buFont typeface="+mj-lt"/>
              <a:buAutoNum type="arabicPeriod"/>
            </a:pPr>
            <a:r>
              <a:rPr lang="el-GR" sz="1800" b="1" dirty="0">
                <a:solidFill>
                  <a:srgbClr val="000000"/>
                </a:solidFill>
                <a:effectLst/>
                <a:latin typeface="Times New Roman" panose="02020603050405020304" pitchFamily="18" charset="0"/>
                <a:ea typeface="Times New Roman" panose="02020603050405020304" pitchFamily="18" charset="0"/>
              </a:rPr>
              <a:t>Την παιδαγωγική: </a:t>
            </a:r>
            <a:r>
              <a:rPr lang="el-GR" sz="1800" dirty="0">
                <a:solidFill>
                  <a:srgbClr val="000000"/>
                </a:solidFill>
                <a:effectLst/>
                <a:latin typeface="Times New Roman" panose="02020603050405020304" pitchFamily="18" charset="0"/>
                <a:ea typeface="Times New Roman" panose="02020603050405020304" pitchFamily="18" charset="0"/>
              </a:rPr>
              <a:t>ανάλυση του διδακτικού περιεχομένου, ανάλυση των αναγκών των μαθητών και των διδακτικών στόχων. </a:t>
            </a:r>
          </a:p>
          <a:p>
            <a:pPr marL="342900" lvl="0" indent="-342900" algn="just">
              <a:lnSpc>
                <a:spcPct val="150000"/>
              </a:lnSpc>
              <a:buFont typeface="+mj-lt"/>
              <a:buAutoNum type="arabicPeriod"/>
            </a:pPr>
            <a:r>
              <a:rPr lang="el-GR" sz="1800" b="1" dirty="0">
                <a:solidFill>
                  <a:srgbClr val="000000"/>
                </a:solidFill>
                <a:effectLst/>
                <a:latin typeface="Times New Roman" panose="02020603050405020304" pitchFamily="18" charset="0"/>
                <a:ea typeface="Times New Roman" panose="02020603050405020304" pitchFamily="18" charset="0"/>
              </a:rPr>
              <a:t>Την τεχνολογική: </a:t>
            </a:r>
            <a:r>
              <a:rPr lang="el-GR" sz="1800" dirty="0">
                <a:solidFill>
                  <a:srgbClr val="000000"/>
                </a:solidFill>
                <a:effectLst/>
                <a:latin typeface="Times New Roman" panose="02020603050405020304" pitchFamily="18" charset="0"/>
                <a:ea typeface="Times New Roman" panose="02020603050405020304" pitchFamily="18" charset="0"/>
              </a:rPr>
              <a:t>ο σχεδιασμός του μαθησιακού περιβάλλοντος με τη χρήση διάφορων εργαλείων αλλά και με την αξιοποίηση ενός LMS.</a:t>
            </a:r>
          </a:p>
          <a:p>
            <a:pPr marL="342900" lvl="0" indent="-342900" algn="just">
              <a:lnSpc>
                <a:spcPct val="150000"/>
              </a:lnSpc>
              <a:buFont typeface="+mj-lt"/>
              <a:buAutoNum type="arabicPeriod"/>
            </a:pPr>
            <a:r>
              <a:rPr lang="el-GR" sz="1800" b="1" dirty="0">
                <a:solidFill>
                  <a:srgbClr val="7030A0"/>
                </a:solidFill>
                <a:effectLst/>
                <a:latin typeface="Times New Roman" panose="02020603050405020304" pitchFamily="18" charset="0"/>
                <a:ea typeface="Times New Roman" panose="02020603050405020304" pitchFamily="18" charset="0"/>
              </a:rPr>
              <a:t>Τον σχεδιασμό διεπαφής: </a:t>
            </a:r>
            <a:r>
              <a:rPr lang="el-GR" sz="1800" dirty="0">
                <a:solidFill>
                  <a:srgbClr val="7030A0"/>
                </a:solidFill>
                <a:effectLst/>
                <a:latin typeface="Times New Roman" panose="02020603050405020304" pitchFamily="18" charset="0"/>
                <a:ea typeface="Times New Roman" panose="02020603050405020304" pitchFamily="18" charset="0"/>
              </a:rPr>
              <a:t>Ο σχεδιασμός της διεπαφής αναφέρεται στη συνολική εμφάνιση και την αίσθηση της ηλεκτρονικής μάθησης. Η διάσταση του σχεδιασμού διεπαφής περιλαμβάνει σχεδιασμό σελίδων και </a:t>
            </a:r>
            <a:r>
              <a:rPr lang="el-GR" sz="1800" dirty="0" err="1">
                <a:solidFill>
                  <a:srgbClr val="7030A0"/>
                </a:solidFill>
                <a:effectLst/>
                <a:latin typeface="Times New Roman" panose="02020603050405020304" pitchFamily="18" charset="0"/>
                <a:ea typeface="Times New Roman" panose="02020603050405020304" pitchFamily="18" charset="0"/>
              </a:rPr>
              <a:t>ιστότοπων</a:t>
            </a:r>
            <a:r>
              <a:rPr lang="el-GR" sz="1800" dirty="0">
                <a:solidFill>
                  <a:srgbClr val="7030A0"/>
                </a:solidFill>
                <a:effectLst/>
                <a:latin typeface="Times New Roman" panose="02020603050405020304" pitchFamily="18" charset="0"/>
                <a:ea typeface="Times New Roman" panose="02020603050405020304" pitchFamily="18" charset="0"/>
              </a:rPr>
              <a:t>, τον σχεδιασμό περιεχομένου, πλοήγηση, προσβασιμότητα και τη δοκιμή χρηστικότητας.</a:t>
            </a:r>
            <a:endParaRPr lang="el-GR"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el-GR" sz="1800" b="1" dirty="0">
                <a:solidFill>
                  <a:srgbClr val="000000"/>
                </a:solidFill>
                <a:effectLst/>
                <a:latin typeface="Times New Roman" panose="02020603050405020304" pitchFamily="18" charset="0"/>
                <a:ea typeface="Times New Roman" panose="02020603050405020304" pitchFamily="18" charset="0"/>
              </a:rPr>
              <a:t>Την αξιολόγηση: </a:t>
            </a:r>
            <a:r>
              <a:rPr lang="el-GR" sz="1800" dirty="0">
                <a:solidFill>
                  <a:srgbClr val="000000"/>
                </a:solidFill>
                <a:effectLst/>
                <a:latin typeface="Times New Roman" panose="02020603050405020304" pitchFamily="18" charset="0"/>
                <a:ea typeface="Times New Roman" panose="02020603050405020304" pitchFamily="18" charset="0"/>
              </a:rPr>
              <a:t>αξιολόγηση τόσο του ίδιου του προγράμματος αλλά και της επίδοσης του μαθητή.</a:t>
            </a:r>
          </a:p>
          <a:p>
            <a:pPr marL="342900" lvl="0" indent="-342900" algn="just">
              <a:lnSpc>
                <a:spcPct val="150000"/>
              </a:lnSpc>
              <a:buFont typeface="+mj-lt"/>
              <a:buAutoNum type="arabicPeriod"/>
            </a:pPr>
            <a:r>
              <a:rPr lang="el-GR" sz="1800" b="1" dirty="0">
                <a:solidFill>
                  <a:srgbClr val="7030A0"/>
                </a:solidFill>
                <a:effectLst/>
                <a:latin typeface="Times New Roman" panose="02020603050405020304" pitchFamily="18" charset="0"/>
                <a:ea typeface="Times New Roman" panose="02020603050405020304" pitchFamily="18" charset="0"/>
              </a:rPr>
              <a:t>Τη διαχείριση του ηλεκτρονικού περιβάλλοντος του μαθήματος: </a:t>
            </a:r>
            <a:r>
              <a:rPr lang="el-GR" sz="1800" dirty="0">
                <a:solidFill>
                  <a:srgbClr val="000000"/>
                </a:solidFill>
                <a:effectLst/>
                <a:latin typeface="Times New Roman" panose="02020603050405020304" pitchFamily="18" charset="0"/>
                <a:ea typeface="Times New Roman" panose="02020603050405020304" pitchFamily="18" charset="0"/>
              </a:rPr>
              <a:t>εγγραφή στο </a:t>
            </a:r>
            <a:r>
              <a:rPr lang="el-GR" sz="1800" dirty="0">
                <a:solidFill>
                  <a:srgbClr val="7030A0"/>
                </a:solidFill>
                <a:effectLst/>
                <a:latin typeface="Times New Roman" panose="02020603050405020304" pitchFamily="18" charset="0"/>
                <a:ea typeface="Times New Roman" panose="02020603050405020304" pitchFamily="18" charset="0"/>
              </a:rPr>
              <a:t>μάθημα, </a:t>
            </a:r>
            <a:r>
              <a:rPr lang="el-GR" sz="1800" dirty="0">
                <a:solidFill>
                  <a:srgbClr val="000000"/>
                </a:solidFill>
                <a:effectLst/>
                <a:latin typeface="Times New Roman" panose="02020603050405020304" pitchFamily="18" charset="0"/>
                <a:ea typeface="Times New Roman" panose="02020603050405020304" pitchFamily="18" charset="0"/>
              </a:rPr>
              <a:t>ανακοινώσεις, επικοινωνία με τους φοιτητές/μαθητές, ρύθμιση και συντονισμός των διαφορετικών στοιχείων του </a:t>
            </a:r>
            <a:r>
              <a:rPr lang="el-GR" sz="1800" dirty="0">
                <a:solidFill>
                  <a:srgbClr val="7030A0"/>
                </a:solidFill>
                <a:effectLst/>
                <a:latin typeface="Times New Roman" panose="02020603050405020304" pitchFamily="18" charset="0"/>
                <a:ea typeface="Times New Roman" panose="02020603050405020304" pitchFamily="18" charset="0"/>
              </a:rPr>
              <a:t>μαθήματος.</a:t>
            </a:r>
            <a:endParaRPr lang="el-GR"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el-GR" sz="1800" b="1" dirty="0">
                <a:solidFill>
                  <a:srgbClr val="000000"/>
                </a:solidFill>
                <a:effectLst/>
                <a:latin typeface="Times New Roman" panose="02020603050405020304" pitchFamily="18" charset="0"/>
                <a:ea typeface="Times New Roman" panose="02020603050405020304" pitchFamily="18" charset="0"/>
              </a:rPr>
              <a:t>Την υποστήριξη πόρων: </a:t>
            </a:r>
            <a:r>
              <a:rPr lang="el-GR" sz="1800" dirty="0">
                <a:solidFill>
                  <a:srgbClr val="000000"/>
                </a:solidFill>
                <a:effectLst/>
                <a:latin typeface="Times New Roman" panose="02020603050405020304" pitchFamily="18" charset="0"/>
                <a:ea typeface="Times New Roman" panose="02020603050405020304" pitchFamily="18" charset="0"/>
              </a:rPr>
              <a:t>έντυπες και ηλεκτρονικές πηγές που μπορούν αν έχουν διάφορες μορφές όπως εννοιολογικοί χάρτες, γραφικά, βίντεο, ηχητικά αρχεία κτλ.</a:t>
            </a:r>
          </a:p>
          <a:p>
            <a:pPr marL="342900" lvl="0" indent="-342900" algn="just">
              <a:lnSpc>
                <a:spcPct val="150000"/>
              </a:lnSpc>
              <a:spcAft>
                <a:spcPts val="1000"/>
              </a:spcAft>
              <a:buFont typeface="+mj-lt"/>
              <a:buAutoNum type="arabicPeriod"/>
            </a:pPr>
            <a:r>
              <a:rPr lang="el-GR" sz="1800" b="1" dirty="0">
                <a:solidFill>
                  <a:srgbClr val="000000"/>
                </a:solidFill>
                <a:effectLst/>
                <a:latin typeface="Times New Roman" panose="02020603050405020304" pitchFamily="18" charset="0"/>
                <a:ea typeface="Times New Roman" panose="02020603050405020304" pitchFamily="18" charset="0"/>
              </a:rPr>
              <a:t>Την ηθική: </a:t>
            </a:r>
            <a:r>
              <a:rPr lang="el-GR" sz="1800" dirty="0">
                <a:solidFill>
                  <a:srgbClr val="000000"/>
                </a:solidFill>
                <a:effectLst/>
                <a:latin typeface="Times New Roman" panose="02020603050405020304" pitchFamily="18" charset="0"/>
                <a:ea typeface="Times New Roman" panose="02020603050405020304" pitchFamily="18" charset="0"/>
              </a:rPr>
              <a:t>προσοχή στην παροχή ίσων ευκαιριών μάθησης και στις ευκαιρίες για φοίτηση σε μαθητές από διαφορετικές εθνικότητες και πολιτισμικές διαφορές</a:t>
            </a:r>
          </a:p>
          <a:p>
            <a:r>
              <a:rPr lang="el-GR" sz="1800" dirty="0">
                <a:effectLst/>
                <a:latin typeface="Times New Roman" panose="02020603050405020304" pitchFamily="18" charset="0"/>
                <a:ea typeface="Times New Roman" panose="02020603050405020304" pitchFamily="18" charset="0"/>
              </a:rPr>
              <a:t>Κάθε διάσταση στο οκτάγωνο πλαίσιο του </a:t>
            </a:r>
            <a:r>
              <a:rPr lang="en-US" sz="1800" dirty="0">
                <a:effectLst/>
                <a:latin typeface="Times New Roman" panose="02020603050405020304" pitchFamily="18" charset="0"/>
                <a:ea typeface="Times New Roman" panose="02020603050405020304" pitchFamily="18" charset="0"/>
              </a:rPr>
              <a:t>Khan</a:t>
            </a:r>
            <a:r>
              <a:rPr lang="el-GR" sz="1800" dirty="0">
                <a:effectLst/>
                <a:latin typeface="Times New Roman" panose="02020603050405020304" pitchFamily="18" charset="0"/>
                <a:ea typeface="Times New Roman" panose="02020603050405020304" pitchFamily="18" charset="0"/>
              </a:rPr>
              <a:t> αντιπροσωπεύει και μια κατηγορία θεμάτων που πρέπει να αντιμετωπιστούν και να οργανωθούν προκειμένου να διασφαλιστεί ότι η μάθηση που προκύπτει αποτελεί μία σημαντική μαθησιακή εμπειρία (</a:t>
            </a:r>
            <a:r>
              <a:rPr lang="en-US" sz="1800" dirty="0">
                <a:effectLst/>
                <a:latin typeface="Times New Roman" panose="02020603050405020304" pitchFamily="18" charset="0"/>
                <a:ea typeface="Times New Roman" panose="02020603050405020304" pitchFamily="18" charset="0"/>
              </a:rPr>
              <a:t>Akpan</a:t>
            </a:r>
            <a:r>
              <a:rPr lang="el-GR" sz="1800" dirty="0">
                <a:effectLst/>
                <a:latin typeface="Times New Roman" panose="02020603050405020304" pitchFamily="18" charset="0"/>
                <a:ea typeface="Times New Roman" panose="02020603050405020304" pitchFamily="18" charset="0"/>
              </a:rPr>
              <a:t>, 2015; </a:t>
            </a:r>
            <a:r>
              <a:rPr lang="en-US" sz="1800" dirty="0">
                <a:effectLst/>
                <a:latin typeface="Times New Roman" panose="02020603050405020304" pitchFamily="18" charset="0"/>
                <a:ea typeface="Times New Roman" panose="02020603050405020304" pitchFamily="18" charset="0"/>
              </a:rPr>
              <a:t>Singh</a:t>
            </a:r>
            <a:r>
              <a:rPr lang="el-GR" sz="1800" dirty="0">
                <a:effectLst/>
                <a:latin typeface="Times New Roman" panose="02020603050405020304" pitchFamily="18" charset="0"/>
                <a:ea typeface="Times New Roman" panose="02020603050405020304" pitchFamily="18" charset="0"/>
              </a:rPr>
              <a:t>, 2003). </a:t>
            </a:r>
            <a:r>
              <a:rPr lang="el-GR" sz="1800" dirty="0">
                <a:solidFill>
                  <a:srgbClr val="7030A0"/>
                </a:solidFill>
                <a:effectLst/>
                <a:latin typeface="Times New Roman" panose="02020603050405020304" pitchFamily="18" charset="0"/>
                <a:ea typeface="Times New Roman" panose="02020603050405020304" pitchFamily="18" charset="0"/>
              </a:rPr>
              <a:t>Το μοντέλο αυτό μπορεί να καλύψει πιθανά το επίπεδο ενός μακροσκοπικού σχεδιασμού της μεικτής μάθησης. </a:t>
            </a:r>
          </a:p>
          <a:p>
            <a:endParaRPr lang="el-GR" sz="1800" dirty="0">
              <a:solidFill>
                <a:srgbClr val="7030A0"/>
              </a:solidFill>
              <a:effectLst/>
              <a:latin typeface="Times New Roman" panose="02020603050405020304" pitchFamily="18" charset="0"/>
              <a:ea typeface="Times New Roman" panose="02020603050405020304" pitchFamily="18" charset="0"/>
            </a:endParaRPr>
          </a:p>
          <a:p>
            <a:r>
              <a:rPr lang="el-GR" sz="1800" dirty="0">
                <a:solidFill>
                  <a:srgbClr val="7030A0"/>
                </a:solidFill>
                <a:effectLst/>
                <a:latin typeface="Times New Roman" panose="02020603050405020304" pitchFamily="18" charset="0"/>
                <a:ea typeface="Times New Roman" panose="02020603050405020304" pitchFamily="18" charset="0"/>
              </a:rPr>
              <a:t>Τέτοιες προσθήκες θα μπορούσαν να αποτελούν: </a:t>
            </a:r>
            <a:r>
              <a:rPr lang="el-GR" sz="1800" b="1" dirty="0">
                <a:solidFill>
                  <a:srgbClr val="7030A0"/>
                </a:solidFill>
                <a:effectLst/>
                <a:latin typeface="Times New Roman" panose="02020603050405020304" pitchFamily="18" charset="0"/>
                <a:ea typeface="Times New Roman" panose="02020603050405020304" pitchFamily="18" charset="0"/>
              </a:rPr>
              <a:t>η </a:t>
            </a:r>
            <a:r>
              <a:rPr lang="el-GR" sz="1800" b="1" i="1" dirty="0">
                <a:solidFill>
                  <a:srgbClr val="7030A0"/>
                </a:solidFill>
                <a:effectLst/>
                <a:latin typeface="Times New Roman" panose="02020603050405020304" pitchFamily="18" charset="0"/>
                <a:ea typeface="Times New Roman" panose="02020603050405020304" pitchFamily="18" charset="0"/>
              </a:rPr>
              <a:t>υποστήριξη σε διαφορετικές συνθήκες και τρόπους</a:t>
            </a:r>
            <a:r>
              <a:rPr lang="el-GR" sz="1800" b="1" dirty="0">
                <a:solidFill>
                  <a:srgbClr val="7030A0"/>
                </a:solidFill>
                <a:effectLst/>
                <a:latin typeface="Times New Roman" panose="02020603050405020304" pitchFamily="18" charset="0"/>
                <a:ea typeface="Times New Roman" panose="02020603050405020304" pitchFamily="18" charset="0"/>
              </a:rPr>
              <a:t> </a:t>
            </a:r>
            <a:r>
              <a:rPr lang="el-GR" sz="1800" dirty="0">
                <a:solidFill>
                  <a:srgbClr val="7030A0"/>
                </a:solidFill>
                <a:effectLst/>
                <a:latin typeface="Times New Roman" panose="02020603050405020304" pitchFamily="18" charset="0"/>
                <a:ea typeface="Times New Roman" panose="02020603050405020304" pitchFamily="18" charset="0"/>
              </a:rPr>
              <a:t>(</a:t>
            </a:r>
            <a:r>
              <a:rPr lang="en-US" sz="1800" dirty="0">
                <a:solidFill>
                  <a:srgbClr val="7030A0"/>
                </a:solidFill>
                <a:effectLst/>
                <a:latin typeface="Times New Roman" panose="02020603050405020304" pitchFamily="18" charset="0"/>
                <a:ea typeface="Times New Roman" panose="02020603050405020304" pitchFamily="18" charset="0"/>
              </a:rPr>
              <a:t>face to face</a:t>
            </a:r>
            <a:r>
              <a:rPr lang="el-GR" sz="1800" dirty="0">
                <a:solidFill>
                  <a:srgbClr val="7030A0"/>
                </a:solidFill>
                <a:effectLst/>
                <a:latin typeface="Times New Roman" panose="02020603050405020304" pitchFamily="18" charset="0"/>
                <a:ea typeface="Times New Roman" panose="02020603050405020304" pitchFamily="18" charset="0"/>
              </a:rPr>
              <a:t>/</a:t>
            </a:r>
            <a:r>
              <a:rPr lang="en-US" sz="1800" dirty="0">
                <a:solidFill>
                  <a:srgbClr val="7030A0"/>
                </a:solidFill>
                <a:effectLst/>
                <a:latin typeface="Times New Roman" panose="02020603050405020304" pitchFamily="18" charset="0"/>
                <a:ea typeface="Times New Roman" panose="02020603050405020304" pitchFamily="18" charset="0"/>
              </a:rPr>
              <a:t>online</a:t>
            </a:r>
            <a:r>
              <a:rPr lang="el-GR" sz="1800" dirty="0">
                <a:solidFill>
                  <a:srgbClr val="7030A0"/>
                </a:solidFill>
                <a:effectLst/>
                <a:latin typeface="Times New Roman" panose="02020603050405020304" pitchFamily="18" charset="0"/>
                <a:ea typeface="Times New Roman" panose="02020603050405020304" pitchFamily="18" charset="0"/>
              </a:rPr>
              <a:t>-ατομικές/ομαδικές δραστηριότητες), </a:t>
            </a:r>
            <a:r>
              <a:rPr lang="el-GR" sz="1800" b="1" i="1" dirty="0">
                <a:solidFill>
                  <a:srgbClr val="7030A0"/>
                </a:solidFill>
                <a:effectLst/>
                <a:latin typeface="Times New Roman" panose="02020603050405020304" pitchFamily="18" charset="0"/>
                <a:ea typeface="Times New Roman" panose="02020603050405020304" pitchFamily="18" charset="0"/>
              </a:rPr>
              <a:t>υποστήριξη επαγγελματική</a:t>
            </a:r>
            <a:r>
              <a:rPr lang="el-GR" sz="1800" b="1" dirty="0">
                <a:solidFill>
                  <a:srgbClr val="7030A0"/>
                </a:solidFill>
                <a:effectLst/>
                <a:latin typeface="Times New Roman" panose="02020603050405020304" pitchFamily="18" charset="0"/>
                <a:ea typeface="Times New Roman" panose="02020603050405020304" pitchFamily="18" charset="0"/>
              </a:rPr>
              <a:t> </a:t>
            </a:r>
            <a:r>
              <a:rPr lang="el-GR" sz="1800" dirty="0">
                <a:solidFill>
                  <a:srgbClr val="7030A0"/>
                </a:solidFill>
                <a:effectLst/>
                <a:latin typeface="Times New Roman" panose="02020603050405020304" pitchFamily="18" charset="0"/>
                <a:ea typeface="Times New Roman" panose="02020603050405020304" pitchFamily="18" charset="0"/>
              </a:rPr>
              <a:t>(διασύνδεση με ομάδες εκπαιδευτικών τεχνολόγων: οι οποίες λειτουργούν υποστηρικτικά είτε άμεσα είτε έμμεσα μπορεί να υπάρχει για παράδειγμα τράπεζα με έτοιμες λύσεις για τεχνολογικά θέματα, λογισμικά κ.ά. Επίσης μπορεί να προτείνονται και επιμορφώσεις και δωρεάν και με κάποιο μικρό αντίτιμο για εκπαιδευτικούς). </a:t>
            </a:r>
            <a:r>
              <a:rPr lang="el-GR" sz="1800" b="1" i="1" dirty="0">
                <a:solidFill>
                  <a:srgbClr val="7030A0"/>
                </a:solidFill>
                <a:effectLst/>
                <a:latin typeface="Times New Roman" panose="02020603050405020304" pitchFamily="18" charset="0"/>
                <a:ea typeface="Times New Roman" panose="02020603050405020304" pitchFamily="18" charset="0"/>
              </a:rPr>
              <a:t>Υποστήριξη οικογένειας </a:t>
            </a:r>
            <a:r>
              <a:rPr lang="el-GR" sz="1800" dirty="0">
                <a:solidFill>
                  <a:srgbClr val="7030A0"/>
                </a:solidFill>
                <a:effectLst/>
                <a:latin typeface="Times New Roman" panose="02020603050405020304" pitchFamily="18" charset="0"/>
                <a:ea typeface="Times New Roman" panose="02020603050405020304" pitchFamily="18" charset="0"/>
              </a:rPr>
              <a:t>όπου μπορεί να υπάρχει μία δίοδος επικοινωνίας προς την οικογένεια (για ενημέρωση, αναστοχασμό πάνω στην πρόοδο του μαθητή, χώρος συζήτησης και ανταλλαγής για τη βέλτιστη προσέγγιση στη βάση της εξατομικευμένης ανατροφοδότησης των γονέων). Τέλος, αλλά όχι λιγότερο σημαντικό χρειάζεται να εμπλουτιστεί η κατηγορία που αναφέρεται στην παιδαγωγική προσέγγιση, χρειάζεται να δοθεί έμφαση πέρα από τα εξωτερικά χαρακτηριστικά, και οι προηγούμενες εμπειρίες αλλά και οι προσωπικοί στόχοι και τα ενδιαφέροντα των μαθητών. </a:t>
            </a:r>
          </a:p>
          <a:p>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15</a:t>
            </a:fld>
            <a:endParaRPr lang="el-GR"/>
          </a:p>
        </p:txBody>
      </p:sp>
    </p:spTree>
    <p:extLst>
      <p:ext uri="{BB962C8B-B14F-4D97-AF65-F5344CB8AC3E}">
        <p14:creationId xmlns:p14="http://schemas.microsoft.com/office/powerpoint/2010/main" val="95125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0"/>
              </a:spcAft>
            </a:pPr>
            <a:r>
              <a:rPr lang="el-GR" sz="1600" dirty="0">
                <a:effectLst/>
                <a:latin typeface="Times New Roman" panose="02020603050405020304" pitchFamily="18" charset="0"/>
                <a:ea typeface="Times New Roman" panose="02020603050405020304" pitchFamily="18" charset="0"/>
              </a:rPr>
              <a:t>Η </a:t>
            </a:r>
            <a:r>
              <a:rPr lang="en-US" sz="1600" dirty="0">
                <a:effectLst/>
                <a:latin typeface="Times New Roman" panose="02020603050405020304" pitchFamily="18" charset="0"/>
                <a:ea typeface="Times New Roman" panose="02020603050405020304" pitchFamily="18" charset="0"/>
              </a:rPr>
              <a:t>iNACOL</a:t>
            </a:r>
            <a:r>
              <a:rPr lang="el-GR" sz="160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International North American Council for Online Learning</a:t>
            </a:r>
            <a:r>
              <a:rPr lang="el-GR" sz="1600" dirty="0">
                <a:effectLst/>
                <a:latin typeface="Times New Roman" panose="02020603050405020304" pitchFamily="18" charset="0"/>
                <a:ea typeface="Times New Roman" panose="02020603050405020304" pitchFamily="18" charset="0"/>
              </a:rPr>
              <a:t>) και η </a:t>
            </a:r>
            <a:r>
              <a:rPr lang="en-US" sz="1600" dirty="0">
                <a:effectLst/>
                <a:latin typeface="Times New Roman" panose="02020603050405020304" pitchFamily="18" charset="0"/>
                <a:ea typeface="Times New Roman" panose="02020603050405020304" pitchFamily="18" charset="0"/>
              </a:rPr>
              <a:t>NACOL</a:t>
            </a:r>
            <a:r>
              <a:rPr lang="el-GR" sz="160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North American Council for Online Learning</a:t>
            </a:r>
            <a:r>
              <a:rPr lang="el-GR" sz="1600" dirty="0">
                <a:effectLst/>
                <a:latin typeface="Times New Roman" panose="02020603050405020304" pitchFamily="18" charset="0"/>
                <a:ea typeface="Times New Roman" panose="02020603050405020304" pitchFamily="18" charset="0"/>
              </a:rPr>
              <a:t>) είναι κοινοπραξίες εμπειρογνωμόνων, από διαφορετικά πεδία έρευνας επιστημόνων, εκπαιδευτικών, εκπαιδευτικών σχεδιαστών πάνω από 34 οργανισμοί, από περιοχές, κρατικές υπηρεσίες και διαδικτυακά προγράμματα μάθησης, έως </a:t>
            </a:r>
            <a:r>
              <a:rPr lang="el-GR" sz="1600" dirty="0" err="1">
                <a:effectLst/>
                <a:latin typeface="Times New Roman" panose="02020603050405020304" pitchFamily="18" charset="0"/>
                <a:ea typeface="Times New Roman" panose="02020603050405020304" pitchFamily="18" charset="0"/>
              </a:rPr>
              <a:t>παρόχους</a:t>
            </a:r>
            <a:r>
              <a:rPr lang="el-GR" sz="1600" dirty="0">
                <a:effectLst/>
                <a:latin typeface="Times New Roman" panose="02020603050405020304" pitchFamily="18" charset="0"/>
                <a:ea typeface="Times New Roman" panose="02020603050405020304" pitchFamily="18" charset="0"/>
              </a:rPr>
              <a:t> περιεχομένου και τεχνολογίας και ιδρύματα Κ-12 και τριτοβάθμιας εκπαίδευσης οι οποίοι στοχεύουν στην προώθηση και την υποστήριξη ποιοτικών διαδικτυακών εκπαιδευτικών μαθημάτων. Στην αναθεωρημένη έκδοση  που παρατίθεται στη συνέχεια η Virtual Learning Leadership </a:t>
            </a:r>
            <a:r>
              <a:rPr lang="el-GR" sz="1600" dirty="0" err="1">
                <a:effectLst/>
                <a:latin typeface="Times New Roman" panose="02020603050405020304" pitchFamily="18" charset="0"/>
                <a:ea typeface="Times New Roman" panose="02020603050405020304" pitchFamily="18" charset="0"/>
              </a:rPr>
              <a:t>Alliance</a:t>
            </a:r>
            <a:r>
              <a:rPr lang="el-GR" sz="1600" dirty="0">
                <a:effectLst/>
                <a:latin typeface="Times New Roman" panose="02020603050405020304" pitchFamily="18" charset="0"/>
                <a:ea typeface="Times New Roman" panose="02020603050405020304" pitchFamily="18" charset="0"/>
              </a:rPr>
              <a:t>  (VLLA) και η Quality Matters  (QM) οργάνωσαν μια επιτροπή εμπειρογνωμόνων από διάφορα επιστημονικά πεδία στον τομέα της διαδικτυακής μάθησης της K-12 (ΠκΔΕ). </a:t>
            </a: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16</a:t>
            </a:fld>
            <a:endParaRPr lang="el-GR"/>
          </a:p>
        </p:txBody>
      </p:sp>
    </p:spTree>
    <p:extLst>
      <p:ext uri="{BB962C8B-B14F-4D97-AF65-F5344CB8AC3E}">
        <p14:creationId xmlns:p14="http://schemas.microsoft.com/office/powerpoint/2010/main" val="208313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just" rtl="0">
              <a:lnSpc>
                <a:spcPct val="150000"/>
              </a:lnSpc>
              <a:spcAft>
                <a:spcPts val="1000"/>
              </a:spcAft>
              <a:buFont typeface="+mj-lt"/>
              <a:buNone/>
            </a:pPr>
            <a:r>
              <a:rPr lang="en-US" sz="1800" b="1" dirty="0">
                <a:solidFill>
                  <a:srgbClr val="000000"/>
                </a:solidFill>
                <a:effectLst/>
                <a:latin typeface="Times New Roman" panose="02020603050405020304" pitchFamily="18" charset="0"/>
                <a:ea typeface="Times New Roman" panose="02020603050405020304" pitchFamily="18" charset="0"/>
              </a:rPr>
              <a:t>ADDIE</a:t>
            </a:r>
            <a:endParaRPr lang="el-GR" sz="1800" b="1"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rtl="0">
              <a:lnSpc>
                <a:spcPct val="150000"/>
              </a:lnSpc>
              <a:spcAft>
                <a:spcPts val="1000"/>
              </a:spcAft>
              <a:buFont typeface="+mj-lt"/>
              <a:buAutoNum type="arabicPeriod"/>
            </a:pPr>
            <a:r>
              <a:rPr lang="el-GR" sz="1800" dirty="0">
                <a:solidFill>
                  <a:srgbClr val="000000"/>
                </a:solidFill>
                <a:effectLst/>
                <a:latin typeface="Times New Roman" panose="02020603050405020304" pitchFamily="18" charset="0"/>
                <a:ea typeface="Times New Roman" panose="02020603050405020304" pitchFamily="18" charset="0"/>
              </a:rPr>
              <a:t>Στη φάση της </a:t>
            </a:r>
            <a:r>
              <a:rPr lang="el-GR" sz="1800" i="1" dirty="0">
                <a:solidFill>
                  <a:srgbClr val="000000"/>
                </a:solidFill>
                <a:effectLst/>
                <a:latin typeface="Times New Roman" panose="02020603050405020304" pitchFamily="18" charset="0"/>
                <a:ea typeface="Times New Roman" panose="02020603050405020304" pitchFamily="18" charset="0"/>
              </a:rPr>
              <a:t>ανάλυσης </a:t>
            </a:r>
            <a:r>
              <a:rPr lang="el-GR" sz="1800" dirty="0">
                <a:solidFill>
                  <a:srgbClr val="000000"/>
                </a:solidFill>
                <a:effectLst/>
                <a:latin typeface="Times New Roman" panose="02020603050405020304" pitchFamily="18" charset="0"/>
                <a:ea typeface="Times New Roman" panose="02020603050405020304" pitchFamily="18" charset="0"/>
              </a:rPr>
              <a:t> επιχειρείται συστηματική προσπάθεια κατανόησης των παραγόντων που διαμορφώνουν την εκπαιδευτική διαδικασία και των συσχετίσεων μεταξύ των παραγόντων αυτών (Rosenberg, 2001, Molenda 2003)</a:t>
            </a:r>
          </a:p>
          <a:p>
            <a:pPr marL="342900" lvl="0" indent="-342900" algn="just">
              <a:lnSpc>
                <a:spcPct val="150000"/>
              </a:lnSpc>
              <a:spcAft>
                <a:spcPts val="1000"/>
              </a:spcAft>
              <a:buFont typeface="+mj-lt"/>
              <a:buAutoNum type="arabicPeriod"/>
            </a:pPr>
            <a:r>
              <a:rPr lang="el-GR" sz="1800" dirty="0">
                <a:solidFill>
                  <a:srgbClr val="000000"/>
                </a:solidFill>
                <a:effectLst/>
                <a:latin typeface="Times New Roman" panose="02020603050405020304" pitchFamily="18" charset="0"/>
                <a:ea typeface="Times New Roman" panose="02020603050405020304" pitchFamily="18" charset="0"/>
              </a:rPr>
              <a:t>Στη φάση του </a:t>
            </a:r>
            <a:r>
              <a:rPr lang="el-GR" sz="1800" i="1" dirty="0">
                <a:solidFill>
                  <a:srgbClr val="000000"/>
                </a:solidFill>
                <a:effectLst/>
                <a:latin typeface="Times New Roman" panose="02020603050405020304" pitchFamily="18" charset="0"/>
                <a:ea typeface="Times New Roman" panose="02020603050405020304" pitchFamily="18" charset="0"/>
              </a:rPr>
              <a:t>σχεδιασμού </a:t>
            </a:r>
            <a:r>
              <a:rPr lang="el-GR" sz="1800" dirty="0">
                <a:solidFill>
                  <a:srgbClr val="000000"/>
                </a:solidFill>
                <a:effectLst/>
                <a:latin typeface="Times New Roman" panose="02020603050405020304" pitchFamily="18" charset="0"/>
                <a:ea typeface="Times New Roman" panose="02020603050405020304" pitchFamily="18" charset="0"/>
              </a:rPr>
              <a:t>μελετώνται, προγραμματίζονται και υλοποιούνται οι προτεινόμενες δραστηριότητες. Η σημαντική διαφορά μεταξύ ανάλυσης και σχεδιασμού είναι ότι στην πρώτη φάση αναγνωρίζεται το τι θα συνιστά τη διδακτική παρέμβαση ενώ στη δεύτερη καθορίζεται το πώς θα συμβεί αυτό. </a:t>
            </a:r>
          </a:p>
          <a:p>
            <a:pPr marL="342900" lvl="0" indent="-342900" algn="just">
              <a:lnSpc>
                <a:spcPct val="150000"/>
              </a:lnSpc>
              <a:spcAft>
                <a:spcPts val="1000"/>
              </a:spcAft>
              <a:buFont typeface="+mj-lt"/>
              <a:buAutoNum type="arabicPeriod"/>
            </a:pPr>
            <a:r>
              <a:rPr lang="el-GR" sz="1800" dirty="0">
                <a:solidFill>
                  <a:srgbClr val="000000"/>
                </a:solidFill>
                <a:effectLst/>
                <a:latin typeface="Times New Roman" panose="02020603050405020304" pitchFamily="18" charset="0"/>
                <a:ea typeface="Times New Roman" panose="02020603050405020304" pitchFamily="18" charset="0"/>
              </a:rPr>
              <a:t>Στη φάση της </a:t>
            </a:r>
            <a:r>
              <a:rPr lang="el-GR" sz="1800" i="1" dirty="0">
                <a:solidFill>
                  <a:srgbClr val="000000"/>
                </a:solidFill>
                <a:effectLst/>
                <a:latin typeface="Times New Roman" panose="02020603050405020304" pitchFamily="18" charset="0"/>
                <a:ea typeface="Times New Roman" panose="02020603050405020304" pitchFamily="18" charset="0"/>
              </a:rPr>
              <a:t>ανάπτυξης</a:t>
            </a:r>
            <a:r>
              <a:rPr lang="el-GR" sz="1800" dirty="0">
                <a:solidFill>
                  <a:srgbClr val="000000"/>
                </a:solidFill>
                <a:effectLst/>
                <a:latin typeface="Times New Roman" panose="02020603050405020304" pitchFamily="18" charset="0"/>
                <a:ea typeface="Times New Roman" panose="02020603050405020304" pitchFamily="18" charset="0"/>
              </a:rPr>
              <a:t> οι σχεδιαστές δημιουργούν και συγκεντρώνουν το διδακτικό περιεχόμενο που έχουν αποφασίσει στην προηγούμενη φάση. Εφαρμόζονται τεχνολογικά μέσα υποστήριξης της διδασκαλίας και γίνεται δοκιμή της λειτουργίας τους, ώστε να υπάρξει ανατροφοδότηση και τροποποιήσεις πριν να χρησιμοποιηθούν στη διδασκαλία. Το αποτέλεσμα της φάσης αυτής είναι η δημιουργία των δραστηριοτήτων, της υπηρεσίας  Web 2.0 που θα χρησιμοποιηθεί και της διεπιφάνειας χρήσης της και των υλικών που θα χρησιμοποιηθούν (οπτικοακουστικό υλικό, διαγράμματα, κείμενα).</a:t>
            </a:r>
          </a:p>
          <a:p>
            <a:pPr marL="342900" lvl="0" indent="-342900" algn="just">
              <a:lnSpc>
                <a:spcPct val="150000"/>
              </a:lnSpc>
              <a:spcAft>
                <a:spcPts val="1000"/>
              </a:spcAft>
              <a:buFont typeface="+mj-lt"/>
              <a:buAutoNum type="arabicPeriod"/>
            </a:pPr>
            <a:r>
              <a:rPr lang="el-GR" sz="1800" dirty="0">
                <a:solidFill>
                  <a:srgbClr val="000000"/>
                </a:solidFill>
                <a:effectLst/>
                <a:latin typeface="Times New Roman" panose="02020603050405020304" pitchFamily="18" charset="0"/>
                <a:ea typeface="Times New Roman" panose="02020603050405020304" pitchFamily="18" charset="0"/>
              </a:rPr>
              <a:t>Στη φάση της </a:t>
            </a:r>
            <a:r>
              <a:rPr lang="el-GR" sz="1800" i="1" dirty="0">
                <a:solidFill>
                  <a:srgbClr val="000000"/>
                </a:solidFill>
                <a:effectLst/>
                <a:latin typeface="Times New Roman" panose="02020603050405020304" pitchFamily="18" charset="0"/>
                <a:ea typeface="Times New Roman" panose="02020603050405020304" pitchFamily="18" charset="0"/>
              </a:rPr>
              <a:t>εφαρμογής</a:t>
            </a:r>
            <a:r>
              <a:rPr lang="el-GR" sz="1800" dirty="0">
                <a:solidFill>
                  <a:srgbClr val="000000"/>
                </a:solidFill>
                <a:effectLst/>
                <a:latin typeface="Times New Roman" panose="02020603050405020304" pitchFamily="18" charset="0"/>
                <a:ea typeface="Times New Roman" panose="02020603050405020304" pitchFamily="18" charset="0"/>
              </a:rPr>
              <a:t>, της υλοποίησης, εκπαιδεύονται οι διδάσκοντες στην εκπαιδευτική πλατφόρμα που θα χρησιμοποιηθεί, στη φιλοσοφία των δραστηριοτήτων που θα χρησιμοποιηθούν, στις διαδικασίες αξιολόγησης κ.ά. Παράλληλα ενημερώνονται οι μαθητές για τον τρόπο αξιοποίησης της πλατφόρμας, διαμοιράζονται οι κωδικοί πρόσβασης και εγκαθίσταται η εφαρμογή (εάν απαιτούνται) ενώ αναπτύσσονται και τα σχετικά εγχειρίδια χρήσης.</a:t>
            </a:r>
          </a:p>
          <a:p>
            <a:pPr marL="342900" lvl="0" indent="-342900" algn="just">
              <a:lnSpc>
                <a:spcPct val="150000"/>
              </a:lnSpc>
              <a:spcAft>
                <a:spcPts val="1000"/>
              </a:spcAft>
              <a:buFont typeface="+mj-lt"/>
              <a:buAutoNum type="arabicPeriod"/>
            </a:pPr>
            <a:r>
              <a:rPr lang="el-GR" sz="1800" dirty="0">
                <a:solidFill>
                  <a:srgbClr val="000000"/>
                </a:solidFill>
                <a:effectLst/>
                <a:latin typeface="Times New Roman" panose="02020603050405020304" pitchFamily="18" charset="0"/>
                <a:ea typeface="Times New Roman" panose="02020603050405020304" pitchFamily="18" charset="0"/>
              </a:rPr>
              <a:t>Τέλος, στη φάση της </a:t>
            </a:r>
            <a:r>
              <a:rPr lang="el-GR" sz="1800" i="1" dirty="0">
                <a:solidFill>
                  <a:srgbClr val="000000"/>
                </a:solidFill>
                <a:effectLst/>
                <a:latin typeface="Times New Roman" panose="02020603050405020304" pitchFamily="18" charset="0"/>
                <a:ea typeface="Times New Roman" panose="02020603050405020304" pitchFamily="18" charset="0"/>
              </a:rPr>
              <a:t>αξιολόγησης</a:t>
            </a:r>
            <a:r>
              <a:rPr lang="el-GR" sz="1800" dirty="0">
                <a:solidFill>
                  <a:srgbClr val="000000"/>
                </a:solidFill>
                <a:effectLst/>
                <a:latin typeface="Times New Roman" panose="02020603050405020304" pitchFamily="18" charset="0"/>
                <a:ea typeface="Times New Roman" panose="02020603050405020304" pitchFamily="18" charset="0"/>
              </a:rPr>
              <a:t> αποτιμάται διαμορφωτικά (κατά τη διάρκεια της διαδικασίας) και αθροιστικά (στο τέλος της διαδικασίας) η επίτευξη των αρχικών διδακτικών στόχων και η επιτυχία της όλης διαδικασίας και γίνονται προτάσεις για βελτίωση και αναθεώρηση ορισμένων στοιχείων.</a:t>
            </a:r>
          </a:p>
          <a:p>
            <a:pPr algn="just">
              <a:spcAft>
                <a:spcPts val="0"/>
              </a:spcAft>
            </a:pPr>
            <a:r>
              <a:rPr lang="en-US" sz="1800" b="1" dirty="0">
                <a:effectLst/>
                <a:latin typeface="Times New Roman" panose="02020603050405020304" pitchFamily="18" charset="0"/>
                <a:ea typeface="Times New Roman" panose="02020603050405020304" pitchFamily="18" charset="0"/>
              </a:rPr>
              <a:t>H</a:t>
            </a:r>
            <a:r>
              <a:rPr lang="el-GR" sz="1800" b="1" dirty="0">
                <a:effectLst/>
                <a:latin typeface="Times New Roman" panose="02020603050405020304" pitchFamily="18" charset="0"/>
                <a:ea typeface="Times New Roman" panose="02020603050405020304" pitchFamily="18" charset="0"/>
              </a:rPr>
              <a:t> μεγαλύτερη αδυναμία του μοντέλου </a:t>
            </a:r>
            <a:r>
              <a:rPr lang="el-GR" sz="1800" dirty="0">
                <a:effectLst/>
                <a:latin typeface="Times New Roman" panose="02020603050405020304" pitchFamily="18" charset="0"/>
                <a:ea typeface="Times New Roman" panose="02020603050405020304" pitchFamily="18" charset="0"/>
              </a:rPr>
              <a:t>είναι ότι υποθέτει ότι μπορεί κάποιος να γνωρίζει όλες τις απαιτήσεις προτού αναπτύξει το περιεχόμενο. Από πρακτική εμπειρία συνειδητοποιούμε ότι η διαδικασία σχεδιασμού (ανάπτυξη και πειραματισμός με το περιεχόμενο) διαμορφώνει στην πραγματικότητα τον τελικό σχεδιασμό.</a:t>
            </a:r>
            <a:endParaRPr lang="en-US" sz="1800" dirty="0">
              <a:effectLst/>
              <a:latin typeface="Times New Roman" panose="02020603050405020304" pitchFamily="18" charset="0"/>
              <a:ea typeface="Times New Roman" panose="02020603050405020304" pitchFamily="18" charset="0"/>
            </a:endParaRPr>
          </a:p>
          <a:p>
            <a:pPr algn="just">
              <a:spcAft>
                <a:spcPts val="0"/>
              </a:spcAft>
            </a:pPr>
            <a:endParaRPr lang="en-US" sz="1800" dirty="0">
              <a:effectLst/>
              <a:latin typeface="Times New Roman" panose="02020603050405020304" pitchFamily="18" charset="0"/>
              <a:ea typeface="Times New Roman" panose="02020603050405020304" pitchFamily="18" charset="0"/>
            </a:endParaRPr>
          </a:p>
          <a:p>
            <a:pPr algn="just">
              <a:spcAft>
                <a:spcPts val="0"/>
              </a:spcAft>
            </a:pPr>
            <a:r>
              <a:rPr lang="en-US" sz="1600" b="1" dirty="0">
                <a:effectLst/>
                <a:latin typeface="Times New Roman" panose="02020603050405020304" pitchFamily="18" charset="0"/>
                <a:ea typeface="Times New Roman" panose="02020603050405020304" pitchFamily="18" charset="0"/>
              </a:rPr>
              <a:t>KEMP</a:t>
            </a:r>
          </a:p>
          <a:p>
            <a:pPr algn="just">
              <a:spcAft>
                <a:spcPts val="0"/>
              </a:spcAft>
            </a:pPr>
            <a:r>
              <a:rPr lang="el-GR" sz="1600" dirty="0">
                <a:effectLst/>
                <a:latin typeface="Times New Roman" panose="02020603050405020304" pitchFamily="18" charset="0"/>
                <a:ea typeface="Times New Roman" panose="02020603050405020304" pitchFamily="18" charset="0"/>
              </a:rPr>
              <a:t>Αυτή η μη γραμμική και αλληλένδετη φύση των συστατικών του μοντέλου (συστημική προσέγγιση) καθιστά τη διαδικασία σχεδιασμού κυκλική και ευέλικτη. Αυτή η ευελιξία του είναι ίσως και το μεγαλύτερο πλεονέκτημα του μοντέλου (</a:t>
            </a:r>
            <a:r>
              <a:rPr lang="en-US" sz="1600" dirty="0" err="1">
                <a:effectLst/>
                <a:latin typeface="Times New Roman" panose="02020603050405020304" pitchFamily="18" charset="0"/>
                <a:ea typeface="Times New Roman" panose="02020603050405020304" pitchFamily="18" charset="0"/>
              </a:rPr>
              <a:t>Prestera</a:t>
            </a:r>
            <a:r>
              <a:rPr lang="el-GR" sz="1600" dirty="0">
                <a:effectLst/>
                <a:latin typeface="Times New Roman" panose="02020603050405020304" pitchFamily="18" charset="0"/>
                <a:ea typeface="Times New Roman" panose="02020603050405020304" pitchFamily="18" charset="0"/>
              </a:rPr>
              <a:t>, 2002). </a:t>
            </a:r>
            <a:r>
              <a:rPr lang="en-US" sz="1600" dirty="0">
                <a:effectLst/>
                <a:latin typeface="Times New Roman" panose="02020603050405020304" pitchFamily="18" charset="0"/>
                <a:ea typeface="Times New Roman" panose="02020603050405020304" pitchFamily="18" charset="0"/>
              </a:rPr>
              <a:t>O </a:t>
            </a:r>
            <a:r>
              <a:rPr lang="el-GR" sz="1600" dirty="0">
                <a:effectLst/>
                <a:latin typeface="Times New Roman" panose="02020603050405020304" pitchFamily="18" charset="0"/>
                <a:ea typeface="Times New Roman" panose="02020603050405020304" pitchFamily="18" charset="0"/>
              </a:rPr>
              <a:t>εκπαιδευτικός σχεδιαστής μπορεί </a:t>
            </a:r>
            <a:r>
              <a:rPr lang="el-GR" sz="1600" dirty="0">
                <a:solidFill>
                  <a:srgbClr val="7030A0"/>
                </a:solidFill>
                <a:effectLst/>
                <a:latin typeface="Times New Roman" panose="02020603050405020304" pitchFamily="18" charset="0"/>
                <a:ea typeface="Times New Roman" panose="02020603050405020304" pitchFamily="18" charset="0"/>
              </a:rPr>
              <a:t>να ξεκινήσει από οπουδήποτε θέλει.</a:t>
            </a:r>
            <a:endParaRPr lang="en-US" sz="1600" dirty="0">
              <a:solidFill>
                <a:srgbClr val="7030A0"/>
              </a:solidFill>
              <a:effectLst/>
              <a:latin typeface="Times New Roman" panose="02020603050405020304" pitchFamily="18" charset="0"/>
              <a:ea typeface="Times New Roman" panose="02020603050405020304" pitchFamily="18" charset="0"/>
            </a:endParaRPr>
          </a:p>
          <a:p>
            <a:pPr algn="just">
              <a:spcAft>
                <a:spcPts val="0"/>
              </a:spcAft>
            </a:pPr>
            <a:endParaRPr lang="en-US" sz="1600" dirty="0">
              <a:solidFill>
                <a:srgbClr val="7030A0"/>
              </a:solidFill>
              <a:effectLst/>
              <a:latin typeface="Times New Roman" panose="02020603050405020304" pitchFamily="18" charset="0"/>
              <a:ea typeface="Times New Roman" panose="02020603050405020304" pitchFamily="18" charset="0"/>
            </a:endParaRPr>
          </a:p>
          <a:p>
            <a:pPr algn="just">
              <a:spcAft>
                <a:spcPts val="0"/>
              </a:spcAft>
            </a:pPr>
            <a:r>
              <a:rPr lang="el-GR" sz="1800" dirty="0">
                <a:solidFill>
                  <a:srgbClr val="7030A0"/>
                </a:solidFill>
                <a:effectLst/>
                <a:latin typeface="Times New Roman" panose="02020603050405020304" pitchFamily="18" charset="0"/>
                <a:ea typeface="Times New Roman" panose="02020603050405020304" pitchFamily="18" charset="0"/>
              </a:rPr>
              <a:t>Στην πραγματικότητα θεωρούμε ότι όλη η ευελιξία και η ανοιχτότητα του μοντέλου είναι η δύναμη και παράλληλα η αδυναμία του, καθώς είναι γεγονός ότι μπορεί να δημιουργήσει προβλήματα σε έναν άπειρο σχεδιαστή, αν δεν έχει κατεύθυνση, μπορεί να βοηθήσει όμως έναν έμπειρο σχεδιαστή λειτουργώντας ως ένας οδοδείκτης των βασικών σημείων που χρειάζεται να ληφθούν υπόψη για έναν μεικτό σχεδιασμό. </a:t>
            </a:r>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17</a:t>
            </a:fld>
            <a:endParaRPr lang="el-GR"/>
          </a:p>
        </p:txBody>
      </p:sp>
    </p:spTree>
    <p:extLst>
      <p:ext uri="{BB962C8B-B14F-4D97-AF65-F5344CB8AC3E}">
        <p14:creationId xmlns:p14="http://schemas.microsoft.com/office/powerpoint/2010/main" val="242401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0"/>
              </a:spcAft>
            </a:pPr>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18</a:t>
            </a:fld>
            <a:endParaRPr lang="el-GR"/>
          </a:p>
        </p:txBody>
      </p:sp>
    </p:spTree>
    <p:extLst>
      <p:ext uri="{BB962C8B-B14F-4D97-AF65-F5344CB8AC3E}">
        <p14:creationId xmlns:p14="http://schemas.microsoft.com/office/powerpoint/2010/main" val="85123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indent="457200" algn="just">
              <a:lnSpc>
                <a:spcPct val="150000"/>
              </a:lnSpc>
              <a:spcAft>
                <a:spcPts val="1000"/>
              </a:spcAft>
            </a:pPr>
            <a:r>
              <a:rPr lang="el-GR" sz="2400" dirty="0">
                <a:solidFill>
                  <a:srgbClr val="000000"/>
                </a:solidFill>
                <a:effectLst/>
                <a:latin typeface="Times New Roman" panose="02020603050405020304" pitchFamily="18" charset="0"/>
                <a:ea typeface="Times New Roman" panose="02020603050405020304" pitchFamily="18" charset="0"/>
              </a:rPr>
              <a:t>Στηρίζεται στην </a:t>
            </a:r>
            <a:r>
              <a:rPr lang="el-GR" sz="2400" b="1" dirty="0">
                <a:solidFill>
                  <a:srgbClr val="000000"/>
                </a:solidFill>
                <a:effectLst/>
                <a:latin typeface="Times New Roman" panose="02020603050405020304" pitchFamily="18" charset="0"/>
                <a:ea typeface="Times New Roman" panose="02020603050405020304" pitchFamily="18" charset="0"/>
              </a:rPr>
              <a:t>εποικοδομητική θεωρία μάθησης με έμφαση </a:t>
            </a:r>
            <a:r>
              <a:rPr lang="el-GR" sz="2400" dirty="0">
                <a:solidFill>
                  <a:srgbClr val="000000"/>
                </a:solidFill>
                <a:effectLst/>
                <a:latin typeface="Times New Roman" panose="02020603050405020304" pitchFamily="18" charset="0"/>
                <a:ea typeface="Times New Roman" panose="02020603050405020304" pitchFamily="18" charset="0"/>
              </a:rPr>
              <a:t>στην επίλυση προβλήματος. Απευθύνεται ως μοντέλο διδακτικού σχεδιασμού τόσο σε ειδικά προγράμματα επαγγελματικής εκπαίδευσης (δευτεροβάθμιας-τριτοβάθμιας), πανεπιστημιακά προγράμματα προσανατολισμένα στο επάγγελμα (π.χ. ιατρική, διοίκηση επιχειρήσεων, δίκαιο), σε εκπαιδευτικά προγράμματα κατάρτισης δεξιοτήτων (π.χ. επιχειρήσεις, βιομηχανία, κυβερνήσεις, στρατιωτικούς οργανισμούς). Ωστόσο, οι εφαρμογές του μοντέλου εμφανίζονται επίσης στη γενική δευτεροβάθμια εκπαίδευση (</a:t>
            </a:r>
            <a:r>
              <a:rPr lang="el-GR" sz="2400" dirty="0" err="1">
                <a:solidFill>
                  <a:srgbClr val="000000"/>
                </a:solidFill>
                <a:effectLst/>
                <a:latin typeface="Times New Roman" panose="02020603050405020304" pitchFamily="18" charset="0"/>
                <a:ea typeface="Times New Roman" panose="02020603050405020304" pitchFamily="18" charset="0"/>
              </a:rPr>
              <a:t>Melo</a:t>
            </a:r>
            <a:r>
              <a:rPr lang="el-GR" sz="2400" dirty="0">
                <a:solidFill>
                  <a:srgbClr val="000000"/>
                </a:solidFill>
                <a:effectLst/>
                <a:latin typeface="Times New Roman" panose="02020603050405020304" pitchFamily="18" charset="0"/>
                <a:ea typeface="Times New Roman" panose="02020603050405020304" pitchFamily="18" charset="0"/>
              </a:rPr>
              <a:t>, &amp; </a:t>
            </a:r>
            <a:r>
              <a:rPr lang="el-GR" sz="2400" dirty="0" err="1">
                <a:solidFill>
                  <a:srgbClr val="000000"/>
                </a:solidFill>
                <a:effectLst/>
                <a:latin typeface="Times New Roman" panose="02020603050405020304" pitchFamily="18" charset="0"/>
                <a:ea typeface="Times New Roman" panose="02020603050405020304" pitchFamily="18" charset="0"/>
              </a:rPr>
              <a:t>Miranda</a:t>
            </a:r>
            <a:r>
              <a:rPr lang="el-GR" sz="2400" dirty="0">
                <a:solidFill>
                  <a:srgbClr val="000000"/>
                </a:solidFill>
                <a:effectLst/>
                <a:latin typeface="Times New Roman" panose="02020603050405020304" pitchFamily="18" charset="0"/>
                <a:ea typeface="Times New Roman" panose="02020603050405020304" pitchFamily="18" charset="0"/>
              </a:rPr>
              <a:t>, 2015) και ακόμη και στην πρωτοβάθμια εκπαίδευση για τη διδασκαλία πολύπλοκων δεξιοτήτων τόσο σε παραδοσιακά σχολικά μαθήματα, όσο και σε συγκεκριμένες δεξιότητες (</a:t>
            </a:r>
            <a:r>
              <a:rPr lang="el-GR" sz="2400" dirty="0" err="1">
                <a:solidFill>
                  <a:srgbClr val="000000"/>
                </a:solidFill>
                <a:effectLst/>
                <a:latin typeface="Times New Roman" panose="02020603050405020304" pitchFamily="18" charset="0"/>
                <a:ea typeface="Times New Roman" panose="02020603050405020304" pitchFamily="18" charset="0"/>
              </a:rPr>
              <a:t>Linden</a:t>
            </a:r>
            <a:r>
              <a:rPr lang="el-GR" sz="2400" dirty="0">
                <a:solidFill>
                  <a:srgbClr val="000000"/>
                </a:solidFill>
                <a:effectLst/>
                <a:latin typeface="Times New Roman" panose="02020603050405020304" pitchFamily="18" charset="0"/>
                <a:ea typeface="Times New Roman" panose="02020603050405020304" pitchFamily="18" charset="0"/>
              </a:rPr>
              <a:t>, </a:t>
            </a:r>
            <a:r>
              <a:rPr lang="el-GR" sz="2400" dirty="0" err="1">
                <a:solidFill>
                  <a:srgbClr val="000000"/>
                </a:solidFill>
                <a:effectLst/>
                <a:latin typeface="Times New Roman" panose="02020603050405020304" pitchFamily="18" charset="0"/>
                <a:ea typeface="Times New Roman" panose="02020603050405020304" pitchFamily="18" charset="0"/>
              </a:rPr>
              <a:t>Whyatt</a:t>
            </a:r>
            <a:r>
              <a:rPr lang="el-GR" sz="2400" dirty="0">
                <a:solidFill>
                  <a:srgbClr val="000000"/>
                </a:solidFill>
                <a:effectLst/>
                <a:latin typeface="Times New Roman" panose="02020603050405020304" pitchFamily="18" charset="0"/>
                <a:ea typeface="Times New Roman" panose="02020603050405020304" pitchFamily="18" charset="0"/>
              </a:rPr>
              <a:t>, </a:t>
            </a:r>
            <a:r>
              <a:rPr lang="el-GR" sz="2400" dirty="0" err="1">
                <a:solidFill>
                  <a:srgbClr val="000000"/>
                </a:solidFill>
                <a:effectLst/>
                <a:latin typeface="Times New Roman" panose="02020603050405020304" pitchFamily="18" charset="0"/>
                <a:ea typeface="Times New Roman" panose="02020603050405020304" pitchFamily="18" charset="0"/>
              </a:rPr>
              <a:t>Craig</a:t>
            </a:r>
            <a:r>
              <a:rPr lang="el-GR" sz="2400" dirty="0">
                <a:solidFill>
                  <a:srgbClr val="000000"/>
                </a:solidFill>
                <a:effectLst/>
                <a:latin typeface="Times New Roman" panose="02020603050405020304" pitchFamily="18" charset="0"/>
                <a:ea typeface="Times New Roman" panose="02020603050405020304" pitchFamily="18" charset="0"/>
              </a:rPr>
              <a:t>, &amp; </a:t>
            </a:r>
            <a:r>
              <a:rPr lang="el-GR" sz="2400" dirty="0" err="1">
                <a:solidFill>
                  <a:srgbClr val="000000"/>
                </a:solidFill>
                <a:effectLst/>
                <a:latin typeface="Times New Roman" panose="02020603050405020304" pitchFamily="18" charset="0"/>
                <a:ea typeface="Times New Roman" panose="02020603050405020304" pitchFamily="18" charset="0"/>
              </a:rPr>
              <a:t>Kerr</a:t>
            </a:r>
            <a:r>
              <a:rPr lang="el-GR" sz="2400" dirty="0">
                <a:solidFill>
                  <a:srgbClr val="000000"/>
                </a:solidFill>
                <a:effectLst/>
                <a:latin typeface="Times New Roman" panose="02020603050405020304" pitchFamily="18" charset="0"/>
                <a:ea typeface="Times New Roman" panose="02020603050405020304" pitchFamily="18" charset="0"/>
              </a:rPr>
              <a:t>, 2013). Μπορεί να χρησιμοποιηθεί και στον σχεδιασμό του προγράμματος σπουδών, για την ανάπτυξη μιας ή περισσότερων επαγγελματικών ικανοτήτων ή σύνθετων δεξιοτήτων.</a:t>
            </a:r>
          </a:p>
          <a:p>
            <a:pPr indent="457200" algn="just">
              <a:lnSpc>
                <a:spcPct val="150000"/>
              </a:lnSpc>
              <a:spcAft>
                <a:spcPts val="1000"/>
              </a:spcAft>
            </a:pPr>
            <a:endParaRPr lang="el-GR" sz="2400" dirty="0">
              <a:solidFill>
                <a:srgbClr val="000000"/>
              </a:solidFill>
              <a:effectLst/>
              <a:latin typeface="Times New Roman" panose="02020603050405020304" pitchFamily="18" charset="0"/>
              <a:ea typeface="Times New Roman" panose="02020603050405020304" pitchFamily="18" charset="0"/>
            </a:endParaRPr>
          </a:p>
          <a:p>
            <a:pPr indent="457200" algn="just">
              <a:lnSpc>
                <a:spcPct val="150000"/>
              </a:lnSpc>
              <a:spcAft>
                <a:spcPts val="1000"/>
              </a:spcAft>
            </a:pPr>
            <a:r>
              <a:rPr lang="el-GR" sz="2400" b="1" dirty="0">
                <a:effectLst/>
                <a:latin typeface="Times New Roman" panose="02020603050405020304" pitchFamily="18" charset="0"/>
                <a:ea typeface="Times New Roman" panose="02020603050405020304" pitchFamily="18" charset="0"/>
              </a:rPr>
              <a:t>Οι </a:t>
            </a:r>
            <a:r>
              <a:rPr lang="el-GR" sz="2400" b="1" i="1" dirty="0">
                <a:effectLst/>
                <a:latin typeface="Times New Roman" panose="02020603050405020304" pitchFamily="18" charset="0"/>
                <a:ea typeface="Times New Roman" panose="02020603050405020304" pitchFamily="18" charset="0"/>
              </a:rPr>
              <a:t>υποστηρικτικές πληροφορίε</a:t>
            </a:r>
            <a:r>
              <a:rPr lang="el-GR" sz="2400" b="1" dirty="0">
                <a:effectLst/>
                <a:latin typeface="Times New Roman" panose="02020603050405020304" pitchFamily="18" charset="0"/>
                <a:ea typeface="Times New Roman" panose="02020603050405020304" pitchFamily="18" charset="0"/>
              </a:rPr>
              <a:t>ς</a:t>
            </a:r>
            <a:r>
              <a:rPr lang="el-GR" sz="2400" dirty="0">
                <a:effectLst/>
                <a:latin typeface="Times New Roman" panose="02020603050405020304" pitchFamily="18" charset="0"/>
                <a:ea typeface="Times New Roman" panose="02020603050405020304" pitchFamily="18" charset="0"/>
              </a:rPr>
              <a:t> έχουν στόχο να δημιουργήσουν νοητικά μοντέλα και γνωστικές στρατηγικές. Τα νοητικά μοντέλα είναι αυτά που διαμορφώνουν οι μαθητές σε ένα γνωστικό αντικείμενο και έχει σχέση με το πώς βοηθιούνται να απαντήσουν σε ερωτήσεις του τύπου «τι είναι αυτό;» (εννοιολογικό μοντέλο), «από τι αποτελείται;» (δομικό μοντέλο), «πώς λειτουργεί;» (αιτιακό μοντέλο) (σελ. 48). Αυτές οι υποστηρικτικές πληροφορίες παράσχουν παραδείγματα για να βοηθήσουν τους μαθητές να προχωρήσουν στη μάθησή τους. Οι γνωστικές στρατηγικές είναι στρατηγικές για το πώς χρειάζεται οι μαθητές να προσεγγίζουν ένα θέμα-πρόβλημα στη συγκεκριμένη γνωστική περιοχή (στη λογοτεχνία στην περίπτωσή μας).</a:t>
            </a:r>
          </a:p>
          <a:p>
            <a:pPr indent="457200" algn="just">
              <a:lnSpc>
                <a:spcPct val="150000"/>
              </a:lnSpc>
              <a:spcAft>
                <a:spcPts val="1000"/>
              </a:spcAft>
            </a:pPr>
            <a:endParaRPr lang="el-GR" sz="2400" dirty="0">
              <a:solidFill>
                <a:srgbClr val="000000"/>
              </a:solidFill>
              <a:effectLst/>
              <a:latin typeface="Times New Roman" panose="02020603050405020304" pitchFamily="18" charset="0"/>
              <a:ea typeface="Times New Roman" panose="02020603050405020304" pitchFamily="18" charset="0"/>
            </a:endParaRPr>
          </a:p>
          <a:p>
            <a:pPr indent="457200" algn="just">
              <a:lnSpc>
                <a:spcPct val="150000"/>
              </a:lnSpc>
              <a:spcAft>
                <a:spcPts val="1000"/>
              </a:spcAft>
            </a:pPr>
            <a:r>
              <a:rPr lang="el-GR" sz="3600" dirty="0">
                <a:solidFill>
                  <a:srgbClr val="000000"/>
                </a:solidFill>
                <a:effectLst/>
                <a:latin typeface="Times New Roman" panose="02020603050405020304" pitchFamily="18" charset="0"/>
                <a:ea typeface="Times New Roman" panose="02020603050405020304" pitchFamily="18" charset="0"/>
              </a:rPr>
              <a:t>Για παράδειγμα τον γραμματισμό της αισθητικής ανταπόκρισης. Πώς κατανοείτε την αισθητική ανταπόκριση; Τι σημαίνει ανταποκρίνομαι αισθητικά; Μοντελοποιώ την αισθητική μου ανταπόκριση μέσα από </a:t>
            </a:r>
            <a:r>
              <a:rPr lang="en-US" sz="3600" dirty="0">
                <a:solidFill>
                  <a:srgbClr val="000000"/>
                </a:solidFill>
                <a:effectLst/>
                <a:latin typeface="Times New Roman" panose="02020603050405020304" pitchFamily="18" charset="0"/>
                <a:ea typeface="Times New Roman" panose="02020603050405020304" pitchFamily="18" charset="0"/>
              </a:rPr>
              <a:t>think aloud protocol</a:t>
            </a:r>
            <a:r>
              <a:rPr lang="el-GR" sz="3600" dirty="0">
                <a:solidFill>
                  <a:srgbClr val="000000"/>
                </a:solidFill>
                <a:effectLst/>
                <a:latin typeface="Times New Roman" panose="02020603050405020304" pitchFamily="18" charset="0"/>
                <a:ea typeface="Times New Roman" panose="02020603050405020304" pitchFamily="18" charset="0"/>
              </a:rPr>
              <a:t>. Δεν ακολουθούνται πιθανά κάθε φορά όλες οι υποστηρικτικές οδηγίες ή σε όλες τις ομάδες, αντίθετα κάθε ομάδα μπορεί να βρίσκεται και σε διαφορετική φάση επεξεργασίας των φύλλων εργασίας οπότε και υποστηρίζεται εξατομικευμένα. </a:t>
            </a:r>
          </a:p>
          <a:p>
            <a:pPr indent="457200" algn="just"/>
            <a:r>
              <a:rPr lang="el-GR" sz="2400" dirty="0">
                <a:solidFill>
                  <a:srgbClr val="000000"/>
                </a:solidFill>
                <a:effectLst/>
                <a:latin typeface="Times New Roman" panose="02020603050405020304" pitchFamily="18" charset="0"/>
                <a:ea typeface="Times New Roman" panose="02020603050405020304" pitchFamily="18" charset="0"/>
              </a:rPr>
              <a:t>  </a:t>
            </a:r>
          </a:p>
          <a:p>
            <a:pPr indent="457200" algn="just"/>
            <a:r>
              <a:rPr lang="el-GR" sz="2400" dirty="0">
                <a:solidFill>
                  <a:srgbClr val="000000"/>
                </a:solidFill>
                <a:effectLst/>
                <a:latin typeface="Times New Roman" panose="02020603050405020304" pitchFamily="18" charset="0"/>
                <a:ea typeface="Times New Roman" panose="02020603050405020304" pitchFamily="18" charset="0"/>
              </a:rPr>
              <a:t>Μοντελοποιώ με ερωτήσεις τον κάθε γραμματισμό της λογοτεχνίας και αντίστοιχα τον χρησιμοποιώ ως </a:t>
            </a:r>
            <a:r>
              <a:rPr lang="en-US" sz="2400" dirty="0">
                <a:solidFill>
                  <a:srgbClr val="000000"/>
                </a:solidFill>
                <a:effectLst/>
                <a:latin typeface="Times New Roman" panose="02020603050405020304" pitchFamily="18" charset="0"/>
                <a:ea typeface="Times New Roman" panose="02020603050405020304" pitchFamily="18" charset="0"/>
              </a:rPr>
              <a:t>think aloud protocol</a:t>
            </a:r>
            <a:r>
              <a:rPr lang="el-GR" sz="2400" dirty="0">
                <a:solidFill>
                  <a:srgbClr val="000000"/>
                </a:solidFill>
                <a:effectLst/>
                <a:latin typeface="Times New Roman" panose="02020603050405020304" pitchFamily="18" charset="0"/>
                <a:ea typeface="Times New Roman" panose="02020603050405020304" pitchFamily="18" charset="0"/>
              </a:rPr>
              <a:t> και σε συνθήκη τάξης (διάλεξη) και σε συνθήκη τάξης –συνεργασία σε ομάδες. Παραδείγματα μοντελοποίησης: α. Ερωτήματα πρώτης προσέγγισης (πού, πότε, ποιοι, πώς σας κάνει να νιώθετε, επανάληψη ιστορίας, περιγραφές κ.ο.κ), β. Ερωτήσεις ανοίγματος του διαλόγου (αναμνήσεις ως εικόνες, βιωμένα αισθήματα, αγαπημένα σημεία κ.ο.κ), γ. Ερωτήσεις κυρίως διαλόγου (ερμηνεύω στάσεις, χαρακτήρες, πλοκή, κάνω συσχετίσεις, ηρώων με την πραγματικότητα, συγκρίνω με άλλα κείμενα, κρίνω χαρακτήρες, κ.ο.κ), δ. Ερωτήσεις επέκτασης διαλόγου (διαφορετική έκβαση, διαφορετική οπτική, γενικεύω στη ζωή μου, κ.ο.κ). Το ίδιο ακολουθείται σε όλους τους γραμματισμούς της λογοτεχνίας. </a:t>
            </a:r>
          </a:p>
          <a:p>
            <a:pPr indent="457200" algn="just">
              <a:lnSpc>
                <a:spcPct val="150000"/>
              </a:lnSpc>
              <a:spcAft>
                <a:spcPts val="1000"/>
              </a:spcAft>
            </a:pPr>
            <a:r>
              <a:rPr lang="el-GR" sz="2400" b="1" dirty="0">
                <a:effectLst/>
                <a:latin typeface="Times New Roman" panose="02020603050405020304" pitchFamily="18" charset="0"/>
                <a:ea typeface="Times New Roman" panose="02020603050405020304" pitchFamily="18" charset="0"/>
              </a:rPr>
              <a:t>Οι </a:t>
            </a:r>
            <a:r>
              <a:rPr lang="el-GR" sz="2400" b="1" i="1" dirty="0">
                <a:effectLst/>
                <a:latin typeface="Times New Roman" panose="02020603050405020304" pitchFamily="18" charset="0"/>
                <a:ea typeface="Times New Roman" panose="02020603050405020304" pitchFamily="18" charset="0"/>
              </a:rPr>
              <a:t>διαδικαστικές πληροφορίες</a:t>
            </a:r>
            <a:r>
              <a:rPr lang="el-GR" sz="2400" b="1" dirty="0">
                <a:effectLst/>
                <a:latin typeface="Times New Roman" panose="02020603050405020304" pitchFamily="18" charset="0"/>
                <a:ea typeface="Times New Roman" panose="02020603050405020304" pitchFamily="18" charset="0"/>
              </a:rPr>
              <a:t> </a:t>
            </a:r>
            <a:r>
              <a:rPr lang="el-GR" sz="2400" dirty="0">
                <a:effectLst/>
                <a:latin typeface="Times New Roman" panose="02020603050405020304" pitchFamily="18" charset="0"/>
                <a:ea typeface="Times New Roman" panose="02020603050405020304" pitchFamily="18" charset="0"/>
              </a:rPr>
              <a:t>μπορεί να αναφέρονται σε (α) παρουσίαση πληροφοριών “</a:t>
            </a:r>
            <a:r>
              <a:rPr lang="en-US" sz="2400" dirty="0">
                <a:effectLst/>
                <a:latin typeface="Times New Roman" panose="02020603050405020304" pitchFamily="18" charset="0"/>
                <a:ea typeface="Times New Roman" panose="02020603050405020304" pitchFamily="18" charset="0"/>
              </a:rPr>
              <a:t>just</a:t>
            </a:r>
            <a:r>
              <a:rPr lang="el-GR" sz="24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in</a:t>
            </a:r>
            <a:r>
              <a:rPr lang="el-GR" sz="24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time</a:t>
            </a:r>
            <a:r>
              <a:rPr lang="el-GR" sz="240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JIT</a:t>
            </a:r>
            <a:r>
              <a:rPr lang="el-GR" sz="2400" dirty="0">
                <a:effectLst/>
                <a:latin typeface="Times New Roman" panose="02020603050405020304" pitchFamily="18" charset="0"/>
                <a:ea typeface="Times New Roman" panose="02020603050405020304" pitchFamily="18" charset="0"/>
              </a:rPr>
              <a:t>) που παρέχουν στους μαθητές τους κανόνες ή τις διαδικασίες που περιγράφουν την απόδοση των επαναλαμβανόμενων πτυχών μιας σύνθετης ικανότητας, καθώς και απαραίτητη πληροφόρηση για την ορθή εκτέλεση αυτών των κανόνων ή των διαδικασιών, (β) επιδείξεις της εφαρμογής αυτών των κανόνων και διαδικασιών, καθώς και περιπτώσεις των απαραίτητων γνώσεων, και (γ) διορθωτικά σχόλια για τα σφάλματα. </a:t>
            </a:r>
            <a:endParaRPr lang="el-GR" sz="2400" dirty="0">
              <a:solidFill>
                <a:srgbClr val="000000"/>
              </a:solidFill>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19</a:t>
            </a:fld>
            <a:endParaRPr lang="el-GR"/>
          </a:p>
        </p:txBody>
      </p:sp>
    </p:spTree>
    <p:extLst>
      <p:ext uri="{BB962C8B-B14F-4D97-AF65-F5344CB8AC3E}">
        <p14:creationId xmlns:p14="http://schemas.microsoft.com/office/powerpoint/2010/main" val="397893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indent="457200" algn="just">
              <a:spcBef>
                <a:spcPts val="1000"/>
              </a:spcBef>
            </a:pPr>
            <a:r>
              <a:rPr lang="el-GR" sz="1200" kern="1100" dirty="0">
                <a:solidFill>
                  <a:srgbClr val="002060"/>
                </a:solidFill>
                <a:effectLst/>
                <a:latin typeface="Times New Roman" panose="02020603050405020304" pitchFamily="18" charset="0"/>
                <a:ea typeface="Times New Roman" panose="02020603050405020304" pitchFamily="18" charset="0"/>
              </a:rPr>
              <a:t>Με αυτό λέγοντας θεωρούμε ως </a:t>
            </a:r>
            <a:r>
              <a:rPr lang="el-GR" sz="1200" b="1" kern="1100" dirty="0">
                <a:solidFill>
                  <a:srgbClr val="002060"/>
                </a:solidFill>
                <a:effectLst/>
                <a:latin typeface="Times New Roman" panose="02020603050405020304" pitchFamily="18" charset="0"/>
                <a:ea typeface="Times New Roman" panose="02020603050405020304" pitchFamily="18" charset="0"/>
              </a:rPr>
              <a:t>διδακτέα ύλη το σύνολο των θεωρητικών στοιχείων </a:t>
            </a:r>
            <a:r>
              <a:rPr lang="el-GR" sz="1200" kern="1100" dirty="0">
                <a:solidFill>
                  <a:srgbClr val="002060"/>
                </a:solidFill>
                <a:effectLst/>
                <a:latin typeface="Times New Roman" panose="02020603050405020304" pitchFamily="18" charset="0"/>
                <a:ea typeface="Times New Roman" panose="02020603050405020304" pitchFamily="18" charset="0"/>
              </a:rPr>
              <a:t>(γραμματισμοί/βασικές έννοιες), των λογοτεχνικών αποσπασμάτων (όπως τροποποιούνται), </a:t>
            </a:r>
            <a:r>
              <a:rPr lang="el-GR" sz="1200" b="1" kern="1100" dirty="0">
                <a:solidFill>
                  <a:srgbClr val="002060"/>
                </a:solidFill>
                <a:effectLst/>
                <a:latin typeface="Times New Roman" panose="02020603050405020304" pitchFamily="18" charset="0"/>
                <a:ea typeface="Times New Roman" panose="02020603050405020304" pitchFamily="18" charset="0"/>
              </a:rPr>
              <a:t>των παράλληλων κειμένων και των πηγών (όπως τροποποιούνται) που χρησιμοποιούνται στη συγκεκριμένη μεικτή διδακτική ενότητα «φύλα στη λογοτεχνία.</a:t>
            </a:r>
            <a:r>
              <a:rPr lang="el-GR" sz="1200" kern="1100" dirty="0">
                <a:solidFill>
                  <a:srgbClr val="002060"/>
                </a:solidFill>
                <a:effectLst/>
                <a:latin typeface="Times New Roman" panose="02020603050405020304" pitchFamily="18" charset="0"/>
                <a:ea typeface="Times New Roman" panose="02020603050405020304" pitchFamily="18" charset="0"/>
              </a:rPr>
              <a:t> Ο όρος </a:t>
            </a:r>
            <a:r>
              <a:rPr lang="el-GR" sz="1200" b="1" kern="1100" dirty="0">
                <a:solidFill>
                  <a:srgbClr val="002060"/>
                </a:solidFill>
                <a:effectLst/>
                <a:latin typeface="Times New Roman" panose="02020603050405020304" pitchFamily="18" charset="0"/>
                <a:ea typeface="Times New Roman" panose="02020603050405020304" pitchFamily="18" charset="0"/>
              </a:rPr>
              <a:t>πηγές χρησιμοποιείται στην παρούσα διατριβή με δύο μορφές: </a:t>
            </a:r>
            <a:r>
              <a:rPr lang="el-GR" sz="1200" kern="1100" dirty="0">
                <a:solidFill>
                  <a:srgbClr val="002060"/>
                </a:solidFill>
                <a:effectLst/>
                <a:latin typeface="Times New Roman" panose="02020603050405020304" pitchFamily="18" charset="0"/>
                <a:ea typeface="Times New Roman" panose="02020603050405020304" pitchFamily="18" charset="0"/>
              </a:rPr>
              <a:t>(1) για το διδακτικό υλικό που χρησιμοποιήθηκε για τη διδασκαλία της θεματικής ενότητας «φύλα στη λογοτεχνία» και είχε προηγουμένως εμπρόθετα σχεδιαστεί από την εκπαιδευτικό ερευνήτρια (φύλλα εργασίας) και θα αναφέρεται ως διδακτικό υλικό για να ξεχωρίζει για τον εμπρόθετο σχεδιασμό του. Επίσης (2) αφορά επίσης (ο όρος) το επιπρόσθετο διδακτικό υλικό το οποίο ανιχνεύονταν από την εκπαιδευτικό ερευνήτρια κατά τη διάρκεια της εφαρμογής της μεικτής ενότητας και υποστήριζε τη διδασκαλία δηλαδή άλλα λογοτεχνικά κείμενα, πηγές ηλεκτρονικές ή βίντεο κ.ο.κ. σε όλες τις συνθήκες για τη συγκεκριμένη θεματική ενότητα. </a:t>
            </a:r>
            <a:r>
              <a:rPr lang="el-GR" sz="1000" dirty="0">
                <a:effectLst/>
                <a:latin typeface="Times New Roman" panose="02020603050405020304" pitchFamily="18" charset="0"/>
                <a:ea typeface="Calibri" panose="020F0502020204030204" pitchFamily="34" charset="0"/>
              </a:rPr>
              <a:t>Κάποιο από αυτό το διδακτικό υλικό είχε ήδη επιλεγεί από την εκπαιδευτικό ερευνήτρια εμπρόθετα και κάποιο διδακτικό υλικό ανιχνεύονταν κατά τη διάρκεια της διδακτικής παρέμβασης. Το δεύτερο κυρίως αφορούσε σε υλικό που αφορούσε την επικαιρότητα. </a:t>
            </a:r>
          </a:p>
          <a:p>
            <a:pPr indent="457200" algn="just">
              <a:spcBef>
                <a:spcPts val="1000"/>
              </a:spcBef>
            </a:pPr>
            <a:endParaRPr lang="el-GR" sz="1000" dirty="0">
              <a:effectLst/>
              <a:latin typeface="Times New Roman" panose="02020603050405020304" pitchFamily="18" charset="0"/>
              <a:ea typeface="Calibri" panose="020F0502020204030204" pitchFamily="34" charset="0"/>
            </a:endParaRPr>
          </a:p>
          <a:p>
            <a:pPr marL="800100" lvl="1" indent="-342900" algn="just">
              <a:buFont typeface="Arial" panose="020B0604020202020204" pitchFamily="34" charset="0"/>
              <a:buChar char="•"/>
            </a:pPr>
            <a:r>
              <a:rPr lang="el-GR" sz="2000" dirty="0">
                <a:solidFill>
                  <a:srgbClr val="002060"/>
                </a:solidFill>
              </a:rPr>
              <a:t>δοσμένα με τη μορφή σάντουιτς</a:t>
            </a:r>
            <a:r>
              <a:rPr lang="el-GR" sz="1800" dirty="0">
                <a:solidFill>
                  <a:srgbClr val="002060"/>
                </a:solidFill>
              </a:rPr>
              <a:t> </a:t>
            </a:r>
            <a:r>
              <a:rPr lang="el-GR" sz="1800" i="1" dirty="0">
                <a:solidFill>
                  <a:srgbClr val="002060"/>
                </a:solidFill>
                <a:effectLst/>
                <a:ea typeface="Calibri" panose="020F0502020204030204" pitchFamily="34" charset="0"/>
              </a:rPr>
              <a:t>(</a:t>
            </a:r>
            <a:r>
              <a:rPr lang="en-US" sz="1800" i="1" dirty="0">
                <a:solidFill>
                  <a:srgbClr val="002060"/>
                </a:solidFill>
                <a:effectLst/>
                <a:ea typeface="Calibri" panose="020F0502020204030204" pitchFamily="34" charset="0"/>
              </a:rPr>
              <a:t>Garrard</a:t>
            </a:r>
            <a:r>
              <a:rPr lang="el-GR" sz="1800" i="1" dirty="0">
                <a:solidFill>
                  <a:srgbClr val="002060"/>
                </a:solidFill>
                <a:effectLst/>
                <a:ea typeface="Calibri" panose="020F0502020204030204" pitchFamily="34" charset="0"/>
              </a:rPr>
              <a:t> &amp; </a:t>
            </a:r>
            <a:r>
              <a:rPr lang="en-US" sz="1800" i="1" dirty="0">
                <a:solidFill>
                  <a:srgbClr val="002060"/>
                </a:solidFill>
                <a:effectLst/>
                <a:ea typeface="Calibri" panose="020F0502020204030204" pitchFamily="34" charset="0"/>
              </a:rPr>
              <a:t>Nichols</a:t>
            </a:r>
            <a:r>
              <a:rPr lang="el-GR" sz="1800" i="1" dirty="0">
                <a:solidFill>
                  <a:srgbClr val="002060"/>
                </a:solidFill>
                <a:effectLst/>
                <a:ea typeface="Calibri" panose="020F0502020204030204" pitchFamily="34" charset="0"/>
              </a:rPr>
              <a:t>, 2018) </a:t>
            </a:r>
            <a:r>
              <a:rPr lang="el-GR" sz="1800" dirty="0">
                <a:solidFill>
                  <a:srgbClr val="002060"/>
                </a:solidFill>
                <a:effectLst/>
                <a:ea typeface="Calibri" panose="020F0502020204030204" pitchFamily="34" charset="0"/>
              </a:rPr>
              <a:t>(ξεκινώ με οπτικοακουστικό υλικό, συνεχίζω με κειμενικό διδακτικό υλικό και κλείνω με οπτικοακουστικό υλικό), </a:t>
            </a:r>
          </a:p>
          <a:p>
            <a:pPr marL="800100" lvl="1" indent="-342900" algn="just">
              <a:buFont typeface="Arial" panose="020B0604020202020204" pitchFamily="34" charset="0"/>
              <a:buChar char="•"/>
            </a:pPr>
            <a:r>
              <a:rPr lang="el-GR" sz="2000" dirty="0">
                <a:solidFill>
                  <a:srgbClr val="002060"/>
                </a:solidFill>
                <a:effectLst/>
                <a:ea typeface="Calibri" panose="020F0502020204030204" pitchFamily="34" charset="0"/>
              </a:rPr>
              <a:t>ώστε να διαμορφώσει συνδέσεις ανάμεσα στις </a:t>
            </a:r>
            <a:r>
              <a:rPr lang="el-GR" sz="2000" i="1" dirty="0">
                <a:solidFill>
                  <a:srgbClr val="002060"/>
                </a:solidFill>
                <a:effectLst/>
                <a:ea typeface="Calibri" panose="020F0502020204030204" pitchFamily="34" charset="0"/>
              </a:rPr>
              <a:t>βασικές έννοιες</a:t>
            </a:r>
            <a:r>
              <a:rPr lang="el-GR" sz="2000" dirty="0">
                <a:solidFill>
                  <a:srgbClr val="002060"/>
                </a:solidFill>
                <a:effectLst/>
                <a:ea typeface="Calibri" panose="020F0502020204030204" pitchFamily="34" charset="0"/>
              </a:rPr>
              <a:t> (από τις διά ζώσης συνθήκες) και την καθημερινότητα του εφήβου, διαμεσολαβημένη από την </a:t>
            </a:r>
            <a:r>
              <a:rPr lang="el-GR" sz="2000" i="1" dirty="0">
                <a:solidFill>
                  <a:srgbClr val="002060"/>
                </a:solidFill>
                <a:effectLst/>
                <a:ea typeface="Calibri" panose="020F0502020204030204" pitchFamily="34" charset="0"/>
              </a:rPr>
              <a:t>εξ αποστάσεως συνθήκη</a:t>
            </a:r>
            <a:r>
              <a:rPr lang="el-GR" sz="2000" dirty="0">
                <a:solidFill>
                  <a:srgbClr val="002060"/>
                </a:solidFill>
                <a:effectLst/>
                <a:ea typeface="Calibri" panose="020F0502020204030204" pitchFamily="34" charset="0"/>
              </a:rPr>
              <a:t> </a:t>
            </a:r>
            <a:r>
              <a:rPr lang="el-GR" sz="1800" dirty="0">
                <a:solidFill>
                  <a:srgbClr val="002060"/>
                </a:solidFill>
                <a:effectLst/>
                <a:ea typeface="Calibri" panose="020F0502020204030204" pitchFamily="34" charset="0"/>
              </a:rPr>
              <a:t>(που υπήρχε περισσότερος χρόνος) </a:t>
            </a:r>
            <a:r>
              <a:rPr lang="el-GR" dirty="0">
                <a:solidFill>
                  <a:srgbClr val="002060"/>
                </a:solidFill>
                <a:effectLst/>
                <a:ea typeface="Calibri" panose="020F0502020204030204" pitchFamily="34" charset="0"/>
              </a:rPr>
              <a:t>(Ryan &amp; Deci, 2017; Scott, Mortimer, &amp; Ametller, 2011). </a:t>
            </a:r>
            <a:endParaRPr lang="el-GR" dirty="0">
              <a:effectLst/>
              <a:ea typeface="Calibri" panose="020F0502020204030204" pitchFamily="34" charset="0"/>
            </a:endParaRPr>
          </a:p>
          <a:p>
            <a:pPr marL="342900" indent="-342900" algn="just">
              <a:lnSpc>
                <a:spcPct val="100000"/>
              </a:lnSpc>
              <a:buFont typeface="Arial" panose="020B0604020202020204" pitchFamily="34" charset="0"/>
              <a:buChar char="•"/>
            </a:pPr>
            <a:endParaRPr lang="el-GR" sz="2000" dirty="0">
              <a:solidFill>
                <a:srgbClr val="002060"/>
              </a:solidFill>
            </a:endParaRPr>
          </a:p>
          <a:p>
            <a:pPr indent="457200" algn="just">
              <a:spcBef>
                <a:spcPts val="1000"/>
              </a:spcBef>
            </a:pPr>
            <a:endParaRPr lang="el-GR" sz="1000" dirty="0">
              <a:effectLst/>
              <a:latin typeface="Times New Roman" panose="02020603050405020304" pitchFamily="18" charset="0"/>
              <a:ea typeface="Calibri" panose="020F0502020204030204" pitchFamily="34" charset="0"/>
            </a:endParaRPr>
          </a:p>
          <a:p>
            <a:r>
              <a:rPr lang="el-GR" dirty="0"/>
              <a:t>Η ορατότητα (</a:t>
            </a:r>
            <a:r>
              <a:rPr lang="en-US" dirty="0"/>
              <a:t>Hattie, 2008, p. 238) </a:t>
            </a:r>
            <a:r>
              <a:rPr lang="el-GR" dirty="0"/>
              <a:t>και επικέντρωσης σε βασικές έννοιες (</a:t>
            </a:r>
            <a:r>
              <a:rPr lang="en-US" dirty="0"/>
              <a:t>Blythe, 1997; Harlen, 2015; McTighe &amp; Wiggins, 2004; Tomlinson &amp; McTighe, 2006) </a:t>
            </a:r>
          </a:p>
          <a:p>
            <a:r>
              <a:rPr lang="el-GR" dirty="0"/>
              <a:t>σε συνδυασμό με το μονοπάτι μάθησης των </a:t>
            </a:r>
            <a:r>
              <a:rPr lang="en-US" dirty="0"/>
              <a:t>Azevedo, diSessa </a:t>
            </a:r>
            <a:r>
              <a:rPr lang="el-GR" dirty="0"/>
              <a:t>και </a:t>
            </a:r>
            <a:r>
              <a:rPr lang="en-US" dirty="0"/>
              <a:t>Sherin (Azevedo, diSessa, &amp; Sherin, 2012), </a:t>
            </a:r>
          </a:p>
          <a:p>
            <a:r>
              <a:rPr lang="el-GR" dirty="0"/>
              <a:t>τις κινήσεις λόγου (</a:t>
            </a:r>
            <a:r>
              <a:rPr lang="en-US" dirty="0"/>
              <a:t>Michaels &amp; O’Connor, 2015; O'Connor &amp; Michaels, 1996), </a:t>
            </a:r>
          </a:p>
          <a:p>
            <a:r>
              <a:rPr lang="el-GR" dirty="0"/>
              <a:t>τα πρωτόκολλα μεγαλόφωνης σκέψης (</a:t>
            </a:r>
            <a:r>
              <a:rPr lang="en-US" dirty="0"/>
              <a:t>Gold &amp; Gibson, 2001), </a:t>
            </a:r>
          </a:p>
          <a:p>
            <a:r>
              <a:rPr lang="el-GR" dirty="0"/>
              <a:t>τη θεωρία των παιδαγωγικών συνδέσμων (</a:t>
            </a:r>
            <a:r>
              <a:rPr lang="en-US" dirty="0"/>
              <a:t>Scott, Mortimer, &amp; Ametller, 2011) </a:t>
            </a:r>
          </a:p>
          <a:p>
            <a:r>
              <a:rPr lang="el-GR" dirty="0"/>
              <a:t>και το μοντέλο της σύνθετης μάθησης (</a:t>
            </a:r>
            <a:r>
              <a:rPr lang="en-US" dirty="0"/>
              <a:t>Van Merriënboer, Clark, &amp; De Croock, 2002). </a:t>
            </a:r>
          </a:p>
          <a:p>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23</a:t>
            </a:fld>
            <a:endParaRPr lang="el-GR"/>
          </a:p>
        </p:txBody>
      </p:sp>
    </p:spTree>
    <p:extLst>
      <p:ext uri="{BB962C8B-B14F-4D97-AF65-F5344CB8AC3E}">
        <p14:creationId xmlns:p14="http://schemas.microsoft.com/office/powerpoint/2010/main" val="1120698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24</a:t>
            </a:fld>
            <a:endParaRPr lang="el-GR"/>
          </a:p>
        </p:txBody>
      </p:sp>
    </p:spTree>
    <p:extLst>
      <p:ext uri="{BB962C8B-B14F-4D97-AF65-F5344CB8AC3E}">
        <p14:creationId xmlns:p14="http://schemas.microsoft.com/office/powerpoint/2010/main" val="2493546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600" b="1" dirty="0">
                <a:solidFill>
                  <a:srgbClr val="002060"/>
                </a:solidFill>
              </a:rPr>
              <a:t>διαφοροποίηση δραστηριότητας </a:t>
            </a:r>
            <a:r>
              <a:rPr lang="el-GR" dirty="0">
                <a:solidFill>
                  <a:srgbClr val="002060"/>
                </a:solidFill>
              </a:rPr>
              <a:t>(ατομική ή ομαδική εμπλοκή των μαθητών για έκφραση και δεν απαιτούν χρόνο για σκέψη προϋποθέτουν δηλωτική, εννοιολογική γνώση, συστήματος του εαυτού) </a:t>
            </a:r>
            <a:r>
              <a:rPr lang="el-GR" sz="1600" b="1" dirty="0">
                <a:solidFill>
                  <a:srgbClr val="002060"/>
                </a:solidFill>
              </a:rPr>
              <a:t>εργασίας </a:t>
            </a:r>
            <a:r>
              <a:rPr lang="el-GR" dirty="0">
                <a:solidFill>
                  <a:srgbClr val="002060"/>
                </a:solidFill>
              </a:rPr>
              <a:t>(μεγαλύτερα έργα που απαιτούν χρόνο για σκέψη, διερεύνηση, συνεργασία και συζήτηση -όταν αφορά ομαδικά έργα-, ανάλυση, σύγκλιση ή απόκλιση και σύνθεση προϋποθέτει πέρα από τη δηλωτική και εννοιολογική γνώση, και διαδικαστική-μεταγνωστική γνώση) </a:t>
            </a:r>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25</a:t>
            </a:fld>
            <a:endParaRPr lang="el-GR"/>
          </a:p>
        </p:txBody>
      </p:sp>
    </p:spTree>
    <p:extLst>
      <p:ext uri="{BB962C8B-B14F-4D97-AF65-F5344CB8AC3E}">
        <p14:creationId xmlns:p14="http://schemas.microsoft.com/office/powerpoint/2010/main" val="338256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3</a:t>
            </a:fld>
            <a:endParaRPr lang="el-GR"/>
          </a:p>
        </p:txBody>
      </p:sp>
    </p:spTree>
    <p:extLst>
      <p:ext uri="{BB962C8B-B14F-4D97-AF65-F5344CB8AC3E}">
        <p14:creationId xmlns:p14="http://schemas.microsoft.com/office/powerpoint/2010/main" val="588562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27</a:t>
            </a:fld>
            <a:endParaRPr lang="el-GR"/>
          </a:p>
        </p:txBody>
      </p:sp>
    </p:spTree>
    <p:extLst>
      <p:ext uri="{BB962C8B-B14F-4D97-AF65-F5344CB8AC3E}">
        <p14:creationId xmlns:p14="http://schemas.microsoft.com/office/powerpoint/2010/main" val="1986150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ορατότητα (</a:t>
            </a:r>
            <a:r>
              <a:rPr lang="en-US" dirty="0"/>
              <a:t>Hattie, 2008, p. 238) </a:t>
            </a:r>
            <a:r>
              <a:rPr lang="el-GR" dirty="0"/>
              <a:t>και επικέντρωσης σε βασικές έννοιες (</a:t>
            </a:r>
            <a:r>
              <a:rPr lang="en-US" dirty="0"/>
              <a:t>Blythe, 1997; Harlen, 2015; McTighe &amp; Wiggins, 2004; Tomlinson &amp; McTighe, 2006) </a:t>
            </a:r>
          </a:p>
          <a:p>
            <a:r>
              <a:rPr lang="el-GR" dirty="0"/>
              <a:t>σε συνδυασμό με το μονοπάτι μάθησης των </a:t>
            </a:r>
            <a:r>
              <a:rPr lang="en-US" dirty="0"/>
              <a:t>Azevedo, diSessa </a:t>
            </a:r>
            <a:r>
              <a:rPr lang="el-GR" dirty="0"/>
              <a:t>και </a:t>
            </a:r>
            <a:r>
              <a:rPr lang="en-US" dirty="0"/>
              <a:t>Sherin (Azevedo, diSessa, &amp; Sherin, 2012), </a:t>
            </a:r>
          </a:p>
          <a:p>
            <a:r>
              <a:rPr lang="el-GR" dirty="0"/>
              <a:t>τις κινήσεις λόγου (</a:t>
            </a:r>
            <a:r>
              <a:rPr lang="en-US" dirty="0"/>
              <a:t>Michaels &amp; O’Connor, 2015; O'Connor &amp; Michaels, 1996), </a:t>
            </a:r>
          </a:p>
          <a:p>
            <a:r>
              <a:rPr lang="el-GR" dirty="0"/>
              <a:t>τα πρωτόκολλα μεγαλόφωνης σκέψης (</a:t>
            </a:r>
            <a:r>
              <a:rPr lang="en-US" dirty="0"/>
              <a:t>Gold &amp; Gibson, 2001), </a:t>
            </a:r>
          </a:p>
          <a:p>
            <a:r>
              <a:rPr lang="el-GR" dirty="0"/>
              <a:t>τη θεωρία των παιδαγωγικών συνδέσμων (</a:t>
            </a:r>
            <a:r>
              <a:rPr lang="en-US" dirty="0"/>
              <a:t>Scott, Mortimer, &amp; Ametller, 2011) </a:t>
            </a:r>
          </a:p>
          <a:p>
            <a:r>
              <a:rPr lang="el-GR" dirty="0"/>
              <a:t>και το μοντέλο της σύνθετης μάθησης (</a:t>
            </a:r>
            <a:r>
              <a:rPr lang="en-US" dirty="0"/>
              <a:t>Van Merriënboer, Clark, &amp; De Croock, 2002). </a:t>
            </a:r>
          </a:p>
          <a:p>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33</a:t>
            </a:fld>
            <a:endParaRPr lang="el-GR"/>
          </a:p>
        </p:txBody>
      </p:sp>
    </p:spTree>
    <p:extLst>
      <p:ext uri="{BB962C8B-B14F-4D97-AF65-F5344CB8AC3E}">
        <p14:creationId xmlns:p14="http://schemas.microsoft.com/office/powerpoint/2010/main" val="669902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35</a:t>
            </a:fld>
            <a:endParaRPr lang="el-GR"/>
          </a:p>
        </p:txBody>
      </p:sp>
    </p:spTree>
    <p:extLst>
      <p:ext uri="{BB962C8B-B14F-4D97-AF65-F5344CB8AC3E}">
        <p14:creationId xmlns:p14="http://schemas.microsoft.com/office/powerpoint/2010/main" val="2188409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ορατότητα (</a:t>
            </a:r>
            <a:r>
              <a:rPr lang="en-US" dirty="0"/>
              <a:t>Hattie, 2008, p. 238) </a:t>
            </a:r>
            <a:r>
              <a:rPr lang="el-GR" dirty="0"/>
              <a:t>και επικέντρωσης σε βασικές έννοιες (</a:t>
            </a:r>
            <a:r>
              <a:rPr lang="en-US" dirty="0"/>
              <a:t>Blythe, 1997; Harlen, 2015; McTighe &amp; Wiggins, 2004; Tomlinson &amp; McTighe, 2006) </a:t>
            </a:r>
          </a:p>
          <a:p>
            <a:r>
              <a:rPr lang="el-GR" dirty="0"/>
              <a:t>σε συνδυασμό με το μονοπάτι μάθησης των </a:t>
            </a:r>
            <a:r>
              <a:rPr lang="en-US" dirty="0"/>
              <a:t>Azevedo, diSessa </a:t>
            </a:r>
            <a:r>
              <a:rPr lang="el-GR" dirty="0"/>
              <a:t>και </a:t>
            </a:r>
            <a:r>
              <a:rPr lang="en-US" dirty="0"/>
              <a:t>Sherin (Azevedo, diSessa, &amp; Sherin, 2012), </a:t>
            </a:r>
          </a:p>
          <a:p>
            <a:r>
              <a:rPr lang="el-GR" dirty="0"/>
              <a:t>τις κινήσεις λόγου (</a:t>
            </a:r>
            <a:r>
              <a:rPr lang="en-US" dirty="0"/>
              <a:t>Michaels &amp; O’Connor, 2015; O'Connor &amp; Michaels, 1996), </a:t>
            </a:r>
          </a:p>
          <a:p>
            <a:r>
              <a:rPr lang="el-GR" dirty="0"/>
              <a:t>τα πρωτόκολλα μεγαλόφωνης σκέψης (</a:t>
            </a:r>
            <a:r>
              <a:rPr lang="en-US" dirty="0"/>
              <a:t>Gold &amp; Gibson, 2001), </a:t>
            </a:r>
          </a:p>
          <a:p>
            <a:r>
              <a:rPr lang="el-GR" dirty="0"/>
              <a:t>τη θεωρία των παιδαγωγικών συνδέσμων (</a:t>
            </a:r>
            <a:r>
              <a:rPr lang="en-US" dirty="0"/>
              <a:t>Scott, Mortimer, &amp; Ametller, 2011) </a:t>
            </a:r>
          </a:p>
          <a:p>
            <a:r>
              <a:rPr lang="el-GR" dirty="0"/>
              <a:t>και το μοντέλο της σύνθετης μάθησης (</a:t>
            </a:r>
            <a:r>
              <a:rPr lang="en-US" dirty="0"/>
              <a:t>Van Merriënboer, Clark, &amp; De Croock, 2002). </a:t>
            </a:r>
          </a:p>
          <a:p>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36</a:t>
            </a:fld>
            <a:endParaRPr lang="el-GR"/>
          </a:p>
        </p:txBody>
      </p:sp>
    </p:spTree>
    <p:extLst>
      <p:ext uri="{BB962C8B-B14F-4D97-AF65-F5344CB8AC3E}">
        <p14:creationId xmlns:p14="http://schemas.microsoft.com/office/powerpoint/2010/main" val="1693273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41</a:t>
            </a:fld>
            <a:endParaRPr lang="en-ZA" dirty="0"/>
          </a:p>
        </p:txBody>
      </p:sp>
    </p:spTree>
    <p:extLst>
      <p:ext uri="{BB962C8B-B14F-4D97-AF65-F5344CB8AC3E}">
        <p14:creationId xmlns:p14="http://schemas.microsoft.com/office/powerpoint/2010/main" val="208149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42</a:t>
            </a:fld>
            <a:endParaRPr lang="en-ZA" dirty="0"/>
          </a:p>
        </p:txBody>
      </p:sp>
    </p:spTree>
    <p:extLst>
      <p:ext uri="{BB962C8B-B14F-4D97-AF65-F5344CB8AC3E}">
        <p14:creationId xmlns:p14="http://schemas.microsoft.com/office/powerpoint/2010/main" val="123123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dirty="0">
                <a:solidFill>
                  <a:srgbClr val="242562"/>
                </a:solidFill>
                <a:latin typeface="Calibri" panose="020F0502020204030204" pitchFamily="34" charset="0"/>
                <a:cs typeface="Calibri" panose="020F0502020204030204" pitchFamily="34" charset="0"/>
              </a:rPr>
              <a:t>Δεν αρκεί να προτείνει η ίδια η εκπαιδευτικός θέματα προς συζήτηση, χρειάζεται επιπρόσθετα να προκύπτει μέσα από ανάγκη των μαθητών και να έχει σχέση με τις δικιές τους οπτικές, εμπειρίες, στάσεις ή ενδιαφέροντα-χρειάζεται η εκπαιδευτικός να μπορεί να αναπροσαρμόζει τις ερωτήσεις ή τις δραστηριότητες στη βάση αυτών των πρωτοβουλιών των μαθητών. </a:t>
            </a:r>
            <a:endParaRPr lang="el-GR" dirty="0">
              <a:solidFill>
                <a:srgbClr val="FF0000"/>
              </a:solidFill>
              <a:latin typeface="Calibri" panose="020F0502020204030204" pitchFamily="34" charset="0"/>
              <a:cs typeface="Calibri" panose="020F0502020204030204" pitchFamily="34" charset="0"/>
            </a:endParaRPr>
          </a:p>
          <a:p>
            <a:pPr algn="just"/>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43</a:t>
            </a:fld>
            <a:endParaRPr lang="en-ZA" dirty="0"/>
          </a:p>
        </p:txBody>
      </p:sp>
    </p:spTree>
    <p:extLst>
      <p:ext uri="{BB962C8B-B14F-4D97-AF65-F5344CB8AC3E}">
        <p14:creationId xmlns:p14="http://schemas.microsoft.com/office/powerpoint/2010/main" val="429961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44</a:t>
            </a:fld>
            <a:endParaRPr lang="en-ZA" dirty="0"/>
          </a:p>
        </p:txBody>
      </p:sp>
    </p:spTree>
    <p:extLst>
      <p:ext uri="{BB962C8B-B14F-4D97-AF65-F5344CB8AC3E}">
        <p14:creationId xmlns:p14="http://schemas.microsoft.com/office/powerpoint/2010/main" val="199409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dirty="0"/>
              <a:t>Το</a:t>
            </a:r>
            <a:r>
              <a:rPr lang="el-GR" baseline="0" dirty="0"/>
              <a:t> σημαντικό είναι ότι στην εξ αποστάσεως συνθήκη δημιουργείται η ευκαιρία να μου διατυπώσουν τέτοιες ιδέες και εγώ έχω τον χρόνο να τις σκεφτώ.</a:t>
            </a:r>
          </a:p>
          <a:p>
            <a:pPr algn="just"/>
            <a:endParaRPr lang="el-GR" baseline="0" dirty="0"/>
          </a:p>
          <a:p>
            <a:pPr algn="just"/>
            <a:r>
              <a:rPr lang="el-GR" baseline="0" dirty="0"/>
              <a:t>Δηλαδή η μεικτή δεν οδηγεί αυτόματα στην επιτυχία, χρειάζεται σκέψη και στοχασμός πάνω στις πρακτικές που σχεδιάζεις και συνεχείς βελτιώσεις στη βάση της ανταπόκρισης των μαθητών και του τι θέλεις να πετύχεις κάθε φορά</a:t>
            </a:r>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45</a:t>
            </a:fld>
            <a:endParaRPr lang="en-ZA" dirty="0"/>
          </a:p>
        </p:txBody>
      </p:sp>
    </p:spTree>
    <p:extLst>
      <p:ext uri="{BB962C8B-B14F-4D97-AF65-F5344CB8AC3E}">
        <p14:creationId xmlns:p14="http://schemas.microsoft.com/office/powerpoint/2010/main" val="887727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46</a:t>
            </a:fld>
            <a:endParaRPr lang="en-ZA" dirty="0"/>
          </a:p>
        </p:txBody>
      </p:sp>
    </p:spTree>
    <p:extLst>
      <p:ext uri="{BB962C8B-B14F-4D97-AF65-F5344CB8AC3E}">
        <p14:creationId xmlns:p14="http://schemas.microsoft.com/office/powerpoint/2010/main" val="275914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5</a:t>
            </a:fld>
            <a:endParaRPr lang="el-GR"/>
          </a:p>
        </p:txBody>
      </p:sp>
    </p:spTree>
    <p:extLst>
      <p:ext uri="{BB962C8B-B14F-4D97-AF65-F5344CB8AC3E}">
        <p14:creationId xmlns:p14="http://schemas.microsoft.com/office/powerpoint/2010/main" val="267723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609600" lvl="1" indent="-342900" algn="just">
              <a:lnSpc>
                <a:spcPct val="100000"/>
              </a:lnSpc>
              <a:buFont typeface="Wingdings" panose="05000000000000000000" pitchFamily="2" charset="2"/>
              <a:buChar char="ü"/>
            </a:pPr>
            <a:r>
              <a:rPr lang="el-GR" b="1" dirty="0">
                <a:solidFill>
                  <a:srgbClr val="242562"/>
                </a:solidFill>
                <a:latin typeface="Calibri" panose="020F0502020204030204" pitchFamily="34" charset="0"/>
                <a:cs typeface="Calibri" panose="020F0502020204030204" pitchFamily="34" charset="0"/>
              </a:rPr>
              <a:t>To άγχος</a:t>
            </a:r>
            <a:r>
              <a:rPr lang="el-GR" dirty="0">
                <a:solidFill>
                  <a:srgbClr val="242562"/>
                </a:solidFill>
                <a:latin typeface="Calibri" panose="020F0502020204030204" pitchFamily="34" charset="0"/>
                <a:cs typeface="Calibri" panose="020F0502020204030204" pitchFamily="34" charset="0"/>
              </a:rPr>
              <a:t> έχει βρεθεί να λειτουργεί </a:t>
            </a:r>
            <a:r>
              <a:rPr lang="el-GR" b="1" dirty="0">
                <a:solidFill>
                  <a:srgbClr val="242562"/>
                </a:solidFill>
                <a:latin typeface="Calibri" panose="020F0502020204030204" pitchFamily="34" charset="0"/>
                <a:cs typeface="Calibri" panose="020F0502020204030204" pitchFamily="34" charset="0"/>
              </a:rPr>
              <a:t>ανασταλτικά στη </a:t>
            </a:r>
            <a:r>
              <a:rPr lang="el-GR" dirty="0">
                <a:solidFill>
                  <a:srgbClr val="242562"/>
                </a:solidFill>
                <a:latin typeface="Calibri" panose="020F0502020204030204" pitchFamily="34" charset="0"/>
                <a:cs typeface="Calibri" panose="020F0502020204030204" pitchFamily="34" charset="0"/>
              </a:rPr>
              <a:t>μάθηση μπλοκάροντας τους γνωστικούς πόρους, ιδιαίτερα αν θεωρείται ή είναι </a:t>
            </a:r>
            <a:r>
              <a:rPr lang="el-GR" b="1" dirty="0">
                <a:solidFill>
                  <a:srgbClr val="242562"/>
                </a:solidFill>
                <a:latin typeface="Calibri" panose="020F0502020204030204" pitchFamily="34" charset="0"/>
                <a:cs typeface="Calibri" panose="020F0502020204030204" pitchFamily="34" charset="0"/>
              </a:rPr>
              <a:t>πολύπλοκη για τους μαθητές η εργασία </a:t>
            </a:r>
            <a:r>
              <a:rPr lang="el-GR" dirty="0">
                <a:solidFill>
                  <a:srgbClr val="242562"/>
                </a:solidFill>
                <a:latin typeface="Calibri" panose="020F0502020204030204" pitchFamily="34" charset="0"/>
                <a:cs typeface="Calibri" panose="020F0502020204030204" pitchFamily="34" charset="0"/>
              </a:rPr>
              <a:t>(Pekrun, 2011). </a:t>
            </a:r>
          </a:p>
          <a:p>
            <a:pPr marL="609600" lvl="1" indent="-342900" algn="just">
              <a:lnSpc>
                <a:spcPct val="100000"/>
              </a:lnSpc>
              <a:buFont typeface="Wingdings" panose="05000000000000000000" pitchFamily="2" charset="2"/>
              <a:buChar char="ü"/>
            </a:pPr>
            <a:r>
              <a:rPr lang="el-GR" b="1" dirty="0">
                <a:solidFill>
                  <a:srgbClr val="242562"/>
                </a:solidFill>
                <a:latin typeface="Calibri" panose="020F0502020204030204" pitchFamily="34" charset="0"/>
                <a:cs typeface="Calibri" panose="020F0502020204030204" pitchFamily="34" charset="0"/>
              </a:rPr>
              <a:t>Βελτιώθηκε η συχνότητα αλληλεπίδρασης</a:t>
            </a:r>
            <a:r>
              <a:rPr lang="el-GR" dirty="0">
                <a:solidFill>
                  <a:srgbClr val="242562"/>
                </a:solidFill>
                <a:latin typeface="Calibri" panose="020F0502020204030204" pitchFamily="34" charset="0"/>
                <a:cs typeface="Calibri" panose="020F0502020204030204" pitchFamily="34" charset="0"/>
              </a:rPr>
              <a:t>, η </a:t>
            </a:r>
            <a:r>
              <a:rPr lang="el-GR" b="1" dirty="0">
                <a:solidFill>
                  <a:srgbClr val="242562"/>
                </a:solidFill>
                <a:latin typeface="Calibri" panose="020F0502020204030204" pitchFamily="34" charset="0"/>
                <a:cs typeface="Calibri" panose="020F0502020204030204" pitchFamily="34" charset="0"/>
              </a:rPr>
              <a:t>ποιότητα διαλόγων</a:t>
            </a:r>
            <a:r>
              <a:rPr lang="el-GR" dirty="0">
                <a:solidFill>
                  <a:srgbClr val="242562"/>
                </a:solidFill>
                <a:latin typeface="Calibri" panose="020F0502020204030204" pitchFamily="34" charset="0"/>
                <a:cs typeface="Calibri" panose="020F0502020204030204" pitchFamily="34" charset="0"/>
              </a:rPr>
              <a:t>, </a:t>
            </a:r>
            <a:r>
              <a:rPr lang="el-GR" b="1" dirty="0">
                <a:solidFill>
                  <a:srgbClr val="242562"/>
                </a:solidFill>
                <a:latin typeface="Calibri" panose="020F0502020204030204" pitchFamily="34" charset="0"/>
                <a:cs typeface="Calibri" panose="020F0502020204030204" pitchFamily="34" charset="0"/>
              </a:rPr>
              <a:t>ενδυναμώθηκε</a:t>
            </a:r>
            <a:r>
              <a:rPr lang="el-GR" dirty="0">
                <a:solidFill>
                  <a:srgbClr val="242562"/>
                </a:solidFill>
                <a:latin typeface="Calibri" panose="020F0502020204030204" pitchFamily="34" charset="0"/>
                <a:cs typeface="Calibri" panose="020F0502020204030204" pitchFamily="34" charset="0"/>
              </a:rPr>
              <a:t> η </a:t>
            </a:r>
            <a:r>
              <a:rPr lang="el-GR" b="1" dirty="0">
                <a:solidFill>
                  <a:srgbClr val="242562"/>
                </a:solidFill>
                <a:latin typeface="Calibri" panose="020F0502020204030204" pitchFamily="34" charset="0"/>
                <a:cs typeface="Calibri" panose="020F0502020204030204" pitchFamily="34" charset="0"/>
              </a:rPr>
              <a:t>αλληλεπίδραση μαθητή-μαθητή </a:t>
            </a:r>
            <a:r>
              <a:rPr lang="el-GR" dirty="0">
                <a:solidFill>
                  <a:srgbClr val="242562"/>
                </a:solidFill>
                <a:latin typeface="Calibri" panose="020F0502020204030204" pitchFamily="34" charset="0"/>
                <a:cs typeface="Calibri" panose="020F0502020204030204" pitchFamily="34" charset="0"/>
              </a:rPr>
              <a:t>(κοινωνική παρουσία)</a:t>
            </a:r>
          </a:p>
          <a:p>
            <a:pPr marL="609600" lvl="1" indent="-342900" algn="just">
              <a:lnSpc>
                <a:spcPct val="100000"/>
              </a:lnSpc>
              <a:buFont typeface="Wingdings" panose="05000000000000000000" pitchFamily="2" charset="2"/>
              <a:buChar char="ü"/>
            </a:pPr>
            <a:r>
              <a:rPr lang="el-GR" dirty="0">
                <a:solidFill>
                  <a:srgbClr val="242562"/>
                </a:solidFill>
                <a:latin typeface="Calibri" panose="020F0502020204030204" pitchFamily="34" charset="0"/>
                <a:cs typeface="Calibri" panose="020F0502020204030204" pitchFamily="34" charset="0"/>
              </a:rPr>
              <a:t>Η </a:t>
            </a:r>
            <a:r>
              <a:rPr lang="el-GR" b="1" dirty="0">
                <a:solidFill>
                  <a:srgbClr val="242562"/>
                </a:solidFill>
                <a:latin typeface="Calibri" panose="020F0502020204030204" pitchFamily="34" charset="0"/>
                <a:cs typeface="Calibri" panose="020F0502020204030204" pitchFamily="34" charset="0"/>
              </a:rPr>
              <a:t>αλληλεπίδραση μαθητή-εκπαιδευτικού και μαθητή-μαθητή έχει θετική επίδραση στη συναισθηματική εμπλοκή </a:t>
            </a:r>
            <a:r>
              <a:rPr lang="el-GR" dirty="0">
                <a:solidFill>
                  <a:srgbClr val="242562"/>
                </a:solidFill>
                <a:latin typeface="Calibri" panose="020F0502020204030204" pitchFamily="34" charset="0"/>
                <a:cs typeface="Calibri" panose="020F0502020204030204" pitchFamily="34" charset="0"/>
              </a:rPr>
              <a:t>(και κατά συνέπεια στη μάθηση)</a:t>
            </a:r>
            <a:r>
              <a:rPr lang="es-ES" dirty="0">
                <a:solidFill>
                  <a:srgbClr val="242562"/>
                </a:solidFill>
                <a:latin typeface="Calibri" panose="020F0502020204030204" pitchFamily="34" charset="0"/>
                <a:cs typeface="Calibri" panose="020F0502020204030204" pitchFamily="34" charset="0"/>
              </a:rPr>
              <a:t> </a:t>
            </a:r>
            <a:r>
              <a:rPr lang="el-GR" dirty="0">
                <a:solidFill>
                  <a:srgbClr val="242562"/>
                </a:solidFill>
                <a:latin typeface="Calibri" panose="020F0502020204030204" pitchFamily="34" charset="0"/>
                <a:cs typeface="Calibri" panose="020F0502020204030204" pitchFamily="34" charset="0"/>
              </a:rPr>
              <a:t>(</a:t>
            </a:r>
            <a:r>
              <a:rPr lang="es-ES" dirty="0">
                <a:solidFill>
                  <a:srgbClr val="242562"/>
                </a:solidFill>
                <a:latin typeface="Calibri" panose="020F0502020204030204" pitchFamily="34" charset="0"/>
                <a:cs typeface="Calibri" panose="020F0502020204030204" pitchFamily="34" charset="0"/>
              </a:rPr>
              <a:t>Molinillo,</a:t>
            </a:r>
            <a:r>
              <a:rPr lang="el-GR" dirty="0">
                <a:solidFill>
                  <a:srgbClr val="242562"/>
                </a:solidFill>
                <a:latin typeface="Calibri" panose="020F0502020204030204" pitchFamily="34" charset="0"/>
                <a:cs typeface="Calibri" panose="020F0502020204030204" pitchFamily="34" charset="0"/>
              </a:rPr>
              <a:t> </a:t>
            </a:r>
            <a:r>
              <a:rPr lang="es-ES" dirty="0">
                <a:solidFill>
                  <a:srgbClr val="242562"/>
                </a:solidFill>
                <a:latin typeface="Calibri" panose="020F0502020204030204" pitchFamily="34" charset="0"/>
                <a:cs typeface="Calibri" panose="020F0502020204030204" pitchFamily="34" charset="0"/>
              </a:rPr>
              <a:t>Aguilar-Illescas,</a:t>
            </a:r>
            <a:r>
              <a:rPr lang="el-GR" dirty="0">
                <a:solidFill>
                  <a:srgbClr val="242562"/>
                </a:solidFill>
                <a:latin typeface="Calibri" panose="020F0502020204030204" pitchFamily="34" charset="0"/>
                <a:cs typeface="Calibri" panose="020F0502020204030204" pitchFamily="34" charset="0"/>
              </a:rPr>
              <a:t> </a:t>
            </a:r>
            <a:r>
              <a:rPr lang="es-ES" dirty="0">
                <a:solidFill>
                  <a:srgbClr val="242562"/>
                </a:solidFill>
                <a:latin typeface="Calibri" panose="020F0502020204030204" pitchFamily="34" charset="0"/>
                <a:cs typeface="Calibri" panose="020F0502020204030204" pitchFamily="34" charset="0"/>
              </a:rPr>
              <a:t>Anaya-Sánchez, &amp; Vallespín-Arán,</a:t>
            </a:r>
            <a:r>
              <a:rPr lang="el-GR" dirty="0">
                <a:solidFill>
                  <a:srgbClr val="242562"/>
                </a:solidFill>
                <a:latin typeface="Calibri" panose="020F0502020204030204" pitchFamily="34" charset="0"/>
                <a:cs typeface="Calibri" panose="020F0502020204030204" pitchFamily="34" charset="0"/>
              </a:rPr>
              <a:t> </a:t>
            </a:r>
            <a:r>
              <a:rPr lang="es-ES" dirty="0">
                <a:solidFill>
                  <a:srgbClr val="242562"/>
                </a:solidFill>
                <a:latin typeface="Calibri" panose="020F0502020204030204" pitchFamily="34" charset="0"/>
                <a:cs typeface="Calibri" panose="020F0502020204030204" pitchFamily="34" charset="0"/>
              </a:rPr>
              <a:t>2018)</a:t>
            </a:r>
            <a:r>
              <a:rPr lang="el-GR" dirty="0">
                <a:solidFill>
                  <a:srgbClr val="242562"/>
                </a:solidFill>
                <a:latin typeface="Calibri" panose="020F0502020204030204" pitchFamily="34" charset="0"/>
                <a:cs typeface="Calibri" panose="020F0502020204030204" pitchFamily="34" charset="0"/>
              </a:rPr>
              <a:t> </a:t>
            </a:r>
          </a:p>
          <a:p>
            <a:pPr marL="609600" lvl="1" indent="-342900" algn="just">
              <a:lnSpc>
                <a:spcPct val="100000"/>
              </a:lnSpc>
              <a:buFont typeface="Wingdings" panose="05000000000000000000" pitchFamily="2" charset="2"/>
              <a:buChar char="ü"/>
            </a:pPr>
            <a:r>
              <a:rPr lang="el-GR" dirty="0">
                <a:solidFill>
                  <a:srgbClr val="242562"/>
                </a:solidFill>
                <a:latin typeface="Calibri" panose="020F0502020204030204" pitchFamily="34" charset="0"/>
                <a:cs typeface="Calibri" panose="020F0502020204030204" pitchFamily="34" charset="0"/>
              </a:rPr>
              <a:t>Τα μηνύματα της κοινότητας της λογοτεχνίας (messenger) ήταν ανά συμμετέχοντα μαθητή με </a:t>
            </a:r>
            <a:r>
              <a:rPr lang="el-GR" b="1" dirty="0">
                <a:solidFill>
                  <a:srgbClr val="242562"/>
                </a:solidFill>
                <a:latin typeface="Calibri" panose="020F0502020204030204" pitchFamily="34" charset="0"/>
                <a:cs typeface="Calibri" panose="020F0502020204030204" pitchFamily="34" charset="0"/>
              </a:rPr>
              <a:t>διάμεση τιμή μηνυμάτων=110 μηνύματα με ελάχιστη τιμή=14 και μέγιστη=1682 μηνύματα. </a:t>
            </a:r>
            <a:endParaRPr lang="el-GR" b="1" dirty="0">
              <a:solidFill>
                <a:srgbClr val="FF0000"/>
              </a:solidFill>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47</a:t>
            </a:fld>
            <a:endParaRPr lang="en-ZA" dirty="0"/>
          </a:p>
        </p:txBody>
      </p:sp>
    </p:spTree>
    <p:extLst>
      <p:ext uri="{BB962C8B-B14F-4D97-AF65-F5344CB8AC3E}">
        <p14:creationId xmlns:p14="http://schemas.microsoft.com/office/powerpoint/2010/main" val="1704221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baseline="0" dirty="0">
              <a:solidFill>
                <a:srgbClr val="242562"/>
              </a:solidFill>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48</a:t>
            </a:fld>
            <a:endParaRPr lang="en-ZA" dirty="0"/>
          </a:p>
        </p:txBody>
      </p:sp>
    </p:spTree>
    <p:extLst>
      <p:ext uri="{BB962C8B-B14F-4D97-AF65-F5344CB8AC3E}">
        <p14:creationId xmlns:p14="http://schemas.microsoft.com/office/powerpoint/2010/main" val="874544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baseline="0" dirty="0">
              <a:solidFill>
                <a:srgbClr val="242562"/>
              </a:solidFill>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49</a:t>
            </a:fld>
            <a:endParaRPr lang="en-ZA" dirty="0"/>
          </a:p>
        </p:txBody>
      </p:sp>
    </p:spTree>
    <p:extLst>
      <p:ext uri="{BB962C8B-B14F-4D97-AF65-F5344CB8AC3E}">
        <p14:creationId xmlns:p14="http://schemas.microsoft.com/office/powerpoint/2010/main" val="184437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baseline="0" dirty="0">
              <a:solidFill>
                <a:srgbClr val="242562"/>
              </a:solidFill>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solidFill>
                  <a:prstClr val="black"/>
                </a:solidFill>
              </a:rPr>
              <a:pPr/>
              <a:t>50</a:t>
            </a:fld>
            <a:endParaRPr lang="en-ZA" dirty="0">
              <a:solidFill>
                <a:prstClr val="black"/>
              </a:solidFill>
            </a:endParaRPr>
          </a:p>
        </p:txBody>
      </p:sp>
    </p:spTree>
    <p:extLst>
      <p:ext uri="{BB962C8B-B14F-4D97-AF65-F5344CB8AC3E}">
        <p14:creationId xmlns:p14="http://schemas.microsoft.com/office/powerpoint/2010/main" val="894445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baseline="0" dirty="0">
              <a:solidFill>
                <a:srgbClr val="242562"/>
              </a:solidFill>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solidFill>
                  <a:prstClr val="black"/>
                </a:solidFill>
              </a:rPr>
              <a:pPr/>
              <a:t>51</a:t>
            </a:fld>
            <a:endParaRPr lang="en-ZA" dirty="0">
              <a:solidFill>
                <a:prstClr val="black"/>
              </a:solidFill>
            </a:endParaRPr>
          </a:p>
        </p:txBody>
      </p:sp>
    </p:spTree>
    <p:extLst>
      <p:ext uri="{BB962C8B-B14F-4D97-AF65-F5344CB8AC3E}">
        <p14:creationId xmlns:p14="http://schemas.microsoft.com/office/powerpoint/2010/main" val="3157358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if you have any questions I am ready to answer</a:t>
            </a:r>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52</a:t>
            </a:fld>
            <a:endParaRPr lang="en-ZA" dirty="0"/>
          </a:p>
        </p:txBody>
      </p:sp>
    </p:spTree>
    <p:extLst>
      <p:ext uri="{BB962C8B-B14F-4D97-AF65-F5344CB8AC3E}">
        <p14:creationId xmlns:p14="http://schemas.microsoft.com/office/powerpoint/2010/main" val="211516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6</a:t>
            </a:fld>
            <a:endParaRPr lang="el-GR"/>
          </a:p>
        </p:txBody>
      </p:sp>
    </p:spTree>
    <p:extLst>
      <p:ext uri="{BB962C8B-B14F-4D97-AF65-F5344CB8AC3E}">
        <p14:creationId xmlns:p14="http://schemas.microsoft.com/office/powerpoint/2010/main" val="349847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7</a:t>
            </a:fld>
            <a:endParaRPr lang="el-GR"/>
          </a:p>
        </p:txBody>
      </p:sp>
    </p:spTree>
    <p:extLst>
      <p:ext uri="{BB962C8B-B14F-4D97-AF65-F5344CB8AC3E}">
        <p14:creationId xmlns:p14="http://schemas.microsoft.com/office/powerpoint/2010/main" val="423211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Smith, K., &amp; Hill, J. (2019). Defining the nature of blended learning through its depiction in current research. </a:t>
            </a:r>
            <a:r>
              <a:rPr lang="en-US" i="1" dirty="0"/>
              <a:t>Higher Education Research &amp; Development</a:t>
            </a:r>
            <a:r>
              <a:rPr lang="en-US" dirty="0"/>
              <a:t>, </a:t>
            </a:r>
            <a:r>
              <a:rPr lang="en-US" i="1" dirty="0"/>
              <a:t>38</a:t>
            </a:r>
            <a:r>
              <a:rPr lang="en-US" dirty="0"/>
              <a:t>(2), 383-397.</a:t>
            </a:r>
            <a:endParaRPr lang="el-GR" dirty="0"/>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8</a:t>
            </a:fld>
            <a:endParaRPr lang="el-GR"/>
          </a:p>
        </p:txBody>
      </p:sp>
    </p:spTree>
    <p:extLst>
      <p:ext uri="{BB962C8B-B14F-4D97-AF65-F5344CB8AC3E}">
        <p14:creationId xmlns:p14="http://schemas.microsoft.com/office/powerpoint/2010/main" val="52725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Smith, K., &amp; Hill, J. (2019). Defining the nature of blended learning through its depiction in current research. </a:t>
            </a:r>
            <a:r>
              <a:rPr lang="en-US" i="1" dirty="0"/>
              <a:t>Higher Education Research &amp; Development</a:t>
            </a:r>
            <a:r>
              <a:rPr lang="en-US" dirty="0"/>
              <a:t>, </a:t>
            </a:r>
            <a:r>
              <a:rPr lang="en-US" i="1" dirty="0"/>
              <a:t>38</a:t>
            </a:r>
            <a:r>
              <a:rPr lang="en-US" dirty="0"/>
              <a:t>(2), 383-397.</a:t>
            </a:r>
            <a:endParaRPr lang="el-GR" dirty="0"/>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9</a:t>
            </a:fld>
            <a:endParaRPr lang="el-GR"/>
          </a:p>
        </p:txBody>
      </p:sp>
    </p:spTree>
    <p:extLst>
      <p:ext uri="{BB962C8B-B14F-4D97-AF65-F5344CB8AC3E}">
        <p14:creationId xmlns:p14="http://schemas.microsoft.com/office/powerpoint/2010/main" val="406145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0"/>
              </a:spcAft>
            </a:pPr>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10</a:t>
            </a:fld>
            <a:endParaRPr lang="el-GR"/>
          </a:p>
        </p:txBody>
      </p:sp>
    </p:spTree>
    <p:extLst>
      <p:ext uri="{BB962C8B-B14F-4D97-AF65-F5344CB8AC3E}">
        <p14:creationId xmlns:p14="http://schemas.microsoft.com/office/powerpoint/2010/main" val="201702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0"/>
              </a:spcAft>
            </a:pPr>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11</a:t>
            </a:fld>
            <a:endParaRPr lang="el-GR"/>
          </a:p>
        </p:txBody>
      </p:sp>
    </p:spTree>
    <p:extLst>
      <p:ext uri="{BB962C8B-B14F-4D97-AF65-F5344CB8AC3E}">
        <p14:creationId xmlns:p14="http://schemas.microsoft.com/office/powerpoint/2010/main" val="150597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Tree>
    <p:extLst>
      <p:ext uri="{BB962C8B-B14F-4D97-AF65-F5344CB8AC3E}">
        <p14:creationId xmlns:p14="http://schemas.microsoft.com/office/powerpoint/2010/main" val="2295771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1714960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στήλε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10" name="Content Placeholder 2">
            <a:extLst>
              <a:ext uri="{FF2B5EF4-FFF2-40B4-BE49-F238E27FC236}">
                <a16:creationId xmlns:a16="http://schemas.microsoft.com/office/drawing/2014/main" id="{AFA90A43-BEC4-4B20-96E2-797B03FB82F2}"/>
              </a:ext>
            </a:extLst>
          </p:cNvPr>
          <p:cNvSpPr>
            <a:spLocks noGrp="1"/>
          </p:cNvSpPr>
          <p:nvPr>
            <p:ph idx="33"/>
          </p:nvPr>
        </p:nvSpPr>
        <p:spPr>
          <a:xfrm>
            <a:off x="430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12" name="Content Placeholder 2">
            <a:extLst>
              <a:ext uri="{FF2B5EF4-FFF2-40B4-BE49-F238E27FC236}">
                <a16:creationId xmlns:a16="http://schemas.microsoft.com/office/drawing/2014/main" id="{8A2C2023-6C37-4611-ACAF-5F2060202836}"/>
              </a:ext>
            </a:extLst>
          </p:cNvPr>
          <p:cNvSpPr>
            <a:spLocks noGrp="1"/>
          </p:cNvSpPr>
          <p:nvPr>
            <p:ph idx="34"/>
          </p:nvPr>
        </p:nvSpPr>
        <p:spPr>
          <a:xfrm>
            <a:off x="817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Tree>
    <p:extLst>
      <p:ext uri="{BB962C8B-B14F-4D97-AF65-F5344CB8AC3E}">
        <p14:creationId xmlns:p14="http://schemas.microsoft.com/office/powerpoint/2010/main" val="590430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142762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8" name="Freeform 5">
            <a:extLst>
              <a:ext uri="{FF2B5EF4-FFF2-40B4-BE49-F238E27FC236}">
                <a16:creationId xmlns:a16="http://schemas.microsoft.com/office/drawing/2014/main" id="{7B4A83CE-8643-4697-94A9-C9F587F46E23}"/>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ZA" dirty="0"/>
          </a:p>
        </p:txBody>
      </p:sp>
    </p:spTree>
    <p:extLst>
      <p:ext uri="{BB962C8B-B14F-4D97-AF65-F5344CB8AC3E}">
        <p14:creationId xmlns:p14="http://schemas.microsoft.com/office/powerpoint/2010/main" val="1018594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0" name="Freeform 5">
            <a:extLst>
              <a:ext uri="{FF2B5EF4-FFF2-40B4-BE49-F238E27FC236}">
                <a16:creationId xmlns:a16="http://schemas.microsoft.com/office/drawing/2014/main" id="{9F2C1E7C-A088-4772-84B3-15309BEADF7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979229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9" name="Freeform 5">
            <a:extLst>
              <a:ext uri="{FF2B5EF4-FFF2-40B4-BE49-F238E27FC236}">
                <a16:creationId xmlns:a16="http://schemas.microsoft.com/office/drawing/2014/main" id="{6ABA22C7-C35B-4EC0-B7CE-54F9EEFCB71D}"/>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0" name="Freeform 5">
            <a:extLst>
              <a:ext uri="{FF2B5EF4-FFF2-40B4-BE49-F238E27FC236}">
                <a16:creationId xmlns:a16="http://schemas.microsoft.com/office/drawing/2014/main" id="{6DAE4BC9-9CFF-4522-8216-651498F7A167}"/>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8E822AA0-FB3E-4051-AA1F-F51204BA02A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2" name="Freeform 5">
            <a:extLst>
              <a:ext uri="{FF2B5EF4-FFF2-40B4-BE49-F238E27FC236}">
                <a16:creationId xmlns:a16="http://schemas.microsoft.com/office/drawing/2014/main" id="{3445288A-D169-4374-BCFD-917DD04B2B1E}"/>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4107162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0"/>
            <a:ext cx="5460114" cy="466571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0"/>
            <a:ext cx="5460114" cy="466571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extLst>
      <p:ext uri="{BB962C8B-B14F-4D97-AF65-F5344CB8AC3E}">
        <p14:creationId xmlns:p14="http://schemas.microsoft.com/office/powerpoint/2010/main" val="115721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6339334" y="2486989"/>
            <a:ext cx="5432666" cy="370267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431800" y="2486989"/>
            <a:ext cx="5491215" cy="370267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extLst>
      <p:ext uri="{BB962C8B-B14F-4D97-AF65-F5344CB8AC3E}">
        <p14:creationId xmlns:p14="http://schemas.microsoft.com/office/powerpoint/2010/main" val="72490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extLst>
      <p:ext uri="{BB962C8B-B14F-4D97-AF65-F5344CB8AC3E}">
        <p14:creationId xmlns:p14="http://schemas.microsoft.com/office/powerpoint/2010/main" val="1564517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l-GR"/>
              <a:t>Κάντε κλικ στο εικονίδιο για να προσθέσετε εικόνα</a:t>
            </a:r>
            <a:endParaRPr lang="en-US" dirty="0"/>
          </a:p>
        </p:txBody>
      </p:sp>
    </p:spTree>
    <p:extLst>
      <p:ext uri="{BB962C8B-B14F-4D97-AF65-F5344CB8AC3E}">
        <p14:creationId xmlns:p14="http://schemas.microsoft.com/office/powerpoint/2010/main" val="677085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ZA" dirty="0"/>
          </a:p>
        </p:txBody>
      </p:sp>
    </p:spTree>
    <p:extLst>
      <p:ext uri="{BB962C8B-B14F-4D97-AF65-F5344CB8AC3E}">
        <p14:creationId xmlns:p14="http://schemas.microsoft.com/office/powerpoint/2010/main" val="4097175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l-GR"/>
              <a:t>Στυλ κύριου τίτλου</a:t>
            </a:r>
            <a:endParaRPr lang="en-US"/>
          </a:p>
        </p:txBody>
      </p:sp>
    </p:spTree>
    <p:extLst>
      <p:ext uri="{BB962C8B-B14F-4D97-AF65-F5344CB8AC3E}">
        <p14:creationId xmlns:p14="http://schemas.microsoft.com/office/powerpoint/2010/main" val="3203245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10069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ZA" dirty="0"/>
          </a:p>
        </p:txBody>
      </p:sp>
    </p:spTree>
    <p:extLst>
      <p:ext uri="{BB962C8B-B14F-4D97-AF65-F5344CB8AC3E}">
        <p14:creationId xmlns:p14="http://schemas.microsoft.com/office/powerpoint/2010/main" val="3662213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3923140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851611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88185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1579662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11268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3289960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l-GR"/>
              <a:t>Στυλ υποδείγματος κειμένου</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4045995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ZA" dirty="0"/>
              <a:t>Enter your caption</a:t>
            </a:r>
          </a:p>
        </p:txBody>
      </p:sp>
    </p:spTree>
    <p:extLst>
      <p:ext uri="{BB962C8B-B14F-4D97-AF65-F5344CB8AC3E}">
        <p14:creationId xmlns:p14="http://schemas.microsoft.com/office/powerpoint/2010/main" val="282174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08883187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64" r:id="rId22"/>
    <p:sldLayoutId id="2147483765" r:id="rId2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928;&#943;&#957;&#945;&#954;&#945;&#962;%20&#956;&#959;&#957;&#964;&#941;&#955;&#969;&#957;%20&#945;&#957;&#945;&#956;&#959;&#961;&#966;&#969;&#956;&#941;&#957;&#959;&#962;%20&#963;&#964;&#951;%20&#946;&#940;&#963;&#951;%20&#954;&#949;&#953;&#956;&#941;&#957;&#959;&#965;%2022.docx"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9.xml"/><Relationship Id="rId7" Type="http://schemas.openxmlformats.org/officeDocument/2006/relationships/hyperlink" Target="Christensen%20models%201.pdf" TargetMode="External"/><Relationship Id="rId12" Type="http://schemas.openxmlformats.org/officeDocument/2006/relationships/hyperlink" Target="https://content.e-me.edu.gr/wp-admin/admin-ajax.php?action=h5p_embed&amp;id=1191465" TargetMode="Externa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hyperlink" Target="https://content.e-me.edu.gr/wp-admin/admin-ajax.php?action=h5p_embed&amp;id=1191451" TargetMode="External"/><Relationship Id="rId5" Type="http://schemas.openxmlformats.org/officeDocument/2006/relationships/oleObject" Target="../embeddings/oleObject1.bin"/><Relationship Id="rId10" Type="http://schemas.openxmlformats.org/officeDocument/2006/relationships/hyperlink" Target="https://www.youtube.com/watch?v=LO9F1kcKB_I" TargetMode="External"/><Relationship Id="rId4" Type="http://schemas.openxmlformats.org/officeDocument/2006/relationships/hyperlink" Target="Christensen%20models%202.pdf" TargetMode="External"/><Relationship Id="rId9"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hyperlink" Target="https://ant.umn.edu/" TargetMode="External"/><Relationship Id="rId2" Type="http://schemas.openxmlformats.org/officeDocument/2006/relationships/hyperlink" Target="https://edpuzzle.com/"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33.xml"/><Relationship Id="rId18" Type="http://schemas.openxmlformats.org/officeDocument/2006/relationships/image" Target="../media/image3.jpg"/><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29.xml"/><Relationship Id="rId17" Type="http://schemas.openxmlformats.org/officeDocument/2006/relationships/slide" Target="slide51.xml"/><Relationship Id="rId2" Type="http://schemas.openxmlformats.org/officeDocument/2006/relationships/slide" Target="slide3.xml"/><Relationship Id="rId16" Type="http://schemas.openxmlformats.org/officeDocument/2006/relationships/slide" Target="slide48.xml"/><Relationship Id="rId1" Type="http://schemas.openxmlformats.org/officeDocument/2006/relationships/slideLayout" Target="../slideLayouts/slideLayout15.xml"/><Relationship Id="rId6" Type="http://schemas.openxmlformats.org/officeDocument/2006/relationships/slide" Target="slide10.xml"/><Relationship Id="rId11" Type="http://schemas.openxmlformats.org/officeDocument/2006/relationships/slide" Target="slide32.xml"/><Relationship Id="rId5" Type="http://schemas.openxmlformats.org/officeDocument/2006/relationships/slide" Target="slide9.xml"/><Relationship Id="rId15" Type="http://schemas.openxmlformats.org/officeDocument/2006/relationships/slide" Target="slide41.xml"/><Relationship Id="rId10" Type="http://schemas.openxmlformats.org/officeDocument/2006/relationships/slide" Target="slide22.xml"/><Relationship Id="rId4" Type="http://schemas.openxmlformats.org/officeDocument/2006/relationships/slide" Target="slide8.xml"/><Relationship Id="rId9" Type="http://schemas.openxmlformats.org/officeDocument/2006/relationships/slide" Target="slide21.xml"/><Relationship Id="rId14" Type="http://schemas.openxmlformats.org/officeDocument/2006/relationships/slide" Target="slide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914;&#953;&#946;&#955;&#953;&#959;&#947;&#961;&#945;&#966;&#943;&#945;%20&#924;&#949;&#953;&#954;&#964;&#942;&#962;%20&#924;&#940;&#952;&#951;&#963;&#951;&#962;-&#914;&#959;&#970;&#946;&#972;&#957;&#964;&#945;.docx"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εικόνας 8"/>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t="7778" b="7778"/>
          <a:stretch>
            <a:fillRect/>
          </a:stretch>
        </p:blipFill>
        <p:spPr>
          <a:xfrm>
            <a:off x="0" y="18348"/>
            <a:ext cx="9165473" cy="6345964"/>
          </a:xfrm>
          <a:solidFill>
            <a:srgbClr val="00297A"/>
          </a:solid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965077" y="4549717"/>
            <a:ext cx="10805467" cy="1814595"/>
          </a:xfrm>
          <a:solidFill>
            <a:srgbClr val="00297A"/>
          </a:solidFill>
          <a:ln>
            <a:solidFill>
              <a:srgbClr val="002060"/>
            </a:solidFill>
          </a:ln>
        </p:spPr>
        <p:txBody>
          <a:bodyPr>
            <a:normAutofit/>
          </a:bodyPr>
          <a:lstStyle/>
          <a:p>
            <a:pPr algn="r">
              <a:lnSpc>
                <a:spcPct val="100000"/>
              </a:lnSpc>
            </a:pPr>
            <a:r>
              <a:rPr lang="el-GR" sz="2400" cap="none" spc="0" dirty="0">
                <a:solidFill>
                  <a:schemeClr val="bg1"/>
                </a:solidFill>
                <a:latin typeface="Corbel" panose="020B0503020204020204" pitchFamily="34" charset="0"/>
                <a:cs typeface="Times New Roman" panose="02020603050405020304" pitchFamily="18" charset="0"/>
              </a:rPr>
              <a:t>Μοντέλα Μεικτής Μάθησης</a:t>
            </a:r>
            <a:br>
              <a:rPr lang="el-GR" sz="2400" cap="none" spc="0" dirty="0">
                <a:solidFill>
                  <a:schemeClr val="bg1"/>
                </a:solidFill>
                <a:latin typeface="Corbel" panose="020B0503020204020204" pitchFamily="34" charset="0"/>
                <a:cs typeface="Times New Roman" panose="02020603050405020304" pitchFamily="18" charset="0"/>
              </a:rPr>
            </a:br>
            <a:r>
              <a:rPr lang="el-GR" sz="2400" cap="none" spc="0" dirty="0">
                <a:solidFill>
                  <a:schemeClr val="bg1"/>
                </a:solidFill>
                <a:latin typeface="Corbel" panose="020B0503020204020204" pitchFamily="34" charset="0"/>
                <a:cs typeface="Times New Roman" panose="02020603050405020304" pitchFamily="18" charset="0"/>
              </a:rPr>
              <a:t>Θεοδώρα Βοϊβόντα</a:t>
            </a:r>
            <a:r>
              <a:rPr lang="el-GR" sz="2400" spc="0" dirty="0">
                <a:solidFill>
                  <a:schemeClr val="bg1"/>
                </a:solidFill>
                <a:latin typeface="Corbel" panose="020B0503020204020204" pitchFamily="34" charset="0"/>
                <a:cs typeface="Times New Roman" panose="02020603050405020304" pitchFamily="18" charset="0"/>
              </a:rPr>
              <a:t> και </a:t>
            </a:r>
            <a:r>
              <a:rPr lang="el-GR" sz="2400" cap="none" spc="0" dirty="0">
                <a:solidFill>
                  <a:schemeClr val="bg1"/>
                </a:solidFill>
                <a:latin typeface="Corbel" panose="020B0503020204020204" pitchFamily="34" charset="0"/>
                <a:cs typeface="Times New Roman" panose="02020603050405020304" pitchFamily="18" charset="0"/>
              </a:rPr>
              <a:t>Βασίλης Κόλλιας</a:t>
            </a:r>
            <a:endParaRPr lang="en-ZA" sz="2400" cap="none" spc="0" dirty="0">
              <a:solidFill>
                <a:schemeClr val="bg1"/>
              </a:solidFill>
              <a:latin typeface="Corbel" panose="020B0503020204020204" pitchFamily="34" charset="0"/>
              <a:cs typeface="Times New Roman" panose="02020603050405020304" pitchFamily="18" charset="0"/>
            </a:endParaRPr>
          </a:p>
        </p:txBody>
      </p:sp>
      <p:sp>
        <p:nvSpPr>
          <p:cNvPr id="25" name="TextBox 24" descr="Slide accent to title box">
            <a:extLst>
              <a:ext uri="{FF2B5EF4-FFF2-40B4-BE49-F238E27FC236}">
                <a16:creationId xmlns:a16="http://schemas.microsoft.com/office/drawing/2014/main" id="{7EF238CB-AB58-4787-8F9C-A1C16929A2FA}"/>
              </a:ext>
              <a:ext uri="{C183D7F6-B498-43B3-948B-1728B52AA6E4}">
                <adec:decorative xmlns:adec="http://schemas.microsoft.com/office/drawing/2017/decorative" val="1"/>
              </a:ext>
            </a:extLst>
          </p:cNvPr>
          <p:cNvSpPr txBox="1">
            <a:spLocks/>
          </p:cNvSpPr>
          <p:nvPr/>
        </p:nvSpPr>
        <p:spPr>
          <a:xfrm flipH="1">
            <a:off x="-40523" y="4676775"/>
            <a:ext cx="1481849" cy="2200275"/>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solidFill>
            <a:srgbClr val="002060"/>
          </a:solidFill>
          <a:ln w="3175">
            <a:solidFill>
              <a:srgbClr val="002060"/>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12" name="Isosceles Triangle 19" descr="Slide shadow to title box">
            <a:extLst>
              <a:ext uri="{FF2B5EF4-FFF2-40B4-BE49-F238E27FC236}">
                <a16:creationId xmlns:a16="http://schemas.microsoft.com/office/drawing/2014/main" id="{545D50A1-D634-4325-B06C-5450FDF7B818}"/>
              </a:ext>
              <a:ext uri="{C183D7F6-B498-43B3-948B-1728B52AA6E4}">
                <adec:decorative xmlns:adec="http://schemas.microsoft.com/office/drawing/2017/decorative" val="1"/>
              </a:ext>
            </a:extLst>
          </p:cNvPr>
          <p:cNvSpPr/>
          <p:nvPr/>
        </p:nvSpPr>
        <p:spPr>
          <a:xfrm rot="10800000" flipH="1">
            <a:off x="965077" y="6364312"/>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Εικόνα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6438" y="123980"/>
            <a:ext cx="3443619" cy="1903228"/>
          </a:xfrm>
          <a:prstGeom prst="rect">
            <a:avLst/>
          </a:prstGeom>
        </p:spPr>
      </p:pic>
    </p:spTree>
    <p:extLst>
      <p:ext uri="{BB962C8B-B14F-4D97-AF65-F5344CB8AC3E}">
        <p14:creationId xmlns:p14="http://schemas.microsoft.com/office/powerpoint/2010/main" val="281556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hlinkClick r:id="rId3" action="ppaction://hlinkfile"/>
            <a:extLst>
              <a:ext uri="{FF2B5EF4-FFF2-40B4-BE49-F238E27FC236}">
                <a16:creationId xmlns:a16="http://schemas.microsoft.com/office/drawing/2014/main" id="{F0C19DE9-685F-6E37-04F3-4CA48FE0DAA3}"/>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Lst>
          </a:blip>
          <a:srcRect t="6597"/>
          <a:stretch/>
        </p:blipFill>
        <p:spPr>
          <a:xfrm>
            <a:off x="360081" y="1104177"/>
            <a:ext cx="10643542" cy="5008947"/>
          </a:xfrm>
          <a:prstGeom prst="rect">
            <a:avLst/>
          </a:prstGeom>
        </p:spPr>
      </p:pic>
      <p:sp>
        <p:nvSpPr>
          <p:cNvPr id="2" name="Τίτλος 1"/>
          <p:cNvSpPr>
            <a:spLocks noGrp="1"/>
          </p:cNvSpPr>
          <p:nvPr>
            <p:ph type="title"/>
          </p:nvPr>
        </p:nvSpPr>
        <p:spPr>
          <a:xfrm>
            <a:off x="252930" y="413917"/>
            <a:ext cx="11328000" cy="432000"/>
          </a:xfrm>
        </p:spPr>
        <p:txBody>
          <a:bodyPr>
            <a:noAutofit/>
          </a:bodyPr>
          <a:lstStyle/>
          <a:p>
            <a:pPr algn="l"/>
            <a:r>
              <a:rPr lang="el-GR" b="1" dirty="0">
                <a:solidFill>
                  <a:srgbClr val="002060"/>
                </a:solidFill>
                <a:latin typeface="Book Antiqua" panose="02040602050305030304" pitchFamily="18" charset="0"/>
              </a:rPr>
              <a:t>Τύποι έρευνας στη Μ</a:t>
            </a:r>
            <a:r>
              <a:rPr lang="el-GR" b="1" cap="none" dirty="0">
                <a:solidFill>
                  <a:srgbClr val="002060"/>
                </a:solidFill>
                <a:latin typeface="Book Antiqua" panose="02040602050305030304" pitchFamily="18" charset="0"/>
              </a:rPr>
              <a:t>εικτή </a:t>
            </a:r>
            <a:r>
              <a:rPr lang="el-GR" b="1" dirty="0">
                <a:solidFill>
                  <a:srgbClr val="002060"/>
                </a:solidFill>
                <a:latin typeface="Book Antiqua" panose="02040602050305030304" pitchFamily="18" charset="0"/>
              </a:rPr>
              <a:t>Μ</a:t>
            </a:r>
            <a:r>
              <a:rPr lang="el-GR" b="1" cap="none" dirty="0">
                <a:solidFill>
                  <a:srgbClr val="002060"/>
                </a:solidFill>
                <a:latin typeface="Book Antiqua" panose="02040602050305030304" pitchFamily="18" charset="0"/>
              </a:rPr>
              <a:t>άθηση</a:t>
            </a:r>
            <a:endParaRPr lang="el-GR" b="1" dirty="0">
              <a:solidFill>
                <a:srgbClr val="002060"/>
              </a:solidFill>
              <a:latin typeface="Book Antiqua" panose="02040602050305030304" pitchFamily="18" charset="0"/>
            </a:endParaRPr>
          </a:p>
        </p:txBody>
      </p:sp>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10</a:t>
            </a:fld>
            <a:endParaRPr lang="en-ZA" dirty="0">
              <a:solidFill>
                <a:srgbClr val="FFFFFF"/>
              </a:solidFill>
            </a:endParaRPr>
          </a:p>
        </p:txBody>
      </p:sp>
      <p:sp>
        <p:nvSpPr>
          <p:cNvPr id="12" name="TextBox 11">
            <a:extLst>
              <a:ext uri="{FF2B5EF4-FFF2-40B4-BE49-F238E27FC236}">
                <a16:creationId xmlns:a16="http://schemas.microsoft.com/office/drawing/2014/main" id="{8CD1F7DA-C4CA-C1F1-43CF-D76C722E0FE7}"/>
              </a:ext>
            </a:extLst>
          </p:cNvPr>
          <p:cNvSpPr txBox="1"/>
          <p:nvPr/>
        </p:nvSpPr>
        <p:spPr>
          <a:xfrm>
            <a:off x="5500608" y="5683306"/>
            <a:ext cx="6385388" cy="369332"/>
          </a:xfrm>
          <a:prstGeom prst="rect">
            <a:avLst/>
          </a:prstGeom>
          <a:noFill/>
        </p:spPr>
        <p:txBody>
          <a:bodyPr wrap="square">
            <a:spAutoFit/>
          </a:bodyPr>
          <a:lstStyle/>
          <a:p>
            <a:r>
              <a:rPr lang="en-US" dirty="0">
                <a:solidFill>
                  <a:srgbClr val="FF0000"/>
                </a:solidFill>
              </a:rPr>
              <a:t>Graham, C. R., Henrie, C. R., &amp; Gibbons, A. S. (2014</a:t>
            </a:r>
            <a:r>
              <a:rPr lang="el-GR" dirty="0">
                <a:solidFill>
                  <a:srgbClr val="FF0000"/>
                </a:solidFill>
              </a:rPr>
              <a:t>,</a:t>
            </a:r>
            <a:r>
              <a:rPr lang="en-US" dirty="0">
                <a:solidFill>
                  <a:srgbClr val="FF0000"/>
                </a:solidFill>
              </a:rPr>
              <a:t> p.6</a:t>
            </a:r>
            <a:r>
              <a:rPr lang="el-GR" dirty="0">
                <a:solidFill>
                  <a:srgbClr val="FF0000"/>
                </a:solidFill>
              </a:rPr>
              <a:t> </a:t>
            </a:r>
            <a:r>
              <a:rPr lang="en-US" dirty="0">
                <a:solidFill>
                  <a:srgbClr val="FF0000"/>
                </a:solidFill>
              </a:rPr>
              <a:t>)</a:t>
            </a:r>
            <a:endParaRPr lang="el-GR" dirty="0">
              <a:solidFill>
                <a:srgbClr val="FF0000"/>
              </a:solidFill>
            </a:endParaRPr>
          </a:p>
        </p:txBody>
      </p:sp>
    </p:spTree>
    <p:extLst>
      <p:ext uri="{BB962C8B-B14F-4D97-AF65-F5344CB8AC3E}">
        <p14:creationId xmlns:p14="http://schemas.microsoft.com/office/powerpoint/2010/main" val="3071325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930" y="413917"/>
            <a:ext cx="11328000" cy="432000"/>
          </a:xfrm>
        </p:spPr>
        <p:txBody>
          <a:bodyPr>
            <a:noAutofit/>
          </a:bodyPr>
          <a:lstStyle/>
          <a:p>
            <a:pPr algn="l"/>
            <a:r>
              <a:rPr lang="el-GR" b="1" dirty="0">
                <a:solidFill>
                  <a:srgbClr val="002060"/>
                </a:solidFill>
                <a:latin typeface="Book Antiqua" panose="02040602050305030304" pitchFamily="18" charset="0"/>
              </a:rPr>
              <a:t>Γνωστά μοντέλα στη Μ</a:t>
            </a:r>
            <a:r>
              <a:rPr lang="el-GR" b="1" cap="none" dirty="0">
                <a:solidFill>
                  <a:srgbClr val="002060"/>
                </a:solidFill>
                <a:latin typeface="Book Antiqua" panose="02040602050305030304" pitchFamily="18" charset="0"/>
              </a:rPr>
              <a:t>εικτή </a:t>
            </a:r>
            <a:r>
              <a:rPr lang="el-GR" b="1" dirty="0">
                <a:solidFill>
                  <a:srgbClr val="002060"/>
                </a:solidFill>
                <a:latin typeface="Book Antiqua" panose="02040602050305030304" pitchFamily="18" charset="0"/>
              </a:rPr>
              <a:t>Μ</a:t>
            </a:r>
            <a:r>
              <a:rPr lang="el-GR" b="1" cap="none" dirty="0">
                <a:solidFill>
                  <a:srgbClr val="002060"/>
                </a:solidFill>
                <a:latin typeface="Book Antiqua" panose="02040602050305030304" pitchFamily="18" charset="0"/>
              </a:rPr>
              <a:t>άθηση (εξερεύνησης)</a:t>
            </a:r>
            <a:endParaRPr lang="el-GR" b="1" dirty="0">
              <a:solidFill>
                <a:srgbClr val="002060"/>
              </a:solidFill>
              <a:latin typeface="Book Antiqua" panose="02040602050305030304" pitchFamily="18" charset="0"/>
            </a:endParaRPr>
          </a:p>
        </p:txBody>
      </p:sp>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11</a:t>
            </a:fld>
            <a:endParaRPr lang="en-ZA" dirty="0">
              <a:solidFill>
                <a:srgbClr val="FFFFFF"/>
              </a:solidFill>
            </a:endParaRPr>
          </a:p>
        </p:txBody>
      </p:sp>
      <p:graphicFrame>
        <p:nvGraphicFramePr>
          <p:cNvPr id="3" name="Αντικείμενο 2">
            <a:hlinkClick r:id="rId4" action="ppaction://hlinkfile"/>
            <a:extLst>
              <a:ext uri="{FF2B5EF4-FFF2-40B4-BE49-F238E27FC236}">
                <a16:creationId xmlns:a16="http://schemas.microsoft.com/office/drawing/2014/main" id="{AB09E3A8-79DF-4E71-C052-BD4EFD409641}"/>
              </a:ext>
            </a:extLst>
          </p:cNvPr>
          <p:cNvGraphicFramePr>
            <a:graphicFrameLocks noChangeAspect="1"/>
          </p:cNvGraphicFramePr>
          <p:nvPr>
            <p:extLst>
              <p:ext uri="{D42A27DB-BD31-4B8C-83A1-F6EECF244321}">
                <p14:modId xmlns:p14="http://schemas.microsoft.com/office/powerpoint/2010/main" val="2707581701"/>
              </p:ext>
            </p:extLst>
          </p:nvPr>
        </p:nvGraphicFramePr>
        <p:xfrm>
          <a:off x="4479655" y="925515"/>
          <a:ext cx="3778250" cy="5346700"/>
        </p:xfrm>
        <a:graphic>
          <a:graphicData uri="http://schemas.openxmlformats.org/presentationml/2006/ole">
            <mc:AlternateContent xmlns:mc="http://schemas.openxmlformats.org/markup-compatibility/2006">
              <mc:Choice xmlns:v="urn:schemas-microsoft-com:vml" Requires="v">
                <p:oleObj spid="_x0000_s1046" name="Acrobat Document" r:id="rId5" imgW="3778200" imgH="5346720" progId="Acrobat.Document.DC">
                  <p:embed/>
                </p:oleObj>
              </mc:Choice>
              <mc:Fallback>
                <p:oleObj name="Acrobat Document" r:id="rId5" imgW="3778200" imgH="5346720" progId="Acrobat.Document.DC">
                  <p:embed/>
                  <p:pic>
                    <p:nvPicPr>
                      <p:cNvPr id="0" name=""/>
                      <p:cNvPicPr/>
                      <p:nvPr/>
                    </p:nvPicPr>
                    <p:blipFill>
                      <a:blip r:embed="rId6"/>
                      <a:stretch>
                        <a:fillRect/>
                      </a:stretch>
                    </p:blipFill>
                    <p:spPr>
                      <a:xfrm>
                        <a:off x="4479655" y="925515"/>
                        <a:ext cx="3778250" cy="5346700"/>
                      </a:xfrm>
                      <a:prstGeom prst="rect">
                        <a:avLst/>
                      </a:prstGeom>
                    </p:spPr>
                  </p:pic>
                </p:oleObj>
              </mc:Fallback>
            </mc:AlternateContent>
          </a:graphicData>
        </a:graphic>
      </p:graphicFrame>
      <p:graphicFrame>
        <p:nvGraphicFramePr>
          <p:cNvPr id="7" name="Αντικείμενο 6">
            <a:hlinkClick r:id="rId7" action="ppaction://hlinkfile"/>
            <a:extLst>
              <a:ext uri="{FF2B5EF4-FFF2-40B4-BE49-F238E27FC236}">
                <a16:creationId xmlns:a16="http://schemas.microsoft.com/office/drawing/2014/main" id="{35464A72-EC1E-2781-959D-63B56CE2318A}"/>
              </a:ext>
            </a:extLst>
          </p:cNvPr>
          <p:cNvGraphicFramePr>
            <a:graphicFrameLocks noChangeAspect="1"/>
          </p:cNvGraphicFramePr>
          <p:nvPr>
            <p:extLst>
              <p:ext uri="{D42A27DB-BD31-4B8C-83A1-F6EECF244321}">
                <p14:modId xmlns:p14="http://schemas.microsoft.com/office/powerpoint/2010/main" val="1447638371"/>
              </p:ext>
            </p:extLst>
          </p:nvPr>
        </p:nvGraphicFramePr>
        <p:xfrm>
          <a:off x="464344" y="925515"/>
          <a:ext cx="3778250" cy="5346700"/>
        </p:xfrm>
        <a:graphic>
          <a:graphicData uri="http://schemas.openxmlformats.org/presentationml/2006/ole">
            <mc:AlternateContent xmlns:mc="http://schemas.openxmlformats.org/markup-compatibility/2006">
              <mc:Choice xmlns:v="urn:schemas-microsoft-com:vml" Requires="v">
                <p:oleObj spid="_x0000_s1047" name="Acrobat Document" r:id="rId8" imgW="3778200" imgH="5346720" progId="Acrobat.Document.DC">
                  <p:embed/>
                </p:oleObj>
              </mc:Choice>
              <mc:Fallback>
                <p:oleObj name="Acrobat Document" r:id="rId8" imgW="3778200" imgH="5346720" progId="Acrobat.Document.DC">
                  <p:embed/>
                  <p:pic>
                    <p:nvPicPr>
                      <p:cNvPr id="0" name=""/>
                      <p:cNvPicPr/>
                      <p:nvPr/>
                    </p:nvPicPr>
                    <p:blipFill>
                      <a:blip r:embed="rId9"/>
                      <a:stretch>
                        <a:fillRect/>
                      </a:stretch>
                    </p:blipFill>
                    <p:spPr>
                      <a:xfrm>
                        <a:off x="464344" y="925515"/>
                        <a:ext cx="3778250" cy="53467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73F226B0-0600-037F-04C8-0DBB674547A0}"/>
              </a:ext>
            </a:extLst>
          </p:cNvPr>
          <p:cNvSpPr txBox="1"/>
          <p:nvPr/>
        </p:nvSpPr>
        <p:spPr>
          <a:xfrm>
            <a:off x="8626871" y="2512035"/>
            <a:ext cx="2453513" cy="369332"/>
          </a:xfrm>
          <a:prstGeom prst="rect">
            <a:avLst/>
          </a:prstGeom>
          <a:noFill/>
        </p:spPr>
        <p:txBody>
          <a:bodyPr wrap="square">
            <a:spAutoFit/>
          </a:bodyPr>
          <a:lstStyle/>
          <a:p>
            <a:r>
              <a:rPr lang="el-GR" sz="1800" dirty="0">
                <a:effectLst/>
                <a:latin typeface="Times New Roman" panose="02020603050405020304" pitchFamily="18" charset="0"/>
                <a:ea typeface="Times New Roman" panose="02020603050405020304" pitchFamily="18" charset="0"/>
              </a:rPr>
              <a:t>Staker και Horn (2012)</a:t>
            </a:r>
            <a:endParaRPr lang="el-GR" dirty="0"/>
          </a:p>
        </p:txBody>
      </p:sp>
      <p:sp>
        <p:nvSpPr>
          <p:cNvPr id="8" name="TextBox 7">
            <a:extLst>
              <a:ext uri="{FF2B5EF4-FFF2-40B4-BE49-F238E27FC236}">
                <a16:creationId xmlns:a16="http://schemas.microsoft.com/office/drawing/2014/main" id="{D8DC2776-A328-72F1-20BC-D1B0A1992517}"/>
              </a:ext>
            </a:extLst>
          </p:cNvPr>
          <p:cNvSpPr txBox="1"/>
          <p:nvPr/>
        </p:nvSpPr>
        <p:spPr>
          <a:xfrm>
            <a:off x="8626871" y="2838919"/>
            <a:ext cx="2880185" cy="3724096"/>
          </a:xfrm>
          <a:prstGeom prst="rect">
            <a:avLst/>
          </a:prstGeom>
          <a:noFill/>
        </p:spPr>
        <p:txBody>
          <a:bodyPr wrap="square" rtlCol="0">
            <a:spAutoFit/>
          </a:bodyPr>
          <a:lstStyle/>
          <a:p>
            <a:r>
              <a:rPr lang="en-US" sz="2000" b="1" dirty="0">
                <a:solidFill>
                  <a:srgbClr val="FF0000"/>
                </a:solidFill>
              </a:rPr>
              <a:t>https://www.blendedlearning.org/models/</a:t>
            </a:r>
          </a:p>
          <a:p>
            <a:r>
              <a:rPr lang="el-GR" sz="2000" b="1" dirty="0">
                <a:solidFill>
                  <a:srgbClr val="002060"/>
                </a:solidFill>
              </a:rPr>
              <a:t>Ενδεικτικά παραδείγματα</a:t>
            </a:r>
            <a:r>
              <a:rPr lang="en-US" sz="2000" b="1" dirty="0">
                <a:solidFill>
                  <a:srgbClr val="002060"/>
                </a:solidFill>
              </a:rPr>
              <a:t> flipped classroom</a:t>
            </a:r>
            <a:r>
              <a:rPr lang="el-GR" sz="2400" b="1" dirty="0">
                <a:solidFill>
                  <a:srgbClr val="002060"/>
                </a:solidFill>
              </a:rPr>
              <a:t>:</a:t>
            </a:r>
          </a:p>
          <a:p>
            <a:pPr marL="342900" indent="-342900">
              <a:buFont typeface="Arial" panose="020B0604020202020204" pitchFamily="34" charset="0"/>
              <a:buChar char="•"/>
            </a:pPr>
            <a:r>
              <a:rPr lang="el-GR" sz="2000" b="1" u="sng" dirty="0">
                <a:solidFill>
                  <a:srgbClr val="002060"/>
                </a:solidFill>
                <a:hlinkClick r:id="rId10">
                  <a:extLst>
                    <a:ext uri="{A12FA001-AC4F-418D-AE19-62706E023703}">
                      <ahyp:hlinkClr xmlns:ahyp="http://schemas.microsoft.com/office/drawing/2018/hyperlinkcolor" val="tx"/>
                    </a:ext>
                  </a:extLst>
                </a:hlinkClick>
              </a:rPr>
              <a:t>Τα μαθήματα </a:t>
            </a:r>
            <a:r>
              <a:rPr lang="en-US" sz="2000" b="1" u="sng" dirty="0">
                <a:solidFill>
                  <a:srgbClr val="002060"/>
                </a:solidFill>
                <a:hlinkClick r:id="rId10">
                  <a:extLst>
                    <a:ext uri="{A12FA001-AC4F-418D-AE19-62706E023703}">
                      <ahyp:hlinkClr xmlns:ahyp="http://schemas.microsoft.com/office/drawing/2018/hyperlinkcolor" val="tx"/>
                    </a:ext>
                  </a:extLst>
                </a:hlinkClick>
              </a:rPr>
              <a:t>TED Ed</a:t>
            </a:r>
            <a:endParaRPr lang="el-GR" sz="2000" b="1" u="sng" dirty="0">
              <a:solidFill>
                <a:srgbClr val="002060"/>
              </a:solidFill>
            </a:endParaRPr>
          </a:p>
          <a:p>
            <a:pPr marL="342900" indent="-342900">
              <a:buFont typeface="Arial" panose="020B0604020202020204" pitchFamily="34" charset="0"/>
              <a:buChar char="•"/>
            </a:pPr>
            <a:r>
              <a:rPr lang="el-GR" sz="2000" b="1" dirty="0">
                <a:solidFill>
                  <a:srgbClr val="002060"/>
                </a:solidFill>
              </a:rPr>
              <a:t>Ψηφιακά αντικείμενα (</a:t>
            </a:r>
            <a:r>
              <a:rPr lang="en-US" sz="2000" b="1" dirty="0">
                <a:solidFill>
                  <a:srgbClr val="002060"/>
                </a:solidFill>
              </a:rPr>
              <a:t>e-me content)</a:t>
            </a:r>
          </a:p>
          <a:p>
            <a:pPr marL="342900" indent="-342900">
              <a:buFont typeface="Arial" panose="020B0604020202020204" pitchFamily="34" charset="0"/>
              <a:buChar char="•"/>
            </a:pPr>
            <a:r>
              <a:rPr lang="el-GR" sz="2000" b="1" dirty="0">
                <a:solidFill>
                  <a:srgbClr val="002060"/>
                </a:solidFill>
                <a:hlinkClick r:id="rId11">
                  <a:extLst>
                    <a:ext uri="{A12FA001-AC4F-418D-AE19-62706E023703}">
                      <ahyp:hlinkClr xmlns:ahyp="http://schemas.microsoft.com/office/drawing/2018/hyperlinkcolor" val="tx"/>
                    </a:ext>
                  </a:extLst>
                </a:hlinkClick>
              </a:rPr>
              <a:t>Παράδειγμα 1</a:t>
            </a:r>
            <a:endParaRPr lang="el-GR" sz="2000" b="1" dirty="0">
              <a:solidFill>
                <a:srgbClr val="002060"/>
              </a:solidFill>
            </a:endParaRPr>
          </a:p>
          <a:p>
            <a:pPr marL="342900" indent="-342900">
              <a:buFont typeface="Arial" panose="020B0604020202020204" pitchFamily="34" charset="0"/>
              <a:buChar char="•"/>
            </a:pPr>
            <a:r>
              <a:rPr lang="el-GR" sz="2000" b="1" dirty="0">
                <a:solidFill>
                  <a:srgbClr val="002060"/>
                </a:solidFill>
                <a:hlinkClick r:id="rId12">
                  <a:extLst>
                    <a:ext uri="{A12FA001-AC4F-418D-AE19-62706E023703}">
                      <ahyp:hlinkClr xmlns:ahyp="http://schemas.microsoft.com/office/drawing/2018/hyperlinkcolor" val="tx"/>
                    </a:ext>
                  </a:extLst>
                </a:hlinkClick>
              </a:rPr>
              <a:t>Παράδειγμα 2</a:t>
            </a:r>
            <a:endParaRPr lang="en-US" sz="2000" b="1" dirty="0">
              <a:solidFill>
                <a:srgbClr val="002060"/>
              </a:solidFill>
            </a:endParaRPr>
          </a:p>
          <a:p>
            <a:endParaRPr lang="el-GR" sz="2400" b="1" u="sng" dirty="0">
              <a:solidFill>
                <a:srgbClr val="002060"/>
              </a:solidFill>
            </a:endParaRPr>
          </a:p>
        </p:txBody>
      </p:sp>
    </p:spTree>
    <p:extLst>
      <p:ext uri="{BB962C8B-B14F-4D97-AF65-F5344CB8AC3E}">
        <p14:creationId xmlns:p14="http://schemas.microsoft.com/office/powerpoint/2010/main" val="888411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F4752C-9E46-48D6-BB7A-96E3B900E86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5013FBA-71D6-429C-890D-2C69D4B14EA1}"/>
              </a:ext>
            </a:extLst>
          </p:cNvPr>
          <p:cNvSpPr>
            <a:spLocks noGrp="1"/>
          </p:cNvSpPr>
          <p:nvPr>
            <p:ph idx="1"/>
          </p:nvPr>
        </p:nvSpPr>
        <p:spPr/>
        <p:txBody>
          <a:bodyPr/>
          <a:lstStyle/>
          <a:p>
            <a:r>
              <a:rPr lang="en-US" dirty="0">
                <a:hlinkClick r:id="rId2"/>
              </a:rPr>
              <a:t>https://edpuzzle.com/</a:t>
            </a:r>
            <a:endParaRPr lang="en-US" dirty="0"/>
          </a:p>
          <a:p>
            <a:r>
              <a:rPr lang="en-US" dirty="0">
                <a:hlinkClick r:id="rId3"/>
              </a:rPr>
              <a:t>https://ant.umn.edu/</a:t>
            </a:r>
            <a:endParaRPr lang="en-US" dirty="0"/>
          </a:p>
          <a:p>
            <a:endParaRPr lang="el-GR" dirty="0"/>
          </a:p>
        </p:txBody>
      </p:sp>
      <p:sp>
        <p:nvSpPr>
          <p:cNvPr id="4" name="Θέση υποσέλιδου 3">
            <a:extLst>
              <a:ext uri="{FF2B5EF4-FFF2-40B4-BE49-F238E27FC236}">
                <a16:creationId xmlns:a16="http://schemas.microsoft.com/office/drawing/2014/main" id="{867AF24E-9E61-427E-A65E-44D2888A88D9}"/>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D16B9C5A-0F62-4F6F-9191-483A9EA54D34}"/>
              </a:ext>
            </a:extLst>
          </p:cNvPr>
          <p:cNvSpPr>
            <a:spLocks noGrp="1"/>
          </p:cNvSpPr>
          <p:nvPr>
            <p:ph type="sldNum" sz="quarter" idx="33"/>
          </p:nvPr>
        </p:nvSpPr>
        <p:spPr/>
        <p:txBody>
          <a:bodyPr/>
          <a:lstStyle/>
          <a:p>
            <a:fld id="{19B51A1E-902D-48AF-9020-955120F399B6}" type="slidenum">
              <a:rPr lang="en-ZA" smtClean="0">
                <a:solidFill>
                  <a:srgbClr val="FFFFFF"/>
                </a:solidFill>
              </a:rPr>
              <a:pPr/>
              <a:t>12</a:t>
            </a:fld>
            <a:endParaRPr lang="en-ZA" dirty="0">
              <a:solidFill>
                <a:srgbClr val="FFFFFF"/>
              </a:solidFill>
            </a:endParaRPr>
          </a:p>
        </p:txBody>
      </p:sp>
    </p:spTree>
    <p:extLst>
      <p:ext uri="{BB962C8B-B14F-4D97-AF65-F5344CB8AC3E}">
        <p14:creationId xmlns:p14="http://schemas.microsoft.com/office/powerpoint/2010/main" val="848249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2000" y="1040034"/>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(1/</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13</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401790" y="1848931"/>
            <a:ext cx="10510463" cy="2677656"/>
          </a:xfrm>
          <a:prstGeom prst="rect">
            <a:avLst/>
          </a:prstGeom>
          <a:noFill/>
        </p:spPr>
        <p:txBody>
          <a:bodyPr wrap="square">
            <a:spAutoFit/>
          </a:bodyPr>
          <a:lstStyle/>
          <a:p>
            <a:r>
              <a:rPr lang="el-GR" sz="2400" dirty="0">
                <a:solidFill>
                  <a:srgbClr val="002060"/>
                </a:solidFill>
                <a:effectLst/>
                <a:ea typeface="Times New Roman" panose="02020603050405020304" pitchFamily="18" charset="0"/>
              </a:rPr>
              <a:t>Οι </a:t>
            </a:r>
            <a:r>
              <a:rPr lang="el-GR" sz="2400" dirty="0">
                <a:solidFill>
                  <a:srgbClr val="FF0000"/>
                </a:solidFill>
                <a:effectLst/>
                <a:ea typeface="Times New Roman" panose="02020603050405020304" pitchFamily="18" charset="0"/>
              </a:rPr>
              <a:t>Halverson, Graham, Spring, Drysdale, και Henrie (2014) </a:t>
            </a:r>
            <a:r>
              <a:rPr lang="el-GR" sz="2400" dirty="0">
                <a:solidFill>
                  <a:srgbClr val="002060"/>
                </a:solidFill>
                <a:effectLst/>
                <a:ea typeface="Times New Roman" panose="02020603050405020304" pitchFamily="18" charset="0"/>
              </a:rPr>
              <a:t>επιμερίζουν το πεδίο των μοντέλων της μεικτής μάθησης σε τέσσερα μοτίβα μοντέλων:</a:t>
            </a:r>
          </a:p>
          <a:p>
            <a:r>
              <a:rPr lang="el-GR" sz="2400" dirty="0">
                <a:solidFill>
                  <a:srgbClr val="002060"/>
                </a:solidFill>
                <a:effectLst/>
                <a:ea typeface="Times New Roman" panose="02020603050405020304" pitchFamily="18" charset="0"/>
              </a:rPr>
              <a:t> </a:t>
            </a:r>
          </a:p>
          <a:p>
            <a:pPr marL="457200" indent="-457200">
              <a:buFont typeface="+mj-lt"/>
              <a:buAutoNum type="arabicPeriod"/>
            </a:pPr>
            <a:r>
              <a:rPr lang="el-GR" sz="2400" dirty="0">
                <a:solidFill>
                  <a:srgbClr val="002060"/>
                </a:solidFill>
                <a:effectLst/>
                <a:ea typeface="Times New Roman" panose="02020603050405020304" pitchFamily="18" charset="0"/>
              </a:rPr>
              <a:t>Πλαίσιο για την καθοδήγηση του σχεδιασμού (</a:t>
            </a:r>
            <a:r>
              <a:rPr lang="en-US" sz="2400" dirty="0">
                <a:solidFill>
                  <a:srgbClr val="002060"/>
                </a:solidFill>
                <a:effectLst/>
                <a:ea typeface="Times New Roman" panose="02020603050405020304" pitchFamily="18" charset="0"/>
              </a:rPr>
              <a:t>a</a:t>
            </a:r>
            <a:r>
              <a:rPr lang="el-GR" sz="2400" dirty="0">
                <a:solidFill>
                  <a:srgbClr val="002060"/>
                </a:solidFill>
                <a:effectLst/>
                <a:ea typeface="Times New Roman" panose="02020603050405020304" pitchFamily="18" charset="0"/>
              </a:rPr>
              <a:t> framework to guide design), </a:t>
            </a:r>
          </a:p>
          <a:p>
            <a:pPr marL="457200" indent="-457200">
              <a:buFont typeface="+mj-lt"/>
              <a:buAutoNum type="arabicPeriod"/>
            </a:pPr>
            <a:r>
              <a:rPr lang="el-GR" sz="2400" dirty="0">
                <a:solidFill>
                  <a:srgbClr val="002060"/>
                </a:solidFill>
                <a:ea typeface="Times New Roman" panose="02020603050405020304" pitchFamily="18" charset="0"/>
              </a:rPr>
              <a:t>Ε</a:t>
            </a:r>
            <a:r>
              <a:rPr lang="el-GR" sz="2400" dirty="0">
                <a:solidFill>
                  <a:srgbClr val="002060"/>
                </a:solidFill>
                <a:effectLst/>
                <a:ea typeface="Times New Roman" panose="02020603050405020304" pitchFamily="18" charset="0"/>
              </a:rPr>
              <a:t>ργαλείο αξιολόγησης (</a:t>
            </a:r>
            <a:r>
              <a:rPr lang="en-US" sz="2400" dirty="0">
                <a:solidFill>
                  <a:srgbClr val="002060"/>
                </a:solidFill>
                <a:effectLst/>
                <a:ea typeface="Times New Roman" panose="02020603050405020304" pitchFamily="18" charset="0"/>
              </a:rPr>
              <a:t>a</a:t>
            </a:r>
            <a:r>
              <a:rPr lang="el-GR" sz="2400" dirty="0">
                <a:solidFill>
                  <a:srgbClr val="002060"/>
                </a:solidFill>
                <a:effectLst/>
                <a:ea typeface="Times New Roman" panose="02020603050405020304" pitchFamily="18" charset="0"/>
              </a:rPr>
              <a:t>n evaluation tool), </a:t>
            </a:r>
          </a:p>
          <a:p>
            <a:pPr marL="457200" indent="-457200">
              <a:buFont typeface="+mj-lt"/>
              <a:buAutoNum type="arabicPeriod"/>
            </a:pPr>
            <a:r>
              <a:rPr lang="el-GR" sz="2400" dirty="0">
                <a:solidFill>
                  <a:srgbClr val="002060"/>
                </a:solidFill>
                <a:ea typeface="Times New Roman" panose="02020603050405020304" pitchFamily="18" charset="0"/>
              </a:rPr>
              <a:t>Μ</a:t>
            </a:r>
            <a:r>
              <a:rPr lang="el-GR" sz="2400" dirty="0">
                <a:solidFill>
                  <a:srgbClr val="002060"/>
                </a:solidFill>
                <a:effectLst/>
                <a:ea typeface="Times New Roman" panose="02020603050405020304" pitchFamily="18" charset="0"/>
              </a:rPr>
              <a:t>οντέλο διαδικασίας σχεδίασης (</a:t>
            </a:r>
            <a:r>
              <a:rPr lang="en-US" sz="2400" dirty="0">
                <a:solidFill>
                  <a:srgbClr val="002060"/>
                </a:solidFill>
                <a:effectLst/>
                <a:ea typeface="Times New Roman" panose="02020603050405020304" pitchFamily="18" charset="0"/>
              </a:rPr>
              <a:t>a</a:t>
            </a:r>
            <a:r>
              <a:rPr lang="el-GR" sz="2400" dirty="0">
                <a:solidFill>
                  <a:srgbClr val="002060"/>
                </a:solidFill>
                <a:effectLst/>
                <a:ea typeface="Times New Roman" panose="02020603050405020304" pitchFamily="18" charset="0"/>
              </a:rPr>
              <a:t> design process model), και τέλος,</a:t>
            </a:r>
          </a:p>
          <a:p>
            <a:pPr marL="457200" indent="-457200">
              <a:buFont typeface="+mj-lt"/>
              <a:buAutoNum type="arabicPeriod"/>
            </a:pPr>
            <a:r>
              <a:rPr lang="el-GR" sz="2400" dirty="0">
                <a:solidFill>
                  <a:srgbClr val="002060"/>
                </a:solidFill>
                <a:effectLst/>
                <a:ea typeface="Times New Roman" panose="02020603050405020304" pitchFamily="18" charset="0"/>
              </a:rPr>
              <a:t>Διδακτικό μοντέλο (</a:t>
            </a:r>
            <a:r>
              <a:rPr lang="en-US" sz="2400" dirty="0">
                <a:solidFill>
                  <a:srgbClr val="002060"/>
                </a:solidFill>
                <a:effectLst/>
                <a:ea typeface="Times New Roman" panose="02020603050405020304" pitchFamily="18" charset="0"/>
              </a:rPr>
              <a:t>an instructional model</a:t>
            </a:r>
            <a:r>
              <a:rPr lang="el-GR" sz="2400" dirty="0">
                <a:solidFill>
                  <a:srgbClr val="002060"/>
                </a:solidFill>
                <a:effectLst/>
                <a:ea typeface="Times New Roman" panose="02020603050405020304" pitchFamily="18" charset="0"/>
              </a:rPr>
              <a:t>).</a:t>
            </a:r>
            <a:endParaRPr lang="el-GR" sz="2400" dirty="0">
              <a:solidFill>
                <a:srgbClr val="002060"/>
              </a:solidFill>
            </a:endParaRPr>
          </a:p>
        </p:txBody>
      </p:sp>
    </p:spTree>
    <p:extLst>
      <p:ext uri="{BB962C8B-B14F-4D97-AF65-F5344CB8AC3E}">
        <p14:creationId xmlns:p14="http://schemas.microsoft.com/office/powerpoint/2010/main" val="1340942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930" y="269294"/>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(2/</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14</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200575" y="840535"/>
            <a:ext cx="10510463" cy="830997"/>
          </a:xfrm>
          <a:prstGeom prst="rect">
            <a:avLst/>
          </a:prstGeom>
          <a:noFill/>
        </p:spPr>
        <p:txBody>
          <a:bodyPr wrap="square">
            <a:spAutoFit/>
          </a:bodyPr>
          <a:lstStyle/>
          <a:p>
            <a:r>
              <a:rPr lang="el-GR" sz="2400" b="1" i="1" dirty="0">
                <a:solidFill>
                  <a:srgbClr val="002060"/>
                </a:solidFill>
                <a:effectLst/>
                <a:ea typeface="Times New Roman" panose="02020603050405020304" pitchFamily="18" charset="0"/>
              </a:rPr>
              <a:t>Ένα πλαίσιο για την καθοδήγηση του σχεδιασμού</a:t>
            </a:r>
            <a:r>
              <a:rPr lang="el-GR" sz="2400" b="1" dirty="0">
                <a:solidFill>
                  <a:srgbClr val="002060"/>
                </a:solidFill>
                <a:effectLst/>
                <a:ea typeface="Times New Roman" panose="02020603050405020304" pitchFamily="18" charset="0"/>
              </a:rPr>
              <a:t> (</a:t>
            </a:r>
            <a:r>
              <a:rPr lang="en-US" sz="2400" b="1" dirty="0">
                <a:solidFill>
                  <a:srgbClr val="002060"/>
                </a:solidFill>
                <a:effectLst/>
                <a:ea typeface="Times New Roman" panose="02020603050405020304" pitchFamily="18" charset="0"/>
              </a:rPr>
              <a:t>a</a:t>
            </a:r>
            <a:r>
              <a:rPr lang="el-GR" sz="2400" b="1" dirty="0">
                <a:solidFill>
                  <a:srgbClr val="002060"/>
                </a:solidFill>
                <a:effectLst/>
                <a:ea typeface="Times New Roman" panose="02020603050405020304" pitchFamily="18" charset="0"/>
              </a:rPr>
              <a:t> framework to guide design</a:t>
            </a:r>
            <a:r>
              <a:rPr lang="el-GR" sz="2400" b="1" dirty="0">
                <a:solidFill>
                  <a:srgbClr val="002060"/>
                </a:solidFill>
                <a:effectLst/>
                <a:latin typeface="Times New Roman" panose="02020603050405020304" pitchFamily="18" charset="0"/>
                <a:ea typeface="Times New Roman" panose="02020603050405020304" pitchFamily="18" charset="0"/>
              </a:rPr>
              <a:t>) </a:t>
            </a:r>
          </a:p>
          <a:p>
            <a:endParaRPr lang="el-GR" sz="2400" dirty="0">
              <a:solidFill>
                <a:srgbClr val="00206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0983C4F6-6317-9678-E1E5-9A68080899A5}"/>
              </a:ext>
            </a:extLst>
          </p:cNvPr>
          <p:cNvSpPr txBox="1"/>
          <p:nvPr/>
        </p:nvSpPr>
        <p:spPr>
          <a:xfrm>
            <a:off x="432000" y="1333684"/>
            <a:ext cx="10636322" cy="1015663"/>
          </a:xfrm>
          <a:prstGeom prst="rect">
            <a:avLst/>
          </a:prstGeom>
          <a:noFill/>
        </p:spPr>
        <p:txBody>
          <a:bodyPr wrap="square">
            <a:spAutoFit/>
          </a:bodyPr>
          <a:lstStyle/>
          <a:p>
            <a:pPr algn="just"/>
            <a:r>
              <a:rPr lang="el-GR" sz="2000" dirty="0">
                <a:solidFill>
                  <a:srgbClr val="002060"/>
                </a:solidFill>
              </a:rPr>
              <a:t>Το μοντέλο Κοινότητας Διερεύνησης (</a:t>
            </a:r>
            <a:r>
              <a:rPr lang="en-US" sz="2000" dirty="0">
                <a:solidFill>
                  <a:srgbClr val="002060"/>
                </a:solidFill>
              </a:rPr>
              <a:t>Community of Inquiry-CoI) </a:t>
            </a:r>
            <a:r>
              <a:rPr lang="el-GR" sz="2000" dirty="0">
                <a:solidFill>
                  <a:srgbClr val="002060"/>
                </a:solidFill>
              </a:rPr>
              <a:t>των </a:t>
            </a:r>
            <a:r>
              <a:rPr lang="en-US" sz="2000" dirty="0">
                <a:solidFill>
                  <a:srgbClr val="002060"/>
                </a:solidFill>
              </a:rPr>
              <a:t>Garrison, Anderson </a:t>
            </a:r>
            <a:r>
              <a:rPr lang="el-GR" sz="2000" dirty="0">
                <a:solidFill>
                  <a:srgbClr val="002060"/>
                </a:solidFill>
              </a:rPr>
              <a:t>και </a:t>
            </a:r>
            <a:r>
              <a:rPr lang="en-US" sz="2000" dirty="0">
                <a:solidFill>
                  <a:srgbClr val="002060"/>
                </a:solidFill>
              </a:rPr>
              <a:t>Archer (2000, 2001, 2010), </a:t>
            </a:r>
            <a:r>
              <a:rPr lang="el-GR" sz="2000" dirty="0">
                <a:solidFill>
                  <a:srgbClr val="002060"/>
                </a:solidFill>
              </a:rPr>
              <a:t>υφίστανται τρεις διακριτές διαστάσεις: η γνωστική (</a:t>
            </a:r>
            <a:r>
              <a:rPr lang="en-US" sz="2000" dirty="0">
                <a:solidFill>
                  <a:srgbClr val="002060"/>
                </a:solidFill>
              </a:rPr>
              <a:t>cognitive presence), </a:t>
            </a:r>
            <a:r>
              <a:rPr lang="el-GR" sz="2000" dirty="0">
                <a:solidFill>
                  <a:srgbClr val="002060"/>
                </a:solidFill>
              </a:rPr>
              <a:t>η κοινωνική (</a:t>
            </a:r>
            <a:r>
              <a:rPr lang="en-US" sz="2000" dirty="0">
                <a:solidFill>
                  <a:srgbClr val="002060"/>
                </a:solidFill>
              </a:rPr>
              <a:t>social presence) </a:t>
            </a:r>
            <a:r>
              <a:rPr lang="el-GR" sz="2000" dirty="0">
                <a:solidFill>
                  <a:srgbClr val="002060"/>
                </a:solidFill>
              </a:rPr>
              <a:t>και η διδακτική (</a:t>
            </a:r>
            <a:r>
              <a:rPr lang="en-US" sz="2000" dirty="0">
                <a:solidFill>
                  <a:srgbClr val="002060"/>
                </a:solidFill>
              </a:rPr>
              <a:t>teaching presence). </a:t>
            </a:r>
          </a:p>
        </p:txBody>
      </p:sp>
      <p:pic>
        <p:nvPicPr>
          <p:cNvPr id="11" name="Εικόνα 10">
            <a:extLst>
              <a:ext uri="{FF2B5EF4-FFF2-40B4-BE49-F238E27FC236}">
                <a16:creationId xmlns:a16="http://schemas.microsoft.com/office/drawing/2014/main" id="{FF22844A-B112-1F5B-957D-84EF8A79913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3729519" y="2394425"/>
            <a:ext cx="5484930" cy="3858542"/>
          </a:xfrm>
          <a:prstGeom prst="rect">
            <a:avLst/>
          </a:prstGeom>
        </p:spPr>
      </p:pic>
      <p:sp>
        <p:nvSpPr>
          <p:cNvPr id="9" name="TextBox 8">
            <a:extLst>
              <a:ext uri="{FF2B5EF4-FFF2-40B4-BE49-F238E27FC236}">
                <a16:creationId xmlns:a16="http://schemas.microsoft.com/office/drawing/2014/main" id="{B00A669A-A821-89A1-7443-FB99F2B8B40C}"/>
              </a:ext>
            </a:extLst>
          </p:cNvPr>
          <p:cNvSpPr txBox="1"/>
          <p:nvPr/>
        </p:nvSpPr>
        <p:spPr>
          <a:xfrm>
            <a:off x="606176" y="3260792"/>
            <a:ext cx="1904275" cy="1407560"/>
          </a:xfrm>
          <a:prstGeom prst="rect">
            <a:avLst/>
          </a:prstGeom>
          <a:noFill/>
        </p:spPr>
        <p:txBody>
          <a:bodyPr wrap="square" rtlCol="0">
            <a:spAutoFit/>
          </a:bodyPr>
          <a:lstStyle/>
          <a:p>
            <a:endParaRPr lang="el-GR" dirty="0"/>
          </a:p>
        </p:txBody>
      </p:sp>
      <p:sp>
        <p:nvSpPr>
          <p:cNvPr id="10" name="TextBox 9">
            <a:extLst>
              <a:ext uri="{FF2B5EF4-FFF2-40B4-BE49-F238E27FC236}">
                <a16:creationId xmlns:a16="http://schemas.microsoft.com/office/drawing/2014/main" id="{746870AE-5540-9F31-264E-9BE1AD48AFC2}"/>
              </a:ext>
            </a:extLst>
          </p:cNvPr>
          <p:cNvSpPr txBox="1"/>
          <p:nvPr/>
        </p:nvSpPr>
        <p:spPr>
          <a:xfrm>
            <a:off x="0" y="2249106"/>
            <a:ext cx="3729519" cy="4524315"/>
          </a:xfrm>
          <a:prstGeom prst="rect">
            <a:avLst/>
          </a:prstGeom>
          <a:noFill/>
        </p:spPr>
        <p:txBody>
          <a:bodyPr wrap="square" rtlCol="0">
            <a:spAutoFit/>
          </a:bodyPr>
          <a:lstStyle/>
          <a:p>
            <a:pPr algn="ctr"/>
            <a:r>
              <a:rPr lang="el-GR" b="1" dirty="0">
                <a:solidFill>
                  <a:srgbClr val="00297A"/>
                </a:solidFill>
              </a:rPr>
              <a:t>Θετική κριτική</a:t>
            </a:r>
          </a:p>
          <a:p>
            <a:pPr marL="285750" indent="-285750">
              <a:buFont typeface="Arial" panose="020B0604020202020204" pitchFamily="34" charset="0"/>
              <a:buChar char="•"/>
            </a:pPr>
            <a:r>
              <a:rPr lang="el-GR" dirty="0">
                <a:solidFill>
                  <a:srgbClr val="00297A"/>
                </a:solidFill>
              </a:rPr>
              <a:t>Ως το πιο σημαντικό και εμπειρικά θεμελιωμένο  (π.χ. </a:t>
            </a:r>
            <a:r>
              <a:rPr lang="en-US" dirty="0">
                <a:solidFill>
                  <a:srgbClr val="00297A"/>
                </a:solidFill>
              </a:rPr>
              <a:t>Halverson, Graham, Spring, Drysdale, &amp; Henrie, 2014</a:t>
            </a:r>
            <a:r>
              <a:rPr lang="el-GR" dirty="0">
                <a:solidFill>
                  <a:srgbClr val="00297A"/>
                </a:solidFill>
              </a:rPr>
              <a:t>)</a:t>
            </a:r>
          </a:p>
          <a:p>
            <a:pPr marL="285750" indent="-285750">
              <a:buFont typeface="Arial" panose="020B0604020202020204" pitchFamily="34" charset="0"/>
              <a:buChar char="•"/>
            </a:pPr>
            <a:r>
              <a:rPr lang="el-GR" dirty="0">
                <a:solidFill>
                  <a:srgbClr val="00297A"/>
                </a:solidFill>
              </a:rPr>
              <a:t>Σύγχρονη θεώρηση της διδασκαλίας και μάθησης (συνεργατική διερεύνηση-κοινωνικό εποικοδομισμό) σε εξ αποστάσεως και μεικτά περιβάλλοντα</a:t>
            </a:r>
          </a:p>
          <a:p>
            <a:pPr marL="285750" indent="-285750">
              <a:buFont typeface="Arial" panose="020B0604020202020204" pitchFamily="34" charset="0"/>
              <a:buChar char="•"/>
            </a:pPr>
            <a:r>
              <a:rPr lang="el-GR" dirty="0">
                <a:solidFill>
                  <a:srgbClr val="00297A"/>
                </a:solidFill>
              </a:rPr>
              <a:t>Εργαλείο σχεδιασμού μεικτών μαθημάτων</a:t>
            </a:r>
          </a:p>
          <a:p>
            <a:pPr marL="285750" indent="-285750">
              <a:buFont typeface="Arial" panose="020B0604020202020204" pitchFamily="34" charset="0"/>
              <a:buChar char="•"/>
            </a:pPr>
            <a:r>
              <a:rPr lang="el-GR" dirty="0">
                <a:solidFill>
                  <a:srgbClr val="00297A"/>
                </a:solidFill>
              </a:rPr>
              <a:t>Εργαλείο αξιολόγησης μεικτών μαθημάτων</a:t>
            </a:r>
          </a:p>
          <a:p>
            <a:endParaRPr lang="el-GR" dirty="0"/>
          </a:p>
        </p:txBody>
      </p:sp>
      <p:sp>
        <p:nvSpPr>
          <p:cNvPr id="12" name="TextBox 11">
            <a:extLst>
              <a:ext uri="{FF2B5EF4-FFF2-40B4-BE49-F238E27FC236}">
                <a16:creationId xmlns:a16="http://schemas.microsoft.com/office/drawing/2014/main" id="{7F3289CD-B06D-779C-E988-FFA5D7E38DB4}"/>
              </a:ext>
            </a:extLst>
          </p:cNvPr>
          <p:cNvSpPr txBox="1"/>
          <p:nvPr/>
        </p:nvSpPr>
        <p:spPr>
          <a:xfrm>
            <a:off x="9061807" y="2373974"/>
            <a:ext cx="2835667" cy="2585323"/>
          </a:xfrm>
          <a:prstGeom prst="rect">
            <a:avLst/>
          </a:prstGeom>
          <a:noFill/>
        </p:spPr>
        <p:txBody>
          <a:bodyPr wrap="square" rtlCol="0">
            <a:spAutoFit/>
          </a:bodyPr>
          <a:lstStyle/>
          <a:p>
            <a:pPr algn="ctr"/>
            <a:r>
              <a:rPr lang="el-GR" b="1" dirty="0">
                <a:solidFill>
                  <a:srgbClr val="00297A"/>
                </a:solidFill>
              </a:rPr>
              <a:t>Αρνητική κριτική</a:t>
            </a:r>
          </a:p>
          <a:p>
            <a:pPr marL="285750" indent="-285750">
              <a:buFont typeface="Arial" panose="020B0604020202020204" pitchFamily="34" charset="0"/>
              <a:buChar char="•"/>
            </a:pPr>
            <a:r>
              <a:rPr lang="el-GR" dirty="0">
                <a:solidFill>
                  <a:srgbClr val="00297A"/>
                </a:solidFill>
              </a:rPr>
              <a:t>Μειωμένη εφαρμογή στη </a:t>
            </a:r>
            <a:r>
              <a:rPr lang="en-US" dirty="0">
                <a:solidFill>
                  <a:srgbClr val="00297A"/>
                </a:solidFill>
              </a:rPr>
              <a:t>K-12</a:t>
            </a:r>
          </a:p>
          <a:p>
            <a:pPr marL="285750" indent="-285750">
              <a:buFont typeface="Arial" panose="020B0604020202020204" pitchFamily="34" charset="0"/>
              <a:buChar char="•"/>
            </a:pPr>
            <a:r>
              <a:rPr lang="el-GR" dirty="0">
                <a:solidFill>
                  <a:srgbClr val="00297A"/>
                </a:solidFill>
              </a:rPr>
              <a:t>Απουσία διδακτικών οδηγιών και στρατηγικών για την εφαρμογή του (γενικά) αλλά και ειδικά στις διαφορετικές συνθήκες</a:t>
            </a:r>
          </a:p>
        </p:txBody>
      </p:sp>
    </p:spTree>
    <p:extLst>
      <p:ext uri="{BB962C8B-B14F-4D97-AF65-F5344CB8AC3E}">
        <p14:creationId xmlns:p14="http://schemas.microsoft.com/office/powerpoint/2010/main" val="609703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930" y="269294"/>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a:t>
            </a:r>
            <a:r>
              <a:rPr lang="en-US" b="1" cap="none" dirty="0">
                <a:solidFill>
                  <a:schemeClr val="accent5">
                    <a:lumMod val="90000"/>
                    <a:lumOff val="10000"/>
                  </a:schemeClr>
                </a:solidFill>
                <a:latin typeface="Book Antiqua" panose="02040602050305030304" pitchFamily="18" charset="0"/>
              </a:rPr>
              <a:t>3</a:t>
            </a:r>
            <a:r>
              <a:rPr lang="el-GR" b="1" cap="none" dirty="0">
                <a:solidFill>
                  <a:schemeClr val="accent5">
                    <a:lumMod val="90000"/>
                    <a:lumOff val="10000"/>
                  </a:schemeClr>
                </a:solidFill>
                <a:latin typeface="Book Antiqua" panose="02040602050305030304" pitchFamily="18" charset="0"/>
              </a:rPr>
              <a:t>/</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15</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200575" y="840535"/>
            <a:ext cx="10510463" cy="830997"/>
          </a:xfrm>
          <a:prstGeom prst="rect">
            <a:avLst/>
          </a:prstGeom>
          <a:noFill/>
        </p:spPr>
        <p:txBody>
          <a:bodyPr wrap="square">
            <a:spAutoFit/>
          </a:bodyPr>
          <a:lstStyle/>
          <a:p>
            <a:r>
              <a:rPr lang="el-GR" sz="2400" b="1" i="1" dirty="0">
                <a:solidFill>
                  <a:srgbClr val="002060"/>
                </a:solidFill>
                <a:effectLst/>
                <a:ea typeface="Times New Roman" panose="02020603050405020304" pitchFamily="18" charset="0"/>
              </a:rPr>
              <a:t>Ένα πλαίσιο για την καθοδήγηση του σχεδιασμού</a:t>
            </a:r>
            <a:r>
              <a:rPr lang="el-GR" sz="2400" b="1" dirty="0">
                <a:solidFill>
                  <a:srgbClr val="002060"/>
                </a:solidFill>
                <a:effectLst/>
                <a:ea typeface="Times New Roman" panose="02020603050405020304" pitchFamily="18" charset="0"/>
              </a:rPr>
              <a:t> (</a:t>
            </a:r>
            <a:r>
              <a:rPr lang="en-US" sz="2400" b="1" dirty="0">
                <a:solidFill>
                  <a:srgbClr val="002060"/>
                </a:solidFill>
                <a:effectLst/>
                <a:ea typeface="Times New Roman" panose="02020603050405020304" pitchFamily="18" charset="0"/>
              </a:rPr>
              <a:t>a</a:t>
            </a:r>
            <a:r>
              <a:rPr lang="el-GR" sz="2400" b="1" dirty="0">
                <a:solidFill>
                  <a:srgbClr val="002060"/>
                </a:solidFill>
                <a:effectLst/>
                <a:ea typeface="Times New Roman" panose="02020603050405020304" pitchFamily="18" charset="0"/>
              </a:rPr>
              <a:t> framework to guide design) </a:t>
            </a:r>
          </a:p>
          <a:p>
            <a:endParaRPr lang="el-GR" sz="2400" dirty="0">
              <a:solidFill>
                <a:srgbClr val="00206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0983C4F6-6317-9678-E1E5-9A68080899A5}"/>
              </a:ext>
            </a:extLst>
          </p:cNvPr>
          <p:cNvSpPr txBox="1"/>
          <p:nvPr/>
        </p:nvSpPr>
        <p:spPr>
          <a:xfrm>
            <a:off x="598769" y="1382775"/>
            <a:ext cx="10636322" cy="461665"/>
          </a:xfrm>
          <a:prstGeom prst="rect">
            <a:avLst/>
          </a:prstGeom>
          <a:noFill/>
        </p:spPr>
        <p:txBody>
          <a:bodyPr wrap="square">
            <a:spAutoFit/>
          </a:bodyPr>
          <a:lstStyle/>
          <a:p>
            <a:pPr algn="just"/>
            <a:r>
              <a:rPr lang="el-GR" sz="2400" dirty="0">
                <a:solidFill>
                  <a:srgbClr val="00297A"/>
                </a:solidFill>
                <a:effectLst/>
                <a:ea typeface="Times New Roman" panose="02020603050405020304" pitchFamily="18" charset="0"/>
                <a:cs typeface="Times New Roman" panose="02020603050405020304" pitchFamily="18" charset="0"/>
              </a:rPr>
              <a:t>Το </a:t>
            </a:r>
            <a:r>
              <a:rPr lang="el-GR" sz="2400" i="1" dirty="0">
                <a:solidFill>
                  <a:srgbClr val="00297A"/>
                </a:solidFill>
                <a:effectLst/>
                <a:ea typeface="Times New Roman" panose="02020603050405020304" pitchFamily="18" charset="0"/>
                <a:cs typeface="Times New Roman" panose="02020603050405020304" pitchFamily="18" charset="0"/>
              </a:rPr>
              <a:t>οκτάγωνο πλαίσιο του Khan</a:t>
            </a:r>
            <a:r>
              <a:rPr lang="el-GR" sz="2400" dirty="0">
                <a:solidFill>
                  <a:srgbClr val="00297A"/>
                </a:solidFill>
                <a:effectLst/>
                <a:ea typeface="Times New Roman" panose="02020603050405020304" pitchFamily="18" charset="0"/>
                <a:cs typeface="Times New Roman" panose="02020603050405020304" pitchFamily="18" charset="0"/>
              </a:rPr>
              <a:t> (</a:t>
            </a:r>
            <a:r>
              <a:rPr lang="el-GR" sz="2400" dirty="0" err="1">
                <a:solidFill>
                  <a:srgbClr val="00297A"/>
                </a:solidFill>
                <a:effectLst/>
                <a:ea typeface="Times New Roman" panose="02020603050405020304" pitchFamily="18" charset="0"/>
                <a:cs typeface="Times New Roman" panose="02020603050405020304" pitchFamily="18" charset="0"/>
              </a:rPr>
              <a:t>Khan’s</a:t>
            </a:r>
            <a:r>
              <a:rPr lang="el-GR" sz="2400" dirty="0">
                <a:solidFill>
                  <a:srgbClr val="00297A"/>
                </a:solidFill>
                <a:effectLst/>
                <a:ea typeface="Times New Roman" panose="02020603050405020304" pitchFamily="18" charset="0"/>
                <a:cs typeface="Times New Roman" panose="02020603050405020304" pitchFamily="18" charset="0"/>
              </a:rPr>
              <a:t> </a:t>
            </a:r>
            <a:r>
              <a:rPr lang="el-GR" sz="2400" dirty="0" err="1">
                <a:solidFill>
                  <a:srgbClr val="00297A"/>
                </a:solidFill>
                <a:effectLst/>
                <a:ea typeface="Times New Roman" panose="02020603050405020304" pitchFamily="18" charset="0"/>
                <a:cs typeface="Times New Roman" panose="02020603050405020304" pitchFamily="18" charset="0"/>
              </a:rPr>
              <a:t>Octagonal</a:t>
            </a:r>
            <a:r>
              <a:rPr lang="el-GR" sz="2400" dirty="0">
                <a:solidFill>
                  <a:srgbClr val="00297A"/>
                </a:solidFill>
                <a:effectLst/>
                <a:ea typeface="Times New Roman" panose="02020603050405020304" pitchFamily="18" charset="0"/>
                <a:cs typeface="Times New Roman" panose="02020603050405020304" pitchFamily="18" charset="0"/>
              </a:rPr>
              <a:t> Framework) (Singh, 2003).</a:t>
            </a:r>
            <a:endParaRPr lang="en-US" sz="2400" dirty="0">
              <a:solidFill>
                <a:srgbClr val="00297A"/>
              </a:solidFill>
            </a:endParaRPr>
          </a:p>
        </p:txBody>
      </p:sp>
      <p:pic>
        <p:nvPicPr>
          <p:cNvPr id="9" name="Εικόνα 8">
            <a:extLst>
              <a:ext uri="{FF2B5EF4-FFF2-40B4-BE49-F238E27FC236}">
                <a16:creationId xmlns:a16="http://schemas.microsoft.com/office/drawing/2014/main" id="{604F313C-3492-4DB9-4608-1D7B7A925B4A}"/>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174465" y="2213772"/>
            <a:ext cx="4000313" cy="3624046"/>
          </a:xfrm>
          <a:prstGeom prst="rect">
            <a:avLst/>
          </a:prstGeom>
        </p:spPr>
      </p:pic>
      <p:sp>
        <p:nvSpPr>
          <p:cNvPr id="10" name="TextBox 9">
            <a:extLst>
              <a:ext uri="{FF2B5EF4-FFF2-40B4-BE49-F238E27FC236}">
                <a16:creationId xmlns:a16="http://schemas.microsoft.com/office/drawing/2014/main" id="{19C64E52-537B-A758-2F31-0B2B87CE629C}"/>
              </a:ext>
            </a:extLst>
          </p:cNvPr>
          <p:cNvSpPr txBox="1"/>
          <p:nvPr/>
        </p:nvSpPr>
        <p:spPr>
          <a:xfrm>
            <a:off x="252930" y="2213772"/>
            <a:ext cx="3020117" cy="2031325"/>
          </a:xfrm>
          <a:prstGeom prst="rect">
            <a:avLst/>
          </a:prstGeom>
          <a:noFill/>
        </p:spPr>
        <p:txBody>
          <a:bodyPr wrap="square" rtlCol="0">
            <a:spAutoFit/>
          </a:bodyPr>
          <a:lstStyle/>
          <a:p>
            <a:r>
              <a:rPr lang="el-GR" b="1" dirty="0">
                <a:solidFill>
                  <a:srgbClr val="00297A"/>
                </a:solidFill>
              </a:rPr>
              <a:t>Θετική κριτική</a:t>
            </a:r>
          </a:p>
          <a:p>
            <a:pPr marL="285750" indent="-285750">
              <a:buFont typeface="Arial" panose="020B0604020202020204" pitchFamily="34" charset="0"/>
              <a:buChar char="•"/>
            </a:pPr>
            <a:r>
              <a:rPr lang="el-GR" dirty="0">
                <a:solidFill>
                  <a:srgbClr val="00297A"/>
                </a:solidFill>
              </a:rPr>
              <a:t>Μακροσκοπική σχεδίαση Μεικτής Μάθησης</a:t>
            </a:r>
          </a:p>
          <a:p>
            <a:pPr marL="285750" indent="-285750">
              <a:buFont typeface="Arial" panose="020B0604020202020204" pitchFamily="34" charset="0"/>
              <a:buChar char="•"/>
            </a:pPr>
            <a:r>
              <a:rPr lang="el-GR" dirty="0">
                <a:solidFill>
                  <a:srgbClr val="00297A"/>
                </a:solidFill>
              </a:rPr>
              <a:t>Οι διαστάσεις που χρειάζεται να ληφθούν υπόψη</a:t>
            </a:r>
          </a:p>
          <a:p>
            <a:endParaRPr lang="el-GR" dirty="0"/>
          </a:p>
        </p:txBody>
      </p:sp>
      <p:sp>
        <p:nvSpPr>
          <p:cNvPr id="12" name="TextBox 11">
            <a:extLst>
              <a:ext uri="{FF2B5EF4-FFF2-40B4-BE49-F238E27FC236}">
                <a16:creationId xmlns:a16="http://schemas.microsoft.com/office/drawing/2014/main" id="{23C8ADFF-5022-E053-583F-52926F6F58F6}"/>
              </a:ext>
            </a:extLst>
          </p:cNvPr>
          <p:cNvSpPr txBox="1"/>
          <p:nvPr/>
        </p:nvSpPr>
        <p:spPr>
          <a:xfrm>
            <a:off x="7323418" y="2144499"/>
            <a:ext cx="4257512" cy="3693319"/>
          </a:xfrm>
          <a:prstGeom prst="rect">
            <a:avLst/>
          </a:prstGeom>
          <a:noFill/>
        </p:spPr>
        <p:txBody>
          <a:bodyPr wrap="square" rtlCol="0">
            <a:spAutoFit/>
          </a:bodyPr>
          <a:lstStyle/>
          <a:p>
            <a:r>
              <a:rPr lang="el-GR" b="1" dirty="0">
                <a:solidFill>
                  <a:srgbClr val="00297A"/>
                </a:solidFill>
              </a:rPr>
              <a:t>Αρνητική κριτική</a:t>
            </a:r>
          </a:p>
          <a:p>
            <a:pPr marL="285750" indent="-285750">
              <a:buFont typeface="Arial" panose="020B0604020202020204" pitchFamily="34" charset="0"/>
              <a:buChar char="•"/>
            </a:pPr>
            <a:r>
              <a:rPr lang="el-GR" dirty="0">
                <a:solidFill>
                  <a:srgbClr val="00297A"/>
                </a:solidFill>
              </a:rPr>
              <a:t>Εφάμιλλη αντιμετώπιση διαστάσεων</a:t>
            </a:r>
          </a:p>
          <a:p>
            <a:pPr marL="285750" indent="-285750">
              <a:buFont typeface="Arial" panose="020B0604020202020204" pitchFamily="34" charset="0"/>
              <a:buChar char="•"/>
            </a:pPr>
            <a:r>
              <a:rPr lang="el-GR" dirty="0">
                <a:solidFill>
                  <a:srgbClr val="00297A"/>
                </a:solidFill>
              </a:rPr>
              <a:t>Απουσία υποστήριξης στις διαφορετικές συνθήκες</a:t>
            </a:r>
          </a:p>
          <a:p>
            <a:pPr marL="285750" indent="-285750">
              <a:buFont typeface="Arial" panose="020B0604020202020204" pitchFamily="34" charset="0"/>
              <a:buChar char="•"/>
            </a:pPr>
            <a:r>
              <a:rPr lang="el-GR" dirty="0">
                <a:solidFill>
                  <a:srgbClr val="00297A"/>
                </a:solidFill>
              </a:rPr>
              <a:t>Εστίαση στην τεχνοκεντρική προσέγγιση της εμπλοκής </a:t>
            </a:r>
          </a:p>
          <a:p>
            <a:pPr marL="285750" indent="-285750">
              <a:buFont typeface="Arial" panose="020B0604020202020204" pitchFamily="34" charset="0"/>
              <a:buChar char="•"/>
            </a:pPr>
            <a:r>
              <a:rPr lang="el-GR" dirty="0">
                <a:solidFill>
                  <a:srgbClr val="00297A"/>
                </a:solidFill>
              </a:rPr>
              <a:t>Προσθήκη άλλων διαστάσεων (π.χ. υποστήριξη σε διαφορετικές συνθήκες και τρόπους, επαγγελματική υποστήριξη, υποστήριξη οικογένειας)</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endParaRPr lang="el-GR" dirty="0"/>
          </a:p>
        </p:txBody>
      </p:sp>
    </p:spTree>
    <p:extLst>
      <p:ext uri="{BB962C8B-B14F-4D97-AF65-F5344CB8AC3E}">
        <p14:creationId xmlns:p14="http://schemas.microsoft.com/office/powerpoint/2010/main" val="3381196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9656" y="433849"/>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a:t>
            </a:r>
            <a:r>
              <a:rPr lang="en-US" b="1" cap="none" dirty="0">
                <a:solidFill>
                  <a:schemeClr val="accent5">
                    <a:lumMod val="90000"/>
                    <a:lumOff val="10000"/>
                  </a:schemeClr>
                </a:solidFill>
                <a:latin typeface="Book Antiqua" panose="02040602050305030304" pitchFamily="18" charset="0"/>
              </a:rPr>
              <a:t>4</a:t>
            </a:r>
            <a:r>
              <a:rPr lang="el-GR" b="1" cap="none" dirty="0">
                <a:solidFill>
                  <a:schemeClr val="accent5">
                    <a:lumMod val="90000"/>
                    <a:lumOff val="10000"/>
                  </a:schemeClr>
                </a:solidFill>
                <a:latin typeface="Book Antiqua" panose="02040602050305030304" pitchFamily="18" charset="0"/>
              </a:rPr>
              <a:t>/</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16</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399656" y="982176"/>
            <a:ext cx="10801744" cy="5170646"/>
          </a:xfrm>
          <a:prstGeom prst="rect">
            <a:avLst/>
          </a:prstGeom>
          <a:noFill/>
        </p:spPr>
        <p:txBody>
          <a:bodyPr wrap="square">
            <a:spAutoFit/>
          </a:bodyPr>
          <a:lstStyle/>
          <a:p>
            <a:r>
              <a:rPr lang="el-GR" sz="2400" b="1" i="1" dirty="0">
                <a:solidFill>
                  <a:srgbClr val="002060"/>
                </a:solidFill>
                <a:ea typeface="Times New Roman" panose="02020603050405020304" pitchFamily="18" charset="0"/>
              </a:rPr>
              <a:t>Έ</a:t>
            </a:r>
            <a:r>
              <a:rPr lang="el-GR" sz="2400" b="1" i="1" dirty="0">
                <a:solidFill>
                  <a:srgbClr val="002060"/>
                </a:solidFill>
                <a:effectLst/>
                <a:ea typeface="Times New Roman" panose="02020603050405020304" pitchFamily="18" charset="0"/>
              </a:rPr>
              <a:t>να εργαλείο αξιολόγησης</a:t>
            </a:r>
            <a:r>
              <a:rPr lang="el-GR" sz="2400" b="1" dirty="0">
                <a:solidFill>
                  <a:srgbClr val="002060"/>
                </a:solidFill>
                <a:effectLst/>
                <a:ea typeface="Times New Roman" panose="02020603050405020304" pitchFamily="18" charset="0"/>
              </a:rPr>
              <a:t> (</a:t>
            </a:r>
            <a:r>
              <a:rPr lang="en-US" sz="2400" b="1" dirty="0">
                <a:solidFill>
                  <a:srgbClr val="002060"/>
                </a:solidFill>
                <a:effectLst/>
                <a:ea typeface="Times New Roman" panose="02020603050405020304" pitchFamily="18" charset="0"/>
              </a:rPr>
              <a:t>a</a:t>
            </a:r>
            <a:r>
              <a:rPr lang="el-GR" sz="2400" b="1" dirty="0">
                <a:solidFill>
                  <a:srgbClr val="002060"/>
                </a:solidFill>
                <a:effectLst/>
                <a:ea typeface="Times New Roman" panose="02020603050405020304" pitchFamily="18" charset="0"/>
              </a:rPr>
              <a:t>n evaluation tool)</a:t>
            </a:r>
          </a:p>
          <a:p>
            <a:r>
              <a:rPr lang="el-GR" sz="2400" dirty="0">
                <a:solidFill>
                  <a:srgbClr val="002060"/>
                </a:solidFill>
                <a:effectLst/>
                <a:ea typeface="Times New Roman" panose="02020603050405020304" pitchFamily="18" charset="0"/>
              </a:rPr>
              <a:t>Πέρα από το </a:t>
            </a:r>
            <a:r>
              <a:rPr lang="en-US" sz="2400" dirty="0">
                <a:solidFill>
                  <a:srgbClr val="002060"/>
                </a:solidFill>
                <a:effectLst/>
                <a:ea typeface="Times New Roman" panose="02020603050405020304" pitchFamily="18" charset="0"/>
              </a:rPr>
              <a:t>CoI </a:t>
            </a:r>
            <a:r>
              <a:rPr lang="el-GR" sz="2400" dirty="0">
                <a:solidFill>
                  <a:srgbClr val="002060"/>
                </a:solidFill>
                <a:effectLst/>
                <a:ea typeface="Times New Roman" panose="02020603050405020304" pitchFamily="18" charset="0"/>
              </a:rPr>
              <a:t>που αποτελεί εργαλείο αξιολόγησης</a:t>
            </a:r>
          </a:p>
          <a:p>
            <a:r>
              <a:rPr lang="el-GR" sz="2400" dirty="0">
                <a:solidFill>
                  <a:srgbClr val="002060"/>
                </a:solidFill>
                <a:effectLst/>
                <a:ea typeface="Times New Roman" panose="02020603050405020304" pitchFamily="18" charset="0"/>
              </a:rPr>
              <a:t> </a:t>
            </a:r>
          </a:p>
          <a:p>
            <a:pPr algn="just"/>
            <a:r>
              <a:rPr lang="en-US" sz="2400" b="1" dirty="0">
                <a:solidFill>
                  <a:srgbClr val="002060"/>
                </a:solidFill>
                <a:effectLst/>
                <a:ea typeface="Times New Roman" panose="02020603050405020304" pitchFamily="18" charset="0"/>
              </a:rPr>
              <a:t>National Standards for Quality Online Courses (2019)</a:t>
            </a:r>
            <a:r>
              <a:rPr lang="el-GR" sz="2400" b="1" dirty="0">
                <a:solidFill>
                  <a:srgbClr val="002060"/>
                </a:solidFill>
                <a:effectLst/>
                <a:ea typeface="Times New Roman" panose="02020603050405020304" pitchFamily="18" charset="0"/>
              </a:rPr>
              <a:t> </a:t>
            </a:r>
            <a:r>
              <a:rPr lang="el-GR" sz="2400" dirty="0">
                <a:solidFill>
                  <a:srgbClr val="002060"/>
                </a:solidFill>
                <a:ea typeface="Times New Roman" panose="02020603050405020304" pitchFamily="18" charset="0"/>
              </a:rPr>
              <a:t>εξετάζουν</a:t>
            </a:r>
            <a:r>
              <a:rPr lang="en-US" sz="2400" dirty="0">
                <a:solidFill>
                  <a:srgbClr val="002060"/>
                </a:solidFill>
                <a:effectLst/>
                <a:ea typeface="Times New Roman" panose="02020603050405020304" pitchFamily="18" charset="0"/>
              </a:rPr>
              <a:t> </a:t>
            </a:r>
            <a:r>
              <a:rPr lang="el-GR" sz="2400" dirty="0">
                <a:solidFill>
                  <a:srgbClr val="002060"/>
                </a:solidFill>
                <a:effectLst/>
                <a:ea typeface="Times New Roman" panose="02020603050405020304" pitchFamily="18" charset="0"/>
              </a:rPr>
              <a:t>Κριτήρια ποιότητας της διαδικτυακής και μεικτής μάθησης ιδιαίτερα στο πεδίο της Δευτεροβάθμιας</a:t>
            </a:r>
            <a:r>
              <a:rPr lang="en-US" sz="2400" dirty="0">
                <a:solidFill>
                  <a:srgbClr val="002060"/>
                </a:solidFill>
                <a:effectLst/>
                <a:ea typeface="Times New Roman" panose="02020603050405020304" pitchFamily="18" charset="0"/>
              </a:rPr>
              <a:t>:</a:t>
            </a:r>
            <a:endParaRPr lang="el-GR" sz="2400" dirty="0">
              <a:solidFill>
                <a:srgbClr val="002060"/>
              </a:solidFill>
              <a:effectLst/>
              <a:ea typeface="Times New Roman" panose="02020603050405020304" pitchFamily="18" charset="0"/>
            </a:endParaRPr>
          </a:p>
          <a:p>
            <a:pPr marL="342900" indent="-342900">
              <a:buFont typeface="Arial" panose="020B0604020202020204" pitchFamily="34" charset="0"/>
              <a:buChar char="•"/>
            </a:pPr>
            <a:r>
              <a:rPr lang="el-GR" sz="2400" dirty="0">
                <a:solidFill>
                  <a:srgbClr val="002060"/>
                </a:solidFill>
                <a:ea typeface="Times New Roman" panose="02020603050405020304" pitchFamily="18" charset="0"/>
              </a:rPr>
              <a:t>Ε</a:t>
            </a:r>
            <a:r>
              <a:rPr lang="el-GR" sz="2400" dirty="0">
                <a:solidFill>
                  <a:srgbClr val="002060"/>
                </a:solidFill>
                <a:effectLst/>
                <a:ea typeface="Times New Roman" panose="02020603050405020304" pitchFamily="18" charset="0"/>
              </a:rPr>
              <a:t>ποπτική θεώρηση και την υποστήριξη του μαθήματος (course overview and support),</a:t>
            </a:r>
          </a:p>
          <a:p>
            <a:pPr marL="342900" indent="-342900">
              <a:buFont typeface="Arial" panose="020B0604020202020204" pitchFamily="34" charset="0"/>
              <a:buChar char="•"/>
            </a:pPr>
            <a:r>
              <a:rPr lang="el-GR" sz="2400" dirty="0">
                <a:solidFill>
                  <a:srgbClr val="002060"/>
                </a:solidFill>
                <a:ea typeface="Times New Roman" panose="02020603050405020304" pitchFamily="18" charset="0"/>
              </a:rPr>
              <a:t>Π</a:t>
            </a:r>
            <a:r>
              <a:rPr lang="el-GR" sz="2400" dirty="0">
                <a:solidFill>
                  <a:srgbClr val="002060"/>
                </a:solidFill>
                <a:effectLst/>
                <a:ea typeface="Times New Roman" panose="02020603050405020304" pitchFamily="18" charset="0"/>
              </a:rPr>
              <a:t>εριεχόμενο (content) του διαδικτυακού μαθήματος </a:t>
            </a:r>
          </a:p>
          <a:p>
            <a:pPr marL="342900" indent="-342900">
              <a:buFont typeface="Arial" panose="020B0604020202020204" pitchFamily="34" charset="0"/>
              <a:buChar char="•"/>
            </a:pPr>
            <a:r>
              <a:rPr lang="el-GR" sz="2400" dirty="0">
                <a:solidFill>
                  <a:srgbClr val="002060"/>
                </a:solidFill>
                <a:effectLst/>
                <a:ea typeface="Times New Roman" panose="02020603050405020304" pitchFamily="18" charset="0"/>
              </a:rPr>
              <a:t>Εκπαιδευτικός σχεδιασμός (</a:t>
            </a:r>
            <a:r>
              <a:rPr lang="en-US" sz="2400" dirty="0">
                <a:solidFill>
                  <a:srgbClr val="002060"/>
                </a:solidFill>
                <a:effectLst/>
                <a:ea typeface="Times New Roman" panose="02020603050405020304" pitchFamily="18" charset="0"/>
              </a:rPr>
              <a:t>instructional design)</a:t>
            </a:r>
            <a:endParaRPr lang="el-GR" sz="2400" dirty="0">
              <a:solidFill>
                <a:srgbClr val="002060"/>
              </a:solidFill>
              <a:effectLst/>
              <a:ea typeface="Times New Roman" panose="02020603050405020304" pitchFamily="18" charset="0"/>
            </a:endParaRPr>
          </a:p>
          <a:p>
            <a:pPr marL="342900" indent="-342900">
              <a:buFont typeface="Arial" panose="020B0604020202020204" pitchFamily="34" charset="0"/>
              <a:buChar char="•"/>
            </a:pPr>
            <a:r>
              <a:rPr lang="el-GR" sz="2400" dirty="0">
                <a:solidFill>
                  <a:srgbClr val="002060"/>
                </a:solidFill>
                <a:ea typeface="Times New Roman" panose="02020603050405020304" pitchFamily="18" charset="0"/>
              </a:rPr>
              <a:t>Α</a:t>
            </a:r>
            <a:r>
              <a:rPr lang="el-GR" sz="2400" dirty="0">
                <a:solidFill>
                  <a:srgbClr val="002060"/>
                </a:solidFill>
                <a:effectLst/>
                <a:ea typeface="Times New Roman" panose="02020603050405020304" pitchFamily="18" charset="0"/>
              </a:rPr>
              <a:t>ξιολόγηση του μαθητευόμενου (learner assessment)</a:t>
            </a:r>
          </a:p>
          <a:p>
            <a:pPr marL="342900" indent="-342900">
              <a:buFont typeface="Arial" panose="020B0604020202020204" pitchFamily="34" charset="0"/>
              <a:buChar char="•"/>
            </a:pPr>
            <a:r>
              <a:rPr lang="el-GR" sz="2400" dirty="0">
                <a:solidFill>
                  <a:srgbClr val="002060"/>
                </a:solidFill>
                <a:effectLst/>
                <a:ea typeface="Times New Roman" panose="02020603050405020304" pitchFamily="18" charset="0"/>
              </a:rPr>
              <a:t>Προσβασιμότητα και χρηστικότητα (accessibility and usability)</a:t>
            </a:r>
          </a:p>
          <a:p>
            <a:pPr marL="342900" indent="-342900">
              <a:buFont typeface="Arial" panose="020B0604020202020204" pitchFamily="34" charset="0"/>
              <a:buChar char="•"/>
            </a:pPr>
            <a:r>
              <a:rPr lang="el-GR" sz="2400" dirty="0">
                <a:solidFill>
                  <a:srgbClr val="002060"/>
                </a:solidFill>
                <a:effectLst/>
                <a:ea typeface="Times New Roman" panose="02020603050405020304" pitchFamily="18" charset="0"/>
              </a:rPr>
              <a:t>Τεχνολογία (</a:t>
            </a:r>
            <a:r>
              <a:rPr lang="en-US" sz="2400" dirty="0">
                <a:solidFill>
                  <a:srgbClr val="002060"/>
                </a:solidFill>
                <a:effectLst/>
                <a:ea typeface="Times New Roman" panose="02020603050405020304" pitchFamily="18" charset="0"/>
              </a:rPr>
              <a:t>technology) </a:t>
            </a:r>
            <a:endParaRPr lang="el-GR" sz="2400" dirty="0">
              <a:solidFill>
                <a:srgbClr val="002060"/>
              </a:solidFill>
              <a:effectLst/>
              <a:ea typeface="Times New Roman" panose="02020603050405020304" pitchFamily="18" charset="0"/>
            </a:endParaRPr>
          </a:p>
          <a:p>
            <a:pPr marL="342900" indent="-342900">
              <a:buFont typeface="Arial" panose="020B0604020202020204" pitchFamily="34" charset="0"/>
              <a:buChar char="•"/>
            </a:pPr>
            <a:r>
              <a:rPr lang="el-GR" sz="2400" dirty="0">
                <a:solidFill>
                  <a:srgbClr val="002060"/>
                </a:solidFill>
                <a:ea typeface="Times New Roman" panose="02020603050405020304" pitchFamily="18" charset="0"/>
              </a:rPr>
              <a:t>Σ</a:t>
            </a:r>
            <a:r>
              <a:rPr lang="el-GR" sz="2400" dirty="0">
                <a:solidFill>
                  <a:srgbClr val="002060"/>
                </a:solidFill>
                <a:effectLst/>
                <a:ea typeface="Times New Roman" panose="02020603050405020304" pitchFamily="18" charset="0"/>
              </a:rPr>
              <a:t>υνολική αξιολόγηση του μαθήματος (course evaluation). </a:t>
            </a:r>
          </a:p>
          <a:p>
            <a:pPr algn="r"/>
            <a:r>
              <a:rPr lang="en-US" dirty="0">
                <a:solidFill>
                  <a:srgbClr val="002060"/>
                </a:solidFill>
                <a:effectLst/>
                <a:ea typeface="Times New Roman" panose="02020603050405020304" pitchFamily="18" charset="0"/>
              </a:rPr>
              <a:t>iNACOL (International North American Council for Online Learning)</a:t>
            </a:r>
            <a:endParaRPr lang="el-GR" dirty="0">
              <a:solidFill>
                <a:srgbClr val="002060"/>
              </a:solidFill>
              <a:effectLst/>
              <a:ea typeface="Times New Roman" panose="02020603050405020304" pitchFamily="18" charset="0"/>
            </a:endParaRPr>
          </a:p>
        </p:txBody>
      </p:sp>
      <p:sp>
        <p:nvSpPr>
          <p:cNvPr id="3" name="TextBox 2">
            <a:extLst>
              <a:ext uri="{FF2B5EF4-FFF2-40B4-BE49-F238E27FC236}">
                <a16:creationId xmlns:a16="http://schemas.microsoft.com/office/drawing/2014/main" id="{4A46A822-7B30-420A-C524-7F56A0EE4FD4}"/>
              </a:ext>
            </a:extLst>
          </p:cNvPr>
          <p:cNvSpPr txBox="1"/>
          <p:nvPr/>
        </p:nvSpPr>
        <p:spPr>
          <a:xfrm>
            <a:off x="7233007" y="6173103"/>
            <a:ext cx="4067330" cy="461665"/>
          </a:xfrm>
          <a:prstGeom prst="rect">
            <a:avLst/>
          </a:prstGeom>
          <a:noFill/>
        </p:spPr>
        <p:txBody>
          <a:bodyPr wrap="square" rtlCol="0">
            <a:spAutoFit/>
          </a:bodyPr>
          <a:lstStyle/>
          <a:p>
            <a:r>
              <a:rPr lang="el-GR" sz="2400" b="1" dirty="0">
                <a:solidFill>
                  <a:srgbClr val="002060"/>
                </a:solidFill>
              </a:rPr>
              <a:t>Παράδειγμα εφαρμογής;  </a:t>
            </a:r>
          </a:p>
        </p:txBody>
      </p:sp>
    </p:spTree>
    <p:extLst>
      <p:ext uri="{BB962C8B-B14F-4D97-AF65-F5344CB8AC3E}">
        <p14:creationId xmlns:p14="http://schemas.microsoft.com/office/powerpoint/2010/main" val="3382827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8695" y="290777"/>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a:t>
            </a:r>
            <a:r>
              <a:rPr lang="en-US" b="1" cap="none" dirty="0">
                <a:solidFill>
                  <a:schemeClr val="accent5">
                    <a:lumMod val="90000"/>
                    <a:lumOff val="10000"/>
                  </a:schemeClr>
                </a:solidFill>
                <a:latin typeface="Book Antiqua" panose="02040602050305030304" pitchFamily="18" charset="0"/>
              </a:rPr>
              <a:t>5</a:t>
            </a:r>
            <a:r>
              <a:rPr lang="el-GR" b="1" cap="none" dirty="0">
                <a:solidFill>
                  <a:schemeClr val="accent5">
                    <a:lumMod val="90000"/>
                    <a:lumOff val="10000"/>
                  </a:schemeClr>
                </a:solidFill>
                <a:latin typeface="Book Antiqua" panose="02040602050305030304" pitchFamily="18" charset="0"/>
              </a:rPr>
              <a:t>/</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sp>
        <p:nvSpPr>
          <p:cNvPr id="4" name="Θέση υποσέλιδου 3"/>
          <p:cNvSpPr>
            <a:spLocks noGrp="1"/>
          </p:cNvSpPr>
          <p:nvPr>
            <p:ph type="ftr" sz="quarter" idx="12"/>
          </p:nvPr>
        </p:nvSpPr>
        <p:spPr>
          <a:xfrm>
            <a:off x="401790" y="6376571"/>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17</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158695" y="756602"/>
            <a:ext cx="10510463" cy="1200329"/>
          </a:xfrm>
          <a:prstGeom prst="rect">
            <a:avLst/>
          </a:prstGeom>
          <a:noFill/>
        </p:spPr>
        <p:txBody>
          <a:bodyPr wrap="square">
            <a:spAutoFit/>
          </a:bodyPr>
          <a:lstStyle/>
          <a:p>
            <a:r>
              <a:rPr lang="el-GR" sz="2400" b="1" i="1" dirty="0">
                <a:solidFill>
                  <a:srgbClr val="002060"/>
                </a:solidFill>
                <a:ea typeface="Times New Roman" panose="02020603050405020304" pitchFamily="18" charset="0"/>
              </a:rPr>
              <a:t>Έ</a:t>
            </a:r>
            <a:r>
              <a:rPr lang="el-GR" sz="2400" b="1" i="1" dirty="0">
                <a:solidFill>
                  <a:srgbClr val="002060"/>
                </a:solidFill>
                <a:effectLst/>
                <a:ea typeface="Times New Roman" panose="02020603050405020304" pitchFamily="18" charset="0"/>
              </a:rPr>
              <a:t>να μοντέλο διαδικασίας σχεδίασης</a:t>
            </a:r>
            <a:r>
              <a:rPr lang="el-GR" sz="2400" b="1" dirty="0">
                <a:solidFill>
                  <a:srgbClr val="002060"/>
                </a:solidFill>
                <a:effectLst/>
                <a:ea typeface="Times New Roman" panose="02020603050405020304" pitchFamily="18" charset="0"/>
              </a:rPr>
              <a:t> (</a:t>
            </a:r>
            <a:r>
              <a:rPr lang="en-US" sz="2400" b="1" dirty="0">
                <a:solidFill>
                  <a:srgbClr val="002060"/>
                </a:solidFill>
                <a:effectLst/>
                <a:ea typeface="Times New Roman" panose="02020603050405020304" pitchFamily="18" charset="0"/>
              </a:rPr>
              <a:t>a</a:t>
            </a:r>
            <a:r>
              <a:rPr lang="el-GR" sz="2400" b="1" dirty="0">
                <a:solidFill>
                  <a:srgbClr val="002060"/>
                </a:solidFill>
                <a:effectLst/>
                <a:ea typeface="Times New Roman" panose="02020603050405020304" pitchFamily="18" charset="0"/>
              </a:rPr>
              <a:t> design process model)</a:t>
            </a:r>
          </a:p>
          <a:p>
            <a:r>
              <a:rPr lang="el-GR" sz="2400" b="1" dirty="0">
                <a:solidFill>
                  <a:srgbClr val="002060"/>
                </a:solidFill>
                <a:effectLst/>
                <a:ea typeface="Times New Roman" panose="02020603050405020304" pitchFamily="18" charset="0"/>
              </a:rPr>
              <a:t>Το μοντέλο ADDIE του Molenda (2003)</a:t>
            </a:r>
            <a:r>
              <a:rPr lang="en-US" sz="2400" b="1" dirty="0">
                <a:solidFill>
                  <a:srgbClr val="002060"/>
                </a:solidFill>
                <a:effectLst/>
                <a:ea typeface="Times New Roman" panose="02020603050405020304" pitchFamily="18" charset="0"/>
              </a:rPr>
              <a:t>                    </a:t>
            </a:r>
            <a:r>
              <a:rPr lang="el-GR" sz="2400" b="1" dirty="0">
                <a:solidFill>
                  <a:srgbClr val="002060"/>
                </a:solidFill>
                <a:effectLst/>
                <a:ea typeface="Times New Roman" panose="02020603050405020304" pitchFamily="18" charset="0"/>
              </a:rPr>
              <a:t> </a:t>
            </a:r>
          </a:p>
          <a:p>
            <a:endParaRPr lang="el-GR" sz="2400" dirty="0">
              <a:solidFill>
                <a:srgbClr val="002060"/>
              </a:solidFill>
              <a:effectLst/>
              <a:latin typeface="Times New Roman" panose="02020603050405020304" pitchFamily="18" charset="0"/>
              <a:ea typeface="Times New Roman" panose="02020603050405020304" pitchFamily="18" charset="0"/>
            </a:endParaRPr>
          </a:p>
        </p:txBody>
      </p:sp>
      <p:pic>
        <p:nvPicPr>
          <p:cNvPr id="8" name="Εικόνα 7">
            <a:extLst>
              <a:ext uri="{FF2B5EF4-FFF2-40B4-BE49-F238E27FC236}">
                <a16:creationId xmlns:a16="http://schemas.microsoft.com/office/drawing/2014/main" id="{2314558E-07FA-3116-206C-8C8AF2B1E3C9}"/>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401790" y="1679646"/>
            <a:ext cx="5875720" cy="4186898"/>
          </a:xfrm>
          <a:prstGeom prst="rect">
            <a:avLst/>
          </a:prstGeom>
        </p:spPr>
      </p:pic>
      <p:pic>
        <p:nvPicPr>
          <p:cNvPr id="10" name="Εικόνα 9">
            <a:extLst>
              <a:ext uri="{FF2B5EF4-FFF2-40B4-BE49-F238E27FC236}">
                <a16:creationId xmlns:a16="http://schemas.microsoft.com/office/drawing/2014/main" id="{876FB9B3-E9BC-0F57-EF24-818DB2DF9C48}"/>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6185043" y="904126"/>
            <a:ext cx="5542613" cy="5231097"/>
          </a:xfrm>
          <a:prstGeom prst="rect">
            <a:avLst/>
          </a:prstGeom>
        </p:spPr>
      </p:pic>
      <p:sp>
        <p:nvSpPr>
          <p:cNvPr id="12" name="TextBox 11">
            <a:extLst>
              <a:ext uri="{FF2B5EF4-FFF2-40B4-BE49-F238E27FC236}">
                <a16:creationId xmlns:a16="http://schemas.microsoft.com/office/drawing/2014/main" id="{45C1D0CB-3644-9B71-17DF-28A84598A276}"/>
              </a:ext>
            </a:extLst>
          </p:cNvPr>
          <p:cNvSpPr txBox="1"/>
          <p:nvPr/>
        </p:nvSpPr>
        <p:spPr>
          <a:xfrm>
            <a:off x="4387065" y="6258054"/>
            <a:ext cx="8067299" cy="461665"/>
          </a:xfrm>
          <a:prstGeom prst="rect">
            <a:avLst/>
          </a:prstGeom>
          <a:noFill/>
        </p:spPr>
        <p:txBody>
          <a:bodyPr wrap="square">
            <a:spAutoFit/>
          </a:bodyPr>
          <a:lstStyle/>
          <a:p>
            <a:r>
              <a:rPr lang="el-GR" sz="2400" b="1" dirty="0"/>
              <a:t>ΚΕΜ</a:t>
            </a:r>
            <a:r>
              <a:rPr lang="en-US" sz="2400" b="1" dirty="0"/>
              <a:t>P </a:t>
            </a:r>
            <a:r>
              <a:rPr lang="el-GR" sz="2400" b="1" dirty="0"/>
              <a:t>των </a:t>
            </a:r>
            <a:r>
              <a:rPr lang="fi-FI" sz="2400" b="1" dirty="0"/>
              <a:t>Morrison, Ross, Kalman, και Kemp, (2013) </a:t>
            </a:r>
            <a:endParaRPr lang="el-GR" sz="2400" b="1" dirty="0"/>
          </a:p>
        </p:txBody>
      </p:sp>
      <p:sp>
        <p:nvSpPr>
          <p:cNvPr id="3" name="TextBox 2">
            <a:extLst>
              <a:ext uri="{FF2B5EF4-FFF2-40B4-BE49-F238E27FC236}">
                <a16:creationId xmlns:a16="http://schemas.microsoft.com/office/drawing/2014/main" id="{F5E91CD8-DCBE-080D-21A8-5D73DC1D367C}"/>
              </a:ext>
            </a:extLst>
          </p:cNvPr>
          <p:cNvSpPr txBox="1"/>
          <p:nvPr/>
        </p:nvSpPr>
        <p:spPr>
          <a:xfrm>
            <a:off x="401789" y="5976711"/>
            <a:ext cx="4209968" cy="369332"/>
          </a:xfrm>
          <a:prstGeom prst="rect">
            <a:avLst/>
          </a:prstGeom>
          <a:noFill/>
        </p:spPr>
        <p:txBody>
          <a:bodyPr wrap="square" rtlCol="0">
            <a:spAutoFit/>
          </a:bodyPr>
          <a:lstStyle/>
          <a:p>
            <a:r>
              <a:rPr lang="el-GR" b="1" dirty="0"/>
              <a:t>Αδυναμία: Απουσία αναστοχασμού </a:t>
            </a:r>
          </a:p>
        </p:txBody>
      </p:sp>
      <p:sp>
        <p:nvSpPr>
          <p:cNvPr id="5" name="TextBox 4">
            <a:extLst>
              <a:ext uri="{FF2B5EF4-FFF2-40B4-BE49-F238E27FC236}">
                <a16:creationId xmlns:a16="http://schemas.microsoft.com/office/drawing/2014/main" id="{5BA9C98D-D78C-FC61-C0C8-BE26493B6E35}"/>
              </a:ext>
            </a:extLst>
          </p:cNvPr>
          <p:cNvSpPr txBox="1"/>
          <p:nvPr/>
        </p:nvSpPr>
        <p:spPr>
          <a:xfrm>
            <a:off x="7305260" y="1033603"/>
            <a:ext cx="3537813" cy="369332"/>
          </a:xfrm>
          <a:prstGeom prst="rect">
            <a:avLst/>
          </a:prstGeom>
          <a:noFill/>
        </p:spPr>
        <p:txBody>
          <a:bodyPr wrap="square" rtlCol="0">
            <a:spAutoFit/>
          </a:bodyPr>
          <a:lstStyle/>
          <a:p>
            <a:r>
              <a:rPr lang="el-GR" b="1" dirty="0">
                <a:solidFill>
                  <a:srgbClr val="0070C0"/>
                </a:solidFill>
              </a:rPr>
              <a:t>Η ευελιξία=δύναμη και αδυναμία</a:t>
            </a:r>
          </a:p>
        </p:txBody>
      </p:sp>
    </p:spTree>
    <p:extLst>
      <p:ext uri="{BB962C8B-B14F-4D97-AF65-F5344CB8AC3E}">
        <p14:creationId xmlns:p14="http://schemas.microsoft.com/office/powerpoint/2010/main" val="3728032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598" y="423220"/>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a:t>
            </a:r>
            <a:r>
              <a:rPr lang="en-US" b="1" cap="none" dirty="0">
                <a:solidFill>
                  <a:schemeClr val="accent5">
                    <a:lumMod val="90000"/>
                    <a:lumOff val="10000"/>
                  </a:schemeClr>
                </a:solidFill>
                <a:latin typeface="Book Antiqua" panose="02040602050305030304" pitchFamily="18" charset="0"/>
              </a:rPr>
              <a:t>6</a:t>
            </a:r>
            <a:r>
              <a:rPr lang="el-GR" b="1" cap="none" dirty="0">
                <a:solidFill>
                  <a:schemeClr val="accent5">
                    <a:lumMod val="90000"/>
                    <a:lumOff val="10000"/>
                  </a:schemeClr>
                </a:solidFill>
                <a:latin typeface="Book Antiqua" panose="02040602050305030304" pitchFamily="18" charset="0"/>
              </a:rPr>
              <a:t>/</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18</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154598" y="1025201"/>
            <a:ext cx="10510463" cy="461665"/>
          </a:xfrm>
          <a:prstGeom prst="rect">
            <a:avLst/>
          </a:prstGeom>
          <a:noFill/>
        </p:spPr>
        <p:txBody>
          <a:bodyPr wrap="square">
            <a:spAutoFit/>
          </a:bodyPr>
          <a:lstStyle/>
          <a:p>
            <a:r>
              <a:rPr lang="el-GR" sz="2400" b="1" i="1" dirty="0">
                <a:solidFill>
                  <a:srgbClr val="002060"/>
                </a:solidFill>
                <a:effectLst/>
                <a:ea typeface="Times New Roman" panose="02020603050405020304" pitchFamily="18" charset="0"/>
              </a:rPr>
              <a:t>Ένα διδακτικό μοντέλο</a:t>
            </a:r>
            <a:r>
              <a:rPr lang="el-GR" sz="2400" b="1" dirty="0">
                <a:solidFill>
                  <a:srgbClr val="002060"/>
                </a:solidFill>
                <a:effectLst/>
                <a:ea typeface="Times New Roman" panose="02020603050405020304" pitchFamily="18" charset="0"/>
              </a:rPr>
              <a:t> (</a:t>
            </a:r>
            <a:r>
              <a:rPr lang="en-US" sz="2400" b="1" dirty="0">
                <a:solidFill>
                  <a:srgbClr val="002060"/>
                </a:solidFill>
                <a:effectLst/>
                <a:ea typeface="Times New Roman" panose="02020603050405020304" pitchFamily="18" charset="0"/>
              </a:rPr>
              <a:t>an instructional model</a:t>
            </a:r>
            <a:r>
              <a:rPr lang="el-GR" sz="2400" b="1" dirty="0">
                <a:solidFill>
                  <a:srgbClr val="002060"/>
                </a:solidFill>
                <a:effectLst/>
                <a:ea typeface="Times New Roman" panose="02020603050405020304" pitchFamily="18" charset="0"/>
              </a:rPr>
              <a:t>)</a:t>
            </a:r>
            <a:endParaRPr lang="el-GR" sz="2400" b="1" dirty="0">
              <a:solidFill>
                <a:srgbClr val="002060"/>
              </a:solidFill>
            </a:endParaRPr>
          </a:p>
        </p:txBody>
      </p:sp>
      <p:sp>
        <p:nvSpPr>
          <p:cNvPr id="8" name="TextBox 7">
            <a:extLst>
              <a:ext uri="{FF2B5EF4-FFF2-40B4-BE49-F238E27FC236}">
                <a16:creationId xmlns:a16="http://schemas.microsoft.com/office/drawing/2014/main" id="{49D72B79-809E-DD9A-430F-6DB9713DE3C3}"/>
              </a:ext>
            </a:extLst>
          </p:cNvPr>
          <p:cNvSpPr txBox="1"/>
          <p:nvPr/>
        </p:nvSpPr>
        <p:spPr>
          <a:xfrm>
            <a:off x="56993" y="1549619"/>
            <a:ext cx="10705671" cy="461665"/>
          </a:xfrm>
          <a:prstGeom prst="rect">
            <a:avLst/>
          </a:prstGeom>
          <a:noFill/>
        </p:spPr>
        <p:txBody>
          <a:bodyPr wrap="square">
            <a:spAutoFit/>
          </a:bodyPr>
          <a:lstStyle/>
          <a:p>
            <a:pPr algn="just"/>
            <a:r>
              <a:rPr lang="el-GR" sz="2400" b="1" dirty="0">
                <a:solidFill>
                  <a:srgbClr val="002060"/>
                </a:solidFill>
              </a:rPr>
              <a:t>To ASSURE διαμορφώθηκε από τις Smaldino, </a:t>
            </a:r>
            <a:r>
              <a:rPr lang="el-GR" sz="2400" b="1" dirty="0" err="1">
                <a:solidFill>
                  <a:srgbClr val="002060"/>
                </a:solidFill>
              </a:rPr>
              <a:t>Lowther</a:t>
            </a:r>
            <a:r>
              <a:rPr lang="el-GR" sz="2400" b="1" dirty="0">
                <a:solidFill>
                  <a:srgbClr val="002060"/>
                </a:solidFill>
              </a:rPr>
              <a:t> και τον Russell (2008, 2012)</a:t>
            </a:r>
            <a:endParaRPr lang="el-GR" sz="2400" dirty="0">
              <a:solidFill>
                <a:srgbClr val="002060"/>
              </a:solidFill>
            </a:endParaRPr>
          </a:p>
        </p:txBody>
      </p:sp>
      <p:pic>
        <p:nvPicPr>
          <p:cNvPr id="10" name="Εικόνα 9">
            <a:extLst>
              <a:ext uri="{FF2B5EF4-FFF2-40B4-BE49-F238E27FC236}">
                <a16:creationId xmlns:a16="http://schemas.microsoft.com/office/drawing/2014/main" id="{EE7800DC-1243-ED5F-89A7-83CC4E4F6934}"/>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096000" y="2006209"/>
            <a:ext cx="5386598" cy="4241353"/>
          </a:xfrm>
          <a:prstGeom prst="rect">
            <a:avLst/>
          </a:prstGeom>
        </p:spPr>
      </p:pic>
      <p:sp>
        <p:nvSpPr>
          <p:cNvPr id="3" name="TextBox 2">
            <a:extLst>
              <a:ext uri="{FF2B5EF4-FFF2-40B4-BE49-F238E27FC236}">
                <a16:creationId xmlns:a16="http://schemas.microsoft.com/office/drawing/2014/main" id="{2EC20CFF-C6C2-2A4B-0358-68D50BA30D81}"/>
              </a:ext>
            </a:extLst>
          </p:cNvPr>
          <p:cNvSpPr txBox="1"/>
          <p:nvPr/>
        </p:nvSpPr>
        <p:spPr>
          <a:xfrm>
            <a:off x="222031" y="2074037"/>
            <a:ext cx="5873969" cy="3970318"/>
          </a:xfrm>
          <a:prstGeom prst="rect">
            <a:avLst/>
          </a:prstGeom>
          <a:noFill/>
        </p:spPr>
        <p:txBody>
          <a:bodyPr wrap="square" rtlCol="0">
            <a:spAutoFit/>
          </a:bodyPr>
          <a:lstStyle/>
          <a:p>
            <a:pPr algn="ctr"/>
            <a:r>
              <a:rPr lang="el-GR" b="1" dirty="0">
                <a:solidFill>
                  <a:srgbClr val="002060"/>
                </a:solidFill>
              </a:rPr>
              <a:t>ΘΕΤΙΚΑ</a:t>
            </a:r>
          </a:p>
          <a:p>
            <a:pPr marL="285750" indent="-285750">
              <a:buFont typeface="Arial" panose="020B0604020202020204" pitchFamily="34" charset="0"/>
              <a:buChar char="•"/>
            </a:pPr>
            <a:r>
              <a:rPr lang="el-GR" dirty="0">
                <a:solidFill>
                  <a:srgbClr val="002060"/>
                </a:solidFill>
              </a:rPr>
              <a:t>Εξέλιξη του </a:t>
            </a:r>
            <a:r>
              <a:rPr lang="en-US" dirty="0">
                <a:solidFill>
                  <a:srgbClr val="002060"/>
                </a:solidFill>
              </a:rPr>
              <a:t>Addie-</a:t>
            </a:r>
            <a:r>
              <a:rPr lang="el-GR" dirty="0">
                <a:solidFill>
                  <a:srgbClr val="002060"/>
                </a:solidFill>
              </a:rPr>
              <a:t>Προσανατολισμένο στη διαδικτυακή ρύθμιση μέσα από την επιλογή και την ενσωμάτωση υποστηρικτικών υλικών και εργαλείων επικοινωνίας στη μαθησιακή εμπειρία. </a:t>
            </a:r>
          </a:p>
          <a:p>
            <a:pPr marL="285750" indent="-285750">
              <a:buFont typeface="Arial" panose="020B0604020202020204" pitchFamily="34" charset="0"/>
              <a:buChar char="•"/>
            </a:pPr>
            <a:r>
              <a:rPr lang="el-GR" dirty="0">
                <a:solidFill>
                  <a:srgbClr val="002060"/>
                </a:solidFill>
              </a:rPr>
              <a:t>Ως στόχος να βοηθήσουν τους εκπαιδευτικούς να ενσωματώσουν τεχνολογίες, πόρους και υλικά στην τάξη. </a:t>
            </a:r>
          </a:p>
          <a:p>
            <a:pPr algn="ctr"/>
            <a:r>
              <a:rPr lang="el-GR" b="1" dirty="0">
                <a:solidFill>
                  <a:srgbClr val="002060"/>
                </a:solidFill>
              </a:rPr>
              <a:t>ΠΡΟΚΛΗΣΕΙΣ</a:t>
            </a:r>
          </a:p>
          <a:p>
            <a:pPr marL="285750" indent="-285750">
              <a:buFont typeface="Arial" panose="020B0604020202020204" pitchFamily="34" charset="0"/>
              <a:buChar char="•"/>
            </a:pPr>
            <a:r>
              <a:rPr lang="el-GR" dirty="0">
                <a:solidFill>
                  <a:srgbClr val="002060"/>
                </a:solidFill>
              </a:rPr>
              <a:t>Μοντελοποιεί τη διαδικασία σχεδίασης και όχι το αντικείμενο του σχεδιασμού (</a:t>
            </a:r>
            <a:r>
              <a:rPr lang="el-GR" dirty="0" err="1">
                <a:solidFill>
                  <a:srgbClr val="002060"/>
                </a:solidFill>
              </a:rPr>
              <a:t>Botturi</a:t>
            </a:r>
            <a:r>
              <a:rPr lang="el-GR" dirty="0">
                <a:solidFill>
                  <a:srgbClr val="002060"/>
                </a:solidFill>
              </a:rPr>
              <a:t>, 2003) μη δίνοντας έναν ολιστικό σχεδιασμό. </a:t>
            </a:r>
          </a:p>
          <a:p>
            <a:pPr marL="285750" indent="-285750">
              <a:buFont typeface="Arial" panose="020B0604020202020204" pitchFamily="34" charset="0"/>
              <a:buChar char="•"/>
            </a:pPr>
            <a:r>
              <a:rPr lang="el-GR" dirty="0">
                <a:solidFill>
                  <a:srgbClr val="002060"/>
                </a:solidFill>
              </a:rPr>
              <a:t>Σε όλα τα βήματα η εστίαση και η έμφαση δίδεται στην ενσωμάτωση της τεχνολογίας. </a:t>
            </a:r>
          </a:p>
          <a:p>
            <a:pPr marL="285750" indent="-285750">
              <a:buFont typeface="Arial" panose="020B0604020202020204" pitchFamily="34" charset="0"/>
              <a:buChar char="•"/>
            </a:pPr>
            <a:endParaRPr lang="el-GR" dirty="0">
              <a:solidFill>
                <a:srgbClr val="002060"/>
              </a:solidFill>
            </a:endParaRPr>
          </a:p>
        </p:txBody>
      </p:sp>
    </p:spTree>
    <p:extLst>
      <p:ext uri="{BB962C8B-B14F-4D97-AF65-F5344CB8AC3E}">
        <p14:creationId xmlns:p14="http://schemas.microsoft.com/office/powerpoint/2010/main" val="2773976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598" y="423220"/>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19</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154598" y="1025201"/>
            <a:ext cx="10510463" cy="461665"/>
          </a:xfrm>
          <a:prstGeom prst="rect">
            <a:avLst/>
          </a:prstGeom>
          <a:noFill/>
        </p:spPr>
        <p:txBody>
          <a:bodyPr wrap="square">
            <a:spAutoFit/>
          </a:bodyPr>
          <a:lstStyle/>
          <a:p>
            <a:r>
              <a:rPr lang="el-GR" sz="2400" b="1" i="1" dirty="0">
                <a:solidFill>
                  <a:srgbClr val="002060"/>
                </a:solidFill>
                <a:effectLst/>
                <a:ea typeface="Times New Roman" panose="02020603050405020304" pitchFamily="18" charset="0"/>
              </a:rPr>
              <a:t>Ένα διδακτικό μοντέλο</a:t>
            </a:r>
            <a:r>
              <a:rPr lang="el-GR" sz="2400" b="1" dirty="0">
                <a:solidFill>
                  <a:srgbClr val="002060"/>
                </a:solidFill>
                <a:effectLst/>
                <a:ea typeface="Times New Roman" panose="02020603050405020304" pitchFamily="18" charset="0"/>
              </a:rPr>
              <a:t> (</a:t>
            </a:r>
            <a:r>
              <a:rPr lang="en-US" sz="2400" b="1" dirty="0">
                <a:solidFill>
                  <a:srgbClr val="002060"/>
                </a:solidFill>
                <a:effectLst/>
                <a:ea typeface="Times New Roman" panose="02020603050405020304" pitchFamily="18" charset="0"/>
              </a:rPr>
              <a:t>an instructional model</a:t>
            </a:r>
            <a:r>
              <a:rPr lang="el-GR" sz="2400" b="1" dirty="0">
                <a:solidFill>
                  <a:srgbClr val="002060"/>
                </a:solidFill>
                <a:effectLst/>
                <a:ea typeface="Times New Roman" panose="02020603050405020304" pitchFamily="18" charset="0"/>
              </a:rPr>
              <a:t>)</a:t>
            </a:r>
            <a:endParaRPr lang="el-GR" sz="2400" b="1" dirty="0">
              <a:solidFill>
                <a:srgbClr val="002060"/>
              </a:solidFill>
            </a:endParaRPr>
          </a:p>
        </p:txBody>
      </p:sp>
      <p:sp>
        <p:nvSpPr>
          <p:cNvPr id="12" name="TextBox 11">
            <a:extLst>
              <a:ext uri="{FF2B5EF4-FFF2-40B4-BE49-F238E27FC236}">
                <a16:creationId xmlns:a16="http://schemas.microsoft.com/office/drawing/2014/main" id="{55387778-CD81-7129-D7F5-1EC729D5CED0}"/>
              </a:ext>
            </a:extLst>
          </p:cNvPr>
          <p:cNvSpPr txBox="1"/>
          <p:nvPr/>
        </p:nvSpPr>
        <p:spPr>
          <a:xfrm>
            <a:off x="231653" y="1486866"/>
            <a:ext cx="9477425" cy="646331"/>
          </a:xfrm>
          <a:prstGeom prst="rect">
            <a:avLst/>
          </a:prstGeom>
          <a:noFill/>
        </p:spPr>
        <p:txBody>
          <a:bodyPr wrap="square">
            <a:spAutoFit/>
          </a:bodyPr>
          <a:lstStyle/>
          <a:p>
            <a:r>
              <a:rPr lang="el-GR" sz="1800" b="1" dirty="0">
                <a:solidFill>
                  <a:srgbClr val="002060"/>
                </a:solidFill>
                <a:effectLst/>
                <a:ea typeface="Times New Roman" panose="02020603050405020304" pitchFamily="18" charset="0"/>
                <a:cs typeface="Times New Roman" panose="02020603050405020304" pitchFamily="18" charset="0"/>
              </a:rPr>
              <a:t>Το </a:t>
            </a:r>
            <a:r>
              <a:rPr lang="el-GR" sz="1800" b="1" i="1" dirty="0">
                <a:solidFill>
                  <a:srgbClr val="002060"/>
                </a:solidFill>
                <a:effectLst/>
                <a:ea typeface="Times New Roman" panose="02020603050405020304" pitchFamily="18" charset="0"/>
                <a:cs typeface="Times New Roman" panose="02020603050405020304" pitchFamily="18" charset="0"/>
              </a:rPr>
              <a:t>μοντέλο της σύνθετης μάθησης ή των τεσσάρων συνιστωσών</a:t>
            </a:r>
            <a:r>
              <a:rPr lang="el-GR" sz="1800" b="1" dirty="0">
                <a:solidFill>
                  <a:srgbClr val="002060"/>
                </a:solidFill>
                <a:effectLst/>
                <a:ea typeface="Times New Roman" panose="02020603050405020304" pitchFamily="18" charset="0"/>
                <a:cs typeface="Times New Roman" panose="02020603050405020304" pitchFamily="18" charset="0"/>
              </a:rPr>
              <a:t> (</a:t>
            </a:r>
            <a:r>
              <a:rPr lang="en-US" sz="1800" b="1" dirty="0">
                <a:solidFill>
                  <a:srgbClr val="002060"/>
                </a:solidFill>
                <a:effectLst/>
                <a:ea typeface="Times New Roman" panose="02020603050405020304" pitchFamily="18" charset="0"/>
                <a:cs typeface="Times New Roman" panose="02020603050405020304" pitchFamily="18" charset="0"/>
              </a:rPr>
              <a:t>four components instructional design model</a:t>
            </a:r>
            <a:r>
              <a:rPr lang="el-GR" sz="1800" b="1" dirty="0">
                <a:solidFill>
                  <a:srgbClr val="002060"/>
                </a:solidFill>
                <a:effectLst/>
                <a:ea typeface="Times New Roman" panose="02020603050405020304" pitchFamily="18" charset="0"/>
                <a:cs typeface="Times New Roman" panose="02020603050405020304" pitchFamily="18" charset="0"/>
              </a:rPr>
              <a:t>-4</a:t>
            </a:r>
            <a:r>
              <a:rPr lang="en-US" sz="1800" b="1" dirty="0">
                <a:solidFill>
                  <a:srgbClr val="002060"/>
                </a:solidFill>
                <a:effectLst/>
                <a:ea typeface="Times New Roman" panose="02020603050405020304" pitchFamily="18" charset="0"/>
                <a:cs typeface="Times New Roman" panose="02020603050405020304" pitchFamily="18" charset="0"/>
              </a:rPr>
              <a:t>C</a:t>
            </a:r>
            <a:r>
              <a:rPr lang="el-GR" sz="1800" b="1" dirty="0">
                <a:solidFill>
                  <a:srgbClr val="002060"/>
                </a:solidFill>
                <a:effectLst/>
                <a:ea typeface="Times New Roman" panose="02020603050405020304" pitchFamily="18" charset="0"/>
                <a:cs typeface="Times New Roman" panose="02020603050405020304" pitchFamily="18" charset="0"/>
              </a:rPr>
              <a:t>/4</a:t>
            </a:r>
            <a:r>
              <a:rPr lang="en-US" sz="1800" b="1" dirty="0">
                <a:solidFill>
                  <a:srgbClr val="002060"/>
                </a:solidFill>
                <a:effectLst/>
                <a:ea typeface="Times New Roman" panose="02020603050405020304" pitchFamily="18" charset="0"/>
                <a:cs typeface="Times New Roman" panose="02020603050405020304" pitchFamily="18" charset="0"/>
              </a:rPr>
              <a:t>ID</a:t>
            </a:r>
            <a:r>
              <a:rPr lang="el-GR" sz="1800" b="1" dirty="0">
                <a:solidFill>
                  <a:srgbClr val="002060"/>
                </a:solidFill>
                <a:effectLst/>
                <a:ea typeface="Times New Roman" panose="02020603050405020304" pitchFamily="18" charset="0"/>
                <a:cs typeface="Times New Roman" panose="02020603050405020304" pitchFamily="18" charset="0"/>
              </a:rPr>
              <a:t>) των </a:t>
            </a:r>
            <a:r>
              <a:rPr lang="en-US" sz="1800" b="1" dirty="0">
                <a:solidFill>
                  <a:srgbClr val="002060"/>
                </a:solidFill>
                <a:effectLst/>
                <a:ea typeface="Times New Roman" panose="02020603050405020304" pitchFamily="18" charset="0"/>
                <a:cs typeface="Times New Roman" panose="02020603050405020304" pitchFamily="18" charset="0"/>
              </a:rPr>
              <a:t>van Merri</a:t>
            </a:r>
            <a:r>
              <a:rPr lang="el-GR" sz="1800" b="1" dirty="0">
                <a:solidFill>
                  <a:srgbClr val="002060"/>
                </a:solidFill>
                <a:effectLst/>
                <a:ea typeface="Times New Roman" panose="02020603050405020304" pitchFamily="18" charset="0"/>
                <a:cs typeface="Times New Roman" panose="02020603050405020304" pitchFamily="18" charset="0"/>
              </a:rPr>
              <a:t>ë</a:t>
            </a:r>
            <a:r>
              <a:rPr lang="en-US" sz="1800" b="1" dirty="0">
                <a:solidFill>
                  <a:srgbClr val="002060"/>
                </a:solidFill>
                <a:effectLst/>
                <a:ea typeface="Times New Roman" panose="02020603050405020304" pitchFamily="18" charset="0"/>
                <a:cs typeface="Times New Roman" panose="02020603050405020304" pitchFamily="18" charset="0"/>
              </a:rPr>
              <a:t>nboer</a:t>
            </a:r>
            <a:r>
              <a:rPr lang="el-GR" sz="1800" b="1" dirty="0">
                <a:solidFill>
                  <a:srgbClr val="002060"/>
                </a:solidFill>
                <a:effectLst/>
                <a:ea typeface="Times New Roman" panose="02020603050405020304" pitchFamily="18" charset="0"/>
                <a:cs typeface="Times New Roman" panose="02020603050405020304" pitchFamily="18" charset="0"/>
              </a:rPr>
              <a:t>, </a:t>
            </a:r>
            <a:r>
              <a:rPr lang="en-US" sz="1800" b="1" dirty="0">
                <a:solidFill>
                  <a:srgbClr val="002060"/>
                </a:solidFill>
                <a:effectLst/>
                <a:ea typeface="Times New Roman" panose="02020603050405020304" pitchFamily="18" charset="0"/>
                <a:cs typeface="Times New Roman" panose="02020603050405020304" pitchFamily="18" charset="0"/>
              </a:rPr>
              <a:t>Clark</a:t>
            </a:r>
            <a:r>
              <a:rPr lang="el-GR" sz="1800" b="1" dirty="0">
                <a:solidFill>
                  <a:srgbClr val="002060"/>
                </a:solidFill>
                <a:effectLst/>
                <a:ea typeface="Times New Roman" panose="02020603050405020304" pitchFamily="18" charset="0"/>
                <a:cs typeface="Times New Roman" panose="02020603050405020304" pitchFamily="18" charset="0"/>
              </a:rPr>
              <a:t>, και </a:t>
            </a:r>
            <a:r>
              <a:rPr lang="en-US" sz="1800" b="1" dirty="0">
                <a:solidFill>
                  <a:srgbClr val="002060"/>
                </a:solidFill>
                <a:effectLst/>
                <a:ea typeface="Times New Roman" panose="02020603050405020304" pitchFamily="18" charset="0"/>
                <a:cs typeface="Times New Roman" panose="02020603050405020304" pitchFamily="18" charset="0"/>
              </a:rPr>
              <a:t>De Croock</a:t>
            </a:r>
            <a:r>
              <a:rPr lang="el-GR" sz="1800" b="1" dirty="0">
                <a:solidFill>
                  <a:srgbClr val="002060"/>
                </a:solidFill>
                <a:effectLst/>
                <a:ea typeface="Times New Roman" panose="02020603050405020304" pitchFamily="18" charset="0"/>
                <a:cs typeface="Times New Roman" panose="02020603050405020304" pitchFamily="18" charset="0"/>
              </a:rPr>
              <a:t> (2002)</a:t>
            </a:r>
            <a:r>
              <a:rPr lang="el-GR" sz="1800" b="1" dirty="0">
                <a:solidFill>
                  <a:srgbClr val="002060"/>
                </a:solidFill>
                <a:effectLst/>
                <a:ea typeface="Times New Roman" panose="02020603050405020304" pitchFamily="18" charset="0"/>
              </a:rPr>
              <a:t>, </a:t>
            </a:r>
            <a:endParaRPr lang="el-GR" b="1" dirty="0">
              <a:solidFill>
                <a:srgbClr val="002060"/>
              </a:solidFill>
            </a:endParaRPr>
          </a:p>
        </p:txBody>
      </p:sp>
      <p:pic>
        <p:nvPicPr>
          <p:cNvPr id="3" name="Εικόνα 2">
            <a:extLst>
              <a:ext uri="{FF2B5EF4-FFF2-40B4-BE49-F238E27FC236}">
                <a16:creationId xmlns:a16="http://schemas.microsoft.com/office/drawing/2014/main" id="{4281C07B-3B6F-C1F3-081D-854E7BF31C11}"/>
              </a:ext>
            </a:extLst>
          </p:cNvPr>
          <p:cNvPicPr>
            <a:picLocks noChangeAspect="1"/>
          </p:cNvPicPr>
          <p:nvPr/>
        </p:nvPicPr>
        <p:blipFill>
          <a:blip r:embed="rId3" cstate="print">
            <a:extLst>
              <a:ext uri="{28A0092B-C50C-407E-A947-70E740481C1C}">
                <a14:useLocalDpi xmlns:a14="http://schemas.microsoft.com/office/drawing/2010/main" val="0"/>
              </a:ext>
            </a:extLst>
          </a:blip>
          <a:srcRect l="2193" r="2193"/>
          <a:stretch/>
        </p:blipFill>
        <p:spPr bwMode="auto">
          <a:xfrm>
            <a:off x="231653" y="2298391"/>
            <a:ext cx="5347214" cy="383226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150A52DE-8E63-9ABF-6CBC-B0E1C11AF371}"/>
              </a:ext>
            </a:extLst>
          </p:cNvPr>
          <p:cNvSpPr txBox="1"/>
          <p:nvPr/>
        </p:nvSpPr>
        <p:spPr>
          <a:xfrm>
            <a:off x="5246183" y="1948531"/>
            <a:ext cx="6513817" cy="4801314"/>
          </a:xfrm>
          <a:prstGeom prst="rect">
            <a:avLst/>
          </a:prstGeom>
          <a:noFill/>
        </p:spPr>
        <p:txBody>
          <a:bodyPr wrap="square" rtlCol="0">
            <a:spAutoFit/>
          </a:bodyPr>
          <a:lstStyle/>
          <a:p>
            <a:pPr algn="ctr"/>
            <a:r>
              <a:rPr lang="el-GR" b="1" dirty="0"/>
              <a:t>ΘΕΤΙΚΑ</a:t>
            </a:r>
          </a:p>
          <a:p>
            <a:pPr marL="285750" indent="-285750" algn="just">
              <a:buFont typeface="Arial" panose="020B0604020202020204" pitchFamily="34" charset="0"/>
              <a:buChar char="•"/>
            </a:pPr>
            <a:r>
              <a:rPr lang="el-GR" dirty="0">
                <a:solidFill>
                  <a:srgbClr val="002060"/>
                </a:solidFill>
              </a:rPr>
              <a:t>Στηρίζεται στον γνωστικό εποικοδομισμό και στην επίλυση προβλήματος</a:t>
            </a:r>
          </a:p>
          <a:p>
            <a:pPr marL="285750" indent="-285750" algn="just">
              <a:buFont typeface="Arial" panose="020B0604020202020204" pitchFamily="34" charset="0"/>
              <a:buChar char="•"/>
            </a:pPr>
            <a:r>
              <a:rPr lang="el-GR" dirty="0">
                <a:solidFill>
                  <a:srgbClr val="002060"/>
                </a:solidFill>
              </a:rPr>
              <a:t>Εστιάζει στη δραστηριότητα,</a:t>
            </a:r>
          </a:p>
          <a:p>
            <a:pPr marL="285750" indent="-285750" algn="just">
              <a:buFont typeface="Arial" panose="020B0604020202020204" pitchFamily="34" charset="0"/>
              <a:buChar char="•"/>
            </a:pPr>
            <a:r>
              <a:rPr lang="el-GR" dirty="0">
                <a:solidFill>
                  <a:srgbClr val="002060"/>
                </a:solidFill>
              </a:rPr>
              <a:t>Σύνδεση μεταξύ εκπαίδευσης και πρακτικής συνδυάζοντας τη μάθηση στο εκπαιδευτικό περιβάλλον με τη μάθηση στον χώρο εργασίας</a:t>
            </a:r>
          </a:p>
          <a:p>
            <a:pPr marL="285750" indent="-285750" algn="just">
              <a:buFont typeface="Arial" panose="020B0604020202020204" pitchFamily="34" charset="0"/>
              <a:buChar char="•"/>
            </a:pPr>
            <a:r>
              <a:rPr lang="el-GR" dirty="0">
                <a:solidFill>
                  <a:srgbClr val="002060"/>
                </a:solidFill>
              </a:rPr>
              <a:t>Λεπτομέρεια για τους τρόπους υποστήριξης της εκπαιδευτικού (διαδικαστικές και υποστηρικτικές πληροφορίες)</a:t>
            </a:r>
          </a:p>
          <a:p>
            <a:pPr algn="ctr"/>
            <a:r>
              <a:rPr lang="el-GR" b="1" dirty="0">
                <a:solidFill>
                  <a:srgbClr val="002060"/>
                </a:solidFill>
              </a:rPr>
              <a:t>ΠΡΟΚΛΗΣΕΙΣ</a:t>
            </a:r>
          </a:p>
          <a:p>
            <a:pPr marL="285750" indent="-285750" algn="just">
              <a:buFont typeface="Arial" panose="020B0604020202020204" pitchFamily="34" charset="0"/>
              <a:buChar char="•"/>
            </a:pPr>
            <a:r>
              <a:rPr lang="el-GR" dirty="0">
                <a:solidFill>
                  <a:srgbClr val="002060"/>
                </a:solidFill>
              </a:rPr>
              <a:t>Ο χρόνος των φοιτητών και ο χρόνος του εκπαιδευτικού μεγάλος (</a:t>
            </a:r>
            <a:r>
              <a:rPr lang="de-DE" dirty="0" err="1">
                <a:solidFill>
                  <a:srgbClr val="002060"/>
                </a:solidFill>
              </a:rPr>
              <a:t>Wopereis</a:t>
            </a:r>
            <a:r>
              <a:rPr lang="de-DE" dirty="0">
                <a:solidFill>
                  <a:srgbClr val="002060"/>
                </a:solidFill>
              </a:rPr>
              <a:t>, </a:t>
            </a:r>
            <a:r>
              <a:rPr lang="de-DE" dirty="0" err="1">
                <a:solidFill>
                  <a:srgbClr val="002060"/>
                </a:solidFill>
              </a:rPr>
              <a:t>Frerejean</a:t>
            </a:r>
            <a:r>
              <a:rPr lang="de-DE" dirty="0">
                <a:solidFill>
                  <a:srgbClr val="002060"/>
                </a:solidFill>
              </a:rPr>
              <a:t>, και Brand-</a:t>
            </a:r>
            <a:r>
              <a:rPr lang="de-DE" dirty="0" err="1">
                <a:solidFill>
                  <a:srgbClr val="002060"/>
                </a:solidFill>
              </a:rPr>
              <a:t>Gruwel</a:t>
            </a:r>
            <a:r>
              <a:rPr lang="el-GR" dirty="0">
                <a:solidFill>
                  <a:srgbClr val="002060"/>
                </a:solidFill>
              </a:rPr>
              <a:t>, </a:t>
            </a:r>
            <a:r>
              <a:rPr lang="de-DE" dirty="0">
                <a:solidFill>
                  <a:srgbClr val="002060"/>
                </a:solidFill>
              </a:rPr>
              <a:t>2015) </a:t>
            </a:r>
            <a:endParaRPr lang="el-GR" dirty="0">
              <a:solidFill>
                <a:srgbClr val="002060"/>
              </a:solidFill>
            </a:endParaRPr>
          </a:p>
          <a:p>
            <a:pPr marL="285750" indent="-285750" algn="just">
              <a:buFont typeface="Arial" panose="020B0604020202020204" pitchFamily="34" charset="0"/>
              <a:buChar char="•"/>
            </a:pPr>
            <a:r>
              <a:rPr lang="el-GR" dirty="0">
                <a:solidFill>
                  <a:srgbClr val="002060"/>
                </a:solidFill>
              </a:rPr>
              <a:t>Η υπερβολική δόμηση του μοντέλου «πνίγει» το ενδιαφέρον και την πρωτοβουλία των μαθητών (</a:t>
            </a:r>
            <a:r>
              <a:rPr lang="en-US" dirty="0">
                <a:solidFill>
                  <a:srgbClr val="002060"/>
                </a:solidFill>
              </a:rPr>
              <a:t>Merrill</a:t>
            </a:r>
            <a:r>
              <a:rPr lang="el-GR" dirty="0">
                <a:solidFill>
                  <a:srgbClr val="002060"/>
                </a:solidFill>
              </a:rPr>
              <a:t>, </a:t>
            </a:r>
            <a:r>
              <a:rPr lang="en-US" dirty="0">
                <a:solidFill>
                  <a:srgbClr val="002060"/>
                </a:solidFill>
              </a:rPr>
              <a:t>2002</a:t>
            </a:r>
            <a:r>
              <a:rPr lang="el-GR" dirty="0">
                <a:solidFill>
                  <a:srgbClr val="002060"/>
                </a:solidFill>
              </a:rPr>
              <a:t>; </a:t>
            </a:r>
            <a:r>
              <a:rPr lang="en-US" dirty="0">
                <a:solidFill>
                  <a:srgbClr val="002060"/>
                </a:solidFill>
              </a:rPr>
              <a:t>Clark, 2009)</a:t>
            </a:r>
            <a:r>
              <a:rPr lang="el-GR" dirty="0">
                <a:solidFill>
                  <a:srgbClr val="002060"/>
                </a:solidFill>
              </a:rPr>
              <a:t> ή ότι δεν αντιμετώπισε το μοντέλο του </a:t>
            </a:r>
            <a:r>
              <a:rPr lang="en-US" dirty="0">
                <a:solidFill>
                  <a:srgbClr val="002060"/>
                </a:solidFill>
              </a:rPr>
              <a:t> </a:t>
            </a:r>
            <a:r>
              <a:rPr lang="el-GR" dirty="0">
                <a:solidFill>
                  <a:srgbClr val="002060"/>
                </a:solidFill>
              </a:rPr>
              <a:t>Van Merriënboer (1997) ρητά το ζήτημα της ενεργοποίησης των μαθητών. </a:t>
            </a: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1259643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9656" y="219633"/>
            <a:ext cx="11328000" cy="432000"/>
          </a:xfrm>
        </p:spPr>
        <p:txBody>
          <a:bodyPr/>
          <a:lstStyle/>
          <a:p>
            <a:r>
              <a:rPr lang="el-GR" b="1" cap="none" dirty="0">
                <a:solidFill>
                  <a:srgbClr val="002060"/>
                </a:solidFill>
                <a:latin typeface="Book Antiqua" panose="02040602050305030304" pitchFamily="18" charset="0"/>
              </a:rPr>
              <a:t>Περιεχόμενα</a:t>
            </a:r>
          </a:p>
        </p:txBody>
      </p:sp>
      <p:sp>
        <p:nvSpPr>
          <p:cNvPr id="3" name="Θέση περιεχομένου 2"/>
          <p:cNvSpPr>
            <a:spLocks noGrp="1"/>
          </p:cNvSpPr>
          <p:nvPr>
            <p:ph idx="1"/>
          </p:nvPr>
        </p:nvSpPr>
        <p:spPr>
          <a:xfrm>
            <a:off x="399656" y="814337"/>
            <a:ext cx="11328000" cy="4679250"/>
          </a:xfrm>
        </p:spPr>
        <p:txBody>
          <a:bodyPr/>
          <a:lstStyle/>
          <a:p>
            <a:pPr>
              <a:spcBef>
                <a:spcPts val="0"/>
              </a:spcBef>
            </a:pPr>
            <a:r>
              <a:rPr lang="el-GR" sz="2400" dirty="0">
                <a:solidFill>
                  <a:srgbClr val="002060"/>
                </a:solidFill>
                <a:hlinkClick r:id="rId2" action="ppaction://hlinksldjump">
                  <a:extLst>
                    <a:ext uri="{A12FA001-AC4F-418D-AE19-62706E023703}">
                      <ahyp:hlinkClr xmlns:ahyp="http://schemas.microsoft.com/office/drawing/2018/hyperlinkcolor" val="tx"/>
                    </a:ext>
                  </a:extLst>
                </a:hlinkClick>
              </a:rPr>
              <a:t>Τι είναι μεικτή μάθηση;</a:t>
            </a:r>
          </a:p>
          <a:p>
            <a:pPr>
              <a:spcBef>
                <a:spcPts val="0"/>
              </a:spcBef>
            </a:pPr>
            <a:r>
              <a:rPr lang="el-GR" sz="2400" dirty="0">
                <a:solidFill>
                  <a:srgbClr val="002060"/>
                </a:solidFill>
                <a:hlinkClick r:id="rId3" action="ppaction://hlinksldjump">
                  <a:extLst>
                    <a:ext uri="{A12FA001-AC4F-418D-AE19-62706E023703}">
                      <ahyp:hlinkClr xmlns:ahyp="http://schemas.microsoft.com/office/drawing/2018/hyperlinkcolor" val="tx"/>
                    </a:ext>
                  </a:extLst>
                </a:hlinkClick>
              </a:rPr>
              <a:t>Πλεονεκτήματα Μεικτής Μάθησης</a:t>
            </a:r>
            <a:endParaRPr lang="el-GR" sz="2400" dirty="0">
              <a:solidFill>
                <a:srgbClr val="002060"/>
              </a:solidFill>
              <a:hlinkClick r:id="rId2" action="ppaction://hlinksldjump">
                <a:extLst>
                  <a:ext uri="{A12FA001-AC4F-418D-AE19-62706E023703}">
                    <ahyp:hlinkClr xmlns:ahyp="http://schemas.microsoft.com/office/drawing/2018/hyperlinkcolor" val="tx"/>
                  </a:ext>
                </a:extLst>
              </a:hlinkClick>
            </a:endParaRPr>
          </a:p>
          <a:p>
            <a:pPr>
              <a:spcBef>
                <a:spcPts val="0"/>
              </a:spcBef>
            </a:pPr>
            <a:r>
              <a:rPr lang="el-GR" sz="2400" dirty="0">
                <a:solidFill>
                  <a:srgbClr val="002060"/>
                </a:solidFill>
                <a:hlinkClick r:id="rId3" action="ppaction://hlinksldjump">
                  <a:extLst>
                    <a:ext uri="{A12FA001-AC4F-418D-AE19-62706E023703}">
                      <ahyp:hlinkClr xmlns:ahyp="http://schemas.microsoft.com/office/drawing/2018/hyperlinkcolor" val="tx"/>
                    </a:ext>
                  </a:extLst>
                </a:hlinkClick>
              </a:rPr>
              <a:t>Περιορισμοί Μεικτής Μάθησης</a:t>
            </a:r>
            <a:endParaRPr lang="el-GR" sz="2400" dirty="0">
              <a:solidFill>
                <a:srgbClr val="002060"/>
              </a:solidFill>
            </a:endParaRPr>
          </a:p>
          <a:p>
            <a:pPr>
              <a:spcBef>
                <a:spcPts val="0"/>
              </a:spcBef>
            </a:pPr>
            <a:r>
              <a:rPr lang="el-GR" sz="2400" dirty="0">
                <a:solidFill>
                  <a:srgbClr val="002060"/>
                </a:solidFill>
                <a:hlinkClick r:id="rId4" action="ppaction://hlinksldjump">
                  <a:extLst>
                    <a:ext uri="{A12FA001-AC4F-418D-AE19-62706E023703}">
                      <ahyp:hlinkClr xmlns:ahyp="http://schemas.microsoft.com/office/drawing/2018/hyperlinkcolor" val="tx"/>
                    </a:ext>
                  </a:extLst>
                </a:hlinkClick>
              </a:rPr>
              <a:t>Τριτοβάθμια Εκπαίδευση και Μεικτή Μάθηση</a:t>
            </a:r>
            <a:endParaRPr lang="el-GR" sz="2400" dirty="0">
              <a:solidFill>
                <a:srgbClr val="002060"/>
              </a:solidFill>
            </a:endParaRPr>
          </a:p>
          <a:p>
            <a:pPr>
              <a:spcBef>
                <a:spcPts val="0"/>
              </a:spcBef>
            </a:pPr>
            <a:r>
              <a:rPr lang="el-GR" sz="2400" dirty="0">
                <a:solidFill>
                  <a:srgbClr val="002060"/>
                </a:solidFill>
                <a:hlinkClick r:id="rId5" action="ppaction://hlinksldjump">
                  <a:extLst>
                    <a:ext uri="{A12FA001-AC4F-418D-AE19-62706E023703}">
                      <ahyp:hlinkClr xmlns:ahyp="http://schemas.microsoft.com/office/drawing/2018/hyperlinkcolor" val="tx"/>
                    </a:ext>
                  </a:extLst>
                </a:hlinkClick>
              </a:rPr>
              <a:t>Δευτεροβάθμια Εκπαίδευση και Μεικτή Μάθηση</a:t>
            </a:r>
            <a:endParaRPr lang="el-GR" sz="2400" dirty="0">
              <a:solidFill>
                <a:srgbClr val="002060"/>
              </a:solidFill>
            </a:endParaRPr>
          </a:p>
          <a:p>
            <a:pPr>
              <a:spcBef>
                <a:spcPts val="0"/>
              </a:spcBef>
            </a:pPr>
            <a:r>
              <a:rPr lang="el-GR" sz="2400" dirty="0">
                <a:solidFill>
                  <a:srgbClr val="002060"/>
                </a:solidFill>
                <a:hlinkClick r:id="rId6" action="ppaction://hlinksldjump">
                  <a:extLst>
                    <a:ext uri="{A12FA001-AC4F-418D-AE19-62706E023703}">
                      <ahyp:hlinkClr xmlns:ahyp="http://schemas.microsoft.com/office/drawing/2018/hyperlinkcolor" val="tx"/>
                    </a:ext>
                  </a:extLst>
                </a:hlinkClick>
              </a:rPr>
              <a:t>Τύποι έρευνας στη Μεικτή Μάθηση</a:t>
            </a:r>
            <a:endParaRPr lang="el-GR" sz="2400" dirty="0">
              <a:solidFill>
                <a:srgbClr val="002060"/>
              </a:solidFill>
            </a:endParaRPr>
          </a:p>
          <a:p>
            <a:pPr>
              <a:spcBef>
                <a:spcPts val="0"/>
              </a:spcBef>
            </a:pPr>
            <a:r>
              <a:rPr lang="el-GR" sz="2400" dirty="0">
                <a:solidFill>
                  <a:srgbClr val="002060"/>
                </a:solidFill>
                <a:hlinkClick r:id="rId7" action="ppaction://hlinksldjump">
                  <a:extLst>
                    <a:ext uri="{A12FA001-AC4F-418D-AE19-62706E023703}">
                      <ahyp:hlinkClr xmlns:ahyp="http://schemas.microsoft.com/office/drawing/2018/hyperlinkcolor" val="tx"/>
                    </a:ext>
                  </a:extLst>
                </a:hlinkClick>
              </a:rPr>
              <a:t>Γνωστά μοντέλα στη Μεικτή Μάθηση (εξερεύνησης)</a:t>
            </a:r>
            <a:endParaRPr lang="el-GR" sz="2400" dirty="0">
              <a:solidFill>
                <a:srgbClr val="002060"/>
              </a:solidFill>
            </a:endParaRPr>
          </a:p>
          <a:p>
            <a:pPr>
              <a:spcBef>
                <a:spcPts val="0"/>
              </a:spcBef>
            </a:pPr>
            <a:r>
              <a:rPr lang="el-GR" sz="2400" dirty="0">
                <a:solidFill>
                  <a:srgbClr val="002060"/>
                </a:solidFill>
                <a:hlinkClick r:id="rId8" action="ppaction://hlinksldjump">
                  <a:extLst>
                    <a:ext uri="{A12FA001-AC4F-418D-AE19-62706E023703}">
                      <ahyp:hlinkClr xmlns:ahyp="http://schemas.microsoft.com/office/drawing/2018/hyperlinkcolor" val="tx"/>
                    </a:ext>
                  </a:extLst>
                </a:hlinkClick>
              </a:rPr>
              <a:t>Μοντέλα Σχεδιασμού Μεικτής Μάθησης</a:t>
            </a:r>
            <a:r>
              <a:rPr lang="el-GR" sz="2400" dirty="0">
                <a:solidFill>
                  <a:srgbClr val="002060"/>
                </a:solidFill>
              </a:rPr>
              <a:t> 1, 2, 3, 4, 5, 6</a:t>
            </a:r>
            <a:r>
              <a:rPr lang="en-US" sz="2400" dirty="0">
                <a:solidFill>
                  <a:srgbClr val="002060"/>
                </a:solidFill>
              </a:rPr>
              <a:t>, 7</a:t>
            </a:r>
            <a:endParaRPr lang="el-GR" sz="2400" dirty="0">
              <a:solidFill>
                <a:srgbClr val="002060"/>
              </a:solidFill>
            </a:endParaRPr>
          </a:p>
          <a:p>
            <a:pPr>
              <a:spcBef>
                <a:spcPts val="0"/>
              </a:spcBef>
            </a:pPr>
            <a:r>
              <a:rPr lang="el-GR" sz="2400" dirty="0">
                <a:solidFill>
                  <a:srgbClr val="002060"/>
                </a:solidFill>
                <a:hlinkClick r:id="rId9" action="ppaction://hlinksldjump">
                  <a:extLst>
                    <a:ext uri="{A12FA001-AC4F-418D-AE19-62706E023703}">
                      <ahyp:hlinkClr xmlns:ahyp="http://schemas.microsoft.com/office/drawing/2018/hyperlinkcolor" val="tx"/>
                    </a:ext>
                  </a:extLst>
                </a:hlinkClick>
              </a:rPr>
              <a:t>Το μεικτό μας μοντέλο </a:t>
            </a:r>
            <a:endParaRPr lang="el-GR" sz="2400" dirty="0">
              <a:solidFill>
                <a:srgbClr val="002060"/>
              </a:solidFill>
            </a:endParaRPr>
          </a:p>
          <a:p>
            <a:pPr>
              <a:spcBef>
                <a:spcPts val="0"/>
              </a:spcBef>
            </a:pPr>
            <a:r>
              <a:rPr lang="el-GR" sz="2400" dirty="0">
                <a:solidFill>
                  <a:srgbClr val="002060"/>
                </a:solidFill>
                <a:hlinkClick r:id="rId10" action="ppaction://hlinksldjump">
                  <a:extLst>
                    <a:ext uri="{A12FA001-AC4F-418D-AE19-62706E023703}">
                      <ahyp:hlinkClr xmlns:ahyp="http://schemas.microsoft.com/office/drawing/2018/hyperlinkcolor" val="tx"/>
                    </a:ext>
                  </a:extLst>
                </a:hlinkClick>
              </a:rPr>
              <a:t>Σχεδιάζω (θεωρητικό μοντέλο) 1</a:t>
            </a:r>
            <a:r>
              <a:rPr lang="el-GR" sz="2400" dirty="0">
                <a:solidFill>
                  <a:srgbClr val="002060"/>
                </a:solidFill>
              </a:rPr>
              <a:t>, 2, 3, 4, 5, 6</a:t>
            </a:r>
          </a:p>
          <a:p>
            <a:pPr>
              <a:spcBef>
                <a:spcPts val="0"/>
              </a:spcBef>
            </a:pPr>
            <a:r>
              <a:rPr lang="el-GR" sz="2400" dirty="0">
                <a:solidFill>
                  <a:srgbClr val="002060"/>
                </a:solidFill>
                <a:hlinkClick r:id="rId11" action="ppaction://hlinksldjump">
                  <a:extLst>
                    <a:ext uri="{A12FA001-AC4F-418D-AE19-62706E023703}">
                      <ahyp:hlinkClr xmlns:ahyp="http://schemas.microsoft.com/office/drawing/2018/hyperlinkcolor" val="tx"/>
                    </a:ext>
                  </a:extLst>
                </a:hlinkClick>
              </a:rPr>
              <a:t>Αναστοχάζομαι</a:t>
            </a:r>
            <a:endParaRPr lang="el-GR" sz="2400" dirty="0">
              <a:solidFill>
                <a:srgbClr val="002060"/>
              </a:solidFill>
            </a:endParaRPr>
          </a:p>
          <a:p>
            <a:pPr>
              <a:spcBef>
                <a:spcPts val="0"/>
              </a:spcBef>
            </a:pPr>
            <a:r>
              <a:rPr lang="el-GR" sz="2400" dirty="0">
                <a:solidFill>
                  <a:srgbClr val="002060"/>
                </a:solidFill>
                <a:hlinkClick r:id="rId12" action="ppaction://hlinksldjump">
                  <a:extLst>
                    <a:ext uri="{A12FA001-AC4F-418D-AE19-62706E023703}">
                      <ahyp:hlinkClr xmlns:ahyp="http://schemas.microsoft.com/office/drawing/2018/hyperlinkcolor" val="tx"/>
                    </a:ext>
                  </a:extLst>
                </a:hlinkClick>
              </a:rPr>
              <a:t>Πριν από την είσοδο στο μεικτό μάθημα (Διδακτικό μοντέλο) </a:t>
            </a:r>
            <a:r>
              <a:rPr lang="el-GR" sz="2400" dirty="0">
                <a:solidFill>
                  <a:srgbClr val="002060"/>
                </a:solidFill>
              </a:rPr>
              <a:t>1, 2, 3</a:t>
            </a:r>
          </a:p>
          <a:p>
            <a:pPr>
              <a:spcBef>
                <a:spcPts val="0"/>
              </a:spcBef>
            </a:pPr>
            <a:r>
              <a:rPr lang="el-GR" sz="2400" dirty="0">
                <a:solidFill>
                  <a:srgbClr val="002060"/>
                </a:solidFill>
                <a:hlinkClick r:id="rId13" action="ppaction://hlinksldjump">
                  <a:extLst>
                    <a:ext uri="{A12FA001-AC4F-418D-AE19-62706E023703}">
                      <ahyp:hlinkClr xmlns:ahyp="http://schemas.microsoft.com/office/drawing/2018/hyperlinkcolor" val="tx"/>
                    </a:ext>
                  </a:extLst>
                </a:hlinkClick>
              </a:rPr>
              <a:t>Διδάσκω (Διδακτικό μοντέλο) </a:t>
            </a:r>
            <a:r>
              <a:rPr lang="el-GR" sz="2400" dirty="0">
                <a:solidFill>
                  <a:srgbClr val="002060"/>
                </a:solidFill>
              </a:rPr>
              <a:t>1, 2, 3, 4, 5, 6, 7</a:t>
            </a:r>
          </a:p>
          <a:p>
            <a:pPr>
              <a:spcBef>
                <a:spcPts val="0"/>
              </a:spcBef>
            </a:pPr>
            <a:r>
              <a:rPr lang="el-GR" sz="2400" dirty="0">
                <a:solidFill>
                  <a:srgbClr val="002060"/>
                </a:solidFill>
                <a:hlinkClick r:id="rId14" action="ppaction://hlinksldjump">
                  <a:extLst>
                    <a:ext uri="{A12FA001-AC4F-418D-AE19-62706E023703}">
                      <ahyp:hlinkClr xmlns:ahyp="http://schemas.microsoft.com/office/drawing/2018/hyperlinkcolor" val="tx"/>
                    </a:ext>
                  </a:extLst>
                </a:hlinkClick>
              </a:rPr>
              <a:t>Αναστοχάζομαι</a:t>
            </a:r>
            <a:endParaRPr lang="el-GR" sz="2400" dirty="0">
              <a:solidFill>
                <a:srgbClr val="002060"/>
              </a:solidFill>
            </a:endParaRPr>
          </a:p>
          <a:p>
            <a:pPr>
              <a:spcBef>
                <a:spcPts val="0"/>
              </a:spcBef>
            </a:pPr>
            <a:r>
              <a:rPr lang="el-GR" sz="2400" dirty="0">
                <a:solidFill>
                  <a:srgbClr val="002060"/>
                </a:solidFill>
                <a:hlinkClick r:id="rId15" action="ppaction://hlinksldjump">
                  <a:extLst>
                    <a:ext uri="{A12FA001-AC4F-418D-AE19-62706E023703}">
                      <ahyp:hlinkClr xmlns:ahyp="http://schemas.microsoft.com/office/drawing/2018/hyperlinkcolor" val="tx"/>
                    </a:ext>
                  </a:extLst>
                </a:hlinkClick>
              </a:rPr>
              <a:t>Εμπειρικά δεδομένα </a:t>
            </a:r>
            <a:r>
              <a:rPr lang="el-GR" sz="2400" dirty="0">
                <a:solidFill>
                  <a:srgbClr val="002060"/>
                </a:solidFill>
              </a:rPr>
              <a:t>1, 2, 3, 4, 5, 6, 7</a:t>
            </a:r>
          </a:p>
          <a:p>
            <a:pPr>
              <a:spcBef>
                <a:spcPts val="0"/>
              </a:spcBef>
            </a:pPr>
            <a:r>
              <a:rPr lang="el-GR" sz="2400" dirty="0">
                <a:solidFill>
                  <a:srgbClr val="002060"/>
                </a:solidFill>
                <a:hlinkClick r:id="rId16" action="ppaction://hlinksldjump">
                  <a:extLst>
                    <a:ext uri="{A12FA001-AC4F-418D-AE19-62706E023703}">
                      <ahyp:hlinkClr xmlns:ahyp="http://schemas.microsoft.com/office/drawing/2018/hyperlinkcolor" val="tx"/>
                    </a:ext>
                  </a:extLst>
                </a:hlinkClick>
              </a:rPr>
              <a:t>Συμπεράσματα</a:t>
            </a:r>
            <a:r>
              <a:rPr lang="el-GR" sz="2400" dirty="0">
                <a:solidFill>
                  <a:srgbClr val="002060"/>
                </a:solidFill>
              </a:rPr>
              <a:t> 1, 2, 3</a:t>
            </a:r>
          </a:p>
          <a:p>
            <a:pPr>
              <a:spcBef>
                <a:spcPts val="0"/>
              </a:spcBef>
            </a:pPr>
            <a:r>
              <a:rPr lang="el-GR" sz="2400" dirty="0">
                <a:solidFill>
                  <a:srgbClr val="002060"/>
                </a:solidFill>
                <a:hlinkClick r:id="rId17" action="ppaction://hlinksldjump">
                  <a:extLst>
                    <a:ext uri="{A12FA001-AC4F-418D-AE19-62706E023703}">
                      <ahyp:hlinkClr xmlns:ahyp="http://schemas.microsoft.com/office/drawing/2018/hyperlinkcolor" val="tx"/>
                    </a:ext>
                  </a:extLst>
                </a:hlinkClick>
              </a:rPr>
              <a:t>Βιβλιογραφία</a:t>
            </a:r>
            <a:endParaRPr lang="el-GR" sz="2400" dirty="0">
              <a:solidFill>
                <a:srgbClr val="002060"/>
              </a:solidFill>
            </a:endParaRPr>
          </a:p>
          <a:p>
            <a:pPr>
              <a:spcBef>
                <a:spcPts val="0"/>
              </a:spcBef>
            </a:pPr>
            <a:endParaRPr lang="el-GR" sz="2200" dirty="0">
              <a:solidFill>
                <a:schemeClr val="accent5">
                  <a:lumMod val="90000"/>
                  <a:lumOff val="10000"/>
                </a:schemeClr>
              </a:solidFill>
            </a:endParaRPr>
          </a:p>
          <a:p>
            <a:pPr>
              <a:spcBef>
                <a:spcPts val="0"/>
              </a:spcBef>
            </a:pPr>
            <a:endParaRPr lang="el-GR" sz="2200" dirty="0">
              <a:solidFill>
                <a:schemeClr val="accent5">
                  <a:lumMod val="90000"/>
                  <a:lumOff val="10000"/>
                </a:schemeClr>
              </a:solidFill>
              <a:hlinkClick r:id="rId2" action="ppaction://hlinksldjump"/>
            </a:endParaRPr>
          </a:p>
          <a:p>
            <a:pPr marL="0" indent="0">
              <a:buNone/>
            </a:pPr>
            <a:endParaRPr lang="el-GR" dirty="0"/>
          </a:p>
        </p:txBody>
      </p:sp>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p:cNvSpPr>
            <a:spLocks noGrp="1"/>
          </p:cNvSpPr>
          <p:nvPr>
            <p:ph type="sldNum" sz="quarter" idx="33"/>
          </p:nvPr>
        </p:nvSpPr>
        <p:spPr/>
        <p:txBody>
          <a:bodyPr/>
          <a:lstStyle/>
          <a:p>
            <a:fld id="{19B51A1E-902D-48AF-9020-955120F399B6}" type="slidenum">
              <a:rPr lang="en-ZA" smtClean="0">
                <a:solidFill>
                  <a:srgbClr val="FFFFFF"/>
                </a:solidFill>
              </a:rPr>
              <a:pPr/>
              <a:t>2</a:t>
            </a:fld>
            <a:endParaRPr lang="en-ZA" dirty="0">
              <a:solidFill>
                <a:srgbClr val="FFFFFF"/>
              </a:solidFill>
            </a:endParaRPr>
          </a:p>
        </p:txBody>
      </p:sp>
      <p:pic>
        <p:nvPicPr>
          <p:cNvPr id="6" name="Εικόνα 5">
            <a:extLst>
              <a:ext uri="{FF2B5EF4-FFF2-40B4-BE49-F238E27FC236}">
                <a16:creationId xmlns:a16="http://schemas.microsoft.com/office/drawing/2014/main" id="{7178D5DB-9C84-C31C-8E4C-3C7AFE854739}"/>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9714065" y="-348578"/>
            <a:ext cx="2046282" cy="2889269"/>
          </a:xfrm>
          <a:prstGeom prst="rect">
            <a:avLst/>
          </a:prstGeom>
        </p:spPr>
      </p:pic>
    </p:spTree>
    <p:extLst>
      <p:ext uri="{BB962C8B-B14F-4D97-AF65-F5344CB8AC3E}">
        <p14:creationId xmlns:p14="http://schemas.microsoft.com/office/powerpoint/2010/main" val="1799757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282CEA-991F-4F81-A1B6-40BB211EBA41}"/>
              </a:ext>
            </a:extLst>
          </p:cNvPr>
          <p:cNvSpPr>
            <a:spLocks noGrp="1"/>
          </p:cNvSpPr>
          <p:nvPr>
            <p:ph type="title"/>
          </p:nvPr>
        </p:nvSpPr>
        <p:spPr/>
        <p:txBody>
          <a:bodyPr/>
          <a:lstStyle/>
          <a:p>
            <a:r>
              <a:rPr lang="el-GR" dirty="0"/>
              <a:t>ΠΑΡΑΔΕΙΓΜΑ ΕΦΑΡΜΟΓΗΣ</a:t>
            </a:r>
          </a:p>
        </p:txBody>
      </p:sp>
      <p:sp>
        <p:nvSpPr>
          <p:cNvPr id="3" name="Θέση περιεχομένου 2">
            <a:extLst>
              <a:ext uri="{FF2B5EF4-FFF2-40B4-BE49-F238E27FC236}">
                <a16:creationId xmlns:a16="http://schemas.microsoft.com/office/drawing/2014/main" id="{27E4EBF1-653C-4215-AE42-F8A742479910}"/>
              </a:ext>
            </a:extLst>
          </p:cNvPr>
          <p:cNvSpPr>
            <a:spLocks noGrp="1"/>
          </p:cNvSpPr>
          <p:nvPr>
            <p:ph idx="1"/>
          </p:nvPr>
        </p:nvSpPr>
        <p:spPr/>
        <p:txBody>
          <a:bodyPr/>
          <a:lstStyle/>
          <a:p>
            <a:endParaRPr lang="el-GR"/>
          </a:p>
        </p:txBody>
      </p:sp>
      <p:sp>
        <p:nvSpPr>
          <p:cNvPr id="4" name="Θέση υποσέλιδου 3">
            <a:extLst>
              <a:ext uri="{FF2B5EF4-FFF2-40B4-BE49-F238E27FC236}">
                <a16:creationId xmlns:a16="http://schemas.microsoft.com/office/drawing/2014/main" id="{66DB9571-E77D-4036-BD83-A8700FCADEF8}"/>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5AC08AAF-5A9D-4E77-9264-19882090081A}"/>
              </a:ext>
            </a:extLst>
          </p:cNvPr>
          <p:cNvSpPr>
            <a:spLocks noGrp="1"/>
          </p:cNvSpPr>
          <p:nvPr>
            <p:ph type="sldNum" sz="quarter" idx="33"/>
          </p:nvPr>
        </p:nvSpPr>
        <p:spPr/>
        <p:txBody>
          <a:bodyPr/>
          <a:lstStyle/>
          <a:p>
            <a:fld id="{19B51A1E-902D-48AF-9020-955120F399B6}" type="slidenum">
              <a:rPr lang="en-ZA" smtClean="0">
                <a:solidFill>
                  <a:srgbClr val="FFFFFF"/>
                </a:solidFill>
              </a:rPr>
              <a:pPr/>
              <a:t>20</a:t>
            </a:fld>
            <a:endParaRPr lang="en-ZA" dirty="0">
              <a:solidFill>
                <a:srgbClr val="FFFFFF"/>
              </a:solidFill>
            </a:endParaRPr>
          </a:p>
        </p:txBody>
      </p:sp>
    </p:spTree>
    <p:extLst>
      <p:ext uri="{BB962C8B-B14F-4D97-AF65-F5344CB8AC3E}">
        <p14:creationId xmlns:p14="http://schemas.microsoft.com/office/powerpoint/2010/main" val="1763451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399656" y="515754"/>
            <a:ext cx="11328000" cy="432000"/>
          </a:xfrm>
        </p:spPr>
        <p:txBody>
          <a:bodyPr/>
          <a:lstStyle/>
          <a:p>
            <a:r>
              <a:rPr lang="el-GR" b="1" dirty="0">
                <a:solidFill>
                  <a:srgbClr val="002060"/>
                </a:solidFill>
              </a:rPr>
              <a:t>Το μεικτό μας μοντέλο </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99656" y="1230996"/>
            <a:ext cx="11328000" cy="4679250"/>
          </a:xfrm>
        </p:spPr>
        <p:txBody>
          <a:bodyPr/>
          <a:lstStyle/>
          <a:p>
            <a:pPr marL="0" indent="0">
              <a:buNone/>
            </a:pPr>
            <a:r>
              <a:rPr lang="el-GR" sz="2400" b="1" dirty="0">
                <a:solidFill>
                  <a:srgbClr val="002060"/>
                </a:solidFill>
              </a:rPr>
              <a:t>Χρειάζεται να υπάρχει σχεδιασμός, πρόβλεψη και εναλλακτικές προσεγγίσεις από την πλευρά του εκπαιδευτικού σχεδιαστή.</a:t>
            </a:r>
          </a:p>
          <a:p>
            <a:pPr marL="0" indent="0" algn="ctr">
              <a:buNone/>
            </a:pPr>
            <a:r>
              <a:rPr lang="el-GR" sz="2400" b="1" dirty="0">
                <a:solidFill>
                  <a:srgbClr val="002060"/>
                </a:solidFill>
              </a:rPr>
              <a:t> Το μεικτό μας μοντέλο αποτελείται από</a:t>
            </a:r>
          </a:p>
          <a:p>
            <a:pPr marL="0" indent="0" algn="just">
              <a:lnSpc>
                <a:spcPct val="100000"/>
              </a:lnSpc>
              <a:spcBef>
                <a:spcPts val="0"/>
              </a:spcBef>
              <a:buNone/>
            </a:pPr>
            <a:r>
              <a:rPr lang="el-GR" sz="2400" b="1" dirty="0">
                <a:solidFill>
                  <a:srgbClr val="002060"/>
                </a:solidFill>
              </a:rPr>
              <a:t>Διά ζώσης συνθήκες</a:t>
            </a:r>
          </a:p>
          <a:p>
            <a:pPr marL="0" indent="0" algn="just">
              <a:lnSpc>
                <a:spcPct val="100000"/>
              </a:lnSpc>
              <a:spcBef>
                <a:spcPts val="0"/>
              </a:spcBef>
              <a:buNone/>
            </a:pPr>
            <a:r>
              <a:rPr lang="el-GR" sz="2400" dirty="0">
                <a:solidFill>
                  <a:srgbClr val="002060"/>
                </a:solidFill>
              </a:rPr>
              <a:t>Μία διά ζώσης συνθήκη διάλεξης-συζήτησης </a:t>
            </a:r>
            <a:r>
              <a:rPr lang="el-GR" dirty="0">
                <a:solidFill>
                  <a:srgbClr val="002060"/>
                </a:solidFill>
              </a:rPr>
              <a:t>(όλοι οι μαθητές της τάξης ή του τμήματος και η εκπαιδευτικός)</a:t>
            </a:r>
          </a:p>
          <a:p>
            <a:pPr marL="0" indent="0" algn="just">
              <a:lnSpc>
                <a:spcPct val="100000"/>
              </a:lnSpc>
              <a:spcBef>
                <a:spcPts val="0"/>
              </a:spcBef>
              <a:buNone/>
            </a:pPr>
            <a:r>
              <a:rPr lang="el-GR" sz="2400" dirty="0">
                <a:solidFill>
                  <a:srgbClr val="002060"/>
                </a:solidFill>
              </a:rPr>
              <a:t>Μία διά ζώσης συνθήκης συνεργασίας με την υποστήριξη τάμπλετ </a:t>
            </a:r>
            <a:r>
              <a:rPr lang="el-GR" dirty="0">
                <a:solidFill>
                  <a:srgbClr val="002060"/>
                </a:solidFill>
              </a:rPr>
              <a:t>(οι επιμέρους ομάδες της κάθε τάξης ή του τμήματος)</a:t>
            </a:r>
          </a:p>
          <a:p>
            <a:pPr marL="0" indent="0" algn="just">
              <a:lnSpc>
                <a:spcPct val="100000"/>
              </a:lnSpc>
              <a:spcBef>
                <a:spcPts val="0"/>
              </a:spcBef>
              <a:buNone/>
            </a:pPr>
            <a:r>
              <a:rPr lang="el-GR" sz="2400" b="1" dirty="0">
                <a:solidFill>
                  <a:srgbClr val="002060"/>
                </a:solidFill>
              </a:rPr>
              <a:t>Εξ αποστάσεως συνθήκες</a:t>
            </a:r>
          </a:p>
          <a:p>
            <a:pPr marL="0" indent="0" algn="just">
              <a:lnSpc>
                <a:spcPct val="100000"/>
              </a:lnSpc>
              <a:spcBef>
                <a:spcPts val="0"/>
              </a:spcBef>
              <a:buNone/>
            </a:pPr>
            <a:r>
              <a:rPr lang="el-GR" sz="2400" dirty="0">
                <a:solidFill>
                  <a:srgbClr val="002060"/>
                </a:solidFill>
              </a:rPr>
              <a:t>Χρονολόγιο </a:t>
            </a:r>
            <a:r>
              <a:rPr lang="el-GR" dirty="0">
                <a:solidFill>
                  <a:srgbClr val="002060"/>
                </a:solidFill>
              </a:rPr>
              <a:t>(όλοι μαθητές και η εκπαιδευτικός της τάξης ή του τμήματος)</a:t>
            </a:r>
          </a:p>
          <a:p>
            <a:pPr marL="0" indent="0" algn="just">
              <a:lnSpc>
                <a:spcPct val="100000"/>
              </a:lnSpc>
              <a:spcBef>
                <a:spcPts val="0"/>
              </a:spcBef>
              <a:buNone/>
            </a:pPr>
            <a:r>
              <a:rPr lang="el-GR" sz="2400" dirty="0">
                <a:solidFill>
                  <a:srgbClr val="002060"/>
                </a:solidFill>
              </a:rPr>
              <a:t>Δυαδική συνομιλία </a:t>
            </a:r>
            <a:r>
              <a:rPr lang="el-GR" dirty="0">
                <a:solidFill>
                  <a:srgbClr val="002060"/>
                </a:solidFill>
              </a:rPr>
              <a:t>(μαθητής-εκπαιδευτικός)</a:t>
            </a:r>
          </a:p>
          <a:p>
            <a:pPr marL="0" indent="0" algn="just">
              <a:lnSpc>
                <a:spcPct val="100000"/>
              </a:lnSpc>
              <a:spcBef>
                <a:spcPts val="0"/>
              </a:spcBef>
              <a:buNone/>
            </a:pPr>
            <a:r>
              <a:rPr lang="el-GR" sz="2400" dirty="0">
                <a:solidFill>
                  <a:srgbClr val="002060"/>
                </a:solidFill>
              </a:rPr>
              <a:t>Επιμέρους ομαδική συνομιλία </a:t>
            </a:r>
            <a:r>
              <a:rPr lang="el-GR" dirty="0">
                <a:solidFill>
                  <a:srgbClr val="002060"/>
                </a:solidFill>
              </a:rPr>
              <a:t>(οι επιμέρους ομάδες κάθε τάξης)</a:t>
            </a:r>
          </a:p>
          <a:p>
            <a:pPr marL="0" indent="0" algn="just">
              <a:lnSpc>
                <a:spcPct val="100000"/>
              </a:lnSpc>
              <a:spcBef>
                <a:spcPts val="0"/>
              </a:spcBef>
              <a:buNone/>
            </a:pPr>
            <a:r>
              <a:rPr lang="el-GR" sz="2400" dirty="0">
                <a:solidFill>
                  <a:srgbClr val="002060"/>
                </a:solidFill>
              </a:rPr>
              <a:t>Ομαδική συνομιλία </a:t>
            </a:r>
            <a:r>
              <a:rPr lang="el-GR" dirty="0">
                <a:solidFill>
                  <a:srgbClr val="002060"/>
                </a:solidFill>
              </a:rPr>
              <a:t>(όλοι μαθητές της τάξης ή του τμήματος)</a:t>
            </a:r>
          </a:p>
          <a:p>
            <a:pPr marL="0" indent="0">
              <a:buNone/>
            </a:pPr>
            <a:endParaRPr lang="el-GR" sz="2400" b="1" dirty="0">
              <a:solidFill>
                <a:srgbClr val="002060"/>
              </a:solidFill>
            </a:endParaRPr>
          </a:p>
          <a:p>
            <a:pPr marL="0" indent="0">
              <a:buNone/>
            </a:pPr>
            <a:endParaRPr lang="el-GR" sz="2400" dirty="0">
              <a:solidFill>
                <a:srgbClr val="002060"/>
              </a:solidFill>
            </a:endParaRPr>
          </a:p>
          <a:p>
            <a:pPr marL="0" indent="0">
              <a:buNone/>
            </a:pPr>
            <a:endParaRPr lang="el-GR" sz="2400"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21</a:t>
            </a:fld>
            <a:endParaRPr lang="en-ZA" dirty="0">
              <a:solidFill>
                <a:srgbClr val="FFFFFF"/>
              </a:solidFill>
            </a:endParaRPr>
          </a:p>
        </p:txBody>
      </p:sp>
    </p:spTree>
    <p:extLst>
      <p:ext uri="{BB962C8B-B14F-4D97-AF65-F5344CB8AC3E}">
        <p14:creationId xmlns:p14="http://schemas.microsoft.com/office/powerpoint/2010/main" val="3149699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327737" y="482687"/>
            <a:ext cx="11328000" cy="432000"/>
          </a:xfrm>
        </p:spPr>
        <p:txBody>
          <a:bodyPr/>
          <a:lstStyle/>
          <a:p>
            <a:r>
              <a:rPr lang="el-GR" b="1" dirty="0">
                <a:solidFill>
                  <a:srgbClr val="002060"/>
                </a:solidFill>
              </a:rPr>
              <a:t> Σχεδιάζω (θεωρητικό μοντέλο) (1/6)</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536713" y="1696063"/>
            <a:ext cx="10833652" cy="4679250"/>
          </a:xfrm>
        </p:spPr>
        <p:txBody>
          <a:bodyPr/>
          <a:lstStyle/>
          <a:p>
            <a:pPr algn="just"/>
            <a:r>
              <a:rPr lang="el-GR" sz="2400" b="1" dirty="0">
                <a:solidFill>
                  <a:srgbClr val="002060"/>
                </a:solidFill>
              </a:rPr>
              <a:t>Μελέτη σχολικού πλαισίου </a:t>
            </a:r>
            <a:r>
              <a:rPr lang="el-GR" sz="2400" dirty="0">
                <a:solidFill>
                  <a:srgbClr val="002060"/>
                </a:solidFill>
              </a:rPr>
              <a:t>(ευρύτερο: Γονείς-Κοινωνικό περιβάλλον, Σύλλογος Διδασκόντων-Διεύθυνση και στενότερο: Μαθητές-Μαθησιακή Ετοιμότητα-Δυσκολίες-Μαθησιακό κλίμα τάξης), δράσεις από την πλευρά της εκπαιδευτικού για ευνοϊκότερες συνθήκες </a:t>
            </a:r>
            <a:r>
              <a:rPr lang="it-IT" dirty="0">
                <a:solidFill>
                  <a:srgbClr val="002060"/>
                </a:solidFill>
              </a:rPr>
              <a:t>(Bascia, 2014; Talbert &amp; McLaughlin, 1999)</a:t>
            </a:r>
            <a:endParaRPr lang="el-GR" dirty="0">
              <a:solidFill>
                <a:srgbClr val="002060"/>
              </a:solidFill>
            </a:endParaRPr>
          </a:p>
          <a:p>
            <a:r>
              <a:rPr lang="el-GR" sz="2400" b="1" dirty="0">
                <a:solidFill>
                  <a:srgbClr val="002060"/>
                </a:solidFill>
              </a:rPr>
              <a:t>Μελέτη προηγούμενων εφαρμογών </a:t>
            </a:r>
            <a:r>
              <a:rPr lang="el-GR" sz="2400" dirty="0">
                <a:solidFill>
                  <a:srgbClr val="002060"/>
                </a:solidFill>
              </a:rPr>
              <a:t>του (αναστοχασμός)</a:t>
            </a:r>
          </a:p>
          <a:p>
            <a:pPr algn="just"/>
            <a:r>
              <a:rPr lang="el-GR" sz="2400" b="1" dirty="0">
                <a:solidFill>
                  <a:srgbClr val="002060"/>
                </a:solidFill>
              </a:rPr>
              <a:t>Σχεδιασμός και οργάνωση της μεικτής ενότητας </a:t>
            </a:r>
            <a:r>
              <a:rPr lang="el-GR" sz="2400" dirty="0">
                <a:solidFill>
                  <a:srgbClr val="002060"/>
                </a:solidFill>
              </a:rPr>
              <a:t>(μαθησιακοί στόχοι, ύλη, πηγές, ενσωμάτωση τεχνολογίας, δραστηριότητες-εργασίες ατομικές-ομαδικές (πού;), αξιολόγηση (αρχική, διαμορφωτική, τελική (πού;), χρόνος εφαρμογής [μακροσκοπική θεώρηση]</a:t>
            </a:r>
          </a:p>
          <a:p>
            <a:endParaRPr lang="el-GR" sz="2400" dirty="0">
              <a:solidFill>
                <a:srgbClr val="002060"/>
              </a:solidFill>
            </a:endParaRPr>
          </a:p>
          <a:p>
            <a:endParaRPr lang="el-GR" sz="2400"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22</a:t>
            </a:fld>
            <a:endParaRPr lang="en-ZA" dirty="0">
              <a:solidFill>
                <a:srgbClr val="FFFFFF"/>
              </a:solidFill>
            </a:endParaRPr>
          </a:p>
        </p:txBody>
      </p:sp>
    </p:spTree>
    <p:extLst>
      <p:ext uri="{BB962C8B-B14F-4D97-AF65-F5344CB8AC3E}">
        <p14:creationId xmlns:p14="http://schemas.microsoft.com/office/powerpoint/2010/main" val="3160640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252930" y="393487"/>
            <a:ext cx="11328000" cy="432000"/>
          </a:xfrm>
        </p:spPr>
        <p:txBody>
          <a:bodyPr/>
          <a:lstStyle/>
          <a:p>
            <a:r>
              <a:rPr lang="el-GR" b="1" dirty="0">
                <a:solidFill>
                  <a:srgbClr val="002060"/>
                </a:solidFill>
              </a:rPr>
              <a:t> Σχεδιάζω (θεωρητικό μοντέλο) (2/6)</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27737" y="1353263"/>
            <a:ext cx="11328000" cy="4679250"/>
          </a:xfrm>
        </p:spPr>
        <p:txBody>
          <a:bodyPr/>
          <a:lstStyle/>
          <a:p>
            <a:pPr marL="0" indent="0" algn="just">
              <a:buNone/>
            </a:pPr>
            <a:r>
              <a:rPr lang="el-GR" sz="2800" b="1" dirty="0">
                <a:solidFill>
                  <a:srgbClr val="002060"/>
                </a:solidFill>
              </a:rPr>
              <a:t>Σχεδιασμός και οργάνωση της μεικτής ενότητας (Διδακτική Παρουσία)</a:t>
            </a:r>
          </a:p>
          <a:p>
            <a:pPr algn="just">
              <a:spcBef>
                <a:spcPts val="1500"/>
              </a:spcBef>
            </a:pPr>
            <a:r>
              <a:rPr lang="el-GR" sz="2400" b="1" dirty="0">
                <a:solidFill>
                  <a:srgbClr val="002060"/>
                </a:solidFill>
              </a:rPr>
              <a:t>Μαθησιακοί στόχοι: </a:t>
            </a:r>
            <a:r>
              <a:rPr lang="el-GR" sz="2400" i="1" dirty="0">
                <a:solidFill>
                  <a:srgbClr val="002060"/>
                </a:solidFill>
              </a:rPr>
              <a:t>οργάνωση στη βάση βασικών εννοιών και πρακτικών τους </a:t>
            </a:r>
            <a:r>
              <a:rPr lang="en-US" dirty="0">
                <a:solidFill>
                  <a:srgbClr val="002060"/>
                </a:solidFill>
              </a:rPr>
              <a:t>(Blythe, 1997; Harlen, 2015; McTighe &amp; Wiggins, 2004; Tomlinson &amp; McTighe, 2006)</a:t>
            </a:r>
            <a:r>
              <a:rPr lang="el-GR" dirty="0">
                <a:solidFill>
                  <a:srgbClr val="002060"/>
                </a:solidFill>
              </a:rPr>
              <a:t> </a:t>
            </a:r>
            <a:r>
              <a:rPr lang="el-GR" sz="2400" dirty="0">
                <a:solidFill>
                  <a:srgbClr val="002060"/>
                </a:solidFill>
              </a:rPr>
              <a:t>επιμερισμός τους στις διαφορετικές συνθήκες. </a:t>
            </a:r>
          </a:p>
          <a:p>
            <a:pPr algn="just"/>
            <a:r>
              <a:rPr lang="el-GR" sz="2400" b="1" dirty="0">
                <a:solidFill>
                  <a:srgbClr val="002060"/>
                </a:solidFill>
              </a:rPr>
              <a:t>Ύλη και Πηγές: </a:t>
            </a:r>
            <a:r>
              <a:rPr lang="el-GR" sz="2400" dirty="0">
                <a:solidFill>
                  <a:srgbClr val="002060"/>
                </a:solidFill>
              </a:rPr>
              <a:t>Σχετικά μικρός αριθμός κειμένων με μικρή έκταση (ποικιλία στα κειμενικά είδη και τη μορφή) εστίαση στις </a:t>
            </a:r>
            <a:r>
              <a:rPr lang="el-GR" sz="2400" i="1" dirty="0">
                <a:solidFill>
                  <a:srgbClr val="002060"/>
                </a:solidFill>
              </a:rPr>
              <a:t>βασικές έννοιες (π.χ. του μυθιστορηματικού χαρακτήρα) </a:t>
            </a:r>
            <a:r>
              <a:rPr lang="el-GR" i="1" dirty="0">
                <a:solidFill>
                  <a:srgbClr val="002060"/>
                </a:solidFill>
              </a:rPr>
              <a:t>(</a:t>
            </a:r>
            <a:r>
              <a:rPr lang="en-US" i="1" dirty="0">
                <a:solidFill>
                  <a:srgbClr val="002060"/>
                </a:solidFill>
              </a:rPr>
              <a:t>Blythe, 1997; Harlen, 2015; McTighe &amp; Wiggins, 2004; Tomlinson &amp; McTighe, 2006)</a:t>
            </a:r>
            <a:r>
              <a:rPr lang="el-GR" i="1" dirty="0">
                <a:solidFill>
                  <a:srgbClr val="002060"/>
                </a:solidFill>
              </a:rPr>
              <a:t> </a:t>
            </a:r>
            <a:r>
              <a:rPr lang="el-GR" sz="2400" i="1" dirty="0">
                <a:solidFill>
                  <a:srgbClr val="002060"/>
                </a:solidFill>
              </a:rPr>
              <a:t>με τη χρήση υπογράμμισης </a:t>
            </a:r>
            <a:r>
              <a:rPr lang="el-GR" sz="2400" dirty="0">
                <a:solidFill>
                  <a:srgbClr val="002060"/>
                </a:solidFill>
              </a:rPr>
              <a:t>βοηθάει τη διαδικασία κατανόησης και σύνοψης από τους μαθητές </a:t>
            </a:r>
            <a:r>
              <a:rPr lang="el-GR" sz="2000" dirty="0">
                <a:solidFill>
                  <a:srgbClr val="002060"/>
                </a:solidFill>
              </a:rPr>
              <a:t> </a:t>
            </a:r>
            <a:r>
              <a:rPr lang="el-GR" sz="2000" i="1" dirty="0">
                <a:solidFill>
                  <a:srgbClr val="002060"/>
                </a:solidFill>
              </a:rPr>
              <a:t>(Treisman, 2009)</a:t>
            </a:r>
          </a:p>
          <a:p>
            <a:pPr lvl="1" algn="just"/>
            <a:r>
              <a:rPr lang="el-GR" sz="1800" dirty="0">
                <a:solidFill>
                  <a:srgbClr val="002060"/>
                </a:solidFill>
              </a:rPr>
              <a:t>Επιμερισμός στις διαφορετικές συνθήκες ανά είδος διδακτικού υλικού και πηγών</a:t>
            </a:r>
          </a:p>
          <a:p>
            <a:pPr lvl="1" algn="just"/>
            <a:r>
              <a:rPr lang="el-GR" sz="1800" dirty="0">
                <a:solidFill>
                  <a:srgbClr val="002060"/>
                </a:solidFill>
              </a:rPr>
              <a:t>Διαφοροποίηση ανά συνθήκη της μορφής της υποστήριξης</a:t>
            </a: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23</a:t>
            </a:fld>
            <a:endParaRPr lang="en-ZA" dirty="0">
              <a:solidFill>
                <a:srgbClr val="FFFFFF"/>
              </a:solidFill>
            </a:endParaRPr>
          </a:p>
        </p:txBody>
      </p:sp>
    </p:spTree>
    <p:extLst>
      <p:ext uri="{BB962C8B-B14F-4D97-AF65-F5344CB8AC3E}">
        <p14:creationId xmlns:p14="http://schemas.microsoft.com/office/powerpoint/2010/main" val="696312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252930" y="345023"/>
            <a:ext cx="11328000" cy="432000"/>
          </a:xfrm>
        </p:spPr>
        <p:txBody>
          <a:bodyPr/>
          <a:lstStyle/>
          <a:p>
            <a:r>
              <a:rPr lang="el-GR" b="1" dirty="0">
                <a:solidFill>
                  <a:srgbClr val="002060"/>
                </a:solidFill>
              </a:rPr>
              <a:t> Σχεδιάζω (θεωρητικό μοντέλο) (3/6)</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27737" y="1271071"/>
            <a:ext cx="11328000" cy="4102315"/>
          </a:xfrm>
        </p:spPr>
        <p:txBody>
          <a:bodyPr/>
          <a:lstStyle/>
          <a:p>
            <a:pPr algn="just"/>
            <a:r>
              <a:rPr lang="el-GR" sz="2800" b="1" dirty="0">
                <a:solidFill>
                  <a:srgbClr val="002060"/>
                </a:solidFill>
              </a:rPr>
              <a:t>Ενσωμάτωση τεχνολογίας: </a:t>
            </a:r>
            <a:r>
              <a:rPr lang="el-GR" sz="2800" dirty="0">
                <a:solidFill>
                  <a:srgbClr val="002060"/>
                </a:solidFill>
              </a:rPr>
              <a:t>κινητοποίηση μαθητών, συναισθηματική εμπλοκή και παράγοντες που πρέπει να ληφθούν υπόψη. </a:t>
            </a:r>
          </a:p>
          <a:p>
            <a:pPr lvl="1" algn="just">
              <a:lnSpc>
                <a:spcPct val="100000"/>
              </a:lnSpc>
            </a:pPr>
            <a:r>
              <a:rPr lang="el-GR" sz="2400" dirty="0">
                <a:solidFill>
                  <a:srgbClr val="002060"/>
                </a:solidFill>
              </a:rPr>
              <a:t>Επιλογή μέσου </a:t>
            </a:r>
            <a:r>
              <a:rPr lang="en-US" sz="2400" dirty="0">
                <a:solidFill>
                  <a:srgbClr val="002060"/>
                </a:solidFill>
              </a:rPr>
              <a:t>(medium) </a:t>
            </a:r>
            <a:r>
              <a:rPr lang="el-GR" sz="2400" dirty="0">
                <a:solidFill>
                  <a:srgbClr val="002060"/>
                </a:solidFill>
              </a:rPr>
              <a:t>που να μην απαιτεί τεχνολογικές γνώσεις και χρήματα</a:t>
            </a:r>
            <a:r>
              <a:rPr lang="en-US" sz="2400" dirty="0">
                <a:solidFill>
                  <a:srgbClr val="002060"/>
                </a:solidFill>
              </a:rPr>
              <a:t>,</a:t>
            </a:r>
          </a:p>
          <a:p>
            <a:pPr lvl="1" algn="just">
              <a:lnSpc>
                <a:spcPct val="100000"/>
              </a:lnSpc>
            </a:pPr>
            <a:r>
              <a:rPr lang="el-GR" sz="2400" dirty="0">
                <a:solidFill>
                  <a:srgbClr val="002060"/>
                </a:solidFill>
              </a:rPr>
              <a:t>Δυνατότητα παρακολούθησης της παρουσίας των μαθητών ώστε να ενισχύει και να διευκολύνει τη συμμετοχή (εξ αποστάσεως)</a:t>
            </a:r>
          </a:p>
          <a:p>
            <a:pPr lvl="1" algn="just">
              <a:lnSpc>
                <a:spcPct val="100000"/>
              </a:lnSpc>
            </a:pPr>
            <a:r>
              <a:rPr lang="el-GR" sz="2400" dirty="0">
                <a:solidFill>
                  <a:srgbClr val="002060"/>
                </a:solidFill>
              </a:rPr>
              <a:t>Απλά και εύχρηστα λογισμικά με δυνατότητα </a:t>
            </a:r>
            <a:r>
              <a:rPr lang="en-US" sz="2400" dirty="0">
                <a:solidFill>
                  <a:srgbClr val="002060"/>
                </a:solidFill>
              </a:rPr>
              <a:t>off line </a:t>
            </a:r>
            <a:r>
              <a:rPr lang="el-GR" sz="2400" dirty="0">
                <a:solidFill>
                  <a:srgbClr val="002060"/>
                </a:solidFill>
              </a:rPr>
              <a:t>χρήσης (διά ζώσης)</a:t>
            </a:r>
          </a:p>
          <a:p>
            <a:pPr lvl="1" algn="just">
              <a:lnSpc>
                <a:spcPct val="100000"/>
              </a:lnSpc>
            </a:pPr>
            <a:r>
              <a:rPr lang="el-GR" sz="2400" dirty="0">
                <a:solidFill>
                  <a:srgbClr val="002060"/>
                </a:solidFill>
              </a:rPr>
              <a:t>Δημιουργία </a:t>
            </a:r>
            <a:r>
              <a:rPr lang="en-US" sz="2400" dirty="0">
                <a:solidFill>
                  <a:srgbClr val="002060"/>
                </a:solidFill>
              </a:rPr>
              <a:t>off line </a:t>
            </a:r>
            <a:r>
              <a:rPr lang="el-GR" sz="2400" dirty="0">
                <a:solidFill>
                  <a:srgbClr val="002060"/>
                </a:solidFill>
              </a:rPr>
              <a:t>βιβλιοθηκών (διά ζώσης κυρίως)</a:t>
            </a:r>
          </a:p>
          <a:p>
            <a:pPr lvl="1" algn="just">
              <a:lnSpc>
                <a:spcPct val="100000"/>
              </a:lnSpc>
            </a:pPr>
            <a:r>
              <a:rPr lang="el-GR" sz="2400" dirty="0">
                <a:solidFill>
                  <a:srgbClr val="002060"/>
                </a:solidFill>
              </a:rPr>
              <a:t>Χρήση </a:t>
            </a:r>
            <a:r>
              <a:rPr lang="en-US" sz="2400" dirty="0">
                <a:solidFill>
                  <a:srgbClr val="002060"/>
                </a:solidFill>
              </a:rPr>
              <a:t>google doc</a:t>
            </a:r>
            <a:r>
              <a:rPr lang="el-GR" sz="2400" dirty="0">
                <a:solidFill>
                  <a:srgbClr val="002060"/>
                </a:solidFill>
              </a:rPr>
              <a:t> (σε όλες τις συνθήκες)</a:t>
            </a:r>
          </a:p>
          <a:p>
            <a:pPr lvl="1" algn="just">
              <a:lnSpc>
                <a:spcPct val="100000"/>
              </a:lnSpc>
            </a:pPr>
            <a:r>
              <a:rPr lang="el-GR" sz="2400" dirty="0">
                <a:solidFill>
                  <a:srgbClr val="002060"/>
                </a:solidFill>
              </a:rPr>
              <a:t>Χρήση τάμπλετ (διά ζώσης) ή κινητών (με επίβλεψη)</a:t>
            </a:r>
          </a:p>
          <a:p>
            <a:pPr lvl="1" algn="just">
              <a:lnSpc>
                <a:spcPct val="100000"/>
              </a:lnSpc>
            </a:pPr>
            <a:r>
              <a:rPr lang="el-GR" sz="2400" dirty="0">
                <a:solidFill>
                  <a:srgbClr val="002060"/>
                </a:solidFill>
              </a:rPr>
              <a:t>Ελαχιστοποίηση μετακινήσεων (από εργαστήριο Η/Υ σε αίθουσα διδασκαλίας)</a:t>
            </a:r>
          </a:p>
          <a:p>
            <a:pPr lvl="1" algn="just"/>
            <a:endParaRPr lang="el-GR" sz="2200" dirty="0">
              <a:solidFill>
                <a:srgbClr val="002060"/>
              </a:solidFill>
            </a:endParaRPr>
          </a:p>
          <a:p>
            <a:endParaRPr lang="el-GR" sz="2400" dirty="0">
              <a:solidFill>
                <a:srgbClr val="002060"/>
              </a:solidFill>
            </a:endParaRPr>
          </a:p>
          <a:p>
            <a:endParaRPr lang="el-GR" sz="2400"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24</a:t>
            </a:fld>
            <a:endParaRPr lang="en-ZA" dirty="0">
              <a:solidFill>
                <a:srgbClr val="FFFFFF"/>
              </a:solidFill>
            </a:endParaRPr>
          </a:p>
        </p:txBody>
      </p:sp>
    </p:spTree>
    <p:extLst>
      <p:ext uri="{BB962C8B-B14F-4D97-AF65-F5344CB8AC3E}">
        <p14:creationId xmlns:p14="http://schemas.microsoft.com/office/powerpoint/2010/main" val="1871748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252930" y="294985"/>
            <a:ext cx="11328000" cy="432000"/>
          </a:xfrm>
        </p:spPr>
        <p:txBody>
          <a:bodyPr/>
          <a:lstStyle/>
          <a:p>
            <a:r>
              <a:rPr lang="el-GR" b="1" dirty="0">
                <a:solidFill>
                  <a:srgbClr val="002060"/>
                </a:solidFill>
              </a:rPr>
              <a:t> Σχεδιάζω (θεωρητικό μοντέλο) (4/6) </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99656" y="1204609"/>
            <a:ext cx="11328000" cy="4679250"/>
          </a:xfrm>
        </p:spPr>
        <p:txBody>
          <a:bodyPr/>
          <a:lstStyle/>
          <a:p>
            <a:pPr marL="0" indent="0" algn="just">
              <a:buNone/>
            </a:pPr>
            <a:r>
              <a:rPr lang="el-GR" sz="2400" b="1" dirty="0">
                <a:solidFill>
                  <a:srgbClr val="002060"/>
                </a:solidFill>
              </a:rPr>
              <a:t>Δραστηριότητες-εργασίες ατομικές-ομαδικές </a:t>
            </a:r>
            <a:r>
              <a:rPr lang="el-GR" sz="2400" dirty="0">
                <a:solidFill>
                  <a:srgbClr val="002060"/>
                </a:solidFill>
              </a:rPr>
              <a:t>(πού; Βάζουμε εργασίες στο σπίτι;): </a:t>
            </a:r>
            <a:r>
              <a:rPr lang="el-GR" sz="2400" b="1" dirty="0">
                <a:solidFill>
                  <a:srgbClr val="002060"/>
                </a:solidFill>
              </a:rPr>
              <a:t>διαφοροποίηση δραστηριότητας εργασίας Επιμερισμός στις διαφορετικές συνθήκες: </a:t>
            </a:r>
          </a:p>
          <a:p>
            <a:pPr lvl="1" algn="just">
              <a:spcBef>
                <a:spcPts val="1500"/>
              </a:spcBef>
            </a:pPr>
            <a:r>
              <a:rPr lang="el-GR" sz="2400" b="1" dirty="0">
                <a:solidFill>
                  <a:srgbClr val="002060"/>
                </a:solidFill>
              </a:rPr>
              <a:t>Δραστηριότητες διαλόγου και εισαγωγής στη συνεργασία </a:t>
            </a:r>
            <a:r>
              <a:rPr lang="el-GR" sz="2000" dirty="0">
                <a:solidFill>
                  <a:srgbClr val="002060"/>
                </a:solidFill>
              </a:rPr>
              <a:t>(στη διά ζώσης συνθήκη διάλεξης συζήτησης, στη διά ζώσης συνθήκη συνεργασίας σε ομάδες με την υποστήριξη τάμπλετ και στην εξ αποστάσεως συνθήκη), (γιατί επιλέγουμε αυτή τη συνθήκη;)</a:t>
            </a:r>
          </a:p>
          <a:p>
            <a:pPr lvl="1" algn="just"/>
            <a:r>
              <a:rPr lang="el-GR" sz="2400" b="1" dirty="0">
                <a:solidFill>
                  <a:srgbClr val="002060"/>
                </a:solidFill>
              </a:rPr>
              <a:t>Σε ατομικές εργασίες </a:t>
            </a:r>
            <a:r>
              <a:rPr lang="el-GR" sz="2000" dirty="0">
                <a:solidFill>
                  <a:srgbClr val="002060"/>
                </a:solidFill>
              </a:rPr>
              <a:t>(αρχική ατομική εργασία αξιολόγησης) </a:t>
            </a:r>
          </a:p>
          <a:p>
            <a:pPr lvl="1" algn="just"/>
            <a:r>
              <a:rPr lang="el-GR" sz="2400" b="1" dirty="0">
                <a:solidFill>
                  <a:srgbClr val="002060"/>
                </a:solidFill>
              </a:rPr>
              <a:t>Ατομικές Δραστηριότητες </a:t>
            </a:r>
            <a:r>
              <a:rPr lang="el-GR" sz="2000" dirty="0">
                <a:solidFill>
                  <a:srgbClr val="002060"/>
                </a:solidFill>
              </a:rPr>
              <a:t>(εξ αποστάσεως συνθήκη), </a:t>
            </a:r>
          </a:p>
          <a:p>
            <a:pPr lvl="1" algn="just"/>
            <a:r>
              <a:rPr lang="el-GR" sz="2400" b="1" dirty="0">
                <a:solidFill>
                  <a:srgbClr val="002060"/>
                </a:solidFill>
              </a:rPr>
              <a:t>Ομαδικές Εργασίες </a:t>
            </a:r>
            <a:r>
              <a:rPr lang="el-GR" sz="2000" dirty="0">
                <a:solidFill>
                  <a:srgbClr val="002060"/>
                </a:solidFill>
              </a:rPr>
              <a:t>(στη διά ζώσης συνθήκη συνεργασίας με την υποστήριξη τάμπλετ), </a:t>
            </a:r>
          </a:p>
          <a:p>
            <a:pPr lvl="1" algn="just"/>
            <a:r>
              <a:rPr lang="el-GR" sz="2400" b="1" dirty="0">
                <a:solidFill>
                  <a:srgbClr val="002060"/>
                </a:solidFill>
              </a:rPr>
              <a:t>Ατομικές δοκιμασίες </a:t>
            </a:r>
            <a:r>
              <a:rPr lang="el-GR" sz="2000" dirty="0">
                <a:solidFill>
                  <a:srgbClr val="002060"/>
                </a:solidFill>
              </a:rPr>
              <a:t>(διά ζώσης συνθήκη διάλεξης συζήτησης), </a:t>
            </a:r>
          </a:p>
          <a:p>
            <a:pPr lvl="1" algn="just"/>
            <a:r>
              <a:rPr lang="el-GR" sz="2400" b="1" dirty="0">
                <a:solidFill>
                  <a:srgbClr val="002060"/>
                </a:solidFill>
              </a:rPr>
              <a:t>Δραστηριότητες αυτοαξιολόγησης και ετεροαξιολόγησης </a:t>
            </a:r>
            <a:r>
              <a:rPr lang="el-GR" sz="2000" dirty="0">
                <a:solidFill>
                  <a:srgbClr val="002060"/>
                </a:solidFill>
              </a:rPr>
              <a:t>(διά ζώσης συνεργασίας με την υποστήριξη τάμπλετ).  </a:t>
            </a:r>
          </a:p>
          <a:p>
            <a:pPr marL="0" indent="0">
              <a:buNone/>
            </a:pPr>
            <a:endParaRPr lang="el-GR" sz="2400" dirty="0">
              <a:solidFill>
                <a:srgbClr val="002060"/>
              </a:solidFill>
            </a:endParaRPr>
          </a:p>
          <a:p>
            <a:endParaRPr lang="el-GR" sz="2400"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25</a:t>
            </a:fld>
            <a:endParaRPr lang="en-ZA" dirty="0">
              <a:solidFill>
                <a:srgbClr val="FFFFFF"/>
              </a:solidFill>
            </a:endParaRPr>
          </a:p>
        </p:txBody>
      </p:sp>
    </p:spTree>
    <p:extLst>
      <p:ext uri="{BB962C8B-B14F-4D97-AF65-F5344CB8AC3E}">
        <p14:creationId xmlns:p14="http://schemas.microsoft.com/office/powerpoint/2010/main" val="686044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523982" y="432000"/>
            <a:ext cx="11527604" cy="432000"/>
          </a:xfrm>
        </p:spPr>
        <p:txBody>
          <a:bodyPr/>
          <a:lstStyle/>
          <a:p>
            <a:r>
              <a:rPr lang="el-GR" sz="2800" b="1" dirty="0">
                <a:solidFill>
                  <a:srgbClr val="002060"/>
                </a:solidFill>
              </a:rPr>
              <a:t>Σχεδιάζω (θεωρητικό μοντέλο) (5/6)</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27737" y="1089375"/>
            <a:ext cx="11328000" cy="4679250"/>
          </a:xfrm>
        </p:spPr>
        <p:txBody>
          <a:bodyPr/>
          <a:lstStyle/>
          <a:p>
            <a:pPr lvl="1" algn="just">
              <a:spcBef>
                <a:spcPts val="1000"/>
              </a:spcBef>
            </a:pPr>
            <a:r>
              <a:rPr lang="el-GR" sz="2200" b="1" dirty="0">
                <a:solidFill>
                  <a:srgbClr val="002060"/>
                </a:solidFill>
              </a:rPr>
              <a:t>Οι γραπτές εργασίες χρειάζεται</a:t>
            </a:r>
            <a:r>
              <a:rPr lang="el-GR" sz="2200" dirty="0">
                <a:solidFill>
                  <a:srgbClr val="002060"/>
                </a:solidFill>
              </a:rPr>
              <a:t> να παρέχουν ένα </a:t>
            </a:r>
            <a:r>
              <a:rPr lang="el-GR" sz="2200" b="1" dirty="0">
                <a:solidFill>
                  <a:srgbClr val="002060"/>
                </a:solidFill>
              </a:rPr>
              <a:t>είδος δομής </a:t>
            </a:r>
            <a:r>
              <a:rPr lang="el-GR" sz="2200" dirty="0">
                <a:solidFill>
                  <a:srgbClr val="002060"/>
                </a:solidFill>
              </a:rPr>
              <a:t>για την άρθρωση της απάντησης από την πλευρά των μαθητών</a:t>
            </a:r>
            <a:r>
              <a:rPr lang="en-US" sz="2200" dirty="0">
                <a:solidFill>
                  <a:srgbClr val="002060"/>
                </a:solidFill>
              </a:rPr>
              <a:t> </a:t>
            </a:r>
            <a:r>
              <a:rPr lang="en-US" sz="1800" dirty="0">
                <a:solidFill>
                  <a:srgbClr val="002060"/>
                </a:solidFill>
                <a:ea typeface="Times New Roman" panose="02020603050405020304" pitchFamily="18" charset="0"/>
              </a:rPr>
              <a:t>(Azevedo, diSessa, &amp; Sherin, 2012</a:t>
            </a:r>
            <a:r>
              <a:rPr lang="el-GR" sz="1800" dirty="0">
                <a:solidFill>
                  <a:srgbClr val="002060"/>
                </a:solidFill>
                <a:ea typeface="Times New Roman" panose="02020603050405020304" pitchFamily="18" charset="0"/>
              </a:rPr>
              <a:t>; </a:t>
            </a:r>
            <a:r>
              <a:rPr lang="nl-NL" sz="1800" dirty="0">
                <a:solidFill>
                  <a:srgbClr val="002060"/>
                </a:solidFill>
                <a:ea typeface="Times New Roman" panose="02020603050405020304" pitchFamily="18" charset="0"/>
              </a:rPr>
              <a:t>Van Merriënboer, Clark, &amp; De Croock, 2002)</a:t>
            </a:r>
            <a:r>
              <a:rPr lang="el-GR" sz="1800" dirty="0">
                <a:solidFill>
                  <a:srgbClr val="002060"/>
                </a:solidFill>
                <a:ea typeface="Times New Roman" panose="02020603050405020304" pitchFamily="18" charset="0"/>
              </a:rPr>
              <a:t>,</a:t>
            </a:r>
            <a:r>
              <a:rPr lang="el-GR" sz="1800" dirty="0">
                <a:solidFill>
                  <a:srgbClr val="002060"/>
                </a:solidFill>
              </a:rPr>
              <a:t> </a:t>
            </a:r>
          </a:p>
          <a:p>
            <a:pPr lvl="1" algn="just">
              <a:spcBef>
                <a:spcPts val="1000"/>
              </a:spcBef>
            </a:pPr>
            <a:r>
              <a:rPr lang="el-GR" sz="2200" b="1" dirty="0">
                <a:solidFill>
                  <a:srgbClr val="002060"/>
                </a:solidFill>
              </a:rPr>
              <a:t>Δυνατότητα ευελιξίας εντός της εργασίας </a:t>
            </a:r>
            <a:r>
              <a:rPr lang="el-GR" sz="2200" dirty="0">
                <a:solidFill>
                  <a:srgbClr val="002060"/>
                </a:solidFill>
              </a:rPr>
              <a:t>για επιλογή μονοπατιού μάθησης σε κειμενική ή δημιουργική εργασία (που θα λαμβάνει υπόψη τα ενδιαφέροντα, τις κλίσεις, το προφίλ μάθησης μαθητών)</a:t>
            </a:r>
            <a:r>
              <a:rPr lang="en-US" sz="2200" dirty="0">
                <a:solidFill>
                  <a:srgbClr val="002060"/>
                </a:solidFill>
              </a:rPr>
              <a:t> </a:t>
            </a:r>
          </a:p>
          <a:p>
            <a:pPr lvl="1" algn="just">
              <a:spcBef>
                <a:spcPts val="1000"/>
              </a:spcBef>
            </a:pPr>
            <a:r>
              <a:rPr lang="el-GR" sz="2200" b="1" dirty="0">
                <a:solidFill>
                  <a:srgbClr val="002060"/>
                </a:solidFill>
              </a:rPr>
              <a:t>Μικρές σε έκταση εργασίες </a:t>
            </a:r>
            <a:r>
              <a:rPr lang="el-GR" sz="2200" dirty="0">
                <a:solidFill>
                  <a:srgbClr val="002060"/>
                </a:solidFill>
              </a:rPr>
              <a:t>(ή με σταδιακή κλιμάκωση από μεγαλύτερες σε μικρότερες και πιο πυκνές εργασίες), </a:t>
            </a:r>
          </a:p>
          <a:p>
            <a:pPr lvl="1" algn="just">
              <a:spcBef>
                <a:spcPts val="1000"/>
              </a:spcBef>
            </a:pPr>
            <a:r>
              <a:rPr lang="el-GR" sz="2200" b="1" dirty="0">
                <a:solidFill>
                  <a:srgbClr val="002060"/>
                </a:solidFill>
              </a:rPr>
              <a:t>Εκκίνηση της εργασίας της Αναγνωστικής Ανταπόκρισης</a:t>
            </a:r>
            <a:r>
              <a:rPr lang="el-GR" sz="2200" dirty="0">
                <a:solidFill>
                  <a:srgbClr val="002060"/>
                </a:solidFill>
              </a:rPr>
              <a:t> από την Αισθητική </a:t>
            </a:r>
            <a:r>
              <a:rPr lang="el-GR" sz="2200" b="1" dirty="0">
                <a:solidFill>
                  <a:srgbClr val="002060"/>
                </a:solidFill>
              </a:rPr>
              <a:t>(ή σχετική δραστηριότητα που εγείρει το συναίσθημα και όχι την πληροφορία)</a:t>
            </a:r>
            <a:r>
              <a:rPr lang="el-GR" sz="2200" dirty="0">
                <a:solidFill>
                  <a:srgbClr val="002060"/>
                </a:solidFill>
              </a:rPr>
              <a:t> και όχι από την Πληροφοριακή Στάση. </a:t>
            </a:r>
          </a:p>
          <a:p>
            <a:pPr marL="266700" lvl="1" indent="0" algn="just">
              <a:spcBef>
                <a:spcPts val="1000"/>
              </a:spcBef>
              <a:buNone/>
            </a:pPr>
            <a:r>
              <a:rPr lang="el-GR" sz="2200" b="1" dirty="0">
                <a:solidFill>
                  <a:srgbClr val="002060"/>
                </a:solidFill>
              </a:rPr>
              <a:t>Ερώτηση αναστοχασμού: Ποια η σημασία της δομής στην εκφώνηση; Μήπως είναι πολύ συμπεριφοριστικό; Ή γιατί ξεκινούμε από το συναίσθημα; </a:t>
            </a: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26</a:t>
            </a:fld>
            <a:endParaRPr lang="en-ZA" dirty="0">
              <a:solidFill>
                <a:srgbClr val="FFFFFF"/>
              </a:solidFill>
            </a:endParaRPr>
          </a:p>
        </p:txBody>
      </p:sp>
    </p:spTree>
    <p:extLst>
      <p:ext uri="{BB962C8B-B14F-4D97-AF65-F5344CB8AC3E}">
        <p14:creationId xmlns:p14="http://schemas.microsoft.com/office/powerpoint/2010/main" val="429012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170737" y="290791"/>
            <a:ext cx="11328000" cy="432000"/>
          </a:xfrm>
        </p:spPr>
        <p:txBody>
          <a:bodyPr/>
          <a:lstStyle/>
          <a:p>
            <a:r>
              <a:rPr lang="el-GR" b="1" dirty="0">
                <a:solidFill>
                  <a:srgbClr val="002060"/>
                </a:solidFill>
              </a:rPr>
              <a:t> Σχεδιάζω (θεωρητικό μοντέλο) (6/6)</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853070"/>
            <a:ext cx="11328000" cy="4679250"/>
          </a:xfrm>
        </p:spPr>
        <p:txBody>
          <a:bodyPr/>
          <a:lstStyle/>
          <a:p>
            <a:pPr marL="0" indent="0" algn="just">
              <a:buNone/>
            </a:pPr>
            <a:r>
              <a:rPr lang="el-GR" sz="2400" b="1" dirty="0">
                <a:solidFill>
                  <a:srgbClr val="002060"/>
                </a:solidFill>
              </a:rPr>
              <a:t>Αξιολόγηση (αρχική, διαμορφωτική, τελική)</a:t>
            </a:r>
          </a:p>
          <a:p>
            <a:pPr marL="0" indent="0" algn="just">
              <a:buNone/>
            </a:pPr>
            <a:r>
              <a:rPr lang="el-GR" sz="2400" b="1" dirty="0">
                <a:solidFill>
                  <a:srgbClr val="002060"/>
                </a:solidFill>
              </a:rPr>
              <a:t>Μαθητές</a:t>
            </a:r>
          </a:p>
          <a:p>
            <a:pPr algn="just"/>
            <a:r>
              <a:rPr lang="el-GR" sz="2000" b="1" dirty="0">
                <a:solidFill>
                  <a:srgbClr val="002060"/>
                </a:solidFill>
              </a:rPr>
              <a:t>Γραπτός ατομικός αναστοχασμός των μαθητών </a:t>
            </a:r>
            <a:r>
              <a:rPr lang="el-GR" sz="2000" dirty="0">
                <a:solidFill>
                  <a:srgbClr val="002060"/>
                </a:solidFill>
              </a:rPr>
              <a:t>(αρχικός-διαμορφωτικός-τελικός) (</a:t>
            </a:r>
            <a:r>
              <a:rPr lang="el-GR" sz="2000" i="1" dirty="0">
                <a:solidFill>
                  <a:srgbClr val="002060"/>
                </a:solidFill>
              </a:rPr>
              <a:t>εξ αποστάσεως συνθήκη-χρονολόγιο</a:t>
            </a:r>
            <a:r>
              <a:rPr lang="el-GR" sz="2000" dirty="0">
                <a:solidFill>
                  <a:srgbClr val="002060"/>
                </a:solidFill>
              </a:rPr>
              <a:t>)</a:t>
            </a:r>
          </a:p>
          <a:p>
            <a:pPr algn="just"/>
            <a:r>
              <a:rPr lang="el-GR" sz="2000" b="1" dirty="0">
                <a:solidFill>
                  <a:srgbClr val="002060"/>
                </a:solidFill>
              </a:rPr>
              <a:t>Ετεροαξιολόγηση εργασίας από συμμαθητή </a:t>
            </a:r>
            <a:r>
              <a:rPr lang="el-GR" sz="2000" dirty="0">
                <a:solidFill>
                  <a:srgbClr val="002060"/>
                </a:solidFill>
              </a:rPr>
              <a:t>(μία) στην </a:t>
            </a:r>
            <a:r>
              <a:rPr lang="el-GR" sz="2000" i="1" dirty="0">
                <a:solidFill>
                  <a:srgbClr val="002060"/>
                </a:solidFill>
              </a:rPr>
              <a:t>εξ αποστάσεως συνθήκη</a:t>
            </a:r>
            <a:r>
              <a:rPr lang="el-GR" sz="2000" dirty="0">
                <a:solidFill>
                  <a:srgbClr val="002060"/>
                </a:solidFill>
              </a:rPr>
              <a:t>)</a:t>
            </a:r>
          </a:p>
          <a:p>
            <a:pPr algn="just"/>
            <a:r>
              <a:rPr lang="el-GR" sz="2000" b="1" dirty="0">
                <a:solidFill>
                  <a:srgbClr val="002060"/>
                </a:solidFill>
              </a:rPr>
              <a:t>Ετεροαξιολόγηση από ομάδα </a:t>
            </a:r>
            <a:r>
              <a:rPr lang="el-GR" sz="2000" dirty="0">
                <a:solidFill>
                  <a:srgbClr val="002060"/>
                </a:solidFill>
              </a:rPr>
              <a:t>(όσα και τα φύλλα εργασίας) </a:t>
            </a:r>
            <a:r>
              <a:rPr lang="el-GR" sz="2000" i="1" dirty="0">
                <a:solidFill>
                  <a:srgbClr val="002060"/>
                </a:solidFill>
              </a:rPr>
              <a:t>διά ζώσης συνεργασίας με την υποστήριξη τάμπλετ</a:t>
            </a:r>
          </a:p>
          <a:p>
            <a:pPr marL="0" indent="0" algn="just">
              <a:buNone/>
            </a:pPr>
            <a:r>
              <a:rPr lang="el-GR" sz="2400" b="1" dirty="0">
                <a:solidFill>
                  <a:srgbClr val="002060"/>
                </a:solidFill>
              </a:rPr>
              <a:t>Εκπαιδευτικός</a:t>
            </a:r>
          </a:p>
          <a:p>
            <a:pPr algn="just"/>
            <a:r>
              <a:rPr lang="el-GR" sz="2000" b="1" dirty="0">
                <a:solidFill>
                  <a:srgbClr val="002060"/>
                </a:solidFill>
              </a:rPr>
              <a:t>Ατομική γραπτή ανατροφοδότηση </a:t>
            </a:r>
            <a:r>
              <a:rPr lang="el-GR" dirty="0">
                <a:solidFill>
                  <a:srgbClr val="002060"/>
                </a:solidFill>
              </a:rPr>
              <a:t>(αρχική, διαμορφωτική, τελική) </a:t>
            </a:r>
            <a:r>
              <a:rPr lang="el-GR" b="1" dirty="0">
                <a:solidFill>
                  <a:srgbClr val="002060"/>
                </a:solidFill>
              </a:rPr>
              <a:t>εξ αποστάσεως δυαδική συνομιλία </a:t>
            </a:r>
            <a:r>
              <a:rPr lang="el-GR" dirty="0">
                <a:solidFill>
                  <a:srgbClr val="002060"/>
                </a:solidFill>
              </a:rPr>
              <a:t>[επίπεδο ενίσχυσης του εαυτού, επίπεδο ενίσχυσης της διαδικασίας προς τον στόχο, επίπεδο ενίσχυσης της αυτορρύθμισης του μαθητή σημεία προς βελτίωση για την κατάκτηση του μαθησιακού στόχου με την παροχή συγκεκριμένων παραδειγμάτων </a:t>
            </a:r>
            <a:r>
              <a:rPr lang="en-US" dirty="0">
                <a:solidFill>
                  <a:srgbClr val="002060"/>
                </a:solidFill>
              </a:rPr>
              <a:t> (Hattie &amp; Timperley, 2007, p. 102)</a:t>
            </a:r>
            <a:endParaRPr lang="el-GR" dirty="0">
              <a:solidFill>
                <a:srgbClr val="002060"/>
              </a:solidFill>
            </a:endParaRPr>
          </a:p>
          <a:p>
            <a:pPr algn="just"/>
            <a:r>
              <a:rPr lang="el-GR" sz="2000" b="1" dirty="0">
                <a:solidFill>
                  <a:srgbClr val="002060"/>
                </a:solidFill>
              </a:rPr>
              <a:t>Ομαδική διαμορφωτική και τελική ανατροφοδότηση </a:t>
            </a:r>
            <a:r>
              <a:rPr lang="el-GR" dirty="0">
                <a:solidFill>
                  <a:srgbClr val="002060"/>
                </a:solidFill>
              </a:rPr>
              <a:t>(εξ αποστάσεως επιμέρους ομαδική συνομιλία και διά ζώσης γραπτή (ή προφορική)</a:t>
            </a:r>
          </a:p>
          <a:p>
            <a:pPr algn="just"/>
            <a:r>
              <a:rPr lang="el-GR" sz="2000" b="1" dirty="0">
                <a:solidFill>
                  <a:srgbClr val="002060"/>
                </a:solidFill>
              </a:rPr>
              <a:t>Αρχική, διαμορφωτική και τελική γραπτή αξιολόγηση </a:t>
            </a:r>
            <a:r>
              <a:rPr lang="el-GR" dirty="0">
                <a:solidFill>
                  <a:srgbClr val="002060"/>
                </a:solidFill>
              </a:rPr>
              <a:t>(διά ζώσης συνθήκη) Για ποιόν λόγο επιδιώκουμε την ιδιωτική ατομική ανατροφοδότηση; Ενώ προτιμάμε την ομαδική πιο ανοιχτή στο χρονολόγιο;</a:t>
            </a:r>
          </a:p>
          <a:p>
            <a:pPr marL="0" indent="0" algn="just">
              <a:buNone/>
            </a:pPr>
            <a:r>
              <a:rPr lang="en-US" dirty="0">
                <a:solidFill>
                  <a:srgbClr val="002060"/>
                </a:solidFill>
              </a:rPr>
              <a:t> </a:t>
            </a:r>
            <a:endParaRPr lang="el-GR" dirty="0">
              <a:solidFill>
                <a:srgbClr val="002060"/>
              </a:solidFill>
            </a:endParaRPr>
          </a:p>
          <a:p>
            <a:pPr algn="just"/>
            <a:endParaRPr lang="el-GR"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a:xfrm>
            <a:off x="170737" y="6477337"/>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27</a:t>
            </a:fld>
            <a:endParaRPr lang="en-ZA" dirty="0">
              <a:solidFill>
                <a:srgbClr val="FFFFFF"/>
              </a:solidFill>
            </a:endParaRPr>
          </a:p>
        </p:txBody>
      </p:sp>
    </p:spTree>
    <p:extLst>
      <p:ext uri="{BB962C8B-B14F-4D97-AF65-F5344CB8AC3E}">
        <p14:creationId xmlns:p14="http://schemas.microsoft.com/office/powerpoint/2010/main" val="4053960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9C5649-4958-4CB0-89E6-D5522DADE61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96CCA59-136C-4501-8405-7531DC7A72A3}"/>
              </a:ext>
            </a:extLst>
          </p:cNvPr>
          <p:cNvSpPr>
            <a:spLocks noGrp="1"/>
          </p:cNvSpPr>
          <p:nvPr>
            <p:ph idx="1"/>
          </p:nvPr>
        </p:nvSpPr>
        <p:spPr/>
        <p:txBody>
          <a:bodyPr/>
          <a:lstStyle/>
          <a:p>
            <a:endParaRPr lang="el-GR"/>
          </a:p>
        </p:txBody>
      </p:sp>
      <p:sp>
        <p:nvSpPr>
          <p:cNvPr id="4" name="Θέση υποσέλιδου 3">
            <a:extLst>
              <a:ext uri="{FF2B5EF4-FFF2-40B4-BE49-F238E27FC236}">
                <a16:creationId xmlns:a16="http://schemas.microsoft.com/office/drawing/2014/main" id="{CC4877BC-17C7-4D40-A19A-197F38C7CA02}"/>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E47DA1C9-1F9B-4A10-B322-61A758AD34FC}"/>
              </a:ext>
            </a:extLst>
          </p:cNvPr>
          <p:cNvSpPr>
            <a:spLocks noGrp="1"/>
          </p:cNvSpPr>
          <p:nvPr>
            <p:ph type="sldNum" sz="quarter" idx="33"/>
          </p:nvPr>
        </p:nvSpPr>
        <p:spPr/>
        <p:txBody>
          <a:bodyPr/>
          <a:lstStyle/>
          <a:p>
            <a:fld id="{19B51A1E-902D-48AF-9020-955120F399B6}" type="slidenum">
              <a:rPr lang="en-ZA" smtClean="0">
                <a:solidFill>
                  <a:srgbClr val="FFFFFF"/>
                </a:solidFill>
              </a:rPr>
              <a:pPr/>
              <a:t>28</a:t>
            </a:fld>
            <a:endParaRPr lang="en-ZA" dirty="0">
              <a:solidFill>
                <a:srgbClr val="FFFFFF"/>
              </a:solidFill>
            </a:endParaRPr>
          </a:p>
        </p:txBody>
      </p:sp>
    </p:spTree>
    <p:extLst>
      <p:ext uri="{BB962C8B-B14F-4D97-AF65-F5344CB8AC3E}">
        <p14:creationId xmlns:p14="http://schemas.microsoft.com/office/powerpoint/2010/main" val="427876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173919" y="294985"/>
            <a:ext cx="11877668" cy="432000"/>
          </a:xfrm>
        </p:spPr>
        <p:txBody>
          <a:bodyPr/>
          <a:lstStyle/>
          <a:p>
            <a:r>
              <a:rPr lang="el-GR" sz="2800" b="1" dirty="0">
                <a:solidFill>
                  <a:srgbClr val="002060"/>
                </a:solidFill>
              </a:rPr>
              <a:t>Πριν από την είσοδο στο μεικτό μάθημα (Διδακτικό μοντέλο) (1/3)</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99656" y="1204609"/>
            <a:ext cx="11328000" cy="4679250"/>
          </a:xfrm>
        </p:spPr>
        <p:txBody>
          <a:bodyPr/>
          <a:lstStyle/>
          <a:p>
            <a:pPr marL="0" indent="0">
              <a:buNone/>
            </a:pPr>
            <a:r>
              <a:rPr lang="el-GR" sz="2400" b="1" dirty="0">
                <a:solidFill>
                  <a:srgbClr val="002060"/>
                </a:solidFill>
              </a:rPr>
              <a:t>Διεργασίες πλαισίου </a:t>
            </a:r>
            <a:r>
              <a:rPr lang="it-IT" dirty="0">
                <a:solidFill>
                  <a:srgbClr val="002060"/>
                </a:solidFill>
              </a:rPr>
              <a:t>(Bascia, 2014; Talbert &amp; McLaughlin, 1999)</a:t>
            </a:r>
            <a:endParaRPr lang="el-GR" dirty="0">
              <a:solidFill>
                <a:srgbClr val="002060"/>
              </a:solidFill>
            </a:endParaRPr>
          </a:p>
          <a:p>
            <a:pPr marL="0" indent="0" algn="just">
              <a:spcBef>
                <a:spcPts val="1500"/>
              </a:spcBef>
              <a:buNone/>
            </a:pPr>
            <a:r>
              <a:rPr lang="el-GR" sz="2400" b="1" dirty="0">
                <a:solidFill>
                  <a:srgbClr val="002060"/>
                </a:solidFill>
              </a:rPr>
              <a:t>Στο ευρύτερο σχολικό πλαίσιο (διεύθυνση, σύλλογος διδασκόντων, γονείς): </a:t>
            </a:r>
          </a:p>
          <a:p>
            <a:pPr marL="0" indent="0" algn="just">
              <a:buNone/>
            </a:pPr>
            <a:r>
              <a:rPr lang="el-GR" sz="2400" dirty="0">
                <a:solidFill>
                  <a:srgbClr val="002060"/>
                </a:solidFill>
              </a:rPr>
              <a:t>Η εκπαιδευτικός οργανώνει δράσεις ενημέρωσης στο ευρύτερο σχολικό πλαίσιο πριν την έναρξη της διδασκαλίας, ώστε να διαμορφώσει θετικό σχολικό κλίμα που θα επηρεάσει την υποκειμενική αξία της διδασκαλία της λογοτεχνίας μέσα από τη μεικτή μάθηση.</a:t>
            </a:r>
          </a:p>
          <a:p>
            <a:pPr marL="0" indent="0" algn="just">
              <a:buNone/>
            </a:pPr>
            <a:r>
              <a:rPr lang="el-GR" sz="2200" dirty="0">
                <a:solidFill>
                  <a:srgbClr val="002060"/>
                </a:solidFill>
              </a:rPr>
              <a:t>Π.χ. ενημέρωση των γονέων για τον τρόπο εργασίας των μαθητών και πώς αυτός συνδέεται με τους ευρύτερους στόχους του κάθε μαθητή.</a:t>
            </a:r>
            <a:endParaRPr lang="en-US" sz="2200" dirty="0">
              <a:solidFill>
                <a:srgbClr val="002060"/>
              </a:solidFill>
            </a:endParaRPr>
          </a:p>
          <a:p>
            <a:pPr marL="0" indent="0" algn="just">
              <a:buNone/>
            </a:pPr>
            <a:r>
              <a:rPr lang="el-GR" sz="2200" b="1" dirty="0">
                <a:solidFill>
                  <a:srgbClr val="002060"/>
                </a:solidFill>
              </a:rPr>
              <a:t>Σκέψεις-Προτάσεις</a:t>
            </a:r>
          </a:p>
          <a:p>
            <a:pPr algn="just"/>
            <a:r>
              <a:rPr lang="el-GR" sz="2200" dirty="0">
                <a:solidFill>
                  <a:srgbClr val="002060"/>
                </a:solidFill>
              </a:rPr>
              <a:t>Δημιουργία κινηματογραφικής λέσχης, </a:t>
            </a:r>
          </a:p>
          <a:p>
            <a:pPr algn="just"/>
            <a:r>
              <a:rPr lang="el-GR" sz="2200" dirty="0">
                <a:solidFill>
                  <a:srgbClr val="002060"/>
                </a:solidFill>
              </a:rPr>
              <a:t>Συμπερίληψη εκπαιδευτικών στο πρόγραμμα, </a:t>
            </a:r>
          </a:p>
          <a:p>
            <a:pPr algn="just"/>
            <a:r>
              <a:rPr lang="el-GR" sz="2200" dirty="0">
                <a:solidFill>
                  <a:srgbClr val="002060"/>
                </a:solidFill>
              </a:rPr>
              <a:t>Ενημέρωση γονέων</a:t>
            </a:r>
          </a:p>
          <a:p>
            <a:pPr marL="0" indent="0">
              <a:buNone/>
            </a:pPr>
            <a:endParaRPr lang="el-GR" sz="2200" b="1"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29</a:t>
            </a:fld>
            <a:endParaRPr lang="en-ZA" dirty="0">
              <a:solidFill>
                <a:srgbClr val="FFFFFF"/>
              </a:solidFill>
            </a:endParaRPr>
          </a:p>
        </p:txBody>
      </p:sp>
    </p:spTree>
    <p:extLst>
      <p:ext uri="{BB962C8B-B14F-4D97-AF65-F5344CB8AC3E}">
        <p14:creationId xmlns:p14="http://schemas.microsoft.com/office/powerpoint/2010/main" val="4167444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9853212" y="-166252"/>
            <a:ext cx="2046282" cy="2889269"/>
          </a:xfrm>
          <a:prstGeom prst="rect">
            <a:avLst/>
          </a:prstGeom>
        </p:spPr>
      </p:pic>
      <p:sp>
        <p:nvSpPr>
          <p:cNvPr id="2" name="Τίτλος 1"/>
          <p:cNvSpPr>
            <a:spLocks noGrp="1"/>
          </p:cNvSpPr>
          <p:nvPr>
            <p:ph type="title"/>
          </p:nvPr>
        </p:nvSpPr>
        <p:spPr>
          <a:xfrm>
            <a:off x="252930" y="479992"/>
            <a:ext cx="11328000" cy="432000"/>
          </a:xfrm>
        </p:spPr>
        <p:txBody>
          <a:bodyPr/>
          <a:lstStyle/>
          <a:p>
            <a:pPr algn="l"/>
            <a:r>
              <a:rPr lang="el-GR" b="1" cap="none" dirty="0">
                <a:solidFill>
                  <a:schemeClr val="accent5">
                    <a:lumMod val="90000"/>
                    <a:lumOff val="10000"/>
                  </a:schemeClr>
                </a:solidFill>
                <a:latin typeface="Book Antiqua" panose="02040602050305030304" pitchFamily="18" charset="0"/>
                <a:ea typeface="Cambria" panose="02040503050406030204" pitchFamily="18" charset="0"/>
              </a:rPr>
              <a:t>Τι είναι μεικτή μάθηση; </a:t>
            </a:r>
          </a:p>
        </p:txBody>
      </p:sp>
      <p:sp>
        <p:nvSpPr>
          <p:cNvPr id="3" name="Θέση περιεχομένου 2"/>
          <p:cNvSpPr>
            <a:spLocks noGrp="1"/>
          </p:cNvSpPr>
          <p:nvPr>
            <p:ph idx="1"/>
          </p:nvPr>
        </p:nvSpPr>
        <p:spPr>
          <a:xfrm>
            <a:off x="402600" y="1111543"/>
            <a:ext cx="10473753" cy="5165700"/>
          </a:xfrm>
        </p:spPr>
        <p:txBody>
          <a:bodyPr>
            <a:normAutofit lnSpcReduction="10000"/>
          </a:bodyPr>
          <a:lstStyle/>
          <a:p>
            <a:pPr lvl="1" algn="just">
              <a:lnSpc>
                <a:spcPct val="100000"/>
              </a:lnSpc>
              <a:spcBef>
                <a:spcPts val="1000"/>
              </a:spcBef>
              <a:buClr>
                <a:srgbClr val="7030A0"/>
              </a:buClr>
            </a:pPr>
            <a:r>
              <a:rPr lang="el-GR" sz="2400" b="1" cap="none" dirty="0">
                <a:ln w="0"/>
                <a:solidFill>
                  <a:schemeClr val="accent5">
                    <a:lumMod val="90000"/>
                    <a:lumOff val="10000"/>
                  </a:schemeClr>
                </a:solidFill>
              </a:rPr>
              <a:t>Μεικτή Μάθηση</a:t>
            </a:r>
            <a:r>
              <a:rPr lang="en-US" sz="2400" b="1" cap="none" dirty="0">
                <a:ln w="0"/>
                <a:solidFill>
                  <a:schemeClr val="accent5">
                    <a:lumMod val="90000"/>
                    <a:lumOff val="10000"/>
                  </a:schemeClr>
                </a:solidFill>
              </a:rPr>
              <a:t> </a:t>
            </a:r>
            <a:r>
              <a:rPr lang="el-GR" sz="2400" b="1" cap="none" dirty="0">
                <a:ln w="0"/>
                <a:solidFill>
                  <a:schemeClr val="accent5">
                    <a:lumMod val="90000"/>
                    <a:lumOff val="10000"/>
                  </a:schemeClr>
                </a:solidFill>
              </a:rPr>
              <a:t>(</a:t>
            </a:r>
            <a:r>
              <a:rPr lang="en-US" sz="2400" b="1" cap="none" dirty="0">
                <a:ln w="0"/>
                <a:solidFill>
                  <a:schemeClr val="accent5">
                    <a:lumMod val="90000"/>
                    <a:lumOff val="10000"/>
                  </a:schemeClr>
                </a:solidFill>
              </a:rPr>
              <a:t>Blended Learning)</a:t>
            </a:r>
            <a:r>
              <a:rPr lang="el-GR" sz="2400" b="1" cap="none" dirty="0">
                <a:ln w="0"/>
                <a:solidFill>
                  <a:schemeClr val="accent5">
                    <a:lumMod val="90000"/>
                    <a:lumOff val="10000"/>
                  </a:schemeClr>
                </a:solidFill>
              </a:rPr>
              <a:t> </a:t>
            </a:r>
            <a:r>
              <a:rPr lang="el-GR" sz="2400" cap="none" dirty="0">
                <a:ln w="0"/>
                <a:solidFill>
                  <a:schemeClr val="accent5">
                    <a:lumMod val="90000"/>
                    <a:lumOff val="10000"/>
                  </a:schemeClr>
                </a:solidFill>
              </a:rPr>
              <a:t>Πρόσωπο με Πρόσωπο μάθηση + διαδικτυακή μάθηση </a:t>
            </a:r>
            <a:r>
              <a:rPr lang="en-US" sz="1800" cap="none" dirty="0">
                <a:ln w="0"/>
                <a:solidFill>
                  <a:schemeClr val="accent5">
                    <a:lumMod val="90000"/>
                    <a:lumOff val="10000"/>
                  </a:schemeClr>
                </a:solidFill>
              </a:rPr>
              <a:t>(Barbour, 2018</a:t>
            </a:r>
            <a:r>
              <a:rPr lang="el-GR" sz="1800" cap="none" dirty="0">
                <a:ln w="0"/>
                <a:solidFill>
                  <a:schemeClr val="accent5">
                    <a:lumMod val="90000"/>
                    <a:lumOff val="10000"/>
                  </a:schemeClr>
                </a:solidFill>
              </a:rPr>
              <a:t>; </a:t>
            </a:r>
            <a:r>
              <a:rPr lang="en-US" sz="1800" cap="none" dirty="0">
                <a:ln w="0"/>
                <a:solidFill>
                  <a:schemeClr val="accent5">
                    <a:lumMod val="90000"/>
                    <a:lumOff val="10000"/>
                  </a:schemeClr>
                </a:solidFill>
              </a:rPr>
              <a:t>Bonk &amp; Graham, 2012</a:t>
            </a:r>
            <a:r>
              <a:rPr lang="el-GR" sz="1800" cap="none" dirty="0">
                <a:ln w="0"/>
                <a:solidFill>
                  <a:schemeClr val="accent5">
                    <a:lumMod val="90000"/>
                    <a:lumOff val="10000"/>
                  </a:schemeClr>
                </a:solidFill>
              </a:rPr>
              <a:t>;</a:t>
            </a:r>
            <a:r>
              <a:rPr lang="en-US" sz="1800" cap="none" dirty="0">
                <a:ln w="0"/>
                <a:solidFill>
                  <a:schemeClr val="accent5">
                    <a:lumMod val="90000"/>
                    <a:lumOff val="10000"/>
                  </a:schemeClr>
                </a:solidFill>
              </a:rPr>
              <a:t> Rooney, 2003</a:t>
            </a:r>
            <a:r>
              <a:rPr lang="el-GR" sz="1800" cap="none" dirty="0">
                <a:ln w="0"/>
                <a:solidFill>
                  <a:schemeClr val="accent5">
                    <a:lumMod val="90000"/>
                    <a:lumOff val="10000"/>
                  </a:schemeClr>
                </a:solidFill>
              </a:rPr>
              <a:t>; </a:t>
            </a:r>
            <a:r>
              <a:rPr lang="en-US" sz="1800" cap="none" dirty="0">
                <a:ln w="0"/>
                <a:solidFill>
                  <a:schemeClr val="accent5">
                    <a:lumMod val="90000"/>
                    <a:lumOff val="10000"/>
                  </a:schemeClr>
                </a:solidFill>
              </a:rPr>
              <a:t>Ward &amp; LaBranche, 2003</a:t>
            </a:r>
            <a:r>
              <a:rPr lang="el-GR" sz="1800" cap="none" dirty="0">
                <a:ln w="0"/>
                <a:solidFill>
                  <a:schemeClr val="accent5">
                    <a:lumMod val="90000"/>
                    <a:lumOff val="10000"/>
                  </a:schemeClr>
                </a:solidFill>
              </a:rPr>
              <a:t>; </a:t>
            </a:r>
            <a:r>
              <a:rPr lang="en-US" sz="1800" cap="none" dirty="0">
                <a:ln w="0"/>
                <a:solidFill>
                  <a:schemeClr val="accent5">
                    <a:lumMod val="90000"/>
                    <a:lumOff val="10000"/>
                  </a:schemeClr>
                </a:solidFill>
              </a:rPr>
              <a:t>Schwirzke, Vashaw, &amp; Watson, 2018</a:t>
            </a:r>
            <a:r>
              <a:rPr lang="en-US" sz="1800" dirty="0">
                <a:ln w="0"/>
                <a:solidFill>
                  <a:schemeClr val="accent5">
                    <a:lumMod val="90000"/>
                    <a:lumOff val="10000"/>
                  </a:schemeClr>
                </a:solidFill>
              </a:rPr>
              <a:t>)</a:t>
            </a:r>
          </a:p>
          <a:p>
            <a:pPr lvl="1" algn="just">
              <a:lnSpc>
                <a:spcPct val="100000"/>
              </a:lnSpc>
              <a:spcBef>
                <a:spcPts val="1000"/>
              </a:spcBef>
              <a:buClr>
                <a:srgbClr val="7030A0"/>
              </a:buClr>
            </a:pPr>
            <a:r>
              <a:rPr lang="el-GR" sz="2200" b="1" dirty="0">
                <a:ln w="0"/>
                <a:solidFill>
                  <a:schemeClr val="accent5">
                    <a:lumMod val="90000"/>
                    <a:lumOff val="10000"/>
                  </a:schemeClr>
                </a:solidFill>
              </a:rPr>
              <a:t>Μπορεί να αφορά </a:t>
            </a:r>
          </a:p>
          <a:p>
            <a:pPr lvl="2" algn="just">
              <a:lnSpc>
                <a:spcPct val="100000"/>
              </a:lnSpc>
              <a:spcBef>
                <a:spcPts val="1000"/>
              </a:spcBef>
              <a:buClr>
                <a:srgbClr val="7030A0"/>
              </a:buClr>
            </a:pPr>
            <a:r>
              <a:rPr lang="en-US" sz="2200" dirty="0">
                <a:ln w="0"/>
                <a:solidFill>
                  <a:schemeClr val="accent5">
                    <a:lumMod val="90000"/>
                    <a:lumOff val="10000"/>
                  </a:schemeClr>
                </a:solidFill>
              </a:rPr>
              <a:t>T</a:t>
            </a:r>
            <a:r>
              <a:rPr lang="el-GR" sz="2200" cap="none" dirty="0">
                <a:ln w="0"/>
                <a:solidFill>
                  <a:schemeClr val="accent5">
                    <a:lumMod val="90000"/>
                    <a:lumOff val="10000"/>
                  </a:schemeClr>
                </a:solidFill>
              </a:rPr>
              <a:t>ον  συνδυασμό ή την ανάμειξη ποικίλων μορφών τεχνολογίας με σκοπό την επίτευξη εκπαιδευτικού στόχου, </a:t>
            </a:r>
            <a:endParaRPr lang="en-US" sz="2200" cap="none" dirty="0">
              <a:ln w="0"/>
              <a:solidFill>
                <a:schemeClr val="accent5">
                  <a:lumMod val="90000"/>
                  <a:lumOff val="10000"/>
                </a:schemeClr>
              </a:solidFill>
            </a:endParaRPr>
          </a:p>
          <a:p>
            <a:pPr lvl="2" algn="just">
              <a:lnSpc>
                <a:spcPct val="100000"/>
              </a:lnSpc>
              <a:spcBef>
                <a:spcPts val="1000"/>
              </a:spcBef>
              <a:buClr>
                <a:srgbClr val="7030A0"/>
              </a:buClr>
            </a:pPr>
            <a:r>
              <a:rPr lang="en-US" sz="2200" cap="none" dirty="0">
                <a:ln w="0"/>
                <a:solidFill>
                  <a:schemeClr val="accent5">
                    <a:lumMod val="90000"/>
                    <a:lumOff val="10000"/>
                  </a:schemeClr>
                </a:solidFill>
              </a:rPr>
              <a:t>T</a:t>
            </a:r>
            <a:r>
              <a:rPr lang="el-GR" sz="2200" cap="none" dirty="0">
                <a:ln w="0"/>
                <a:solidFill>
                  <a:schemeClr val="accent5">
                    <a:lumMod val="90000"/>
                    <a:lumOff val="10000"/>
                  </a:schemeClr>
                </a:solidFill>
              </a:rPr>
              <a:t>ον συνδυασμό διάφορων παιδαγωγικών προσεγγίσεων με στόχο την παραγωγή θετικού μαθησιακού αποτελέσματος με ή και χωρίς τη χρήση διδακτικής τεχνολογίας, </a:t>
            </a:r>
            <a:endParaRPr lang="en-US" sz="2200" cap="none" dirty="0">
              <a:ln w="0"/>
              <a:solidFill>
                <a:schemeClr val="accent5">
                  <a:lumMod val="90000"/>
                  <a:lumOff val="10000"/>
                </a:schemeClr>
              </a:solidFill>
            </a:endParaRPr>
          </a:p>
          <a:p>
            <a:pPr lvl="2" algn="just">
              <a:lnSpc>
                <a:spcPct val="100000"/>
              </a:lnSpc>
              <a:spcBef>
                <a:spcPts val="1000"/>
              </a:spcBef>
              <a:buClr>
                <a:srgbClr val="7030A0"/>
              </a:buClr>
            </a:pPr>
            <a:r>
              <a:rPr lang="en-US" sz="2200" cap="none" dirty="0">
                <a:ln w="0"/>
                <a:solidFill>
                  <a:schemeClr val="accent5">
                    <a:lumMod val="90000"/>
                    <a:lumOff val="10000"/>
                  </a:schemeClr>
                </a:solidFill>
              </a:rPr>
              <a:t>T</a:t>
            </a:r>
            <a:r>
              <a:rPr lang="el-GR" sz="2200" cap="none" dirty="0">
                <a:ln w="0"/>
                <a:solidFill>
                  <a:schemeClr val="accent5">
                    <a:lumMod val="90000"/>
                    <a:lumOff val="10000"/>
                  </a:schemeClr>
                </a:solidFill>
              </a:rPr>
              <a:t>ον συνδυασμό οποιασδήποτε μορφής διδακτικής τεχνολογίας με τη διά ζώσης διδασκαλία, </a:t>
            </a:r>
            <a:endParaRPr lang="en-US" sz="2200" cap="none" dirty="0">
              <a:ln w="0"/>
              <a:solidFill>
                <a:schemeClr val="accent5">
                  <a:lumMod val="90000"/>
                  <a:lumOff val="10000"/>
                </a:schemeClr>
              </a:solidFill>
            </a:endParaRPr>
          </a:p>
          <a:p>
            <a:pPr lvl="2" algn="just">
              <a:lnSpc>
                <a:spcPct val="100000"/>
              </a:lnSpc>
              <a:spcBef>
                <a:spcPts val="1000"/>
              </a:spcBef>
              <a:buClr>
                <a:srgbClr val="7030A0"/>
              </a:buClr>
            </a:pPr>
            <a:r>
              <a:rPr lang="en-US" sz="2200" cap="none" dirty="0">
                <a:ln w="0"/>
                <a:solidFill>
                  <a:schemeClr val="accent5">
                    <a:lumMod val="90000"/>
                    <a:lumOff val="10000"/>
                  </a:schemeClr>
                </a:solidFill>
              </a:rPr>
              <a:t>T</a:t>
            </a:r>
            <a:r>
              <a:rPr lang="el-GR" sz="2200" cap="none" dirty="0">
                <a:ln w="0"/>
                <a:solidFill>
                  <a:schemeClr val="accent5">
                    <a:lumMod val="90000"/>
                    <a:lumOff val="10000"/>
                  </a:schemeClr>
                </a:solidFill>
              </a:rPr>
              <a:t>ον συνδυασμό ή την ανάμειξη διδακτικής τεχνολογίας με την εργασία ώστε να προκύψει μάθηση παράλληλα με την εργασία </a:t>
            </a:r>
          </a:p>
          <a:p>
            <a:pPr marL="542925" lvl="2" indent="0" algn="r">
              <a:lnSpc>
                <a:spcPct val="100000"/>
              </a:lnSpc>
              <a:spcBef>
                <a:spcPts val="1000"/>
              </a:spcBef>
              <a:buClr>
                <a:srgbClr val="7030A0"/>
              </a:buClr>
              <a:buNone/>
            </a:pPr>
            <a:r>
              <a:rPr lang="el-GR" sz="2200" cap="none" dirty="0">
                <a:ln w="0"/>
                <a:solidFill>
                  <a:schemeClr val="accent5">
                    <a:lumMod val="90000"/>
                    <a:lumOff val="10000"/>
                  </a:schemeClr>
                </a:solidFill>
              </a:rPr>
              <a:t>(Driscoll, 2002)</a:t>
            </a:r>
          </a:p>
          <a:p>
            <a:pPr lvl="1" algn="just">
              <a:lnSpc>
                <a:spcPct val="100000"/>
              </a:lnSpc>
              <a:spcBef>
                <a:spcPts val="1000"/>
              </a:spcBef>
              <a:buClr>
                <a:srgbClr val="7030A0"/>
              </a:buClr>
            </a:pPr>
            <a:endParaRPr lang="el-GR" sz="2400" cap="none" dirty="0">
              <a:ln w="0"/>
              <a:solidFill>
                <a:schemeClr val="accent5">
                  <a:lumMod val="90000"/>
                  <a:lumOff val="10000"/>
                </a:schemeClr>
              </a:solidFill>
            </a:endParaRPr>
          </a:p>
          <a:p>
            <a:pPr marL="266700" lvl="1" indent="0" algn="just">
              <a:buClr>
                <a:srgbClr val="7030A0"/>
              </a:buClr>
              <a:buNone/>
            </a:pPr>
            <a:endParaRPr lang="el-GR" sz="3000" dirty="0">
              <a:solidFill>
                <a:schemeClr val="accent5">
                  <a:lumMod val="90000"/>
                  <a:lumOff val="10000"/>
                </a:schemeClr>
              </a:solidFill>
              <a:latin typeface="Calibri" panose="020F0502020204030204" pitchFamily="34" charset="0"/>
              <a:cs typeface="Calibri" panose="020F0502020204030204" pitchFamily="34" charset="0"/>
            </a:endParaRPr>
          </a:p>
          <a:p>
            <a:pPr>
              <a:buClr>
                <a:srgbClr val="7030A0"/>
              </a:buClr>
              <a:buFont typeface="Wingdings" panose="05000000000000000000" pitchFamily="2" charset="2"/>
              <a:buChar char=""/>
            </a:pPr>
            <a:endParaRPr lang="el-GR" sz="2400" cap="none" dirty="0">
              <a:solidFill>
                <a:schemeClr val="accent6">
                  <a:lumMod val="50000"/>
                </a:schemeClr>
              </a:solidFill>
              <a:latin typeface="Corbel" panose="020B0503020204020204" pitchFamily="34" charset="0"/>
            </a:endParaRPr>
          </a:p>
        </p:txBody>
      </p:sp>
      <p:sp>
        <p:nvSpPr>
          <p:cNvPr id="5" name="Θέση υποσέλιδου 4"/>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3</a:t>
            </a:fld>
            <a:endParaRPr lang="en-ZA" dirty="0">
              <a:solidFill>
                <a:srgbClr val="FFFFFF"/>
              </a:solidFill>
            </a:endParaRPr>
          </a:p>
        </p:txBody>
      </p:sp>
    </p:spTree>
    <p:extLst>
      <p:ext uri="{BB962C8B-B14F-4D97-AF65-F5344CB8AC3E}">
        <p14:creationId xmlns:p14="http://schemas.microsoft.com/office/powerpoint/2010/main" val="3507570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310370" y="253182"/>
            <a:ext cx="11506571" cy="432000"/>
          </a:xfrm>
        </p:spPr>
        <p:txBody>
          <a:bodyPr/>
          <a:lstStyle/>
          <a:p>
            <a:r>
              <a:rPr lang="el-GR" sz="2800" b="1" dirty="0">
                <a:solidFill>
                  <a:srgbClr val="002060"/>
                </a:solidFill>
              </a:rPr>
              <a:t>Πριν από την είσοδο στο μεικτό μάθημα (Διδακτικό μοντέλο) (2/3)</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99656" y="1089374"/>
            <a:ext cx="11328000" cy="5280603"/>
          </a:xfrm>
        </p:spPr>
        <p:txBody>
          <a:bodyPr/>
          <a:lstStyle/>
          <a:p>
            <a:pPr marL="0" indent="0" algn="just">
              <a:buNone/>
            </a:pPr>
            <a:r>
              <a:rPr lang="el-GR" sz="2400" b="1" dirty="0">
                <a:solidFill>
                  <a:srgbClr val="002060"/>
                </a:solidFill>
              </a:rPr>
              <a:t>Στο στενό σχολικό πλαίσιο (</a:t>
            </a:r>
            <a:r>
              <a:rPr lang="el-GR" sz="2400" b="1" i="1" dirty="0">
                <a:solidFill>
                  <a:srgbClr val="002060"/>
                </a:solidFill>
              </a:rPr>
              <a:t>διά ζώσης συνθήκη διάλεξης συζήτησης </a:t>
            </a:r>
            <a:r>
              <a:rPr lang="el-GR" sz="2400" b="1" dirty="0">
                <a:solidFill>
                  <a:srgbClr val="002060"/>
                </a:solidFill>
              </a:rPr>
              <a:t>στον προσανατολισμό, λέσχη κινηματογράφου)</a:t>
            </a:r>
            <a:r>
              <a:rPr lang="el-GR" sz="2400" dirty="0">
                <a:solidFill>
                  <a:srgbClr val="002060"/>
                </a:solidFill>
              </a:rPr>
              <a:t>: </a:t>
            </a:r>
          </a:p>
          <a:p>
            <a:pPr algn="just">
              <a:spcBef>
                <a:spcPts val="1500"/>
              </a:spcBef>
            </a:pPr>
            <a:r>
              <a:rPr lang="el-GR" sz="2200" b="1" dirty="0">
                <a:solidFill>
                  <a:srgbClr val="002060"/>
                </a:solidFill>
              </a:rPr>
              <a:t>Συνδέει τη διδασκαλία της λογοτεχνίας με τη ζωή τους και τη μελλοντική εργασία τους</a:t>
            </a:r>
            <a:r>
              <a:rPr lang="en-US" sz="2200" b="1" dirty="0">
                <a:solidFill>
                  <a:srgbClr val="002060"/>
                </a:solidFill>
              </a:rPr>
              <a:t> </a:t>
            </a:r>
            <a:r>
              <a:rPr lang="en-US" dirty="0">
                <a:solidFill>
                  <a:srgbClr val="002060"/>
                </a:solidFill>
              </a:rPr>
              <a:t>(Ryan &amp; Deci, 2017)</a:t>
            </a:r>
          </a:p>
          <a:p>
            <a:pPr algn="just"/>
            <a:r>
              <a:rPr lang="el-GR" sz="2200" b="1" dirty="0">
                <a:solidFill>
                  <a:srgbClr val="002060"/>
                </a:solidFill>
              </a:rPr>
              <a:t>Παρέχει παραδείγματα τέτοιων επιτυχιών </a:t>
            </a:r>
            <a:r>
              <a:rPr lang="el-GR" sz="2200" dirty="0">
                <a:solidFill>
                  <a:srgbClr val="002060"/>
                </a:solidFill>
              </a:rPr>
              <a:t>από το στενό τους σχολικό πλαίσιο (μαθητές προηγούμενων ετών) </a:t>
            </a:r>
            <a:r>
              <a:rPr lang="en-US" dirty="0">
                <a:solidFill>
                  <a:srgbClr val="002060"/>
                </a:solidFill>
              </a:rPr>
              <a:t>(Ryan &amp; Deci, 2017),</a:t>
            </a:r>
            <a:endParaRPr lang="el-GR" sz="2400" dirty="0">
              <a:solidFill>
                <a:srgbClr val="002060"/>
              </a:solidFill>
            </a:endParaRPr>
          </a:p>
          <a:p>
            <a:pPr algn="just"/>
            <a:r>
              <a:rPr lang="el-GR" sz="2200" b="1" dirty="0">
                <a:solidFill>
                  <a:srgbClr val="002060"/>
                </a:solidFill>
              </a:rPr>
              <a:t>Παρουσιάζει τον τρόπο εργασίας και συνεργασίας </a:t>
            </a:r>
            <a:r>
              <a:rPr lang="el-GR" sz="2200" dirty="0">
                <a:solidFill>
                  <a:srgbClr val="002060"/>
                </a:solidFill>
              </a:rPr>
              <a:t>στις τρεις συνθήκες και τους προσανατολίζει στο διαδικτυακό περιβάλλον, </a:t>
            </a:r>
          </a:p>
          <a:p>
            <a:pPr algn="just"/>
            <a:r>
              <a:rPr lang="el-GR" sz="2200" b="1" dirty="0">
                <a:solidFill>
                  <a:srgbClr val="002060"/>
                </a:solidFill>
              </a:rPr>
              <a:t>Προτείνει την δημιουργία κινηματογραφικής λέσχης </a:t>
            </a:r>
            <a:r>
              <a:rPr lang="el-GR" sz="2200" dirty="0">
                <a:solidFill>
                  <a:srgbClr val="002060"/>
                </a:solidFill>
              </a:rPr>
              <a:t>ως εξωσχολική δραστηριότητα, άμεσα σχετιζόμενη όμως με την ανάδυση της προσωπικής εμπειρίας και πρόσληψης του κινηματογραφικού έργου με τη λογοτεχνία, τέλος </a:t>
            </a:r>
          </a:p>
          <a:p>
            <a:pPr algn="just"/>
            <a:r>
              <a:rPr lang="el-GR" sz="2200" b="1" dirty="0">
                <a:solidFill>
                  <a:srgbClr val="002060"/>
                </a:solidFill>
              </a:rPr>
              <a:t>Συζητά απορίες ή ερωτήσεις των μαθητών </a:t>
            </a:r>
            <a:r>
              <a:rPr lang="el-GR" sz="2200" dirty="0">
                <a:solidFill>
                  <a:srgbClr val="002060"/>
                </a:solidFill>
              </a:rPr>
              <a:t>πάνω στις καινούργιες έννοιες ή στον καινούργιο τρόπο διδασκαλίας ολοκληρώνοντας τις δύο διδακτικές ώρες.</a:t>
            </a:r>
          </a:p>
          <a:p>
            <a:pPr algn="just"/>
            <a:r>
              <a:rPr lang="el-GR" sz="2200" b="1" dirty="0">
                <a:solidFill>
                  <a:srgbClr val="002060"/>
                </a:solidFill>
              </a:rPr>
              <a:t>Εφαρμόζει κοινωνιόγραμμα  </a:t>
            </a:r>
            <a:r>
              <a:rPr lang="el-GR" sz="2200" dirty="0">
                <a:solidFill>
                  <a:srgbClr val="002060"/>
                </a:solidFill>
              </a:rPr>
              <a:t>(Μπίκος, 2004; Χανιωτάκης, 2019). </a:t>
            </a:r>
          </a:p>
          <a:p>
            <a:pPr marL="0" indent="0">
              <a:buNone/>
            </a:pPr>
            <a:endParaRPr lang="el-GR" sz="2400" b="1"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a:xfrm>
            <a:off x="432000" y="6576665"/>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30</a:t>
            </a:fld>
            <a:endParaRPr lang="en-ZA" dirty="0">
              <a:solidFill>
                <a:srgbClr val="FFFFFF"/>
              </a:solidFill>
            </a:endParaRPr>
          </a:p>
        </p:txBody>
      </p:sp>
    </p:spTree>
    <p:extLst>
      <p:ext uri="{BB962C8B-B14F-4D97-AF65-F5344CB8AC3E}">
        <p14:creationId xmlns:p14="http://schemas.microsoft.com/office/powerpoint/2010/main" val="294962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168781" y="373516"/>
            <a:ext cx="11496298" cy="432000"/>
          </a:xfrm>
        </p:spPr>
        <p:txBody>
          <a:bodyPr/>
          <a:lstStyle/>
          <a:p>
            <a:r>
              <a:rPr lang="el-GR" sz="2800" b="1" dirty="0">
                <a:solidFill>
                  <a:srgbClr val="002060"/>
                </a:solidFill>
              </a:rPr>
              <a:t>Πριν από την είσοδο στο μεικτό μάθημα (Διδακτικό μοντέλο) (3/3)</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911065"/>
            <a:ext cx="11328000" cy="4679250"/>
          </a:xfrm>
        </p:spPr>
        <p:txBody>
          <a:bodyPr/>
          <a:lstStyle/>
          <a:p>
            <a:pPr marL="0" indent="0" algn="just">
              <a:buNone/>
            </a:pPr>
            <a:r>
              <a:rPr lang="el-GR" sz="2400" b="1" i="1" dirty="0">
                <a:solidFill>
                  <a:srgbClr val="002060"/>
                </a:solidFill>
                <a:effectLst/>
                <a:ea typeface="Times New Roman" panose="02020603050405020304" pitchFamily="18" charset="0"/>
              </a:rPr>
              <a:t>Στην εξ αποστάσεως συνθήκη</a:t>
            </a:r>
            <a:r>
              <a:rPr lang="el-GR" sz="2400" b="1" dirty="0">
                <a:solidFill>
                  <a:srgbClr val="002060"/>
                </a:solidFill>
                <a:effectLst/>
                <a:ea typeface="Times New Roman" panose="02020603050405020304" pitchFamily="18" charset="0"/>
              </a:rPr>
              <a:t>: </a:t>
            </a:r>
          </a:p>
          <a:p>
            <a:pPr algn="just">
              <a:spcBef>
                <a:spcPts val="1500"/>
              </a:spcBef>
            </a:pPr>
            <a:r>
              <a:rPr lang="el-GR" sz="2200" b="1" dirty="0">
                <a:solidFill>
                  <a:srgbClr val="002060"/>
                </a:solidFill>
                <a:ea typeface="Times New Roman" panose="02020603050405020304" pitchFamily="18" charset="0"/>
              </a:rPr>
              <a:t>Η</a:t>
            </a:r>
            <a:r>
              <a:rPr lang="el-GR" sz="2200" dirty="0">
                <a:solidFill>
                  <a:srgbClr val="002060"/>
                </a:solidFill>
                <a:effectLst/>
                <a:ea typeface="Times New Roman" panose="02020603050405020304" pitchFamily="18" charset="0"/>
              </a:rPr>
              <a:t> </a:t>
            </a:r>
            <a:r>
              <a:rPr lang="el-GR" sz="2200" b="1" dirty="0">
                <a:solidFill>
                  <a:srgbClr val="002060"/>
                </a:solidFill>
                <a:effectLst/>
                <a:ea typeface="Times New Roman" panose="02020603050405020304" pitchFamily="18" charset="0"/>
              </a:rPr>
              <a:t>εκπαιδευτικός ενισχύει την εμπλοκή </a:t>
            </a:r>
            <a:r>
              <a:rPr lang="el-GR" sz="2200" dirty="0">
                <a:solidFill>
                  <a:srgbClr val="002060"/>
                </a:solidFill>
                <a:effectLst/>
                <a:ea typeface="Times New Roman" panose="02020603050405020304" pitchFamily="18" charset="0"/>
              </a:rPr>
              <a:t>παράσχοντας </a:t>
            </a:r>
            <a:r>
              <a:rPr lang="el-GR" sz="2200" b="1" dirty="0">
                <a:solidFill>
                  <a:srgbClr val="002060"/>
                </a:solidFill>
                <a:effectLst/>
                <a:ea typeface="Times New Roman" panose="02020603050405020304" pitchFamily="18" charset="0"/>
              </a:rPr>
              <a:t>ευέλικτη υποστήριξη στους μαθητές </a:t>
            </a:r>
            <a:r>
              <a:rPr lang="el-GR" sz="2200" dirty="0">
                <a:solidFill>
                  <a:srgbClr val="002060"/>
                </a:solidFill>
                <a:effectLst/>
                <a:ea typeface="Times New Roman" panose="02020603050405020304" pitchFamily="18" charset="0"/>
              </a:rPr>
              <a:t>(δομή σε όσους τη χρειάζονται, ελευθερία για ανάπτυξη δημιουργικότητας σε όσους ανταποκρίνονται, απορροφά αντιδράσεις μαθητών στο διαδικτυακό περιβάλλον</a:t>
            </a:r>
            <a:r>
              <a:rPr lang="el-GR" sz="2200" dirty="0">
                <a:solidFill>
                  <a:srgbClr val="002060"/>
                </a:solidFill>
                <a:ea typeface="Times New Roman" panose="02020603050405020304" pitchFamily="18" charset="0"/>
              </a:rPr>
              <a:t>)</a:t>
            </a:r>
            <a:r>
              <a:rPr lang="el-GR" sz="2200" dirty="0">
                <a:solidFill>
                  <a:srgbClr val="002060"/>
                </a:solidFill>
                <a:effectLst/>
                <a:ea typeface="Times New Roman" panose="02020603050405020304" pitchFamily="18" charset="0"/>
              </a:rPr>
              <a:t> </a:t>
            </a:r>
            <a:r>
              <a:rPr lang="el-GR" dirty="0">
                <a:solidFill>
                  <a:srgbClr val="002060"/>
                </a:solidFill>
                <a:effectLst/>
                <a:ea typeface="Times New Roman" panose="02020603050405020304" pitchFamily="18" charset="0"/>
              </a:rPr>
              <a:t>(</a:t>
            </a:r>
            <a:r>
              <a:rPr lang="en-US" dirty="0">
                <a:solidFill>
                  <a:srgbClr val="002060"/>
                </a:solidFill>
                <a:effectLst/>
                <a:ea typeface="Times New Roman" panose="02020603050405020304" pitchFamily="18" charset="0"/>
              </a:rPr>
              <a:t>Graham, Borup, Short, &amp; Archambault, 2019)</a:t>
            </a:r>
            <a:r>
              <a:rPr lang="el-GR" sz="2400" dirty="0">
                <a:solidFill>
                  <a:srgbClr val="002060"/>
                </a:solidFill>
                <a:effectLst/>
                <a:ea typeface="Times New Roman" panose="02020603050405020304" pitchFamily="18" charset="0"/>
              </a:rPr>
              <a:t>, </a:t>
            </a:r>
          </a:p>
          <a:p>
            <a:pPr algn="just"/>
            <a:r>
              <a:rPr lang="el-GR" sz="2200" b="1" dirty="0">
                <a:solidFill>
                  <a:srgbClr val="002060"/>
                </a:solidFill>
                <a:ea typeface="Times New Roman" panose="02020603050405020304" pitchFamily="18" charset="0"/>
              </a:rPr>
              <a:t>Ε</a:t>
            </a:r>
            <a:r>
              <a:rPr lang="el-GR" sz="2200" b="1" dirty="0">
                <a:solidFill>
                  <a:srgbClr val="002060"/>
                </a:solidFill>
                <a:effectLst/>
                <a:ea typeface="Times New Roman" panose="02020603050405020304" pitchFamily="18" charset="0"/>
              </a:rPr>
              <a:t>νισχύει το αίσθημα της κοινότητας της λογοτεχνίας </a:t>
            </a:r>
            <a:r>
              <a:rPr lang="en-US" sz="2200" b="1" dirty="0">
                <a:solidFill>
                  <a:srgbClr val="002060"/>
                </a:solidFill>
                <a:effectLst/>
                <a:ea typeface="Times New Roman" panose="02020603050405020304" pitchFamily="18" charset="0"/>
              </a:rPr>
              <a:t> </a:t>
            </a:r>
            <a:r>
              <a:rPr lang="en-US" dirty="0">
                <a:solidFill>
                  <a:srgbClr val="002060"/>
                </a:solidFill>
                <a:effectLst/>
                <a:ea typeface="Times New Roman" panose="02020603050405020304" pitchFamily="18" charset="0"/>
              </a:rPr>
              <a:t>(Ryan &amp; Deci, 2017) </a:t>
            </a:r>
            <a:endParaRPr lang="el-GR" dirty="0">
              <a:solidFill>
                <a:srgbClr val="002060"/>
              </a:solidFill>
              <a:effectLst/>
              <a:ea typeface="Times New Roman" panose="02020603050405020304" pitchFamily="18" charset="0"/>
            </a:endParaRPr>
          </a:p>
          <a:p>
            <a:pPr lvl="1" algn="just"/>
            <a:r>
              <a:rPr lang="el-GR" sz="2200" dirty="0">
                <a:solidFill>
                  <a:srgbClr val="002060"/>
                </a:solidFill>
                <a:effectLst/>
                <a:ea typeface="Times New Roman" panose="02020603050405020304" pitchFamily="18" charset="0"/>
              </a:rPr>
              <a:t>Μέσα από αιτήματα ανεύρεσης φωτογραφιών ή ζωγραφικών πινάκων </a:t>
            </a:r>
          </a:p>
          <a:p>
            <a:pPr lvl="1" algn="just"/>
            <a:r>
              <a:rPr lang="el-GR" sz="2200" dirty="0">
                <a:solidFill>
                  <a:srgbClr val="002060"/>
                </a:solidFill>
                <a:effectLst/>
                <a:ea typeface="Times New Roman" panose="02020603050405020304" pitchFamily="18" charset="0"/>
              </a:rPr>
              <a:t>Μέσα από συζήτηση στο </a:t>
            </a:r>
            <a:r>
              <a:rPr lang="en-US" sz="2200" dirty="0">
                <a:solidFill>
                  <a:srgbClr val="002060"/>
                </a:solidFill>
                <a:effectLst/>
                <a:ea typeface="Times New Roman" panose="02020603050405020304" pitchFamily="18" charset="0"/>
              </a:rPr>
              <a:t>messenger</a:t>
            </a:r>
            <a:r>
              <a:rPr lang="el-GR" sz="2200" dirty="0">
                <a:solidFill>
                  <a:srgbClr val="002060"/>
                </a:solidFill>
                <a:effectLst/>
                <a:ea typeface="Times New Roman" panose="02020603050405020304" pitchFamily="18" charset="0"/>
              </a:rPr>
              <a:t> ζητημάτων που απασχολούν τους μαθητές και ο χρόνος της </a:t>
            </a:r>
            <a:r>
              <a:rPr lang="el-GR" sz="2200" i="1" dirty="0">
                <a:solidFill>
                  <a:srgbClr val="002060"/>
                </a:solidFill>
                <a:effectLst/>
                <a:ea typeface="Times New Roman" panose="02020603050405020304" pitchFamily="18" charset="0"/>
              </a:rPr>
              <a:t>διά ζώσης </a:t>
            </a:r>
            <a:r>
              <a:rPr lang="el-GR" sz="2200" dirty="0">
                <a:solidFill>
                  <a:srgbClr val="002060"/>
                </a:solidFill>
                <a:effectLst/>
                <a:ea typeface="Times New Roman" panose="02020603050405020304" pitchFamily="18" charset="0"/>
              </a:rPr>
              <a:t>δεν επαρκεί να συζητηθούν.</a:t>
            </a:r>
          </a:p>
          <a:p>
            <a:pPr marL="266700" lvl="1" indent="0" algn="just">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a:xfrm>
            <a:off x="432000" y="6576665"/>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31</a:t>
            </a:fld>
            <a:endParaRPr lang="en-ZA" dirty="0">
              <a:solidFill>
                <a:srgbClr val="FFFFFF"/>
              </a:solidFill>
            </a:endParaRPr>
          </a:p>
        </p:txBody>
      </p:sp>
    </p:spTree>
    <p:extLst>
      <p:ext uri="{BB962C8B-B14F-4D97-AF65-F5344CB8AC3E}">
        <p14:creationId xmlns:p14="http://schemas.microsoft.com/office/powerpoint/2010/main" val="47374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B4C4D6-5012-31B7-EFF0-C8A1BAC198B4}"/>
              </a:ext>
            </a:extLst>
          </p:cNvPr>
          <p:cNvSpPr>
            <a:spLocks noGrp="1"/>
          </p:cNvSpPr>
          <p:nvPr>
            <p:ph type="title"/>
          </p:nvPr>
        </p:nvSpPr>
        <p:spPr/>
        <p:txBody>
          <a:bodyPr/>
          <a:lstStyle/>
          <a:p>
            <a:r>
              <a:rPr lang="el-GR" sz="2800" b="1" dirty="0">
                <a:solidFill>
                  <a:srgbClr val="002060"/>
                </a:solidFill>
              </a:rPr>
              <a:t>Αναστοχάζομαι</a:t>
            </a:r>
          </a:p>
        </p:txBody>
      </p:sp>
      <p:sp>
        <p:nvSpPr>
          <p:cNvPr id="3" name="Θέση περιεχομένου 2">
            <a:extLst>
              <a:ext uri="{FF2B5EF4-FFF2-40B4-BE49-F238E27FC236}">
                <a16:creationId xmlns:a16="http://schemas.microsoft.com/office/drawing/2014/main" id="{347002DE-EF94-5464-5E93-711B2789A90C}"/>
              </a:ext>
            </a:extLst>
          </p:cNvPr>
          <p:cNvSpPr>
            <a:spLocks noGrp="1"/>
          </p:cNvSpPr>
          <p:nvPr>
            <p:ph idx="1"/>
          </p:nvPr>
        </p:nvSpPr>
        <p:spPr/>
        <p:txBody>
          <a:bodyPr/>
          <a:lstStyle/>
          <a:p>
            <a:pPr marL="0" indent="0" algn="just">
              <a:buNone/>
            </a:pPr>
            <a:r>
              <a:rPr lang="el-GR" sz="2400" b="1" dirty="0">
                <a:solidFill>
                  <a:srgbClr val="002060"/>
                </a:solidFill>
              </a:rPr>
              <a:t>ΕΡΩΤΗΣΗ αναστοχασμού</a:t>
            </a:r>
          </a:p>
          <a:p>
            <a:pPr marL="0" indent="0" algn="just">
              <a:buNone/>
            </a:pPr>
            <a:r>
              <a:rPr lang="el-GR" sz="2400" dirty="0">
                <a:solidFill>
                  <a:srgbClr val="002060"/>
                </a:solidFill>
              </a:rPr>
              <a:t>ΤΙ ΠΡΟΣΔΟΚΩ από αυτή την προσθήκη και μελέτη του πλαισίου; Ποιες προκλήσεις με βοηθάει να αντιμετωπίσω η μελέτη πλαισίου; </a:t>
            </a:r>
          </a:p>
          <a:p>
            <a:endParaRPr lang="el-GR" dirty="0"/>
          </a:p>
        </p:txBody>
      </p:sp>
      <p:sp>
        <p:nvSpPr>
          <p:cNvPr id="4" name="Θέση υποσέλιδου 3">
            <a:extLst>
              <a:ext uri="{FF2B5EF4-FFF2-40B4-BE49-F238E27FC236}">
                <a16:creationId xmlns:a16="http://schemas.microsoft.com/office/drawing/2014/main" id="{808923FB-E033-C72F-7A45-1252057264DA}"/>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0FDB8137-A1DA-F4B9-5011-8833465A88E8}"/>
              </a:ext>
            </a:extLst>
          </p:cNvPr>
          <p:cNvSpPr>
            <a:spLocks noGrp="1"/>
          </p:cNvSpPr>
          <p:nvPr>
            <p:ph type="sldNum" sz="quarter" idx="33"/>
          </p:nvPr>
        </p:nvSpPr>
        <p:spPr/>
        <p:txBody>
          <a:bodyPr/>
          <a:lstStyle/>
          <a:p>
            <a:fld id="{19B51A1E-902D-48AF-9020-955120F399B6}" type="slidenum">
              <a:rPr lang="en-ZA" smtClean="0">
                <a:solidFill>
                  <a:srgbClr val="FFFFFF"/>
                </a:solidFill>
              </a:rPr>
              <a:pPr/>
              <a:t>32</a:t>
            </a:fld>
            <a:endParaRPr lang="en-ZA" dirty="0">
              <a:solidFill>
                <a:srgbClr val="FFFFFF"/>
              </a:solidFill>
            </a:endParaRPr>
          </a:p>
        </p:txBody>
      </p:sp>
      <p:pic>
        <p:nvPicPr>
          <p:cNvPr id="9" name="Εικόνα 8">
            <a:extLst>
              <a:ext uri="{FF2B5EF4-FFF2-40B4-BE49-F238E27FC236}">
                <a16:creationId xmlns:a16="http://schemas.microsoft.com/office/drawing/2014/main" id="{789A8BFD-AE4F-4550-7D1D-FAD99FC48D17}"/>
              </a:ext>
            </a:extLst>
          </p:cNvPr>
          <p:cNvPicPr>
            <a:picLocks noChangeAspect="1"/>
          </p:cNvPicPr>
          <p:nvPr/>
        </p:nvPicPr>
        <p:blipFill>
          <a:blip r:embed="rId2">
            <a:clrChange>
              <a:clrFrom>
                <a:srgbClr val="FAFBFF"/>
              </a:clrFrom>
              <a:clrTo>
                <a:srgbClr val="FAFBFF">
                  <a:alpha val="0"/>
                </a:srgbClr>
              </a:clrTo>
            </a:clrChange>
            <a:extLst>
              <a:ext uri="{28A0092B-C50C-407E-A947-70E740481C1C}">
                <a14:useLocalDpi xmlns:a14="http://schemas.microsoft.com/office/drawing/2010/main" val="0"/>
              </a:ext>
            </a:extLst>
          </a:blip>
          <a:stretch>
            <a:fillRect/>
          </a:stretch>
        </p:blipFill>
        <p:spPr>
          <a:xfrm rot="20101644">
            <a:off x="2895701" y="3149876"/>
            <a:ext cx="4070633" cy="2981739"/>
          </a:xfrm>
          <a:prstGeom prst="ellipse">
            <a:avLst/>
          </a:prstGeom>
          <a:ln>
            <a:noFill/>
          </a:ln>
          <a:effectLst>
            <a:softEdge rad="112500"/>
          </a:effectLst>
        </p:spPr>
      </p:pic>
    </p:spTree>
    <p:extLst>
      <p:ext uri="{BB962C8B-B14F-4D97-AF65-F5344CB8AC3E}">
        <p14:creationId xmlns:p14="http://schemas.microsoft.com/office/powerpoint/2010/main" val="348104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90273" y="279331"/>
            <a:ext cx="11434652" cy="432000"/>
          </a:xfrm>
        </p:spPr>
        <p:txBody>
          <a:bodyPr/>
          <a:lstStyle/>
          <a:p>
            <a:r>
              <a:rPr lang="el-GR" sz="2800" b="1" dirty="0">
                <a:solidFill>
                  <a:srgbClr val="002060"/>
                </a:solidFill>
              </a:rPr>
              <a:t>Διδάσκω (Διδακτικό μοντέλο) (1/5)</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1297548"/>
            <a:ext cx="11328000" cy="4679250"/>
          </a:xfrm>
        </p:spPr>
        <p:txBody>
          <a:bodyPr/>
          <a:lstStyle/>
          <a:p>
            <a:pPr marL="0" indent="0">
              <a:buNone/>
            </a:pPr>
            <a:r>
              <a:rPr lang="el-GR" sz="2400" b="1" i="1" dirty="0">
                <a:solidFill>
                  <a:srgbClr val="002060"/>
                </a:solidFill>
              </a:rPr>
              <a:t>Στη διά ζώσης συνθήκη διάλεξης συζήτησης</a:t>
            </a:r>
            <a:endParaRPr lang="el-GR" sz="2000" b="1" dirty="0">
              <a:solidFill>
                <a:srgbClr val="002060"/>
              </a:solidFill>
            </a:endParaRPr>
          </a:p>
          <a:p>
            <a:pPr algn="just">
              <a:spcBef>
                <a:spcPts val="1500"/>
              </a:spcBef>
            </a:pPr>
            <a:r>
              <a:rPr lang="el-GR" sz="2200" b="1" dirty="0">
                <a:solidFill>
                  <a:srgbClr val="002060"/>
                </a:solidFill>
              </a:rPr>
              <a:t>Εισάγει τη γνώση προσπαθώντας να συνδέσει την προσωπική εμπειρία που φέρνει από το σπίτι με τη γνώση </a:t>
            </a:r>
            <a:r>
              <a:rPr lang="en-US" dirty="0">
                <a:solidFill>
                  <a:srgbClr val="002060"/>
                </a:solidFill>
              </a:rPr>
              <a:t>(Lulis &amp; Evens, 2003; Dewey, 1980), </a:t>
            </a:r>
            <a:endParaRPr lang="el-GR" dirty="0">
              <a:solidFill>
                <a:srgbClr val="002060"/>
              </a:solidFill>
            </a:endParaRPr>
          </a:p>
          <a:p>
            <a:pPr algn="just"/>
            <a:r>
              <a:rPr lang="el-GR" sz="2200" b="1" dirty="0">
                <a:solidFill>
                  <a:srgbClr val="002060"/>
                </a:solidFill>
              </a:rPr>
              <a:t>Παρέχει παραδείγματα εφαρμογής </a:t>
            </a:r>
            <a:r>
              <a:rPr lang="el-GR" sz="2200" dirty="0">
                <a:solidFill>
                  <a:srgbClr val="002060"/>
                </a:solidFill>
              </a:rPr>
              <a:t>από την καθημερινότητά τους που να έχουν νόημα για τους ίδιους </a:t>
            </a:r>
            <a:r>
              <a:rPr lang="el-GR" dirty="0">
                <a:solidFill>
                  <a:srgbClr val="002060"/>
                </a:solidFill>
              </a:rPr>
              <a:t>(</a:t>
            </a:r>
            <a:r>
              <a:rPr lang="en-US" dirty="0">
                <a:solidFill>
                  <a:srgbClr val="002060"/>
                </a:solidFill>
              </a:rPr>
              <a:t>Dewey, 1980; Hidi, &amp; Renninger, 2006; Keller, 2010; Ryan </a:t>
            </a:r>
            <a:r>
              <a:rPr lang="el-GR" dirty="0">
                <a:solidFill>
                  <a:srgbClr val="002060"/>
                </a:solidFill>
              </a:rPr>
              <a:t>&amp; </a:t>
            </a:r>
            <a:r>
              <a:rPr lang="en-US" dirty="0">
                <a:solidFill>
                  <a:srgbClr val="002060"/>
                </a:solidFill>
              </a:rPr>
              <a:t>Deci, 20</a:t>
            </a:r>
            <a:r>
              <a:rPr lang="el-GR" dirty="0">
                <a:solidFill>
                  <a:srgbClr val="002060"/>
                </a:solidFill>
              </a:rPr>
              <a:t>17). </a:t>
            </a:r>
          </a:p>
          <a:p>
            <a:pPr algn="just"/>
            <a:r>
              <a:rPr lang="el-GR" sz="2200" b="1" dirty="0">
                <a:solidFill>
                  <a:srgbClr val="002060"/>
                </a:solidFill>
                <a:ea typeface="Times New Roman" panose="02020603050405020304" pitchFamily="18" charset="0"/>
              </a:rPr>
              <a:t>Σ</a:t>
            </a:r>
            <a:r>
              <a:rPr lang="el-GR" sz="2200" b="1" dirty="0">
                <a:solidFill>
                  <a:srgbClr val="002060"/>
                </a:solidFill>
                <a:effectLst/>
                <a:ea typeface="Times New Roman" panose="02020603050405020304" pitchFamily="18" charset="0"/>
              </a:rPr>
              <a:t>υνδέει την εννοιολογική γνώση από τη μία συνθήκη στην άλλη </a:t>
            </a:r>
            <a:r>
              <a:rPr lang="en-US" dirty="0">
                <a:solidFill>
                  <a:srgbClr val="002060"/>
                </a:solidFill>
                <a:effectLst/>
                <a:ea typeface="Times New Roman" panose="02020603050405020304" pitchFamily="18" charset="0"/>
              </a:rPr>
              <a:t>(Scott, Mortimer, &amp; Ametller, 2011)</a:t>
            </a:r>
            <a:r>
              <a:rPr lang="el-GR" dirty="0">
                <a:solidFill>
                  <a:srgbClr val="002060"/>
                </a:solidFill>
                <a:ea typeface="Times New Roman" panose="02020603050405020304" pitchFamily="18" charset="0"/>
              </a:rPr>
              <a:t>, </a:t>
            </a:r>
            <a:endParaRPr lang="el-GR" dirty="0">
              <a:solidFill>
                <a:srgbClr val="002060"/>
              </a:solidFill>
              <a:effectLst/>
              <a:ea typeface="Times New Roman" panose="02020603050405020304" pitchFamily="18" charset="0"/>
            </a:endParaRPr>
          </a:p>
          <a:p>
            <a:pPr algn="just"/>
            <a:r>
              <a:rPr lang="el-GR" sz="2200" b="1" dirty="0">
                <a:solidFill>
                  <a:srgbClr val="002060"/>
                </a:solidFill>
              </a:rPr>
              <a:t>Προκαλεί διάλογο</a:t>
            </a:r>
            <a:r>
              <a:rPr lang="el-GR" sz="2200" dirty="0">
                <a:solidFill>
                  <a:srgbClr val="002060"/>
                </a:solidFill>
              </a:rPr>
              <a:t> στη βάση της </a:t>
            </a:r>
            <a:r>
              <a:rPr lang="el-GR" sz="2200" b="1" dirty="0">
                <a:solidFill>
                  <a:srgbClr val="002060"/>
                </a:solidFill>
              </a:rPr>
              <a:t>σύνδεσης των εμπειριών των μαθητών </a:t>
            </a:r>
            <a:r>
              <a:rPr lang="el-GR" sz="2200" dirty="0">
                <a:solidFill>
                  <a:srgbClr val="002060"/>
                </a:solidFill>
              </a:rPr>
              <a:t>με την καινούργια γνώση και επιμένει σε </a:t>
            </a:r>
            <a:r>
              <a:rPr lang="el-GR" sz="2200" b="1" dirty="0">
                <a:solidFill>
                  <a:srgbClr val="002060"/>
                </a:solidFill>
              </a:rPr>
              <a:t>διάλογο με αιτιολόγηση </a:t>
            </a:r>
            <a:r>
              <a:rPr lang="el-GR" sz="2200" dirty="0">
                <a:solidFill>
                  <a:srgbClr val="002060"/>
                </a:solidFill>
              </a:rPr>
              <a:t>ώστε να μαθητεύουν πάνω σε αυτόν οι μαθητές</a:t>
            </a:r>
            <a:r>
              <a:rPr lang="en-US" sz="2200" dirty="0">
                <a:solidFill>
                  <a:srgbClr val="002060"/>
                </a:solidFill>
              </a:rPr>
              <a:t> </a:t>
            </a:r>
            <a:r>
              <a:rPr lang="el-GR" dirty="0">
                <a:solidFill>
                  <a:srgbClr val="002060"/>
                </a:solidFill>
              </a:rPr>
              <a:t>(</a:t>
            </a:r>
            <a:r>
              <a:rPr lang="en-US" dirty="0">
                <a:solidFill>
                  <a:srgbClr val="002060"/>
                </a:solidFill>
              </a:rPr>
              <a:t>Dewey, 1980; Lulis &amp; Evens, 2003; O' Connor, 2021</a:t>
            </a:r>
            <a:r>
              <a:rPr lang="el-GR" dirty="0">
                <a:solidFill>
                  <a:srgbClr val="002060"/>
                </a:solidFill>
              </a:rPr>
              <a:t>;</a:t>
            </a:r>
            <a:r>
              <a:rPr lang="en-US" dirty="0">
                <a:solidFill>
                  <a:srgbClr val="002060"/>
                </a:solidFill>
              </a:rPr>
              <a:t>Tabak &amp; Reiser, 1999),</a:t>
            </a:r>
            <a:r>
              <a:rPr lang="el-GR" dirty="0">
                <a:solidFill>
                  <a:srgbClr val="002060"/>
                </a:solidFill>
              </a:rPr>
              <a:t> </a:t>
            </a:r>
            <a:r>
              <a:rPr lang="el-GR" sz="2200" b="1" dirty="0">
                <a:solidFill>
                  <a:srgbClr val="002060"/>
                </a:solidFill>
              </a:rPr>
              <a:t>«υπονομεύει» το κύρος του συγγραφέα </a:t>
            </a:r>
            <a:r>
              <a:rPr lang="el-GR" sz="2200" dirty="0">
                <a:solidFill>
                  <a:srgbClr val="002060"/>
                </a:solidFill>
              </a:rPr>
              <a:t>ή </a:t>
            </a:r>
            <a:r>
              <a:rPr lang="el-GR" sz="2200" b="1" dirty="0">
                <a:solidFill>
                  <a:srgbClr val="002060"/>
                </a:solidFill>
              </a:rPr>
              <a:t>αναδεικνύει ερωτήματα αξιολογικών αντιφάσεων </a:t>
            </a:r>
            <a:r>
              <a:rPr lang="el-GR" sz="2200" dirty="0">
                <a:solidFill>
                  <a:srgbClr val="002060"/>
                </a:solidFill>
              </a:rPr>
              <a:t>για τους μαθητές</a:t>
            </a:r>
            <a:r>
              <a:rPr lang="en-US" sz="2200" dirty="0">
                <a:solidFill>
                  <a:srgbClr val="002060"/>
                </a:solidFill>
              </a:rPr>
              <a:t> </a:t>
            </a:r>
            <a:r>
              <a:rPr lang="el-GR" sz="2200" dirty="0">
                <a:solidFill>
                  <a:srgbClr val="002060"/>
                </a:solidFill>
              </a:rPr>
              <a:t>(βλ. στην εφαρμογή)</a:t>
            </a: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a:xfrm>
            <a:off x="432000" y="6563015"/>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33</a:t>
            </a:fld>
            <a:endParaRPr lang="en-ZA" dirty="0">
              <a:solidFill>
                <a:srgbClr val="FFFFFF"/>
              </a:solidFill>
            </a:endParaRPr>
          </a:p>
        </p:txBody>
      </p:sp>
    </p:spTree>
    <p:extLst>
      <p:ext uri="{BB962C8B-B14F-4D97-AF65-F5344CB8AC3E}">
        <p14:creationId xmlns:p14="http://schemas.microsoft.com/office/powerpoint/2010/main" val="320413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252930" y="294985"/>
            <a:ext cx="11434652" cy="432000"/>
          </a:xfrm>
        </p:spPr>
        <p:txBody>
          <a:bodyPr/>
          <a:lstStyle/>
          <a:p>
            <a:r>
              <a:rPr lang="el-GR" sz="2800" b="1" dirty="0">
                <a:solidFill>
                  <a:srgbClr val="002060"/>
                </a:solidFill>
              </a:rPr>
              <a:t>Διδάσκω (Διδακτικό μοντέλο) (2/5)</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1377609"/>
            <a:ext cx="11328000" cy="4679250"/>
          </a:xfrm>
        </p:spPr>
        <p:txBody>
          <a:bodyPr/>
          <a:lstStyle/>
          <a:p>
            <a:pPr marL="0" indent="0">
              <a:buNone/>
            </a:pPr>
            <a:r>
              <a:rPr lang="el-GR" sz="2400" b="1" i="1" dirty="0">
                <a:solidFill>
                  <a:srgbClr val="002060"/>
                </a:solidFill>
              </a:rPr>
              <a:t>Στη διά ζώσης συνθήκη διάλεξης συζήτησης</a:t>
            </a:r>
            <a:r>
              <a:rPr lang="el-GR" sz="2200" b="1" dirty="0">
                <a:solidFill>
                  <a:srgbClr val="002060"/>
                </a:solidFill>
              </a:rPr>
              <a:t> </a:t>
            </a:r>
          </a:p>
          <a:p>
            <a:pPr algn="just">
              <a:spcBef>
                <a:spcPts val="1500"/>
              </a:spcBef>
            </a:pPr>
            <a:r>
              <a:rPr lang="el-GR" sz="2200" b="1" dirty="0">
                <a:solidFill>
                  <a:srgbClr val="002060"/>
                </a:solidFill>
                <a:ea typeface="Times New Roman" panose="02020603050405020304" pitchFamily="18" charset="0"/>
              </a:rPr>
              <a:t>Υ</a:t>
            </a:r>
            <a:r>
              <a:rPr lang="el-GR" sz="2200" b="1" dirty="0">
                <a:solidFill>
                  <a:srgbClr val="002060"/>
                </a:solidFill>
                <a:effectLst/>
                <a:ea typeface="Times New Roman" panose="02020603050405020304" pitchFamily="18" charset="0"/>
              </a:rPr>
              <a:t>ποστηρίζει τους μαθητές </a:t>
            </a:r>
            <a:r>
              <a:rPr lang="el-GR" sz="2200" dirty="0">
                <a:solidFill>
                  <a:srgbClr val="002060"/>
                </a:solidFill>
                <a:effectLst/>
                <a:ea typeface="Times New Roman" panose="02020603050405020304" pitchFamily="18" charset="0"/>
              </a:rPr>
              <a:t>που έχουν ξεχάσει τον τρόπο ή τη διαδικασία ανίχνευσης και κατανόησης της λόγιας γνώσης μέσα από </a:t>
            </a:r>
            <a:r>
              <a:rPr lang="el-GR" sz="2200" b="1" i="1" dirty="0">
                <a:solidFill>
                  <a:srgbClr val="002060"/>
                </a:solidFill>
                <a:effectLst/>
                <a:ea typeface="Times New Roman" panose="02020603050405020304" pitchFamily="18" charset="0"/>
              </a:rPr>
              <a:t>πρωτόκολλα μεγαλόφωνης σκέψης</a:t>
            </a:r>
            <a:r>
              <a:rPr lang="el-GR" sz="2200" b="1" i="1" dirty="0">
                <a:solidFill>
                  <a:srgbClr val="002060"/>
                </a:solidFill>
                <a:ea typeface="Times New Roman" panose="02020603050405020304" pitchFamily="18" charset="0"/>
              </a:rPr>
              <a:t> </a:t>
            </a:r>
            <a:r>
              <a:rPr lang="el-GR" sz="2200" b="1" dirty="0">
                <a:solidFill>
                  <a:srgbClr val="002060"/>
                </a:solidFill>
                <a:effectLst/>
                <a:ea typeface="Times New Roman" panose="02020603050405020304" pitchFamily="18" charset="0"/>
              </a:rPr>
              <a:t> </a:t>
            </a:r>
            <a:r>
              <a:rPr lang="en-US" sz="2200" b="1" dirty="0">
                <a:solidFill>
                  <a:srgbClr val="002060"/>
                </a:solidFill>
                <a:effectLst/>
                <a:ea typeface="Times New Roman" panose="02020603050405020304" pitchFamily="18" charset="0"/>
              </a:rPr>
              <a:t> </a:t>
            </a:r>
            <a:r>
              <a:rPr lang="en-US" sz="2200" dirty="0">
                <a:solidFill>
                  <a:srgbClr val="002060"/>
                </a:solidFill>
                <a:effectLst/>
                <a:ea typeface="Times New Roman" panose="02020603050405020304" pitchFamily="18" charset="0"/>
              </a:rPr>
              <a:t>(Gold &amp; Gibson, 2001),</a:t>
            </a:r>
            <a:r>
              <a:rPr lang="el-GR" sz="2200" dirty="0">
                <a:solidFill>
                  <a:srgbClr val="002060"/>
                </a:solidFill>
                <a:effectLst/>
                <a:ea typeface="Times New Roman" panose="02020603050405020304" pitchFamily="18" charset="0"/>
              </a:rPr>
              <a:t> τους υποστηρίζει διαφοροποιημένα με δομή μεγαλύτερη ή μικρότερη ανάλογα τις ανάγκες τους </a:t>
            </a:r>
            <a:r>
              <a:rPr lang="el-GR" dirty="0">
                <a:solidFill>
                  <a:srgbClr val="002060"/>
                </a:solidFill>
                <a:effectLst/>
                <a:ea typeface="Times New Roman" panose="02020603050405020304" pitchFamily="18" charset="0"/>
              </a:rPr>
              <a:t>(</a:t>
            </a:r>
            <a:r>
              <a:rPr lang="en-US" dirty="0">
                <a:solidFill>
                  <a:srgbClr val="002060"/>
                </a:solidFill>
                <a:effectLst/>
                <a:ea typeface="Times New Roman" panose="02020603050405020304" pitchFamily="18" charset="0"/>
              </a:rPr>
              <a:t>Graham, Borup, Short, &amp; Archambault, 2019)</a:t>
            </a:r>
            <a:r>
              <a:rPr lang="el-GR" dirty="0">
                <a:solidFill>
                  <a:srgbClr val="002060"/>
                </a:solidFill>
                <a:effectLst/>
                <a:ea typeface="Times New Roman" panose="02020603050405020304" pitchFamily="18" charset="0"/>
              </a:rPr>
              <a:t>, </a:t>
            </a:r>
          </a:p>
          <a:p>
            <a:pPr algn="just"/>
            <a:r>
              <a:rPr lang="el-GR" sz="2200" b="1" dirty="0">
                <a:solidFill>
                  <a:srgbClr val="002060"/>
                </a:solidFill>
              </a:rPr>
              <a:t>Είναι Ευέλικτη </a:t>
            </a:r>
            <a:r>
              <a:rPr lang="el-GR" dirty="0">
                <a:solidFill>
                  <a:srgbClr val="002060"/>
                </a:solidFill>
                <a:effectLst/>
                <a:ea typeface="Times New Roman" panose="02020603050405020304" pitchFamily="18" charset="0"/>
              </a:rPr>
              <a:t>(</a:t>
            </a:r>
            <a:r>
              <a:rPr lang="en-US" dirty="0">
                <a:solidFill>
                  <a:srgbClr val="002060"/>
                </a:solidFill>
                <a:effectLst/>
                <a:ea typeface="Times New Roman" panose="02020603050405020304" pitchFamily="18" charset="0"/>
              </a:rPr>
              <a:t>Graham, Borup, Short, &amp; Archambault, 2019) </a:t>
            </a:r>
            <a:r>
              <a:rPr lang="el-GR" sz="2200" b="1" dirty="0">
                <a:solidFill>
                  <a:srgbClr val="002060"/>
                </a:solidFill>
              </a:rPr>
              <a:t>και ανοιχτή σε πρωτοβουλίες των μαθητών </a:t>
            </a:r>
            <a:r>
              <a:rPr lang="el-GR" sz="2200" dirty="0">
                <a:solidFill>
                  <a:srgbClr val="002060"/>
                </a:solidFill>
              </a:rPr>
              <a:t>οι οποίες μπορεί να έρχονται τόσο από τις </a:t>
            </a:r>
            <a:r>
              <a:rPr lang="el-GR" sz="2200" i="1" dirty="0">
                <a:solidFill>
                  <a:srgbClr val="002060"/>
                </a:solidFill>
              </a:rPr>
              <a:t>διά ζώσης </a:t>
            </a:r>
            <a:r>
              <a:rPr lang="el-GR" sz="2200" dirty="0">
                <a:solidFill>
                  <a:srgbClr val="002060"/>
                </a:solidFill>
              </a:rPr>
              <a:t>όσο και από τις </a:t>
            </a:r>
            <a:r>
              <a:rPr lang="el-GR" sz="2200" i="1" dirty="0">
                <a:solidFill>
                  <a:srgbClr val="002060"/>
                </a:solidFill>
              </a:rPr>
              <a:t>εξ αποστάσεως </a:t>
            </a:r>
            <a:r>
              <a:rPr lang="el-GR" sz="2200" dirty="0">
                <a:solidFill>
                  <a:srgbClr val="002060"/>
                </a:solidFill>
              </a:rPr>
              <a:t>συνθήκες. </a:t>
            </a:r>
          </a:p>
          <a:p>
            <a:pPr algn="just"/>
            <a:r>
              <a:rPr lang="el-GR" sz="2200" b="1" dirty="0">
                <a:solidFill>
                  <a:srgbClr val="002060"/>
                </a:solidFill>
              </a:rPr>
              <a:t>Αξιολογεί την κατανόηση </a:t>
            </a:r>
            <a:r>
              <a:rPr lang="el-GR" sz="2200" dirty="0">
                <a:solidFill>
                  <a:srgbClr val="002060"/>
                </a:solidFill>
              </a:rPr>
              <a:t>των μαθητών με </a:t>
            </a:r>
            <a:r>
              <a:rPr lang="el-GR" sz="2200" b="1" dirty="0">
                <a:solidFill>
                  <a:srgbClr val="002060"/>
                </a:solidFill>
              </a:rPr>
              <a:t>εφαρμογές προερχόμενες από την καθημερινότητα με δική τους πρωτοβουλία </a:t>
            </a:r>
            <a:r>
              <a:rPr lang="el-GR" sz="2200" dirty="0">
                <a:solidFill>
                  <a:srgbClr val="002060"/>
                </a:solidFill>
              </a:rPr>
              <a:t>και κατά το δυνατόν δική τους καθοδήγηση του επεξεργασμένου διαλόγου (η εκπαιδευτικός μπορεί να έχει ρόλο moderator).</a:t>
            </a: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a:xfrm>
            <a:off x="432000" y="6563015"/>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34</a:t>
            </a:fld>
            <a:endParaRPr lang="en-ZA" dirty="0">
              <a:solidFill>
                <a:srgbClr val="FFFFFF"/>
              </a:solidFill>
            </a:endParaRPr>
          </a:p>
        </p:txBody>
      </p:sp>
    </p:spTree>
    <p:extLst>
      <p:ext uri="{BB962C8B-B14F-4D97-AF65-F5344CB8AC3E}">
        <p14:creationId xmlns:p14="http://schemas.microsoft.com/office/powerpoint/2010/main" val="2171670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9D122E9F-EC88-3460-8762-FF3E3646374C}"/>
              </a:ext>
            </a:extLst>
          </p:cNvPr>
          <p:cNvPicPr>
            <a:picLocks noChangeAspect="1"/>
          </p:cNvPicPr>
          <p:nvPr/>
        </p:nvPicPr>
        <p:blipFill>
          <a:blip r:embed="rId3">
            <a:clrChange>
              <a:clrFrom>
                <a:srgbClr val="FAFBFF"/>
              </a:clrFrom>
              <a:clrTo>
                <a:srgbClr val="FAFBFF">
                  <a:alpha val="0"/>
                </a:srgbClr>
              </a:clrTo>
            </a:clrChange>
            <a:extLst>
              <a:ext uri="{28A0092B-C50C-407E-A947-70E740481C1C}">
                <a14:useLocalDpi xmlns:a14="http://schemas.microsoft.com/office/drawing/2010/main" val="0"/>
              </a:ext>
            </a:extLst>
          </a:blip>
          <a:stretch>
            <a:fillRect/>
          </a:stretch>
        </p:blipFill>
        <p:spPr>
          <a:xfrm rot="2812608">
            <a:off x="7944779" y="-55593"/>
            <a:ext cx="4070633" cy="2981739"/>
          </a:xfrm>
          <a:prstGeom prst="ellipse">
            <a:avLst/>
          </a:prstGeom>
          <a:ln>
            <a:noFill/>
          </a:ln>
          <a:effectLst>
            <a:softEdge rad="112500"/>
          </a:effectLst>
        </p:spPr>
      </p:pic>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252930" y="424579"/>
            <a:ext cx="11328000" cy="432000"/>
          </a:xfrm>
        </p:spPr>
        <p:txBody>
          <a:bodyPr/>
          <a:lstStyle/>
          <a:p>
            <a:r>
              <a:rPr lang="el-GR" b="1" dirty="0">
                <a:solidFill>
                  <a:srgbClr val="002060"/>
                </a:solidFill>
              </a:rPr>
              <a:t> </a:t>
            </a:r>
            <a:r>
              <a:rPr lang="el-GR" sz="3200" b="1" dirty="0">
                <a:solidFill>
                  <a:srgbClr val="002060"/>
                </a:solidFill>
              </a:rPr>
              <a:t>Αναστοχάζομαι</a:t>
            </a:r>
            <a:endParaRPr lang="el-GR" b="1" dirty="0">
              <a:solidFill>
                <a:srgbClr val="002060"/>
              </a:solidFill>
            </a:endParaRP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99656" y="1345825"/>
            <a:ext cx="11328000" cy="5331606"/>
          </a:xfrm>
        </p:spPr>
        <p:txBody>
          <a:bodyPr/>
          <a:lstStyle/>
          <a:p>
            <a:pPr marL="0" indent="0" algn="just">
              <a:buNone/>
            </a:pPr>
            <a:r>
              <a:rPr lang="el-GR" sz="2400" b="1" i="1" dirty="0">
                <a:solidFill>
                  <a:srgbClr val="002060"/>
                </a:solidFill>
              </a:rPr>
              <a:t>Διά ζώσης συνθήκη διάλεξης συζήτησης </a:t>
            </a:r>
            <a:endParaRPr lang="el-GR" sz="2200" b="1" dirty="0">
              <a:solidFill>
                <a:srgbClr val="002060"/>
              </a:solidFill>
            </a:endParaRPr>
          </a:p>
          <a:p>
            <a:pPr marL="0" indent="0" algn="just">
              <a:spcBef>
                <a:spcPts val="1500"/>
              </a:spcBef>
              <a:buNone/>
            </a:pPr>
            <a:r>
              <a:rPr lang="el-GR" sz="2400" b="1" dirty="0">
                <a:solidFill>
                  <a:srgbClr val="002060"/>
                </a:solidFill>
              </a:rPr>
              <a:t>ΕΡΩΤΗΣΕΙΣ Αναστοχασμού</a:t>
            </a:r>
          </a:p>
          <a:p>
            <a:pPr algn="just"/>
            <a:r>
              <a:rPr lang="el-GR" sz="2400" dirty="0">
                <a:solidFill>
                  <a:srgbClr val="002060"/>
                </a:solidFill>
              </a:rPr>
              <a:t>Σε τι ωφελεί να είμαι ανοιχτή στις πρωτοβουλίες των μαθητών;</a:t>
            </a:r>
          </a:p>
          <a:p>
            <a:pPr algn="just"/>
            <a:r>
              <a:rPr lang="el-GR" sz="2400" dirty="0">
                <a:solidFill>
                  <a:srgbClr val="002060"/>
                </a:solidFill>
              </a:rPr>
              <a:t>Χρειάζεται; Ή μπορεί να χάσω τον έλεγχο και να ξεφύγει από την πορεία του το μάθημα;</a:t>
            </a:r>
          </a:p>
          <a:p>
            <a:pPr algn="just"/>
            <a:r>
              <a:rPr lang="el-GR" sz="2400" dirty="0">
                <a:solidFill>
                  <a:srgbClr val="002060"/>
                </a:solidFill>
              </a:rPr>
              <a:t>Πώς αντιλαμβάνομαι τον διάλογο με τους μαθητές; </a:t>
            </a:r>
          </a:p>
          <a:p>
            <a:pPr algn="just"/>
            <a:r>
              <a:rPr lang="el-GR" sz="2400" dirty="0">
                <a:solidFill>
                  <a:srgbClr val="002060"/>
                </a:solidFill>
              </a:rPr>
              <a:t>Πώς τον επεκτείνω; </a:t>
            </a:r>
          </a:p>
          <a:p>
            <a:pPr algn="just"/>
            <a:r>
              <a:rPr lang="el-GR" sz="2400" dirty="0">
                <a:solidFill>
                  <a:srgbClr val="002060"/>
                </a:solidFill>
              </a:rPr>
              <a:t>Τι κάνω αν δε συζητούν; </a:t>
            </a:r>
          </a:p>
          <a:p>
            <a:pPr algn="just"/>
            <a:r>
              <a:rPr lang="el-GR" sz="2400" dirty="0">
                <a:solidFill>
                  <a:srgbClr val="002060"/>
                </a:solidFill>
              </a:rPr>
              <a:t>Πώς αξιοποιώ τη μεικτή μάθηση</a:t>
            </a:r>
            <a:r>
              <a:rPr lang="en-US" sz="2400" dirty="0">
                <a:solidFill>
                  <a:srgbClr val="002060"/>
                </a:solidFill>
              </a:rPr>
              <a:t> </a:t>
            </a:r>
            <a:r>
              <a:rPr lang="el-GR" sz="2400" dirty="0">
                <a:solidFill>
                  <a:srgbClr val="002060"/>
                </a:solidFill>
              </a:rPr>
              <a:t>στα παραπάνω;</a:t>
            </a:r>
          </a:p>
          <a:p>
            <a:pPr marL="0" indent="0">
              <a:buNone/>
            </a:pPr>
            <a:endParaRPr lang="el-GR" sz="2400"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35</a:t>
            </a:fld>
            <a:endParaRPr lang="en-ZA" dirty="0">
              <a:solidFill>
                <a:srgbClr val="FFFFFF"/>
              </a:solidFill>
            </a:endParaRPr>
          </a:p>
        </p:txBody>
      </p:sp>
    </p:spTree>
    <p:extLst>
      <p:ext uri="{BB962C8B-B14F-4D97-AF65-F5344CB8AC3E}">
        <p14:creationId xmlns:p14="http://schemas.microsoft.com/office/powerpoint/2010/main" val="92254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252930" y="222701"/>
            <a:ext cx="11455200" cy="432000"/>
          </a:xfrm>
        </p:spPr>
        <p:txBody>
          <a:bodyPr/>
          <a:lstStyle/>
          <a:p>
            <a:r>
              <a:rPr lang="el-GR" sz="2800" b="1" dirty="0">
                <a:solidFill>
                  <a:srgbClr val="002060"/>
                </a:solidFill>
              </a:rPr>
              <a:t>Διδάσκω (Διδακτικό μοντέλο) (3/5)</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1089375"/>
            <a:ext cx="11328000" cy="4679250"/>
          </a:xfrm>
        </p:spPr>
        <p:txBody>
          <a:bodyPr/>
          <a:lstStyle/>
          <a:p>
            <a:pPr marL="0" indent="0">
              <a:buNone/>
            </a:pPr>
            <a:r>
              <a:rPr lang="el-GR" sz="2400" b="1" i="1" dirty="0">
                <a:solidFill>
                  <a:srgbClr val="002060"/>
                </a:solidFill>
              </a:rPr>
              <a:t>Στη διά ζώσης συνθήκη συνεργασίας με την υποστήριξη τάμπλετ </a:t>
            </a:r>
          </a:p>
          <a:p>
            <a:pPr algn="just">
              <a:lnSpc>
                <a:spcPct val="100000"/>
              </a:lnSpc>
              <a:spcBef>
                <a:spcPts val="1500"/>
              </a:spcBef>
            </a:pPr>
            <a:r>
              <a:rPr lang="el-GR" sz="2200" dirty="0">
                <a:solidFill>
                  <a:srgbClr val="002060"/>
                </a:solidFill>
              </a:rPr>
              <a:t>Παρέχει </a:t>
            </a:r>
            <a:r>
              <a:rPr lang="el-GR" sz="2200" b="1" dirty="0">
                <a:solidFill>
                  <a:srgbClr val="002060"/>
                </a:solidFill>
              </a:rPr>
              <a:t>γραπτές διαμορφωτικές ανατροφοδοτήσεις </a:t>
            </a:r>
            <a:r>
              <a:rPr lang="el-GR" sz="2200" dirty="0">
                <a:solidFill>
                  <a:srgbClr val="002060"/>
                </a:solidFill>
              </a:rPr>
              <a:t>που θα συνεισφέρουν και ένα </a:t>
            </a:r>
            <a:r>
              <a:rPr lang="el-GR" sz="2200" b="1" dirty="0">
                <a:solidFill>
                  <a:srgbClr val="002060"/>
                </a:solidFill>
              </a:rPr>
              <a:t>είδος γραπτής δομής </a:t>
            </a:r>
            <a:r>
              <a:rPr lang="en-US" dirty="0">
                <a:solidFill>
                  <a:srgbClr val="002060"/>
                </a:solidFill>
                <a:ea typeface="Times New Roman" panose="02020603050405020304" pitchFamily="18" charset="0"/>
              </a:rPr>
              <a:t>(Azevedo, diSessa, &amp; Sherin, 2012</a:t>
            </a:r>
            <a:r>
              <a:rPr lang="el-GR" dirty="0">
                <a:solidFill>
                  <a:srgbClr val="002060"/>
                </a:solidFill>
                <a:ea typeface="Times New Roman" panose="02020603050405020304" pitchFamily="18" charset="0"/>
              </a:rPr>
              <a:t>; </a:t>
            </a:r>
            <a:r>
              <a:rPr lang="nl-NL" dirty="0">
                <a:solidFill>
                  <a:srgbClr val="002060"/>
                </a:solidFill>
                <a:ea typeface="Times New Roman" panose="02020603050405020304" pitchFamily="18" charset="0"/>
              </a:rPr>
              <a:t>Van Merriënboer, Clark, &amp; De Croock, 2002)</a:t>
            </a:r>
            <a:r>
              <a:rPr lang="el-GR" dirty="0">
                <a:solidFill>
                  <a:srgbClr val="002060"/>
                </a:solidFill>
              </a:rPr>
              <a:t>, </a:t>
            </a:r>
          </a:p>
          <a:p>
            <a:pPr algn="just">
              <a:lnSpc>
                <a:spcPct val="100000"/>
              </a:lnSpc>
              <a:spcBef>
                <a:spcPts val="500"/>
              </a:spcBef>
            </a:pPr>
            <a:r>
              <a:rPr lang="el-GR" sz="2200" dirty="0">
                <a:solidFill>
                  <a:srgbClr val="002060"/>
                </a:solidFill>
              </a:rPr>
              <a:t>Δίνει </a:t>
            </a:r>
            <a:r>
              <a:rPr lang="el-GR" sz="2200" b="1" dirty="0">
                <a:solidFill>
                  <a:srgbClr val="002060"/>
                </a:solidFill>
              </a:rPr>
              <a:t>χρόνο, </a:t>
            </a:r>
          </a:p>
          <a:p>
            <a:pPr algn="just">
              <a:lnSpc>
                <a:spcPct val="100000"/>
              </a:lnSpc>
              <a:spcBef>
                <a:spcPts val="500"/>
              </a:spcBef>
            </a:pPr>
            <a:r>
              <a:rPr lang="el-GR" sz="2200" dirty="0">
                <a:solidFill>
                  <a:srgbClr val="002060"/>
                </a:solidFill>
              </a:rPr>
              <a:t>Υποστηρίζει </a:t>
            </a:r>
            <a:r>
              <a:rPr lang="el-GR" sz="2200" b="1" dirty="0">
                <a:solidFill>
                  <a:srgbClr val="002060"/>
                </a:solidFill>
              </a:rPr>
              <a:t>διαδικαστικά </a:t>
            </a:r>
            <a:r>
              <a:rPr lang="el-GR" sz="2200" dirty="0">
                <a:solidFill>
                  <a:srgbClr val="002060"/>
                </a:solidFill>
              </a:rPr>
              <a:t>(διαδικασίες συγγραφής της εργασίας) και </a:t>
            </a:r>
            <a:r>
              <a:rPr lang="el-GR" sz="2200" b="1" dirty="0">
                <a:solidFill>
                  <a:srgbClr val="002060"/>
                </a:solidFill>
              </a:rPr>
              <a:t>υποστηρικτικά </a:t>
            </a:r>
            <a:r>
              <a:rPr lang="en-US" dirty="0">
                <a:solidFill>
                  <a:srgbClr val="002060"/>
                </a:solidFill>
                <a:ea typeface="Times New Roman" panose="02020603050405020304" pitchFamily="18" charset="0"/>
              </a:rPr>
              <a:t>(Azevedo, diSessa, &amp; Sherin, 2012</a:t>
            </a:r>
            <a:r>
              <a:rPr lang="el-GR" dirty="0">
                <a:solidFill>
                  <a:srgbClr val="002060"/>
                </a:solidFill>
                <a:ea typeface="Times New Roman" panose="02020603050405020304" pitchFamily="18" charset="0"/>
              </a:rPr>
              <a:t>; </a:t>
            </a:r>
            <a:r>
              <a:rPr lang="nl-NL" dirty="0">
                <a:solidFill>
                  <a:srgbClr val="002060"/>
                </a:solidFill>
                <a:ea typeface="Times New Roman" panose="02020603050405020304" pitchFamily="18" charset="0"/>
              </a:rPr>
              <a:t>Van Merriënboer, Clark, &amp; De Croock, 2002)</a:t>
            </a:r>
            <a:r>
              <a:rPr lang="el-GR" dirty="0">
                <a:solidFill>
                  <a:srgbClr val="002060"/>
                </a:solidFill>
                <a:ea typeface="Times New Roman" panose="02020603050405020304" pitchFamily="18" charset="0"/>
              </a:rPr>
              <a:t> </a:t>
            </a:r>
            <a:r>
              <a:rPr lang="el-GR" sz="2200" b="1" dirty="0">
                <a:solidFill>
                  <a:srgbClr val="002060"/>
                </a:solidFill>
              </a:rPr>
              <a:t>για γνωστικά θέματα </a:t>
            </a:r>
            <a:r>
              <a:rPr lang="el-GR" dirty="0">
                <a:solidFill>
                  <a:srgbClr val="002060"/>
                </a:solidFill>
              </a:rPr>
              <a:t>(</a:t>
            </a:r>
            <a:r>
              <a:rPr lang="el-GR" b="1" dirty="0">
                <a:solidFill>
                  <a:srgbClr val="002060"/>
                </a:solidFill>
              </a:rPr>
              <a:t>πρωτόκολλα μεγαλόφωνης σκέψης</a:t>
            </a:r>
            <a:r>
              <a:rPr lang="en-US" b="1" dirty="0">
                <a:solidFill>
                  <a:srgbClr val="002060"/>
                </a:solidFill>
                <a:effectLst/>
                <a:ea typeface="Times New Roman" panose="02020603050405020304" pitchFamily="18" charset="0"/>
              </a:rPr>
              <a:t> </a:t>
            </a:r>
            <a:r>
              <a:rPr lang="en-US" dirty="0">
                <a:solidFill>
                  <a:srgbClr val="002060"/>
                </a:solidFill>
                <a:effectLst/>
                <a:ea typeface="Times New Roman" panose="02020603050405020304" pitchFamily="18" charset="0"/>
              </a:rPr>
              <a:t>Gold &amp; Gibson, 2001)</a:t>
            </a:r>
            <a:r>
              <a:rPr lang="el-GR" sz="2400" dirty="0">
                <a:solidFill>
                  <a:srgbClr val="002060"/>
                </a:solidFill>
              </a:rPr>
              <a:t>, </a:t>
            </a:r>
            <a:r>
              <a:rPr lang="el-GR" dirty="0">
                <a:solidFill>
                  <a:srgbClr val="002060"/>
                </a:solidFill>
              </a:rPr>
              <a:t>(</a:t>
            </a:r>
            <a:r>
              <a:rPr lang="el-GR" b="1" dirty="0">
                <a:solidFill>
                  <a:srgbClr val="002060"/>
                </a:solidFill>
              </a:rPr>
              <a:t>απλοποίηση και διδακτικός μετασχηματισμός </a:t>
            </a:r>
            <a:r>
              <a:rPr lang="en-US" dirty="0">
                <a:solidFill>
                  <a:srgbClr val="002060"/>
                </a:solidFill>
                <a:effectLst/>
                <a:ea typeface="Calibri" panose="020F0502020204030204" pitchFamily="34" charset="0"/>
              </a:rPr>
              <a:t>Chevallard</a:t>
            </a:r>
            <a:r>
              <a:rPr lang="el-GR" dirty="0">
                <a:solidFill>
                  <a:srgbClr val="002060"/>
                </a:solidFill>
                <a:effectLst/>
                <a:ea typeface="Calibri" panose="020F0502020204030204" pitchFamily="34" charset="0"/>
              </a:rPr>
              <a:t>, 1985; </a:t>
            </a:r>
            <a:r>
              <a:rPr lang="en-US" dirty="0">
                <a:solidFill>
                  <a:srgbClr val="002060"/>
                </a:solidFill>
                <a:effectLst/>
                <a:ea typeface="Calibri" panose="020F0502020204030204" pitchFamily="34" charset="0"/>
              </a:rPr>
              <a:t>Chevallard</a:t>
            </a:r>
            <a:r>
              <a:rPr lang="el-GR" dirty="0">
                <a:solidFill>
                  <a:srgbClr val="002060"/>
                </a:solidFill>
                <a:effectLst/>
                <a:ea typeface="Calibri" panose="020F0502020204030204" pitchFamily="34" charset="0"/>
              </a:rPr>
              <a:t>, 2019; Καριώτογλου, 2021</a:t>
            </a:r>
            <a:r>
              <a:rPr lang="el-GR" dirty="0">
                <a:solidFill>
                  <a:srgbClr val="002060"/>
                </a:solidFill>
              </a:rPr>
              <a:t> κ.ο.κ) </a:t>
            </a:r>
            <a:r>
              <a:rPr lang="el-GR" sz="2200" b="1" dirty="0">
                <a:solidFill>
                  <a:srgbClr val="002060"/>
                </a:solidFill>
              </a:rPr>
              <a:t>και να ενθαρρύνει συναισθηματικά τους μαθητές καθόλη τη διάρκεια της μαθησιακής διαδικασίας </a:t>
            </a:r>
            <a:r>
              <a:rPr lang="en-US" sz="2200" b="1" dirty="0">
                <a:solidFill>
                  <a:srgbClr val="002060"/>
                </a:solidFill>
              </a:rPr>
              <a:t> </a:t>
            </a:r>
            <a:r>
              <a:rPr lang="en-US" dirty="0">
                <a:solidFill>
                  <a:srgbClr val="002060"/>
                </a:solidFill>
              </a:rPr>
              <a:t>(Halverson &amp; Graham, 2019)</a:t>
            </a:r>
            <a:r>
              <a:rPr lang="el-GR" dirty="0">
                <a:solidFill>
                  <a:srgbClr val="002060"/>
                </a:solidFill>
              </a:rPr>
              <a:t>,</a:t>
            </a:r>
          </a:p>
          <a:p>
            <a:pPr algn="just">
              <a:lnSpc>
                <a:spcPct val="100000"/>
              </a:lnSpc>
              <a:spcBef>
                <a:spcPts val="500"/>
              </a:spcBef>
            </a:pPr>
            <a:r>
              <a:rPr kumimoji="0" lang="el-GR" sz="2200" b="1" i="0" u="none" strike="noStrike" kern="1200" cap="none" spc="0" normalizeH="0" noProof="0" dirty="0">
                <a:ln>
                  <a:noFill/>
                </a:ln>
                <a:solidFill>
                  <a:srgbClr val="002060"/>
                </a:solidFill>
                <a:effectLst/>
                <a:uLnTx/>
                <a:uFillTx/>
                <a:latin typeface="Calibri"/>
                <a:ea typeface="Times New Roman" panose="02020603050405020304" pitchFamily="18" charset="0"/>
                <a:cs typeface="+mn-cs"/>
              </a:rPr>
              <a:t>Συνδέει την εννοιολογική γνώση από τη μία συνθήκη στην άλλη </a:t>
            </a:r>
            <a:r>
              <a:rPr kumimoji="0" lang="en-US" sz="1800" b="0"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(Scott, Mortimer, &amp; Ametller, 2011)</a:t>
            </a:r>
            <a:r>
              <a:rPr kumimoji="0" lang="el-GR" sz="1800" b="0"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p>
          <a:p>
            <a:pPr algn="just">
              <a:lnSpc>
                <a:spcPct val="100000"/>
              </a:lnSpc>
              <a:spcBef>
                <a:spcPts val="0"/>
              </a:spcBef>
            </a:pPr>
            <a:endParaRPr lang="el-GR"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a:xfrm>
            <a:off x="6707070" y="6277243"/>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36</a:t>
            </a:fld>
            <a:endParaRPr lang="en-ZA" dirty="0">
              <a:solidFill>
                <a:srgbClr val="FFFFFF"/>
              </a:solidFill>
            </a:endParaRPr>
          </a:p>
        </p:txBody>
      </p:sp>
    </p:spTree>
    <p:extLst>
      <p:ext uri="{BB962C8B-B14F-4D97-AF65-F5344CB8AC3E}">
        <p14:creationId xmlns:p14="http://schemas.microsoft.com/office/powerpoint/2010/main" val="3110909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368400" y="229389"/>
            <a:ext cx="11455200" cy="432000"/>
          </a:xfrm>
        </p:spPr>
        <p:txBody>
          <a:bodyPr/>
          <a:lstStyle/>
          <a:p>
            <a:r>
              <a:rPr lang="el-GR" sz="2800" b="1" dirty="0">
                <a:solidFill>
                  <a:srgbClr val="002060"/>
                </a:solidFill>
              </a:rPr>
              <a:t>Διδάσκω (Διδακτικό μοντέλο) (4/5)</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1089375"/>
            <a:ext cx="11328000" cy="4679250"/>
          </a:xfrm>
        </p:spPr>
        <p:txBody>
          <a:bodyPr/>
          <a:lstStyle/>
          <a:p>
            <a:pPr marL="0" indent="0">
              <a:buNone/>
            </a:pPr>
            <a:r>
              <a:rPr lang="el-GR" sz="2400" b="1" i="1" dirty="0">
                <a:solidFill>
                  <a:srgbClr val="002060"/>
                </a:solidFill>
              </a:rPr>
              <a:t>Στη διά ζώσης συνθήκη συνεργασίας με την υποστήριξη τάμπλετ</a:t>
            </a:r>
            <a:endParaRPr lang="el-GR" sz="2200" b="1" dirty="0">
              <a:solidFill>
                <a:srgbClr val="002060"/>
              </a:solidFill>
            </a:endParaRPr>
          </a:p>
          <a:p>
            <a:pPr algn="just">
              <a:lnSpc>
                <a:spcPct val="100000"/>
              </a:lnSpc>
            </a:pPr>
            <a:r>
              <a:rPr lang="el-GR" sz="2200" b="1" dirty="0">
                <a:solidFill>
                  <a:srgbClr val="002060"/>
                </a:solidFill>
              </a:rPr>
              <a:t>Διαφοροποιεί την υποστήριξή της </a:t>
            </a:r>
            <a:r>
              <a:rPr lang="el-GR" sz="2200" dirty="0">
                <a:solidFill>
                  <a:srgbClr val="002060"/>
                </a:solidFill>
              </a:rPr>
              <a:t>σε κάποιους μαθητές: παράσχει μεγαλύτερη δομή και σε κάποιους όχι αν νιώθει ότι δεν το χρειάζονται </a:t>
            </a:r>
            <a:r>
              <a:rPr lang="en-US" dirty="0">
                <a:solidFill>
                  <a:srgbClr val="002060"/>
                </a:solidFill>
              </a:rPr>
              <a:t>(Azevedo, diSessa, &amp; Sherin, 2012</a:t>
            </a:r>
            <a:r>
              <a:rPr lang="el-GR" dirty="0">
                <a:solidFill>
                  <a:srgbClr val="002060"/>
                </a:solidFill>
              </a:rPr>
              <a:t>; </a:t>
            </a:r>
            <a:r>
              <a:rPr lang="en-US" dirty="0">
                <a:solidFill>
                  <a:srgbClr val="002060"/>
                </a:solidFill>
              </a:rPr>
              <a:t>Tomlinson, 2001)</a:t>
            </a:r>
            <a:r>
              <a:rPr lang="el-GR" dirty="0">
                <a:solidFill>
                  <a:srgbClr val="002060"/>
                </a:solidFill>
              </a:rPr>
              <a:t>,</a:t>
            </a:r>
          </a:p>
          <a:p>
            <a:pPr algn="just">
              <a:lnSpc>
                <a:spcPct val="100000"/>
              </a:lnSpc>
            </a:pPr>
            <a:r>
              <a:rPr lang="el-GR" sz="2200" b="1" dirty="0">
                <a:solidFill>
                  <a:srgbClr val="002060"/>
                </a:solidFill>
                <a:effectLst/>
                <a:ea typeface="Times New Roman" panose="02020603050405020304" pitchFamily="18" charset="0"/>
              </a:rPr>
              <a:t>Παρέχει Έντυπη γραπτή υποστήριξη των μαθητών </a:t>
            </a:r>
            <a:r>
              <a:rPr lang="el-GR" sz="2200" dirty="0">
                <a:solidFill>
                  <a:srgbClr val="002060"/>
                </a:solidFill>
                <a:effectLst/>
                <a:ea typeface="Times New Roman" panose="02020603050405020304" pitchFamily="18" charset="0"/>
              </a:rPr>
              <a:t>(χειραπτικά) με παραδείγματα π.χ. ανίχνευσης κριτικού γραμματισμού</a:t>
            </a:r>
            <a:r>
              <a:rPr lang="el-GR" sz="2200" dirty="0">
                <a:solidFill>
                  <a:srgbClr val="002060"/>
                </a:solidFill>
                <a:ea typeface="Times New Roman" panose="02020603050405020304" pitchFamily="18" charset="0"/>
              </a:rPr>
              <a:t> </a:t>
            </a:r>
            <a:r>
              <a:rPr lang="en-US" dirty="0">
                <a:solidFill>
                  <a:srgbClr val="002060"/>
                </a:solidFill>
                <a:ea typeface="Times New Roman" panose="02020603050405020304" pitchFamily="18" charset="0"/>
              </a:rPr>
              <a:t>(Azevedo, diSessa, &amp; Sherin, 2012</a:t>
            </a:r>
            <a:r>
              <a:rPr lang="el-GR" dirty="0">
                <a:solidFill>
                  <a:srgbClr val="002060"/>
                </a:solidFill>
                <a:ea typeface="Times New Roman" panose="02020603050405020304" pitchFamily="18" charset="0"/>
              </a:rPr>
              <a:t>; </a:t>
            </a:r>
            <a:r>
              <a:rPr lang="nl-NL" dirty="0">
                <a:solidFill>
                  <a:srgbClr val="002060"/>
                </a:solidFill>
                <a:ea typeface="Times New Roman" panose="02020603050405020304" pitchFamily="18" charset="0"/>
              </a:rPr>
              <a:t>Van Merriënboer, Clark, &amp; De Croock, 2002)</a:t>
            </a:r>
            <a:r>
              <a:rPr lang="el-GR" dirty="0">
                <a:solidFill>
                  <a:srgbClr val="002060"/>
                </a:solidFill>
                <a:ea typeface="Times New Roman" panose="02020603050405020304" pitchFamily="18" charset="0"/>
              </a:rPr>
              <a:t>,</a:t>
            </a:r>
            <a:endParaRPr lang="el-GR" dirty="0">
              <a:solidFill>
                <a:srgbClr val="002060"/>
              </a:solidFill>
              <a:effectLst/>
              <a:ea typeface="Times New Roman" panose="02020603050405020304" pitchFamily="18" charset="0"/>
            </a:endParaRPr>
          </a:p>
          <a:p>
            <a:pPr marL="266700" marR="0" lvl="0" indent="-2667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200" b="1" i="0" u="none" strike="noStrike" kern="1200" cap="none" spc="0" normalizeH="0" noProof="0" dirty="0">
                <a:ln>
                  <a:noFill/>
                </a:ln>
                <a:solidFill>
                  <a:srgbClr val="002060"/>
                </a:solidFill>
                <a:effectLst/>
                <a:uLnTx/>
                <a:uFillTx/>
                <a:latin typeface="Calibri"/>
                <a:ea typeface="Times New Roman" panose="02020603050405020304" pitchFamily="18" charset="0"/>
                <a:cs typeface="+mn-cs"/>
              </a:rPr>
              <a:t>Παρέχει γραπτή υποστήριξη </a:t>
            </a:r>
            <a:r>
              <a:rPr kumimoji="0" lang="el-GR" b="0" i="0" u="none" strike="noStrike" kern="1200" cap="none" spc="0" normalizeH="0" baseline="0" noProof="0" dirty="0">
                <a:ln>
                  <a:noFill/>
                </a:ln>
                <a:solidFill>
                  <a:srgbClr val="002060"/>
                </a:solidFill>
                <a:effectLst/>
                <a:uLnTx/>
                <a:uFillTx/>
                <a:ea typeface="Times New Roman" panose="02020603050405020304" pitchFamily="18" charset="0"/>
                <a:cs typeface="+mn-cs"/>
              </a:rPr>
              <a:t>(έντυπα χειραπτικά με συγκεκριμένη επικέντρωση σε βασικά σημεία </a:t>
            </a:r>
            <a:r>
              <a:rPr lang="en-US" i="1" dirty="0">
                <a:solidFill>
                  <a:srgbClr val="002060"/>
                </a:solidFill>
              </a:rPr>
              <a:t>Blythe, 1997; Harlen, 2015; McTighe &amp; Wiggins, 2004; Tomlinson &amp; McTighe, 2006)</a:t>
            </a:r>
            <a:r>
              <a:rPr lang="el-GR" i="1" dirty="0">
                <a:solidFill>
                  <a:srgbClr val="002060"/>
                </a:solidFill>
              </a:rPr>
              <a:t> </a:t>
            </a:r>
            <a:r>
              <a:rPr kumimoji="0" lang="el-GR" sz="2200" b="0" i="0" u="none" strike="noStrike" kern="1200" cap="none" spc="0" normalizeH="0" noProof="0" dirty="0">
                <a:ln>
                  <a:noFill/>
                </a:ln>
                <a:solidFill>
                  <a:srgbClr val="002060"/>
                </a:solidFill>
                <a:effectLst/>
                <a:uLnTx/>
                <a:uFillTx/>
                <a:latin typeface="Calibri"/>
                <a:ea typeface="Times New Roman" panose="02020603050405020304" pitchFamily="18" charset="0"/>
                <a:cs typeface="+mn-cs"/>
              </a:rPr>
              <a:t>με ενδεικτικούς «καλούς» και «κακούς» διαλόγους προκειμένου να τους υποστηρίξει στον τρόπο με τον οποίο χρειάζεται να τεκμηριώνουν αυτά που λένε. </a:t>
            </a:r>
          </a:p>
          <a:p>
            <a:pPr algn="just">
              <a:lnSpc>
                <a:spcPct val="100000"/>
              </a:lnSpc>
            </a:pPr>
            <a:r>
              <a:rPr lang="el-GR" sz="2400" b="1" dirty="0">
                <a:solidFill>
                  <a:srgbClr val="002060"/>
                </a:solidFill>
              </a:rPr>
              <a:t>ΕΡΩΤΗΣΗ αναστοχασμού: γιατί χρειάζεται η γραπτή δομή στην ανατροφοδότηση; Μήπως είναι χαμένος χρόνος και πρόσθετος φόρτος για την εκπαιδευτικό; </a:t>
            </a:r>
            <a:endParaRPr lang="el-GR" sz="22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37</a:t>
            </a:fld>
            <a:endParaRPr lang="en-ZA" dirty="0">
              <a:solidFill>
                <a:srgbClr val="FFFFFF"/>
              </a:solidFill>
            </a:endParaRPr>
          </a:p>
        </p:txBody>
      </p:sp>
    </p:spTree>
    <p:extLst>
      <p:ext uri="{BB962C8B-B14F-4D97-AF65-F5344CB8AC3E}">
        <p14:creationId xmlns:p14="http://schemas.microsoft.com/office/powerpoint/2010/main" val="396444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168021" y="171453"/>
            <a:ext cx="11497818" cy="432000"/>
          </a:xfrm>
        </p:spPr>
        <p:txBody>
          <a:bodyPr/>
          <a:lstStyle/>
          <a:p>
            <a:r>
              <a:rPr lang="el-GR" sz="2800" b="1" dirty="0">
                <a:solidFill>
                  <a:srgbClr val="002060"/>
                </a:solidFill>
              </a:rPr>
              <a:t>Διδάσκω (Διδακτικό μοντέλο) (5/5)</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928049"/>
            <a:ext cx="11328000" cy="4679250"/>
          </a:xfrm>
        </p:spPr>
        <p:txBody>
          <a:bodyPr/>
          <a:lstStyle/>
          <a:p>
            <a:pPr marL="0" indent="0" algn="just">
              <a:buNone/>
            </a:pPr>
            <a:r>
              <a:rPr lang="el-GR" sz="2400" b="1" dirty="0">
                <a:solidFill>
                  <a:srgbClr val="002060"/>
                </a:solidFill>
              </a:rPr>
              <a:t>Υποστηρίζει τους μαθητές διαφοροποιημένα στις διαφορετικές</a:t>
            </a:r>
            <a:r>
              <a:rPr lang="el-GR" sz="2400" b="1" i="1" dirty="0">
                <a:solidFill>
                  <a:srgbClr val="002060"/>
                </a:solidFill>
              </a:rPr>
              <a:t> εξ αποστάσεως συνομιλίες: </a:t>
            </a:r>
          </a:p>
          <a:p>
            <a:pPr marL="0" indent="0" algn="just">
              <a:buNone/>
            </a:pPr>
            <a:r>
              <a:rPr lang="el-GR" sz="2200" b="1" i="1" dirty="0">
                <a:solidFill>
                  <a:srgbClr val="002060"/>
                </a:solidFill>
              </a:rPr>
              <a:t>Στο χρονολόγιο: </a:t>
            </a:r>
            <a:r>
              <a:rPr lang="el-GR" sz="2200" dirty="0">
                <a:solidFill>
                  <a:srgbClr val="002060"/>
                </a:solidFill>
              </a:rPr>
              <a:t>ατομικές/ομαδικές εργασίες, ομαδικές τελικές αξιολογήσεις, ετεροαξιολογήσεις εργασιών, ομαδικούς/ατομικούς αναστοχασμούς, portfolio για την αύξηση της αυτορρύθμισης των μαθητών. </a:t>
            </a:r>
          </a:p>
          <a:p>
            <a:pPr marL="0" indent="0" algn="just">
              <a:buNone/>
            </a:pPr>
            <a:r>
              <a:rPr lang="el-GR" sz="2200" b="1" i="1" dirty="0">
                <a:solidFill>
                  <a:srgbClr val="002060"/>
                </a:solidFill>
              </a:rPr>
              <a:t>Την εξ αποστάσεως δυαδική συνομιλία: </a:t>
            </a:r>
            <a:r>
              <a:rPr lang="el-GR" sz="2200" dirty="0">
                <a:solidFill>
                  <a:srgbClr val="002060"/>
                </a:solidFill>
              </a:rPr>
              <a:t>ατομικές ανατροφοδοτήσεις με συναισθηματική συνιστώσα, εξατομικευμένη ατομική συμβουλευτική. </a:t>
            </a:r>
          </a:p>
          <a:p>
            <a:pPr marL="0" indent="0" algn="just">
              <a:buNone/>
            </a:pPr>
            <a:r>
              <a:rPr lang="el-GR" sz="2200" b="1" i="1" dirty="0">
                <a:solidFill>
                  <a:srgbClr val="002060"/>
                </a:solidFill>
              </a:rPr>
              <a:t>Την εξ αποστάσεως επιμέρους ομαδική:</a:t>
            </a:r>
            <a:r>
              <a:rPr lang="el-GR" sz="2200" dirty="0">
                <a:solidFill>
                  <a:srgbClr val="002060"/>
                </a:solidFill>
              </a:rPr>
              <a:t> ζητήματα ομάδας, διαμορφωτική πορεία ομαδικών εργασιών, χώρος πιθανής συνεργασίας της ομάδας, ανάρτηση ομαδικής ανατροφοδότησης των εργασιών μία μέρα πριν τη συνεργασία στο σχολείο. </a:t>
            </a:r>
          </a:p>
          <a:p>
            <a:pPr marL="0" indent="0" algn="just">
              <a:buNone/>
            </a:pPr>
            <a:r>
              <a:rPr lang="el-GR" sz="2200" b="1" i="1" dirty="0">
                <a:solidFill>
                  <a:srgbClr val="002060"/>
                </a:solidFill>
              </a:rPr>
              <a:t>Την εξ αποστάσεως ομαδική συνομιλία:</a:t>
            </a:r>
            <a:r>
              <a:rPr lang="el-GR" sz="2200" dirty="0">
                <a:solidFill>
                  <a:srgbClr val="002060"/>
                </a:solidFill>
              </a:rPr>
              <a:t> άτυπη χρήση των γραμματισμών μέσα από θέματα που φέρνουν οι ίδιοι οι μαθητές στο προσκήνιο, θέματα που απασχολούν τους μαθητές και έχουν σχέση με κάποιον τρόπο είτε με το σχολείο και τη ζωή τους γύρω από αυτό είτε με τη λογοτεχνία και τη θεματική που τους απασχολεί. </a:t>
            </a: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38</a:t>
            </a:fld>
            <a:endParaRPr lang="en-ZA" dirty="0">
              <a:solidFill>
                <a:srgbClr val="FFFFFF"/>
              </a:solidFill>
            </a:endParaRPr>
          </a:p>
        </p:txBody>
      </p:sp>
    </p:spTree>
    <p:extLst>
      <p:ext uri="{BB962C8B-B14F-4D97-AF65-F5344CB8AC3E}">
        <p14:creationId xmlns:p14="http://schemas.microsoft.com/office/powerpoint/2010/main" val="457334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D56A9276-E4C0-DAC9-5DE9-4ADF5596B7A0}"/>
              </a:ext>
            </a:extLst>
          </p:cNvPr>
          <p:cNvPicPr>
            <a:picLocks noChangeAspect="1"/>
          </p:cNvPicPr>
          <p:nvPr/>
        </p:nvPicPr>
        <p:blipFill>
          <a:blip r:embed="rId2">
            <a:clrChange>
              <a:clrFrom>
                <a:srgbClr val="FAFBFF"/>
              </a:clrFrom>
              <a:clrTo>
                <a:srgbClr val="FAFBFF">
                  <a:alpha val="0"/>
                </a:srgbClr>
              </a:clrTo>
            </a:clrChange>
            <a:extLst>
              <a:ext uri="{28A0092B-C50C-407E-A947-70E740481C1C}">
                <a14:useLocalDpi xmlns:a14="http://schemas.microsoft.com/office/drawing/2010/main" val="0"/>
              </a:ext>
            </a:extLst>
          </a:blip>
          <a:stretch>
            <a:fillRect/>
          </a:stretch>
        </p:blipFill>
        <p:spPr>
          <a:xfrm rot="2812608">
            <a:off x="7944779" y="-55593"/>
            <a:ext cx="4070633" cy="2981739"/>
          </a:xfrm>
          <a:prstGeom prst="ellipse">
            <a:avLst/>
          </a:prstGeom>
          <a:ln>
            <a:noFill/>
          </a:ln>
          <a:effectLst>
            <a:softEdge rad="112500"/>
          </a:effectLst>
        </p:spPr>
      </p:pic>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148233" y="294985"/>
            <a:ext cx="11537393" cy="432000"/>
          </a:xfrm>
        </p:spPr>
        <p:txBody>
          <a:bodyPr/>
          <a:lstStyle/>
          <a:p>
            <a:r>
              <a:rPr lang="el-GR" sz="2800" b="1" dirty="0">
                <a:solidFill>
                  <a:srgbClr val="002060"/>
                </a:solidFill>
              </a:rPr>
              <a:t>Αναστοχάζομαι</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726985"/>
            <a:ext cx="11328000" cy="4679250"/>
          </a:xfrm>
        </p:spPr>
        <p:txBody>
          <a:bodyPr/>
          <a:lstStyle/>
          <a:p>
            <a:pPr marL="0" indent="0" algn="just">
              <a:buNone/>
            </a:pPr>
            <a:endParaRPr lang="el-GR" sz="2400" b="1" dirty="0">
              <a:solidFill>
                <a:srgbClr val="002060"/>
              </a:solidFill>
            </a:endParaRPr>
          </a:p>
          <a:p>
            <a:pPr marL="0" indent="0" algn="just">
              <a:buNone/>
            </a:pPr>
            <a:r>
              <a:rPr lang="el-GR" sz="2400" b="1" dirty="0">
                <a:solidFill>
                  <a:srgbClr val="002060"/>
                </a:solidFill>
              </a:rPr>
              <a:t>ΕΡΩΤΗΣΕΙΣ αναστοχασμού</a:t>
            </a:r>
          </a:p>
          <a:p>
            <a:pPr algn="just"/>
            <a:r>
              <a:rPr lang="el-GR" sz="2400" dirty="0">
                <a:solidFill>
                  <a:srgbClr val="002060"/>
                </a:solidFill>
              </a:rPr>
              <a:t>Τι σημαίνει άτυπη χρήση των γραμματισμών; </a:t>
            </a:r>
          </a:p>
          <a:p>
            <a:pPr algn="just"/>
            <a:r>
              <a:rPr lang="el-GR" sz="2400" dirty="0">
                <a:solidFill>
                  <a:srgbClr val="002060"/>
                </a:solidFill>
              </a:rPr>
              <a:t>Γιατί είναι σημαντική η χρήση της στην εξ αποστάσεως συνθήκη; </a:t>
            </a:r>
          </a:p>
          <a:p>
            <a:pPr algn="just"/>
            <a:r>
              <a:rPr lang="el-GR" sz="2400" dirty="0">
                <a:solidFill>
                  <a:srgbClr val="002060"/>
                </a:solidFill>
              </a:rPr>
              <a:t>Πώς μπορούμε να αξιοποιήσουμε την εξ αποστάσεως συνθήκη για να αυξήσουμε την αλληλεπίδραση των μαθητών;</a:t>
            </a:r>
          </a:p>
          <a:p>
            <a:pPr algn="just"/>
            <a:r>
              <a:rPr lang="el-GR" sz="2400" dirty="0">
                <a:solidFill>
                  <a:srgbClr val="002060"/>
                </a:solidFill>
              </a:rPr>
              <a:t>Γιατί είναι σημαντική η αλληλεπίδραση των μαθητών; </a:t>
            </a:r>
          </a:p>
          <a:p>
            <a:pPr algn="just"/>
            <a:r>
              <a:rPr lang="el-GR" sz="2400" dirty="0">
                <a:solidFill>
                  <a:srgbClr val="002060"/>
                </a:solidFill>
              </a:rPr>
              <a:t>Φτάνει μόνο η αλληλεπίδραση; </a:t>
            </a:r>
          </a:p>
          <a:p>
            <a:pPr algn="just"/>
            <a:r>
              <a:rPr lang="el-GR" sz="2400" dirty="0">
                <a:solidFill>
                  <a:srgbClr val="002060"/>
                </a:solidFill>
              </a:rPr>
              <a:t>Τι άλλο χρειαζόμαστε για να έχουμε πολύ καλά μαθησιακά αποτελέσματα; </a:t>
            </a:r>
          </a:p>
          <a:p>
            <a:pPr marL="0" indent="0" algn="just">
              <a:buNone/>
            </a:pPr>
            <a:endParaRPr lang="el-GR" sz="2400" dirty="0">
              <a:solidFill>
                <a:srgbClr val="002060"/>
              </a:solidFill>
            </a:endParaRPr>
          </a:p>
          <a:p>
            <a:pPr marL="0" indent="0" algn="just">
              <a:buNone/>
            </a:pPr>
            <a:r>
              <a:rPr lang="el-GR" sz="2400" dirty="0">
                <a:solidFill>
                  <a:srgbClr val="002060"/>
                </a:solidFill>
              </a:rPr>
              <a:t> </a:t>
            </a:r>
            <a:endParaRPr lang="el-GR" sz="2200"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39</a:t>
            </a:fld>
            <a:endParaRPr lang="en-ZA" dirty="0">
              <a:solidFill>
                <a:srgbClr val="FFFFFF"/>
              </a:solidFill>
            </a:endParaRPr>
          </a:p>
        </p:txBody>
      </p:sp>
    </p:spTree>
    <p:extLst>
      <p:ext uri="{BB962C8B-B14F-4D97-AF65-F5344CB8AC3E}">
        <p14:creationId xmlns:p14="http://schemas.microsoft.com/office/powerpoint/2010/main" val="96229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15A3E7-87EE-4403-8533-339493D9F5F7}"/>
              </a:ext>
            </a:extLst>
          </p:cNvPr>
          <p:cNvSpPr>
            <a:spLocks noGrp="1"/>
          </p:cNvSpPr>
          <p:nvPr>
            <p:ph type="title"/>
          </p:nvPr>
        </p:nvSpPr>
        <p:spPr/>
        <p:txBody>
          <a:bodyPr/>
          <a:lstStyle/>
          <a:p>
            <a:r>
              <a:rPr lang="el-GR" dirty="0">
                <a:solidFill>
                  <a:srgbClr val="FF0000"/>
                </a:solidFill>
              </a:rPr>
              <a:t>Στάση 1</a:t>
            </a:r>
          </a:p>
        </p:txBody>
      </p:sp>
      <p:sp>
        <p:nvSpPr>
          <p:cNvPr id="3" name="Θέση περιεχομένου 2">
            <a:extLst>
              <a:ext uri="{FF2B5EF4-FFF2-40B4-BE49-F238E27FC236}">
                <a16:creationId xmlns:a16="http://schemas.microsoft.com/office/drawing/2014/main" id="{64648F86-71DC-4E3C-B69D-886DB87DF48F}"/>
              </a:ext>
            </a:extLst>
          </p:cNvPr>
          <p:cNvSpPr>
            <a:spLocks noGrp="1"/>
          </p:cNvSpPr>
          <p:nvPr>
            <p:ph idx="1"/>
          </p:nvPr>
        </p:nvSpPr>
        <p:spPr/>
        <p:txBody>
          <a:bodyPr/>
          <a:lstStyle/>
          <a:p>
            <a:pPr marL="0" indent="0">
              <a:buNone/>
            </a:pPr>
            <a:r>
              <a:rPr lang="el-GR" sz="2400" dirty="0">
                <a:solidFill>
                  <a:srgbClr val="7030A0"/>
                </a:solidFill>
              </a:rPr>
              <a:t>Προηγούμενη εμπειρία</a:t>
            </a:r>
          </a:p>
          <a:p>
            <a:pPr marL="0" indent="0">
              <a:buNone/>
            </a:pPr>
            <a:endParaRPr lang="el-GR" sz="2400" dirty="0"/>
          </a:p>
          <a:p>
            <a:pPr marL="0" indent="0">
              <a:buNone/>
            </a:pPr>
            <a:r>
              <a:rPr lang="el-GR" sz="2400" dirty="0"/>
              <a:t>Ποιες είναι οι σημαντικές διαστάσεις ως προς τις οποίες διαφέρουν </a:t>
            </a:r>
          </a:p>
          <a:p>
            <a:pPr marL="0" indent="0">
              <a:buNone/>
            </a:pPr>
            <a:r>
              <a:rPr lang="el-GR" sz="2400" dirty="0"/>
              <a:t>Α) το από απόσταση (διαδικτυακό) μάθημα από τη</a:t>
            </a:r>
          </a:p>
          <a:p>
            <a:pPr marL="0" indent="0">
              <a:buNone/>
            </a:pPr>
            <a:r>
              <a:rPr lang="el-GR" sz="2400" dirty="0"/>
              <a:t>Β) πρόσωπο με πρόσωπο διδασκαλία;</a:t>
            </a:r>
          </a:p>
          <a:p>
            <a:pPr marL="0" indent="0">
              <a:buNone/>
            </a:pPr>
            <a:endParaRPr lang="el-GR" sz="2400" dirty="0"/>
          </a:p>
          <a:p>
            <a:pPr marL="0" indent="0">
              <a:buNone/>
            </a:pPr>
            <a:r>
              <a:rPr lang="el-GR" sz="2400" dirty="0"/>
              <a:t>(Γιατί να μην είναι ένα συνέχεια του άλλου;)</a:t>
            </a:r>
          </a:p>
          <a:p>
            <a:pPr marL="0" indent="0">
              <a:buNone/>
            </a:pPr>
            <a:r>
              <a:rPr lang="el-GR" sz="2400" dirty="0"/>
              <a:t>Ποιες διαστάσεις θα έπρεπε να είναι σημαντικές για να διαφοροποιήσουν συνθήκες μάθησης/διδασκαλίας;</a:t>
            </a:r>
          </a:p>
          <a:p>
            <a:pPr marL="0" indent="0">
              <a:buNone/>
            </a:pPr>
            <a:r>
              <a:rPr lang="en-US" sz="2400" dirty="0">
                <a:solidFill>
                  <a:srgbClr val="FF0000"/>
                </a:solidFill>
              </a:rPr>
              <a:t>(affordances and constraints,  </a:t>
            </a:r>
            <a:r>
              <a:rPr lang="el-GR" sz="2400" dirty="0">
                <a:solidFill>
                  <a:srgbClr val="FF0000"/>
                </a:solidFill>
              </a:rPr>
              <a:t>ευχέρειες και περιορισμοί)</a:t>
            </a:r>
          </a:p>
        </p:txBody>
      </p:sp>
      <p:sp>
        <p:nvSpPr>
          <p:cNvPr id="4" name="Θέση υποσέλιδου 3">
            <a:extLst>
              <a:ext uri="{FF2B5EF4-FFF2-40B4-BE49-F238E27FC236}">
                <a16:creationId xmlns:a16="http://schemas.microsoft.com/office/drawing/2014/main" id="{FD045AB2-D17E-47DC-A746-94E70FAC56CA}"/>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0FE7641A-3532-405D-B6AC-22D173668242}"/>
              </a:ext>
            </a:extLst>
          </p:cNvPr>
          <p:cNvSpPr>
            <a:spLocks noGrp="1"/>
          </p:cNvSpPr>
          <p:nvPr>
            <p:ph type="sldNum" sz="quarter" idx="33"/>
          </p:nvPr>
        </p:nvSpPr>
        <p:spPr/>
        <p:txBody>
          <a:bodyPr/>
          <a:lstStyle/>
          <a:p>
            <a:fld id="{19B51A1E-902D-48AF-9020-955120F399B6}" type="slidenum">
              <a:rPr lang="en-ZA" smtClean="0">
                <a:solidFill>
                  <a:srgbClr val="FFFFFF"/>
                </a:solidFill>
              </a:rPr>
              <a:pPr/>
              <a:t>4</a:t>
            </a:fld>
            <a:endParaRPr lang="en-ZA" dirty="0">
              <a:solidFill>
                <a:srgbClr val="FFFFFF"/>
              </a:solidFill>
            </a:endParaRPr>
          </a:p>
        </p:txBody>
      </p:sp>
    </p:spTree>
    <p:extLst>
      <p:ext uri="{BB962C8B-B14F-4D97-AF65-F5344CB8AC3E}">
        <p14:creationId xmlns:p14="http://schemas.microsoft.com/office/powerpoint/2010/main" val="3826031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1FCC17-1AC6-44DC-8BC5-9ABA7C8A7FC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11FDE63-60BB-4E11-BBBC-5658F485E22A}"/>
              </a:ext>
            </a:extLst>
          </p:cNvPr>
          <p:cNvSpPr>
            <a:spLocks noGrp="1"/>
          </p:cNvSpPr>
          <p:nvPr>
            <p:ph idx="1"/>
          </p:nvPr>
        </p:nvSpPr>
        <p:spPr/>
        <p:txBody>
          <a:bodyPr/>
          <a:lstStyle/>
          <a:p>
            <a:endParaRPr lang="el-GR"/>
          </a:p>
        </p:txBody>
      </p:sp>
      <p:sp>
        <p:nvSpPr>
          <p:cNvPr id="4" name="Θέση υποσέλιδου 3">
            <a:extLst>
              <a:ext uri="{FF2B5EF4-FFF2-40B4-BE49-F238E27FC236}">
                <a16:creationId xmlns:a16="http://schemas.microsoft.com/office/drawing/2014/main" id="{03D99EC6-6D42-41E2-B950-96BB3A145A64}"/>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3DBE1874-F2FE-450F-BE7A-6B6474910FEF}"/>
              </a:ext>
            </a:extLst>
          </p:cNvPr>
          <p:cNvSpPr>
            <a:spLocks noGrp="1"/>
          </p:cNvSpPr>
          <p:nvPr>
            <p:ph type="sldNum" sz="quarter" idx="33"/>
          </p:nvPr>
        </p:nvSpPr>
        <p:spPr/>
        <p:txBody>
          <a:bodyPr/>
          <a:lstStyle/>
          <a:p>
            <a:fld id="{19B51A1E-902D-48AF-9020-955120F399B6}" type="slidenum">
              <a:rPr lang="en-ZA" smtClean="0">
                <a:solidFill>
                  <a:srgbClr val="FFFFFF"/>
                </a:solidFill>
              </a:rPr>
              <a:pPr/>
              <a:t>40</a:t>
            </a:fld>
            <a:endParaRPr lang="en-ZA" dirty="0">
              <a:solidFill>
                <a:srgbClr val="FFFFFF"/>
              </a:solidFill>
            </a:endParaRPr>
          </a:p>
        </p:txBody>
      </p:sp>
    </p:spTree>
    <p:extLst>
      <p:ext uri="{BB962C8B-B14F-4D97-AF65-F5344CB8AC3E}">
        <p14:creationId xmlns:p14="http://schemas.microsoft.com/office/powerpoint/2010/main" val="834834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219074">
            <a:off x="10376229" y="225259"/>
            <a:ext cx="491426" cy="43125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209561" y="112218"/>
            <a:ext cx="10717676" cy="432000"/>
          </a:xfrm>
        </p:spPr>
        <p:txBody>
          <a:bodyPr/>
          <a:lstStyle/>
          <a:p>
            <a:r>
              <a:rPr lang="el-GR" sz="2800" b="1" dirty="0">
                <a:solidFill>
                  <a:srgbClr val="242562"/>
                </a:solidFill>
              </a:rPr>
              <a:t>Εμπειρικά δεδομένα </a:t>
            </a:r>
            <a:r>
              <a:rPr lang="el-GR" sz="2800" b="1" dirty="0">
                <a:solidFill>
                  <a:srgbClr val="242562"/>
                </a:solidFill>
                <a:cs typeface="Calibri" panose="020F0502020204030204" pitchFamily="34" charset="0"/>
              </a:rPr>
              <a:t>[κατά τον σχεδιασμό] (1/7)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133564" y="463682"/>
            <a:ext cx="11402958" cy="5081692"/>
          </a:xfrm>
        </p:spPr>
        <p:txBody>
          <a:bodyPr/>
          <a:lstStyle/>
          <a:p>
            <a:pPr algn="ctr">
              <a:lnSpc>
                <a:spcPct val="100000"/>
              </a:lnSpc>
              <a:spcBef>
                <a:spcPts val="0"/>
              </a:spcBef>
            </a:pPr>
            <a:r>
              <a:rPr lang="el-GR" sz="2400" b="1" i="1" dirty="0">
                <a:solidFill>
                  <a:srgbClr val="242562"/>
                </a:solidFill>
                <a:latin typeface="Calibri" panose="020F0502020204030204" pitchFamily="34" charset="0"/>
                <a:cs typeface="Calibri" panose="020F0502020204030204" pitchFamily="34" charset="0"/>
              </a:rPr>
              <a:t>Διά ζώσης συνθήκη διάλεξης συζήτησης</a:t>
            </a:r>
            <a:endParaRPr lang="en-US" sz="2400" i="1" dirty="0">
              <a:solidFill>
                <a:srgbClr val="242562"/>
              </a:solidFill>
              <a:latin typeface="Calibri" panose="020F0502020204030204" pitchFamily="34" charset="0"/>
              <a:cs typeface="Calibri" panose="020F0502020204030204" pitchFamily="34" charset="0"/>
            </a:endParaRPr>
          </a:p>
          <a:p>
            <a:pPr marL="342900"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Η εκπαιδευτικός εκφράζει προσωπικά συναισθήματα </a:t>
            </a:r>
            <a:r>
              <a:rPr lang="el-GR" sz="2200" dirty="0">
                <a:solidFill>
                  <a:srgbClr val="242562"/>
                </a:solidFill>
                <a:latin typeface="Calibri" panose="020F0502020204030204" pitchFamily="34" charset="0"/>
                <a:cs typeface="Calibri" panose="020F0502020204030204" pitchFamily="34" charset="0"/>
              </a:rPr>
              <a:t>ως ανταπόκριση στη συμπεριφορά ή τη στάση των λογοτεχνικών ηρώων, </a:t>
            </a:r>
          </a:p>
          <a:p>
            <a:pPr marL="342900"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Συσχετίζει </a:t>
            </a:r>
            <a:r>
              <a:rPr lang="el-GR" sz="2200" dirty="0">
                <a:solidFill>
                  <a:srgbClr val="242562"/>
                </a:solidFill>
                <a:latin typeface="Calibri" panose="020F0502020204030204" pitchFamily="34" charset="0"/>
                <a:cs typeface="Calibri" panose="020F0502020204030204" pitchFamily="34" charset="0"/>
              </a:rPr>
              <a:t>εμπειρίες ηρώων με προσωπικές εμπειρίες και </a:t>
            </a:r>
            <a:r>
              <a:rPr lang="el-GR" sz="2200" b="1" dirty="0">
                <a:solidFill>
                  <a:srgbClr val="242562"/>
                </a:solidFill>
                <a:latin typeface="Calibri" panose="020F0502020204030204" pitchFamily="34" charset="0"/>
                <a:cs typeface="Calibri" panose="020F0502020204030204" pitchFamily="34" charset="0"/>
              </a:rPr>
              <a:t>διατυπώνει </a:t>
            </a:r>
            <a:r>
              <a:rPr lang="el-GR" sz="2200" dirty="0">
                <a:solidFill>
                  <a:srgbClr val="242562"/>
                </a:solidFill>
                <a:latin typeface="Calibri" panose="020F0502020204030204" pitchFamily="34" charset="0"/>
                <a:cs typeface="Calibri" panose="020F0502020204030204" pitchFamily="34" charset="0"/>
              </a:rPr>
              <a:t>αιτιολογημένες προσωπικές ερμηνείες  </a:t>
            </a:r>
            <a:r>
              <a:rPr lang="el-GR" dirty="0">
                <a:solidFill>
                  <a:srgbClr val="242562"/>
                </a:solidFill>
                <a:latin typeface="Calibri" panose="020F0502020204030204" pitchFamily="34" charset="0"/>
                <a:cs typeface="Calibri" panose="020F0502020204030204" pitchFamily="34" charset="0"/>
              </a:rPr>
              <a:t>(βλ. Many &amp; Wiseman, 1992)</a:t>
            </a:r>
          </a:p>
          <a:p>
            <a:pPr marL="342900"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Επεκτείνει το μοντέλο ερώτηση-απάντηση-αξιολόγηση</a:t>
            </a:r>
            <a:r>
              <a:rPr lang="el-GR" sz="2200" dirty="0">
                <a:solidFill>
                  <a:srgbClr val="242562"/>
                </a:solidFill>
                <a:latin typeface="Calibri" panose="020F0502020204030204" pitchFamily="34" charset="0"/>
                <a:cs typeface="Calibri" panose="020F0502020204030204" pitchFamily="34" charset="0"/>
              </a:rPr>
              <a:t>, </a:t>
            </a:r>
            <a:r>
              <a:rPr lang="el-GR" sz="2200" b="1" dirty="0">
                <a:solidFill>
                  <a:srgbClr val="242562"/>
                </a:solidFill>
                <a:latin typeface="Calibri" panose="020F0502020204030204" pitchFamily="34" charset="0"/>
                <a:cs typeface="Calibri" panose="020F0502020204030204" pitchFamily="34" charset="0"/>
              </a:rPr>
              <a:t>εμβαθύνοντας</a:t>
            </a:r>
            <a:r>
              <a:rPr lang="el-GR" sz="2200" dirty="0">
                <a:solidFill>
                  <a:srgbClr val="242562"/>
                </a:solidFill>
                <a:latin typeface="Calibri" panose="020F0502020204030204" pitchFamily="34" charset="0"/>
                <a:cs typeface="Calibri" panose="020F0502020204030204" pitchFamily="34" charset="0"/>
              </a:rPr>
              <a:t> </a:t>
            </a:r>
            <a:r>
              <a:rPr lang="el-GR" sz="2200" b="1" dirty="0">
                <a:solidFill>
                  <a:srgbClr val="242562"/>
                </a:solidFill>
                <a:latin typeface="Calibri" panose="020F0502020204030204" pitchFamily="34" charset="0"/>
                <a:cs typeface="Calibri" panose="020F0502020204030204" pitchFamily="34" charset="0"/>
              </a:rPr>
              <a:t>τον διάλογο, </a:t>
            </a:r>
            <a:r>
              <a:rPr lang="el-GR" dirty="0">
                <a:solidFill>
                  <a:srgbClr val="242562"/>
                </a:solidFill>
                <a:latin typeface="Calibri" panose="020F0502020204030204" pitchFamily="34" charset="0"/>
                <a:cs typeface="Calibri" panose="020F0502020204030204" pitchFamily="34" charset="0"/>
              </a:rPr>
              <a:t>(βλ. Tabak &amp; Reiser, 1999), </a:t>
            </a:r>
            <a:r>
              <a:rPr lang="el-GR" sz="2200" b="1" dirty="0">
                <a:solidFill>
                  <a:srgbClr val="242562"/>
                </a:solidFill>
                <a:latin typeface="Calibri" panose="020F0502020204030204" pitchFamily="34" charset="0"/>
                <a:cs typeface="Calibri" panose="020F0502020204030204" pitchFamily="34" charset="0"/>
              </a:rPr>
              <a:t>εμπλέκοντας τους μαθητές σε μοίρασμα προσωπικών εμπειριών </a:t>
            </a:r>
            <a:r>
              <a:rPr lang="el-GR" sz="2200" dirty="0">
                <a:solidFill>
                  <a:srgbClr val="242562"/>
                </a:solidFill>
                <a:latin typeface="Calibri" panose="020F0502020204030204" pitchFamily="34" charset="0"/>
                <a:cs typeface="Calibri" panose="020F0502020204030204" pitchFamily="34" charset="0"/>
              </a:rPr>
              <a:t>(σχετιζόμενων με τα κείμενα), </a:t>
            </a:r>
            <a:r>
              <a:rPr lang="el-GR" sz="2200" b="1" dirty="0">
                <a:solidFill>
                  <a:srgbClr val="242562"/>
                </a:solidFill>
                <a:latin typeface="Calibri" panose="020F0502020204030204" pitchFamily="34" charset="0"/>
                <a:cs typeface="Calibri" panose="020F0502020204030204" pitchFamily="34" charset="0"/>
              </a:rPr>
              <a:t>αυξάνοντας την αλληλεπίδραση μέσα από αιτήματα διευκρινίσεων </a:t>
            </a:r>
            <a:r>
              <a:rPr lang="el-GR" dirty="0">
                <a:solidFill>
                  <a:srgbClr val="242562"/>
                </a:solidFill>
                <a:latin typeface="Calibri" panose="020F0502020204030204" pitchFamily="34" charset="0"/>
                <a:cs typeface="Calibri" panose="020F0502020204030204" pitchFamily="34" charset="0"/>
              </a:rPr>
              <a:t>(π.χ. δεν άκουσα τι είπε ο συμμαθητής σου, μπορείς να με βοηθήσεις; Θα μπορούσες να προσθέσεις κάτι σε αυτό που είπε ο Ο.;)</a:t>
            </a:r>
          </a:p>
          <a:p>
            <a:pPr algn="ctr">
              <a:lnSpc>
                <a:spcPct val="100000"/>
              </a:lnSpc>
              <a:spcBef>
                <a:spcPts val="0"/>
              </a:spcBef>
            </a:pPr>
            <a:r>
              <a:rPr lang="el-GR" sz="2400" b="1" i="1" dirty="0">
                <a:solidFill>
                  <a:srgbClr val="242562"/>
                </a:solidFill>
                <a:latin typeface="Calibri" panose="020F0502020204030204" pitchFamily="34" charset="0"/>
                <a:cs typeface="Calibri" panose="020F0502020204030204" pitchFamily="34" charset="0"/>
              </a:rPr>
              <a:t>Εξ αποστάσεως συνθήκη </a:t>
            </a:r>
            <a:r>
              <a:rPr lang="el-GR" sz="2400" i="1" dirty="0">
                <a:solidFill>
                  <a:srgbClr val="242562"/>
                </a:solidFill>
                <a:latin typeface="Calibri" panose="020F0502020204030204" pitchFamily="34" charset="0"/>
                <a:cs typeface="Calibri" panose="020F0502020204030204" pitchFamily="34" charset="0"/>
              </a:rPr>
              <a:t> </a:t>
            </a:r>
            <a:r>
              <a:rPr lang="el-GR" sz="2400" dirty="0">
                <a:solidFill>
                  <a:srgbClr val="242562"/>
                </a:solidFill>
                <a:latin typeface="Calibri" panose="020F0502020204030204" pitchFamily="34" charset="0"/>
                <a:cs typeface="Calibri" panose="020F0502020204030204" pitchFamily="34" charset="0"/>
              </a:rPr>
              <a:t>(ομαδική συνομιλία)</a:t>
            </a:r>
          </a:p>
          <a:p>
            <a:pPr marL="342900" indent="-342900" algn="just">
              <a:lnSpc>
                <a:spcPct val="100000"/>
              </a:lnSpc>
              <a:spcBef>
                <a:spcPts val="0"/>
              </a:spcBef>
              <a:buFont typeface="Wingdings" panose="05000000000000000000" pitchFamily="2" charset="2"/>
              <a:buChar char="ü"/>
            </a:pPr>
            <a:r>
              <a:rPr lang="el-GR" sz="2200" b="1" dirty="0">
                <a:solidFill>
                  <a:srgbClr val="002060"/>
                </a:solidFill>
                <a:latin typeface="Calibri" panose="020F0502020204030204" pitchFamily="34" charset="0"/>
                <a:cs typeface="Calibri" panose="020F0502020204030204" pitchFamily="34" charset="0"/>
              </a:rPr>
              <a:t>Η εκπαιδευτικός προτείνει </a:t>
            </a:r>
            <a:r>
              <a:rPr lang="el-GR" sz="2200" b="1" dirty="0">
                <a:solidFill>
                  <a:srgbClr val="242562"/>
                </a:solidFill>
                <a:latin typeface="Calibri" panose="020F0502020204030204" pitchFamily="34" charset="0"/>
                <a:cs typeface="Calibri" panose="020F0502020204030204" pitchFamily="34" charset="0"/>
              </a:rPr>
              <a:t>συγκεκριμένες συζητήσεις σε θέματα αξιών ή στάσεων χωρίς τη χρήση ορολογίας </a:t>
            </a:r>
            <a:r>
              <a:rPr lang="el-GR" sz="2200" dirty="0">
                <a:solidFill>
                  <a:srgbClr val="242562"/>
                </a:solidFill>
                <a:latin typeface="Calibri" panose="020F0502020204030204" pitchFamily="34" charset="0"/>
                <a:cs typeface="Calibri" panose="020F0502020204030204" pitchFamily="34" charset="0"/>
              </a:rPr>
              <a:t>ξεκινώντας από την επεξεργασία των λογοτεχνικών κειμένων που έχει γίνει στην f2f συνθήκη </a:t>
            </a:r>
            <a:r>
              <a:rPr lang="el-GR" dirty="0">
                <a:solidFill>
                  <a:srgbClr val="242562"/>
                </a:solidFill>
                <a:latin typeface="Calibri" panose="020F0502020204030204" pitchFamily="34" charset="0"/>
                <a:cs typeface="Calibri" panose="020F0502020204030204" pitchFamily="34" charset="0"/>
              </a:rPr>
              <a:t>(</a:t>
            </a:r>
            <a:r>
              <a:rPr lang="el-GR" dirty="0">
                <a:solidFill>
                  <a:srgbClr val="002060"/>
                </a:solidFill>
                <a:latin typeface="Calibri" panose="020F0502020204030204" pitchFamily="34" charset="0"/>
                <a:cs typeface="Calibri" panose="020F0502020204030204" pitchFamily="34" charset="0"/>
              </a:rPr>
              <a:t>π.χ. Μπορείτε να φαντασθείτε “να σας πνίγει το δίκιο” και την ίδια ώρα να μην έχετε τόσο δίκιο όσο νομίζετε;)</a:t>
            </a:r>
          </a:p>
          <a:p>
            <a:pPr marL="342900"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Μειώνει το μήκος των μηνυμάτων </a:t>
            </a:r>
            <a:r>
              <a:rPr lang="el-GR" dirty="0">
                <a:solidFill>
                  <a:srgbClr val="242562"/>
                </a:solidFill>
                <a:latin typeface="Calibri" panose="020F0502020204030204" pitchFamily="34" charset="0"/>
                <a:cs typeface="Calibri" panose="020F0502020204030204" pitchFamily="34" charset="0"/>
              </a:rPr>
              <a:t>(κρατήστε τα μηνύματα σύντομα), </a:t>
            </a:r>
            <a:r>
              <a:rPr lang="el-GR" sz="2200" b="1" dirty="0">
                <a:solidFill>
                  <a:srgbClr val="242562"/>
                </a:solidFill>
                <a:latin typeface="Calibri" panose="020F0502020204030204" pitchFamily="34" charset="0"/>
                <a:cs typeface="Calibri" panose="020F0502020204030204" pitchFamily="34" charset="0"/>
              </a:rPr>
              <a:t>ελαττώνοντας έτσι τους αρνητικούς δείκτες της συναισθηματικής εμπλοκής </a:t>
            </a:r>
            <a:r>
              <a:rPr lang="el-GR" dirty="0">
                <a:solidFill>
                  <a:srgbClr val="242562"/>
                </a:solidFill>
                <a:latin typeface="Calibri" panose="020F0502020204030204" pitchFamily="34" charset="0"/>
                <a:cs typeface="Calibri" panose="020F0502020204030204" pitchFamily="34" charset="0"/>
              </a:rPr>
              <a:t>(βλ. Cacho, 2019). </a:t>
            </a:r>
          </a:p>
          <a:p>
            <a:pPr marL="342900"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Σχεδιάζει την κίνηση από </a:t>
            </a:r>
            <a:r>
              <a:rPr lang="en-US" sz="2200" b="1" dirty="0">
                <a:solidFill>
                  <a:srgbClr val="242562"/>
                </a:solidFill>
                <a:latin typeface="Calibri" panose="020F0502020204030204" pitchFamily="34" charset="0"/>
                <a:cs typeface="Calibri" panose="020F0502020204030204" pitchFamily="34" charset="0"/>
              </a:rPr>
              <a:t>f2f </a:t>
            </a:r>
            <a:r>
              <a:rPr lang="el-GR" sz="2200" b="1" dirty="0">
                <a:solidFill>
                  <a:srgbClr val="242562"/>
                </a:solidFill>
                <a:latin typeface="Calibri" panose="020F0502020204030204" pitchFamily="34" charset="0"/>
                <a:cs typeface="Calibri" panose="020F0502020204030204" pitchFamily="34" charset="0"/>
              </a:rPr>
              <a:t>προς την εξ αποστάσεως συνθήκη</a:t>
            </a:r>
            <a:r>
              <a:rPr lang="el-GR" sz="2200" dirty="0">
                <a:solidFill>
                  <a:srgbClr val="242562"/>
                </a:solidFill>
                <a:latin typeface="Calibri" panose="020F0502020204030204" pitchFamily="34" charset="0"/>
                <a:cs typeface="Calibri" panose="020F0502020204030204" pitchFamily="34" charset="0"/>
              </a:rPr>
              <a:t> (όχι την αντίστροφη κίνηση)</a:t>
            </a:r>
          </a:p>
          <a:p>
            <a:pPr marL="342900" indent="-342900" algn="just">
              <a:lnSpc>
                <a:spcPct val="100000"/>
              </a:lnSpc>
              <a:spcBef>
                <a:spcPts val="0"/>
              </a:spcBef>
              <a:buFont typeface="Wingdings" panose="05000000000000000000" pitchFamily="2" charset="2"/>
              <a:buChar char="ü"/>
            </a:pPr>
            <a:endParaRPr lang="en-US"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41</a:t>
            </a:fld>
            <a:endParaRPr lang="en-ZA" dirty="0"/>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627627" y="198953"/>
            <a:ext cx="599220" cy="529458"/>
          </a:xfrm>
        </p:spPr>
      </p:pic>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4325674">
            <a:off x="10263820" y="250223"/>
            <a:ext cx="334305" cy="29336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Θέση υποσέλιδου 7"/>
          <p:cNvSpPr>
            <a:spLocks noGrp="1"/>
          </p:cNvSpPr>
          <p:nvPr>
            <p:ph type="ftr" sz="quarter" idx="13"/>
          </p:nvPr>
        </p:nvSpPr>
        <p:spPr>
          <a:xfrm>
            <a:off x="324698" y="6376571"/>
            <a:ext cx="9786094" cy="300860"/>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spTree>
    <p:extLst>
      <p:ext uri="{BB962C8B-B14F-4D97-AF65-F5344CB8AC3E}">
        <p14:creationId xmlns:p14="http://schemas.microsoft.com/office/powerpoint/2010/main" val="3304520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273948" y="111269"/>
            <a:ext cx="10811389" cy="759484"/>
          </a:xfrm>
        </p:spPr>
        <p:txBody>
          <a:bodyPr/>
          <a:lstStyle/>
          <a:p>
            <a:r>
              <a:rPr lang="el-GR" sz="2800" b="1" dirty="0">
                <a:solidFill>
                  <a:srgbClr val="242562"/>
                </a:solidFill>
              </a:rPr>
              <a:t>Εμπειρικά δεδομένα</a:t>
            </a:r>
            <a:r>
              <a:rPr lang="el-GR" sz="2800" b="1" dirty="0">
                <a:solidFill>
                  <a:srgbClr val="242562"/>
                </a:solidFill>
                <a:cs typeface="Calibri" panose="020F0502020204030204" pitchFamily="34" charset="0"/>
              </a:rPr>
              <a:t>[Κατά τη διάρκεια της εφαρμογής] (2/7)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90102" y="574601"/>
            <a:ext cx="11528250" cy="4185157"/>
          </a:xfrm>
        </p:spPr>
        <p:txBody>
          <a:bodyPr/>
          <a:lstStyle/>
          <a:p>
            <a:pPr lvl="1" algn="ctr">
              <a:lnSpc>
                <a:spcPct val="100000"/>
              </a:lnSpc>
              <a:spcBef>
                <a:spcPts val="0"/>
              </a:spcBef>
            </a:pPr>
            <a:br>
              <a:rPr lang="en-ZA" sz="2400" b="1" dirty="0">
                <a:solidFill>
                  <a:srgbClr val="242562"/>
                </a:solidFill>
              </a:rPr>
            </a:br>
            <a:r>
              <a:rPr lang="el-GR" sz="2400" b="1" dirty="0">
                <a:solidFill>
                  <a:srgbClr val="242562"/>
                </a:solidFill>
                <a:latin typeface="Calibri" panose="020F0502020204030204" pitchFamily="34" charset="0"/>
                <a:cs typeface="Calibri" panose="020F0502020204030204" pitchFamily="34" charset="0"/>
              </a:rPr>
              <a:t>Διά ζώσης συνθήκη διάλεξης συζήτησης</a:t>
            </a:r>
          </a:p>
          <a:p>
            <a:pPr lvl="1" algn="ctr">
              <a:lnSpc>
                <a:spcPct val="100000"/>
              </a:lnSpc>
              <a:spcBef>
                <a:spcPts val="0"/>
              </a:spcBef>
            </a:pPr>
            <a:endParaRPr lang="el-GR" sz="2200" b="1" dirty="0">
              <a:solidFill>
                <a:srgbClr val="242562"/>
              </a:solidFill>
              <a:latin typeface="Calibri" panose="020F0502020204030204" pitchFamily="34" charset="0"/>
              <a:cs typeface="Calibri" panose="020F0502020204030204" pitchFamily="34" charset="0"/>
            </a:endParaRPr>
          </a:p>
          <a:p>
            <a:pPr lvl="1" algn="just">
              <a:lnSpc>
                <a:spcPct val="100000"/>
              </a:lnSpc>
              <a:spcBef>
                <a:spcPts val="0"/>
              </a:spcBef>
            </a:pPr>
            <a:r>
              <a:rPr lang="el-GR" sz="2200" b="1" dirty="0">
                <a:solidFill>
                  <a:srgbClr val="002060"/>
                </a:solidFill>
                <a:latin typeface="Calibri" panose="020F0502020204030204" pitchFamily="34" charset="0"/>
                <a:cs typeface="Calibri" panose="020F0502020204030204" pitchFamily="34" charset="0"/>
              </a:rPr>
              <a:t>Βελτίωση των σχεδιασμένων διδακτικών  πρακτικών </a:t>
            </a:r>
            <a:r>
              <a:rPr lang="el-GR" sz="2200" dirty="0">
                <a:solidFill>
                  <a:srgbClr val="002060"/>
                </a:solidFill>
                <a:latin typeface="Calibri" panose="020F0502020204030204" pitchFamily="34" charset="0"/>
                <a:cs typeface="Calibri" panose="020F0502020204030204" pitchFamily="34" charset="0"/>
              </a:rPr>
              <a:t>με ενίσχυση γνωστικών στοιχείων (δεν αρκεί το «μοίρασμα». Οι μαθητές/τριες πρέπει να νιώσουν ότι «τους προκαλούν»-ανάδειξη αντιφάσεων- και ότι έχουν οι ίδιοι/ες δικαίωμα να αμφισβητήσουν τον συγγραφέα)</a:t>
            </a:r>
          </a:p>
          <a:p>
            <a:pPr marL="609600" lvl="1"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Ερωτήσεις που «υπονομεύουν» την απόλυτη εξουσία στο τι γράφει ο συγγραφέας</a:t>
            </a:r>
            <a:r>
              <a:rPr lang="el-GR" sz="2200" b="1" dirty="0">
                <a:solidFill>
                  <a:srgbClr val="FF0000"/>
                </a:solidFill>
                <a:latin typeface="Calibri" panose="020F0502020204030204" pitchFamily="34" charset="0"/>
                <a:cs typeface="Calibri" panose="020F0502020204030204" pitchFamily="34" charset="0"/>
              </a:rPr>
              <a:t> </a:t>
            </a:r>
            <a:r>
              <a:rPr lang="el-GR" sz="1800" dirty="0">
                <a:solidFill>
                  <a:srgbClr val="242562"/>
                </a:solidFill>
                <a:latin typeface="Calibri" panose="020F0502020204030204" pitchFamily="34" charset="0"/>
                <a:cs typeface="Calibri" panose="020F0502020204030204" pitchFamily="34" charset="0"/>
              </a:rPr>
              <a:t>(π.χ. Και ποια «έγνοια» είχα εγώ να μάθω για την οικογένειά της;»</a:t>
            </a:r>
          </a:p>
          <a:p>
            <a:pPr marL="609600" lvl="1"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Ερωτήσεις ανάδειξης αξιολογικών αντιφάσεων</a:t>
            </a:r>
            <a:r>
              <a:rPr lang="el-GR" sz="2200" dirty="0">
                <a:solidFill>
                  <a:srgbClr val="242562"/>
                </a:solidFill>
                <a:latin typeface="Calibri" panose="020F0502020204030204" pitchFamily="34" charset="0"/>
                <a:cs typeface="Calibri" panose="020F0502020204030204" pitchFamily="34" charset="0"/>
              </a:rPr>
              <a:t> που βιώνουν οι μαθητές</a:t>
            </a:r>
            <a:r>
              <a:rPr lang="el-GR" sz="2200" dirty="0">
                <a:solidFill>
                  <a:srgbClr val="FF0000"/>
                </a:solidFill>
                <a:latin typeface="Calibri" panose="020F0502020204030204" pitchFamily="34" charset="0"/>
                <a:cs typeface="Calibri" panose="020F0502020204030204" pitchFamily="34" charset="0"/>
              </a:rPr>
              <a:t> </a:t>
            </a:r>
            <a:r>
              <a:rPr lang="el-GR" sz="1800" dirty="0">
                <a:solidFill>
                  <a:srgbClr val="242562"/>
                </a:solidFill>
                <a:latin typeface="Calibri" panose="020F0502020204030204" pitchFamily="34" charset="0"/>
                <a:cs typeface="Calibri" panose="020F0502020204030204" pitchFamily="34" charset="0"/>
              </a:rPr>
              <a:t>(π.χ. «Μάλιστα.., θα άρεσε σε κάποιον από σας να είναι ο Μπενάκης; Τι θα κρατάγατε εσείς από τον Μπενάκη και τι θα αφήνατε στην άκρη;»)</a:t>
            </a:r>
          </a:p>
          <a:p>
            <a:pPr lvl="1"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Ενδείξεις επιτυχίας των στρατηγικών</a:t>
            </a:r>
          </a:p>
          <a:p>
            <a:pPr marL="609600" lvl="1"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Οι μαθητές εκφράζουν προσωπικές εμπειρίες, κάνουν συνδέσεις </a:t>
            </a:r>
            <a:r>
              <a:rPr lang="el-GR" sz="2200" dirty="0">
                <a:solidFill>
                  <a:srgbClr val="242562"/>
                </a:solidFill>
                <a:latin typeface="Calibri" panose="020F0502020204030204" pitchFamily="34" charset="0"/>
                <a:cs typeface="Calibri" panose="020F0502020204030204" pitchFamily="34" charset="0"/>
              </a:rPr>
              <a:t>με τη ζωή τους </a:t>
            </a:r>
            <a:r>
              <a:rPr lang="el-GR" sz="1800" dirty="0">
                <a:solidFill>
                  <a:srgbClr val="242562"/>
                </a:solidFill>
                <a:latin typeface="Calibri" panose="020F0502020204030204" pitchFamily="34" charset="0"/>
                <a:cs typeface="Calibri" panose="020F0502020204030204" pitchFamily="34" charset="0"/>
              </a:rPr>
              <a:t>(μαθήτρια, Χ: «Χμ, δεν είμαι σίγουρη….αλλά μήπως έγραφε γιατί ένοιωθε μόνη;») </a:t>
            </a:r>
          </a:p>
          <a:p>
            <a:pPr marL="609600" lvl="1" indent="-342900" algn="just">
              <a:lnSpc>
                <a:spcPct val="100000"/>
              </a:lnSpc>
              <a:spcBef>
                <a:spcPts val="0"/>
              </a:spcBef>
              <a:buFont typeface="Wingdings" panose="05000000000000000000" pitchFamily="2" charset="2"/>
              <a:buChar char="ü"/>
            </a:pPr>
            <a:r>
              <a:rPr lang="el-GR" sz="2200" b="1" dirty="0">
                <a:solidFill>
                  <a:srgbClr val="002060"/>
                </a:solidFill>
                <a:latin typeface="Calibri" panose="020F0502020204030204" pitchFamily="34" charset="0"/>
                <a:cs typeface="Calibri" panose="020F0502020204030204" pitchFamily="34" charset="0"/>
              </a:rPr>
              <a:t>Εκφράζουν αξιολογικές κρίσεις σε συνδυασμό με συναισθηματική ανταπόκριση για στάσεις, συμπεριφορές, αξίες των ηρώων των κειμένων συνδέοντάς τες με τη ζωή τους </a:t>
            </a:r>
            <a:r>
              <a:rPr lang="el-GR" sz="1800" dirty="0">
                <a:solidFill>
                  <a:srgbClr val="002060"/>
                </a:solidFill>
                <a:latin typeface="Calibri" panose="020F0502020204030204" pitchFamily="34" charset="0"/>
                <a:cs typeface="Calibri" panose="020F0502020204030204" pitchFamily="34" charset="0"/>
              </a:rPr>
              <a:t>(π.χ. μαθητής Ν: «ωραίος χαρακτήρας σαν προσωπικότητα εποχής, δεν ξέρω αναφορικά με τη σκληρότητα, αυτό δε μου αρέσει πολύ, αλλά σαν πατρική παρουσία μου άρεσε…»,</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42</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685753">
            <a:off x="10898517" y="110501"/>
            <a:ext cx="531352" cy="46628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59477">
            <a:off x="11186232" y="351212"/>
            <a:ext cx="509122" cy="44677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4" name="Θέση υποσέλιδου 3"/>
          <p:cNvSpPr>
            <a:spLocks noGrp="1"/>
          </p:cNvSpPr>
          <p:nvPr>
            <p:ph type="ftr" sz="quarter" idx="13"/>
          </p:nvPr>
        </p:nvSpPr>
        <p:spPr>
          <a:xfrm>
            <a:off x="432000" y="6361483"/>
            <a:ext cx="9705058" cy="315948"/>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1164194" y="61262"/>
            <a:ext cx="605768" cy="535244"/>
          </a:xfrm>
        </p:spPr>
      </p:pic>
    </p:spTree>
    <p:extLst>
      <p:ext uri="{BB962C8B-B14F-4D97-AF65-F5344CB8AC3E}">
        <p14:creationId xmlns:p14="http://schemas.microsoft.com/office/powerpoint/2010/main" val="83416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201751" y="166128"/>
            <a:ext cx="11057635" cy="569611"/>
          </a:xfrm>
        </p:spPr>
        <p:txBody>
          <a:bodyPr/>
          <a:lstStyle/>
          <a:p>
            <a:r>
              <a:rPr lang="el-GR" sz="2800" b="1" dirty="0">
                <a:solidFill>
                  <a:srgbClr val="242562"/>
                </a:solidFill>
              </a:rPr>
              <a:t>Εμπειρικά δεδομένα</a:t>
            </a:r>
            <a:r>
              <a:rPr lang="el-GR" sz="2800" b="1" dirty="0">
                <a:solidFill>
                  <a:srgbClr val="242562"/>
                </a:solidFill>
                <a:cs typeface="Calibri" panose="020F0502020204030204" pitchFamily="34" charset="0"/>
              </a:rPr>
              <a:t>[Κατά τη διάρκεια της εφαρμογής] (3/7)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255758" y="735739"/>
            <a:ext cx="11437283" cy="4185157"/>
          </a:xfrm>
        </p:spPr>
        <p:txBody>
          <a:bodyPr/>
          <a:lstStyle/>
          <a:p>
            <a:pPr lvl="1"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Εξ αποστάσεως συνθήκη (ομαδική συνομιλία) </a:t>
            </a:r>
          </a:p>
          <a:p>
            <a:pPr marL="552450" lvl="1" indent="-28575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ΗΔΗ Σχεδιασμένη στρατηγική: το πέρασμα από f2f στην εξ αποστάσεως </a:t>
            </a:r>
            <a:r>
              <a:rPr lang="en-US" sz="2200" dirty="0">
                <a:solidFill>
                  <a:srgbClr val="242562"/>
                </a:solidFill>
                <a:latin typeface="Calibri" panose="020F0502020204030204" pitchFamily="34" charset="0"/>
                <a:cs typeface="Calibri" panose="020F0502020204030204" pitchFamily="34" charset="0"/>
              </a:rPr>
              <a:t>(</a:t>
            </a:r>
            <a:r>
              <a:rPr lang="el-GR" sz="2200" dirty="0">
                <a:solidFill>
                  <a:srgbClr val="242562"/>
                </a:solidFill>
                <a:latin typeface="Calibri" panose="020F0502020204030204" pitchFamily="34" charset="0"/>
                <a:cs typeface="Calibri" panose="020F0502020204030204" pitchFamily="34" charset="0"/>
              </a:rPr>
              <a:t>συγκεκριμένες προτάσεις της εκπαιδευτικού για θέματα αξιών, στάσεων)</a:t>
            </a:r>
          </a:p>
          <a:p>
            <a:pPr lvl="1" algn="just">
              <a:lnSpc>
                <a:spcPct val="100000"/>
              </a:lnSpc>
              <a:spcBef>
                <a:spcPts val="0"/>
              </a:spcBef>
            </a:pPr>
            <a:r>
              <a:rPr lang="el-GR" sz="2200" b="1" dirty="0">
                <a:solidFill>
                  <a:srgbClr val="242562"/>
                </a:solidFill>
                <a:latin typeface="Calibri" panose="020F0502020204030204" pitchFamily="34" charset="0"/>
                <a:cs typeface="Calibri" panose="020F0502020204030204" pitchFamily="34" charset="0"/>
              </a:rPr>
              <a:t>Επιπρόσθετα στην παραπάνω πρακτική </a:t>
            </a:r>
            <a:r>
              <a:rPr lang="el-GR" sz="2200" dirty="0">
                <a:solidFill>
                  <a:srgbClr val="242562"/>
                </a:solidFill>
                <a:latin typeface="Calibri" panose="020F0502020204030204" pitchFamily="34" charset="0"/>
                <a:cs typeface="Calibri" panose="020F0502020204030204" pitchFamily="34" charset="0"/>
              </a:rPr>
              <a:t>(την οποία βελτιώνει)</a:t>
            </a:r>
          </a:p>
          <a:p>
            <a:pPr marL="552450" lvl="1" indent="-28575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Αποδοχή πρωτοβουλιών μαθητών σχετικών με τις </a:t>
            </a:r>
            <a:r>
              <a:rPr lang="en-US" sz="2200" b="1" dirty="0">
                <a:solidFill>
                  <a:srgbClr val="242562"/>
                </a:solidFill>
                <a:latin typeface="Calibri" panose="020F0502020204030204" pitchFamily="34" charset="0"/>
                <a:cs typeface="Calibri" panose="020F0502020204030204" pitchFamily="34" charset="0"/>
              </a:rPr>
              <a:t>f2f </a:t>
            </a:r>
            <a:r>
              <a:rPr lang="el-GR" sz="2200" b="1" dirty="0">
                <a:solidFill>
                  <a:srgbClr val="242562"/>
                </a:solidFill>
                <a:latin typeface="Calibri" panose="020F0502020204030204" pitchFamily="34" charset="0"/>
                <a:cs typeface="Calibri" panose="020F0502020204030204" pitchFamily="34" charset="0"/>
              </a:rPr>
              <a:t>δραστηριότητες και ΑΤΥΠΗ καλλιέργεια των γραμματισμών της λογοτεχνίας χωρίς τη χρήση ορολογίας από την εκπαιδευτικό </a:t>
            </a:r>
            <a:r>
              <a:rPr lang="el-GR" sz="2200" dirty="0">
                <a:solidFill>
                  <a:srgbClr val="242562"/>
                </a:solidFill>
                <a:latin typeface="Calibri" panose="020F0502020204030204" pitchFamily="34" charset="0"/>
                <a:cs typeface="Calibri" panose="020F0502020204030204" pitchFamily="34" charset="0"/>
              </a:rPr>
              <a:t>π.χ. αναφορικά με τον κριτικό γραμματισμό εισάγουν οι μαθητές σχολιασμό πινάκων ζωγραφικής: </a:t>
            </a:r>
            <a:r>
              <a:rPr lang="el-GR" dirty="0">
                <a:solidFill>
                  <a:srgbClr val="242562"/>
                </a:solidFill>
                <a:latin typeface="Calibri" panose="020F0502020204030204" pitchFamily="34" charset="0"/>
                <a:cs typeface="Calibri" panose="020F0502020204030204" pitchFamily="34" charset="0"/>
              </a:rPr>
              <a:t>«Κυρία μια παρατήρηση της στιγμής για ένα λάθος που έγινε στον σχολιασμό από τους πίνακες. Είναι ότι είχαμε αναφέρει την απουσία του πατέρα από κάποια ζωγραφικά έργα. Πράγμα που είναι λάθος και το λέω αυτό γιατί κανείς θα μπορούσε να τον διακρίνει. Σας στέλνω τους πίνακες να καταλάβετε τι εννοώ!!!» (ενδεικτικά: μείωση άγχους, σύγχυσης, απογοήτευσης)</a:t>
            </a:r>
          </a:p>
          <a:p>
            <a:pPr lvl="1"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Ενδείξεις επιτυχίας στρατηγικής</a:t>
            </a:r>
          </a:p>
          <a:p>
            <a:pPr marL="609600" lvl="1" indent="-342900" algn="just">
              <a:lnSpc>
                <a:spcPct val="100000"/>
              </a:lnSpc>
              <a:spcBef>
                <a:spcPts val="0"/>
              </a:spcBef>
              <a:buFont typeface="Wingdings" panose="05000000000000000000" pitchFamily="2" charset="2"/>
              <a:buChar char="ü"/>
            </a:pPr>
            <a:r>
              <a:rPr lang="el-GR" sz="2200" dirty="0">
                <a:solidFill>
                  <a:srgbClr val="242562"/>
                </a:solidFill>
                <a:latin typeface="Calibri" panose="020F0502020204030204" pitchFamily="34" charset="0"/>
                <a:cs typeface="Calibri" panose="020F0502020204030204" pitchFamily="34" charset="0"/>
              </a:rPr>
              <a:t>Οι μαθητές </a:t>
            </a:r>
            <a:r>
              <a:rPr lang="el-GR" sz="2200" b="1" dirty="0">
                <a:solidFill>
                  <a:srgbClr val="242562"/>
                </a:solidFill>
                <a:latin typeface="Calibri" panose="020F0502020204030204" pitchFamily="34" charset="0"/>
                <a:cs typeface="Calibri" panose="020F0502020204030204" pitchFamily="34" charset="0"/>
              </a:rPr>
              <a:t>ανταποκρίνονται, υποθέτουν, συζητούν και τοποθετούνται αιτιολογημένα</a:t>
            </a:r>
            <a:r>
              <a:rPr lang="el-GR" sz="2200" dirty="0">
                <a:solidFill>
                  <a:srgbClr val="242562"/>
                </a:solidFill>
                <a:latin typeface="Calibri" panose="020F0502020204030204" pitchFamily="34" charset="0"/>
                <a:cs typeface="Calibri" panose="020F0502020204030204" pitchFamily="34" charset="0"/>
              </a:rPr>
              <a:t> </a:t>
            </a:r>
            <a:r>
              <a:rPr lang="el-GR" sz="1800" dirty="0">
                <a:solidFill>
                  <a:srgbClr val="242562"/>
                </a:solidFill>
                <a:latin typeface="Calibri" panose="020F0502020204030204" pitchFamily="34" charset="0"/>
                <a:cs typeface="Calibri" panose="020F0502020204030204" pitchFamily="34" charset="0"/>
              </a:rPr>
              <a:t>(π.χ. </a:t>
            </a:r>
            <a:r>
              <a:rPr lang="el-GR" sz="1800" i="1" dirty="0">
                <a:solidFill>
                  <a:srgbClr val="242562"/>
                </a:solidFill>
                <a:latin typeface="Calibri" panose="020F0502020204030204" pitchFamily="34" charset="0"/>
                <a:cs typeface="Calibri" panose="020F0502020204030204" pitchFamily="34" charset="0"/>
              </a:rPr>
              <a:t>Κ. «Αυτό  ακριβώς συμφωνώ με τη Γ. απλά ο πατέρας και στις δύο αυτές εικόνες δεν φαίνεται σε πρώτο πλάνο»[…], </a:t>
            </a:r>
            <a:r>
              <a:rPr lang="el-GR" sz="1800" b="1" dirty="0">
                <a:solidFill>
                  <a:srgbClr val="242562"/>
                </a:solidFill>
                <a:latin typeface="Calibri" panose="020F0502020204030204" pitchFamily="34" charset="0"/>
                <a:cs typeface="Calibri" panose="020F0502020204030204" pitchFamily="34" charset="0"/>
              </a:rPr>
              <a:t>Συμμετοχή και αλληλεπίδραση μαθητή-μαθητή στην εξ αποστάσεως συνθήκη-αίσθηση αυτοαποτελεσματικότητας, μείωση άγχους, σύγχυσης, απογοήτευσης</a:t>
            </a:r>
            <a:r>
              <a:rPr lang="el-GR" sz="1800" dirty="0">
                <a:solidFill>
                  <a:srgbClr val="242562"/>
                </a:solidFill>
                <a:latin typeface="Calibri" panose="020F0502020204030204" pitchFamily="34" charset="0"/>
                <a:cs typeface="Calibri" panose="020F0502020204030204" pitchFamily="34" charset="0"/>
              </a:rPr>
              <a:t>)</a:t>
            </a:r>
          </a:p>
          <a:p>
            <a:pPr lvl="1" algn="just">
              <a:lnSpc>
                <a:spcPct val="100000"/>
              </a:lnSpc>
              <a:spcBef>
                <a:spcPts val="0"/>
              </a:spcBef>
            </a:pPr>
            <a:endParaRPr lang="el-GR" sz="2200" b="1" dirty="0">
              <a:solidFill>
                <a:srgbClr val="242562"/>
              </a:solidFill>
              <a:latin typeface="Calibri" panose="020F0502020204030204" pitchFamily="34" charset="0"/>
              <a:cs typeface="Calibri" panose="020F0502020204030204" pitchFamily="34" charset="0"/>
            </a:endParaRPr>
          </a:p>
          <a:p>
            <a:pPr marL="609600" lvl="1" indent="-342900" algn="just">
              <a:lnSpc>
                <a:spcPct val="114000"/>
              </a:lnSpc>
              <a:buFont typeface="Wingdings" panose="05000000000000000000" pitchFamily="2" charset="2"/>
              <a:buChar char="ü"/>
            </a:pPr>
            <a:endParaRPr lang="el-GR" sz="1800"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43</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685753">
            <a:off x="10648932" y="213397"/>
            <a:ext cx="671066" cy="58889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59477">
            <a:off x="10707916" y="327377"/>
            <a:ext cx="509122" cy="307781"/>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4" name="Θέση υποσέλιδου 3"/>
          <p:cNvSpPr>
            <a:spLocks noGrp="1"/>
          </p:cNvSpPr>
          <p:nvPr>
            <p:ph type="ftr" sz="quarter" idx="13"/>
          </p:nvPr>
        </p:nvSpPr>
        <p:spPr>
          <a:xfrm>
            <a:off x="432000" y="6361483"/>
            <a:ext cx="9705058" cy="315948"/>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983456" y="211072"/>
            <a:ext cx="816945" cy="787160"/>
          </a:xfrm>
        </p:spPr>
      </p:pic>
    </p:spTree>
    <p:extLst>
      <p:ext uri="{BB962C8B-B14F-4D97-AF65-F5344CB8AC3E}">
        <p14:creationId xmlns:p14="http://schemas.microsoft.com/office/powerpoint/2010/main" val="3212605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246373" y="205564"/>
            <a:ext cx="10903762" cy="759484"/>
          </a:xfrm>
        </p:spPr>
        <p:txBody>
          <a:bodyPr/>
          <a:lstStyle/>
          <a:p>
            <a:r>
              <a:rPr lang="el-GR" sz="2800" b="1" dirty="0">
                <a:solidFill>
                  <a:srgbClr val="242562"/>
                </a:solidFill>
              </a:rPr>
              <a:t>Εμπειρικά δεδομένα</a:t>
            </a:r>
            <a:r>
              <a:rPr lang="el-GR" sz="2800" b="1" dirty="0">
                <a:solidFill>
                  <a:srgbClr val="242562"/>
                </a:solidFill>
                <a:cs typeface="Calibri" panose="020F0502020204030204" pitchFamily="34" charset="0"/>
              </a:rPr>
              <a:t>[Κατά τη διάρκεια της εφαρμογής] (4/7)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246373" y="1074206"/>
            <a:ext cx="11174509" cy="4575565"/>
          </a:xfrm>
        </p:spPr>
        <p:txBody>
          <a:bodyPr/>
          <a:lstStyle/>
          <a:p>
            <a:pPr lvl="1" algn="ctr">
              <a:lnSpc>
                <a:spcPct val="100000"/>
              </a:lnSpc>
            </a:pPr>
            <a:endParaRPr lang="el-GR" sz="2400" b="1" dirty="0">
              <a:solidFill>
                <a:srgbClr val="242562"/>
              </a:solidFill>
              <a:latin typeface="Corbel" panose="020B0503020204020204" pitchFamily="34" charset="0"/>
            </a:endParaRPr>
          </a:p>
          <a:p>
            <a:pPr lvl="1" algn="ctr">
              <a:lnSpc>
                <a:spcPct val="100000"/>
              </a:lnSpc>
            </a:pPr>
            <a:r>
              <a:rPr lang="el-GR" sz="2400" b="1" dirty="0">
                <a:solidFill>
                  <a:srgbClr val="242562"/>
                </a:solidFill>
                <a:latin typeface="Calibri" panose="020F0502020204030204" pitchFamily="34" charset="0"/>
                <a:cs typeface="Calibri" panose="020F0502020204030204" pitchFamily="34" charset="0"/>
              </a:rPr>
              <a:t>Εξ αποστάσεως συνθήκη</a:t>
            </a:r>
            <a:r>
              <a:rPr lang="el-GR" sz="3200" b="1" dirty="0">
                <a:solidFill>
                  <a:srgbClr val="242562"/>
                </a:solidFill>
                <a:latin typeface="Calibri" panose="020F0502020204030204" pitchFamily="34" charset="0"/>
                <a:cs typeface="Calibri" panose="020F0502020204030204" pitchFamily="34" charset="0"/>
              </a:rPr>
              <a:t> </a:t>
            </a:r>
            <a:r>
              <a:rPr lang="en-US" sz="2200" b="1" dirty="0">
                <a:solidFill>
                  <a:srgbClr val="242562"/>
                </a:solidFill>
                <a:latin typeface="Calibri" panose="020F0502020204030204" pitchFamily="34" charset="0"/>
                <a:cs typeface="Calibri" panose="020F0502020204030204" pitchFamily="34" charset="0"/>
              </a:rPr>
              <a:t>(</a:t>
            </a:r>
            <a:r>
              <a:rPr lang="el-GR" sz="2200" b="1" dirty="0">
                <a:solidFill>
                  <a:srgbClr val="242562"/>
                </a:solidFill>
                <a:latin typeface="Calibri" panose="020F0502020204030204" pitchFamily="34" charset="0"/>
                <a:cs typeface="Calibri" panose="020F0502020204030204" pitchFamily="34" charset="0"/>
              </a:rPr>
              <a:t>συνέχεια στη βελτίωση της πρακτικής) (ομαδική συνομιλία) </a:t>
            </a:r>
          </a:p>
          <a:p>
            <a:pPr marL="609600" marR="0" lvl="1" indent="-342900" algn="just" defTabSz="914400" rtl="0" eaLnBrk="1" fontAlgn="auto" latinLnBrk="0" hangingPunct="1">
              <a:lnSpc>
                <a:spcPct val="100000"/>
              </a:lnSpc>
              <a:spcBef>
                <a:spcPts val="500"/>
              </a:spcBef>
              <a:spcAft>
                <a:spcPts val="0"/>
              </a:spcAft>
              <a:buClrTx/>
              <a:buSzTx/>
              <a:buFont typeface="Wingdings" panose="05000000000000000000" pitchFamily="2" charset="2"/>
              <a:buChar char="ü"/>
              <a:tabLst/>
              <a:defRPr/>
            </a:pPr>
            <a:r>
              <a:rPr lang="el-GR" sz="2200" b="1" dirty="0">
                <a:solidFill>
                  <a:srgbClr val="242562"/>
                </a:solidFill>
                <a:latin typeface="Calibri" panose="020F0502020204030204" pitchFamily="34" charset="0"/>
                <a:cs typeface="Calibri" panose="020F0502020204030204" pitchFamily="34" charset="0"/>
              </a:rPr>
              <a:t>Η εκπαιδευτικός ε</a:t>
            </a:r>
            <a:r>
              <a:rPr kumimoji="0" lang="el-GR" sz="2200" b="1" i="0" u="none" strike="noStrike" kern="1200" cap="none" spc="0" normalizeH="0" baseline="0" noProof="0" dirty="0">
                <a:ln>
                  <a:noFill/>
                </a:ln>
                <a:solidFill>
                  <a:srgbClr val="242562"/>
                </a:solidFill>
                <a:effectLst/>
                <a:uLnTx/>
                <a:uFillTx/>
                <a:latin typeface="Calibri" panose="020F0502020204030204" pitchFamily="34" charset="0"/>
                <a:cs typeface="Calibri" panose="020F0502020204030204" pitchFamily="34" charset="0"/>
              </a:rPr>
              <a:t>κφράζει προσωπικά συναισθήματα για το κλίμα της τάξης </a:t>
            </a:r>
            <a:r>
              <a:rPr kumimoji="0" lang="el-GR" sz="1800" b="0" i="0" u="none" strike="noStrike" kern="1200" cap="none" spc="0" normalizeH="0" baseline="0" noProof="0" dirty="0">
                <a:ln>
                  <a:noFill/>
                </a:ln>
                <a:solidFill>
                  <a:srgbClr val="242562"/>
                </a:solidFill>
                <a:effectLst/>
                <a:uLnTx/>
                <a:uFillTx/>
                <a:latin typeface="Calibri" panose="020F0502020204030204" pitchFamily="34" charset="0"/>
                <a:ea typeface="+mn-ea"/>
                <a:cs typeface="Calibri" panose="020F0502020204030204" pitchFamily="34" charset="0"/>
              </a:rPr>
              <a:t>(π.χ. </a:t>
            </a:r>
            <a:r>
              <a:rPr kumimoji="0" lang="el-GR" sz="1800" b="0" i="1" u="none" strike="noStrike" kern="1200" cap="none" spc="0" normalizeH="0" baseline="0" noProof="0" dirty="0">
                <a:ln>
                  <a:noFill/>
                </a:ln>
                <a:solidFill>
                  <a:srgbClr val="242562"/>
                </a:solidFill>
                <a:effectLst/>
                <a:uLnTx/>
                <a:uFillTx/>
                <a:latin typeface="Calibri" panose="020F0502020204030204" pitchFamily="34" charset="0"/>
                <a:ea typeface="+mn-ea"/>
                <a:cs typeface="Calibri" panose="020F0502020204030204" pitchFamily="34" charset="0"/>
              </a:rPr>
              <a:t>«Καμιά φορά αισθάνομαι ότι για κάποιο λόγο υπάρχει κάτι στην ατμόσφαιρα της τάξης που μου φαίνεται παράξενο. Για πρώτη φορά αισθάνθηκα ότι αφήσατε τον εαυτό σας ελεύθερο στη συζήτηση. Έχει σημασία να νιώθουμε ότι μπορούμε να εκφραστούμε ελεύθερα και να εκφράσουμε την άποψή μας»</a:t>
            </a:r>
            <a:r>
              <a:rPr kumimoji="0" lang="el-GR" sz="1800" b="0" i="0" u="none" strike="noStrike" kern="1200" cap="none" spc="0" normalizeH="0" baseline="0" noProof="0" dirty="0">
                <a:ln>
                  <a:noFill/>
                </a:ln>
                <a:solidFill>
                  <a:srgbClr val="242562"/>
                </a:solidFill>
                <a:effectLst/>
                <a:uLnTx/>
                <a:uFillTx/>
                <a:latin typeface="Calibri" panose="020F0502020204030204" pitchFamily="34" charset="0"/>
                <a:ea typeface="+mn-ea"/>
                <a:cs typeface="Calibri" panose="020F0502020204030204" pitchFamily="34" charset="0"/>
              </a:rPr>
              <a:t>). </a:t>
            </a:r>
          </a:p>
          <a:p>
            <a:pPr algn="ctr">
              <a:lnSpc>
                <a:spcPct val="100000"/>
              </a:lnSpc>
              <a:defRPr/>
            </a:pPr>
            <a:endParaRPr lang="el-GR" sz="2400" b="1" dirty="0">
              <a:solidFill>
                <a:srgbClr val="242562"/>
              </a:solidFill>
              <a:latin typeface="Calibri" panose="020F0502020204030204" pitchFamily="34" charset="0"/>
              <a:cs typeface="Calibri" panose="020F0502020204030204" pitchFamily="34" charset="0"/>
            </a:endParaRPr>
          </a:p>
          <a:p>
            <a:pPr algn="ctr">
              <a:lnSpc>
                <a:spcPct val="100000"/>
              </a:lnSpc>
              <a:defRPr/>
            </a:pPr>
            <a:r>
              <a:rPr lang="el-GR" sz="2400" b="1" dirty="0">
                <a:solidFill>
                  <a:srgbClr val="242562"/>
                </a:solidFill>
                <a:latin typeface="Calibri" panose="020F0502020204030204" pitchFamily="34" charset="0"/>
                <a:cs typeface="Calibri" panose="020F0502020204030204" pitchFamily="34" charset="0"/>
              </a:rPr>
              <a:t>Ενδείξεις επιτυχίας στρατηγικής</a:t>
            </a:r>
          </a:p>
          <a:p>
            <a:pPr marL="609600" lvl="1" indent="-342900" algn="just">
              <a:lnSpc>
                <a:spcPct val="100000"/>
              </a:lnSpc>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Σχολιάζουν στην ομαδική συνομιλία τους ότι για αυτούς η κοινότητα που δημιουργήθηκε αποτελεί: </a:t>
            </a:r>
            <a:r>
              <a:rPr lang="el-GR" sz="2200" i="1" dirty="0">
                <a:solidFill>
                  <a:srgbClr val="242562"/>
                </a:solidFill>
                <a:latin typeface="Calibri" panose="020F0502020204030204" pitchFamily="34" charset="0"/>
                <a:cs typeface="Calibri" panose="020F0502020204030204" pitchFamily="34" charset="0"/>
              </a:rPr>
              <a:t>«ασφαλής χώρος», «η κοινότητα της λογοτεχνίας τους», μία «ομάδα υποστήριξης, το βήμα τους για να εκφράσουν την άποψη και την αντίθετη άποψη»</a:t>
            </a:r>
            <a:endParaRPr lang="el-GR" sz="2200" b="1" dirty="0">
              <a:solidFill>
                <a:srgbClr val="242562"/>
              </a:solidFill>
              <a:latin typeface="Calibri" panose="020F0502020204030204" pitchFamily="34" charset="0"/>
              <a:cs typeface="Calibri" panose="020F0502020204030204" pitchFamily="34" charset="0"/>
            </a:endParaRPr>
          </a:p>
          <a:p>
            <a:pPr algn="just">
              <a:lnSpc>
                <a:spcPct val="100000"/>
              </a:lnSpc>
              <a:defRPr/>
            </a:pPr>
            <a:endParaRPr lang="el-GR" sz="2200" b="1"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44</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685753">
            <a:off x="10571858" y="925465"/>
            <a:ext cx="644439" cy="56552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59477">
            <a:off x="10932311" y="1094074"/>
            <a:ext cx="509122" cy="44677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4" name="Θέση υποσέλιδου 3"/>
          <p:cNvSpPr>
            <a:spLocks noGrp="1"/>
          </p:cNvSpPr>
          <p:nvPr>
            <p:ph type="ftr" sz="quarter" idx="13"/>
          </p:nvPr>
        </p:nvSpPr>
        <p:spPr>
          <a:xfrm>
            <a:off x="432000" y="6361483"/>
            <a:ext cx="9705058" cy="315948"/>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647938" y="370251"/>
            <a:ext cx="1026942" cy="907385"/>
          </a:xfrm>
        </p:spPr>
      </p:pic>
    </p:spTree>
    <p:extLst>
      <p:ext uri="{BB962C8B-B14F-4D97-AF65-F5344CB8AC3E}">
        <p14:creationId xmlns:p14="http://schemas.microsoft.com/office/powerpoint/2010/main" val="4253720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685753">
            <a:off x="10616117" y="219493"/>
            <a:ext cx="644439" cy="56552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310217" y="180569"/>
            <a:ext cx="11736476" cy="759484"/>
          </a:xfrm>
        </p:spPr>
        <p:txBody>
          <a:bodyPr/>
          <a:lstStyle/>
          <a:p>
            <a:r>
              <a:rPr lang="el-GR" sz="2800" b="1" dirty="0">
                <a:solidFill>
                  <a:srgbClr val="242562"/>
                </a:solidFill>
              </a:rPr>
              <a:t>Εμπειρικά δεδομένα </a:t>
            </a:r>
            <a:r>
              <a:rPr lang="el-GR" sz="2800" b="1" dirty="0">
                <a:solidFill>
                  <a:srgbClr val="242562"/>
                </a:solidFill>
                <a:cs typeface="Calibri" panose="020F0502020204030204" pitchFamily="34" charset="0"/>
              </a:rPr>
              <a:t>[Κατά τη διάρκεια της εφαρμογής] (5/7)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145307" y="823943"/>
            <a:ext cx="11453658" cy="4689326"/>
          </a:xfrm>
        </p:spPr>
        <p:txBody>
          <a:bodyPr/>
          <a:lstStyle/>
          <a:p>
            <a:pPr lvl="1" algn="ctr">
              <a:lnSpc>
                <a:spcPct val="100000"/>
              </a:lnSpc>
            </a:pPr>
            <a:r>
              <a:rPr lang="el-GR" sz="2400" b="1" dirty="0">
                <a:solidFill>
                  <a:srgbClr val="242562"/>
                </a:solidFill>
                <a:latin typeface="Calibri" panose="020F0502020204030204" pitchFamily="34" charset="0"/>
                <a:cs typeface="Calibri" panose="020F0502020204030204" pitchFamily="34" charset="0"/>
              </a:rPr>
              <a:t>Εξ αποστάσεως συνθήκη</a:t>
            </a:r>
            <a:r>
              <a:rPr lang="el-GR" sz="3200" b="1" dirty="0">
                <a:solidFill>
                  <a:srgbClr val="242562"/>
                </a:solidFill>
                <a:latin typeface="Calibri" panose="020F0502020204030204" pitchFamily="34" charset="0"/>
                <a:cs typeface="Calibri" panose="020F0502020204030204" pitchFamily="34" charset="0"/>
              </a:rPr>
              <a:t> </a:t>
            </a:r>
            <a:r>
              <a:rPr lang="el-GR" sz="2400" b="1" dirty="0">
                <a:solidFill>
                  <a:srgbClr val="242562"/>
                </a:solidFill>
                <a:latin typeface="Calibri" panose="020F0502020204030204" pitchFamily="34" charset="0"/>
                <a:cs typeface="Calibri" panose="020F0502020204030204" pitchFamily="34" charset="0"/>
              </a:rPr>
              <a:t>(δυαδική συνομιλία) </a:t>
            </a:r>
            <a:r>
              <a:rPr lang="en-US" sz="2200" b="1" dirty="0">
                <a:solidFill>
                  <a:srgbClr val="242562"/>
                </a:solidFill>
                <a:latin typeface="Calibri" panose="020F0502020204030204" pitchFamily="34" charset="0"/>
                <a:cs typeface="Calibri" panose="020F0502020204030204" pitchFamily="34" charset="0"/>
              </a:rPr>
              <a:t>(</a:t>
            </a:r>
            <a:r>
              <a:rPr lang="el-GR" sz="2200" b="1" dirty="0">
                <a:solidFill>
                  <a:srgbClr val="242562"/>
                </a:solidFill>
                <a:latin typeface="Calibri" panose="020F0502020204030204" pitchFamily="34" charset="0"/>
                <a:cs typeface="Calibri" panose="020F0502020204030204" pitchFamily="34" charset="0"/>
              </a:rPr>
              <a:t>συνέχεια στη βελτίωση της πρακτικής)</a:t>
            </a:r>
          </a:p>
          <a:p>
            <a:pPr marL="609600" lvl="1" indent="-342900" algn="just">
              <a:lnSpc>
                <a:spcPct val="100000"/>
              </a:lnSpc>
              <a:buFont typeface="Wingdings" panose="05000000000000000000" pitchFamily="2" charset="2"/>
              <a:buChar char="ü"/>
              <a:defRPr/>
            </a:pPr>
            <a:r>
              <a:rPr lang="el-GR" sz="2200" b="1" dirty="0">
                <a:solidFill>
                  <a:srgbClr val="242562"/>
                </a:solidFill>
                <a:latin typeface="Calibri" panose="020F0502020204030204" pitchFamily="34" charset="0"/>
                <a:cs typeface="Calibri" panose="020F0502020204030204" pitchFamily="34" charset="0"/>
              </a:rPr>
              <a:t>Εμφανίστηκε ένα αντίστροφο μοτίβο επιρροής</a:t>
            </a:r>
            <a:r>
              <a:rPr lang="el-GR" sz="2200" dirty="0">
                <a:solidFill>
                  <a:srgbClr val="242562"/>
                </a:solidFill>
                <a:latin typeface="Calibri" panose="020F0502020204030204" pitchFamily="34" charset="0"/>
                <a:cs typeface="Calibri" panose="020F0502020204030204" pitchFamily="34" charset="0"/>
              </a:rPr>
              <a:t> (από την εξ αποστάσεως στη </a:t>
            </a:r>
            <a:r>
              <a:rPr lang="en-US" sz="2200" dirty="0">
                <a:solidFill>
                  <a:srgbClr val="242562"/>
                </a:solidFill>
                <a:latin typeface="Calibri" panose="020F0502020204030204" pitchFamily="34" charset="0"/>
                <a:cs typeface="Calibri" panose="020F0502020204030204" pitchFamily="34" charset="0"/>
              </a:rPr>
              <a:t>f2f</a:t>
            </a:r>
            <a:r>
              <a:rPr lang="el-GR" sz="2200" dirty="0">
                <a:solidFill>
                  <a:srgbClr val="242562"/>
                </a:solidFill>
                <a:latin typeface="Calibri" panose="020F0502020204030204" pitchFamily="34" charset="0"/>
                <a:cs typeface="Calibri" panose="020F0502020204030204" pitchFamily="34" charset="0"/>
              </a:rPr>
              <a:t> συνθήκη</a:t>
            </a:r>
            <a:r>
              <a:rPr lang="en-US" sz="2200" dirty="0">
                <a:solidFill>
                  <a:srgbClr val="242562"/>
                </a:solidFill>
                <a:latin typeface="Calibri" panose="020F0502020204030204" pitchFamily="34" charset="0"/>
                <a:cs typeface="Calibri" panose="020F0502020204030204" pitchFamily="34" charset="0"/>
              </a:rPr>
              <a:t>) </a:t>
            </a:r>
            <a:r>
              <a:rPr kumimoji="0" lang="el-GR" sz="2200" b="1" i="0" u="none" strike="noStrike" kern="1200" cap="none" spc="0" normalizeH="0" baseline="0" noProof="0" dirty="0">
                <a:ln>
                  <a:noFill/>
                </a:ln>
                <a:solidFill>
                  <a:srgbClr val="242562"/>
                </a:solidFill>
                <a:effectLst/>
                <a:uLnTx/>
                <a:uFillTx/>
                <a:latin typeface="Calibri" panose="020F0502020204030204" pitchFamily="34" charset="0"/>
                <a:cs typeface="Calibri" panose="020F0502020204030204" pitchFamily="34" charset="0"/>
              </a:rPr>
              <a:t>με στοχευμένη ανακατεύθυνση προβληματισμών των μαθητών στη διά ζώσης συνθήκη διάλεξης συζήτησης από την εκπαιδευτικό</a:t>
            </a:r>
            <a:r>
              <a:rPr lang="el-GR" sz="2200" dirty="0">
                <a:solidFill>
                  <a:srgbClr val="242562"/>
                </a:solidFill>
                <a:latin typeface="Calibri" panose="020F0502020204030204" pitchFamily="34" charset="0"/>
                <a:cs typeface="Calibri" panose="020F0502020204030204" pitchFamily="34" charset="0"/>
              </a:rPr>
              <a:t> </a:t>
            </a:r>
            <a:r>
              <a:rPr lang="el-GR" sz="2200" b="1" dirty="0">
                <a:solidFill>
                  <a:srgbClr val="242562"/>
                </a:solidFill>
                <a:latin typeface="Calibri" panose="020F0502020204030204" pitchFamily="34" charset="0"/>
                <a:cs typeface="Calibri" panose="020F0502020204030204" pitchFamily="34" charset="0"/>
              </a:rPr>
              <a:t>για την αύξηση της αλληλεπίδρασης στην ίδια συνθήκη</a:t>
            </a:r>
            <a:r>
              <a:rPr lang="en-US" sz="2200" b="1" dirty="0">
                <a:solidFill>
                  <a:srgbClr val="242562"/>
                </a:solidFill>
                <a:latin typeface="Calibri" panose="020F0502020204030204" pitchFamily="34" charset="0"/>
                <a:cs typeface="Calibri" panose="020F0502020204030204" pitchFamily="34" charset="0"/>
              </a:rPr>
              <a:t> </a:t>
            </a:r>
            <a:r>
              <a:rPr lang="el-GR" sz="1800" dirty="0">
                <a:solidFill>
                  <a:srgbClr val="242562"/>
                </a:solidFill>
                <a:latin typeface="Calibri" panose="020F0502020204030204" pitchFamily="34" charset="0"/>
                <a:cs typeface="Calibri" panose="020F0502020204030204" pitchFamily="34" charset="0"/>
              </a:rPr>
              <a:t>(π.χ. </a:t>
            </a:r>
            <a:r>
              <a:rPr lang="el-GR" sz="1800" i="1" dirty="0">
                <a:solidFill>
                  <a:srgbClr val="242562"/>
                </a:solidFill>
                <a:latin typeface="Calibri" panose="020F0502020204030204" pitchFamily="34" charset="0"/>
                <a:cs typeface="Calibri" panose="020F0502020204030204" pitchFamily="34" charset="0"/>
              </a:rPr>
              <a:t>Κυρία ξέρω ότι ο χρόνος σας είναι πολύτιμος αλλά είδα κάτι στις ειδήσεις και στα social media όπου με προβλημάτισε και θα ήθελα αν γίνεται να το συζητήσουμε-αναφέρεται στην ακτιβιστική παρέλαση. Απάντηση δική μου: Θέλεις αύριο που θα έχουμε λογοτεχνία να το θέσουμε ως θεμα συζητήσης; Στην τάξη;) </a:t>
            </a:r>
          </a:p>
          <a:p>
            <a:pPr lvl="1" algn="just">
              <a:lnSpc>
                <a:spcPct val="100000"/>
              </a:lnSpc>
              <a:defRPr/>
            </a:pPr>
            <a:r>
              <a:rPr lang="el-GR" sz="1800" i="1" dirty="0">
                <a:solidFill>
                  <a:srgbClr val="242562"/>
                </a:solidFill>
                <a:latin typeface="Calibri" panose="020F0502020204030204" pitchFamily="34" charset="0"/>
                <a:cs typeface="Calibri" panose="020F0502020204030204" pitchFamily="34" charset="0"/>
              </a:rPr>
              <a:t>Σ</a:t>
            </a:r>
            <a:r>
              <a:rPr lang="el-GR" sz="1800" dirty="0">
                <a:solidFill>
                  <a:srgbClr val="242562"/>
                </a:solidFill>
                <a:latin typeface="Calibri" panose="020F0502020204030204" pitchFamily="34" charset="0"/>
                <a:cs typeface="Calibri" panose="020F0502020204030204" pitchFamily="34" charset="0"/>
              </a:rPr>
              <a:t>ημαίνει συναισθηματική εμπλοκή χαρά-αυτοπεποίθεση με παράλληλη ανάδυση προσωπικού ενδιαφέροντος και </a:t>
            </a:r>
            <a:r>
              <a:rPr lang="el-GR" sz="1800" b="1" dirty="0">
                <a:solidFill>
                  <a:srgbClr val="242562"/>
                </a:solidFill>
                <a:latin typeface="Calibri" panose="020F0502020204030204" pitchFamily="34" charset="0"/>
                <a:cs typeface="Calibri" panose="020F0502020204030204" pitchFamily="34" charset="0"/>
              </a:rPr>
              <a:t>εμπλοκή με προσωπική πρωτοβουλία, σύνδεση θεμάτων καθημερινότητας σχετιζόμενων τόσο με τη λογοτεχνία, όσο και με προβληματισμούς σχετικές με στάσεις, αξίες, εμπειρίες τους.</a:t>
            </a:r>
            <a:endParaRPr kumimoji="0" lang="el-GR" sz="1800" b="1" i="0" u="none" strike="noStrike" kern="1200" cap="none" spc="0" normalizeH="0" baseline="0" noProof="0" dirty="0">
              <a:ln>
                <a:noFill/>
              </a:ln>
              <a:solidFill>
                <a:srgbClr val="242562"/>
              </a:solidFill>
              <a:effectLst/>
              <a:uLnTx/>
              <a:uFillTx/>
              <a:latin typeface="Calibri" panose="020F0502020204030204" pitchFamily="34" charset="0"/>
              <a:cs typeface="Calibri" panose="020F0502020204030204" pitchFamily="34" charset="0"/>
            </a:endParaRPr>
          </a:p>
          <a:p>
            <a:pPr lvl="1" algn="ctr">
              <a:lnSpc>
                <a:spcPct val="100000"/>
              </a:lnSpc>
              <a:defRPr/>
            </a:pPr>
            <a:r>
              <a:rPr lang="el-GR" sz="2400" b="1" dirty="0">
                <a:solidFill>
                  <a:srgbClr val="242562"/>
                </a:solidFill>
                <a:latin typeface="Calibri" panose="020F0502020204030204" pitchFamily="34" charset="0"/>
                <a:cs typeface="Calibri" panose="020F0502020204030204" pitchFamily="34" charset="0"/>
              </a:rPr>
              <a:t>Ενδείξεις επιτυχίας της στρατηγικής</a:t>
            </a:r>
          </a:p>
          <a:p>
            <a:pPr marL="609600" lvl="1" indent="-342900" algn="just">
              <a:lnSpc>
                <a:spcPct val="100000"/>
              </a:lnSpc>
              <a:buFont typeface="Wingdings" panose="05000000000000000000" pitchFamily="2" charset="2"/>
              <a:buChar char="ü"/>
              <a:defRPr/>
            </a:pPr>
            <a:r>
              <a:rPr lang="el-GR" sz="2200" b="1" dirty="0">
                <a:solidFill>
                  <a:srgbClr val="242562"/>
                </a:solidFill>
                <a:latin typeface="Calibri" panose="020F0502020204030204" pitchFamily="34" charset="0"/>
                <a:cs typeface="Calibri" panose="020F0502020204030204" pitchFamily="34" charset="0"/>
              </a:rPr>
              <a:t>Εισάγουν ΟΙ ΙΔΙΟΙ ΟΙ ΜΑΘΗΤΕΣ πλέον ΘΕΜΑΤΑ προς συζήτηση για τη συνθήκη τάξης </a:t>
            </a:r>
          </a:p>
          <a:p>
            <a:pPr lvl="2" algn="just">
              <a:lnSpc>
                <a:spcPct val="100000"/>
              </a:lnSpc>
              <a:defRPr/>
            </a:pPr>
            <a:r>
              <a:rPr lang="el-GR" sz="1800" dirty="0">
                <a:solidFill>
                  <a:srgbClr val="242562"/>
                </a:solidFill>
                <a:latin typeface="Calibri" panose="020F0502020204030204" pitchFamily="34" charset="0"/>
                <a:cs typeface="Calibri" panose="020F0502020204030204" pitchFamily="34" charset="0"/>
              </a:rPr>
              <a:t>Π.χ. [από εξ αποστάσεως, άλλος διάλογος] Κυρία συγνώμη για την ενόχληση αλλά έχω δυνατό θέμα για συζήτηση, το περιστατικό που έγινε αυτό τις μέρες με τον δάσκαλο από την Κρήτη. Αν έχετε διαβάσει κάτι….</a:t>
            </a:r>
          </a:p>
          <a:p>
            <a:pPr lvl="2" algn="just">
              <a:lnSpc>
                <a:spcPct val="100000"/>
              </a:lnSpc>
              <a:defRPr/>
            </a:pPr>
            <a:endParaRPr lang="el-GR" sz="1800" dirty="0">
              <a:solidFill>
                <a:srgbClr val="242562"/>
              </a:solidFill>
              <a:latin typeface="Calibri" panose="020F0502020204030204" pitchFamily="34" charset="0"/>
              <a:cs typeface="Calibri" panose="020F0502020204030204" pitchFamily="34" charset="0"/>
            </a:endParaRPr>
          </a:p>
          <a:p>
            <a:pPr lvl="2" algn="just">
              <a:lnSpc>
                <a:spcPct val="100000"/>
              </a:lnSpc>
              <a:defRPr/>
            </a:pPr>
            <a:endParaRPr lang="el-GR" sz="1800"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45</a:t>
            </a:fld>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59477">
            <a:off x="10600875" y="282351"/>
            <a:ext cx="509122" cy="286768"/>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4" name="Θέση υποσέλιδου 3"/>
          <p:cNvSpPr>
            <a:spLocks noGrp="1"/>
          </p:cNvSpPr>
          <p:nvPr>
            <p:ph type="ftr" sz="quarter" idx="13"/>
          </p:nvPr>
        </p:nvSpPr>
        <p:spPr>
          <a:xfrm>
            <a:off x="432000" y="6361483"/>
            <a:ext cx="9705058" cy="315948"/>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788764" y="83983"/>
            <a:ext cx="1026942" cy="907385"/>
          </a:xfrm>
        </p:spPr>
      </p:pic>
    </p:spTree>
    <p:extLst>
      <p:ext uri="{BB962C8B-B14F-4D97-AF65-F5344CB8AC3E}">
        <p14:creationId xmlns:p14="http://schemas.microsoft.com/office/powerpoint/2010/main" val="2401765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321814" y="315303"/>
            <a:ext cx="11495812" cy="759484"/>
          </a:xfrm>
        </p:spPr>
        <p:txBody>
          <a:bodyPr/>
          <a:lstStyle/>
          <a:p>
            <a:r>
              <a:rPr lang="el-GR" sz="2800" b="1" dirty="0">
                <a:solidFill>
                  <a:srgbClr val="242562"/>
                </a:solidFill>
              </a:rPr>
              <a:t>Εμπειρικά δεδομένα</a:t>
            </a:r>
            <a:r>
              <a:rPr lang="el-GR" sz="2800" b="1" dirty="0">
                <a:solidFill>
                  <a:srgbClr val="242562"/>
                </a:solidFill>
                <a:cs typeface="Calibri" panose="020F0502020204030204" pitchFamily="34" charset="0"/>
              </a:rPr>
              <a:t>[Κατά τη διάρκεια της εφαρμογής] (6/7)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188843" y="1029802"/>
            <a:ext cx="11410121" cy="4666921"/>
          </a:xfrm>
        </p:spPr>
        <p:txBody>
          <a:bodyPr/>
          <a:lstStyle/>
          <a:p>
            <a:pPr lvl="1" algn="just">
              <a:lnSpc>
                <a:spcPct val="100000"/>
              </a:lnSpc>
              <a:spcBef>
                <a:spcPts val="0"/>
              </a:spcBef>
            </a:pPr>
            <a:endParaRPr lang="el-GR" sz="2200" b="1" dirty="0">
              <a:solidFill>
                <a:srgbClr val="1D1E4F"/>
              </a:solidFill>
              <a:latin typeface="Calibri" panose="020F0502020204030204" pitchFamily="34" charset="0"/>
              <a:cs typeface="Calibri" panose="020F0502020204030204" pitchFamily="34" charset="0"/>
            </a:endParaRPr>
          </a:p>
          <a:p>
            <a:pPr lvl="1" algn="just">
              <a:lnSpc>
                <a:spcPct val="100000"/>
              </a:lnSpc>
              <a:spcBef>
                <a:spcPts val="0"/>
              </a:spcBef>
            </a:pPr>
            <a:r>
              <a:rPr lang="el-GR" sz="2400" b="1" dirty="0">
                <a:solidFill>
                  <a:srgbClr val="1D1E4F"/>
                </a:solidFill>
                <a:latin typeface="Calibri" panose="020F0502020204030204" pitchFamily="34" charset="0"/>
                <a:cs typeface="Calibri" panose="020F0502020204030204" pitchFamily="34" charset="0"/>
              </a:rPr>
              <a:t>ΠΕΡΑ από εμπειρικά στοιχεία που δείχνουν ΣΥΓΚΕΚΡΙΜΕΝΕΣ συνέπειες υπάρχει και μια συνδυαστική επιρροή των παραπάνω παραγόντων καθώς οι μαθητές:</a:t>
            </a:r>
          </a:p>
          <a:p>
            <a:pPr marL="609600" lvl="1" indent="-342900" algn="just">
              <a:lnSpc>
                <a:spcPct val="100000"/>
              </a:lnSpc>
              <a:spcBef>
                <a:spcPts val="0"/>
              </a:spcBef>
              <a:buFont typeface="Wingdings" panose="05000000000000000000" pitchFamily="2" charset="2"/>
              <a:buChar char="ü"/>
              <a:defRPr/>
            </a:pPr>
            <a:endParaRPr lang="el-GR" sz="2200" b="1" dirty="0">
              <a:solidFill>
                <a:srgbClr val="242562"/>
              </a:solidFill>
              <a:latin typeface="Calibri" panose="020F0502020204030204" pitchFamily="34" charset="0"/>
              <a:cs typeface="Calibri" panose="020F0502020204030204" pitchFamily="34" charset="0"/>
            </a:endParaRPr>
          </a:p>
          <a:p>
            <a:pPr marL="609600" lvl="1" indent="-342900" algn="just">
              <a:lnSpc>
                <a:spcPct val="100000"/>
              </a:lnSpc>
              <a:spcBef>
                <a:spcPts val="0"/>
              </a:spcBef>
              <a:buFont typeface="Wingdings" panose="05000000000000000000" pitchFamily="2" charset="2"/>
              <a:buChar char="ü"/>
              <a:defRPr/>
            </a:pPr>
            <a:r>
              <a:rPr lang="el-GR" sz="2400" b="1" dirty="0">
                <a:solidFill>
                  <a:srgbClr val="242562"/>
                </a:solidFill>
                <a:latin typeface="Calibri" panose="020F0502020204030204" pitchFamily="34" charset="0"/>
                <a:cs typeface="Calibri" panose="020F0502020204030204" pitchFamily="34" charset="0"/>
              </a:rPr>
              <a:t>Εκφράζουν απόλαυση/χαρά πως χρησιμοποιούν ό,τι έμαθαν στη λογοτεχνία στη ζωή τους,</a:t>
            </a:r>
            <a:r>
              <a:rPr lang="el-GR" sz="2200" b="1" dirty="0">
                <a:solidFill>
                  <a:srgbClr val="242562"/>
                </a:solidFill>
                <a:latin typeface="Calibri" panose="020F0502020204030204" pitchFamily="34" charset="0"/>
                <a:cs typeface="Calibri" panose="020F0502020204030204" pitchFamily="34" charset="0"/>
              </a:rPr>
              <a:t> </a:t>
            </a:r>
            <a:r>
              <a:rPr lang="el-GR" sz="1800" i="1" dirty="0">
                <a:solidFill>
                  <a:srgbClr val="242562"/>
                </a:solidFill>
                <a:latin typeface="Calibri" panose="020F0502020204030204" pitchFamily="34" charset="0"/>
                <a:cs typeface="Calibri" panose="020F0502020204030204" pitchFamily="34" charset="0"/>
              </a:rPr>
              <a:t>«έχω μάθει να αναγνωρίζω ποιος θέλει το όφελός μου και ποιος όχι» (σύνδεση με τη ζωή), «έμαθα να ακούω, να σέβομαι, να συνεργάζομαι και να μοιράζομαι ιδέες με άλλους ανθρώπους» </a:t>
            </a:r>
            <a:r>
              <a:rPr lang="el-GR" sz="1800" dirty="0">
                <a:solidFill>
                  <a:srgbClr val="242562"/>
                </a:solidFill>
                <a:latin typeface="Calibri" panose="020F0502020204030204" pitchFamily="34" charset="0"/>
                <a:cs typeface="Calibri" panose="020F0502020204030204" pitchFamily="34" charset="0"/>
              </a:rPr>
              <a:t>(κοινωνική παρουσία), </a:t>
            </a:r>
            <a:r>
              <a:rPr lang="el-GR" sz="1800" i="1" dirty="0">
                <a:solidFill>
                  <a:srgbClr val="242562"/>
                </a:solidFill>
                <a:latin typeface="Calibri" panose="020F0502020204030204" pitchFamily="34" charset="0"/>
                <a:cs typeface="Calibri" panose="020F0502020204030204" pitchFamily="34" charset="0"/>
              </a:rPr>
              <a:t>«έχω μάθει να είμαι υπεύθυνος», «να βοηθάει ο ένας τον άλλον» </a:t>
            </a:r>
            <a:r>
              <a:rPr lang="el-GR" sz="1800" dirty="0">
                <a:solidFill>
                  <a:srgbClr val="242562"/>
                </a:solidFill>
                <a:latin typeface="Calibri" panose="020F0502020204030204" pitchFamily="34" charset="0"/>
                <a:cs typeface="Calibri" panose="020F0502020204030204" pitchFamily="34" charset="0"/>
              </a:rPr>
              <a:t>(κοινωνική παρουσία), </a:t>
            </a:r>
            <a:r>
              <a:rPr lang="el-GR" sz="1800" i="1" dirty="0">
                <a:solidFill>
                  <a:srgbClr val="242562"/>
                </a:solidFill>
                <a:latin typeface="Calibri" panose="020F0502020204030204" pitchFamily="34" charset="0"/>
                <a:cs typeface="Calibri" panose="020F0502020204030204" pitchFamily="34" charset="0"/>
              </a:rPr>
              <a:t>«να αναστοχάζομαι πάνω στην απόδοσή μου» </a:t>
            </a:r>
            <a:r>
              <a:rPr lang="el-GR" sz="1800" dirty="0">
                <a:solidFill>
                  <a:srgbClr val="242562"/>
                </a:solidFill>
                <a:latin typeface="Calibri" panose="020F0502020204030204" pitchFamily="34" charset="0"/>
                <a:cs typeface="Calibri" panose="020F0502020204030204" pitchFamily="34" charset="0"/>
              </a:rPr>
              <a:t>(γνωστική παρουσία). </a:t>
            </a:r>
          </a:p>
          <a:p>
            <a:pPr marL="609600" lvl="1" indent="-342900" algn="just">
              <a:lnSpc>
                <a:spcPct val="114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Νιώθουν χαρούμενοι γιατί κάνουν κάτι που τους εκφράζει:</a:t>
            </a:r>
            <a:r>
              <a:rPr lang="el-GR" sz="2400" dirty="0">
                <a:solidFill>
                  <a:srgbClr val="242562"/>
                </a:solidFill>
                <a:latin typeface="Calibri" panose="020F0502020204030204" pitchFamily="34" charset="0"/>
                <a:cs typeface="Calibri" panose="020F0502020204030204" pitchFamily="34" charset="0"/>
              </a:rPr>
              <a:t> </a:t>
            </a:r>
            <a:r>
              <a:rPr lang="el-GR" sz="1800" dirty="0">
                <a:solidFill>
                  <a:srgbClr val="242562"/>
                </a:solidFill>
                <a:latin typeface="Calibri" panose="020F0502020204030204" pitchFamily="34" charset="0"/>
                <a:cs typeface="Calibri" panose="020F0502020204030204" pitchFamily="34" charset="0"/>
              </a:rPr>
              <a:t>μαθητής, Ο: «Ουάου έχω μια ιδέα!!!!! «Καταλαβαίνω ότι δεν μπορείτε να φανταστείτε πόσο χαρούμενος είμαι που κάνω κάτι που μου αρέσει και…Επειδή σας είπα ότι θέλω να ακολουθήσω τη δημοσιογραφία. Και αυτή, η πολιτική είναι ένα μικρόβιο που πιθανώς έχω».</a:t>
            </a:r>
            <a:r>
              <a:rPr lang="el-GR" sz="1800" b="1" dirty="0">
                <a:solidFill>
                  <a:srgbClr val="242562"/>
                </a:solidFill>
                <a:latin typeface="Calibri" panose="020F0502020204030204" pitchFamily="34" charset="0"/>
                <a:cs typeface="Calibri" panose="020F0502020204030204" pitchFamily="34" charset="0"/>
              </a:rPr>
              <a:t> </a:t>
            </a:r>
          </a:p>
          <a:p>
            <a:pPr lvl="1" algn="just">
              <a:lnSpc>
                <a:spcPct val="100000"/>
              </a:lnSpc>
            </a:pPr>
            <a:endParaRPr lang="el-GR" sz="1800"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46</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685753">
            <a:off x="10559522" y="191169"/>
            <a:ext cx="644439" cy="56552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59477">
            <a:off x="10676147" y="187388"/>
            <a:ext cx="509122" cy="44677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4" name="Θέση υποσέλιδου 3"/>
          <p:cNvSpPr>
            <a:spLocks noGrp="1"/>
          </p:cNvSpPr>
          <p:nvPr>
            <p:ph type="ftr" sz="quarter" idx="13"/>
          </p:nvPr>
        </p:nvSpPr>
        <p:spPr>
          <a:xfrm>
            <a:off x="432000" y="6361483"/>
            <a:ext cx="9705058" cy="315948"/>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745294" y="138620"/>
            <a:ext cx="758989" cy="670627"/>
          </a:xfrm>
        </p:spPr>
      </p:pic>
    </p:spTree>
    <p:extLst>
      <p:ext uri="{BB962C8B-B14F-4D97-AF65-F5344CB8AC3E}">
        <p14:creationId xmlns:p14="http://schemas.microsoft.com/office/powerpoint/2010/main" val="405013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431999" y="217625"/>
            <a:ext cx="10468881" cy="759484"/>
          </a:xfrm>
        </p:spPr>
        <p:txBody>
          <a:bodyPr/>
          <a:lstStyle/>
          <a:p>
            <a:r>
              <a:rPr lang="el-GR" sz="2800" b="1" dirty="0">
                <a:solidFill>
                  <a:srgbClr val="242562"/>
                </a:solidFill>
              </a:rPr>
              <a:t>Εμπειρικά δεδομένα </a:t>
            </a:r>
            <a:r>
              <a:rPr kumimoji="0" lang="el-GR" sz="2800" b="1" i="0" u="none" strike="noStrike" kern="1200" cap="none" spc="0" normalizeH="0" noProof="0" dirty="0">
                <a:ln>
                  <a:noFill/>
                </a:ln>
                <a:solidFill>
                  <a:srgbClr val="242562"/>
                </a:solidFill>
                <a:effectLst/>
                <a:uLnTx/>
                <a:uFillTx/>
                <a:ea typeface="+mj-ea"/>
                <a:cs typeface="Calibri" panose="020F0502020204030204" pitchFamily="34" charset="0"/>
              </a:rPr>
              <a:t>[Μετά την εφαρμογή]</a:t>
            </a:r>
            <a:r>
              <a:rPr lang="el-GR" sz="2800" b="1" dirty="0">
                <a:solidFill>
                  <a:srgbClr val="242562"/>
                </a:solidFill>
                <a:cs typeface="Calibri" panose="020F0502020204030204" pitchFamily="34" charset="0"/>
              </a:rPr>
              <a:t> (7/7)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106080" y="1006843"/>
            <a:ext cx="11358643" cy="5223276"/>
          </a:xfrm>
        </p:spPr>
        <p:txBody>
          <a:bodyPr/>
          <a:lstStyle/>
          <a:p>
            <a:pPr marL="609600" lvl="1" indent="-342900" algn="just">
              <a:lnSpc>
                <a:spcPct val="100000"/>
              </a:lnSpc>
              <a:buFont typeface="Wingdings" panose="05000000000000000000" pitchFamily="2" charset="2"/>
              <a:buChar char="ü"/>
            </a:pPr>
            <a:endParaRPr lang="el-GR" sz="2400" b="1" dirty="0">
              <a:solidFill>
                <a:srgbClr val="242562"/>
              </a:solidFill>
              <a:latin typeface="Calibri" panose="020F0502020204030204" pitchFamily="34" charset="0"/>
              <a:cs typeface="Calibri" panose="020F0502020204030204" pitchFamily="34" charset="0"/>
            </a:endParaRPr>
          </a:p>
          <a:p>
            <a:pPr marL="609600" lvl="1" indent="-342900" algn="just">
              <a:lnSpc>
                <a:spcPct val="100000"/>
              </a:lnSpc>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Μειώθηκε τo άγχος τους, καθώς αισθάνθηκαν ότι κατανοούσαν καλύτερα τη λογοτεχνία</a:t>
            </a:r>
            <a:r>
              <a:rPr lang="el-GR" sz="2400" dirty="0">
                <a:solidFill>
                  <a:srgbClr val="242562"/>
                </a:solidFill>
                <a:latin typeface="Calibri" panose="020F0502020204030204" pitchFamily="34" charset="0"/>
                <a:cs typeface="Calibri" panose="020F0502020204030204" pitchFamily="34" charset="0"/>
              </a:rPr>
              <a:t> </a:t>
            </a:r>
            <a:r>
              <a:rPr lang="el-GR" sz="1800" i="1" dirty="0">
                <a:solidFill>
                  <a:srgbClr val="242562"/>
                </a:solidFill>
                <a:latin typeface="Calibri" panose="020F0502020204030204" pitchFamily="34" charset="0"/>
                <a:cs typeface="Calibri" panose="020F0502020204030204" pitchFamily="34" charset="0"/>
              </a:rPr>
              <a:t>«΄Ηταν εύκολο. Δεν χρειάζεται χρόνος ή πολλές ώρες για να ανταποκριθείς. Δεν έχει δύσκολες λέξεις ή έννοιες», σχολίασε ένας μαθητής στην ομαδική συνομιλία. </a:t>
            </a:r>
          </a:p>
          <a:p>
            <a:pPr marL="609600" lvl="1" indent="-342900" algn="just">
              <a:lnSpc>
                <a:spcPct val="100000"/>
              </a:lnSpc>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Μειώθηκε η πλήξη</a:t>
            </a:r>
            <a:r>
              <a:rPr lang="el-GR" sz="2400" dirty="0">
                <a:solidFill>
                  <a:srgbClr val="242562"/>
                </a:solidFill>
                <a:latin typeface="Calibri" panose="020F0502020204030204" pitchFamily="34" charset="0"/>
                <a:cs typeface="Calibri" panose="020F0502020204030204" pitchFamily="34" charset="0"/>
              </a:rPr>
              <a:t> διαμορφώνοντας πιθανά </a:t>
            </a:r>
            <a:r>
              <a:rPr lang="el-GR" sz="2400" b="1" dirty="0">
                <a:solidFill>
                  <a:srgbClr val="242562"/>
                </a:solidFill>
                <a:latin typeface="Calibri" panose="020F0502020204030204" pitchFamily="34" charset="0"/>
                <a:cs typeface="Calibri" panose="020F0502020204030204" pitchFamily="34" charset="0"/>
              </a:rPr>
              <a:t>κίνητρα</a:t>
            </a:r>
            <a:r>
              <a:rPr lang="el-GR" sz="2400" dirty="0">
                <a:solidFill>
                  <a:srgbClr val="242562"/>
                </a:solidFill>
                <a:latin typeface="Calibri" panose="020F0502020204030204" pitchFamily="34" charset="0"/>
                <a:cs typeface="Calibri" panose="020F0502020204030204" pitchFamily="34" charset="0"/>
              </a:rPr>
              <a:t> (εσωτερικά) για </a:t>
            </a:r>
            <a:r>
              <a:rPr lang="el-GR" sz="2400" b="1" dirty="0">
                <a:solidFill>
                  <a:srgbClr val="242562"/>
                </a:solidFill>
                <a:latin typeface="Calibri" panose="020F0502020204030204" pitchFamily="34" charset="0"/>
                <a:cs typeface="Calibri" panose="020F0502020204030204" pitchFamily="34" charset="0"/>
              </a:rPr>
              <a:t>μεγαλύτερη συναισθηματική εμπλοκή</a:t>
            </a:r>
            <a:r>
              <a:rPr lang="el-GR" sz="2400" dirty="0">
                <a:solidFill>
                  <a:srgbClr val="242562"/>
                </a:solidFill>
                <a:latin typeface="Calibri" panose="020F0502020204030204" pitchFamily="34" charset="0"/>
                <a:cs typeface="Calibri" panose="020F0502020204030204" pitchFamily="34" charset="0"/>
              </a:rPr>
              <a:t> </a:t>
            </a:r>
            <a:r>
              <a:rPr lang="el-GR" sz="1800" dirty="0">
                <a:solidFill>
                  <a:srgbClr val="242562"/>
                </a:solidFill>
                <a:latin typeface="Calibri" panose="020F0502020204030204" pitchFamily="34" charset="0"/>
                <a:cs typeface="Calibri" panose="020F0502020204030204" pitchFamily="34" charset="0"/>
              </a:rPr>
              <a:t>(Pekrun, 2011). </a:t>
            </a:r>
          </a:p>
          <a:p>
            <a:pPr marL="609600" lvl="1" indent="-342900" algn="just">
              <a:lnSpc>
                <a:spcPct val="100000"/>
              </a:lnSpc>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Κατανοούν τη χρησιμότητα του ψηφιακού μέσου </a:t>
            </a:r>
            <a:r>
              <a:rPr lang="el-GR" sz="1800" dirty="0">
                <a:solidFill>
                  <a:srgbClr val="242562"/>
                </a:solidFill>
                <a:latin typeface="Calibri" panose="020F0502020204030204" pitchFamily="34" charset="0"/>
                <a:cs typeface="Calibri" panose="020F0502020204030204" pitchFamily="34" charset="0"/>
              </a:rPr>
              <a:t>(Venkatesh και Davis, 2000). </a:t>
            </a:r>
          </a:p>
          <a:p>
            <a:pPr marL="609600" lvl="1" indent="-342900" algn="just">
              <a:lnSpc>
                <a:spcPct val="100000"/>
              </a:lnSpc>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Βελτιώθηκε η συχνότητα αλληλεπίδρασης</a:t>
            </a:r>
            <a:r>
              <a:rPr lang="el-GR" sz="2400" dirty="0">
                <a:solidFill>
                  <a:srgbClr val="242562"/>
                </a:solidFill>
                <a:latin typeface="Calibri" panose="020F0502020204030204" pitchFamily="34" charset="0"/>
                <a:cs typeface="Calibri" panose="020F0502020204030204" pitchFamily="34" charset="0"/>
              </a:rPr>
              <a:t>, η </a:t>
            </a:r>
            <a:r>
              <a:rPr lang="el-GR" sz="2400" b="1" dirty="0">
                <a:solidFill>
                  <a:srgbClr val="242562"/>
                </a:solidFill>
                <a:latin typeface="Calibri" panose="020F0502020204030204" pitchFamily="34" charset="0"/>
                <a:cs typeface="Calibri" panose="020F0502020204030204" pitchFamily="34" charset="0"/>
              </a:rPr>
              <a:t>ποιότητα διαλόγων</a:t>
            </a:r>
            <a:r>
              <a:rPr lang="el-GR" sz="2400" dirty="0">
                <a:solidFill>
                  <a:srgbClr val="242562"/>
                </a:solidFill>
                <a:latin typeface="Calibri" panose="020F0502020204030204" pitchFamily="34" charset="0"/>
                <a:cs typeface="Calibri" panose="020F0502020204030204" pitchFamily="34" charset="0"/>
              </a:rPr>
              <a:t>, </a:t>
            </a:r>
            <a:r>
              <a:rPr lang="el-GR" sz="2400" b="1" dirty="0">
                <a:solidFill>
                  <a:srgbClr val="242562"/>
                </a:solidFill>
                <a:latin typeface="Calibri" panose="020F0502020204030204" pitchFamily="34" charset="0"/>
                <a:cs typeface="Calibri" panose="020F0502020204030204" pitchFamily="34" charset="0"/>
              </a:rPr>
              <a:t>ενδυναμώθηκε</a:t>
            </a:r>
            <a:r>
              <a:rPr lang="el-GR" sz="2400" dirty="0">
                <a:solidFill>
                  <a:srgbClr val="242562"/>
                </a:solidFill>
                <a:latin typeface="Calibri" panose="020F0502020204030204" pitchFamily="34" charset="0"/>
                <a:cs typeface="Calibri" panose="020F0502020204030204" pitchFamily="34" charset="0"/>
              </a:rPr>
              <a:t> η </a:t>
            </a:r>
            <a:r>
              <a:rPr lang="el-GR" sz="2400" b="1" dirty="0">
                <a:solidFill>
                  <a:srgbClr val="242562"/>
                </a:solidFill>
                <a:latin typeface="Calibri" panose="020F0502020204030204" pitchFamily="34" charset="0"/>
                <a:cs typeface="Calibri" panose="020F0502020204030204" pitchFamily="34" charset="0"/>
              </a:rPr>
              <a:t>αλληλεπίδραση μαθητή-μαθητή </a:t>
            </a:r>
            <a:r>
              <a:rPr lang="el-GR" sz="1800" dirty="0">
                <a:solidFill>
                  <a:srgbClr val="242562"/>
                </a:solidFill>
                <a:latin typeface="Calibri" panose="020F0502020204030204" pitchFamily="34" charset="0"/>
                <a:cs typeface="Calibri" panose="020F0502020204030204" pitchFamily="34" charset="0"/>
              </a:rPr>
              <a:t>(κοινωνική παρουσία)</a:t>
            </a:r>
          </a:p>
          <a:p>
            <a:pPr lvl="1" algn="just">
              <a:lnSpc>
                <a:spcPct val="100000"/>
              </a:lnSpc>
            </a:pPr>
            <a:endParaRPr lang="el-GR" sz="1800" b="1"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47</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685753">
            <a:off x="10422005" y="204514"/>
            <a:ext cx="754235" cy="661878"/>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59477">
            <a:off x="10203514" y="261079"/>
            <a:ext cx="509122" cy="44677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4" name="Θέση υποσέλιδου 3"/>
          <p:cNvSpPr>
            <a:spLocks noGrp="1"/>
          </p:cNvSpPr>
          <p:nvPr>
            <p:ph type="ftr" sz="quarter" idx="13"/>
          </p:nvPr>
        </p:nvSpPr>
        <p:spPr>
          <a:xfrm>
            <a:off x="432000" y="6361483"/>
            <a:ext cx="9705058" cy="315948"/>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799123" y="168440"/>
            <a:ext cx="1024227" cy="904986"/>
          </a:xfrm>
        </p:spPr>
      </p:pic>
    </p:spTree>
    <p:extLst>
      <p:ext uri="{BB962C8B-B14F-4D97-AF65-F5344CB8AC3E}">
        <p14:creationId xmlns:p14="http://schemas.microsoft.com/office/powerpoint/2010/main" val="88225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366177" y="430467"/>
            <a:ext cx="11405318" cy="4140924"/>
          </a:xfrm>
        </p:spPr>
        <p:txBody>
          <a:bodyPr/>
          <a:lstStyle/>
          <a:p>
            <a:pPr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                      </a:t>
            </a:r>
          </a:p>
          <a:p>
            <a:pPr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Στη </a:t>
            </a:r>
            <a:r>
              <a:rPr lang="el-GR" sz="2400" b="1" i="1" dirty="0">
                <a:solidFill>
                  <a:srgbClr val="242562"/>
                </a:solidFill>
                <a:latin typeface="Calibri" panose="020F0502020204030204" pitchFamily="34" charset="0"/>
                <a:cs typeface="Calibri" panose="020F0502020204030204" pitchFamily="34" charset="0"/>
              </a:rPr>
              <a:t>διά ζώσης συνθήκη διάλεξης συζήτησης </a:t>
            </a:r>
            <a:r>
              <a:rPr lang="el-GR" sz="2400" b="1" dirty="0">
                <a:solidFill>
                  <a:srgbClr val="242562"/>
                </a:solidFill>
                <a:latin typeface="Calibri" panose="020F0502020204030204" pitchFamily="34" charset="0"/>
                <a:cs typeface="Calibri" panose="020F0502020204030204" pitchFamily="34" charset="0"/>
              </a:rPr>
              <a:t>η εκπαιδευτικός εστιάζει </a:t>
            </a:r>
          </a:p>
          <a:p>
            <a:pPr marL="342900" indent="-342900" algn="just">
              <a:lnSpc>
                <a:spcPct val="100000"/>
              </a:lnSpc>
              <a:spcBef>
                <a:spcPts val="0"/>
              </a:spcBef>
              <a:buFont typeface="Wingdings" panose="05000000000000000000" pitchFamily="2" charset="2"/>
              <a:buChar char="ü"/>
            </a:pPr>
            <a:r>
              <a:rPr lang="el-GR" sz="2400" dirty="0">
                <a:solidFill>
                  <a:srgbClr val="242562"/>
                </a:solidFill>
                <a:latin typeface="Calibri" panose="020F0502020204030204" pitchFamily="34" charset="0"/>
                <a:cs typeface="Calibri" panose="020F0502020204030204" pitchFamily="34" charset="0"/>
              </a:rPr>
              <a:t>Πέρα από τη χρήση </a:t>
            </a:r>
            <a:r>
              <a:rPr lang="el-GR" sz="2400" b="1" dirty="0">
                <a:solidFill>
                  <a:srgbClr val="242562"/>
                </a:solidFill>
                <a:latin typeface="Calibri" panose="020F0502020204030204" pitchFamily="34" charset="0"/>
                <a:cs typeface="Calibri" panose="020F0502020204030204" pitchFamily="34" charset="0"/>
              </a:rPr>
              <a:t>επίσημων πρακτικών γραμματισμού </a:t>
            </a:r>
            <a:r>
              <a:rPr lang="el-GR" sz="2400" dirty="0">
                <a:solidFill>
                  <a:srgbClr val="242562"/>
                </a:solidFill>
                <a:latin typeface="Calibri" panose="020F0502020204030204" pitchFamily="34" charset="0"/>
                <a:cs typeface="Calibri" panose="020F0502020204030204" pitchFamily="34" charset="0"/>
              </a:rPr>
              <a:t>για βαθύτερη κατανόηση γραμματισμών της λογοτεχνίας </a:t>
            </a:r>
            <a:r>
              <a:rPr lang="el-GR" sz="2200" dirty="0">
                <a:solidFill>
                  <a:srgbClr val="242562"/>
                </a:solidFill>
                <a:latin typeface="Calibri" panose="020F0502020204030204" pitchFamily="34" charset="0"/>
                <a:cs typeface="Calibri" panose="020F0502020204030204" pitchFamily="34" charset="0"/>
              </a:rPr>
              <a:t>(π.χ. think aloud protocol) </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Συσχέτιση</a:t>
            </a:r>
            <a:r>
              <a:rPr lang="el-GR" sz="2400" dirty="0">
                <a:solidFill>
                  <a:srgbClr val="242562"/>
                </a:solidFill>
                <a:latin typeface="Calibri" panose="020F0502020204030204" pitchFamily="34" charset="0"/>
                <a:cs typeface="Calibri" panose="020F0502020204030204" pitchFamily="34" charset="0"/>
              </a:rPr>
              <a:t> των </a:t>
            </a:r>
            <a:r>
              <a:rPr lang="el-GR" sz="2400" b="1" dirty="0">
                <a:solidFill>
                  <a:srgbClr val="242562"/>
                </a:solidFill>
                <a:latin typeface="Calibri" panose="020F0502020204030204" pitchFamily="34" charset="0"/>
                <a:cs typeface="Calibri" panose="020F0502020204030204" pitchFamily="34" charset="0"/>
              </a:rPr>
              <a:t>εμπειριών των ηρώων με προσωπικές εμπειρίες </a:t>
            </a:r>
            <a:r>
              <a:rPr lang="el-GR" sz="2400" dirty="0">
                <a:solidFill>
                  <a:srgbClr val="242562"/>
                </a:solidFill>
                <a:latin typeface="Calibri" panose="020F0502020204030204" pitchFamily="34" charset="0"/>
                <a:cs typeface="Calibri" panose="020F0502020204030204" pitchFamily="34" charset="0"/>
              </a:rPr>
              <a:t>και διατύπωση </a:t>
            </a:r>
            <a:r>
              <a:rPr lang="el-GR" sz="2400" b="1" dirty="0">
                <a:solidFill>
                  <a:srgbClr val="242562"/>
                </a:solidFill>
                <a:latin typeface="Calibri" panose="020F0502020204030204" pitchFamily="34" charset="0"/>
                <a:cs typeface="Calibri" panose="020F0502020204030204" pitchFamily="34" charset="0"/>
              </a:rPr>
              <a:t>αιτιολογημένων</a:t>
            </a:r>
            <a:r>
              <a:rPr lang="el-GR" sz="2400" dirty="0">
                <a:solidFill>
                  <a:srgbClr val="242562"/>
                </a:solidFill>
                <a:latin typeface="Calibri" panose="020F0502020204030204" pitchFamily="34" charset="0"/>
                <a:cs typeface="Calibri" panose="020F0502020204030204" pitchFamily="34" charset="0"/>
              </a:rPr>
              <a:t> προσωπικών απόψεων </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«Υπονόμευση»</a:t>
            </a:r>
            <a:r>
              <a:rPr lang="el-GR" sz="2400" dirty="0">
                <a:solidFill>
                  <a:srgbClr val="242562"/>
                </a:solidFill>
                <a:latin typeface="Calibri" panose="020F0502020204030204" pitchFamily="34" charset="0"/>
                <a:cs typeface="Calibri" panose="020F0502020204030204" pitchFamily="34" charset="0"/>
              </a:rPr>
              <a:t> του κύρους του συγγραφέα</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Ανάδειξη αξιολογικών αντιφάσεων</a:t>
            </a:r>
          </a:p>
          <a:p>
            <a:pPr algn="ctr">
              <a:lnSpc>
                <a:spcPct val="100000"/>
              </a:lnSpc>
              <a:spcBef>
                <a:spcPts val="0"/>
              </a:spcBef>
            </a:pPr>
            <a:endParaRPr lang="el-GR" sz="2400" b="1" dirty="0">
              <a:solidFill>
                <a:srgbClr val="242562"/>
              </a:solidFill>
              <a:latin typeface="Calibri" panose="020F0502020204030204" pitchFamily="34" charset="0"/>
              <a:cs typeface="Calibri" panose="020F0502020204030204" pitchFamily="34" charset="0"/>
            </a:endParaRPr>
          </a:p>
          <a:p>
            <a:pPr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ΟΛΕΣ οι παραπάνω στρατηγικές </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Επέκτειναν και εμβάθυναν τον διάλογο στη συνθήκη τάξης</a:t>
            </a:r>
            <a:r>
              <a:rPr lang="el-GR" sz="2400" dirty="0">
                <a:solidFill>
                  <a:srgbClr val="242562"/>
                </a:solidFill>
                <a:latin typeface="Calibri" panose="020F0502020204030204" pitchFamily="34" charset="0"/>
                <a:cs typeface="Calibri" panose="020F0502020204030204" pitchFamily="34" charset="0"/>
              </a:rPr>
              <a:t>, </a:t>
            </a:r>
            <a:r>
              <a:rPr lang="el-GR" sz="2400" b="1" dirty="0">
                <a:solidFill>
                  <a:srgbClr val="242562"/>
                </a:solidFill>
                <a:latin typeface="Calibri" panose="020F0502020204030204" pitchFamily="34" charset="0"/>
                <a:cs typeface="Calibri" panose="020F0502020204030204" pitchFamily="34" charset="0"/>
              </a:rPr>
              <a:t>εμπλέκοντας τους μαθητές </a:t>
            </a:r>
            <a:r>
              <a:rPr lang="el-GR" sz="2400" dirty="0">
                <a:solidFill>
                  <a:srgbClr val="242562"/>
                </a:solidFill>
                <a:latin typeface="Calibri" panose="020F0502020204030204" pitchFamily="34" charset="0"/>
                <a:cs typeface="Calibri" panose="020F0502020204030204" pitchFamily="34" charset="0"/>
              </a:rPr>
              <a:t>σε </a:t>
            </a:r>
            <a:r>
              <a:rPr lang="el-GR" sz="2400" b="1" dirty="0">
                <a:solidFill>
                  <a:srgbClr val="242562"/>
                </a:solidFill>
                <a:latin typeface="Calibri" panose="020F0502020204030204" pitchFamily="34" charset="0"/>
                <a:cs typeface="Calibri" panose="020F0502020204030204" pitchFamily="34" charset="0"/>
              </a:rPr>
              <a:t>μοίρασμα </a:t>
            </a:r>
            <a:r>
              <a:rPr lang="el-GR" sz="2400" dirty="0">
                <a:solidFill>
                  <a:srgbClr val="242562"/>
                </a:solidFill>
                <a:latin typeface="Calibri" panose="020F0502020204030204" pitchFamily="34" charset="0"/>
                <a:cs typeface="Calibri" panose="020F0502020204030204" pitchFamily="34" charset="0"/>
              </a:rPr>
              <a:t>προσωπικών εμπειριών </a:t>
            </a:r>
            <a:r>
              <a:rPr lang="el-GR" sz="2400" b="1" dirty="0">
                <a:solidFill>
                  <a:srgbClr val="242562"/>
                </a:solidFill>
                <a:latin typeface="Calibri" panose="020F0502020204030204" pitchFamily="34" charset="0"/>
                <a:cs typeface="Calibri" panose="020F0502020204030204" pitchFamily="34" charset="0"/>
              </a:rPr>
              <a:t>μεταξύ τους, </a:t>
            </a:r>
            <a:r>
              <a:rPr lang="el-GR" sz="2400" dirty="0">
                <a:solidFill>
                  <a:srgbClr val="242562"/>
                </a:solidFill>
                <a:latin typeface="Calibri" panose="020F0502020204030204" pitchFamily="34" charset="0"/>
                <a:cs typeface="Calibri" panose="020F0502020204030204" pitchFamily="34" charset="0"/>
              </a:rPr>
              <a:t>των</a:t>
            </a:r>
            <a:r>
              <a:rPr lang="el-GR" sz="2400" b="1" dirty="0">
                <a:solidFill>
                  <a:srgbClr val="242562"/>
                </a:solidFill>
                <a:latin typeface="Calibri" panose="020F0502020204030204" pitchFamily="34" charset="0"/>
                <a:cs typeface="Calibri" panose="020F0502020204030204" pitchFamily="34" charset="0"/>
              </a:rPr>
              <a:t> </a:t>
            </a:r>
            <a:r>
              <a:rPr lang="el-GR" sz="2400" dirty="0">
                <a:solidFill>
                  <a:srgbClr val="242562"/>
                </a:solidFill>
                <a:latin typeface="Calibri" panose="020F0502020204030204" pitchFamily="34" charset="0"/>
                <a:cs typeface="Calibri" panose="020F0502020204030204" pitchFamily="34" charset="0"/>
              </a:rPr>
              <a:t>στάσεων και αξιών (σχετιζόμενων με τα κείμενα), </a:t>
            </a:r>
            <a:r>
              <a:rPr lang="el-GR" sz="2400" b="1" dirty="0">
                <a:solidFill>
                  <a:srgbClr val="242562"/>
                </a:solidFill>
                <a:latin typeface="Calibri" panose="020F0502020204030204" pitchFamily="34" charset="0"/>
                <a:cs typeface="Calibri" panose="020F0502020204030204" pitchFamily="34" charset="0"/>
              </a:rPr>
              <a:t>αυξάνοντας παράλληλα την αλληλεπίδραση. </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Με τη σειρά της η συναισθηματική εμπλοκή, ενίσχυσε την ποιότητα της εμπλοκής με το υλικό και οδήγησε σε ανάγκη για περεταίρω επεξεργασία στην εξ αποστάσεως συνθήκη </a:t>
            </a:r>
          </a:p>
          <a:p>
            <a:pPr algn="just">
              <a:lnSpc>
                <a:spcPct val="100000"/>
              </a:lnSpc>
              <a:spcBef>
                <a:spcPts val="0"/>
              </a:spcBef>
            </a:pPr>
            <a:endParaRPr lang="el-GR" sz="2000" dirty="0">
              <a:solidFill>
                <a:srgbClr val="242562"/>
              </a:solidFill>
              <a:latin typeface="Calibri" panose="020F0502020204030204" pitchFamily="34" charset="0"/>
              <a:cs typeface="Calibri" panose="020F0502020204030204" pitchFamily="34" charset="0"/>
            </a:endParaRPr>
          </a:p>
          <a:p>
            <a:pPr marL="342900" indent="-342900" algn="just">
              <a:lnSpc>
                <a:spcPct val="100000"/>
              </a:lnSpc>
              <a:spcBef>
                <a:spcPts val="0"/>
              </a:spcBef>
              <a:buFont typeface="Wingdings" panose="05000000000000000000" pitchFamily="2" charset="2"/>
              <a:buChar char="ü"/>
            </a:pPr>
            <a:endParaRPr lang="el-GR" sz="2000" dirty="0">
              <a:solidFill>
                <a:srgbClr val="242562"/>
              </a:solidFill>
              <a:latin typeface="Calibri" panose="020F0502020204030204" pitchFamily="34" charset="0"/>
              <a:cs typeface="Calibri" panose="020F0502020204030204" pitchFamily="34" charset="0"/>
            </a:endParaRPr>
          </a:p>
          <a:p>
            <a:pPr algn="just"/>
            <a:endParaRPr lang="el-GR" sz="2000" dirty="0">
              <a:solidFill>
                <a:srgbClr val="242562"/>
              </a:solidFill>
              <a:latin typeface="Calibri" panose="020F0502020204030204" pitchFamily="34" charset="0"/>
              <a:cs typeface="Calibri" panose="020F0502020204030204" pitchFamily="34" charset="0"/>
            </a:endParaRPr>
          </a:p>
          <a:p>
            <a:pPr algn="just"/>
            <a:endParaRPr lang="el-GR" sz="2400" b="1"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48</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7368931">
            <a:off x="11049328" y="116377"/>
            <a:ext cx="441048" cy="43834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81641">
            <a:off x="10674877" y="59296"/>
            <a:ext cx="629602" cy="55250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Θέση υποσέλιδου 7"/>
          <p:cNvSpPr>
            <a:spLocks noGrp="1"/>
          </p:cNvSpPr>
          <p:nvPr>
            <p:ph type="ftr" sz="quarter" idx="13"/>
          </p:nvPr>
        </p:nvSpPr>
        <p:spPr>
          <a:xfrm>
            <a:off x="403425" y="6376571"/>
            <a:ext cx="8248962" cy="300860"/>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sp>
        <p:nvSpPr>
          <p:cNvPr id="13" name="Title 1">
            <a:extLst>
              <a:ext uri="{FF2B5EF4-FFF2-40B4-BE49-F238E27FC236}">
                <a16:creationId xmlns:a16="http://schemas.microsoft.com/office/drawing/2014/main" id="{FEA1078B-1556-491F-A7FB-88553DEDAEB9}"/>
              </a:ext>
            </a:extLst>
          </p:cNvPr>
          <p:cNvSpPr>
            <a:spLocks noGrp="1"/>
          </p:cNvSpPr>
          <p:nvPr>
            <p:ph type="title"/>
          </p:nvPr>
        </p:nvSpPr>
        <p:spPr>
          <a:xfrm>
            <a:off x="243343" y="207955"/>
            <a:ext cx="8569125" cy="432000"/>
          </a:xfrm>
        </p:spPr>
        <p:txBody>
          <a:bodyPr/>
          <a:lstStyle/>
          <a:p>
            <a:r>
              <a:rPr lang="en-ZA" b="1" dirty="0">
                <a:solidFill>
                  <a:srgbClr val="242562"/>
                </a:solidFill>
              </a:rPr>
              <a:t> </a:t>
            </a:r>
            <a:r>
              <a:rPr lang="el-GR" sz="2800" b="1" dirty="0">
                <a:solidFill>
                  <a:srgbClr val="242562"/>
                </a:solidFill>
                <a:latin typeface="Book Antiqua" panose="02040602050305030304" pitchFamily="18" charset="0"/>
              </a:rPr>
              <a:t>Συμπεράσματα (1/3)</a:t>
            </a:r>
            <a:endParaRPr lang="en-ZA" sz="2800" b="1" dirty="0">
              <a:solidFill>
                <a:srgbClr val="FF0000"/>
              </a:solidFill>
              <a:latin typeface="Book Antiqua" panose="02040602050305030304" pitchFamily="18" charset="0"/>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1244060" y="54555"/>
            <a:ext cx="527435" cy="466030"/>
          </a:xfrm>
        </p:spPr>
      </p:pic>
    </p:spTree>
    <p:extLst>
      <p:ext uri="{BB962C8B-B14F-4D97-AF65-F5344CB8AC3E}">
        <p14:creationId xmlns:p14="http://schemas.microsoft.com/office/powerpoint/2010/main" val="1905186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403425" y="900438"/>
            <a:ext cx="11073481" cy="4798128"/>
          </a:xfrm>
        </p:spPr>
        <p:txBody>
          <a:bodyPr/>
          <a:lstStyle/>
          <a:p>
            <a:pPr algn="ctr"/>
            <a:r>
              <a:rPr lang="el-GR" sz="2400" b="1" dirty="0">
                <a:solidFill>
                  <a:srgbClr val="242562"/>
                </a:solidFill>
                <a:latin typeface="Calibri" panose="020F0502020204030204" pitchFamily="34" charset="0"/>
                <a:cs typeface="Calibri" panose="020F0502020204030204" pitchFamily="34" charset="0"/>
              </a:rPr>
              <a:t>Στην </a:t>
            </a:r>
            <a:r>
              <a:rPr lang="el-GR" sz="2400" b="1" i="1" dirty="0">
                <a:solidFill>
                  <a:srgbClr val="242562"/>
                </a:solidFill>
                <a:latin typeface="Calibri" panose="020F0502020204030204" pitchFamily="34" charset="0"/>
                <a:cs typeface="Calibri" panose="020F0502020204030204" pitchFamily="34" charset="0"/>
              </a:rPr>
              <a:t>εξ αποστάσεως συνθήκη </a:t>
            </a:r>
            <a:r>
              <a:rPr lang="el-GR" sz="2400" b="1" dirty="0">
                <a:solidFill>
                  <a:srgbClr val="242562"/>
                </a:solidFill>
                <a:latin typeface="Calibri" panose="020F0502020204030204" pitchFamily="34" charset="0"/>
                <a:cs typeface="Calibri" panose="020F0502020204030204" pitchFamily="34" charset="0"/>
              </a:rPr>
              <a:t>η εκπαιδευτικός εστιάζει</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Άτυπη χρήση των γραμματισμών</a:t>
            </a:r>
            <a:r>
              <a:rPr lang="el-GR" sz="2400" dirty="0">
                <a:solidFill>
                  <a:srgbClr val="242562"/>
                </a:solidFill>
                <a:latin typeface="Calibri" panose="020F0502020204030204" pitchFamily="34" charset="0"/>
                <a:cs typeface="Calibri" panose="020F0502020204030204" pitchFamily="34" charset="0"/>
              </a:rPr>
              <a:t> χωρίς ορολογία μετά από πρωτοβουλία μαθητών </a:t>
            </a:r>
            <a:r>
              <a:rPr lang="el-GR" sz="2400" b="1" dirty="0">
                <a:solidFill>
                  <a:srgbClr val="242562"/>
                </a:solidFill>
                <a:latin typeface="Calibri" panose="020F0502020204030204" pitchFamily="34" charset="0"/>
                <a:cs typeface="Calibri" panose="020F0502020204030204" pitchFamily="34" charset="0"/>
              </a:rPr>
              <a:t>να εμπλακούν μέσα από δικούς τους προβληματισμούς (ομαδική συνομιλία)</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Έκφραση προσωπικών συναισθημάτων για το κλίμα της τάξης</a:t>
            </a:r>
            <a:r>
              <a:rPr lang="el-GR" sz="2400" dirty="0">
                <a:solidFill>
                  <a:srgbClr val="242562"/>
                </a:solidFill>
                <a:latin typeface="Calibri" panose="020F0502020204030204" pitchFamily="34" charset="0"/>
                <a:cs typeface="Calibri" panose="020F0502020204030204" pitchFamily="34" charset="0"/>
              </a:rPr>
              <a:t> από την εκπαιδευτικό</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Αντίστροφο μοτίβο επιρροής</a:t>
            </a:r>
            <a:r>
              <a:rPr lang="el-GR" sz="2400" dirty="0">
                <a:solidFill>
                  <a:srgbClr val="242562"/>
                </a:solidFill>
                <a:latin typeface="Calibri" panose="020F0502020204030204" pitchFamily="34" charset="0"/>
                <a:cs typeface="Calibri" panose="020F0502020204030204" pitchFamily="34" charset="0"/>
              </a:rPr>
              <a:t> (από την εξ αποστάσεως στη διά ζώσης συνθήκη) με </a:t>
            </a:r>
            <a:r>
              <a:rPr lang="el-GR" sz="2400" b="1" dirty="0">
                <a:solidFill>
                  <a:srgbClr val="242562"/>
                </a:solidFill>
                <a:latin typeface="Calibri" panose="020F0502020204030204" pitchFamily="34" charset="0"/>
                <a:cs typeface="Calibri" panose="020F0502020204030204" pitchFamily="34" charset="0"/>
              </a:rPr>
              <a:t>στοχευμένη ανακατεύθυνση προβληματισμών των μαθητών </a:t>
            </a:r>
            <a:r>
              <a:rPr lang="el-GR" sz="2400" b="1" dirty="0">
                <a:solidFill>
                  <a:srgbClr val="002060"/>
                </a:solidFill>
                <a:latin typeface="Calibri" panose="020F0502020204030204" pitchFamily="34" charset="0"/>
                <a:cs typeface="Calibri" panose="020F0502020204030204" pitchFamily="34" charset="0"/>
              </a:rPr>
              <a:t>από την εκπαιδευτικό </a:t>
            </a:r>
            <a:r>
              <a:rPr lang="el-GR" sz="2400" b="1" dirty="0">
                <a:solidFill>
                  <a:srgbClr val="242562"/>
                </a:solidFill>
                <a:latin typeface="Calibri" panose="020F0502020204030204" pitchFamily="34" charset="0"/>
                <a:cs typeface="Calibri" panose="020F0502020204030204" pitchFamily="34" charset="0"/>
              </a:rPr>
              <a:t>στη διά ζώσης συνθήκη διάλεξης συζήτησης </a:t>
            </a:r>
            <a:r>
              <a:rPr lang="el-GR" sz="2400" dirty="0">
                <a:solidFill>
                  <a:srgbClr val="242562"/>
                </a:solidFill>
                <a:latin typeface="Calibri" panose="020F0502020204030204" pitchFamily="34" charset="0"/>
                <a:cs typeface="Calibri" panose="020F0502020204030204" pitchFamily="34" charset="0"/>
              </a:rPr>
              <a:t>για την αύξηση της αλληλεπίδρασης (από τη δυαδική ή ομαδική συνομιλία)</a:t>
            </a:r>
          </a:p>
          <a:p>
            <a:pPr algn="ctr">
              <a:lnSpc>
                <a:spcPct val="100000"/>
              </a:lnSpc>
              <a:spcBef>
                <a:spcPts val="0"/>
              </a:spcBef>
            </a:pPr>
            <a:endParaRPr lang="el-GR" sz="2400" b="1" dirty="0">
              <a:solidFill>
                <a:srgbClr val="242562"/>
              </a:solidFill>
              <a:latin typeface="Calibri" panose="020F0502020204030204" pitchFamily="34" charset="0"/>
              <a:cs typeface="Calibri" panose="020F0502020204030204" pitchFamily="34" charset="0"/>
            </a:endParaRPr>
          </a:p>
          <a:p>
            <a:pPr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Με αυτόν τον τρόπο δόθηκε</a:t>
            </a:r>
          </a:p>
          <a:p>
            <a:pPr marL="342900" indent="-342900" algn="just">
              <a:lnSpc>
                <a:spcPct val="100000"/>
              </a:lnSpc>
              <a:spcBef>
                <a:spcPts val="0"/>
              </a:spcBef>
              <a:buFont typeface="Wingdings" panose="05000000000000000000" pitchFamily="2" charset="2"/>
              <a:buChar char="ü"/>
            </a:pPr>
            <a:r>
              <a:rPr lang="el-GR" sz="2400" b="1" dirty="0">
                <a:solidFill>
                  <a:srgbClr val="002060"/>
                </a:solidFill>
                <a:latin typeface="Calibri" panose="020F0502020204030204" pitchFamily="34" charset="0"/>
                <a:cs typeface="Calibri" panose="020F0502020204030204" pitchFamily="34" charset="0"/>
              </a:rPr>
              <a:t>«Ασφαλής Χώρος» ανάπτυξης ιδεών των μαθητών χωρίς φόβο αποτυχίας από τη χρήση μη λόγιας ορολογίας </a:t>
            </a:r>
            <a:r>
              <a:rPr lang="el-GR" sz="2400" dirty="0">
                <a:solidFill>
                  <a:srgbClr val="002060"/>
                </a:solidFill>
                <a:latin typeface="Calibri" panose="020F0502020204030204" pitchFamily="34" charset="0"/>
                <a:cs typeface="Calibri" panose="020F0502020204030204" pitchFamily="34" charset="0"/>
              </a:rPr>
              <a:t> που με τη </a:t>
            </a:r>
            <a:r>
              <a:rPr lang="el-GR" sz="2400" b="1" dirty="0">
                <a:solidFill>
                  <a:srgbClr val="002060"/>
                </a:solidFill>
                <a:latin typeface="Calibri" panose="020F0502020204030204" pitchFamily="34" charset="0"/>
                <a:cs typeface="Calibri" panose="020F0502020204030204" pitchFamily="34" charset="0"/>
              </a:rPr>
              <a:t>σειρά του διαμόρφωσε </a:t>
            </a:r>
            <a:r>
              <a:rPr lang="el-GR" sz="2400" dirty="0">
                <a:solidFill>
                  <a:srgbClr val="002060"/>
                </a:solidFill>
                <a:latin typeface="Calibri" panose="020F0502020204030204" pitchFamily="34" charset="0"/>
                <a:cs typeface="Calibri" panose="020F0502020204030204" pitchFamily="34" charset="0"/>
              </a:rPr>
              <a:t>περισσότερες </a:t>
            </a:r>
            <a:r>
              <a:rPr lang="el-GR" sz="2400" b="1" dirty="0">
                <a:solidFill>
                  <a:srgbClr val="002060"/>
                </a:solidFill>
                <a:latin typeface="Calibri" panose="020F0502020204030204" pitchFamily="34" charset="0"/>
                <a:cs typeface="Calibri" panose="020F0502020204030204" pitchFamily="34" charset="0"/>
              </a:rPr>
              <a:t>αλληλεπιδράσεις</a:t>
            </a:r>
            <a:r>
              <a:rPr lang="el-GR" sz="2400" dirty="0">
                <a:solidFill>
                  <a:srgbClr val="002060"/>
                </a:solidFill>
                <a:latin typeface="Calibri" panose="020F0502020204030204" pitchFamily="34" charset="0"/>
                <a:cs typeface="Calibri" panose="020F0502020204030204" pitchFamily="34" charset="0"/>
              </a:rPr>
              <a:t> των μαθητών και </a:t>
            </a:r>
            <a:r>
              <a:rPr lang="el-GR" sz="2400" b="1" dirty="0">
                <a:solidFill>
                  <a:srgbClr val="002060"/>
                </a:solidFill>
                <a:latin typeface="Calibri" panose="020F0502020204030204" pitchFamily="34" charset="0"/>
                <a:cs typeface="Calibri" panose="020F0502020204030204" pitchFamily="34" charset="0"/>
              </a:rPr>
              <a:t>τροφοδότησε… </a:t>
            </a:r>
          </a:p>
          <a:p>
            <a:pPr marL="342900" indent="-342900" algn="just">
              <a:lnSpc>
                <a:spcPct val="100000"/>
              </a:lnSpc>
              <a:spcBef>
                <a:spcPts val="0"/>
              </a:spcBef>
              <a:buFont typeface="Wingdings" panose="05000000000000000000" pitchFamily="2" charset="2"/>
              <a:buChar char="ü"/>
            </a:pPr>
            <a:r>
              <a:rPr lang="el-GR" sz="2400" b="1" dirty="0">
                <a:solidFill>
                  <a:srgbClr val="002060"/>
                </a:solidFill>
                <a:latin typeface="Calibri" panose="020F0502020204030204" pitchFamily="34" charset="0"/>
                <a:cs typeface="Calibri" panose="020F0502020204030204" pitchFamily="34" charset="0"/>
              </a:rPr>
              <a:t>Την εργασία στη </a:t>
            </a:r>
            <a:r>
              <a:rPr lang="el-GR" sz="2400" b="1" i="1" dirty="0">
                <a:solidFill>
                  <a:srgbClr val="002060"/>
                </a:solidFill>
                <a:latin typeface="Calibri" panose="020F0502020204030204" pitchFamily="34" charset="0"/>
                <a:cs typeface="Calibri" panose="020F0502020204030204" pitchFamily="34" charset="0"/>
              </a:rPr>
              <a:t>διά ζώσης συνθήκη διάλεξης συζήτηση </a:t>
            </a:r>
            <a:r>
              <a:rPr lang="el-GR" sz="2400" b="1" dirty="0">
                <a:solidFill>
                  <a:srgbClr val="002060"/>
                </a:solidFill>
                <a:latin typeface="Calibri" panose="020F0502020204030204" pitchFamily="34" charset="0"/>
                <a:cs typeface="Calibri" panose="020F0502020204030204" pitchFamily="34" charset="0"/>
              </a:rPr>
              <a:t>με ιδέες και προτάσεις που είχαν προσωπικό νόημα για τους μαθητές</a:t>
            </a:r>
          </a:p>
          <a:p>
            <a:pPr algn="just"/>
            <a:endParaRPr lang="en-US" sz="2400" b="1"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49</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7368931">
            <a:off x="10595983" y="193614"/>
            <a:ext cx="570870" cy="56737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81641">
            <a:off x="10021715" y="129702"/>
            <a:ext cx="792204" cy="695198"/>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Θέση υποσέλιδου 7"/>
          <p:cNvSpPr>
            <a:spLocks noGrp="1"/>
          </p:cNvSpPr>
          <p:nvPr>
            <p:ph type="ftr" sz="quarter" idx="13"/>
          </p:nvPr>
        </p:nvSpPr>
        <p:spPr>
          <a:xfrm>
            <a:off x="403425" y="6376571"/>
            <a:ext cx="8248962" cy="300860"/>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sp>
        <p:nvSpPr>
          <p:cNvPr id="13" name="Title 1">
            <a:extLst>
              <a:ext uri="{FF2B5EF4-FFF2-40B4-BE49-F238E27FC236}">
                <a16:creationId xmlns:a16="http://schemas.microsoft.com/office/drawing/2014/main" id="{FEA1078B-1556-491F-A7FB-88553DEDAEB9}"/>
              </a:ext>
            </a:extLst>
          </p:cNvPr>
          <p:cNvSpPr>
            <a:spLocks noGrp="1"/>
          </p:cNvSpPr>
          <p:nvPr>
            <p:ph type="title"/>
          </p:nvPr>
        </p:nvSpPr>
        <p:spPr>
          <a:xfrm>
            <a:off x="356266" y="428101"/>
            <a:ext cx="8569125" cy="432000"/>
          </a:xfrm>
        </p:spPr>
        <p:txBody>
          <a:bodyPr/>
          <a:lstStyle/>
          <a:p>
            <a:r>
              <a:rPr lang="en-ZA" b="1" dirty="0">
                <a:solidFill>
                  <a:srgbClr val="242562"/>
                </a:solidFill>
              </a:rPr>
              <a:t> </a:t>
            </a:r>
            <a:r>
              <a:rPr lang="el-GR" sz="2800" b="1" dirty="0">
                <a:solidFill>
                  <a:srgbClr val="242562"/>
                </a:solidFill>
                <a:latin typeface="Book Antiqua" panose="02040602050305030304" pitchFamily="18" charset="0"/>
              </a:rPr>
              <a:t>Συμπεράσματα (2/3)</a:t>
            </a:r>
            <a:endParaRPr lang="en-ZA" sz="2800" b="1" dirty="0">
              <a:solidFill>
                <a:srgbClr val="FF0000"/>
              </a:solidFill>
              <a:latin typeface="Book Antiqua" panose="02040602050305030304" pitchFamily="18" charset="0"/>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930799" y="173026"/>
            <a:ext cx="890077" cy="786453"/>
          </a:xfrm>
        </p:spPr>
      </p:pic>
    </p:spTree>
    <p:extLst>
      <p:ext uri="{BB962C8B-B14F-4D97-AF65-F5344CB8AC3E}">
        <p14:creationId xmlns:p14="http://schemas.microsoft.com/office/powerpoint/2010/main" val="3709819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930" y="294985"/>
            <a:ext cx="11328000" cy="432000"/>
          </a:xfrm>
        </p:spPr>
        <p:txBody>
          <a:bodyPr/>
          <a:lstStyle/>
          <a:p>
            <a:pPr algn="l"/>
            <a:r>
              <a:rPr lang="el-GR" b="1" dirty="0">
                <a:solidFill>
                  <a:schemeClr val="accent5">
                    <a:lumMod val="90000"/>
                    <a:lumOff val="10000"/>
                  </a:schemeClr>
                </a:solidFill>
                <a:latin typeface="Book Antiqua" panose="02040602050305030304" pitchFamily="18" charset="0"/>
                <a:ea typeface="Cambria" panose="02040503050406030204" pitchFamily="18" charset="0"/>
              </a:rPr>
              <a:t>Πλεονεκτήματα Μεικτής Μάθησης (1/2)</a:t>
            </a:r>
            <a:endParaRPr lang="el-GR" b="1" cap="none" dirty="0">
              <a:solidFill>
                <a:schemeClr val="accent5">
                  <a:lumMod val="90000"/>
                  <a:lumOff val="10000"/>
                </a:schemeClr>
              </a:solidFill>
              <a:latin typeface="Book Antiqua" panose="02040602050305030304" pitchFamily="18" charset="0"/>
              <a:ea typeface="Cambria" panose="02040503050406030204" pitchFamily="18" charset="0"/>
            </a:endParaRPr>
          </a:p>
        </p:txBody>
      </p:sp>
      <p:sp>
        <p:nvSpPr>
          <p:cNvPr id="3" name="Θέση περιεχομένου 2"/>
          <p:cNvSpPr>
            <a:spLocks noGrp="1"/>
          </p:cNvSpPr>
          <p:nvPr>
            <p:ph idx="1"/>
          </p:nvPr>
        </p:nvSpPr>
        <p:spPr>
          <a:xfrm>
            <a:off x="175146" y="896420"/>
            <a:ext cx="10951766" cy="5065160"/>
          </a:xfrm>
        </p:spPr>
        <p:txBody>
          <a:bodyPr>
            <a:normAutofit fontScale="47500" lnSpcReduction="20000"/>
          </a:bodyPr>
          <a:lstStyle/>
          <a:p>
            <a:pPr marL="266700" lvl="1" indent="0" algn="just">
              <a:lnSpc>
                <a:spcPct val="120000"/>
              </a:lnSpc>
              <a:buClr>
                <a:srgbClr val="7030A0"/>
              </a:buClr>
              <a:buNone/>
            </a:pPr>
            <a:endParaRPr lang="en-US" sz="30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Μεγαλύτερη ευελιξία στη μάθηση - Μάθηση οποτεδήποτε, οπουδήποτε </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Εξοικείωση με μέσα τεχνολογίας</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Περισσότερες ευκαιρίες για μάθηση σε μαθητές που ζουν μακριά ή δεν μπορούν να συναντηθούν για να κάνουν κάποια εργασία </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Μεγαλύτερη ευκολία/ευελιξία στην επικοινωνία τόσο των μαθητών μεταξύ τους όσο και με τον εκπαιδευτικό (εξ αποστάσεως)</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Δυνατότητα παρακολούθησης της προόδου των μαθητών και της αλληλεπίδρασης με τις εργασίας (</a:t>
            </a:r>
            <a:r>
              <a:rPr lang="el-GR" sz="6200" dirty="0" err="1">
                <a:solidFill>
                  <a:schemeClr val="accent5">
                    <a:lumMod val="90000"/>
                    <a:lumOff val="10000"/>
                  </a:schemeClr>
                </a:solidFill>
                <a:latin typeface="Calibri" panose="020F0502020204030204" pitchFamily="34" charset="0"/>
                <a:cs typeface="Calibri" panose="020F0502020204030204" pitchFamily="34" charset="0"/>
              </a:rPr>
              <a:t>tracking</a:t>
            </a:r>
            <a:r>
              <a:rPr lang="el-GR" sz="6200" dirty="0">
                <a:solidFill>
                  <a:schemeClr val="accent5">
                    <a:lumMod val="90000"/>
                    <a:lumOff val="10000"/>
                  </a:schemeClr>
                </a:solidFill>
                <a:latin typeface="Calibri" panose="020F0502020204030204" pitchFamily="34" charset="0"/>
                <a:cs typeface="Calibri" panose="020F0502020204030204" pitchFamily="34" charset="0"/>
              </a:rPr>
              <a:t>) (</a:t>
            </a:r>
            <a:r>
              <a:rPr lang="en-US" sz="6200" dirty="0">
                <a:solidFill>
                  <a:schemeClr val="accent5">
                    <a:lumMod val="90000"/>
                    <a:lumOff val="10000"/>
                  </a:schemeClr>
                </a:solidFill>
                <a:latin typeface="Calibri" panose="020F0502020204030204" pitchFamily="34" charset="0"/>
                <a:cs typeface="Calibri" panose="020F0502020204030204" pitchFamily="34" charset="0"/>
              </a:rPr>
              <a:t>learning analytics)</a:t>
            </a:r>
            <a:endParaRPr lang="el-GR" sz="62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lnSpc>
                <a:spcPct val="120000"/>
              </a:lnSpc>
              <a:buClr>
                <a:srgbClr val="7030A0"/>
              </a:buClr>
            </a:pPr>
            <a:endParaRPr lang="el-GR" sz="62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lnSpc>
                <a:spcPct val="120000"/>
              </a:lnSpc>
              <a:buClr>
                <a:srgbClr val="7030A0"/>
              </a:buClr>
            </a:pPr>
            <a:endParaRPr lang="el-GR" sz="5100" dirty="0">
              <a:solidFill>
                <a:schemeClr val="accent5">
                  <a:lumMod val="90000"/>
                  <a:lumOff val="10000"/>
                </a:schemeClr>
              </a:solidFill>
              <a:latin typeface="Calibri" panose="020F0502020204030204" pitchFamily="34" charset="0"/>
              <a:cs typeface="Calibri" panose="020F0502020204030204" pitchFamily="34" charset="0"/>
            </a:endParaRPr>
          </a:p>
          <a:p>
            <a:pPr>
              <a:lnSpc>
                <a:spcPct val="120000"/>
              </a:lnSpc>
              <a:buClr>
                <a:srgbClr val="7030A0"/>
              </a:buClr>
              <a:buFont typeface="Wingdings" panose="05000000000000000000" pitchFamily="2" charset="2"/>
              <a:buChar char=""/>
            </a:pPr>
            <a:endParaRPr lang="el-GR" sz="2400" cap="none" dirty="0">
              <a:solidFill>
                <a:schemeClr val="accent6">
                  <a:lumMod val="50000"/>
                </a:schemeClr>
              </a:solidFill>
              <a:latin typeface="Corbel" panose="020B0503020204020204" pitchFamily="34" charset="0"/>
            </a:endParaRPr>
          </a:p>
        </p:txBody>
      </p:sp>
      <p:sp>
        <p:nvSpPr>
          <p:cNvPr id="5" name="Θέση υποσέλιδου 4"/>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5</a:t>
            </a:fld>
            <a:endParaRPr lang="en-ZA" dirty="0">
              <a:solidFill>
                <a:srgbClr val="FFFFFF"/>
              </a:solidFill>
            </a:endParaRPr>
          </a:p>
        </p:txBody>
      </p:sp>
    </p:spTree>
    <p:extLst>
      <p:ext uri="{BB962C8B-B14F-4D97-AF65-F5344CB8AC3E}">
        <p14:creationId xmlns:p14="http://schemas.microsoft.com/office/powerpoint/2010/main" val="3083367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1244060" y="54555"/>
            <a:ext cx="527435" cy="466030"/>
          </a:xfrm>
        </p:spPr>
      </p:pic>
      <p:sp>
        <p:nvSpPr>
          <p:cNvPr id="13" name="Title 1">
            <a:extLst>
              <a:ext uri="{FF2B5EF4-FFF2-40B4-BE49-F238E27FC236}">
                <a16:creationId xmlns:a16="http://schemas.microsoft.com/office/drawing/2014/main" id="{FEA1078B-1556-491F-A7FB-88553DEDAEB9}"/>
              </a:ext>
            </a:extLst>
          </p:cNvPr>
          <p:cNvSpPr>
            <a:spLocks noGrp="1"/>
          </p:cNvSpPr>
          <p:nvPr>
            <p:ph type="title"/>
          </p:nvPr>
        </p:nvSpPr>
        <p:spPr>
          <a:xfrm>
            <a:off x="243342" y="207955"/>
            <a:ext cx="11000717" cy="432000"/>
          </a:xfrm>
        </p:spPr>
        <p:txBody>
          <a:bodyPr/>
          <a:lstStyle/>
          <a:p>
            <a:r>
              <a:rPr lang="el-GR" sz="2800" b="1" dirty="0">
                <a:solidFill>
                  <a:schemeClr val="accent5">
                    <a:lumMod val="90000"/>
                    <a:lumOff val="10000"/>
                  </a:schemeClr>
                </a:solidFill>
                <a:latin typeface="Book Antiqua" panose="02040602050305030304" pitchFamily="18" charset="0"/>
              </a:rPr>
              <a:t>Υποστήριξη του εκπαιδευτικού στις δύο βασικές συνθήκες (3/3)</a:t>
            </a:r>
            <a:endParaRPr lang="en-ZA" sz="2800" b="1" dirty="0">
              <a:solidFill>
                <a:schemeClr val="accent5">
                  <a:lumMod val="90000"/>
                  <a:lumOff val="10000"/>
                </a:schemeClr>
              </a:solidFill>
              <a:latin typeface="Book Antiqua" panose="02040602050305030304" pitchFamily="18" charset="0"/>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322338" y="520585"/>
            <a:ext cx="11405318" cy="4140924"/>
          </a:xfrm>
        </p:spPr>
        <p:txBody>
          <a:bodyPr/>
          <a:lstStyle/>
          <a:p>
            <a:pPr>
              <a:lnSpc>
                <a:spcPct val="100000"/>
              </a:lnSpc>
            </a:pPr>
            <a:endParaRPr lang="el-GR" sz="2000" b="1" dirty="0">
              <a:solidFill>
                <a:schemeClr val="accent5">
                  <a:lumMod val="90000"/>
                  <a:lumOff val="10000"/>
                </a:schemeClr>
              </a:solidFill>
            </a:endParaRPr>
          </a:p>
          <a:p>
            <a:pPr>
              <a:lnSpc>
                <a:spcPct val="100000"/>
              </a:lnSpc>
            </a:pPr>
            <a:r>
              <a:rPr lang="el-GR" sz="2000" b="1" dirty="0">
                <a:solidFill>
                  <a:schemeClr val="accent5">
                    <a:lumMod val="90000"/>
                    <a:lumOff val="10000"/>
                  </a:schemeClr>
                </a:solidFill>
              </a:rPr>
              <a:t>Κοινές στρατηγικές</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Έκφραση προσωπικής ανταπόκρισης για τα κείμενα</a:t>
            </a:r>
            <a:r>
              <a:rPr lang="el-GR" sz="2000" dirty="0">
                <a:solidFill>
                  <a:schemeClr val="accent5">
                    <a:lumMod val="90000"/>
                    <a:lumOff val="10000"/>
                  </a:schemeClr>
                </a:solidFill>
              </a:rPr>
              <a:t> (σε συναισθήματα και εμπειρίες)</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Ενεργητική ακρόαση των μαθητών</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Ενθάρρυνση πρωτοβουλιών των μαθητών</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Πέρασμα ερωτημάτων και ζητημάτων από τη μια συνθήκη στην άλλη με σύνδεση από την εκπαιδευτικό</a:t>
            </a:r>
            <a:br>
              <a:rPr lang="el-GR" sz="2000" dirty="0">
                <a:solidFill>
                  <a:schemeClr val="accent5">
                    <a:lumMod val="90000"/>
                    <a:lumOff val="10000"/>
                  </a:schemeClr>
                </a:solidFill>
              </a:rPr>
            </a:br>
            <a:endParaRPr lang="el-GR" sz="2000" dirty="0">
              <a:solidFill>
                <a:schemeClr val="accent5">
                  <a:lumMod val="90000"/>
                  <a:lumOff val="10000"/>
                </a:schemeClr>
              </a:solidFill>
            </a:endParaRPr>
          </a:p>
          <a:p>
            <a:pPr>
              <a:lnSpc>
                <a:spcPct val="100000"/>
              </a:lnSpc>
              <a:spcBef>
                <a:spcPts val="0"/>
              </a:spcBef>
            </a:pPr>
            <a:r>
              <a:rPr lang="el-GR" sz="2000" b="1" dirty="0">
                <a:solidFill>
                  <a:schemeClr val="accent5">
                    <a:lumMod val="90000"/>
                    <a:lumOff val="10000"/>
                  </a:schemeClr>
                </a:solidFill>
              </a:rPr>
              <a:t>Διαφορετικές στρατηγικές</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Επίσημη ορολογία </a:t>
            </a:r>
            <a:r>
              <a:rPr lang="en-US" sz="2000" dirty="0">
                <a:solidFill>
                  <a:schemeClr val="accent5">
                    <a:lumMod val="90000"/>
                    <a:lumOff val="10000"/>
                  </a:schemeClr>
                </a:solidFill>
              </a:rPr>
              <a:t>(f2f) </a:t>
            </a:r>
            <a:r>
              <a:rPr lang="el-GR" sz="2000" dirty="0">
                <a:solidFill>
                  <a:schemeClr val="accent5">
                    <a:lumMod val="90000"/>
                    <a:lumOff val="10000"/>
                  </a:schemeClr>
                </a:solidFill>
              </a:rPr>
              <a:t>και θεωρία vs </a:t>
            </a:r>
            <a:r>
              <a:rPr lang="el-GR" sz="2000" b="1" dirty="0">
                <a:solidFill>
                  <a:schemeClr val="accent5">
                    <a:lumMod val="90000"/>
                    <a:lumOff val="10000"/>
                  </a:schemeClr>
                </a:solidFill>
              </a:rPr>
              <a:t>ανεπίσημος τρόπος ομιλίας</a:t>
            </a:r>
            <a:r>
              <a:rPr lang="el-GR" sz="2000" dirty="0">
                <a:solidFill>
                  <a:schemeClr val="accent5">
                    <a:lumMod val="90000"/>
                    <a:lumOff val="10000"/>
                  </a:schemeClr>
                </a:solidFill>
              </a:rPr>
              <a:t> </a:t>
            </a:r>
            <a:r>
              <a:rPr lang="en-US" sz="2000" dirty="0">
                <a:solidFill>
                  <a:schemeClr val="accent5">
                    <a:lumMod val="90000"/>
                    <a:lumOff val="10000"/>
                  </a:schemeClr>
                </a:solidFill>
              </a:rPr>
              <a:t>(online)</a:t>
            </a:r>
            <a:endParaRPr lang="el-GR" sz="2000" dirty="0">
              <a:solidFill>
                <a:schemeClr val="accent5">
                  <a:lumMod val="90000"/>
                  <a:lumOff val="10000"/>
                </a:schemeClr>
              </a:solidFill>
            </a:endParaRP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Ρόλος ενίσχυσης της αυθεντίας των ειδικών</a:t>
            </a:r>
            <a:r>
              <a:rPr lang="el-GR" sz="2000" dirty="0">
                <a:solidFill>
                  <a:schemeClr val="accent5">
                    <a:lumMod val="90000"/>
                    <a:lumOff val="10000"/>
                  </a:schemeClr>
                </a:solidFill>
              </a:rPr>
              <a:t> vs </a:t>
            </a:r>
            <a:r>
              <a:rPr lang="el-GR" sz="2000" b="1" dirty="0">
                <a:solidFill>
                  <a:schemeClr val="accent5">
                    <a:lumMod val="90000"/>
                    <a:lumOff val="10000"/>
                  </a:schemeClr>
                </a:solidFill>
              </a:rPr>
              <a:t>ρόλος υπονόμευσης της αυθεντίας των ειδικών</a:t>
            </a:r>
            <a:r>
              <a:rPr lang="en-US" sz="2000" b="1" dirty="0">
                <a:solidFill>
                  <a:schemeClr val="accent5">
                    <a:lumMod val="90000"/>
                    <a:lumOff val="10000"/>
                  </a:schemeClr>
                </a:solidFill>
              </a:rPr>
              <a:t> </a:t>
            </a:r>
            <a:r>
              <a:rPr lang="en-US" sz="2000" dirty="0">
                <a:solidFill>
                  <a:schemeClr val="accent5">
                    <a:lumMod val="90000"/>
                    <a:lumOff val="10000"/>
                  </a:schemeClr>
                </a:solidFill>
              </a:rPr>
              <a:t>(f2f)</a:t>
            </a:r>
            <a:endParaRPr lang="el-GR" sz="2000" dirty="0">
              <a:solidFill>
                <a:schemeClr val="accent5">
                  <a:lumMod val="90000"/>
                  <a:lumOff val="10000"/>
                </a:schemeClr>
              </a:solidFill>
            </a:endParaRP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Ομαδική ανατροφοδότηση </a:t>
            </a:r>
            <a:r>
              <a:rPr lang="en-US" sz="2000" dirty="0">
                <a:solidFill>
                  <a:schemeClr val="accent5">
                    <a:lumMod val="90000"/>
                    <a:lumOff val="10000"/>
                  </a:schemeClr>
                </a:solidFill>
              </a:rPr>
              <a:t>(f2f &amp; online) </a:t>
            </a:r>
            <a:r>
              <a:rPr lang="el-GR" sz="2000" dirty="0">
                <a:solidFill>
                  <a:schemeClr val="accent5">
                    <a:lumMod val="90000"/>
                    <a:lumOff val="10000"/>
                  </a:schemeClr>
                </a:solidFill>
              </a:rPr>
              <a:t>vs </a:t>
            </a:r>
            <a:r>
              <a:rPr lang="el-GR" sz="2000" b="1" dirty="0">
                <a:solidFill>
                  <a:schemeClr val="accent5">
                    <a:lumMod val="90000"/>
                    <a:lumOff val="10000"/>
                  </a:schemeClr>
                </a:solidFill>
              </a:rPr>
              <a:t>εξατομικευμένη ανατροφοδότηση </a:t>
            </a:r>
            <a:r>
              <a:rPr lang="en-US" sz="2000" dirty="0">
                <a:solidFill>
                  <a:schemeClr val="accent5">
                    <a:lumMod val="90000"/>
                    <a:lumOff val="10000"/>
                  </a:schemeClr>
                </a:solidFill>
              </a:rPr>
              <a:t>(online) </a:t>
            </a:r>
            <a:r>
              <a:rPr lang="el-GR" sz="2000" dirty="0">
                <a:solidFill>
                  <a:schemeClr val="accent5">
                    <a:lumMod val="90000"/>
                    <a:lumOff val="10000"/>
                  </a:schemeClr>
                </a:solidFill>
              </a:rPr>
              <a:t>(αν και η απο απόσταση ειχε συνδυασμό)</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Πρωτοβουλία στον ορισμό των θεμάτων που περνούν απο τη μια συνθήκη στην αλλη </a:t>
            </a:r>
            <a:r>
              <a:rPr lang="el-GR" sz="2000" dirty="0">
                <a:solidFill>
                  <a:schemeClr val="accent5">
                    <a:lumMod val="90000"/>
                    <a:lumOff val="10000"/>
                  </a:schemeClr>
                </a:solidFill>
              </a:rPr>
              <a:t>(δασκάλα vs μαθητές)</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Ουδέτερη αντιμετώπιση του κλίματος της τάξης</a:t>
            </a:r>
            <a:r>
              <a:rPr lang="el-GR" sz="2000" dirty="0">
                <a:solidFill>
                  <a:schemeClr val="accent5">
                    <a:lumMod val="90000"/>
                    <a:lumOff val="10000"/>
                  </a:schemeClr>
                </a:solidFill>
              </a:rPr>
              <a:t> </a:t>
            </a:r>
            <a:r>
              <a:rPr lang="en-US" sz="2000" dirty="0">
                <a:solidFill>
                  <a:schemeClr val="accent5">
                    <a:lumMod val="90000"/>
                    <a:lumOff val="10000"/>
                  </a:schemeClr>
                </a:solidFill>
              </a:rPr>
              <a:t>(f2f) </a:t>
            </a:r>
            <a:r>
              <a:rPr lang="el-GR" sz="2000" dirty="0">
                <a:solidFill>
                  <a:schemeClr val="accent5">
                    <a:lumMod val="90000"/>
                    <a:lumOff val="10000"/>
                  </a:schemeClr>
                </a:solidFill>
              </a:rPr>
              <a:t>(π.χ. έμφαση στους κανόνες) ή </a:t>
            </a:r>
            <a:r>
              <a:rPr lang="el-GR" sz="2000" b="1" dirty="0">
                <a:solidFill>
                  <a:schemeClr val="accent5">
                    <a:lumMod val="90000"/>
                    <a:lumOff val="10000"/>
                  </a:schemeClr>
                </a:solidFill>
              </a:rPr>
              <a:t>αρνητική ανταπόκριση</a:t>
            </a:r>
            <a:r>
              <a:rPr lang="el-GR" sz="2000" dirty="0">
                <a:solidFill>
                  <a:schemeClr val="accent5">
                    <a:lumMod val="90000"/>
                    <a:lumOff val="10000"/>
                  </a:schemeClr>
                </a:solidFill>
              </a:rPr>
              <a:t> (όταν π.χ. μαλώνεις συγκεκριμένα παιδια)  vs </a:t>
            </a:r>
            <a:r>
              <a:rPr lang="el-GR" sz="2000" b="1" dirty="0">
                <a:solidFill>
                  <a:schemeClr val="accent5">
                    <a:lumMod val="90000"/>
                    <a:lumOff val="10000"/>
                  </a:schemeClr>
                </a:solidFill>
              </a:rPr>
              <a:t>θετική συναισθηματική ανταπόκριση στο κλίμα της τάξης</a:t>
            </a:r>
            <a:r>
              <a:rPr lang="en-US" sz="2000" b="1" dirty="0">
                <a:solidFill>
                  <a:schemeClr val="accent5">
                    <a:lumMod val="90000"/>
                    <a:lumOff val="10000"/>
                  </a:schemeClr>
                </a:solidFill>
              </a:rPr>
              <a:t> </a:t>
            </a:r>
            <a:r>
              <a:rPr lang="en-US" sz="2000" dirty="0">
                <a:solidFill>
                  <a:schemeClr val="accent5">
                    <a:lumMod val="90000"/>
                    <a:lumOff val="10000"/>
                  </a:schemeClr>
                </a:solidFill>
              </a:rPr>
              <a:t>(online)</a:t>
            </a:r>
            <a:r>
              <a:rPr lang="el-GR" sz="2000" dirty="0">
                <a:solidFill>
                  <a:schemeClr val="accent5">
                    <a:lumMod val="90000"/>
                    <a:lumOff val="10000"/>
                  </a:schemeClr>
                </a:solidFill>
              </a:rPr>
              <a:t>.  </a:t>
            </a:r>
            <a:r>
              <a:rPr lang="el-GR">
                <a:solidFill>
                  <a:schemeClr val="accent5">
                    <a:lumMod val="90000"/>
                    <a:lumOff val="10000"/>
                  </a:schemeClr>
                </a:solidFill>
              </a:rPr>
              <a:t>(αυτό </a:t>
            </a:r>
            <a:r>
              <a:rPr lang="el-GR" dirty="0">
                <a:solidFill>
                  <a:schemeClr val="accent5">
                    <a:lumMod val="90000"/>
                    <a:lumOff val="10000"/>
                  </a:schemeClr>
                </a:solidFill>
              </a:rPr>
              <a:t>ομως μπορει να ειναι και αδυναμία. Μπορεί ίσως να αποδοθεί στο επόμενο)</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«Σφιχτός» ρυθμός</a:t>
            </a:r>
            <a:r>
              <a:rPr lang="el-GR" sz="2000" dirty="0">
                <a:solidFill>
                  <a:schemeClr val="accent5">
                    <a:lumMod val="90000"/>
                    <a:lumOff val="10000"/>
                  </a:schemeClr>
                </a:solidFill>
              </a:rPr>
              <a:t> </a:t>
            </a:r>
            <a:r>
              <a:rPr lang="en-US" sz="2000" dirty="0">
                <a:solidFill>
                  <a:schemeClr val="accent5">
                    <a:lumMod val="90000"/>
                    <a:lumOff val="10000"/>
                  </a:schemeClr>
                </a:solidFill>
              </a:rPr>
              <a:t>(f2f) </a:t>
            </a:r>
            <a:r>
              <a:rPr lang="el-GR" sz="2000" dirty="0">
                <a:solidFill>
                  <a:schemeClr val="accent5">
                    <a:lumMod val="90000"/>
                    <a:lumOff val="10000"/>
                  </a:schemeClr>
                </a:solidFill>
              </a:rPr>
              <a:t>(περιορισμός απο τον χρόνο και την κανονισμένη πορεία) vs </a:t>
            </a:r>
            <a:r>
              <a:rPr lang="el-GR" sz="2000" b="1" dirty="0">
                <a:solidFill>
                  <a:schemeClr val="accent5">
                    <a:lumMod val="90000"/>
                    <a:lumOff val="10000"/>
                  </a:schemeClr>
                </a:solidFill>
              </a:rPr>
              <a:t>ελεύθερος ρυθμός</a:t>
            </a:r>
            <a:r>
              <a:rPr lang="en-US" sz="2000" dirty="0">
                <a:solidFill>
                  <a:schemeClr val="accent5">
                    <a:lumMod val="90000"/>
                    <a:lumOff val="10000"/>
                  </a:schemeClr>
                </a:solidFill>
              </a:rPr>
              <a:t> (online)</a:t>
            </a:r>
            <a:r>
              <a:rPr lang="el-GR" sz="2000" dirty="0">
                <a:solidFill>
                  <a:schemeClr val="accent5">
                    <a:lumMod val="90000"/>
                    <a:lumOff val="10000"/>
                  </a:schemeClr>
                </a:solidFill>
              </a:rPr>
              <a:t> </a:t>
            </a:r>
          </a:p>
          <a:p>
            <a:pPr marL="342900" indent="-342900" algn="just">
              <a:lnSpc>
                <a:spcPct val="100000"/>
              </a:lnSpc>
              <a:spcBef>
                <a:spcPts val="0"/>
              </a:spcBef>
              <a:buFont typeface="Wingdings" panose="05000000000000000000" pitchFamily="2" charset="2"/>
              <a:buChar char="ü"/>
            </a:pPr>
            <a:endParaRPr lang="el-GR" sz="2000" dirty="0">
              <a:solidFill>
                <a:schemeClr val="accent5">
                  <a:lumMod val="90000"/>
                  <a:lumOff val="10000"/>
                </a:schemeClr>
              </a:solidFill>
              <a:cs typeface="Calibri" panose="020F0502020204030204" pitchFamily="34" charset="0"/>
            </a:endParaRPr>
          </a:p>
          <a:p>
            <a:pPr marL="342900" indent="-342900" algn="just">
              <a:lnSpc>
                <a:spcPct val="100000"/>
              </a:lnSpc>
              <a:spcBef>
                <a:spcPts val="0"/>
              </a:spcBef>
              <a:buFont typeface="Wingdings" panose="05000000000000000000" pitchFamily="2" charset="2"/>
              <a:buChar char="ü"/>
            </a:pPr>
            <a:endParaRPr lang="el-GR" sz="2000" dirty="0">
              <a:solidFill>
                <a:srgbClr val="242562"/>
              </a:solidFill>
              <a:latin typeface="Calibri" panose="020F0502020204030204" pitchFamily="34" charset="0"/>
              <a:cs typeface="Calibri" panose="020F0502020204030204" pitchFamily="34" charset="0"/>
            </a:endParaRPr>
          </a:p>
          <a:p>
            <a:pPr algn="just"/>
            <a:endParaRPr lang="el-GR" sz="2000" dirty="0">
              <a:solidFill>
                <a:srgbClr val="242562"/>
              </a:solidFill>
              <a:latin typeface="Calibri" panose="020F0502020204030204" pitchFamily="34" charset="0"/>
              <a:cs typeface="Calibri" panose="020F0502020204030204" pitchFamily="34" charset="0"/>
            </a:endParaRPr>
          </a:p>
          <a:p>
            <a:pPr algn="just"/>
            <a:endParaRPr lang="el-GR" sz="2400" b="1" dirty="0">
              <a:solidFill>
                <a:srgbClr val="242562"/>
              </a:solidFill>
              <a:latin typeface="Calibri" panose="020F0502020204030204" pitchFamily="34" charset="0"/>
              <a:cs typeface="Calibri" panose="020F0502020204030204" pitchFamily="34" charset="0"/>
            </a:endParaRPr>
          </a:p>
        </p:txBody>
      </p:sp>
      <p:sp>
        <p:nvSpPr>
          <p:cNvPr id="8" name="Θέση υποσέλιδου 7"/>
          <p:cNvSpPr>
            <a:spLocks noGrp="1"/>
          </p:cNvSpPr>
          <p:nvPr>
            <p:ph type="ftr" sz="quarter" idx="13"/>
          </p:nvPr>
        </p:nvSpPr>
        <p:spPr>
          <a:xfrm>
            <a:off x="403425" y="6376571"/>
            <a:ext cx="8248962" cy="300860"/>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solidFill>
                  <a:srgbClr val="FFFFFF"/>
                </a:solidFill>
              </a:rPr>
              <a:pPr/>
              <a:t>50</a:t>
            </a:fld>
            <a:endParaRPr lang="en-ZA" dirty="0">
              <a:solidFill>
                <a:srgbClr val="FFFFFF"/>
              </a:solidFill>
            </a:endParaRPr>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7368931">
            <a:off x="11049328" y="116377"/>
            <a:ext cx="441048" cy="43834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81641">
            <a:off x="10674877" y="59296"/>
            <a:ext cx="629602" cy="55250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Tree>
    <p:extLst>
      <p:ext uri="{BB962C8B-B14F-4D97-AF65-F5344CB8AC3E}">
        <p14:creationId xmlns:p14="http://schemas.microsoft.com/office/powerpoint/2010/main" val="1323784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1244060" y="54555"/>
            <a:ext cx="527435" cy="466030"/>
          </a:xfrm>
        </p:spPr>
      </p:pic>
      <p:sp>
        <p:nvSpPr>
          <p:cNvPr id="13" name="Title 1">
            <a:extLst>
              <a:ext uri="{FF2B5EF4-FFF2-40B4-BE49-F238E27FC236}">
                <a16:creationId xmlns:a16="http://schemas.microsoft.com/office/drawing/2014/main" id="{FEA1078B-1556-491F-A7FB-88553DEDAEB9}"/>
              </a:ext>
            </a:extLst>
          </p:cNvPr>
          <p:cNvSpPr>
            <a:spLocks noGrp="1"/>
          </p:cNvSpPr>
          <p:nvPr>
            <p:ph type="title"/>
          </p:nvPr>
        </p:nvSpPr>
        <p:spPr>
          <a:xfrm>
            <a:off x="243343" y="400546"/>
            <a:ext cx="10524866" cy="432000"/>
          </a:xfrm>
        </p:spPr>
        <p:txBody>
          <a:bodyPr/>
          <a:lstStyle/>
          <a:p>
            <a:r>
              <a:rPr lang="el-GR" b="1" dirty="0">
                <a:solidFill>
                  <a:schemeClr val="accent5">
                    <a:lumMod val="90000"/>
                    <a:lumOff val="10000"/>
                  </a:schemeClr>
                </a:solidFill>
                <a:latin typeface="Book Antiqua" panose="02040602050305030304" pitchFamily="18" charset="0"/>
              </a:rPr>
              <a:t>Βιβλιογραφία</a:t>
            </a:r>
            <a:endParaRPr lang="en-ZA" b="1" dirty="0">
              <a:solidFill>
                <a:schemeClr val="accent5">
                  <a:lumMod val="90000"/>
                  <a:lumOff val="10000"/>
                </a:schemeClr>
              </a:solidFill>
              <a:latin typeface="Book Antiqua" panose="02040602050305030304" pitchFamily="18" charset="0"/>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2522996" y="1793113"/>
            <a:ext cx="5965560" cy="4140924"/>
          </a:xfrm>
        </p:spPr>
        <p:txBody>
          <a:bodyPr/>
          <a:lstStyle/>
          <a:p>
            <a:pPr>
              <a:lnSpc>
                <a:spcPct val="100000"/>
              </a:lnSpc>
            </a:pPr>
            <a:endParaRPr lang="el-GR" sz="2000" b="1" dirty="0">
              <a:solidFill>
                <a:schemeClr val="accent5">
                  <a:lumMod val="90000"/>
                  <a:lumOff val="10000"/>
                </a:schemeClr>
              </a:solidFill>
            </a:endParaRPr>
          </a:p>
          <a:p>
            <a:pPr algn="ctr">
              <a:lnSpc>
                <a:spcPct val="100000"/>
              </a:lnSpc>
              <a:spcBef>
                <a:spcPts val="0"/>
              </a:spcBef>
            </a:pPr>
            <a:r>
              <a:rPr lang="el-GR" sz="2400" dirty="0">
                <a:solidFill>
                  <a:srgbClr val="242562"/>
                </a:solidFill>
                <a:latin typeface="Calibri" panose="020F0502020204030204" pitchFamily="34" charset="0"/>
                <a:cs typeface="Calibri" panose="020F0502020204030204" pitchFamily="34" charset="0"/>
                <a:hlinkClick r:id="rId4" action="ppaction://hlinkfile"/>
              </a:rPr>
              <a:t>Βιβλιογραφία Μεικτής Μάθησης</a:t>
            </a:r>
            <a:endParaRPr lang="el-GR" sz="2400" dirty="0">
              <a:solidFill>
                <a:srgbClr val="242562"/>
              </a:solidFill>
              <a:latin typeface="Calibri" panose="020F0502020204030204" pitchFamily="34" charset="0"/>
              <a:cs typeface="Calibri" panose="020F0502020204030204" pitchFamily="34" charset="0"/>
            </a:endParaRPr>
          </a:p>
          <a:p>
            <a:pPr algn="just"/>
            <a:endParaRPr lang="el-GR" sz="2000" dirty="0">
              <a:solidFill>
                <a:srgbClr val="242562"/>
              </a:solidFill>
              <a:latin typeface="Calibri" panose="020F0502020204030204" pitchFamily="34" charset="0"/>
              <a:cs typeface="Calibri" panose="020F0502020204030204" pitchFamily="34" charset="0"/>
            </a:endParaRPr>
          </a:p>
          <a:p>
            <a:pPr algn="just"/>
            <a:endParaRPr lang="el-GR" sz="2400" b="1" dirty="0">
              <a:solidFill>
                <a:srgbClr val="242562"/>
              </a:solidFill>
              <a:latin typeface="Calibri" panose="020F0502020204030204" pitchFamily="34" charset="0"/>
              <a:cs typeface="Calibri" panose="020F0502020204030204" pitchFamily="34" charset="0"/>
            </a:endParaRPr>
          </a:p>
        </p:txBody>
      </p:sp>
      <p:sp>
        <p:nvSpPr>
          <p:cNvPr id="8" name="Θέση υποσέλιδου 7"/>
          <p:cNvSpPr>
            <a:spLocks noGrp="1"/>
          </p:cNvSpPr>
          <p:nvPr>
            <p:ph type="ftr" sz="quarter" idx="13"/>
          </p:nvPr>
        </p:nvSpPr>
        <p:spPr>
          <a:xfrm>
            <a:off x="403425" y="6376571"/>
            <a:ext cx="8248962" cy="300860"/>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solidFill>
                  <a:srgbClr val="FFFFFF"/>
                </a:solidFill>
              </a:rPr>
              <a:pPr/>
              <a:t>51</a:t>
            </a:fld>
            <a:endParaRPr lang="en-ZA" dirty="0">
              <a:solidFill>
                <a:srgbClr val="FFFFFF"/>
              </a:solidFill>
            </a:endParaRPr>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7368931">
            <a:off x="11049328" y="116377"/>
            <a:ext cx="441048" cy="43834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81641">
            <a:off x="10674877" y="59296"/>
            <a:ext cx="629602" cy="55250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Tree>
    <p:extLst>
      <p:ext uri="{BB962C8B-B14F-4D97-AF65-F5344CB8AC3E}">
        <p14:creationId xmlns:p14="http://schemas.microsoft.com/office/powerpoint/2010/main" val="1169962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Accent to title block">
            <a:extLst>
              <a:ext uri="{FF2B5EF4-FFF2-40B4-BE49-F238E27FC236}">
                <a16:creationId xmlns:a16="http://schemas.microsoft.com/office/drawing/2014/main" id="{B231FB9C-F234-41D0-A4CE-8C29A5F2F553}"/>
              </a:ext>
              <a:ext uri="{C183D7F6-B498-43B3-948B-1728B52AA6E4}">
                <adec:decorative xmlns:adec="http://schemas.microsoft.com/office/drawing/2017/decorative" val="1"/>
              </a:ext>
            </a:extLst>
          </p:cNvPr>
          <p:cNvSpPr txBox="1">
            <a:spLocks/>
          </p:cNvSpPr>
          <p:nvPr/>
        </p:nvSpPr>
        <p:spPr>
          <a:xfrm>
            <a:off x="11345003" y="339244"/>
            <a:ext cx="846997" cy="22002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solidFill>
            <a:srgbClr val="181942"/>
          </a:soli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38" name="TextBox 37" descr="Accent to title block">
            <a:extLst>
              <a:ext uri="{FF2B5EF4-FFF2-40B4-BE49-F238E27FC236}">
                <a16:creationId xmlns:a16="http://schemas.microsoft.com/office/drawing/2014/main" id="{B231FB9C-F234-41D0-A4CE-8C29A5F2F553}"/>
              </a:ext>
              <a:ext uri="{C183D7F6-B498-43B3-948B-1728B52AA6E4}">
                <adec:decorative xmlns:adec="http://schemas.microsoft.com/office/drawing/2017/decorative" val="1"/>
              </a:ext>
            </a:extLst>
          </p:cNvPr>
          <p:cNvSpPr txBox="1">
            <a:spLocks/>
          </p:cNvSpPr>
          <p:nvPr/>
        </p:nvSpPr>
        <p:spPr>
          <a:xfrm>
            <a:off x="11345003" y="2591435"/>
            <a:ext cx="846997" cy="22002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solidFill>
            <a:srgbClr val="181942"/>
          </a:soli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35" name="Isosceles Triangle 34" descr="Shadow to title block">
            <a:extLst>
              <a:ext uri="{FF2B5EF4-FFF2-40B4-BE49-F238E27FC236}">
                <a16:creationId xmlns:a16="http://schemas.microsoft.com/office/drawing/2014/main" id="{FE193317-B8BD-46CA-B0A6-8A7511B086D9}"/>
              </a:ext>
              <a:ext uri="{C183D7F6-B498-43B3-948B-1728B52AA6E4}">
                <adec:decorative xmlns:adec="http://schemas.microsoft.com/office/drawing/2017/decorative" val="1"/>
              </a:ext>
            </a:extLst>
          </p:cNvPr>
          <p:cNvSpPr/>
          <p:nvPr/>
        </p:nvSpPr>
        <p:spPr>
          <a:xfrm rot="10800000">
            <a:off x="11345003" y="3753967"/>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Freeform 5" descr="Solid accent block">
            <a:extLst>
              <a:ext uri="{FF2B5EF4-FFF2-40B4-BE49-F238E27FC236}">
                <a16:creationId xmlns:a16="http://schemas.microsoft.com/office/drawing/2014/main" id="{85E0D4E1-E389-4671-B0E7-165A10A05425}"/>
              </a:ext>
              <a:ext uri="{C183D7F6-B498-43B3-948B-1728B52AA6E4}">
                <adec:decorative xmlns:adec="http://schemas.microsoft.com/office/drawing/2017/decorative" val="1"/>
              </a:ext>
            </a:extLst>
          </p:cNvPr>
          <p:cNvSpPr>
            <a:spLocks noChangeAspect="1"/>
          </p:cNvSpPr>
          <p:nvPr/>
        </p:nvSpPr>
        <p:spPr bwMode="auto">
          <a:xfrm>
            <a:off x="4257349" y="2355010"/>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33" name="Freeform 5" descr="Hollow accent block">
            <a:extLst>
              <a:ext uri="{FF2B5EF4-FFF2-40B4-BE49-F238E27FC236}">
                <a16:creationId xmlns:a16="http://schemas.microsoft.com/office/drawing/2014/main" id="{8186FEAF-6E1E-4258-94C3-5C589D4B5ADE}"/>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pic>
        <p:nvPicPr>
          <p:cNvPr id="4" name="Θέση εικόνας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78" b="7778"/>
          <a:stretch>
            <a:fillRect/>
          </a:stretch>
        </p:blipFill>
        <p:spPr/>
      </p:pic>
      <p:sp>
        <p:nvSpPr>
          <p:cNvPr id="15" name="Title 14">
            <a:extLst>
              <a:ext uri="{FF2B5EF4-FFF2-40B4-BE49-F238E27FC236}">
                <a16:creationId xmlns:a16="http://schemas.microsoft.com/office/drawing/2014/main" id="{1FE7389F-B772-4B58-BA90-BAF4337B0756}"/>
              </a:ext>
            </a:extLst>
          </p:cNvPr>
          <p:cNvSpPr>
            <a:spLocks noGrp="1"/>
          </p:cNvSpPr>
          <p:nvPr>
            <p:ph type="ctrTitle"/>
          </p:nvPr>
        </p:nvSpPr>
        <p:spPr>
          <a:xfrm>
            <a:off x="2882349" y="2635240"/>
            <a:ext cx="8889428" cy="1133876"/>
          </a:xfrm>
          <a:solidFill>
            <a:srgbClr val="00297A"/>
          </a:solidFill>
        </p:spPr>
        <p:txBody>
          <a:bodyPr/>
          <a:lstStyle/>
          <a:p>
            <a:r>
              <a:rPr lang="el-GR" sz="4000" cap="none" spc="0" dirty="0">
                <a:latin typeface="Corbel" panose="020B0503020204020204" pitchFamily="34" charset="0"/>
              </a:rPr>
              <a:t>Ερωτήσεις;</a:t>
            </a:r>
          </a:p>
        </p:txBody>
      </p:sp>
      <p:sp>
        <p:nvSpPr>
          <p:cNvPr id="8" name="Title 14">
            <a:extLst>
              <a:ext uri="{FF2B5EF4-FFF2-40B4-BE49-F238E27FC236}">
                <a16:creationId xmlns:a16="http://schemas.microsoft.com/office/drawing/2014/main" id="{1FE7389F-B772-4B58-BA90-BAF4337B0756}"/>
              </a:ext>
            </a:extLst>
          </p:cNvPr>
          <p:cNvSpPr txBox="1">
            <a:spLocks/>
          </p:cNvSpPr>
          <p:nvPr/>
        </p:nvSpPr>
        <p:spPr>
          <a:xfrm>
            <a:off x="2137144" y="342733"/>
            <a:ext cx="9631357" cy="1133876"/>
          </a:xfrm>
          <a:prstGeom prst="roundRect">
            <a:avLst>
              <a:gd name="adj" fmla="val 2139"/>
            </a:avLst>
          </a:prstGeom>
          <a:solidFill>
            <a:srgbClr val="00297A"/>
          </a:solidFill>
          <a:ln>
            <a:solidFill>
              <a:schemeClr val="bg1">
                <a:lumMod val="50000"/>
              </a:schemeClr>
            </a:solidFill>
          </a:ln>
        </p:spPr>
        <p:txBody>
          <a:bodyPr vert="horz"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r>
              <a:rPr lang="el-GR" sz="4000" spc="0" dirty="0">
                <a:latin typeface="Corbel" panose="020B0503020204020204" pitchFamily="34" charset="0"/>
              </a:rPr>
              <a:t>Ευχαριστώ για την προσοχή σας</a:t>
            </a:r>
          </a:p>
        </p:txBody>
      </p:sp>
      <p:sp>
        <p:nvSpPr>
          <p:cNvPr id="10" name="Isosceles Triangle 34" descr="Shadow to title block">
            <a:extLst>
              <a:ext uri="{FF2B5EF4-FFF2-40B4-BE49-F238E27FC236}">
                <a16:creationId xmlns:a16="http://schemas.microsoft.com/office/drawing/2014/main" id="{FE193317-B8BD-46CA-B0A6-8A7511B086D9}"/>
              </a:ext>
              <a:ext uri="{C183D7F6-B498-43B3-948B-1728B52AA6E4}">
                <adec:decorative xmlns:adec="http://schemas.microsoft.com/office/drawing/2017/decorative" val="1"/>
              </a:ext>
            </a:extLst>
          </p:cNvPr>
          <p:cNvSpPr/>
          <p:nvPr/>
        </p:nvSpPr>
        <p:spPr>
          <a:xfrm rot="10800000">
            <a:off x="11345003" y="1476609"/>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255542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930" y="294985"/>
            <a:ext cx="11328000" cy="432000"/>
          </a:xfrm>
        </p:spPr>
        <p:txBody>
          <a:bodyPr/>
          <a:lstStyle/>
          <a:p>
            <a:pPr algn="l"/>
            <a:r>
              <a:rPr lang="el-GR" b="1" dirty="0">
                <a:solidFill>
                  <a:schemeClr val="accent5">
                    <a:lumMod val="90000"/>
                    <a:lumOff val="10000"/>
                  </a:schemeClr>
                </a:solidFill>
                <a:latin typeface="Book Antiqua" panose="02040602050305030304" pitchFamily="18" charset="0"/>
                <a:ea typeface="Cambria" panose="02040503050406030204" pitchFamily="18" charset="0"/>
              </a:rPr>
              <a:t>Πλεονεκτήματα Μεικτής Μάθησης (</a:t>
            </a:r>
            <a:r>
              <a:rPr lang="en-US" b="1" dirty="0">
                <a:solidFill>
                  <a:schemeClr val="accent5">
                    <a:lumMod val="90000"/>
                    <a:lumOff val="10000"/>
                  </a:schemeClr>
                </a:solidFill>
                <a:latin typeface="Book Antiqua" panose="02040602050305030304" pitchFamily="18" charset="0"/>
                <a:ea typeface="Cambria" panose="02040503050406030204" pitchFamily="18" charset="0"/>
              </a:rPr>
              <a:t>2</a:t>
            </a:r>
            <a:r>
              <a:rPr lang="el-GR" b="1" dirty="0">
                <a:solidFill>
                  <a:schemeClr val="accent5">
                    <a:lumMod val="90000"/>
                    <a:lumOff val="10000"/>
                  </a:schemeClr>
                </a:solidFill>
                <a:latin typeface="Book Antiqua" panose="02040602050305030304" pitchFamily="18" charset="0"/>
                <a:ea typeface="Cambria" panose="02040503050406030204" pitchFamily="18" charset="0"/>
              </a:rPr>
              <a:t>/2)</a:t>
            </a:r>
            <a:endParaRPr lang="el-GR" b="1" cap="none" dirty="0">
              <a:solidFill>
                <a:schemeClr val="accent5">
                  <a:lumMod val="90000"/>
                  <a:lumOff val="10000"/>
                </a:schemeClr>
              </a:solidFill>
              <a:latin typeface="Book Antiqua" panose="02040602050305030304" pitchFamily="18" charset="0"/>
              <a:ea typeface="Cambria" panose="02040503050406030204" pitchFamily="18" charset="0"/>
            </a:endParaRPr>
          </a:p>
        </p:txBody>
      </p:sp>
      <p:sp>
        <p:nvSpPr>
          <p:cNvPr id="3" name="Θέση περιεχομένου 2"/>
          <p:cNvSpPr>
            <a:spLocks noGrp="1"/>
          </p:cNvSpPr>
          <p:nvPr>
            <p:ph idx="1"/>
          </p:nvPr>
        </p:nvSpPr>
        <p:spPr>
          <a:xfrm>
            <a:off x="175146" y="896420"/>
            <a:ext cx="10951766" cy="5065160"/>
          </a:xfrm>
        </p:spPr>
        <p:txBody>
          <a:bodyPr>
            <a:normAutofit fontScale="55000" lnSpcReduction="20000"/>
          </a:bodyPr>
          <a:lstStyle/>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Αυτονομία στη μάθηση</a:t>
            </a:r>
            <a:endParaRPr lang="en-US" sz="62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Άμεση ανατροφοδότηση από τον εκπαιδευτικό και εξατομικευμένη κάθε φορά (καλύπτει και ειδικές ανάγκες)</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Διαφοροποίηση στη μάθηση (δεν μαθαίνουν όλοι οι μαθητές με τον ίδιο τρόπο) </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Πιο αποτελεσματική χρησιμοποίηση της άμεσης επαφής με τον/την εκπαιδευτικό στις πρόσωπο με πρόσωπο συναντήσεις </a:t>
            </a:r>
          </a:p>
          <a:p>
            <a:pPr lvl="1" algn="just">
              <a:lnSpc>
                <a:spcPct val="120000"/>
              </a:lnSpc>
              <a:buClr>
                <a:srgbClr val="7030A0"/>
              </a:buClr>
            </a:pPr>
            <a:r>
              <a:rPr lang="el-GR" sz="5400" dirty="0">
                <a:solidFill>
                  <a:schemeClr val="accent5">
                    <a:lumMod val="90000"/>
                    <a:lumOff val="10000"/>
                  </a:schemeClr>
                </a:solidFill>
                <a:latin typeface="Calibri" panose="020F0502020204030204" pitchFamily="34" charset="0"/>
                <a:cs typeface="Calibri" panose="020F0502020204030204" pitchFamily="34" charset="0"/>
              </a:rPr>
              <a:t>Μεγαλύτερο ενδιαφέρον/κίνητρα από την πλευρά των μαθητών</a:t>
            </a:r>
          </a:p>
          <a:p>
            <a:pPr lvl="1" algn="just">
              <a:lnSpc>
                <a:spcPct val="120000"/>
              </a:lnSpc>
              <a:buClr>
                <a:srgbClr val="7030A0"/>
              </a:buClr>
            </a:pPr>
            <a:endParaRPr lang="el-GR" sz="5100" dirty="0">
              <a:solidFill>
                <a:schemeClr val="accent5">
                  <a:lumMod val="90000"/>
                  <a:lumOff val="10000"/>
                </a:schemeClr>
              </a:solidFill>
              <a:latin typeface="Calibri" panose="020F0502020204030204" pitchFamily="34" charset="0"/>
              <a:cs typeface="Calibri" panose="020F0502020204030204" pitchFamily="34" charset="0"/>
            </a:endParaRPr>
          </a:p>
          <a:p>
            <a:pPr>
              <a:lnSpc>
                <a:spcPct val="120000"/>
              </a:lnSpc>
              <a:buClr>
                <a:srgbClr val="7030A0"/>
              </a:buClr>
              <a:buFont typeface="Wingdings" panose="05000000000000000000" pitchFamily="2" charset="2"/>
              <a:buChar char=""/>
            </a:pPr>
            <a:endParaRPr lang="el-GR" sz="2400" cap="none" dirty="0">
              <a:solidFill>
                <a:schemeClr val="accent6">
                  <a:lumMod val="50000"/>
                </a:schemeClr>
              </a:solidFill>
              <a:latin typeface="Corbel" panose="020B0503020204020204" pitchFamily="34" charset="0"/>
            </a:endParaRPr>
          </a:p>
        </p:txBody>
      </p:sp>
      <p:sp>
        <p:nvSpPr>
          <p:cNvPr id="5" name="Θέση υποσέλιδου 4"/>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6</a:t>
            </a:fld>
            <a:endParaRPr lang="en-ZA" dirty="0">
              <a:solidFill>
                <a:srgbClr val="FFFFFF"/>
              </a:solidFill>
            </a:endParaRPr>
          </a:p>
        </p:txBody>
      </p:sp>
    </p:spTree>
    <p:extLst>
      <p:ext uri="{BB962C8B-B14F-4D97-AF65-F5344CB8AC3E}">
        <p14:creationId xmlns:p14="http://schemas.microsoft.com/office/powerpoint/2010/main" val="3194582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9656" y="351760"/>
            <a:ext cx="11328000" cy="432000"/>
          </a:xfrm>
        </p:spPr>
        <p:txBody>
          <a:bodyPr/>
          <a:lstStyle/>
          <a:p>
            <a:pPr algn="l"/>
            <a:r>
              <a:rPr lang="el-GR" b="1" dirty="0">
                <a:solidFill>
                  <a:schemeClr val="accent5">
                    <a:lumMod val="90000"/>
                    <a:lumOff val="10000"/>
                  </a:schemeClr>
                </a:solidFill>
                <a:latin typeface="Book Antiqua" panose="02040602050305030304" pitchFamily="18" charset="0"/>
                <a:ea typeface="Cambria" panose="02040503050406030204" pitchFamily="18" charset="0"/>
              </a:rPr>
              <a:t>Περιορισμοί/προκλήσεις</a:t>
            </a:r>
            <a:r>
              <a:rPr lang="en-US" b="1" dirty="0">
                <a:solidFill>
                  <a:schemeClr val="accent5">
                    <a:lumMod val="90000"/>
                    <a:lumOff val="10000"/>
                  </a:schemeClr>
                </a:solidFill>
                <a:latin typeface="Book Antiqua" panose="02040602050305030304" pitchFamily="18" charset="0"/>
                <a:ea typeface="Cambria" panose="02040503050406030204" pitchFamily="18" charset="0"/>
              </a:rPr>
              <a:t> </a:t>
            </a:r>
            <a:r>
              <a:rPr lang="el-GR" b="1" dirty="0">
                <a:solidFill>
                  <a:schemeClr val="accent5">
                    <a:lumMod val="90000"/>
                    <a:lumOff val="10000"/>
                  </a:schemeClr>
                </a:solidFill>
                <a:latin typeface="Book Antiqua" panose="02040602050305030304" pitchFamily="18" charset="0"/>
                <a:ea typeface="Cambria" panose="02040503050406030204" pitchFamily="18" charset="0"/>
              </a:rPr>
              <a:t>Μεικτής Μάθησης</a:t>
            </a:r>
            <a:endParaRPr lang="el-GR" b="1" cap="none" dirty="0">
              <a:solidFill>
                <a:schemeClr val="accent5">
                  <a:lumMod val="90000"/>
                  <a:lumOff val="10000"/>
                </a:schemeClr>
              </a:solidFill>
              <a:latin typeface="Book Antiqua" panose="02040602050305030304" pitchFamily="18" charset="0"/>
              <a:ea typeface="Cambria" panose="02040503050406030204" pitchFamily="18" charset="0"/>
            </a:endParaRPr>
          </a:p>
        </p:txBody>
      </p:sp>
      <p:sp>
        <p:nvSpPr>
          <p:cNvPr id="3" name="Θέση περιεχομένου 2"/>
          <p:cNvSpPr>
            <a:spLocks noGrp="1"/>
          </p:cNvSpPr>
          <p:nvPr>
            <p:ph idx="1"/>
          </p:nvPr>
        </p:nvSpPr>
        <p:spPr>
          <a:xfrm>
            <a:off x="140344" y="997485"/>
            <a:ext cx="10736009" cy="5279757"/>
          </a:xfrm>
        </p:spPr>
        <p:txBody>
          <a:bodyPr>
            <a:normAutofit fontScale="77500" lnSpcReduction="20000"/>
          </a:bodyPr>
          <a:lstStyle/>
          <a:p>
            <a:pPr marL="266700" lvl="1" indent="0" algn="just">
              <a:buClr>
                <a:srgbClr val="7030A0"/>
              </a:buClr>
              <a:buNone/>
            </a:pPr>
            <a:endParaRPr lang="en-US" sz="30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lnSpc>
                <a:spcPct val="110000"/>
              </a:lnSpc>
              <a:buClr>
                <a:srgbClr val="7030A0"/>
              </a:buClr>
            </a:pPr>
            <a:r>
              <a:rPr lang="el-GR" sz="2800" dirty="0">
                <a:solidFill>
                  <a:schemeClr val="accent5">
                    <a:lumMod val="90000"/>
                    <a:lumOff val="10000"/>
                  </a:schemeClr>
                </a:solidFill>
                <a:latin typeface="Calibri" panose="020F0502020204030204" pitchFamily="34" charset="0"/>
                <a:cs typeface="Calibri" panose="020F0502020204030204" pitchFamily="34" charset="0"/>
              </a:rPr>
              <a:t>Αποδέχονται οι μαθητές ή ο εκπαιδευτικός τη χρησιμότητα της Μεικτής Μάθησης; Πώς αξιολογούν την ευχρηστία της; </a:t>
            </a:r>
          </a:p>
          <a:p>
            <a:pPr lvl="1" algn="just">
              <a:lnSpc>
                <a:spcPct val="110000"/>
              </a:lnSpc>
              <a:buClr>
                <a:srgbClr val="7030A0"/>
              </a:buClr>
            </a:pPr>
            <a:endParaRPr lang="el-GR" sz="28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lnSpc>
                <a:spcPct val="110000"/>
              </a:lnSpc>
              <a:buClr>
                <a:srgbClr val="7030A0"/>
              </a:buClr>
            </a:pPr>
            <a:r>
              <a:rPr lang="el-GR" sz="2800" dirty="0">
                <a:solidFill>
                  <a:schemeClr val="accent5">
                    <a:lumMod val="90000"/>
                    <a:lumOff val="10000"/>
                  </a:schemeClr>
                </a:solidFill>
                <a:latin typeface="Calibri" panose="020F0502020204030204" pitchFamily="34" charset="0"/>
                <a:cs typeface="Calibri" panose="020F0502020204030204" pitchFamily="34" charset="0"/>
              </a:rPr>
              <a:t>Είναι απαραίτητη η τεχνική υποστήριξη από εκπαιδευμένο και εξειδικευμένο προσωπικό,</a:t>
            </a:r>
          </a:p>
          <a:p>
            <a:pPr lvl="1" algn="just">
              <a:lnSpc>
                <a:spcPct val="110000"/>
              </a:lnSpc>
              <a:buClr>
                <a:srgbClr val="7030A0"/>
              </a:buClr>
            </a:pPr>
            <a:r>
              <a:rPr lang="el-GR" sz="2800" dirty="0">
                <a:solidFill>
                  <a:schemeClr val="accent5">
                    <a:lumMod val="90000"/>
                    <a:lumOff val="10000"/>
                  </a:schemeClr>
                </a:solidFill>
                <a:latin typeface="Calibri" panose="020F0502020204030204" pitchFamily="34" charset="0"/>
                <a:cs typeface="Calibri" panose="020F0502020204030204" pitchFamily="34" charset="0"/>
              </a:rPr>
              <a:t>Πιθανόν να υπάρχουν περιορισμοί στην υλικοτεχνική υποδομή ή τη σύνδεση με το διαδίκτυο,</a:t>
            </a:r>
          </a:p>
          <a:p>
            <a:pPr lvl="1" algn="just">
              <a:lnSpc>
                <a:spcPct val="110000"/>
              </a:lnSpc>
              <a:buClr>
                <a:srgbClr val="7030A0"/>
              </a:buClr>
            </a:pPr>
            <a:r>
              <a:rPr lang="el-GR" sz="2800" dirty="0">
                <a:solidFill>
                  <a:schemeClr val="accent5">
                    <a:lumMod val="90000"/>
                    <a:lumOff val="10000"/>
                  </a:schemeClr>
                </a:solidFill>
                <a:latin typeface="Calibri" panose="020F0502020204030204" pitchFamily="34" charset="0"/>
                <a:cs typeface="Calibri" panose="020F0502020204030204" pitchFamily="34" charset="0"/>
              </a:rPr>
              <a:t>Ο σχεδιασμός του ηλεκτρονικού μέρους της μάθησης είναι χρονοβόρος.</a:t>
            </a:r>
          </a:p>
          <a:p>
            <a:pPr lvl="1" algn="just">
              <a:lnSpc>
                <a:spcPct val="110000"/>
              </a:lnSpc>
              <a:buClr>
                <a:srgbClr val="7030A0"/>
              </a:buClr>
            </a:pPr>
            <a:endParaRPr lang="el-GR" sz="28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lnSpc>
                <a:spcPct val="110000"/>
              </a:lnSpc>
              <a:buClr>
                <a:srgbClr val="7030A0"/>
              </a:buClr>
            </a:pPr>
            <a:r>
              <a:rPr lang="el-GR" sz="2800" dirty="0">
                <a:solidFill>
                  <a:schemeClr val="accent5">
                    <a:lumMod val="90000"/>
                    <a:lumOff val="10000"/>
                  </a:schemeClr>
                </a:solidFill>
                <a:latin typeface="Calibri" panose="020F0502020204030204" pitchFamily="34" charset="0"/>
                <a:cs typeface="Calibri" panose="020F0502020204030204" pitchFamily="34" charset="0"/>
              </a:rPr>
              <a:t>Απαιτείται από την πλευρά των μαθητών αυτόνομη εργασία (αυτορρύθμιση) </a:t>
            </a:r>
            <a:endParaRPr lang="el-GR" sz="2800" dirty="0">
              <a:solidFill>
                <a:srgbClr val="FF0000"/>
              </a:solidFill>
              <a:latin typeface="Calibri" panose="020F0502020204030204" pitchFamily="34" charset="0"/>
              <a:cs typeface="Calibri" panose="020F0502020204030204" pitchFamily="34" charset="0"/>
            </a:endParaRPr>
          </a:p>
          <a:p>
            <a:pPr lvl="1" algn="just">
              <a:lnSpc>
                <a:spcPct val="110000"/>
              </a:lnSpc>
              <a:buClr>
                <a:srgbClr val="7030A0"/>
              </a:buClr>
            </a:pPr>
            <a:endParaRPr lang="el-GR" sz="28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lnSpc>
                <a:spcPct val="110000"/>
              </a:lnSpc>
              <a:buClr>
                <a:srgbClr val="7030A0"/>
              </a:buClr>
            </a:pPr>
            <a:r>
              <a:rPr lang="el-GR" sz="2800" dirty="0">
                <a:solidFill>
                  <a:srgbClr val="002060"/>
                </a:solidFill>
                <a:latin typeface="Calibri" panose="020F0502020204030204" pitchFamily="34" charset="0"/>
                <a:cs typeface="Calibri" panose="020F0502020204030204" pitchFamily="34" charset="0"/>
              </a:rPr>
              <a:t>Μεγάλη έκθεση σε οθόνη; Τι συνέπειες μπορεί να έχει; </a:t>
            </a:r>
          </a:p>
          <a:p>
            <a:pPr lvl="1" algn="just">
              <a:lnSpc>
                <a:spcPct val="110000"/>
              </a:lnSpc>
              <a:buClr>
                <a:srgbClr val="7030A0"/>
              </a:buClr>
            </a:pPr>
            <a:r>
              <a:rPr lang="el-GR" sz="2800" dirty="0">
                <a:solidFill>
                  <a:srgbClr val="002060"/>
                </a:solidFill>
                <a:latin typeface="Calibri" panose="020F0502020204030204" pitchFamily="34" charset="0"/>
                <a:cs typeface="Calibri" panose="020F0502020204030204" pitchFamily="34" charset="0"/>
              </a:rPr>
              <a:t>Ζητήματα παιδαγωγικής σχέσης. Μήπως οδηγεί σε αποξένωση μαθητών και εκπαιδευτικού;</a:t>
            </a:r>
          </a:p>
        </p:txBody>
      </p:sp>
      <p:sp>
        <p:nvSpPr>
          <p:cNvPr id="5" name="Θέση υποσέλιδου 4"/>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7</a:t>
            </a:fld>
            <a:endParaRPr lang="en-ZA" dirty="0">
              <a:solidFill>
                <a:srgbClr val="FFFFFF"/>
              </a:solidFill>
            </a:endParaRPr>
          </a:p>
        </p:txBody>
      </p:sp>
    </p:spTree>
    <p:extLst>
      <p:ext uri="{BB962C8B-B14F-4D97-AF65-F5344CB8AC3E}">
        <p14:creationId xmlns:p14="http://schemas.microsoft.com/office/powerpoint/2010/main" val="128359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9656" y="351760"/>
            <a:ext cx="11328000" cy="432000"/>
          </a:xfrm>
        </p:spPr>
        <p:txBody>
          <a:bodyPr/>
          <a:lstStyle/>
          <a:p>
            <a:pPr algn="l"/>
            <a:r>
              <a:rPr lang="el-GR" b="1" dirty="0">
                <a:solidFill>
                  <a:schemeClr val="accent5">
                    <a:lumMod val="90000"/>
                    <a:lumOff val="10000"/>
                  </a:schemeClr>
                </a:solidFill>
                <a:latin typeface="Book Antiqua" panose="02040602050305030304" pitchFamily="18" charset="0"/>
                <a:ea typeface="Cambria" panose="02040503050406030204" pitchFamily="18" charset="0"/>
              </a:rPr>
              <a:t>Τριτοβάθμια Εκπαίδευση και Μεικτή Μάθηση</a:t>
            </a:r>
            <a:endParaRPr lang="el-GR" b="1" cap="none" dirty="0">
              <a:solidFill>
                <a:schemeClr val="accent5">
                  <a:lumMod val="90000"/>
                  <a:lumOff val="10000"/>
                </a:schemeClr>
              </a:solidFill>
              <a:latin typeface="Book Antiqua" panose="02040602050305030304" pitchFamily="18" charset="0"/>
              <a:ea typeface="Cambria" panose="02040503050406030204" pitchFamily="18" charset="0"/>
            </a:endParaRPr>
          </a:p>
        </p:txBody>
      </p:sp>
      <p:sp>
        <p:nvSpPr>
          <p:cNvPr id="3" name="Θέση περιεχομένου 2"/>
          <p:cNvSpPr>
            <a:spLocks noGrp="1"/>
          </p:cNvSpPr>
          <p:nvPr>
            <p:ph idx="1"/>
          </p:nvPr>
        </p:nvSpPr>
        <p:spPr>
          <a:xfrm>
            <a:off x="140344" y="997486"/>
            <a:ext cx="10736009" cy="4550292"/>
          </a:xfrm>
        </p:spPr>
        <p:txBody>
          <a:bodyPr>
            <a:normAutofit/>
          </a:bodyPr>
          <a:lstStyle/>
          <a:p>
            <a:pPr marL="266700" lvl="1" indent="0" algn="just">
              <a:buClr>
                <a:srgbClr val="7030A0"/>
              </a:buClr>
              <a:buNone/>
            </a:pPr>
            <a:endParaRPr lang="en-US" sz="30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buClr>
                <a:srgbClr val="7030A0"/>
              </a:buClr>
            </a:pPr>
            <a:endParaRPr lang="el-GR" sz="5100" dirty="0">
              <a:solidFill>
                <a:schemeClr val="accent5">
                  <a:lumMod val="90000"/>
                  <a:lumOff val="10000"/>
                </a:schemeClr>
              </a:solidFill>
              <a:latin typeface="Calibri" panose="020F0502020204030204" pitchFamily="34" charset="0"/>
              <a:cs typeface="Calibri" panose="020F0502020204030204" pitchFamily="34" charset="0"/>
            </a:endParaRPr>
          </a:p>
          <a:p>
            <a:pPr>
              <a:buClr>
                <a:srgbClr val="7030A0"/>
              </a:buClr>
              <a:buFont typeface="Wingdings" panose="05000000000000000000" pitchFamily="2" charset="2"/>
              <a:buChar char=""/>
            </a:pPr>
            <a:endParaRPr lang="el-GR" sz="2400" cap="none" dirty="0">
              <a:solidFill>
                <a:schemeClr val="accent6">
                  <a:lumMod val="50000"/>
                </a:schemeClr>
              </a:solidFill>
              <a:latin typeface="Corbel" panose="020B0503020204020204" pitchFamily="34" charset="0"/>
            </a:endParaRPr>
          </a:p>
        </p:txBody>
      </p:sp>
      <p:sp>
        <p:nvSpPr>
          <p:cNvPr id="5" name="Θέση υποσέλιδου 4"/>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8</a:t>
            </a:fld>
            <a:endParaRPr lang="en-ZA" dirty="0">
              <a:solidFill>
                <a:srgbClr val="FFFFFF"/>
              </a:solidFill>
            </a:endParaRPr>
          </a:p>
        </p:txBody>
      </p:sp>
      <p:sp>
        <p:nvSpPr>
          <p:cNvPr id="8" name="TextBox 7">
            <a:extLst>
              <a:ext uri="{FF2B5EF4-FFF2-40B4-BE49-F238E27FC236}">
                <a16:creationId xmlns:a16="http://schemas.microsoft.com/office/drawing/2014/main" id="{615D4386-BBBC-E405-4574-67C9D3EA88D1}"/>
              </a:ext>
            </a:extLst>
          </p:cNvPr>
          <p:cNvSpPr txBox="1"/>
          <p:nvPr/>
        </p:nvSpPr>
        <p:spPr>
          <a:xfrm>
            <a:off x="342189" y="1198930"/>
            <a:ext cx="11149482" cy="5270674"/>
          </a:xfrm>
          <a:prstGeom prst="rect">
            <a:avLst/>
          </a:prstGeom>
          <a:noFill/>
        </p:spPr>
        <p:txBody>
          <a:bodyPr wrap="square">
            <a:spAutoFit/>
          </a:bodyPr>
          <a:lstStyle/>
          <a:p>
            <a:pPr algn="just"/>
            <a:r>
              <a:rPr lang="el-GR" sz="2400" b="1" dirty="0">
                <a:solidFill>
                  <a:srgbClr val="002060"/>
                </a:solidFill>
              </a:rPr>
              <a:t>Η έρευνα Μεικτής Μάθησης στην Τριτοβάθμια είναι </a:t>
            </a:r>
          </a:p>
          <a:p>
            <a:pPr marL="342900" indent="-342900" algn="just">
              <a:spcBef>
                <a:spcPts val="1500"/>
              </a:spcBef>
              <a:buFont typeface="Arial" panose="020B0604020202020204" pitchFamily="34" charset="0"/>
              <a:buChar char="•"/>
            </a:pPr>
            <a:r>
              <a:rPr lang="el-GR" sz="2400" b="1" dirty="0">
                <a:solidFill>
                  <a:srgbClr val="002060"/>
                </a:solidFill>
              </a:rPr>
              <a:t>Προσανατολισμένη στην πράξη, μικρής κλίμακας, μεμονωμένα εστιασμένη και προσανατολισμένη στα αποτελέσματα</a:t>
            </a:r>
            <a:r>
              <a:rPr lang="el-GR" sz="2400" dirty="0">
                <a:solidFill>
                  <a:srgbClr val="002060"/>
                </a:solidFill>
              </a:rPr>
              <a:t> </a:t>
            </a:r>
            <a:r>
              <a:rPr lang="el-GR" dirty="0">
                <a:solidFill>
                  <a:srgbClr val="002060"/>
                </a:solidFill>
              </a:rPr>
              <a:t>παρά του ότι αποτελεί πρακτική στην Τριτοβάθμια εδώ και 20 περίπου χρόνια. </a:t>
            </a:r>
          </a:p>
          <a:p>
            <a:pPr marL="342900" indent="-342900" algn="just">
              <a:buFont typeface="Arial" panose="020B0604020202020204" pitchFamily="34" charset="0"/>
              <a:buChar char="•"/>
            </a:pPr>
            <a:r>
              <a:rPr lang="el-GR" sz="2400" b="1" dirty="0">
                <a:solidFill>
                  <a:srgbClr val="002060"/>
                </a:solidFill>
              </a:rPr>
              <a:t>Μη θεσμοθετημένη στα ιδρύματα Τριτοβάθμιας Εκπαίδευσης</a:t>
            </a:r>
            <a:r>
              <a:rPr lang="el-GR" sz="2400" dirty="0">
                <a:solidFill>
                  <a:srgbClr val="002060"/>
                </a:solidFill>
              </a:rPr>
              <a:t> </a:t>
            </a:r>
            <a:r>
              <a:rPr lang="el-GR" dirty="0">
                <a:solidFill>
                  <a:srgbClr val="002060"/>
                </a:solidFill>
              </a:rPr>
              <a:t>είτε ως πεδίο πρακτικής είτε ως πεδίο έρευνας. </a:t>
            </a:r>
          </a:p>
          <a:p>
            <a:pPr marL="342900" indent="-342900" algn="just">
              <a:buFont typeface="Arial" panose="020B0604020202020204" pitchFamily="34" charset="0"/>
              <a:buChar char="•"/>
            </a:pPr>
            <a:r>
              <a:rPr lang="el-GR" sz="2400" b="1" dirty="0">
                <a:solidFill>
                  <a:srgbClr val="002060"/>
                </a:solidFill>
              </a:rPr>
              <a:t>Εξειδικευμένη παρά γενικού ενδιαφέροντος έρευνα </a:t>
            </a:r>
            <a:r>
              <a:rPr lang="el-GR" dirty="0">
                <a:solidFill>
                  <a:srgbClr val="002060"/>
                </a:solidFill>
              </a:rPr>
              <a:t>(απουσία έκτασης στο ερευνητικό πεδίο) </a:t>
            </a:r>
          </a:p>
          <a:p>
            <a:pPr marL="342900" indent="-342900" algn="just">
              <a:buFont typeface="Arial" panose="020B0604020202020204" pitchFamily="34" charset="0"/>
              <a:buChar char="•"/>
            </a:pPr>
            <a:r>
              <a:rPr lang="el-GR" sz="2400" b="1" dirty="0">
                <a:solidFill>
                  <a:srgbClr val="002060"/>
                </a:solidFill>
              </a:rPr>
              <a:t>Εμφανίζεται ως μια σειρά από πρακτικές και παιδαγωγικές προσεγγίσεις</a:t>
            </a:r>
            <a:r>
              <a:rPr lang="el-GR" sz="2400" dirty="0">
                <a:solidFill>
                  <a:srgbClr val="002060"/>
                </a:solidFill>
              </a:rPr>
              <a:t> </a:t>
            </a:r>
          </a:p>
          <a:p>
            <a:pPr marL="342900" indent="-342900" algn="just">
              <a:buFont typeface="Arial" panose="020B0604020202020204" pitchFamily="34" charset="0"/>
              <a:buChar char="•"/>
            </a:pPr>
            <a:r>
              <a:rPr lang="el-GR" sz="2400" b="1" dirty="0">
                <a:solidFill>
                  <a:srgbClr val="002060"/>
                </a:solidFill>
              </a:rPr>
              <a:t>Σημεία που περιπλέκουν τα πράγματα στην ανάπτυξη της μεικτής μάθησης ως πεδίο έρευνας και πρακτικής </a:t>
            </a:r>
            <a:r>
              <a:rPr lang="el-GR" sz="2400" dirty="0">
                <a:solidFill>
                  <a:srgbClr val="002060"/>
                </a:solidFill>
              </a:rPr>
              <a:t>είναι το ζήτημα των διαφορετικών κατά τόπους ορισμών, τα πολλά και διαφορετικά μοντέλα κ.ο.κ.</a:t>
            </a:r>
          </a:p>
          <a:p>
            <a:pPr algn="r"/>
            <a:r>
              <a:rPr lang="en-US" sz="2400" dirty="0">
                <a:solidFill>
                  <a:srgbClr val="002060"/>
                </a:solidFill>
              </a:rPr>
              <a:t>Smith, K., &amp; Hill, J. (2019)</a:t>
            </a:r>
            <a:endParaRPr lang="el-GR" sz="2400" dirty="0">
              <a:solidFill>
                <a:srgbClr val="002060"/>
              </a:solidFill>
            </a:endParaRPr>
          </a:p>
          <a:p>
            <a:pPr algn="r"/>
            <a:r>
              <a:rPr lang="en-US" sz="2400" dirty="0">
                <a:solidFill>
                  <a:srgbClr val="002060"/>
                </a:solidFill>
              </a:rPr>
              <a:t> </a:t>
            </a:r>
            <a:endParaRPr lang="el-GR" sz="2400" dirty="0">
              <a:solidFill>
                <a:srgbClr val="002060"/>
              </a:solidFill>
            </a:endParaRPr>
          </a:p>
          <a:p>
            <a:pPr algn="just"/>
            <a:endParaRPr lang="el-GR" sz="2400" b="1" dirty="0">
              <a:solidFill>
                <a:srgbClr val="002060"/>
              </a:solidFill>
            </a:endParaRPr>
          </a:p>
        </p:txBody>
      </p:sp>
    </p:spTree>
    <p:extLst>
      <p:ext uri="{BB962C8B-B14F-4D97-AF65-F5344CB8AC3E}">
        <p14:creationId xmlns:p14="http://schemas.microsoft.com/office/powerpoint/2010/main" val="3414357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9656" y="351760"/>
            <a:ext cx="11328000" cy="432000"/>
          </a:xfrm>
        </p:spPr>
        <p:txBody>
          <a:bodyPr/>
          <a:lstStyle/>
          <a:p>
            <a:pPr algn="l"/>
            <a:r>
              <a:rPr lang="el-GR" b="1" dirty="0">
                <a:solidFill>
                  <a:schemeClr val="accent5">
                    <a:lumMod val="90000"/>
                    <a:lumOff val="10000"/>
                  </a:schemeClr>
                </a:solidFill>
                <a:latin typeface="Book Antiqua" panose="02040602050305030304" pitchFamily="18" charset="0"/>
                <a:ea typeface="Cambria" panose="02040503050406030204" pitchFamily="18" charset="0"/>
              </a:rPr>
              <a:t>Δευτεροβάθμια Εκπαίδευση και Μεικτή Μάθηση</a:t>
            </a:r>
            <a:endParaRPr lang="el-GR" b="1" cap="none" dirty="0">
              <a:solidFill>
                <a:schemeClr val="accent5">
                  <a:lumMod val="90000"/>
                  <a:lumOff val="10000"/>
                </a:schemeClr>
              </a:solidFill>
              <a:latin typeface="Book Antiqua" panose="02040602050305030304" pitchFamily="18" charset="0"/>
              <a:ea typeface="Cambria" panose="02040503050406030204" pitchFamily="18" charset="0"/>
            </a:endParaRPr>
          </a:p>
        </p:txBody>
      </p:sp>
      <p:sp>
        <p:nvSpPr>
          <p:cNvPr id="3" name="Θέση περιεχομένου 2"/>
          <p:cNvSpPr>
            <a:spLocks noGrp="1"/>
          </p:cNvSpPr>
          <p:nvPr>
            <p:ph idx="1"/>
          </p:nvPr>
        </p:nvSpPr>
        <p:spPr>
          <a:xfrm>
            <a:off x="140344" y="997486"/>
            <a:ext cx="10736009" cy="4550292"/>
          </a:xfrm>
        </p:spPr>
        <p:txBody>
          <a:bodyPr>
            <a:normAutofit/>
          </a:bodyPr>
          <a:lstStyle/>
          <a:p>
            <a:pPr marL="266700" lvl="1" indent="0" algn="just">
              <a:buClr>
                <a:srgbClr val="7030A0"/>
              </a:buClr>
              <a:buNone/>
            </a:pPr>
            <a:endParaRPr lang="en-US" sz="30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buClr>
                <a:srgbClr val="7030A0"/>
              </a:buClr>
            </a:pPr>
            <a:endParaRPr lang="el-GR" sz="5100" dirty="0">
              <a:solidFill>
                <a:schemeClr val="accent5">
                  <a:lumMod val="90000"/>
                  <a:lumOff val="10000"/>
                </a:schemeClr>
              </a:solidFill>
              <a:latin typeface="Calibri" panose="020F0502020204030204" pitchFamily="34" charset="0"/>
              <a:cs typeface="Calibri" panose="020F0502020204030204" pitchFamily="34" charset="0"/>
            </a:endParaRPr>
          </a:p>
          <a:p>
            <a:pPr>
              <a:buClr>
                <a:srgbClr val="7030A0"/>
              </a:buClr>
              <a:buFont typeface="Wingdings" panose="05000000000000000000" pitchFamily="2" charset="2"/>
              <a:buChar char=""/>
            </a:pPr>
            <a:endParaRPr lang="el-GR" sz="2400" cap="none" dirty="0">
              <a:solidFill>
                <a:schemeClr val="accent6">
                  <a:lumMod val="50000"/>
                </a:schemeClr>
              </a:solidFill>
              <a:latin typeface="Corbel" panose="020B0503020204020204" pitchFamily="34" charset="0"/>
            </a:endParaRPr>
          </a:p>
        </p:txBody>
      </p:sp>
      <p:sp>
        <p:nvSpPr>
          <p:cNvPr id="5" name="Θέση υποσέλιδου 4"/>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9</a:t>
            </a:fld>
            <a:endParaRPr lang="en-ZA" dirty="0">
              <a:solidFill>
                <a:srgbClr val="FFFFFF"/>
              </a:solidFill>
            </a:endParaRPr>
          </a:p>
        </p:txBody>
      </p:sp>
      <p:sp>
        <p:nvSpPr>
          <p:cNvPr id="8" name="TextBox 7">
            <a:extLst>
              <a:ext uri="{FF2B5EF4-FFF2-40B4-BE49-F238E27FC236}">
                <a16:creationId xmlns:a16="http://schemas.microsoft.com/office/drawing/2014/main" id="{615D4386-BBBC-E405-4574-67C9D3EA88D1}"/>
              </a:ext>
            </a:extLst>
          </p:cNvPr>
          <p:cNvSpPr txBox="1"/>
          <p:nvPr/>
        </p:nvSpPr>
        <p:spPr>
          <a:xfrm>
            <a:off x="399656" y="783760"/>
            <a:ext cx="11149482" cy="4962897"/>
          </a:xfrm>
          <a:prstGeom prst="rect">
            <a:avLst/>
          </a:prstGeom>
          <a:noFill/>
        </p:spPr>
        <p:txBody>
          <a:bodyPr wrap="square">
            <a:spAutoFit/>
          </a:bodyPr>
          <a:lstStyle/>
          <a:p>
            <a:pPr algn="just"/>
            <a:r>
              <a:rPr lang="el-GR" sz="2400" b="1" dirty="0">
                <a:solidFill>
                  <a:srgbClr val="002060"/>
                </a:solidFill>
              </a:rPr>
              <a:t>Στη Δευτεροβάθμια</a:t>
            </a:r>
          </a:p>
          <a:p>
            <a:pPr marL="342900" indent="-342900" algn="just">
              <a:spcBef>
                <a:spcPts val="1500"/>
              </a:spcBef>
              <a:buFont typeface="Arial" panose="020B0604020202020204" pitchFamily="34" charset="0"/>
              <a:buChar char="•"/>
            </a:pPr>
            <a:r>
              <a:rPr lang="el-GR" dirty="0">
                <a:solidFill>
                  <a:srgbClr val="002060"/>
                </a:solidFill>
                <a:ea typeface="Times New Roman" panose="02020603050405020304" pitchFamily="18" charset="0"/>
              </a:rPr>
              <a:t>Ο</a:t>
            </a:r>
            <a:r>
              <a:rPr lang="el-GR" dirty="0">
                <a:solidFill>
                  <a:srgbClr val="002060"/>
                </a:solidFill>
                <a:effectLst/>
                <a:ea typeface="Times New Roman" panose="02020603050405020304" pitchFamily="18" charset="0"/>
              </a:rPr>
              <a:t> </a:t>
            </a:r>
            <a:r>
              <a:rPr lang="en-US" dirty="0">
                <a:solidFill>
                  <a:srgbClr val="002060"/>
                </a:solidFill>
                <a:effectLst/>
                <a:ea typeface="Times New Roman" panose="02020603050405020304" pitchFamily="18" charset="0"/>
              </a:rPr>
              <a:t>Barbour</a:t>
            </a:r>
            <a:r>
              <a:rPr lang="el-GR" dirty="0">
                <a:solidFill>
                  <a:srgbClr val="002060"/>
                </a:solidFill>
                <a:effectLst/>
                <a:ea typeface="Times New Roman" panose="02020603050405020304" pitchFamily="18" charset="0"/>
              </a:rPr>
              <a:t> (2014) παρατήρησε ότι </a:t>
            </a:r>
            <a:r>
              <a:rPr lang="el-GR" sz="2200" b="1" dirty="0">
                <a:solidFill>
                  <a:srgbClr val="002060"/>
                </a:solidFill>
                <a:effectLst/>
                <a:ea typeface="Times New Roman" panose="02020603050405020304" pitchFamily="18" charset="0"/>
              </a:rPr>
              <a:t>“</a:t>
            </a:r>
            <a:r>
              <a:rPr lang="el-GR" sz="2200" b="1" i="1" dirty="0">
                <a:solidFill>
                  <a:srgbClr val="002060"/>
                </a:solidFill>
                <a:effectLst/>
                <a:ea typeface="Times New Roman" panose="02020603050405020304" pitchFamily="18" charset="0"/>
              </a:rPr>
              <a:t>η πλειονότητα των διαδικτυακών και μεικτών προγραμμάτων μάθησης στην Κ-12 είναι συμπληρωματικής φύσης</a:t>
            </a:r>
            <a:r>
              <a:rPr lang="el-GR" sz="2200" b="1" dirty="0">
                <a:solidFill>
                  <a:srgbClr val="002060"/>
                </a:solidFill>
                <a:effectLst/>
                <a:ea typeface="Times New Roman" panose="02020603050405020304" pitchFamily="18" charset="0"/>
              </a:rPr>
              <a:t>” (σελ. 30),</a:t>
            </a:r>
          </a:p>
          <a:p>
            <a:pPr marL="342900" indent="-342900" algn="just">
              <a:buFont typeface="Arial" panose="020B0604020202020204" pitchFamily="34" charset="0"/>
              <a:buChar char="•"/>
            </a:pPr>
            <a:r>
              <a:rPr lang="el-GR" sz="2200" b="1" dirty="0">
                <a:solidFill>
                  <a:srgbClr val="002060"/>
                </a:solidFill>
              </a:rPr>
              <a:t>Επηρεάζεται από τα κατά τόπους κοινωνικοοικονομικά συγκείμενα των χωρών</a:t>
            </a:r>
            <a:endParaRPr lang="en-US" sz="2200" b="1" dirty="0">
              <a:solidFill>
                <a:srgbClr val="002060"/>
              </a:solidFill>
            </a:endParaRPr>
          </a:p>
          <a:p>
            <a:pPr algn="r"/>
            <a:r>
              <a:rPr lang="en-US" dirty="0">
                <a:solidFill>
                  <a:srgbClr val="002060"/>
                </a:solidFill>
              </a:rPr>
              <a:t>(Barbour 2014; Barbour et al. 2011; Barbour and Kennedy 2014; Barbour, 2018).</a:t>
            </a:r>
            <a:endParaRPr lang="el-GR" dirty="0">
              <a:solidFill>
                <a:srgbClr val="002060"/>
              </a:solidFill>
            </a:endParaRPr>
          </a:p>
          <a:p>
            <a:pPr marL="342900" indent="-342900" algn="just">
              <a:buFont typeface="Arial" panose="020B0604020202020204" pitchFamily="34" charset="0"/>
              <a:buChar char="•"/>
            </a:pPr>
            <a:r>
              <a:rPr lang="el-GR" sz="2200" b="1" dirty="0">
                <a:solidFill>
                  <a:srgbClr val="002060"/>
                </a:solidFill>
              </a:rPr>
              <a:t>Περιορισμένη εμπειρική έρευνα η οποία εστιάζει στις αντιλήψεις μαθητών ή εκπαιδευτικών </a:t>
            </a:r>
            <a:r>
              <a:rPr lang="el-GR" dirty="0">
                <a:solidFill>
                  <a:srgbClr val="002060"/>
                </a:solidFill>
              </a:rPr>
              <a:t>(</a:t>
            </a:r>
            <a:r>
              <a:rPr lang="en-US" dirty="0">
                <a:solidFill>
                  <a:srgbClr val="002060"/>
                </a:solidFill>
              </a:rPr>
              <a:t>Sharpe, Benfield, Roberts και Francis</a:t>
            </a:r>
            <a:r>
              <a:rPr lang="el-GR" dirty="0">
                <a:solidFill>
                  <a:srgbClr val="002060"/>
                </a:solidFill>
              </a:rPr>
              <a:t>, </a:t>
            </a:r>
            <a:r>
              <a:rPr lang="en-US" dirty="0">
                <a:solidFill>
                  <a:srgbClr val="002060"/>
                </a:solidFill>
              </a:rPr>
              <a:t>2006)</a:t>
            </a:r>
            <a:r>
              <a:rPr lang="el-GR" dirty="0">
                <a:solidFill>
                  <a:srgbClr val="002060"/>
                </a:solidFill>
              </a:rPr>
              <a:t>,</a:t>
            </a:r>
            <a:r>
              <a:rPr lang="el-GR" sz="2400" b="1" dirty="0">
                <a:solidFill>
                  <a:srgbClr val="002060"/>
                </a:solidFill>
              </a:rPr>
              <a:t> </a:t>
            </a:r>
            <a:r>
              <a:rPr lang="el-GR" sz="2200" b="1" dirty="0">
                <a:solidFill>
                  <a:srgbClr val="002060"/>
                </a:solidFill>
              </a:rPr>
              <a:t>στα πλεονεκτήματα/μειονεκτήματα </a:t>
            </a:r>
            <a:r>
              <a:rPr lang="el-GR" dirty="0">
                <a:solidFill>
                  <a:srgbClr val="002060"/>
                </a:solidFill>
              </a:rPr>
              <a:t>(</a:t>
            </a:r>
            <a:r>
              <a:rPr lang="en-US" dirty="0">
                <a:solidFill>
                  <a:srgbClr val="002060"/>
                </a:solidFill>
              </a:rPr>
              <a:t>Cavanaugh et al.</a:t>
            </a:r>
            <a:r>
              <a:rPr lang="el-GR" dirty="0">
                <a:solidFill>
                  <a:srgbClr val="002060"/>
                </a:solidFill>
              </a:rPr>
              <a:t>, </a:t>
            </a:r>
            <a:r>
              <a:rPr lang="en-US" dirty="0">
                <a:solidFill>
                  <a:srgbClr val="002060"/>
                </a:solidFill>
              </a:rPr>
              <a:t>2009),</a:t>
            </a:r>
            <a:r>
              <a:rPr lang="el-GR" dirty="0">
                <a:solidFill>
                  <a:srgbClr val="002060"/>
                </a:solidFill>
              </a:rPr>
              <a:t> </a:t>
            </a:r>
            <a:r>
              <a:rPr lang="el-GR" sz="2200" b="1" dirty="0">
                <a:solidFill>
                  <a:srgbClr val="002060"/>
                </a:solidFill>
              </a:rPr>
              <a:t>τα υφιστάμενα μοντέλα  </a:t>
            </a:r>
            <a:r>
              <a:rPr lang="en-US" dirty="0">
                <a:solidFill>
                  <a:srgbClr val="002060"/>
                </a:solidFill>
              </a:rPr>
              <a:t>Graham (2013)</a:t>
            </a:r>
            <a:r>
              <a:rPr lang="el-GR" dirty="0">
                <a:solidFill>
                  <a:srgbClr val="002060"/>
                </a:solidFill>
              </a:rPr>
              <a:t> και συνεργάτες του (δημοσιεύσεις που έχουν τον υψηλότερο αντίκτυπο στον τομέα της μεικτής μάθησης), </a:t>
            </a:r>
            <a:r>
              <a:rPr lang="el-GR" sz="2200" b="1" dirty="0">
                <a:solidFill>
                  <a:srgbClr val="002060"/>
                </a:solidFill>
              </a:rPr>
              <a:t>σύγκριση δύο κυρίων συνθηκών</a:t>
            </a:r>
          </a:p>
          <a:p>
            <a:pPr marL="342900" indent="-342900" algn="just">
              <a:buFont typeface="Arial" panose="020B0604020202020204" pitchFamily="34" charset="0"/>
              <a:buChar char="•"/>
            </a:pPr>
            <a:r>
              <a:rPr lang="el-GR" sz="2200" b="1" dirty="0">
                <a:solidFill>
                  <a:srgbClr val="002060"/>
                </a:solidFill>
              </a:rPr>
              <a:t>Υπάρχουν οδηγοί μεικτής μάθησης χωρίς όμως εμπειρική τεκμηρίωση</a:t>
            </a:r>
          </a:p>
          <a:p>
            <a:pPr lvl="1" algn="just"/>
            <a:r>
              <a:rPr lang="el-GR" dirty="0">
                <a:solidFill>
                  <a:srgbClr val="002060"/>
                </a:solidFill>
              </a:rPr>
              <a:t>Διαδικτυακή ενσωμάτωση, πρακτικές των δεδομένων, εξατομίκευση και διαδικτυακή αλληλεπίδραση </a:t>
            </a:r>
            <a:endParaRPr lang="en-US" dirty="0">
              <a:solidFill>
                <a:srgbClr val="002060"/>
              </a:solidFill>
            </a:endParaRPr>
          </a:p>
          <a:p>
            <a:pPr lvl="1" algn="r"/>
            <a:r>
              <a:rPr lang="en-US" dirty="0">
                <a:solidFill>
                  <a:srgbClr val="002060"/>
                </a:solidFill>
              </a:rPr>
              <a:t>(Graham, Borup, Short </a:t>
            </a:r>
            <a:r>
              <a:rPr lang="el-GR" dirty="0">
                <a:solidFill>
                  <a:srgbClr val="002060"/>
                </a:solidFill>
              </a:rPr>
              <a:t>και Α</a:t>
            </a:r>
            <a:r>
              <a:rPr lang="en-US" dirty="0">
                <a:solidFill>
                  <a:srgbClr val="002060"/>
                </a:solidFill>
              </a:rPr>
              <a:t>rchambault, 2019) </a:t>
            </a:r>
            <a:endParaRPr lang="el-GR" dirty="0">
              <a:solidFill>
                <a:srgbClr val="002060"/>
              </a:solidFill>
            </a:endParaRPr>
          </a:p>
          <a:p>
            <a:pPr algn="r"/>
            <a:r>
              <a:rPr lang="en-US" sz="2400" dirty="0">
                <a:solidFill>
                  <a:srgbClr val="002060"/>
                </a:solidFill>
              </a:rPr>
              <a:t> </a:t>
            </a:r>
            <a:endParaRPr lang="el-GR" sz="2400" dirty="0">
              <a:solidFill>
                <a:srgbClr val="002060"/>
              </a:solidFill>
            </a:endParaRPr>
          </a:p>
          <a:p>
            <a:pPr algn="just"/>
            <a:endParaRPr lang="el-GR" sz="2400" b="1" dirty="0">
              <a:solidFill>
                <a:srgbClr val="002060"/>
              </a:solidFill>
            </a:endParaRPr>
          </a:p>
        </p:txBody>
      </p:sp>
    </p:spTree>
    <p:extLst>
      <p:ext uri="{BB962C8B-B14F-4D97-AF65-F5344CB8AC3E}">
        <p14:creationId xmlns:p14="http://schemas.microsoft.com/office/powerpoint/2010/main" val="2271080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Προσαρμοσμένο 5">
      <a:majorFont>
        <a:latin typeface="Book Antiqu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ometric Presentation Layout_SB - v5.potx" id="{D23EA009-1275-445B-9B7F-C601617D2B1D}" vid="{30A9F54A-813B-40F2-AB5B-755CECE9CCC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6110</TotalTime>
  <Words>9051</Words>
  <Application>Microsoft Office PowerPoint</Application>
  <PresentationFormat>Ευρεία οθόνη</PresentationFormat>
  <Paragraphs>610</Paragraphs>
  <Slides>52</Slides>
  <Notes>35</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52</vt:i4>
      </vt:variant>
    </vt:vector>
  </HeadingPairs>
  <TitlesOfParts>
    <vt:vector size="61" baseType="lpstr">
      <vt:lpstr>Arial</vt:lpstr>
      <vt:lpstr>Book Antiqua</vt:lpstr>
      <vt:lpstr>Calibri</vt:lpstr>
      <vt:lpstr>Cambria</vt:lpstr>
      <vt:lpstr>Corbel</vt:lpstr>
      <vt:lpstr>Times New Roman</vt:lpstr>
      <vt:lpstr>Wingdings</vt:lpstr>
      <vt:lpstr>Θέμα του Office</vt:lpstr>
      <vt:lpstr>Acrobat Document</vt:lpstr>
      <vt:lpstr>Μοντέλα Μεικτής Μάθησης Θεοδώρα Βοϊβόντα και Βασίλης Κόλλιας</vt:lpstr>
      <vt:lpstr>Περιεχόμενα</vt:lpstr>
      <vt:lpstr>Τι είναι μεικτή μάθηση; </vt:lpstr>
      <vt:lpstr>Στάση 1</vt:lpstr>
      <vt:lpstr>Πλεονεκτήματα Μεικτής Μάθησης (1/2)</vt:lpstr>
      <vt:lpstr>Πλεονεκτήματα Μεικτής Μάθησης (2/2)</vt:lpstr>
      <vt:lpstr>Περιορισμοί/προκλήσεις Μεικτής Μάθησης</vt:lpstr>
      <vt:lpstr>Τριτοβάθμια Εκπαίδευση και Μεικτή Μάθηση</vt:lpstr>
      <vt:lpstr>Δευτεροβάθμια Εκπαίδευση και Μεικτή Μάθηση</vt:lpstr>
      <vt:lpstr>Τύποι έρευνας στη Μεικτή Μάθηση</vt:lpstr>
      <vt:lpstr>Γνωστά μοντέλα στη Μεικτή Μάθηση (εξερεύνησης)</vt:lpstr>
      <vt:lpstr>Παρουσίαση του PowerPoint</vt:lpstr>
      <vt:lpstr>Μοντέλα Σχεδιασμού Μεικτής Μάθησης (1/7)</vt:lpstr>
      <vt:lpstr>Μοντέλα Σχεδιασμού Μεικτής Μάθησης (2/7)</vt:lpstr>
      <vt:lpstr>Μοντέλα Σχεδιασμού Μεικτής Μάθησης (3/7)</vt:lpstr>
      <vt:lpstr>Μοντέλα Σχεδιασμού Μεικτής Μάθησης (4/7)</vt:lpstr>
      <vt:lpstr>Μοντέλα Σχεδιασμού Μεικτής Μάθησης (5/7)</vt:lpstr>
      <vt:lpstr>Μοντέλα Σχεδιασμού Μεικτής Μάθησης (6/7)</vt:lpstr>
      <vt:lpstr>Μοντέλα Σχεδιασμού Μεικτής Μάθησης (7/7)</vt:lpstr>
      <vt:lpstr>ΠΑΡΑΔΕΙΓΜΑ ΕΦΑΡΜΟΓΗΣ</vt:lpstr>
      <vt:lpstr>Το μεικτό μας μοντέλο </vt:lpstr>
      <vt:lpstr> Σχεδιάζω (θεωρητικό μοντέλο) (1/6)</vt:lpstr>
      <vt:lpstr> Σχεδιάζω (θεωρητικό μοντέλο) (2/6)</vt:lpstr>
      <vt:lpstr> Σχεδιάζω (θεωρητικό μοντέλο) (3/6)</vt:lpstr>
      <vt:lpstr> Σχεδιάζω (θεωρητικό μοντέλο) (4/6) </vt:lpstr>
      <vt:lpstr>Σχεδιάζω (θεωρητικό μοντέλο) (5/6)</vt:lpstr>
      <vt:lpstr> Σχεδιάζω (θεωρητικό μοντέλο) (6/6)</vt:lpstr>
      <vt:lpstr>Παρουσίαση του PowerPoint</vt:lpstr>
      <vt:lpstr>Πριν από την είσοδο στο μεικτό μάθημα (Διδακτικό μοντέλο) (1/3)</vt:lpstr>
      <vt:lpstr>Πριν από την είσοδο στο μεικτό μάθημα (Διδακτικό μοντέλο) (2/3)</vt:lpstr>
      <vt:lpstr>Πριν από την είσοδο στο μεικτό μάθημα (Διδακτικό μοντέλο) (3/3)</vt:lpstr>
      <vt:lpstr>Αναστοχάζομαι</vt:lpstr>
      <vt:lpstr>Διδάσκω (Διδακτικό μοντέλο) (1/5)</vt:lpstr>
      <vt:lpstr>Διδάσκω (Διδακτικό μοντέλο) (2/5)</vt:lpstr>
      <vt:lpstr> Αναστοχάζομαι</vt:lpstr>
      <vt:lpstr>Διδάσκω (Διδακτικό μοντέλο) (3/5)</vt:lpstr>
      <vt:lpstr>Διδάσκω (Διδακτικό μοντέλο) (4/5)</vt:lpstr>
      <vt:lpstr>Διδάσκω (Διδακτικό μοντέλο) (5/5)</vt:lpstr>
      <vt:lpstr>Αναστοχάζομαι</vt:lpstr>
      <vt:lpstr>Παρουσίαση του PowerPoint</vt:lpstr>
      <vt:lpstr>Εμπειρικά δεδομένα [κατά τον σχεδιασμό] (1/7)</vt:lpstr>
      <vt:lpstr>Εμπειρικά δεδομένα[Κατά τη διάρκεια της εφαρμογής] (2/7)</vt:lpstr>
      <vt:lpstr>Εμπειρικά δεδομένα[Κατά τη διάρκεια της εφαρμογής] (3/7)</vt:lpstr>
      <vt:lpstr>Εμπειρικά δεδομένα[Κατά τη διάρκεια της εφαρμογής] (4/7)</vt:lpstr>
      <vt:lpstr>Εμπειρικά δεδομένα [Κατά τη διάρκεια της εφαρμογής] (5/7)</vt:lpstr>
      <vt:lpstr>Εμπειρικά δεδομένα[Κατά τη διάρκεια της εφαρμογής] (6/7)</vt:lpstr>
      <vt:lpstr>Εμπειρικά δεδομένα [Μετά την εφαρμογή] (7/7)</vt:lpstr>
      <vt:lpstr> Συμπεράσματα (1/3)</vt:lpstr>
      <vt:lpstr> Συμπεράσματα (2/3)</vt:lpstr>
      <vt:lpstr>Υποστήριξη του εκπαιδευτικού στις δύο βασικές συνθήκες (3/3)</vt:lpstr>
      <vt:lpstr>Βιβλιογραφία</vt:lpstr>
      <vt:lpstr>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Λογοτεχνία &amp; Μεικτή Μάθηση</dc:title>
  <dc:creator>Θεοδώρα Βοϊβόντα</dc:creator>
  <cp:lastModifiedBy> </cp:lastModifiedBy>
  <cp:revision>947</cp:revision>
  <dcterms:created xsi:type="dcterms:W3CDTF">2021-04-06T15:49:43Z</dcterms:created>
  <dcterms:modified xsi:type="dcterms:W3CDTF">2025-01-15T09:59:56Z</dcterms:modified>
</cp:coreProperties>
</file>