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86" r:id="rId6"/>
    <p:sldId id="287" r:id="rId7"/>
    <p:sldId id="261" r:id="rId8"/>
    <p:sldId id="262" r:id="rId9"/>
    <p:sldId id="263" r:id="rId10"/>
    <p:sldId id="257" r:id="rId11"/>
    <p:sldId id="270" r:id="rId12"/>
    <p:sldId id="258" r:id="rId13"/>
    <p:sldId id="272" r:id="rId14"/>
    <p:sldId id="268" r:id="rId15"/>
    <p:sldId id="259" r:id="rId16"/>
    <p:sldId id="260" r:id="rId17"/>
    <p:sldId id="269" r:id="rId18"/>
    <p:sldId id="264" r:id="rId19"/>
    <p:sldId id="277" r:id="rId20"/>
    <p:sldId id="276" r:id="rId21"/>
    <p:sldId id="278" r:id="rId22"/>
    <p:sldId id="279" r:id="rId23"/>
    <p:sldId id="280" r:id="rId24"/>
    <p:sldId id="265" r:id="rId25"/>
    <p:sldId id="281" r:id="rId26"/>
    <p:sldId id="282" r:id="rId27"/>
    <p:sldId id="283" r:id="rId28"/>
    <p:sldId id="284" r:id="rId29"/>
    <p:sldId id="266" r:id="rId30"/>
    <p:sldId id="267" r:id="rId31"/>
    <p:sldId id="285" r:id="rId32"/>
    <p:sldId id="274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3BC242-67ED-4D29-841C-B9158A8D30A4}" v="2" dt="2022-06-17T12:05:30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s CHANIOTAKIS" userId="2b1578f4-6ec1-4eb6-ae87-8f32112520c6" providerId="ADAL" clId="{F53BC242-67ED-4D29-841C-B9158A8D30A4}"/>
    <pc:docChg chg="custSel delSld modSld">
      <pc:chgData name="Nikos CHANIOTAKIS" userId="2b1578f4-6ec1-4eb6-ae87-8f32112520c6" providerId="ADAL" clId="{F53BC242-67ED-4D29-841C-B9158A8D30A4}" dt="2022-06-17T12:05:39.082" v="12" actId="478"/>
      <pc:docMkLst>
        <pc:docMk/>
      </pc:docMkLst>
      <pc:sldChg chg="modSp mod">
        <pc:chgData name="Nikos CHANIOTAKIS" userId="2b1578f4-6ec1-4eb6-ae87-8f32112520c6" providerId="ADAL" clId="{F53BC242-67ED-4D29-841C-B9158A8D30A4}" dt="2022-06-17T12:05:09.027" v="5" actId="27636"/>
        <pc:sldMkLst>
          <pc:docMk/>
          <pc:sldMk cId="1402998976" sldId="258"/>
        </pc:sldMkLst>
        <pc:spChg chg="mod">
          <ac:chgData name="Nikos CHANIOTAKIS" userId="2b1578f4-6ec1-4eb6-ae87-8f32112520c6" providerId="ADAL" clId="{F53BC242-67ED-4D29-841C-B9158A8D30A4}" dt="2022-06-17T12:05:09.027" v="5" actId="27636"/>
          <ac:spMkLst>
            <pc:docMk/>
            <pc:sldMk cId="1402998976" sldId="258"/>
            <ac:spMk id="3" creationId="{00000000-0000-0000-0000-000000000000}"/>
          </ac:spMkLst>
        </pc:spChg>
      </pc:sldChg>
      <pc:sldChg chg="modSp mod">
        <pc:chgData name="Nikos CHANIOTAKIS" userId="2b1578f4-6ec1-4eb6-ae87-8f32112520c6" providerId="ADAL" clId="{F53BC242-67ED-4D29-841C-B9158A8D30A4}" dt="2022-06-17T12:05:20.210" v="9" actId="20577"/>
        <pc:sldMkLst>
          <pc:docMk/>
          <pc:sldMk cId="2259507976" sldId="259"/>
        </pc:sldMkLst>
        <pc:spChg chg="mod">
          <ac:chgData name="Nikos CHANIOTAKIS" userId="2b1578f4-6ec1-4eb6-ae87-8f32112520c6" providerId="ADAL" clId="{F53BC242-67ED-4D29-841C-B9158A8D30A4}" dt="2022-06-17T12:05:20.210" v="9" actId="20577"/>
          <ac:spMkLst>
            <pc:docMk/>
            <pc:sldMk cId="2259507976" sldId="259"/>
            <ac:spMk id="2" creationId="{00000000-0000-0000-0000-000000000000}"/>
          </ac:spMkLst>
        </pc:spChg>
      </pc:sldChg>
      <pc:sldChg chg="delSp mod">
        <pc:chgData name="Nikos CHANIOTAKIS" userId="2b1578f4-6ec1-4eb6-ae87-8f32112520c6" providerId="ADAL" clId="{F53BC242-67ED-4D29-841C-B9158A8D30A4}" dt="2022-06-17T12:05:39.082" v="12" actId="478"/>
        <pc:sldMkLst>
          <pc:docMk/>
          <pc:sldMk cId="2074687894" sldId="266"/>
        </pc:sldMkLst>
        <pc:picChg chg="del">
          <ac:chgData name="Nikos CHANIOTAKIS" userId="2b1578f4-6ec1-4eb6-ae87-8f32112520c6" providerId="ADAL" clId="{F53BC242-67ED-4D29-841C-B9158A8D30A4}" dt="2022-06-17T12:05:39.082" v="12" actId="478"/>
          <ac:picMkLst>
            <pc:docMk/>
            <pc:sldMk cId="2074687894" sldId="266"/>
            <ac:picMk id="4" creationId="{00000000-0000-0000-0000-000000000000}"/>
          </ac:picMkLst>
        </pc:picChg>
      </pc:sldChg>
      <pc:sldChg chg="delSp modSp mod">
        <pc:chgData name="Nikos CHANIOTAKIS" userId="2b1578f4-6ec1-4eb6-ae87-8f32112520c6" providerId="ADAL" clId="{F53BC242-67ED-4D29-841C-B9158A8D30A4}" dt="2022-06-17T12:05:02.528" v="3" actId="14100"/>
        <pc:sldMkLst>
          <pc:docMk/>
          <pc:sldMk cId="2033350070" sldId="268"/>
        </pc:sldMkLst>
        <pc:spChg chg="mod">
          <ac:chgData name="Nikos CHANIOTAKIS" userId="2b1578f4-6ec1-4eb6-ae87-8f32112520c6" providerId="ADAL" clId="{F53BC242-67ED-4D29-841C-B9158A8D30A4}" dt="2022-06-17T12:05:02.528" v="3" actId="14100"/>
          <ac:spMkLst>
            <pc:docMk/>
            <pc:sldMk cId="2033350070" sldId="268"/>
            <ac:spMk id="3" creationId="{00000000-0000-0000-0000-000000000000}"/>
          </ac:spMkLst>
        </pc:spChg>
        <pc:picChg chg="del">
          <ac:chgData name="Nikos CHANIOTAKIS" userId="2b1578f4-6ec1-4eb6-ae87-8f32112520c6" providerId="ADAL" clId="{F53BC242-67ED-4D29-841C-B9158A8D30A4}" dt="2022-06-17T12:04:54.221" v="1" actId="478"/>
          <ac:picMkLst>
            <pc:docMk/>
            <pc:sldMk cId="2033350070" sldId="268"/>
            <ac:picMk id="4" creationId="{00000000-0000-0000-0000-000000000000}"/>
          </ac:picMkLst>
        </pc:picChg>
      </pc:sldChg>
      <pc:sldChg chg="addSp delSp modSp del">
        <pc:chgData name="Nikos CHANIOTAKIS" userId="2b1578f4-6ec1-4eb6-ae87-8f32112520c6" providerId="ADAL" clId="{F53BC242-67ED-4D29-841C-B9158A8D30A4}" dt="2022-06-17T12:05:16.135" v="6" actId="47"/>
        <pc:sldMkLst>
          <pc:docMk/>
          <pc:sldMk cId="2176159925" sldId="271"/>
        </pc:sldMkLst>
        <pc:spChg chg="add mod">
          <ac:chgData name="Nikos CHANIOTAKIS" userId="2b1578f4-6ec1-4eb6-ae87-8f32112520c6" providerId="ADAL" clId="{F53BC242-67ED-4D29-841C-B9158A8D30A4}" dt="2022-06-17T12:05:08.862" v="4" actId="478"/>
          <ac:spMkLst>
            <pc:docMk/>
            <pc:sldMk cId="2176159925" sldId="271"/>
            <ac:spMk id="6" creationId="{834111C4-E633-FE6D-3EB5-007288432C5A}"/>
          </ac:spMkLst>
        </pc:spChg>
        <pc:picChg chg="del">
          <ac:chgData name="Nikos CHANIOTAKIS" userId="2b1578f4-6ec1-4eb6-ae87-8f32112520c6" providerId="ADAL" clId="{F53BC242-67ED-4D29-841C-B9158A8D30A4}" dt="2022-06-17T12:05:08.862" v="4" actId="478"/>
          <ac:picMkLst>
            <pc:docMk/>
            <pc:sldMk cId="2176159925" sldId="271"/>
            <ac:picMk id="1026" creationId="{00000000-0000-0000-0000-000000000000}"/>
          </ac:picMkLst>
        </pc:picChg>
      </pc:sldChg>
      <pc:sldChg chg="del">
        <pc:chgData name="Nikos CHANIOTAKIS" userId="2b1578f4-6ec1-4eb6-ae87-8f32112520c6" providerId="ADAL" clId="{F53BC242-67ED-4D29-841C-B9158A8D30A4}" dt="2022-06-17T12:04:41.369" v="0" actId="47"/>
        <pc:sldMkLst>
          <pc:docMk/>
          <pc:sldMk cId="3984034702" sldId="275"/>
        </pc:sldMkLst>
      </pc:sldChg>
      <pc:sldChg chg="delSp mod">
        <pc:chgData name="Nikos CHANIOTAKIS" userId="2b1578f4-6ec1-4eb6-ae87-8f32112520c6" providerId="ADAL" clId="{F53BC242-67ED-4D29-841C-B9158A8D30A4}" dt="2022-06-17T12:05:27.499" v="10" actId="478"/>
        <pc:sldMkLst>
          <pc:docMk/>
          <pc:sldMk cId="3111717550" sldId="277"/>
        </pc:sldMkLst>
        <pc:picChg chg="del">
          <ac:chgData name="Nikos CHANIOTAKIS" userId="2b1578f4-6ec1-4eb6-ae87-8f32112520c6" providerId="ADAL" clId="{F53BC242-67ED-4D29-841C-B9158A8D30A4}" dt="2022-06-17T12:05:27.499" v="10" actId="478"/>
          <ac:picMkLst>
            <pc:docMk/>
            <pc:sldMk cId="3111717550" sldId="277"/>
            <ac:picMk id="2" creationId="{00000000-0000-0000-0000-000000000000}"/>
          </ac:picMkLst>
        </pc:picChg>
      </pc:sldChg>
      <pc:sldChg chg="delSp modAnim">
        <pc:chgData name="Nikos CHANIOTAKIS" userId="2b1578f4-6ec1-4eb6-ae87-8f32112520c6" providerId="ADAL" clId="{F53BC242-67ED-4D29-841C-B9158A8D30A4}" dt="2022-06-17T12:05:30.986" v="11" actId="478"/>
        <pc:sldMkLst>
          <pc:docMk/>
          <pc:sldMk cId="362041550" sldId="278"/>
        </pc:sldMkLst>
        <pc:picChg chg="del">
          <ac:chgData name="Nikos CHANIOTAKIS" userId="2b1578f4-6ec1-4eb6-ae87-8f32112520c6" providerId="ADAL" clId="{F53BC242-67ED-4D29-841C-B9158A8D30A4}" dt="2022-06-17T12:05:30.986" v="11" actId="478"/>
          <ac:picMkLst>
            <pc:docMk/>
            <pc:sldMk cId="362041550" sldId="278"/>
            <ac:picMk id="614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AC3A-2DC9-4E93-89DF-FB9A5966460F}" type="datetimeFigureOut">
              <a:rPr lang="el-GR" smtClean="0"/>
              <a:t>17/6/2022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DF3AB-0251-4D1C-9C9D-DF284430B6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37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DF3AB-0251-4D1C-9C9D-DF284430B69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15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7BF4-7EA9-4677-8298-28840B40ACD0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819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F9C4-DBD3-44B4-8651-0A7E8125C74B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4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D012-8FC6-4740-BA9E-A430CF175E80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88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A99F-0AD6-437B-86E1-A84EDEE784D8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89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E673-DFF9-4EA0-AA22-71124DF17F5F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61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DBF6-1EB4-4713-A362-695610E9AFF7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219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7BC8-BCFA-4B26-9CF8-DEA774A36027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1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9F5A-ECC0-4ED0-8D07-2AD3E15F0A69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846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9A62-5688-4456-877C-A62A645E6F9C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642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97EC-ABB2-4698-82AB-4F0E461B3FA1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712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9F8C-4119-47C0-81FA-4C30567D6E01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97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17C3-CA24-42D9-8EBA-F928DE98ED1F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73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076056" y="980728"/>
            <a:ext cx="3094112" cy="147002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- </a:t>
            </a:r>
            <a:r>
              <a:rPr lang="el-GR" sz="2400" b="1" dirty="0"/>
              <a:t>Τυπική </a:t>
            </a:r>
            <a:br>
              <a:rPr lang="el-GR" sz="2400" b="1" dirty="0"/>
            </a:br>
            <a:r>
              <a:rPr lang="en-US" sz="2400" b="1" dirty="0"/>
              <a:t>- </a:t>
            </a:r>
            <a:r>
              <a:rPr lang="el-GR" sz="2400" b="1" dirty="0"/>
              <a:t>Μη τυπική </a:t>
            </a:r>
            <a:br>
              <a:rPr lang="el-GR" sz="2400" b="1" dirty="0"/>
            </a:br>
            <a:r>
              <a:rPr lang="en-US" sz="2400" b="1" dirty="0"/>
              <a:t>- </a:t>
            </a:r>
            <a:r>
              <a:rPr lang="el-GR" sz="2400" b="1" dirty="0"/>
              <a:t>Άτυπη μάθηση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55"/>
            <a:ext cx="3750649" cy="344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09" y="3356992"/>
            <a:ext cx="4294064" cy="27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6E32-EF5C-412E-BC5B-CAD5A6D35B2C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54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b="1" dirty="0"/>
              <a:t>Μη τυπική εκπαίδευση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Κάθε </a:t>
            </a:r>
            <a:r>
              <a:rPr lang="el-GR" u="sng" dirty="0"/>
              <a:t>οργανωμένη δραστηριότητα έξω από το τυπικό εκπαιδευτικό σύστημα</a:t>
            </a:r>
            <a:r>
              <a:rPr lang="el-GR" dirty="0"/>
              <a:t> με συγκεκριμένο στόχο και ακροατήριο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6286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B8CE-6738-4FA8-B4C5-F5803D126584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046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b="1" dirty="0"/>
              <a:t>Μη-τυπική   εκπαίδευση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298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Φροντιστήρια ξένων γλωσσών, Η/Υ, ωδεία, σχολές χορού, προγράμματα αλφαβητισμού,  </a:t>
            </a:r>
            <a:r>
              <a:rPr lang="el-GR" dirty="0" err="1"/>
              <a:t>ενδοεπιχειρησιακή</a:t>
            </a:r>
            <a:r>
              <a:rPr lang="el-GR" dirty="0"/>
              <a:t>  και  </a:t>
            </a:r>
            <a:r>
              <a:rPr lang="el-GR" dirty="0" err="1"/>
              <a:t>ενδοϋπηρεσιακή</a:t>
            </a:r>
            <a:r>
              <a:rPr lang="el-GR" dirty="0"/>
              <a:t>  κατάρτιση, αγρότες...κλπ.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2C9E-2D5D-4A82-9505-35C1B7FD20E2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35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dirty="0"/>
              <a:t>3. Άτυπη μάθηση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endParaRPr lang="el-GR" sz="1000" u="sng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3400" dirty="0"/>
              <a:t>Στη φύση, στο πλαίσιο της οικογένειας, της γειτονιάς, των αλληλεπιδράσεων με τους φίλους, τους συναδέλφους </a:t>
            </a:r>
            <a:r>
              <a:rPr lang="el-GR" sz="3400" dirty="0" err="1"/>
              <a:t>κλ.π</a:t>
            </a:r>
            <a:r>
              <a:rPr lang="el-GR" sz="34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sz="1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3400" u="sng" dirty="0">
                <a:solidFill>
                  <a:srgbClr val="C00000"/>
                </a:solidFill>
              </a:rPr>
              <a:t>Ο μανθάνων παρακινείται εγγενώς </a:t>
            </a:r>
            <a:r>
              <a:rPr lang="el-GR" sz="3400" dirty="0"/>
              <a:t>(</a:t>
            </a:r>
            <a:r>
              <a:rPr lang="el-GR" sz="3400" dirty="0" err="1"/>
              <a:t>Rohs</a:t>
            </a:r>
            <a:r>
              <a:rPr lang="el-GR" sz="3400" dirty="0"/>
              <a:t>,   &amp; </a:t>
            </a:r>
            <a:r>
              <a:rPr lang="el-GR" sz="3400" dirty="0" err="1"/>
              <a:t>Schmidt</a:t>
            </a:r>
            <a:r>
              <a:rPr lang="el-GR" sz="3400" dirty="0"/>
              <a:t>, 2009) και καθορίζει την πορεία για την απόκτηση των επιθυμητών γνώσεων, των δεξιοτήτων ή ικανοτήτων</a:t>
            </a:r>
            <a:r>
              <a:rPr lang="el-GR" sz="3400" u="sng" dirty="0"/>
              <a:t>, χωρίς να αξιολογείται</a:t>
            </a:r>
            <a:r>
              <a:rPr lang="el-GR" sz="3400" dirty="0"/>
              <a:t> από άλλους.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sz="1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3400" dirty="0"/>
              <a:t>Συνδέεται με </a:t>
            </a:r>
            <a:r>
              <a:rPr lang="el-GR" sz="3400" u="sng" dirty="0">
                <a:solidFill>
                  <a:srgbClr val="C00000"/>
                </a:solidFill>
              </a:rPr>
              <a:t>ελεύθερο χρόνο</a:t>
            </a:r>
            <a:r>
              <a:rPr lang="el-GR" sz="3400" u="sng" dirty="0"/>
              <a:t>,</a:t>
            </a:r>
            <a:r>
              <a:rPr lang="el-GR" sz="3400" dirty="0"/>
              <a:t> αθλητικές και πολιτιστικές δραστηριότητες, ενδιαφέροντα του ατόμου, κοινωνική ζωή…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E2D5-FD6C-4FEC-B08E-656B22245E58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50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dirty="0"/>
              <a:t>Άτυπη μάθηση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endParaRPr lang="el-GR" sz="900" dirty="0"/>
          </a:p>
          <a:p>
            <a:r>
              <a:rPr lang="el-GR" dirty="0">
                <a:solidFill>
                  <a:srgbClr val="C00000"/>
                </a:solidFill>
              </a:rPr>
              <a:t>Μάθηση</a:t>
            </a:r>
            <a:r>
              <a:rPr lang="el-GR" dirty="0"/>
              <a:t>: σε μεγάλο βαθμό </a:t>
            </a:r>
            <a:r>
              <a:rPr lang="el-GR" u="sng" dirty="0">
                <a:solidFill>
                  <a:srgbClr val="C00000"/>
                </a:solidFill>
              </a:rPr>
              <a:t>αυτό-κατευθυνόμενη</a:t>
            </a:r>
            <a:r>
              <a:rPr lang="el-GR" dirty="0">
                <a:solidFill>
                  <a:srgbClr val="C00000"/>
                </a:solidFill>
              </a:rPr>
              <a:t> και </a:t>
            </a:r>
            <a:r>
              <a:rPr lang="el-GR" u="sng" dirty="0">
                <a:solidFill>
                  <a:srgbClr val="C00000"/>
                </a:solidFill>
              </a:rPr>
              <a:t>αυτό-καθοριζόμενη, </a:t>
            </a:r>
          </a:p>
          <a:p>
            <a:pPr algn="ctr"/>
            <a:r>
              <a:rPr lang="el-GR" dirty="0"/>
              <a:t>όχι σε οργανωμένα εκπαιδευτικά πλαίσια αλλά οπουδήποτε, με τρόπο αυθόρμητο: </a:t>
            </a:r>
            <a:r>
              <a:rPr lang="el-GR" b="1" u="sng" dirty="0" err="1">
                <a:solidFill>
                  <a:srgbClr val="C00000"/>
                </a:solidFill>
              </a:rPr>
              <a:t>αυτομόρφωση</a:t>
            </a:r>
            <a:r>
              <a:rPr lang="el-GR" u="sng" dirty="0">
                <a:solidFill>
                  <a:schemeClr val="accent2"/>
                </a:solidFill>
              </a:rPr>
              <a:t> </a:t>
            </a:r>
          </a:p>
          <a:p>
            <a:endParaRPr lang="el-GR" sz="900" dirty="0"/>
          </a:p>
          <a:p>
            <a:pPr marL="0" indent="0">
              <a:buNone/>
            </a:pPr>
            <a:r>
              <a:rPr lang="el-GR" dirty="0"/>
              <a:t> (εντός σχολείων ή θεσμών συνεχιζόμενης εκπαίδευσης μέσω του </a:t>
            </a:r>
            <a:r>
              <a:rPr lang="el-GR" u="sng" dirty="0">
                <a:solidFill>
                  <a:srgbClr val="C00000"/>
                </a:solidFill>
              </a:rPr>
              <a:t>κρυφού αναλυτικού προγράμματος</a:t>
            </a:r>
            <a:r>
              <a:rPr lang="el-GR" dirty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l-GR" sz="1900" dirty="0"/>
          </a:p>
          <a:p>
            <a:r>
              <a:rPr lang="el-GR" dirty="0"/>
              <a:t>Μη οργανωμένη και συχνά μη συστηματική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A796-96EF-422D-8E8B-6AE6E6E9A425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0728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b="1" dirty="0"/>
              <a:t>Άτυπη εκπαίδευση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l-GR" u="sng" dirty="0"/>
              <a:t>Διά βίου διαδικασία</a:t>
            </a:r>
            <a:r>
              <a:rPr lang="el-GR" dirty="0"/>
              <a:t>:  γνώσεις,  δεξιότητες,  στάσεις  και αντιλήψεις από τις καθημερινές εμπειρίες και την επαφή με το περιβάλλον</a:t>
            </a:r>
          </a:p>
          <a:p>
            <a:endParaRPr lang="el-GR" dirty="0"/>
          </a:p>
          <a:p>
            <a:pPr marL="0" indent="0" algn="ctr">
              <a:buNone/>
            </a:pPr>
            <a:r>
              <a:rPr lang="el-GR" dirty="0"/>
              <a:t>σπίτι, περίπατοι, εκδρομές, παιχνίδι, στάσεις  της οικογένειας και των φίλων, ταξίδια, ανάγνωση εφημερίδων και βιβλίων</a:t>
            </a:r>
            <a:r>
              <a:rPr lang="en-US" dirty="0"/>
              <a:t>, </a:t>
            </a:r>
            <a:r>
              <a:rPr lang="el-GR" dirty="0"/>
              <a:t>διαδίκτυο ραδιόφωνο</a:t>
            </a:r>
            <a:r>
              <a:rPr lang="en-US" dirty="0"/>
              <a:t>, </a:t>
            </a:r>
            <a:r>
              <a:rPr lang="el-GR" dirty="0"/>
              <a:t>κινηματογράφος...</a:t>
            </a:r>
          </a:p>
          <a:p>
            <a:pPr marL="0" indent="0">
              <a:buNone/>
            </a:pPr>
            <a:endParaRPr lang="el-GR" sz="800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4139952" y="3284984"/>
            <a:ext cx="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6651-16D1-46D9-9249-FC6CDF3286CF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485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b="1" dirty="0"/>
              <a:t>Σχολείο και άτυπη μάθηση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756150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chemeClr val="tx2"/>
                </a:solidFill>
              </a:rPr>
              <a:t>Η σχολική μάθηση </a:t>
            </a:r>
            <a:r>
              <a:rPr lang="el-GR" u="sng" dirty="0">
                <a:solidFill>
                  <a:schemeClr val="tx2"/>
                </a:solidFill>
              </a:rPr>
              <a:t>δεν είναι αυτοτελής</a:t>
            </a:r>
            <a:r>
              <a:rPr lang="el-GR" dirty="0">
                <a:solidFill>
                  <a:schemeClr val="tx2"/>
                </a:solidFill>
              </a:rPr>
              <a:t>, αποτελεί συνέχεια της άτυπης μάθησης </a:t>
            </a:r>
            <a:r>
              <a:rPr lang="el-GR" dirty="0"/>
              <a:t>και στηρίζεται σε    ό, τι προηγουμένως το υποκείμενο έχει μάθει άτυπα (</a:t>
            </a:r>
            <a:r>
              <a:rPr lang="el-GR" dirty="0" err="1"/>
              <a:t>Gutjahr</a:t>
            </a:r>
            <a:r>
              <a:rPr lang="el-GR" dirty="0"/>
              <a:t>, 2003)</a:t>
            </a:r>
          </a:p>
          <a:p>
            <a:endParaRPr lang="el-GR" sz="1000" dirty="0"/>
          </a:p>
          <a:p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σχολείο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u="sng" dirty="0">
                <a:solidFill>
                  <a:srgbClr val="C00000"/>
                </a:solidFill>
              </a:rPr>
              <a:t>χώρος μάθησης δίπλα σε άλλους χώρους άτυπης μάθησης</a:t>
            </a:r>
          </a:p>
          <a:p>
            <a:endParaRPr lang="el-GR" sz="1000" dirty="0"/>
          </a:p>
          <a:p>
            <a:r>
              <a:rPr lang="el-GR" u="sng" dirty="0">
                <a:solidFill>
                  <a:schemeClr val="tx2"/>
                </a:solidFill>
              </a:rPr>
              <a:t>Σχολείο και ελεύθερος </a:t>
            </a:r>
            <a:r>
              <a:rPr lang="el-GR" dirty="0">
                <a:solidFill>
                  <a:schemeClr val="tx2"/>
                </a:solidFill>
              </a:rPr>
              <a:t>χρόνος: όχι ξεχωριστά πεδία, αλλά ως διαδικασίες που συμπληρώνουν και βοηθούν η μία την άλλη </a:t>
            </a:r>
            <a:r>
              <a:rPr lang="el-GR" dirty="0"/>
              <a:t>(</a:t>
            </a:r>
            <a:r>
              <a:rPr lang="el-GR" dirty="0" err="1"/>
              <a:t>Mack</a:t>
            </a:r>
            <a:r>
              <a:rPr lang="el-GR" dirty="0"/>
              <a:t>, 2007). 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AC85-6FFC-439D-92D6-9166563004F3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130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altLang="el-GR" b="1" dirty="0"/>
              <a:t>Σχολείο και άτυπη μάθηση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5257800"/>
          </a:xfrm>
        </p:spPr>
        <p:txBody>
          <a:bodyPr/>
          <a:lstStyle/>
          <a:p>
            <a:pPr eaLnBrk="1" hangingPunct="1"/>
            <a:r>
              <a:rPr lang="el-GR" altLang="el-GR" sz="2800" b="1" u="sng" dirty="0"/>
              <a:t>70% των διαδικασιών μάθησης</a:t>
            </a:r>
            <a:r>
              <a:rPr lang="el-GR" altLang="el-GR" sz="2800" dirty="0"/>
              <a:t> λαμβάνει χώρα </a:t>
            </a:r>
            <a:r>
              <a:rPr lang="el-GR" altLang="el-GR" sz="2800" u="sng" dirty="0"/>
              <a:t>εκτός σχολείου</a:t>
            </a:r>
          </a:p>
          <a:p>
            <a:pPr eaLnBrk="1" hangingPunct="1">
              <a:buFontTx/>
              <a:buNone/>
            </a:pPr>
            <a:endParaRPr lang="el-GR" altLang="el-GR" sz="1200" dirty="0"/>
          </a:p>
          <a:p>
            <a:pPr eaLnBrk="1" hangingPunct="1"/>
            <a:r>
              <a:rPr lang="el-GR" altLang="el-GR" sz="2800" dirty="0"/>
              <a:t>2/3 των διαδικασιών </a:t>
            </a:r>
          </a:p>
          <a:p>
            <a:pPr marL="0" indent="0" eaLnBrk="1" hangingPunct="1">
              <a:buNone/>
            </a:pPr>
            <a:r>
              <a:rPr lang="el-GR" altLang="el-GR" sz="2800" dirty="0"/>
              <a:t>μάθησης δεν ξεκινούν </a:t>
            </a:r>
          </a:p>
          <a:p>
            <a:pPr marL="0" indent="0" eaLnBrk="1" hangingPunct="1">
              <a:buNone/>
            </a:pPr>
            <a:r>
              <a:rPr lang="el-GR" altLang="el-GR" sz="2800" dirty="0"/>
              <a:t>από τη διδασκαλία, </a:t>
            </a:r>
          </a:p>
          <a:p>
            <a:pPr marL="0" indent="0" eaLnBrk="1" hangingPunct="1">
              <a:buNone/>
            </a:pPr>
            <a:r>
              <a:rPr lang="el-GR" altLang="el-GR" sz="2800" dirty="0"/>
              <a:t>ούτε αναφέρονται σ’ αυτήν</a:t>
            </a:r>
          </a:p>
          <a:p>
            <a:pPr marL="0" indent="0" eaLnBrk="1" hangingPunct="1">
              <a:buNone/>
            </a:pPr>
            <a:endParaRPr lang="el-GR" altLang="el-GR" sz="800" strike="sngStrike" dirty="0"/>
          </a:p>
          <a:p>
            <a:pPr marL="0" indent="0">
              <a:buNone/>
            </a:pPr>
            <a:endParaRPr lang="el-GR" altLang="el-GR" sz="280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C193-61FE-4367-90EB-3793E2DCBF53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71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368574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l-GR" altLang="el-GR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Το παραδοσιακό σχολείο: </a:t>
            </a:r>
            <a:br>
              <a:rPr lang="el-GR" altLang="el-GR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επιμέρους, κλειστό σύστημα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8280400" cy="439261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l" eaLnBrk="1" hangingPunct="1">
              <a:buFontTx/>
              <a:buChar char="•"/>
            </a:pPr>
            <a:r>
              <a:rPr lang="el-GR" altLang="el-GR" dirty="0">
                <a:solidFill>
                  <a:schemeClr val="tx1"/>
                </a:solidFill>
              </a:rPr>
              <a:t>Ανοιχτό </a:t>
            </a:r>
            <a:r>
              <a:rPr lang="el-GR" alt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μόνο σε αυτούς που συμμετέχουν άμεσα </a:t>
            </a:r>
            <a:r>
              <a:rPr lang="el-GR" altLang="el-GR" dirty="0">
                <a:solidFill>
                  <a:schemeClr val="tx1"/>
                </a:solidFill>
              </a:rPr>
              <a:t>στις σχολικές διαδικασίες</a:t>
            </a:r>
            <a:endParaRPr lang="en-US" altLang="el-GR" dirty="0">
              <a:solidFill>
                <a:schemeClr val="tx1"/>
              </a:solidFill>
            </a:endParaRPr>
          </a:p>
          <a:p>
            <a:pPr algn="l" eaLnBrk="1" hangingPunct="1">
              <a:buFontTx/>
              <a:buChar char="•"/>
            </a:pPr>
            <a:endParaRPr lang="en-US" altLang="el-GR" sz="900" dirty="0">
              <a:solidFill>
                <a:schemeClr val="tx1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l-GR" altLang="el-GR" dirty="0">
                <a:solidFill>
                  <a:schemeClr val="tx1"/>
                </a:solidFill>
              </a:rPr>
              <a:t>Κτιριακή και οργανωτική απομόνωση</a:t>
            </a:r>
            <a:endParaRPr lang="en-US" altLang="el-GR" dirty="0">
              <a:solidFill>
                <a:schemeClr val="tx1"/>
              </a:solidFill>
            </a:endParaRPr>
          </a:p>
          <a:p>
            <a:pPr algn="l" eaLnBrk="1" hangingPunct="1"/>
            <a:endParaRPr lang="el-GR" altLang="el-GR" sz="160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l-GR" altLang="el-GR" dirty="0">
                <a:solidFill>
                  <a:schemeClr val="tx1"/>
                </a:solidFill>
              </a:rPr>
              <a:t> Αποσυνδεδεμένο από το τοπικό </a:t>
            </a:r>
            <a:r>
              <a:rPr lang="el-GR" altLang="el-GR" dirty="0" err="1">
                <a:solidFill>
                  <a:schemeClr val="tx1"/>
                </a:solidFill>
              </a:rPr>
              <a:t>κοινωνικο</a:t>
            </a:r>
            <a:r>
              <a:rPr lang="el-GR" altLang="el-GR" dirty="0">
                <a:solidFill>
                  <a:schemeClr val="tx1"/>
                </a:solidFill>
              </a:rPr>
              <a:t>-πολιτιστικό  και φυσικό περιβάλλον</a:t>
            </a:r>
          </a:p>
          <a:p>
            <a:pPr algn="l">
              <a:buFontTx/>
              <a:buChar char="•"/>
            </a:pPr>
            <a:endParaRPr lang="el-GR" altLang="el-GR" sz="100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l-GR" altLang="el-GR" u="sng" dirty="0">
                <a:solidFill>
                  <a:schemeClr val="tx1"/>
                </a:solidFill>
              </a:rPr>
              <a:t>Μάθηση</a:t>
            </a:r>
            <a:r>
              <a:rPr lang="el-GR" altLang="el-GR" dirty="0">
                <a:solidFill>
                  <a:schemeClr val="tx1"/>
                </a:solidFill>
              </a:rPr>
              <a:t>: Διαφορετική και ασύνδετη από τη μάθηση που συμβαίνει σε μη-τυπικό ή άτυπο περιβάλλον</a:t>
            </a:r>
          </a:p>
          <a:p>
            <a:pPr algn="l">
              <a:buFontTx/>
              <a:buChar char="•"/>
            </a:pPr>
            <a:endParaRPr lang="el-GR" altLang="el-GR" dirty="0">
              <a:solidFill>
                <a:schemeClr val="tx1"/>
              </a:solidFill>
            </a:endParaRP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A2B7-7519-46AB-B091-26E9D09B8A46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049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0795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altLang="el-G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Χάσμα ανάμεσα στη σχολική </a:t>
            </a:r>
            <a:br>
              <a:rPr lang="el-GR" altLang="el-G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και εξωσχολική ζωή </a:t>
            </a:r>
            <a:endParaRPr lang="el-GR" altLang="el-GR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3889375"/>
          </a:xfrm>
        </p:spPr>
        <p:txBody>
          <a:bodyPr/>
          <a:lstStyle/>
          <a:p>
            <a:pPr eaLnBrk="1" hangingPunct="1"/>
            <a:r>
              <a:rPr lang="el-GR" altLang="el-GR" sz="2800" dirty="0"/>
              <a:t>Καθημερινές </a:t>
            </a:r>
            <a:r>
              <a:rPr lang="el-GR" altLang="el-GR" sz="2800" u="sng" dirty="0"/>
              <a:t>εμπειρίες</a:t>
            </a:r>
            <a:r>
              <a:rPr lang="el-GR" altLang="el-GR" sz="2800" dirty="0"/>
              <a:t> και </a:t>
            </a:r>
            <a:r>
              <a:rPr lang="el-GR" altLang="el-GR" sz="2800" u="sng" dirty="0"/>
              <a:t>δραστηριότητες</a:t>
            </a:r>
            <a:r>
              <a:rPr lang="el-GR" altLang="el-GR" sz="2800" dirty="0"/>
              <a:t> του μαθητή που συνδέονται με την οικογένεια, τις παρέες συνομηλίκων, το περιβάλλον του, εξωσχολικά ενδιαφέροντα κ.ά. </a:t>
            </a:r>
            <a:r>
              <a:rPr lang="el-GR" altLang="el-GR" sz="2800" u="sng" dirty="0"/>
              <a:t>μένουν έξω από το σχολείο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0D68-4289-436D-8E18-351958A06DFE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497887" cy="1084263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altLang="el-G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Βιωματικές μορφές μάθησης</a:t>
            </a:r>
            <a:r>
              <a:rPr lang="el-GR" alt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απουσιάζουν..</a:t>
            </a:r>
            <a:r>
              <a:rPr lang="el-GR" altLang="el-GR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/>
              <a:t>   Όμως:</a:t>
            </a:r>
          </a:p>
          <a:p>
            <a:pPr eaLnBrk="1" hangingPunct="1">
              <a:lnSpc>
                <a:spcPct val="80000"/>
              </a:lnSpc>
            </a:pPr>
            <a:endParaRPr lang="el-GR" altLang="el-GR" sz="28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/>
              <a:t>Συμπεράσματα νευρολογικών ερευνών έχουν δείξει ότι </a:t>
            </a:r>
            <a:r>
              <a:rPr lang="el-GR" altLang="el-GR" sz="2800" u="sng" dirty="0">
                <a:solidFill>
                  <a:srgbClr val="C00000"/>
                </a:solidFill>
              </a:rPr>
              <a:t>συναισθήματα και νόηση αλληλοσυνδέονται</a:t>
            </a:r>
            <a:r>
              <a:rPr lang="el-GR" altLang="el-GR" sz="2800" dirty="0">
                <a:solidFill>
                  <a:srgbClr val="C00000"/>
                </a:solidFill>
              </a:rPr>
              <a:t> πολύ περισσότερο απ’ όσο υποθέταμε ως σήμερα</a:t>
            </a:r>
            <a:r>
              <a:rPr lang="el-GR" altLang="el-GR" sz="28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8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/>
              <a:t>Η μάθηση δεν νοείται πια μόνο ως μια συνειδητή νοητική διαδικασία, αλλά περισσότερο ως μια </a:t>
            </a:r>
            <a:r>
              <a:rPr lang="el-GR" altLang="el-GR" sz="2800" u="sng" dirty="0">
                <a:solidFill>
                  <a:srgbClr val="C00000"/>
                </a:solidFill>
              </a:rPr>
              <a:t>ασυνείδητη ψυχική, συναισθηματική, κοινωνική και πρακτική επεξεργασία πληροφοριών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9D65-92F3-4894-9F43-2C51BA3B1487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30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l-GR" b="1" dirty="0"/>
              <a:t>Εκπαίδευση για την αειφόρο ανάπτυξη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556792"/>
            <a:ext cx="8335838" cy="46085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/>
              <a:t>3 ΒΑΣΙΚΕΣ ΠΡΟΣΕΓΓΙΣΕΙΣ: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1. </a:t>
            </a:r>
            <a:r>
              <a:rPr lang="el-GR" b="1" dirty="0"/>
              <a:t>Εκπαίδευση «για (</a:t>
            </a:r>
            <a:r>
              <a:rPr lang="el-GR" b="1" dirty="0" err="1"/>
              <a:t>about</a:t>
            </a:r>
            <a:r>
              <a:rPr lang="el-GR" b="1" dirty="0"/>
              <a:t>) το περιβάλλον»: </a:t>
            </a:r>
          </a:p>
          <a:p>
            <a:r>
              <a:rPr lang="el-GR" b="1" u="sng" dirty="0"/>
              <a:t>γνώση</a:t>
            </a:r>
            <a:r>
              <a:rPr lang="el-GR" u="sng" dirty="0"/>
              <a:t> και κατανόηση </a:t>
            </a:r>
            <a:r>
              <a:rPr lang="el-GR" dirty="0"/>
              <a:t>των κοινωνικών, πολιτικών, οικονομικών και </a:t>
            </a:r>
            <a:r>
              <a:rPr lang="el-GR" dirty="0" err="1"/>
              <a:t>φυσικοεπιστημονικών</a:t>
            </a:r>
            <a:r>
              <a:rPr lang="el-GR" dirty="0"/>
              <a:t> παραγόντων που καθορίζουν τη λειτουργία των οικοσυστημάτων</a:t>
            </a:r>
          </a:p>
          <a:p>
            <a:pPr marL="0" indent="0">
              <a:buNone/>
            </a:pPr>
            <a:r>
              <a:rPr lang="el-GR" b="1" dirty="0"/>
              <a:t>2. Εκπαίδευση «μέσα (in) στο </a:t>
            </a:r>
          </a:p>
          <a:p>
            <a:pPr marL="0" indent="0">
              <a:buNone/>
            </a:pPr>
            <a:r>
              <a:rPr lang="el-GR" b="1" dirty="0"/>
              <a:t>περιβάλλον»: </a:t>
            </a:r>
          </a:p>
          <a:p>
            <a:r>
              <a:rPr lang="el-GR" u="sng" dirty="0"/>
              <a:t>το περιβάλλον ως πεδίο μάθησης</a:t>
            </a:r>
            <a:r>
              <a:rPr lang="el-GR" dirty="0"/>
              <a:t>, </a:t>
            </a:r>
          </a:p>
          <a:p>
            <a:pPr marL="0" indent="0">
              <a:buNone/>
            </a:pPr>
            <a:r>
              <a:rPr lang="el-GR" dirty="0"/>
              <a:t>απόκτησης βιωματικών εμπειριών. </a:t>
            </a:r>
          </a:p>
          <a:p>
            <a:pPr marL="0" indent="0">
              <a:buNone/>
            </a:pPr>
            <a:r>
              <a:rPr lang="el-GR" dirty="0"/>
              <a:t>Αισθητική και αισθητηριακή επαφή</a:t>
            </a:r>
          </a:p>
          <a:p>
            <a:pPr marL="0" indent="0">
              <a:buNone/>
            </a:pPr>
            <a:r>
              <a:rPr lang="el-GR" dirty="0"/>
              <a:t> - συναισθήματα ενδιαφέροντος </a:t>
            </a:r>
          </a:p>
          <a:p>
            <a:pPr marL="0" indent="0">
              <a:buNone/>
            </a:pPr>
            <a:r>
              <a:rPr lang="el-GR" dirty="0"/>
              <a:t>και εκτίμησης… </a:t>
            </a:r>
          </a:p>
          <a:p>
            <a:r>
              <a:rPr lang="el-GR" dirty="0"/>
              <a:t>Εκπαίδευση μέσω των εμπειριών </a:t>
            </a:r>
          </a:p>
          <a:p>
            <a:pPr marL="0" indent="0">
              <a:buNone/>
            </a:pPr>
            <a:r>
              <a:rPr lang="el-GR" dirty="0"/>
              <a:t>και των </a:t>
            </a:r>
            <a:r>
              <a:rPr lang="el-GR" b="1" dirty="0"/>
              <a:t>συναισθημάτων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016" y="3246042"/>
            <a:ext cx="4427984" cy="3037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2469-230B-4054-95ED-86BCF4B53D7C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615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1138138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altLang="el-GR" sz="3200" b="1" dirty="0"/>
              <a:t>Κοινοτικός προσανατολισμός του σχολείου</a:t>
            </a:r>
            <a:r>
              <a:rPr lang="el-GR" altLang="el-GR" sz="3200" dirty="0"/>
              <a:t> </a:t>
            </a:r>
            <a:endParaRPr lang="el-GR" altLang="el-G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844824"/>
            <a:ext cx="7633096" cy="403202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l-GR" altLang="el-GR" sz="2800" dirty="0"/>
              <a:t>Σύνδεση του σχολείου με τον κοινωνικό περίγυρο</a:t>
            </a:r>
          </a:p>
          <a:p>
            <a:pPr eaLnBrk="1" hangingPunct="1"/>
            <a:r>
              <a:rPr lang="el-GR" altLang="el-GR" sz="2800" dirty="0"/>
              <a:t>Συμμετοχή των γονέων και άλλων φορέων στη σχολική ζωή</a:t>
            </a:r>
          </a:p>
          <a:p>
            <a:pPr eaLnBrk="1" hangingPunct="1"/>
            <a:r>
              <a:rPr lang="el-GR" altLang="el-GR" sz="2800" dirty="0" err="1"/>
              <a:t>Πολυλειτουργική</a:t>
            </a:r>
            <a:r>
              <a:rPr lang="el-GR" altLang="el-GR" sz="2800" dirty="0"/>
              <a:t> χρήση του σχολικού χώρου </a:t>
            </a:r>
          </a:p>
          <a:p>
            <a:pPr eaLnBrk="1" hangingPunct="1"/>
            <a:r>
              <a:rPr lang="el-GR" altLang="el-GR" sz="2800" dirty="0"/>
              <a:t>Εναλλακτικές μορφές μάθησης</a:t>
            </a:r>
            <a:endParaRPr lang="en-US" altLang="el-GR" sz="2800" dirty="0"/>
          </a:p>
          <a:p>
            <a:r>
              <a:rPr lang="el-GR" altLang="el-GR" sz="2800" dirty="0"/>
              <a:t>Διαμόρφωσή του σχολείου ως χώρου ζωής και εμπειρίας </a:t>
            </a:r>
          </a:p>
          <a:p>
            <a:pPr eaLnBrk="1" hangingPunct="1"/>
            <a:endParaRPr lang="el-GR" altLang="el-GR" sz="2800" dirty="0"/>
          </a:p>
          <a:p>
            <a:pPr eaLnBrk="1" hangingPunct="1"/>
            <a:endParaRPr lang="el-GR" altLang="el-GR" sz="2800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8962-F350-4EEC-AAAA-08ECBEC4FD66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7616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l-GR" b="1" dirty="0"/>
              <a:t>Άνοιγμα του σχολείου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Άνοιγμά προς τα μέσα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:  είσοδος ανθρώπων και στοιχείων από το εξωσχολικό περιβάλλον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Άνοιγμα προς τα έξω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: έξοδος στο εξωσχολικό περιβάλλον (εκδρομές, εξορμήσεις στη φύση, παρατηρήσεις φαινομένων, εξερεύνηση περιβάλλοντος...)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Συνδυασμός τυπικής, μη τυπικής άτυπης μάθησης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προς όφελος όλων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E71F-E093-4C1F-AC85-18F554B184ED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2363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04664"/>
            <a:ext cx="4968552" cy="1007839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Διαμόρφωση του σχολείου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ως χώρου ζωής και εμπειρίας</a:t>
            </a:r>
            <a:endParaRPr lang="el-GR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400" u="sng" dirty="0"/>
              <a:t>Όταν το άνοιγμα γίνεται προς τα μέσα: </a:t>
            </a:r>
          </a:p>
          <a:p>
            <a:pPr eaLnBrk="1" hangingPunct="1"/>
            <a:r>
              <a:rPr lang="el-GR" altLang="el-GR" sz="2400" dirty="0"/>
              <a:t>Εμπλουτίζονται τα περιεχόμενα της διδασκαλίας, </a:t>
            </a:r>
          </a:p>
          <a:p>
            <a:pPr eaLnBrk="1" hangingPunct="1"/>
            <a:r>
              <a:rPr lang="el-GR" altLang="el-GR" sz="2400" dirty="0"/>
              <a:t>Συνδέεται η σχολική ζωή με τις εξωσχολικές εμπειρίες</a:t>
            </a:r>
          </a:p>
          <a:p>
            <a:pPr eaLnBrk="1" hangingPunct="1">
              <a:buFontTx/>
              <a:buNone/>
            </a:pPr>
            <a:endParaRPr lang="el-GR" altLang="el-GR" sz="2400" dirty="0"/>
          </a:p>
          <a:p>
            <a:pPr eaLnBrk="1" hangingPunct="1">
              <a:buFontTx/>
              <a:buNone/>
            </a:pPr>
            <a:r>
              <a:rPr lang="el-GR" altLang="el-GR" sz="2400" u="sng" dirty="0"/>
              <a:t>Όταν το σχολείο ανοίγει προς τα έξω</a:t>
            </a:r>
          </a:p>
          <a:p>
            <a:pPr eaLnBrk="1" hangingPunct="1"/>
            <a:r>
              <a:rPr lang="el-GR" altLang="el-GR" sz="2400" dirty="0"/>
              <a:t>Συνεργάζεται με ειδικούς και μη, </a:t>
            </a:r>
          </a:p>
          <a:p>
            <a:pPr eaLnBrk="1" hangingPunct="1"/>
            <a:r>
              <a:rPr lang="el-GR" altLang="el-GR" sz="2400" dirty="0"/>
              <a:t>Συνεργάζεται  με άλλα ιδρύματα και οργανώσεις </a:t>
            </a:r>
            <a:endParaRPr lang="el-GR" altLang="el-GR" sz="2400" b="1" dirty="0"/>
          </a:p>
          <a:p>
            <a:pPr eaLnBrk="1" hangingPunct="1"/>
            <a:r>
              <a:rPr lang="el-GR" altLang="el-GR" sz="2400" b="1" dirty="0"/>
              <a:t>Οι γονείς</a:t>
            </a:r>
            <a:r>
              <a:rPr lang="el-GR" altLang="el-GR" sz="2400" dirty="0"/>
              <a:t> συμπράττουν στη διαμόρφωση του σχολείου και της σχολικής ζωής. 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F425-EE22-45D6-AAD6-8B3ED51CF276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98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8229600" cy="922337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l-GR" altLang="el-GR" sz="2800" b="1" dirty="0"/>
              <a:t>Άνοιγμα στον κοινωνικό περίγυρο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/>
              <a:t>Ενεργητική συμμετοχή του σχολείου στα κοινωνικά, </a:t>
            </a:r>
            <a:r>
              <a:rPr lang="el-GR" altLang="el-GR" sz="2800" dirty="0" err="1"/>
              <a:t>περιβαλοντικά</a:t>
            </a:r>
            <a:r>
              <a:rPr lang="el-GR" altLang="el-GR" sz="2800" dirty="0"/>
              <a:t> και πολιτιστικά δρώμενα της κοινότητας (π.χ. ΑΓΕΤ).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800" dirty="0"/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/>
              <a:t>Το περιβάλλον εμπλουτίζει το σχολείο με πλήθος ερεθισμάτων και δυνατοτήτων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800" dirty="0"/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/>
              <a:t>Το σχολείο συμβάλλει στη βελτίωση της ποιότητας ζωής του σχολικού περιβάλλοντος.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D772-1013-406E-97ED-7A3C0353976B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592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l-GR" dirty="0"/>
              <a:t>Άνοιγμα στον κοινωνικό περίγυρο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Οι χώροι μάθησης μπορούν να διευρυνθούν ιδιαίτερα σε περιοχές που έχουν σχέση με την </a:t>
            </a:r>
            <a:r>
              <a:rPr lang="el-GR" b="1" dirty="0"/>
              <a:t>ιστορία</a:t>
            </a:r>
            <a:r>
              <a:rPr lang="el-GR" dirty="0"/>
              <a:t>, τη </a:t>
            </a:r>
            <a:r>
              <a:rPr lang="el-GR" b="1" dirty="0"/>
              <a:t>γεωγραφία</a:t>
            </a:r>
            <a:r>
              <a:rPr lang="el-GR" dirty="0"/>
              <a:t>, την </a:t>
            </a:r>
            <a:r>
              <a:rPr lang="el-GR" b="1" dirty="0"/>
              <a:t>πολιτική</a:t>
            </a:r>
            <a:r>
              <a:rPr lang="el-GR" dirty="0"/>
              <a:t>, την </a:t>
            </a:r>
            <a:r>
              <a:rPr lang="el-GR" b="1" dirty="0"/>
              <a:t>τέχνη</a:t>
            </a:r>
            <a:r>
              <a:rPr lang="en-US" b="1" dirty="0"/>
              <a:t>,</a:t>
            </a:r>
            <a:r>
              <a:rPr lang="el-GR" dirty="0"/>
              <a:t> τον </a:t>
            </a:r>
            <a:r>
              <a:rPr lang="el-GR" b="1" dirty="0"/>
              <a:t>αθλητισμό</a:t>
            </a:r>
            <a:r>
              <a:rPr lang="en-US" b="1" dirty="0"/>
              <a:t> </a:t>
            </a:r>
            <a:r>
              <a:rPr lang="el-GR" b="1" dirty="0"/>
              <a:t>και </a:t>
            </a:r>
            <a:r>
              <a:rPr lang="el-GR" dirty="0"/>
              <a:t>το </a:t>
            </a:r>
            <a:r>
              <a:rPr lang="el-GR" b="1" dirty="0"/>
              <a:t>φυσικό περιβάλλον </a:t>
            </a:r>
          </a:p>
          <a:p>
            <a:pPr marL="0" indent="0">
              <a:buNone/>
            </a:pPr>
            <a:endParaRPr lang="el-GR" sz="1300" dirty="0"/>
          </a:p>
          <a:p>
            <a:pPr marL="0" indent="0">
              <a:buNone/>
            </a:pPr>
            <a:r>
              <a:rPr lang="el-GR" dirty="0"/>
              <a:t>Π.χ. έξοδοι με μορφή περιπάτων, εκδρομών, εξερεύνησης του περιβάλλοντος, συνεργασία με περιβαλλοντικά προγράμματα της κοινότητας κ.ά.</a:t>
            </a:r>
          </a:p>
          <a:p>
            <a:pPr marL="0" indent="0">
              <a:buNone/>
            </a:pPr>
            <a:r>
              <a:rPr lang="el-GR" dirty="0"/>
              <a:t>   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3E0E-6CB7-41A1-9256-A88A4844BD2D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881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Το </a:t>
            </a:r>
            <a:r>
              <a:rPr lang="el-GR" b="1" dirty="0"/>
              <a:t>σχολείο</a:t>
            </a:r>
            <a:r>
              <a:rPr lang="el-GR" dirty="0"/>
              <a:t> και οι κοινωνικοί, πολιτισμικοί, περιβαλλοντικοί </a:t>
            </a:r>
            <a:r>
              <a:rPr lang="el-GR" b="1" dirty="0"/>
              <a:t>φορείς</a:t>
            </a:r>
            <a:r>
              <a:rPr lang="el-GR" dirty="0"/>
              <a:t> που ασχολούνται με παιδιά και νέους συνεννοούνται μεταξύ τους, συναντιούνται τακτικά, σχεδιάζουν κοινές δράσεις, θέτουν κοινούς στόχους και υποχρεώσεις.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075E-A0EC-4E87-BA4A-63E7E9D51A3A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19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/>
              <a:t>Ελεύθερος χρόνος και άτυπη μάθηση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i="1" dirty="0">
                <a:solidFill>
                  <a:schemeClr val="tx2"/>
                </a:solidFill>
              </a:rPr>
              <a:t>Ο ελεύθερος χρόνος οδηγεί στη μάθηση, αποτελώντας ο ίδιος από μόνος του έναν «εκπαιδευτή» </a:t>
            </a:r>
            <a:r>
              <a:rPr lang="el-GR" sz="2400" dirty="0"/>
              <a:t>(</a:t>
            </a:r>
            <a:r>
              <a:rPr lang="el-GR" sz="2400" dirty="0" err="1"/>
              <a:t>Nahrstedt</a:t>
            </a:r>
            <a:r>
              <a:rPr lang="el-GR" sz="2400" dirty="0"/>
              <a:t>, 2000) 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F2C5-FED8-475D-B706-73186705F4DB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4687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/>
              <a:t>Ελεύθερος χρόνος και άτυπη μάθηση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5257800"/>
          </a:xfrm>
        </p:spPr>
        <p:txBody>
          <a:bodyPr>
            <a:normAutofit fontScale="92500" lnSpcReduction="20000"/>
          </a:bodyPr>
          <a:lstStyle/>
          <a:p>
            <a:r>
              <a:rPr lang="el-GR" u="sng" dirty="0"/>
              <a:t>Δεξιότητες κοινωνικές και επικοινωνιακές </a:t>
            </a:r>
            <a:r>
              <a:rPr lang="el-GR" dirty="0"/>
              <a:t>(φίλοι, γείτονες, συναυλίες, μουσεία, θέατρα...)</a:t>
            </a:r>
          </a:p>
          <a:p>
            <a:r>
              <a:rPr lang="el-GR" u="sng" dirty="0"/>
              <a:t>Δεξιότητες σχετικές με τη δημοκρατική συμπεριφορά </a:t>
            </a:r>
            <a:r>
              <a:rPr lang="el-GR" dirty="0"/>
              <a:t>μέσω της συμμετοχής σε συλλόγους, αθλητικές ομάδες...</a:t>
            </a:r>
          </a:p>
          <a:p>
            <a:r>
              <a:rPr lang="el-GR" u="sng" dirty="0"/>
              <a:t>Δεξιότητες σχετικές με τα σύγχρονα μέσα</a:t>
            </a:r>
            <a:r>
              <a:rPr lang="el-GR" dirty="0"/>
              <a:t>, όπως οι ηλεκτρονικοί υπολογιστές και το διαδίκτυο</a:t>
            </a:r>
          </a:p>
          <a:p>
            <a:r>
              <a:rPr lang="el-GR" u="sng" dirty="0"/>
              <a:t>Γνωριμία και σεβασμός ξένων  πολιτισμών και θρησκειών</a:t>
            </a:r>
            <a:r>
              <a:rPr lang="el-GR" dirty="0"/>
              <a:t>, κατά τη διάρκεια των διακοπών ή διάφορων ταξιδιών</a:t>
            </a:r>
          </a:p>
          <a:p>
            <a:r>
              <a:rPr lang="el-GR" u="sng" dirty="0"/>
              <a:t>Γνωριμία και σεβασμός στο περιβάλλον </a:t>
            </a:r>
            <a:r>
              <a:rPr lang="el-GR" dirty="0"/>
              <a:t>μέσω εκδρομών, περιπάτων…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B1E3-985B-4D0B-8CB6-9AC8B1423CAF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4131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4464496" cy="620713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l-GR" altLang="el-GR" sz="2800" b="1" dirty="0">
                <a:solidFill>
                  <a:schemeClr val="tx2"/>
                </a:solidFill>
              </a:rPr>
              <a:t>Συμπερασματικά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7632848" cy="4608512"/>
          </a:xfrm>
          <a:ln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l-GR" altLang="el-GR" sz="2800" dirty="0"/>
              <a:t>Το σχολείο έπαψε πια να διαθέτει το μονοπώλιο της γνώσης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800" dirty="0"/>
          </a:p>
          <a:p>
            <a:pPr>
              <a:lnSpc>
                <a:spcPct val="80000"/>
              </a:lnSpc>
            </a:pPr>
            <a:r>
              <a:rPr lang="el-GR" altLang="el-GR" sz="2800" dirty="0"/>
              <a:t>Η μάθηση συντελείται </a:t>
            </a:r>
            <a:r>
              <a:rPr lang="el-GR" altLang="el-GR" sz="2800" u="sng" dirty="0"/>
              <a:t>και πριν και παράλληλα και μετά</a:t>
            </a:r>
            <a:r>
              <a:rPr lang="el-GR" altLang="el-GR" sz="2800" dirty="0"/>
              <a:t> το σχολείο</a:t>
            </a:r>
          </a:p>
          <a:p>
            <a:pPr>
              <a:lnSpc>
                <a:spcPct val="80000"/>
              </a:lnSpc>
            </a:pPr>
            <a:endParaRPr lang="el-GR" altLang="el-GR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/>
              <a:t>Το ζητούμενο για το σχολείο είναι: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8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/>
              <a:t>να ανοίξει σε εξωσχολικούς χώρους μάθησης και να συνδράμει στην παραπέρα εξέλιξή τους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8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/>
              <a:t>να στηρίξει, να συνδέσει και να αναγνωρίσει τις εμπειρίες της καθημερινής ζωής, τα προβλήματα των μαθητών και την οικεία, άτυπη μάθηση με την σχολική μάθηση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8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/>
              <a:t>	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699E9274-C5D1-41BF-A42A-6CF538F2C1C5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el-GR" dirty="0"/>
              <a:t>ΝΙΚΟΣ ΧΑΝΙΩΤΑΚΗΣ - ΠΤΔΕ ΠΑΝΕΠΙΣΤΗΜΙΟ ΘΕΣΣΑΛΙΑΣ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868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31769" cy="624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E5FB-B219-4580-87F5-F7C0E1CE68C9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13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Εκπαίδευση για την αειφόρο ανάπτυξη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3. </a:t>
            </a:r>
            <a:r>
              <a:rPr lang="el-GR" sz="2800" u="sng" dirty="0"/>
              <a:t>Η εκπαίδευση «για χάρη (for) του περιβάλλοντος</a:t>
            </a:r>
            <a:r>
              <a:rPr lang="el-GR" sz="2800" dirty="0"/>
              <a:t>»:  </a:t>
            </a:r>
          </a:p>
          <a:p>
            <a:r>
              <a:rPr lang="el-GR" sz="2800" dirty="0"/>
              <a:t>ανάπτυξη αξιών, στάσεων και συμπεριφορών ώστε τα άτομα να παίρνουν αποφάσεις και να ενεργούν με γνώμονα την καλύτερη δυνατή διατήρηση του περιβάλλοντος</a:t>
            </a:r>
          </a:p>
          <a:p>
            <a:r>
              <a:rPr lang="el-GR" sz="2800" b="1" dirty="0"/>
              <a:t>ηθική ανάπτυξη του ατόμου </a:t>
            </a:r>
            <a:r>
              <a:rPr lang="el-GR" sz="2800" dirty="0"/>
              <a:t>– κριτική σκέψη – δεξιότητες επίλυσης προβλημάτων: αλλαγή συμπεριφοράς, θετικής για το περιβάλλον.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F512-07B7-4335-8B7D-D3312CECF3CA}" type="datetime6">
              <a:rPr lang="el-GR" smtClean="0"/>
              <a:t>Ιούνιος 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2057400" y="5445224"/>
            <a:ext cx="4674840" cy="365125"/>
          </a:xfrm>
        </p:spPr>
        <p:txBody>
          <a:bodyPr/>
          <a:lstStyle/>
          <a:p>
            <a:fld id="{C57034F9-F17C-4376-93EB-C20F40F41F66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73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μάθηση </a:t>
            </a:r>
            <a:r>
              <a:rPr lang="el-GR" sz="1600" dirty="0"/>
              <a:t>(1)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Κυρίαρχη (προβληματική) αντίληψη για τη μάθηση:</a:t>
            </a:r>
          </a:p>
          <a:p>
            <a:pPr marL="0" indent="0">
              <a:buNone/>
            </a:pPr>
            <a:r>
              <a:rPr lang="el-GR" dirty="0"/>
              <a:t>α) είναι </a:t>
            </a:r>
            <a:r>
              <a:rPr lang="el-GR" u="sng" dirty="0"/>
              <a:t>αποτέλεσμα διδασκαλίας </a:t>
            </a:r>
            <a:r>
              <a:rPr lang="el-GR" dirty="0"/>
              <a:t>και </a:t>
            </a:r>
          </a:p>
          <a:p>
            <a:pPr marL="0" indent="0">
              <a:buNone/>
            </a:pPr>
            <a:r>
              <a:rPr lang="el-GR" dirty="0"/>
              <a:t>β) χαρακτηρίζεται από την </a:t>
            </a:r>
            <a:r>
              <a:rPr lang="el-GR" u="sng" dirty="0"/>
              <a:t>απόκτηση γνώσεων</a:t>
            </a:r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>
                <a:solidFill>
                  <a:srgbClr val="C00000"/>
                </a:solidFill>
              </a:rPr>
              <a:t>Κυριαρχία του σχολείου </a:t>
            </a:r>
          </a:p>
          <a:p>
            <a:pPr marL="0" indent="0" algn="ctr">
              <a:buNone/>
            </a:pPr>
            <a:r>
              <a:rPr lang="el-GR" dirty="0">
                <a:solidFill>
                  <a:srgbClr val="C00000"/>
                </a:solidFill>
              </a:rPr>
              <a:t>και της σχολικής μάθησης </a:t>
            </a:r>
          </a:p>
          <a:p>
            <a:pPr marL="0" indent="0" algn="ctr">
              <a:buNone/>
            </a:pPr>
            <a:r>
              <a:rPr lang="el-GR" dirty="0">
                <a:solidFill>
                  <a:srgbClr val="C00000"/>
                </a:solidFill>
              </a:rPr>
              <a:t>σε σχέση με τις άλλες μορφές μάθησης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FE31-7622-4F85-876C-7CB063CEDC3B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080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μάθηση </a:t>
            </a:r>
            <a:r>
              <a:rPr lang="el-GR" sz="1800" dirty="0"/>
              <a:t>(2)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… το </a:t>
            </a:r>
            <a:r>
              <a:rPr lang="el-GR" b="1" dirty="0"/>
              <a:t>80% των γνώσεων</a:t>
            </a:r>
            <a:r>
              <a:rPr lang="el-GR" dirty="0"/>
              <a:t>, σύμφωνα με την επιτροπή </a:t>
            </a:r>
            <a:r>
              <a:rPr lang="el-GR" dirty="0" err="1"/>
              <a:t>Faure</a:t>
            </a:r>
            <a:r>
              <a:rPr lang="en-US" dirty="0"/>
              <a:t> </a:t>
            </a:r>
            <a:r>
              <a:rPr lang="el-GR" dirty="0"/>
              <a:t>της </a:t>
            </a:r>
            <a:r>
              <a:rPr lang="en-US" dirty="0" err="1"/>
              <a:t>Unesco</a:t>
            </a:r>
            <a:r>
              <a:rPr lang="en-US" dirty="0"/>
              <a:t> </a:t>
            </a:r>
            <a:r>
              <a:rPr lang="el-GR" dirty="0"/>
              <a:t>, </a:t>
            </a:r>
            <a:r>
              <a:rPr lang="el-GR" u="sng" dirty="0"/>
              <a:t>αποκτάται</a:t>
            </a:r>
            <a:r>
              <a:rPr lang="el-GR" dirty="0"/>
              <a:t> </a:t>
            </a:r>
            <a:r>
              <a:rPr lang="el-GR" u="sng" dirty="0"/>
              <a:t>εκτός σχολείου</a:t>
            </a:r>
            <a:r>
              <a:rPr lang="el-GR" dirty="0"/>
              <a:t>, αβίαστα, ως αποτέλεσμα εξωσχολικών δραστηριοτήτων και ενδιαφερόντων (</a:t>
            </a:r>
            <a:r>
              <a:rPr lang="el-GR" dirty="0" err="1"/>
              <a:t>Lipski</a:t>
            </a:r>
            <a:r>
              <a:rPr lang="el-GR" dirty="0"/>
              <a:t>, 2001)</a:t>
            </a:r>
          </a:p>
          <a:p>
            <a:pPr marL="0" indent="0" algn="ctr">
              <a:buNone/>
            </a:pPr>
            <a:r>
              <a:rPr lang="el-GR" b="1" u="sng" dirty="0">
                <a:solidFill>
                  <a:srgbClr val="C00000"/>
                </a:solidFill>
              </a:rPr>
              <a:t>Υποδείξεις ΟΟΣΑ</a:t>
            </a:r>
            <a:endParaRPr lang="el-GR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dirty="0"/>
              <a:t>Σ</a:t>
            </a:r>
            <a:r>
              <a:rPr lang="el-GR" u="sng" dirty="0"/>
              <a:t>χολική μάθηση:</a:t>
            </a:r>
          </a:p>
          <a:p>
            <a:pPr marL="0" indent="0">
              <a:buNone/>
            </a:pPr>
            <a:r>
              <a:rPr lang="el-GR" dirty="0"/>
              <a:t>- άμεση μάθηση που </a:t>
            </a:r>
            <a:r>
              <a:rPr lang="el-GR" u="sng" dirty="0"/>
              <a:t>θα σχετίζεται με τη ζωή</a:t>
            </a:r>
            <a:r>
              <a:rPr lang="el-GR" dirty="0"/>
              <a:t>, </a:t>
            </a:r>
          </a:p>
          <a:p>
            <a:pPr marL="0" indent="0">
              <a:buNone/>
            </a:pPr>
            <a:r>
              <a:rPr lang="el-GR" dirty="0"/>
              <a:t>και τη </a:t>
            </a:r>
            <a:r>
              <a:rPr lang="el-GR" u="sng" dirty="0"/>
              <a:t>λύση προβλημάτων </a:t>
            </a:r>
            <a:r>
              <a:rPr lang="el-GR" dirty="0"/>
              <a:t>που αφορούν το ίδιο το άτομο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E3FD-1775-4CDE-821D-77F690173FE0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944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l-GR" b="1" dirty="0"/>
              <a:t>OECD, 2001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Δεν έχει σημασία πια το </a:t>
            </a:r>
            <a:r>
              <a:rPr lang="el-GR" i="1" u="sng" dirty="0"/>
              <a:t>τι μαθαίνουν </a:t>
            </a:r>
            <a:r>
              <a:rPr lang="el-GR" dirty="0"/>
              <a:t>οι μαθητές, αλλά το </a:t>
            </a:r>
            <a:r>
              <a:rPr lang="el-GR" i="1" u="sng" dirty="0"/>
              <a:t>τι μπορούν να κάνουν</a:t>
            </a:r>
            <a:r>
              <a:rPr lang="el-GR" dirty="0"/>
              <a:t> με τις γνώσεις και τις δεξιότητές τους στην ευρύτερη ζωή τους εκτός σχολείου, στη δουλειά και στον ελεύθερο χρόνο τους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113829"/>
            <a:ext cx="3157364" cy="219489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8405-7150-4E5A-84FB-39D829EAEDBB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41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1. </a:t>
            </a:r>
            <a:r>
              <a:rPr lang="el-GR" b="1" dirty="0"/>
              <a:t>Τυπική μάθηση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r>
              <a:rPr lang="el-GR" dirty="0"/>
              <a:t>Προκαθορισμένη: </a:t>
            </a:r>
            <a:r>
              <a:rPr lang="el-GR" u="sng" dirty="0"/>
              <a:t>καθοδηγείται</a:t>
            </a:r>
            <a:r>
              <a:rPr lang="el-GR" dirty="0"/>
              <a:t> από κάποιον, </a:t>
            </a:r>
            <a:r>
              <a:rPr lang="el-GR" u="sng" dirty="0"/>
              <a:t>αξιολογείται</a:t>
            </a:r>
            <a:r>
              <a:rPr lang="el-GR" dirty="0"/>
              <a:t> και διεξάγεται με </a:t>
            </a:r>
            <a:r>
              <a:rPr lang="el-GR" u="sng" dirty="0"/>
              <a:t>εξωτερικά</a:t>
            </a:r>
            <a:r>
              <a:rPr lang="el-GR" dirty="0"/>
              <a:t> </a:t>
            </a:r>
            <a:r>
              <a:rPr lang="el-GR" u="sng" dirty="0"/>
              <a:t>κίνητρα </a:t>
            </a:r>
            <a:r>
              <a:rPr lang="el-GR" dirty="0"/>
              <a:t>και όχι από το ίδιο το άτομο (</a:t>
            </a:r>
            <a:r>
              <a:rPr lang="el-GR" dirty="0" err="1"/>
              <a:t>Eshach</a:t>
            </a:r>
            <a:r>
              <a:rPr lang="el-GR" dirty="0"/>
              <a:t>, 2007)</a:t>
            </a:r>
          </a:p>
          <a:p>
            <a:r>
              <a:rPr lang="el-GR" dirty="0"/>
              <a:t>Σε </a:t>
            </a:r>
            <a:r>
              <a:rPr lang="el-GR" u="sng" dirty="0"/>
              <a:t>οργανωμένα, θεσμοθετημένα εκπαιδευτικά πλαίσια, </a:t>
            </a:r>
            <a:r>
              <a:rPr lang="el-GR" dirty="0"/>
              <a:t>οδηγεί στην </a:t>
            </a:r>
            <a:r>
              <a:rPr lang="el-GR" u="sng" dirty="0"/>
              <a:t>απόκτηση</a:t>
            </a:r>
            <a:r>
              <a:rPr lang="el-GR" dirty="0"/>
              <a:t> αναγνωρισμένων σε εθνικό επίπεδο </a:t>
            </a:r>
            <a:r>
              <a:rPr lang="el-GR" u="sng" dirty="0"/>
              <a:t>πιστοποιητικών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6E8-6B71-4EC3-B046-0D513FFEB8D5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863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b="1" dirty="0"/>
              <a:t>Τυπική  εκπαίδευση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Έντονα </a:t>
            </a:r>
            <a:r>
              <a:rPr lang="el-GR" u="sng" dirty="0"/>
              <a:t>θεσμοθετημένο</a:t>
            </a:r>
            <a:r>
              <a:rPr lang="el-GR" dirty="0"/>
              <a:t>, </a:t>
            </a:r>
            <a:r>
              <a:rPr lang="el-GR" u="sng" dirty="0"/>
              <a:t>χρονολογικά    διαβαθμισμένο</a:t>
            </a:r>
            <a:r>
              <a:rPr lang="el-GR" dirty="0"/>
              <a:t> και </a:t>
            </a:r>
            <a:r>
              <a:rPr lang="el-GR" u="sng" dirty="0"/>
              <a:t>ιεραρχικά  δομημένο  </a:t>
            </a:r>
            <a:r>
              <a:rPr lang="el-GR" b="1" u="sng" dirty="0">
                <a:solidFill>
                  <a:srgbClr val="C00000"/>
                </a:solidFill>
              </a:rPr>
              <a:t>«εκπαιδευτικό  σύστημα»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Από την  πρώτη σχολική  εκπαίδευση </a:t>
            </a:r>
          </a:p>
          <a:p>
            <a:pPr marL="0" indent="0">
              <a:buNone/>
            </a:pPr>
            <a:r>
              <a:rPr lang="el-GR" dirty="0"/>
              <a:t>έως τις ανώτερες σπουδές του πανεπιστημίου 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3195-DB4A-40B0-94C9-A3C6EBEA2691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28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b="1" dirty="0"/>
              <a:t>2. Μη τυπική μάθηση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l-GR" sz="2800" dirty="0">
                <a:solidFill>
                  <a:srgbClr val="C00000"/>
                </a:solidFill>
              </a:rPr>
              <a:t>Μεταξύ τυπικής μάθησης και άτυπης μάθησης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l-GR" sz="2800" dirty="0"/>
              <a:t>Λαμβάνει χώρα σε φορείς, οργανισμούς</a:t>
            </a:r>
            <a:r>
              <a:rPr lang="en-US" sz="2800" dirty="0"/>
              <a:t> </a:t>
            </a:r>
            <a:r>
              <a:rPr lang="el-GR" sz="2800" dirty="0"/>
              <a:t>κ.λπ. με έναν προγραμματισμένο, αλλά προσαρμόσιμο τρόπο, είναι δηλαδή </a:t>
            </a:r>
            <a:r>
              <a:rPr lang="el-GR" sz="2800" u="sng" dirty="0"/>
              <a:t>οργανωμένη</a:t>
            </a:r>
            <a:r>
              <a:rPr lang="el-GR" sz="2800" dirty="0"/>
              <a:t>, αλλά </a:t>
            </a:r>
            <a:r>
              <a:rPr lang="el-GR" sz="2800" u="sng" dirty="0"/>
              <a:t>ενέχει και εθελοντικό χαρακτήρα </a:t>
            </a:r>
            <a:r>
              <a:rPr lang="el-GR" sz="2800" dirty="0"/>
              <a:t>(BMFSFJ, 2001).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l-GR" sz="2800" u="sng" dirty="0"/>
              <a:t>Συνήθως </a:t>
            </a:r>
            <a:r>
              <a:rPr lang="el-GR" sz="2800" u="sng" dirty="0">
                <a:solidFill>
                  <a:srgbClr val="C00000"/>
                </a:solidFill>
              </a:rPr>
              <a:t>δεν αξιολογείται</a:t>
            </a:r>
            <a:r>
              <a:rPr lang="el-GR" sz="2800" dirty="0"/>
              <a:t>, και το </a:t>
            </a:r>
            <a:r>
              <a:rPr lang="el-GR" sz="2800" u="sng" dirty="0"/>
              <a:t>κίνητρο</a:t>
            </a:r>
            <a:r>
              <a:rPr lang="el-GR" sz="2800" dirty="0"/>
              <a:t> για μάθηση μπορεί να είναι απολύτως </a:t>
            </a:r>
            <a:r>
              <a:rPr lang="el-GR" sz="2800" u="sng" dirty="0"/>
              <a:t>εσωτερικό</a:t>
            </a:r>
            <a:r>
              <a:rPr lang="el-GR" sz="2800" dirty="0"/>
              <a:t> για τον μαθητευόμενο (</a:t>
            </a:r>
            <a:r>
              <a:rPr lang="el-GR" sz="2800" dirty="0" err="1"/>
              <a:t>Eshach</a:t>
            </a:r>
            <a:r>
              <a:rPr lang="el-GR" sz="2800" dirty="0"/>
              <a:t>, 2007).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C197-2D42-4A68-BD12-1F057AF323D2}" type="datetime6">
              <a:rPr lang="el-GR" smtClean="0"/>
              <a:t>Ιούνιος 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299897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DE0CAC38503FF47AD4F69038B864C8A" ma:contentTypeVersion="14" ma:contentTypeDescription="Δημιουργία νέου εγγράφου" ma:contentTypeScope="" ma:versionID="42c91672aaa239917a0beeabbb8a51ec">
  <xsd:schema xmlns:xsd="http://www.w3.org/2001/XMLSchema" xmlns:xs="http://www.w3.org/2001/XMLSchema" xmlns:p="http://schemas.microsoft.com/office/2006/metadata/properties" xmlns:ns3="07467a6a-8de2-4987-833b-e27912b14dff" xmlns:ns4="55971126-b8a1-464e-886d-e3c03614eb63" targetNamespace="http://schemas.microsoft.com/office/2006/metadata/properties" ma:root="true" ma:fieldsID="d3f04ed56767e85f8eb562d60eaa18dd" ns3:_="" ns4:_="">
    <xsd:import namespace="07467a6a-8de2-4987-833b-e27912b14dff"/>
    <xsd:import namespace="55971126-b8a1-464e-886d-e3c03614eb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67a6a-8de2-4987-833b-e27912b14d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71126-b8a1-464e-886d-e3c03614e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8F7F53-11B7-48DE-A0DB-54816E17CD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467a6a-8de2-4987-833b-e27912b14dff"/>
    <ds:schemaRef ds:uri="55971126-b8a1-464e-886d-e3c03614e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77891F-AA54-4ACD-960F-F99D102616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A3D43B-82A7-4004-B698-237F0414DD7D}">
  <ds:schemaRefs>
    <ds:schemaRef ds:uri="http://purl.org/dc/terms/"/>
    <ds:schemaRef ds:uri="http://schemas.openxmlformats.org/package/2006/metadata/core-properties"/>
    <ds:schemaRef ds:uri="55971126-b8a1-464e-886d-e3c03614eb63"/>
    <ds:schemaRef ds:uri="http://schemas.microsoft.com/office/2006/documentManagement/types"/>
    <ds:schemaRef ds:uri="http://purl.org/dc/elements/1.1/"/>
    <ds:schemaRef ds:uri="http://schemas.microsoft.com/office/2006/metadata/properties"/>
    <ds:schemaRef ds:uri="07467a6a-8de2-4987-833b-e27912b14df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1570</Words>
  <Application>Microsoft Office PowerPoint</Application>
  <PresentationFormat>Προβολή στην οθόνη (4:3)</PresentationFormat>
  <Paragraphs>239</Paragraphs>
  <Slides>29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2" baseType="lpstr">
      <vt:lpstr>Arial</vt:lpstr>
      <vt:lpstr>Calibri</vt:lpstr>
      <vt:lpstr>Θέμα του Office</vt:lpstr>
      <vt:lpstr>- Τυπική  - Μη τυπική  - Άτυπη μάθηση </vt:lpstr>
      <vt:lpstr> Εκπαίδευση για την αειφόρο ανάπτυξη </vt:lpstr>
      <vt:lpstr>Εκπαίδευση για την αειφόρο ανάπτυξη </vt:lpstr>
      <vt:lpstr>Η μάθηση (1)</vt:lpstr>
      <vt:lpstr>Η μάθηση (2)</vt:lpstr>
      <vt:lpstr>OECD, 2001</vt:lpstr>
      <vt:lpstr>1. Τυπική μάθηση</vt:lpstr>
      <vt:lpstr>Τυπική  εκπαίδευση</vt:lpstr>
      <vt:lpstr>2. Μη τυπική μάθηση </vt:lpstr>
      <vt:lpstr>Μη τυπική εκπαίδευση</vt:lpstr>
      <vt:lpstr>Μη-τυπική   εκπαίδευση</vt:lpstr>
      <vt:lpstr>3. Άτυπη μάθηση</vt:lpstr>
      <vt:lpstr>Άτυπη μάθηση</vt:lpstr>
      <vt:lpstr>Άτυπη εκπαίδευση</vt:lpstr>
      <vt:lpstr>Σχολείο και άτυπη μάθηση </vt:lpstr>
      <vt:lpstr>Σχολείο και άτυπη μάθηση</vt:lpstr>
      <vt:lpstr>Το παραδοσιακό σχολείο:  επιμέρους, κλειστό σύστημα</vt:lpstr>
      <vt:lpstr>Χάσμα ανάμεσα στη σχολική  και εξωσχολική ζωή </vt:lpstr>
      <vt:lpstr>Βιωματικές μορφές μάθησης απουσιάζουν...</vt:lpstr>
      <vt:lpstr>Κοινοτικός προσανατολισμός του σχολείου </vt:lpstr>
      <vt:lpstr>Άνοιγμα του σχολείου </vt:lpstr>
      <vt:lpstr>Διαμόρφωση του σχολείου ως χώρου ζωής και εμπειρίας</vt:lpstr>
      <vt:lpstr>Άνοιγμα στον κοινωνικό περίγυρο</vt:lpstr>
      <vt:lpstr>Άνοιγμα στον κοινωνικό περίγυρο</vt:lpstr>
      <vt:lpstr>Παρουσίαση του PowerPoint</vt:lpstr>
      <vt:lpstr>Ελεύθερος χρόνος και άτυπη μάθηση</vt:lpstr>
      <vt:lpstr>Ελεύθερος χρόνος και άτυπη μάθηση</vt:lpstr>
      <vt:lpstr>Συμπερασματικά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HPi5</dc:creator>
  <cp:lastModifiedBy>Nikos CHANIOTAKIS</cp:lastModifiedBy>
  <cp:revision>46</cp:revision>
  <dcterms:created xsi:type="dcterms:W3CDTF">2017-10-31T22:50:13Z</dcterms:created>
  <dcterms:modified xsi:type="dcterms:W3CDTF">2022-06-17T12:05:48Z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0x010100FDE0CAC38503FF47AD4F69038B864C8A</vt:lpwstr>
  </property>
</Properties>
</file>