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8"/>
  </p:notesMasterIdLst>
  <p:handoutMasterIdLst>
    <p:handoutMasterId r:id="rId19"/>
  </p:handoutMasterIdLst>
  <p:sldIdLst>
    <p:sldId id="301" r:id="rId3"/>
    <p:sldId id="257" r:id="rId4"/>
    <p:sldId id="259" r:id="rId5"/>
    <p:sldId id="260" r:id="rId6"/>
    <p:sldId id="261" r:id="rId7"/>
    <p:sldId id="262" r:id="rId8"/>
    <p:sldId id="263" r:id="rId9"/>
    <p:sldId id="264" r:id="rId10"/>
    <p:sldId id="265" r:id="rId11"/>
    <p:sldId id="266" r:id="rId12"/>
    <p:sldId id="267" r:id="rId13"/>
    <p:sldId id="268" r:id="rId14"/>
    <p:sldId id="258" r:id="rId15"/>
    <p:sldId id="269" r:id="rId16"/>
    <p:sldId id="306" r:id="rId1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12" autoAdjust="0"/>
    <p:restoredTop sz="96327" autoAdjust="0"/>
  </p:normalViewPr>
  <p:slideViewPr>
    <p:cSldViewPr snapToGrid="0" snapToObjects="1">
      <p:cViewPr varScale="1">
        <p:scale>
          <a:sx n="101" d="100"/>
          <a:sy n="101" d="100"/>
        </p:scale>
        <p:origin x="1128"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9/5/23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1335280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4" name="Slide Number Placeholder 5"/>
          <p:cNvSpPr>
            <a:spLocks noGrp="1"/>
          </p:cNvSpPr>
          <p:nvPr>
            <p:ph type="sldNum" sz="quarter" idx="11"/>
          </p:nvPr>
        </p:nvSpPr>
        <p:spPr/>
        <p:txBody>
          <a:bodyPr/>
          <a:lstStyle>
            <a:lvl1pPr>
              <a:defRPr/>
            </a:lvl1pPr>
          </a:lstStyle>
          <a:p>
            <a:pPr>
              <a:defRPr/>
            </a:pPr>
            <a:r>
              <a:rPr lang="el-GR"/>
              <a:t>Διαφάνεια </a:t>
            </a:r>
            <a:fld id="{86110938-9AAB-EA45-880A-1ACAB568AF26}" type="slidenum">
              <a:rPr lang="en-US"/>
              <a:pPr>
                <a:defRPr/>
              </a:pPr>
              <a:t>‹#›</a:t>
            </a:fld>
            <a:endParaRPr lang="en-US"/>
          </a:p>
        </p:txBody>
      </p:sp>
    </p:spTree>
    <p:extLst>
      <p:ext uri="{BB962C8B-B14F-4D97-AF65-F5344CB8AC3E}">
        <p14:creationId xmlns:p14="http://schemas.microsoft.com/office/powerpoint/2010/main" val="552217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smtClean="0"/>
            </a:lvl1pPr>
          </a:lstStyle>
          <a:p>
            <a:pPr>
              <a:defRPr/>
            </a:pPr>
            <a:r>
              <a:rPr lang="el-GR"/>
              <a:t>Η Ερευνητική Μεθοδολογία στον Πραγματικό Κόσμο 4η Έκδοση </a:t>
            </a:r>
            <a:endParaRPr lang="en-US"/>
          </a:p>
        </p:txBody>
      </p:sp>
      <p:sp>
        <p:nvSpPr>
          <p:cNvPr id="5" name="Text Placeholder 2"/>
          <p:cNvSpPr>
            <a:spLocks noGrp="1"/>
          </p:cNvSpPr>
          <p:nvPr>
            <p:ph idx="1"/>
          </p:nvPr>
        </p:nvSpPr>
        <p:spPr bwMode="auto">
          <a:xfrm>
            <a:off x="0" y="769938"/>
            <a:ext cx="9144000" cy="5546725"/>
          </a:xfrm>
          <a:prstGeom prst="rect">
            <a:avLst/>
          </a:prstGeom>
          <a:noFill/>
          <a:ln w="3175" cmpd="sng">
            <a:solidFill>
              <a:schemeClr val="accent6">
                <a:lumMod val="60000"/>
                <a:lumOff val="40000"/>
              </a:schemeClr>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txBody>
          <a:bodyPr vert="horz" wrap="square" lIns="91440" tIns="182880" rIns="91440" bIns="91440" numCol="1" anchor="t" anchorCtr="0" compatLnSpc="1">
            <a:prstTxWarp prst="textNoShape">
              <a:avLst/>
            </a:prstTxWarp>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6" name="Slide Number Placeholder 5"/>
          <p:cNvSpPr>
            <a:spLocks noGrp="1"/>
          </p:cNvSpPr>
          <p:nvPr>
            <p:ph type="sldNum" sz="quarter" idx="12"/>
          </p:nvPr>
        </p:nvSpPr>
        <p:spPr>
          <a:xfrm>
            <a:off x="6553200" y="6356350"/>
            <a:ext cx="2133600" cy="365125"/>
          </a:xfrm>
        </p:spPr>
        <p:txBody>
          <a:bodyPr/>
          <a:lstStyle>
            <a:lvl1pPr>
              <a:defRPr/>
            </a:lvl1pPr>
          </a:lstStyle>
          <a:p>
            <a:pPr>
              <a:defRPr/>
            </a:pPr>
            <a:r>
              <a:rPr lang="el-GR"/>
              <a:t>Διαφάνεια </a:t>
            </a:r>
            <a:fld id="{86110938-9AAB-EA45-880A-1ACAB568AF26}" type="slidenum">
              <a:rPr lang="en-US"/>
              <a:pPr>
                <a:defRPr/>
              </a:pPr>
              <a:t>‹#›</a:t>
            </a:fld>
            <a:endParaRPr lang="en-US"/>
          </a:p>
        </p:txBody>
      </p:sp>
    </p:spTree>
    <p:extLst>
      <p:ext uri="{BB962C8B-B14F-4D97-AF65-F5344CB8AC3E}">
        <p14:creationId xmlns:p14="http://schemas.microsoft.com/office/powerpoint/2010/main" val="13128498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smtClean="0"/>
            </a:lvl1pPr>
          </a:lstStyle>
          <a:p>
            <a:pPr>
              <a:defRPr/>
            </a:pPr>
            <a:r>
              <a:rPr lang="el-GR"/>
              <a:t>Η Ερευνητική Μεθοδολογία στον Πραγματικό Κόσμο 4η Έκδοση </a:t>
            </a:r>
            <a:endParaRPr lang="en-US"/>
          </a:p>
        </p:txBody>
      </p:sp>
      <p:sp>
        <p:nvSpPr>
          <p:cNvPr id="5" name="Slide Number Placeholder 5"/>
          <p:cNvSpPr>
            <a:spLocks noGrp="1"/>
          </p:cNvSpPr>
          <p:nvPr>
            <p:ph type="sldNum" sz="quarter" idx="12"/>
          </p:nvPr>
        </p:nvSpPr>
        <p:spPr>
          <a:xfrm>
            <a:off x="6553200" y="6356350"/>
            <a:ext cx="2133600" cy="365125"/>
          </a:xfrm>
        </p:spPr>
        <p:txBody>
          <a:bodyPr/>
          <a:lstStyle>
            <a:lvl1pPr>
              <a:defRPr/>
            </a:lvl1pPr>
          </a:lstStyle>
          <a:p>
            <a:pPr>
              <a:defRPr/>
            </a:pPr>
            <a:r>
              <a:rPr lang="el-GR"/>
              <a:t>Διαφάνεια </a:t>
            </a:r>
            <a:fld id="{86110938-9AAB-EA45-880A-1ACAB568AF26}" type="slidenum">
              <a:rPr lang="en-US"/>
              <a:pPr>
                <a:defRPr/>
              </a:pPr>
              <a:t>‹#›</a:t>
            </a:fld>
            <a:endParaRPr lang="en-US"/>
          </a:p>
        </p:txBody>
      </p:sp>
    </p:spTree>
    <p:extLst>
      <p:ext uri="{BB962C8B-B14F-4D97-AF65-F5344CB8AC3E}">
        <p14:creationId xmlns:p14="http://schemas.microsoft.com/office/powerpoint/2010/main" val="913174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theme" Target="../theme/theme2.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 id="2147483672" r:id="rId3"/>
    <p:sldLayoutId id="2147483673" r:id="rId4"/>
    <p:sldLayoutId id="2147483674"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4</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Ερευνητική Δεοντολογία</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Τι είναι Δημόσιο και τι Ιδιωτικό;</a:t>
            </a:r>
            <a:r>
              <a:rPr lang="en-GB" dirty="0"/>
              <a:t> </a:t>
            </a:r>
            <a:endParaRPr lang="en-US" dirty="0"/>
          </a:p>
        </p:txBody>
      </p:sp>
      <p:sp>
        <p:nvSpPr>
          <p:cNvPr id="3" name="Content Placeholder 2"/>
          <p:cNvSpPr>
            <a:spLocks noGrp="1"/>
          </p:cNvSpPr>
          <p:nvPr>
            <p:ph type="body" idx="1"/>
          </p:nvPr>
        </p:nvSpPr>
        <p:spPr/>
        <p:txBody>
          <a:bodyPr>
            <a:normAutofit fontScale="92500" lnSpcReduction="20000"/>
          </a:bodyPr>
          <a:lstStyle/>
          <a:p>
            <a:pPr lvl="0"/>
            <a:r>
              <a:rPr lang="el-GR" sz="2400" dirty="0"/>
              <a:t>Τί είδους πληροφορία διαμοιράζεται; </a:t>
            </a:r>
            <a:endParaRPr lang="en-GB" sz="2400" dirty="0"/>
          </a:p>
          <a:p>
            <a:pPr lvl="0"/>
            <a:r>
              <a:rPr lang="el-GR" sz="2400" dirty="0"/>
              <a:t>Πόσο προσβάσιμος είναι ο διαδικτυακός χώρος; </a:t>
            </a:r>
            <a:endParaRPr lang="en-GB" sz="2400" dirty="0"/>
          </a:p>
          <a:p>
            <a:pPr lvl="0"/>
            <a:r>
              <a:rPr lang="el-GR" sz="2400" dirty="0"/>
              <a:t>Μπορούν οι χρήστες να επιλέξουν τις ρυθμίσεις </a:t>
            </a:r>
            <a:r>
              <a:rPr lang="el-GR" sz="2400" dirty="0" err="1"/>
              <a:t>ιδιωτικότητας</a:t>
            </a:r>
            <a:r>
              <a:rPr lang="el-GR" sz="2400" dirty="0"/>
              <a:t> και να ελέγξουν ποιος θα μπορεί να έχει πρόσβαση στις πληροφορίες τους; </a:t>
            </a:r>
            <a:endParaRPr lang="en-GB" sz="2400" dirty="0"/>
          </a:p>
          <a:p>
            <a:pPr lvl="0"/>
            <a:r>
              <a:rPr lang="el-GR" sz="2400" dirty="0"/>
              <a:t>Ποιοι είναι οι κανόνες της ομάδας; </a:t>
            </a:r>
            <a:endParaRPr lang="en-GB" sz="2400" dirty="0"/>
          </a:p>
          <a:p>
            <a:pPr lvl="0"/>
            <a:r>
              <a:rPr lang="el-GR" sz="2400" dirty="0"/>
              <a:t>Είναι δυνατόν οι συμμετέχοντες να βιώσουν αρνητικά συναισθήματα αν οι συζητήσεις και οι δηλώσεις τους διαμοιραστούν έξω από την ομάδα ή το προβλεπόμενο ακροατήριο, και ποιος είναι υπεύθυνος για αυτόν τον κίνδυνο;</a:t>
            </a:r>
            <a:endParaRPr lang="en-US" sz="2400" dirty="0"/>
          </a:p>
          <a:p>
            <a:r>
              <a:rPr lang="el-GR" sz="2400" dirty="0"/>
              <a:t>Ποια είναι τα δεοντολογικά διλήμματα σχετικά με τους διαδικτυακούς χώρους συζήτησης (</a:t>
            </a:r>
            <a:r>
              <a:rPr lang="el-GR" sz="2400" dirty="0" err="1"/>
              <a:t>chatrooms</a:t>
            </a:r>
            <a:r>
              <a:rPr lang="el-GR" sz="2400" dirty="0"/>
              <a:t>);</a:t>
            </a:r>
            <a:endParaRPr lang="en-US" sz="2400" dirty="0"/>
          </a:p>
        </p:txBody>
      </p:sp>
    </p:spTree>
    <p:extLst>
      <p:ext uri="{BB962C8B-B14F-4D97-AF65-F5344CB8AC3E}">
        <p14:creationId xmlns:p14="http://schemas.microsoft.com/office/powerpoint/2010/main" val="159757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Πότε μπορεί να αρθεί η υποχρέωση για την εν </a:t>
            </a:r>
            <a:r>
              <a:rPr lang="el-GR" dirty="0" err="1"/>
              <a:t>επιγνώσει</a:t>
            </a:r>
            <a:r>
              <a:rPr lang="el-GR" dirty="0"/>
              <a:t> συναίνεση;</a:t>
            </a:r>
            <a:endParaRPr lang="en-US" dirty="0"/>
          </a:p>
        </p:txBody>
      </p:sp>
      <p:sp>
        <p:nvSpPr>
          <p:cNvPr id="3" name="Content Placeholder 2"/>
          <p:cNvSpPr>
            <a:spLocks noGrp="1"/>
          </p:cNvSpPr>
          <p:nvPr>
            <p:ph type="body" idx="1"/>
          </p:nvPr>
        </p:nvSpPr>
        <p:spPr/>
        <p:txBody>
          <a:bodyPr>
            <a:normAutofit/>
          </a:bodyPr>
          <a:lstStyle/>
          <a:p>
            <a:pPr lvl="0"/>
            <a:r>
              <a:rPr lang="el-GR" sz="2400" dirty="0"/>
              <a:t>Η έρευνα δεν εγκυμονεί παρά μόνο ελάχιστους κινδύνους για τους συμμετέχοντες</a:t>
            </a:r>
            <a:endParaRPr lang="en-US" sz="2400" dirty="0"/>
          </a:p>
          <a:p>
            <a:r>
              <a:rPr lang="el-GR" sz="2400" dirty="0"/>
              <a:t>Κάθε άρση της εν επιγνώσει συναίνεσης δεν θα έχει ανεπιθύμητες συνέπειες στα δικαιώματα ή την ευημερία των υποκειμένων</a:t>
            </a:r>
            <a:r>
              <a:rPr lang="en-US" sz="2400" dirty="0"/>
              <a:t> </a:t>
            </a:r>
            <a:endParaRPr lang="en-GB" sz="2400" dirty="0"/>
          </a:p>
          <a:p>
            <a:r>
              <a:rPr lang="el-GR" sz="2400" dirty="0"/>
              <a:t>Η έρευνα δεν θα μπορούσε να διεξαχθεί χωρίς την άρση</a:t>
            </a:r>
            <a:r>
              <a:rPr lang="en-US" sz="2400" dirty="0"/>
              <a:t> </a:t>
            </a:r>
            <a:endParaRPr lang="el-GR" sz="2400" dirty="0"/>
          </a:p>
          <a:p>
            <a:r>
              <a:rPr lang="el-GR" sz="2400" dirty="0"/>
              <a:t>Όποτε κριθεί κατάλληλο, τα υποκείμενα θα ενημερωθούν με πρόσθετες σχετικές πληροφορίες μετά τη συμμετοχή τους</a:t>
            </a:r>
            <a:r>
              <a:rPr lang="en-US" sz="2400" dirty="0"/>
              <a:t> </a:t>
            </a:r>
          </a:p>
        </p:txBody>
      </p:sp>
    </p:spTree>
    <p:extLst>
      <p:ext uri="{BB962C8B-B14F-4D97-AF65-F5344CB8AC3E}">
        <p14:creationId xmlns:p14="http://schemas.microsoft.com/office/powerpoint/2010/main" val="1815192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Η Δεοντολογική Έρευνα στον </a:t>
            </a:r>
            <a:r>
              <a:rPr lang="el-GR" sz="3200" dirty="0" err="1"/>
              <a:t>Όργανισμό</a:t>
            </a:r>
            <a:r>
              <a:rPr lang="el-GR" sz="3200" dirty="0"/>
              <a:t> μας</a:t>
            </a:r>
            <a:endParaRPr lang="en-US" sz="3200" dirty="0"/>
          </a:p>
        </p:txBody>
      </p:sp>
      <p:sp>
        <p:nvSpPr>
          <p:cNvPr id="3" name="Content Placeholder 2"/>
          <p:cNvSpPr>
            <a:spLocks noGrp="1"/>
          </p:cNvSpPr>
          <p:nvPr>
            <p:ph type="body" idx="1"/>
          </p:nvPr>
        </p:nvSpPr>
        <p:spPr/>
        <p:txBody>
          <a:bodyPr/>
          <a:lstStyle/>
          <a:p>
            <a:pPr lvl="0"/>
            <a:r>
              <a:rPr lang="el-GR" sz="2400" dirty="0"/>
              <a:t>Να συλλέξουν άλλοι μέσα από τον οργανισμό τα δεδομένα ανώνυμα</a:t>
            </a:r>
            <a:endParaRPr lang="en-US" sz="2400" dirty="0"/>
          </a:p>
          <a:p>
            <a:pPr lvl="0"/>
            <a:r>
              <a:rPr lang="el-GR" sz="2400" dirty="0"/>
              <a:t>Να συλλέξει τα δεδομένα κάποιο άλλο μέλος της ερευνητικής ομάδας (εφόσον υπάρχει), το οποίο όμως δεν εμπλέκεται με τον οργανισμό</a:t>
            </a:r>
            <a:endParaRPr lang="en-US" sz="2400" dirty="0"/>
          </a:p>
          <a:p>
            <a:pPr lvl="0"/>
            <a:r>
              <a:rPr lang="el-GR" sz="2400" dirty="0"/>
              <a:t>Να χρησιμοποιηθούν προ-πληρωμένοι φάκελοι και κάλπες για τις απαντήσεις, εφόσον πρόκειται για δημοσκόπηση</a:t>
            </a:r>
            <a:endParaRPr lang="en-US" sz="2400" dirty="0"/>
          </a:p>
        </p:txBody>
      </p:sp>
    </p:spTree>
    <p:extLst>
      <p:ext uri="{BB962C8B-B14F-4D97-AF65-F5344CB8AC3E}">
        <p14:creationId xmlns:p14="http://schemas.microsoft.com/office/powerpoint/2010/main" val="543521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ED8AF-A09E-28D8-CADF-96A3714ED2B3}"/>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583EBA1-3F19-FC71-686C-81F277354668}"/>
              </a:ext>
            </a:extLst>
          </p:cNvPr>
          <p:cNvSpPr>
            <a:spLocks noGrp="1"/>
          </p:cNvSpPr>
          <p:nvPr>
            <p:ph type="body" idx="1"/>
          </p:nvPr>
        </p:nvSpPr>
        <p:spPr>
          <a:xfrm>
            <a:off x="457200" y="6049450"/>
            <a:ext cx="8229600" cy="235566"/>
          </a:xfrm>
        </p:spPr>
        <p:txBody>
          <a:bodyPr/>
          <a:lstStyle/>
          <a:p>
            <a:r>
              <a:rPr lang="el-GR" sz="1000" dirty="0"/>
              <a:t>Μία λίστα ελέγχου δεοντολογικών ζητημάτων – Προσαρμογή από </a:t>
            </a:r>
            <a:r>
              <a:rPr lang="en-US" sz="1000" dirty="0"/>
              <a:t>Patton, 2002</a:t>
            </a:r>
          </a:p>
        </p:txBody>
      </p:sp>
      <p:graphicFrame>
        <p:nvGraphicFramePr>
          <p:cNvPr id="6" name="Table 5"/>
          <p:cNvGraphicFramePr>
            <a:graphicFrameLocks noGrp="1"/>
          </p:cNvGraphicFramePr>
          <p:nvPr>
            <p:extLst>
              <p:ext uri="{D42A27DB-BD31-4B8C-83A1-F6EECF244321}">
                <p14:modId xmlns:p14="http://schemas.microsoft.com/office/powerpoint/2010/main" val="2915433381"/>
              </p:ext>
            </p:extLst>
          </p:nvPr>
        </p:nvGraphicFramePr>
        <p:xfrm>
          <a:off x="254833" y="271372"/>
          <a:ext cx="8288466" cy="5665929"/>
        </p:xfrm>
        <a:graphic>
          <a:graphicData uri="http://schemas.openxmlformats.org/drawingml/2006/table">
            <a:tbl>
              <a:tblPr firstRow="1" bandRow="1">
                <a:tableStyleId>{FABFCF23-3B69-468F-B69F-88F6DE6A72F2}</a:tableStyleId>
              </a:tblPr>
              <a:tblGrid>
                <a:gridCol w="1602989">
                  <a:extLst>
                    <a:ext uri="{9D8B030D-6E8A-4147-A177-3AD203B41FA5}">
                      <a16:colId xmlns:a16="http://schemas.microsoft.com/office/drawing/2014/main" val="939468464"/>
                    </a:ext>
                  </a:extLst>
                </a:gridCol>
                <a:gridCol w="6685477">
                  <a:extLst>
                    <a:ext uri="{9D8B030D-6E8A-4147-A177-3AD203B41FA5}">
                      <a16:colId xmlns:a16="http://schemas.microsoft.com/office/drawing/2014/main" val="753946237"/>
                    </a:ext>
                  </a:extLst>
                </a:gridCol>
              </a:tblGrid>
              <a:tr h="460157">
                <a:tc>
                  <a:txBody>
                    <a:bodyPr/>
                    <a:lstStyle/>
                    <a:p>
                      <a:pPr indent="114300" algn="l">
                        <a:lnSpc>
                          <a:spcPct val="115000"/>
                        </a:lnSpc>
                        <a:spcAft>
                          <a:spcPts val="600"/>
                        </a:spcAft>
                      </a:pPr>
                      <a:r>
                        <a:rPr lang="el-GR" sz="1400" dirty="0">
                          <a:effectLst/>
                        </a:rPr>
                        <a:t>Δεοντολογικό ζήτημα</a:t>
                      </a:r>
                      <a:endParaRPr lang="en-US" sz="1400" dirty="0">
                        <a:effectLst/>
                        <a:latin typeface="Times New Roman"/>
                        <a:ea typeface="Calibri"/>
                      </a:endParaRPr>
                    </a:p>
                  </a:txBody>
                  <a:tcPr marL="68580" marR="68580" marT="0" marB="0"/>
                </a:tc>
                <a:tc>
                  <a:txBody>
                    <a:bodyPr/>
                    <a:lstStyle/>
                    <a:p>
                      <a:pPr indent="114300" algn="just">
                        <a:lnSpc>
                          <a:spcPct val="115000"/>
                        </a:lnSpc>
                        <a:spcAft>
                          <a:spcPts val="600"/>
                        </a:spcAft>
                      </a:pPr>
                      <a:r>
                        <a:rPr lang="el-GR" sz="1400" dirty="0">
                          <a:effectLst/>
                        </a:rPr>
                        <a:t>Περιγραφή</a:t>
                      </a:r>
                      <a:endParaRPr lang="en-US" sz="1400" dirty="0">
                        <a:effectLst/>
                        <a:latin typeface="Times New Roman"/>
                        <a:ea typeface="Calibri"/>
                      </a:endParaRPr>
                    </a:p>
                  </a:txBody>
                  <a:tcPr marL="68580" marR="68580" marT="0" marB="0"/>
                </a:tc>
                <a:extLst>
                  <a:ext uri="{0D108BD9-81ED-4DB2-BD59-A6C34878D82A}">
                    <a16:rowId xmlns:a16="http://schemas.microsoft.com/office/drawing/2014/main" val="3177291359"/>
                  </a:ext>
                </a:extLst>
              </a:tr>
              <a:tr h="584135">
                <a:tc>
                  <a:txBody>
                    <a:bodyPr/>
                    <a:lstStyle/>
                    <a:p>
                      <a:pPr indent="114300" algn="l">
                        <a:lnSpc>
                          <a:spcPct val="115000"/>
                        </a:lnSpc>
                        <a:spcAft>
                          <a:spcPts val="600"/>
                        </a:spcAft>
                      </a:pPr>
                      <a:r>
                        <a:rPr lang="el-GR" sz="1100" b="1" dirty="0">
                          <a:effectLst/>
                        </a:rPr>
                        <a:t>Ιδιωτικότητα</a:t>
                      </a:r>
                      <a:endParaRPr lang="en-US" sz="1100" b="1" dirty="0">
                        <a:effectLst/>
                        <a:latin typeface="Times New Roman"/>
                        <a:ea typeface="Calibri"/>
                      </a:endParaRPr>
                    </a:p>
                  </a:txBody>
                  <a:tcPr marL="68580" marR="68580" marT="0" marB="0"/>
                </a:tc>
                <a:tc>
                  <a:txBody>
                    <a:bodyPr/>
                    <a:lstStyle/>
                    <a:p>
                      <a:pPr indent="114300" algn="just">
                        <a:lnSpc>
                          <a:spcPct val="115000"/>
                        </a:lnSpc>
                        <a:spcAft>
                          <a:spcPts val="600"/>
                        </a:spcAft>
                      </a:pPr>
                      <a:r>
                        <a:rPr lang="el-GR" sz="1100" dirty="0">
                          <a:effectLst/>
                        </a:rPr>
                        <a:t>Το δικαίωμα να μην συμμετέχουμε. Το δικαίωμα να έρχονται σε επαφή μαζί μας λογικές ώρες και να μπορούμε να παραιτηθούμε ανά πάσα στιγμή.</a:t>
                      </a:r>
                      <a:endParaRPr lang="en-US" sz="1100" dirty="0">
                        <a:effectLst/>
                        <a:latin typeface="Times New Roman"/>
                        <a:ea typeface="Calibri"/>
                      </a:endParaRPr>
                    </a:p>
                  </a:txBody>
                  <a:tcPr marL="68580" marR="68580" marT="0" marB="0"/>
                </a:tc>
                <a:extLst>
                  <a:ext uri="{0D108BD9-81ED-4DB2-BD59-A6C34878D82A}">
                    <a16:rowId xmlns:a16="http://schemas.microsoft.com/office/drawing/2014/main" val="2508448875"/>
                  </a:ext>
                </a:extLst>
              </a:tr>
              <a:tr h="731371">
                <a:tc>
                  <a:txBody>
                    <a:bodyPr/>
                    <a:lstStyle/>
                    <a:p>
                      <a:pPr indent="114300" algn="l">
                        <a:lnSpc>
                          <a:spcPct val="115000"/>
                        </a:lnSpc>
                        <a:spcAft>
                          <a:spcPts val="600"/>
                        </a:spcAft>
                      </a:pPr>
                      <a:r>
                        <a:rPr lang="el-GR" sz="1100" b="1">
                          <a:effectLst/>
                        </a:rPr>
                        <a:t>Υποσχέσεις και ανταπόδοση</a:t>
                      </a:r>
                      <a:endParaRPr lang="en-US" sz="1100" b="1">
                        <a:effectLst/>
                        <a:latin typeface="Times New Roman"/>
                        <a:ea typeface="Calibri"/>
                      </a:endParaRPr>
                    </a:p>
                  </a:txBody>
                  <a:tcPr marL="68580" marR="68580" marT="0" marB="0"/>
                </a:tc>
                <a:tc>
                  <a:txBody>
                    <a:bodyPr/>
                    <a:lstStyle/>
                    <a:p>
                      <a:pPr indent="114300" algn="just">
                        <a:lnSpc>
                          <a:spcPct val="115000"/>
                        </a:lnSpc>
                        <a:spcAft>
                          <a:spcPts val="600"/>
                        </a:spcAft>
                      </a:pPr>
                      <a:r>
                        <a:rPr lang="el-GR" sz="1100" dirty="0">
                          <a:effectLst/>
                        </a:rPr>
                        <a:t>Τί αποκομίζουν οι συμμετέχοντες με το συνεργάζονται για την έρευνα; Αν έχουν δοθεί υποσχέσεις (όπως ένα αντίγραφο της τελικής αναφοράς), τότε θα πρέπει να τηρηθούν.</a:t>
                      </a:r>
                      <a:endParaRPr lang="en-US" sz="1100" dirty="0">
                        <a:effectLst/>
                        <a:latin typeface="Times New Roman"/>
                        <a:ea typeface="Calibri"/>
                      </a:endParaRPr>
                    </a:p>
                  </a:txBody>
                  <a:tcPr marL="68580" marR="68580" marT="0" marB="0"/>
                </a:tc>
                <a:extLst>
                  <a:ext uri="{0D108BD9-81ED-4DB2-BD59-A6C34878D82A}">
                    <a16:rowId xmlns:a16="http://schemas.microsoft.com/office/drawing/2014/main" val="1600214296"/>
                  </a:ext>
                </a:extLst>
              </a:tr>
              <a:tr h="731371">
                <a:tc>
                  <a:txBody>
                    <a:bodyPr/>
                    <a:lstStyle/>
                    <a:p>
                      <a:pPr indent="114300" algn="l">
                        <a:lnSpc>
                          <a:spcPct val="115000"/>
                        </a:lnSpc>
                        <a:spcAft>
                          <a:spcPts val="600"/>
                        </a:spcAft>
                      </a:pPr>
                      <a:r>
                        <a:rPr lang="el-GR" sz="1100" b="1" dirty="0">
                          <a:effectLst/>
                        </a:rPr>
                        <a:t>Εκτίμηση κινδύνου</a:t>
                      </a:r>
                      <a:endParaRPr lang="en-US" sz="1100" b="1" dirty="0">
                        <a:effectLst/>
                        <a:latin typeface="Times New Roman"/>
                        <a:ea typeface="Calibri"/>
                      </a:endParaRPr>
                    </a:p>
                  </a:txBody>
                  <a:tcPr marL="68580" marR="68580" marT="0" marB="0"/>
                </a:tc>
                <a:tc>
                  <a:txBody>
                    <a:bodyPr/>
                    <a:lstStyle/>
                    <a:p>
                      <a:pPr indent="114300" algn="just">
                        <a:lnSpc>
                          <a:spcPct val="115000"/>
                        </a:lnSpc>
                        <a:spcAft>
                          <a:spcPts val="600"/>
                        </a:spcAft>
                      </a:pPr>
                      <a:r>
                        <a:rPr lang="el-GR" sz="1100" dirty="0">
                          <a:effectLst/>
                        </a:rPr>
                        <a:t>Με ποιους τρόπους η έρευνα υποβάλλει ανθρώπους σε ψυχολογικό άγχος, τους φορτώνει με νομικές ευθύνες, τους οδηγεί σε αποκλεισμό από συναδέλφους τους; Θα υπάρξουν πολιτικές επιπτώσεις; Πως σχεδιάζουμε να αντιμετωπίσουμε αυτούς του κινδύνους;</a:t>
                      </a:r>
                      <a:endParaRPr lang="en-US" sz="1100" dirty="0">
                        <a:effectLst/>
                        <a:latin typeface="Times New Roman"/>
                        <a:ea typeface="Calibri"/>
                      </a:endParaRPr>
                    </a:p>
                  </a:txBody>
                  <a:tcPr marL="68580" marR="68580" marT="0" marB="0"/>
                </a:tc>
                <a:extLst>
                  <a:ext uri="{0D108BD9-81ED-4DB2-BD59-A6C34878D82A}">
                    <a16:rowId xmlns:a16="http://schemas.microsoft.com/office/drawing/2014/main" val="572373960"/>
                  </a:ext>
                </a:extLst>
              </a:tr>
              <a:tr h="731371">
                <a:tc>
                  <a:txBody>
                    <a:bodyPr/>
                    <a:lstStyle/>
                    <a:p>
                      <a:pPr indent="114300" algn="l">
                        <a:lnSpc>
                          <a:spcPct val="115000"/>
                        </a:lnSpc>
                        <a:spcAft>
                          <a:spcPts val="600"/>
                        </a:spcAft>
                      </a:pPr>
                      <a:r>
                        <a:rPr lang="el-GR" sz="1100" b="1">
                          <a:effectLst/>
                        </a:rPr>
                        <a:t>Εμπιστευτικότητα</a:t>
                      </a:r>
                      <a:endParaRPr lang="en-US" sz="1100" b="1">
                        <a:effectLst/>
                        <a:latin typeface="Times New Roman"/>
                        <a:ea typeface="Calibri"/>
                      </a:endParaRPr>
                    </a:p>
                  </a:txBody>
                  <a:tcPr marL="68580" marR="68580" marT="0" marB="0"/>
                </a:tc>
                <a:tc>
                  <a:txBody>
                    <a:bodyPr/>
                    <a:lstStyle/>
                    <a:p>
                      <a:pPr indent="114300" algn="just">
                        <a:lnSpc>
                          <a:spcPct val="115000"/>
                        </a:lnSpc>
                        <a:spcAft>
                          <a:spcPts val="600"/>
                        </a:spcAft>
                      </a:pPr>
                      <a:r>
                        <a:rPr lang="el-GR" sz="1100" dirty="0">
                          <a:effectLst/>
                        </a:rPr>
                        <a:t>Τί αποτελεί λογική υπόσχεση τήρησης της εμπιστευτικότητας, η οποία να μπορεί να τηρηθεί στην πράξη; Δεν πρέπει να δίνουμε υποσχέσεις που δεν μπορούμε να τηρήσουμε.</a:t>
                      </a:r>
                      <a:endParaRPr lang="en-US" sz="1100" dirty="0">
                        <a:effectLst/>
                        <a:latin typeface="Times New Roman"/>
                        <a:ea typeface="Calibri"/>
                      </a:endParaRPr>
                    </a:p>
                  </a:txBody>
                  <a:tcPr marL="68580" marR="68580" marT="0" marB="0"/>
                </a:tc>
                <a:extLst>
                  <a:ext uri="{0D108BD9-81ED-4DB2-BD59-A6C34878D82A}">
                    <a16:rowId xmlns:a16="http://schemas.microsoft.com/office/drawing/2014/main" val="2404943081"/>
                  </a:ext>
                </a:extLst>
              </a:tr>
              <a:tr h="361548">
                <a:tc>
                  <a:txBody>
                    <a:bodyPr/>
                    <a:lstStyle/>
                    <a:p>
                      <a:pPr indent="114300" algn="l">
                        <a:lnSpc>
                          <a:spcPct val="115000"/>
                        </a:lnSpc>
                        <a:spcAft>
                          <a:spcPts val="600"/>
                        </a:spcAft>
                      </a:pPr>
                      <a:r>
                        <a:rPr lang="el-GR" sz="1100" b="1" dirty="0">
                          <a:effectLst/>
                        </a:rPr>
                        <a:t>Εν επιγνώσει συναίνεση</a:t>
                      </a:r>
                      <a:endParaRPr lang="en-US" sz="1100" b="1" dirty="0">
                        <a:effectLst/>
                        <a:latin typeface="Times New Roman"/>
                        <a:ea typeface="Calibri"/>
                      </a:endParaRPr>
                    </a:p>
                  </a:txBody>
                  <a:tcPr marL="68580" marR="68580" marT="0" marB="0"/>
                </a:tc>
                <a:tc>
                  <a:txBody>
                    <a:bodyPr/>
                    <a:lstStyle/>
                    <a:p>
                      <a:pPr indent="114300" algn="just">
                        <a:lnSpc>
                          <a:spcPct val="115000"/>
                        </a:lnSpc>
                        <a:spcAft>
                          <a:spcPts val="600"/>
                        </a:spcAft>
                      </a:pPr>
                      <a:r>
                        <a:rPr lang="el-GR" sz="1100" dirty="0">
                          <a:effectLst/>
                        </a:rPr>
                        <a:t>Τί είδους επίσημη συγκατάθεση χρειάζεται και πως αυτή θα αποκτηθεί;</a:t>
                      </a:r>
                      <a:endParaRPr lang="en-US" sz="1100" dirty="0">
                        <a:effectLst/>
                        <a:latin typeface="Times New Roman"/>
                        <a:ea typeface="Calibri"/>
                      </a:endParaRPr>
                    </a:p>
                  </a:txBody>
                  <a:tcPr marL="68580" marR="68580" marT="0" marB="0"/>
                </a:tc>
                <a:extLst>
                  <a:ext uri="{0D108BD9-81ED-4DB2-BD59-A6C34878D82A}">
                    <a16:rowId xmlns:a16="http://schemas.microsoft.com/office/drawing/2014/main" val="2154867651"/>
                  </a:ext>
                </a:extLst>
              </a:tr>
              <a:tr h="731371">
                <a:tc>
                  <a:txBody>
                    <a:bodyPr/>
                    <a:lstStyle/>
                    <a:p>
                      <a:pPr indent="114300" algn="l">
                        <a:lnSpc>
                          <a:spcPct val="115000"/>
                        </a:lnSpc>
                        <a:spcAft>
                          <a:spcPts val="600"/>
                        </a:spcAft>
                      </a:pPr>
                      <a:r>
                        <a:rPr lang="el-GR" sz="1100" b="1" dirty="0">
                          <a:effectLst/>
                        </a:rPr>
                        <a:t>Πρόσβαση και ιδιοκτησία δεδομένων</a:t>
                      </a:r>
                      <a:endParaRPr lang="en-US" sz="1100" b="1" dirty="0">
                        <a:effectLst/>
                        <a:latin typeface="Times New Roman"/>
                        <a:ea typeface="Calibri"/>
                      </a:endParaRPr>
                    </a:p>
                  </a:txBody>
                  <a:tcPr marL="68580" marR="68580" marT="0" marB="0"/>
                </a:tc>
                <a:tc>
                  <a:txBody>
                    <a:bodyPr/>
                    <a:lstStyle/>
                    <a:p>
                      <a:pPr indent="114300" algn="just">
                        <a:lnSpc>
                          <a:spcPct val="115000"/>
                        </a:lnSpc>
                        <a:spcAft>
                          <a:spcPts val="600"/>
                        </a:spcAft>
                      </a:pPr>
                      <a:r>
                        <a:rPr lang="el-GR" sz="1100" dirty="0">
                          <a:effectLst/>
                        </a:rPr>
                        <a:t>Ποιος θα έχει πρόσβαση στα δεδομένα και σε ποιον θα ανήκουν; Σιγουρευόμαστε πως αυτό προσδιορίζεται σε κάθε ερευνητικό συμβόλαιο.</a:t>
                      </a:r>
                      <a:endParaRPr lang="en-US" sz="1100" dirty="0">
                        <a:effectLst/>
                        <a:latin typeface="Times New Roman"/>
                        <a:ea typeface="Calibri"/>
                      </a:endParaRPr>
                    </a:p>
                  </a:txBody>
                  <a:tcPr marL="68580" marR="68580" marT="0" marB="0"/>
                </a:tc>
                <a:extLst>
                  <a:ext uri="{0D108BD9-81ED-4DB2-BD59-A6C34878D82A}">
                    <a16:rowId xmlns:a16="http://schemas.microsoft.com/office/drawing/2014/main" val="2249704461"/>
                  </a:ext>
                </a:extLst>
              </a:tr>
              <a:tr h="731371">
                <a:tc>
                  <a:txBody>
                    <a:bodyPr/>
                    <a:lstStyle/>
                    <a:p>
                      <a:pPr indent="114300" algn="l">
                        <a:lnSpc>
                          <a:spcPct val="115000"/>
                        </a:lnSpc>
                        <a:spcAft>
                          <a:spcPts val="600"/>
                        </a:spcAft>
                      </a:pPr>
                      <a:r>
                        <a:rPr lang="el-GR" sz="1100" b="1" dirty="0">
                          <a:effectLst/>
                        </a:rPr>
                        <a:t>Ψυχική υγεία ερευνητή</a:t>
                      </a:r>
                      <a:endParaRPr lang="en-US" sz="1100" b="1" dirty="0">
                        <a:effectLst/>
                        <a:latin typeface="Times New Roman"/>
                        <a:ea typeface="Calibri"/>
                      </a:endParaRPr>
                    </a:p>
                  </a:txBody>
                  <a:tcPr marL="68580" marR="68580" marT="0" marB="0"/>
                </a:tc>
                <a:tc>
                  <a:txBody>
                    <a:bodyPr/>
                    <a:lstStyle/>
                    <a:p>
                      <a:pPr indent="114300" algn="just">
                        <a:lnSpc>
                          <a:spcPct val="115000"/>
                        </a:lnSpc>
                        <a:spcAft>
                          <a:spcPts val="600"/>
                        </a:spcAft>
                      </a:pPr>
                      <a:r>
                        <a:rPr lang="el-GR" sz="1100" dirty="0">
                          <a:effectLst/>
                        </a:rPr>
                        <a:t>Πως θα επηρεαστεί ο ερευνητής από τη διεξαγωγή της έρευνας; Τί θα δει ή θα ακούσει το οποίο θα χρειαστεί να αναφέρει ή για το οποίο θα χρειαστεί να λάβει συμβουλές από ειδικούς;</a:t>
                      </a:r>
                      <a:endParaRPr lang="en-US" sz="1100" dirty="0">
                        <a:effectLst/>
                        <a:latin typeface="Times New Roman"/>
                        <a:ea typeface="Calibri"/>
                      </a:endParaRPr>
                    </a:p>
                  </a:txBody>
                  <a:tcPr marL="68580" marR="68580" marT="0" marB="0"/>
                </a:tc>
                <a:extLst>
                  <a:ext uri="{0D108BD9-81ED-4DB2-BD59-A6C34878D82A}">
                    <a16:rowId xmlns:a16="http://schemas.microsoft.com/office/drawing/2014/main" val="1910664105"/>
                  </a:ext>
                </a:extLst>
              </a:tr>
              <a:tr h="584135">
                <a:tc>
                  <a:txBody>
                    <a:bodyPr/>
                    <a:lstStyle/>
                    <a:p>
                      <a:pPr indent="114300" algn="l">
                        <a:lnSpc>
                          <a:spcPct val="115000"/>
                        </a:lnSpc>
                        <a:spcAft>
                          <a:spcPts val="600"/>
                        </a:spcAft>
                      </a:pPr>
                      <a:r>
                        <a:rPr lang="el-GR" sz="1100" b="1" dirty="0">
                          <a:effectLst/>
                        </a:rPr>
                        <a:t>Συμβουλή</a:t>
                      </a:r>
                      <a:endParaRPr lang="en-US" sz="1100" b="1" dirty="0">
                        <a:effectLst/>
                        <a:latin typeface="Times New Roman"/>
                        <a:ea typeface="Calibri"/>
                      </a:endParaRPr>
                    </a:p>
                  </a:txBody>
                  <a:tcPr marL="68580" marR="68580" marT="0" marB="0"/>
                </a:tc>
                <a:tc>
                  <a:txBody>
                    <a:bodyPr/>
                    <a:lstStyle/>
                    <a:p>
                      <a:pPr indent="114300" algn="just">
                        <a:lnSpc>
                          <a:spcPct val="115000"/>
                        </a:lnSpc>
                        <a:spcAft>
                          <a:spcPts val="600"/>
                        </a:spcAft>
                      </a:pPr>
                      <a:r>
                        <a:rPr lang="el-GR" sz="1100" dirty="0">
                          <a:effectLst/>
                        </a:rPr>
                        <a:t>Σε ποιόν θα μπορεί να απευθυνθεί ο ερευνητής για να εκμυστηρευτεί προβληματισμούς του ή για συμβουλές σε ζητήματα δεοντολογίας κατά τη διάρκεια της έρευνας;</a:t>
                      </a:r>
                      <a:endParaRPr lang="en-US" sz="1100" dirty="0">
                        <a:effectLst/>
                        <a:latin typeface="Times New Roman"/>
                        <a:ea typeface="Calibri"/>
                      </a:endParaRPr>
                    </a:p>
                  </a:txBody>
                  <a:tcPr marL="68580" marR="68580" marT="0" marB="0"/>
                </a:tc>
                <a:extLst>
                  <a:ext uri="{0D108BD9-81ED-4DB2-BD59-A6C34878D82A}">
                    <a16:rowId xmlns:a16="http://schemas.microsoft.com/office/drawing/2014/main" val="3602798181"/>
                  </a:ext>
                </a:extLst>
              </a:tr>
            </a:tbl>
          </a:graphicData>
        </a:graphic>
      </p:graphicFrame>
    </p:spTree>
    <p:extLst>
      <p:ext uri="{BB962C8B-B14F-4D97-AF65-F5344CB8AC3E}">
        <p14:creationId xmlns:p14="http://schemas.microsoft.com/office/powerpoint/2010/main" val="3293556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310CF23-5B3C-3926-4F64-5098F2DD4A68}"/>
              </a:ext>
            </a:extLst>
          </p:cNvPr>
          <p:cNvSpPr>
            <a:spLocks noGrp="1"/>
          </p:cNvSpPr>
          <p:nvPr>
            <p:ph type="body" idx="1"/>
          </p:nvPr>
        </p:nvSpPr>
        <p:spPr/>
        <p:txBody>
          <a:bodyPr/>
          <a:lstStyle/>
          <a:p>
            <a:r>
              <a:rPr lang="el-GR" sz="1000" dirty="0"/>
              <a:t>Οδηγίες καλών πρακτικών για την ασφάλεια των ερευνητών</a:t>
            </a:r>
            <a:r>
              <a:rPr lang="en-US" sz="1000" dirty="0"/>
              <a:t> - </a:t>
            </a:r>
            <a:r>
              <a:rPr lang="el-GR" sz="1000" dirty="0"/>
              <a:t>Προσαρμογή από </a:t>
            </a:r>
            <a:r>
              <a:rPr lang="en-US" sz="1000" dirty="0"/>
              <a:t>Kenyon </a:t>
            </a:r>
            <a:r>
              <a:rPr lang="el-GR" sz="1000" dirty="0"/>
              <a:t>και </a:t>
            </a:r>
            <a:r>
              <a:rPr lang="en-US" sz="1000" dirty="0"/>
              <a:t>Hawker, 1999</a:t>
            </a:r>
          </a:p>
        </p:txBody>
      </p:sp>
      <p:graphicFrame>
        <p:nvGraphicFramePr>
          <p:cNvPr id="5" name="Table 4"/>
          <p:cNvGraphicFramePr>
            <a:graphicFrameLocks noGrp="1"/>
          </p:cNvGraphicFramePr>
          <p:nvPr>
            <p:extLst>
              <p:ext uri="{D42A27DB-BD31-4B8C-83A1-F6EECF244321}">
                <p14:modId xmlns:p14="http://schemas.microsoft.com/office/powerpoint/2010/main" val="2285582739"/>
              </p:ext>
            </p:extLst>
          </p:nvPr>
        </p:nvGraphicFramePr>
        <p:xfrm>
          <a:off x="314084" y="364864"/>
          <a:ext cx="8265939" cy="5609280"/>
        </p:xfrm>
        <a:graphic>
          <a:graphicData uri="http://schemas.openxmlformats.org/drawingml/2006/table">
            <a:tbl>
              <a:tblPr firstRow="1" bandRow="1">
                <a:tableStyleId>{FABFCF23-3B69-468F-B69F-88F6DE6A72F2}</a:tableStyleId>
              </a:tblPr>
              <a:tblGrid>
                <a:gridCol w="1417666">
                  <a:extLst>
                    <a:ext uri="{9D8B030D-6E8A-4147-A177-3AD203B41FA5}">
                      <a16:colId xmlns:a16="http://schemas.microsoft.com/office/drawing/2014/main" val="2206154661"/>
                    </a:ext>
                  </a:extLst>
                </a:gridCol>
                <a:gridCol w="6848273">
                  <a:extLst>
                    <a:ext uri="{9D8B030D-6E8A-4147-A177-3AD203B41FA5}">
                      <a16:colId xmlns:a16="http://schemas.microsoft.com/office/drawing/2014/main" val="1510361570"/>
                    </a:ext>
                  </a:extLst>
                </a:gridCol>
              </a:tblGrid>
              <a:tr h="424038">
                <a:tc gridSpan="2">
                  <a:txBody>
                    <a:bodyPr/>
                    <a:lstStyle/>
                    <a:p>
                      <a:pPr algn="ctr">
                        <a:lnSpc>
                          <a:spcPct val="150000"/>
                        </a:lnSpc>
                        <a:spcAft>
                          <a:spcPts val="0"/>
                        </a:spcAft>
                      </a:pPr>
                      <a:r>
                        <a:rPr lang="el-GR" sz="1600" dirty="0">
                          <a:effectLst/>
                        </a:rPr>
                        <a:t>Ασφάλεια των Ερευνητών</a:t>
                      </a:r>
                      <a:endParaRPr lang="en-GB" sz="1600" b="1"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hMerge="1">
                  <a:txBody>
                    <a:bodyPr/>
                    <a:lstStyle/>
                    <a:p>
                      <a:pPr algn="ctr">
                        <a:lnSpc>
                          <a:spcPct val="150000"/>
                        </a:lnSpc>
                        <a:spcAft>
                          <a:spcPts val="0"/>
                        </a:spcAft>
                      </a:pPr>
                      <a:endParaRPr lang="en-GB"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18061567"/>
                  </a:ext>
                </a:extLst>
              </a:tr>
              <a:tr h="1032499">
                <a:tc>
                  <a:txBody>
                    <a:bodyPr/>
                    <a:lstStyle/>
                    <a:p>
                      <a:pPr indent="114300" algn="l">
                        <a:lnSpc>
                          <a:spcPct val="115000"/>
                        </a:lnSpc>
                        <a:spcAft>
                          <a:spcPts val="600"/>
                        </a:spcAft>
                      </a:pPr>
                      <a:r>
                        <a:rPr lang="el-GR" sz="1400" b="1" dirty="0">
                          <a:effectLst/>
                        </a:rPr>
                        <a:t>Εξοπλισμός</a:t>
                      </a:r>
                      <a:endParaRPr lang="en-US" sz="1400" b="1" dirty="0">
                        <a:effectLst/>
                        <a:latin typeface="Times New Roman"/>
                        <a:ea typeface="Calibri"/>
                      </a:endParaRPr>
                    </a:p>
                  </a:txBody>
                  <a:tcPr marL="68580" marR="68580" marT="0" marB="0"/>
                </a:tc>
                <a:tc>
                  <a:txBody>
                    <a:bodyPr/>
                    <a:lstStyle/>
                    <a:p>
                      <a:pPr indent="114300" algn="just">
                        <a:lnSpc>
                          <a:spcPct val="115000"/>
                        </a:lnSpc>
                        <a:spcAft>
                          <a:spcPts val="600"/>
                        </a:spcAft>
                      </a:pPr>
                      <a:r>
                        <a:rPr lang="el-GR" sz="1400" dirty="0">
                          <a:effectLst/>
                        </a:rPr>
                        <a:t>Κουβαλάτε μαζί σας κινητό τηλέφωνο. Χρησιμοποιείστε επίσημα επιστολόχαρτα για το διακανονισμό και την επιβεβαίωση των συνεντεύξεων και επιδείξτε την επαγγελματική σας ταυτότητα αν διαθέτετε</a:t>
                      </a:r>
                      <a:endParaRPr lang="en-US" sz="1400" dirty="0">
                        <a:effectLst/>
                        <a:latin typeface="Times New Roman"/>
                        <a:ea typeface="Calibri"/>
                      </a:endParaRPr>
                    </a:p>
                  </a:txBody>
                  <a:tcPr marL="68580" marR="68580" marT="0" marB="0"/>
                </a:tc>
                <a:extLst>
                  <a:ext uri="{0D108BD9-81ED-4DB2-BD59-A6C34878D82A}">
                    <a16:rowId xmlns:a16="http://schemas.microsoft.com/office/drawing/2014/main" val="3618970341"/>
                  </a:ext>
                </a:extLst>
              </a:tr>
              <a:tr h="863237">
                <a:tc>
                  <a:txBody>
                    <a:bodyPr/>
                    <a:lstStyle/>
                    <a:p>
                      <a:pPr indent="114300" algn="l">
                        <a:lnSpc>
                          <a:spcPct val="115000"/>
                        </a:lnSpc>
                        <a:spcAft>
                          <a:spcPts val="600"/>
                        </a:spcAft>
                      </a:pPr>
                      <a:r>
                        <a:rPr lang="el-GR" sz="1400" b="1" dirty="0">
                          <a:effectLst/>
                        </a:rPr>
                        <a:t>Προσωπική διαγωγή</a:t>
                      </a:r>
                      <a:endParaRPr lang="en-US" sz="1400" b="1" dirty="0">
                        <a:effectLst/>
                        <a:latin typeface="Times New Roman"/>
                        <a:ea typeface="Calibri"/>
                      </a:endParaRPr>
                    </a:p>
                  </a:txBody>
                  <a:tcPr marL="68580" marR="68580" marT="0" marB="0"/>
                </a:tc>
                <a:tc>
                  <a:txBody>
                    <a:bodyPr/>
                    <a:lstStyle/>
                    <a:p>
                      <a:pPr indent="114300" algn="just">
                        <a:lnSpc>
                          <a:spcPct val="115000"/>
                        </a:lnSpc>
                        <a:spcAft>
                          <a:spcPts val="600"/>
                        </a:spcAft>
                      </a:pPr>
                      <a:r>
                        <a:rPr lang="el-GR" sz="1400" dirty="0">
                          <a:effectLst/>
                        </a:rPr>
                        <a:t>Αποκτήσετε συναίσθηση της γλώσσας του σώματος.</a:t>
                      </a:r>
                      <a:r>
                        <a:rPr lang="el-GR" sz="1400" baseline="0" dirty="0">
                          <a:effectLst/>
                        </a:rPr>
                        <a:t> </a:t>
                      </a:r>
                      <a:endParaRPr lang="en-US" sz="1400" dirty="0">
                        <a:effectLst/>
                      </a:endParaRPr>
                    </a:p>
                    <a:p>
                      <a:pPr indent="114300" algn="just">
                        <a:lnSpc>
                          <a:spcPct val="115000"/>
                        </a:lnSpc>
                        <a:spcAft>
                          <a:spcPts val="600"/>
                        </a:spcAft>
                      </a:pPr>
                      <a:r>
                        <a:rPr lang="el-GR" sz="1400" dirty="0">
                          <a:effectLst/>
                        </a:rPr>
                        <a:t>Να είστε ειλικρινείς, αλλά όχι υπερβολικά φιλικοί, ντυθείτε με τον κατάλληλο τρόπο και αποφύγετε να φοράτε ακριβά αξεσουάρ.</a:t>
                      </a:r>
                      <a:endParaRPr lang="en-US" sz="1400" dirty="0">
                        <a:effectLst/>
                        <a:latin typeface="Times New Roman"/>
                        <a:ea typeface="Calibri"/>
                      </a:endParaRPr>
                    </a:p>
                  </a:txBody>
                  <a:tcPr marL="68580" marR="68580" marT="0" marB="0"/>
                </a:tc>
                <a:extLst>
                  <a:ext uri="{0D108BD9-81ED-4DB2-BD59-A6C34878D82A}">
                    <a16:rowId xmlns:a16="http://schemas.microsoft.com/office/drawing/2014/main" val="1164372231"/>
                  </a:ext>
                </a:extLst>
              </a:tr>
              <a:tr h="1336431">
                <a:tc>
                  <a:txBody>
                    <a:bodyPr/>
                    <a:lstStyle/>
                    <a:p>
                      <a:pPr indent="114300" algn="l">
                        <a:lnSpc>
                          <a:spcPct val="115000"/>
                        </a:lnSpc>
                        <a:spcAft>
                          <a:spcPts val="600"/>
                        </a:spcAft>
                      </a:pPr>
                      <a:r>
                        <a:rPr lang="el-GR" sz="1400" b="1" dirty="0">
                          <a:effectLst/>
                        </a:rPr>
                        <a:t>Γνώση και λογοδοσία</a:t>
                      </a:r>
                      <a:endParaRPr lang="en-US" sz="1400" b="1" dirty="0">
                        <a:effectLst/>
                        <a:latin typeface="Times New Roman"/>
                        <a:ea typeface="Calibri"/>
                      </a:endParaRPr>
                    </a:p>
                  </a:txBody>
                  <a:tcPr marL="68580" marR="68580" marT="0" marB="0"/>
                </a:tc>
                <a:tc>
                  <a:txBody>
                    <a:bodyPr/>
                    <a:lstStyle/>
                    <a:p>
                      <a:pPr indent="114300" algn="just">
                        <a:lnSpc>
                          <a:spcPct val="115000"/>
                        </a:lnSpc>
                        <a:spcAft>
                          <a:spcPts val="600"/>
                        </a:spcAft>
                      </a:pPr>
                      <a:r>
                        <a:rPr lang="el-GR" sz="1400" dirty="0">
                          <a:effectLst/>
                        </a:rPr>
                        <a:t>Να έχετε μια καλή γνώση του περιβάλλοντος εργασίας, τόσο όσον αφορά στο χώρο της έρευνας, όσο και τη γενικότερη γεωγραφική περιοχή.</a:t>
                      </a:r>
                      <a:endParaRPr lang="en-US" sz="1400" dirty="0">
                        <a:effectLst/>
                      </a:endParaRPr>
                    </a:p>
                    <a:p>
                      <a:pPr indent="114300" algn="just">
                        <a:lnSpc>
                          <a:spcPct val="115000"/>
                        </a:lnSpc>
                        <a:spcAft>
                          <a:spcPts val="600"/>
                        </a:spcAft>
                      </a:pPr>
                      <a:r>
                        <a:rPr lang="el-GR" sz="1400" dirty="0">
                          <a:effectLst/>
                        </a:rPr>
                        <a:t>Καταγράψετε και αναφέρετε κάθε αμφιβολία ή γεγονός, όσο κοινό και αν φαίνεται.</a:t>
                      </a:r>
                      <a:endParaRPr lang="en-US" sz="1400" dirty="0">
                        <a:effectLst/>
                      </a:endParaRPr>
                    </a:p>
                    <a:p>
                      <a:pPr indent="114300" algn="just">
                        <a:lnSpc>
                          <a:spcPct val="115000"/>
                        </a:lnSpc>
                        <a:spcAft>
                          <a:spcPts val="600"/>
                        </a:spcAft>
                      </a:pPr>
                      <a:r>
                        <a:rPr lang="el-GR" sz="1400" dirty="0">
                          <a:effectLst/>
                        </a:rPr>
                        <a:t>Συμβουλευτείτε άλλους για τις κινήσεις σας κάθε στιγμή που είστε στο πεδίο.</a:t>
                      </a:r>
                      <a:endParaRPr lang="en-US" sz="1400" dirty="0">
                        <a:effectLst/>
                        <a:latin typeface="Times New Roman"/>
                        <a:ea typeface="Calibri"/>
                      </a:endParaRPr>
                    </a:p>
                  </a:txBody>
                  <a:tcPr marL="68580" marR="68580" marT="0" marB="0"/>
                </a:tc>
                <a:extLst>
                  <a:ext uri="{0D108BD9-81ED-4DB2-BD59-A6C34878D82A}">
                    <a16:rowId xmlns:a16="http://schemas.microsoft.com/office/drawing/2014/main" val="438612472"/>
                  </a:ext>
                </a:extLst>
              </a:tr>
              <a:tr h="1953075">
                <a:tc>
                  <a:txBody>
                    <a:bodyPr/>
                    <a:lstStyle/>
                    <a:p>
                      <a:pPr indent="114300" algn="l">
                        <a:lnSpc>
                          <a:spcPct val="115000"/>
                        </a:lnSpc>
                        <a:spcAft>
                          <a:spcPts val="600"/>
                        </a:spcAft>
                      </a:pPr>
                      <a:r>
                        <a:rPr lang="el-GR" sz="1400" b="1" dirty="0">
                          <a:effectLst/>
                        </a:rPr>
                        <a:t>Ανασταλτικές στρατηγικές</a:t>
                      </a:r>
                      <a:endParaRPr lang="en-US" sz="1400" b="1" dirty="0">
                        <a:effectLst/>
                        <a:latin typeface="Times New Roman"/>
                        <a:ea typeface="Calibri"/>
                      </a:endParaRPr>
                    </a:p>
                  </a:txBody>
                  <a:tcPr marL="68580" marR="68580" marT="0" marB="0"/>
                </a:tc>
                <a:tc>
                  <a:txBody>
                    <a:bodyPr/>
                    <a:lstStyle/>
                    <a:p>
                      <a:pPr indent="114300" algn="just">
                        <a:lnSpc>
                          <a:spcPct val="115000"/>
                        </a:lnSpc>
                        <a:spcAft>
                          <a:spcPts val="600"/>
                        </a:spcAft>
                      </a:pPr>
                      <a:r>
                        <a:rPr lang="el-GR" sz="1400" dirty="0">
                          <a:effectLst/>
                        </a:rPr>
                        <a:t>Αν είναι δυνατόν, αποφύγετε νυχτερινά ωράρια.</a:t>
                      </a:r>
                      <a:endParaRPr lang="en-US" sz="1400" dirty="0">
                        <a:effectLst/>
                      </a:endParaRPr>
                    </a:p>
                    <a:p>
                      <a:pPr indent="114300" algn="just">
                        <a:lnSpc>
                          <a:spcPct val="115000"/>
                        </a:lnSpc>
                        <a:spcAft>
                          <a:spcPts val="600"/>
                        </a:spcAft>
                      </a:pPr>
                      <a:r>
                        <a:rPr lang="el-GR" sz="1400" dirty="0">
                          <a:effectLst/>
                        </a:rPr>
                        <a:t>Αν παίρνετε συνέντευξη από κάποιον στο σπίτι του, πάρετε μαζί σας και έναν δεύτερο συνεργάτη ως συνοδό.</a:t>
                      </a:r>
                      <a:endParaRPr lang="en-US" sz="1400" dirty="0">
                        <a:effectLst/>
                      </a:endParaRPr>
                    </a:p>
                    <a:p>
                      <a:pPr indent="114300" algn="just">
                        <a:lnSpc>
                          <a:spcPct val="115000"/>
                        </a:lnSpc>
                        <a:spcAft>
                          <a:spcPts val="600"/>
                        </a:spcAft>
                      </a:pPr>
                      <a:r>
                        <a:rPr lang="el-GR" sz="1400" dirty="0">
                          <a:effectLst/>
                        </a:rPr>
                        <a:t>Αποφύγετε πιθανές επικίνδυνες περιοχές.</a:t>
                      </a:r>
                      <a:r>
                        <a:rPr lang="el-GR" sz="1400" baseline="0" dirty="0">
                          <a:effectLst/>
                        </a:rPr>
                        <a:t> </a:t>
                      </a:r>
                      <a:r>
                        <a:rPr lang="el-GR" sz="1400" dirty="0">
                          <a:effectLst/>
                        </a:rPr>
                        <a:t>Προσπαθήστε να χρησιμοποιήσετε πληροφοριοδότες οι οποίοι είναι κατά κάποιον τρόπο «γνωστοί», για παράδειγμα.</a:t>
                      </a:r>
                      <a:endParaRPr lang="en-US" sz="1400" dirty="0">
                        <a:effectLst/>
                      </a:endParaRPr>
                    </a:p>
                    <a:p>
                      <a:pPr indent="114300" algn="just">
                        <a:lnSpc>
                          <a:spcPct val="115000"/>
                        </a:lnSpc>
                        <a:spcAft>
                          <a:spcPts val="600"/>
                        </a:spcAft>
                      </a:pPr>
                      <a:r>
                        <a:rPr lang="el-GR" sz="1400" dirty="0">
                          <a:effectLst/>
                        </a:rPr>
                        <a:t>Αποφύγετε να πιέσετε οποιονδήποτε να αναμειχθεί στην έρευνα.</a:t>
                      </a:r>
                      <a:endParaRPr lang="en-US" sz="1400" dirty="0">
                        <a:effectLst/>
                        <a:latin typeface="Times New Roman"/>
                        <a:ea typeface="Calibri"/>
                      </a:endParaRPr>
                    </a:p>
                  </a:txBody>
                  <a:tcPr marL="68580" marR="68580" marT="0" marB="0"/>
                </a:tc>
                <a:extLst>
                  <a:ext uri="{0D108BD9-81ED-4DB2-BD59-A6C34878D82A}">
                    <a16:rowId xmlns:a16="http://schemas.microsoft.com/office/drawing/2014/main" val="1996413848"/>
                  </a:ext>
                </a:extLst>
              </a:tr>
            </a:tbl>
          </a:graphicData>
        </a:graphic>
      </p:graphicFrame>
    </p:spTree>
    <p:extLst>
      <p:ext uri="{BB962C8B-B14F-4D97-AF65-F5344CB8AC3E}">
        <p14:creationId xmlns:p14="http://schemas.microsoft.com/office/powerpoint/2010/main" val="121214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fontScale="92500" lnSpcReduction="10000"/>
          </a:bodyPr>
          <a:lstStyle/>
          <a:p>
            <a:pPr marL="0" indent="0">
              <a:buNone/>
            </a:pPr>
            <a:r>
              <a:rPr lang="el-GR" sz="2400" dirty="0"/>
              <a:t>Έχοντας μελετήσει αυτό το κεφάλαιο θα είστε σε θέση να:</a:t>
            </a:r>
          </a:p>
          <a:p>
            <a:pPr lvl="0"/>
            <a:r>
              <a:rPr lang="el-GR" sz="2400" dirty="0"/>
              <a:t>Ορίσετε την έννοια της δεοντολογίας.</a:t>
            </a:r>
            <a:endParaRPr lang="en-US" sz="2400" dirty="0"/>
          </a:p>
          <a:p>
            <a:pPr lvl="0"/>
            <a:r>
              <a:rPr lang="el-GR" sz="2400" dirty="0"/>
              <a:t>Εξηγήσετε γιατί η δεοντολογία είναι στην εποχή μας τόσο σημαντική για τους οργανισμούς και τα άτομα που διεξάγουν έρευνα.</a:t>
            </a:r>
            <a:endParaRPr lang="en-US" sz="2400" dirty="0"/>
          </a:p>
          <a:p>
            <a:pPr lvl="0"/>
            <a:r>
              <a:rPr lang="el-GR" sz="2400" dirty="0"/>
              <a:t>Περιγράφετε γιατί είναι σημαντικό να υιοθετείται μία δεοντολογική προσέγγιση για την έρευνα.</a:t>
            </a:r>
            <a:endParaRPr lang="en-US" sz="2400" dirty="0"/>
          </a:p>
          <a:p>
            <a:pPr lvl="0"/>
            <a:r>
              <a:rPr lang="el-GR" sz="2400" dirty="0"/>
              <a:t>Περιγράφετε πως οι δεοντολογικές αρχές λειτουργούν προς ωφέλεια του ορθού ερευνητικού σχεδιασμού.</a:t>
            </a:r>
            <a:endParaRPr lang="en-US" sz="2400" dirty="0"/>
          </a:p>
          <a:p>
            <a:pPr lvl="0"/>
            <a:r>
              <a:rPr lang="el-GR" sz="2400" dirty="0"/>
              <a:t>Εφαρμόζετε ένα δεοντολογικό πλαίσιο στο δικό σας ερευνητικό σχεδιασμό και στην πρακτική του. </a:t>
            </a:r>
            <a:endParaRPr lang="en-US" sz="2400" dirty="0"/>
          </a:p>
          <a:p>
            <a:pPr marL="342900" indent="0">
              <a:buNone/>
            </a:pP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Τι εννοούμε με τον όρο δεοντολογία? </a:t>
            </a:r>
            <a:endParaRPr lang="en-US" sz="3600" dirty="0"/>
          </a:p>
        </p:txBody>
      </p:sp>
      <p:sp>
        <p:nvSpPr>
          <p:cNvPr id="3" name="Text Placeholder 2">
            <a:extLst>
              <a:ext uri="{FF2B5EF4-FFF2-40B4-BE49-F238E27FC236}">
                <a16:creationId xmlns:a16="http://schemas.microsoft.com/office/drawing/2014/main" id="{368B54D5-938D-6317-4067-80F1E61105B7}"/>
              </a:ext>
            </a:extLst>
          </p:cNvPr>
          <p:cNvSpPr>
            <a:spLocks noGrp="1"/>
          </p:cNvSpPr>
          <p:nvPr>
            <p:ph type="body" idx="1"/>
          </p:nvPr>
        </p:nvSpPr>
        <p:spPr>
          <a:xfrm>
            <a:off x="457200" y="5789361"/>
            <a:ext cx="8229600" cy="307777"/>
          </a:xfrm>
        </p:spPr>
        <p:txBody>
          <a:bodyPr/>
          <a:lstStyle/>
          <a:p>
            <a:r>
              <a:rPr lang="el-GR" sz="1000" b="1" dirty="0">
                <a:solidFill>
                  <a:prstClr val="black"/>
                </a:solidFill>
                <a:latin typeface="Arial"/>
                <a:cs typeface="Arial"/>
              </a:rPr>
              <a:t>Μία σύνοψη των ηθικών θέσεων</a:t>
            </a:r>
            <a:endParaRPr lang="en-US" sz="1000" dirty="0"/>
          </a:p>
        </p:txBody>
      </p:sp>
      <p:graphicFrame>
        <p:nvGraphicFramePr>
          <p:cNvPr id="7" name="Table 6"/>
          <p:cNvGraphicFramePr>
            <a:graphicFrameLocks noGrp="1"/>
          </p:cNvGraphicFramePr>
          <p:nvPr>
            <p:extLst>
              <p:ext uri="{D42A27DB-BD31-4B8C-83A1-F6EECF244321}">
                <p14:modId xmlns:p14="http://schemas.microsoft.com/office/powerpoint/2010/main" val="2653341995"/>
              </p:ext>
            </p:extLst>
          </p:nvPr>
        </p:nvGraphicFramePr>
        <p:xfrm>
          <a:off x="432842" y="1295399"/>
          <a:ext cx="8253958" cy="4493962"/>
        </p:xfrm>
        <a:graphic>
          <a:graphicData uri="http://schemas.openxmlformats.org/drawingml/2006/table">
            <a:tbl>
              <a:tblPr firstRow="1" bandRow="1">
                <a:tableStyleId>{FABFCF23-3B69-468F-B69F-88F6DE6A72F2}</a:tableStyleId>
              </a:tblPr>
              <a:tblGrid>
                <a:gridCol w="2197138">
                  <a:extLst>
                    <a:ext uri="{9D8B030D-6E8A-4147-A177-3AD203B41FA5}">
                      <a16:colId xmlns:a16="http://schemas.microsoft.com/office/drawing/2014/main" val="1125196339"/>
                    </a:ext>
                  </a:extLst>
                </a:gridCol>
                <a:gridCol w="3028410">
                  <a:extLst>
                    <a:ext uri="{9D8B030D-6E8A-4147-A177-3AD203B41FA5}">
                      <a16:colId xmlns:a16="http://schemas.microsoft.com/office/drawing/2014/main" val="1332208728"/>
                    </a:ext>
                  </a:extLst>
                </a:gridCol>
                <a:gridCol w="3028410">
                  <a:extLst>
                    <a:ext uri="{9D8B030D-6E8A-4147-A177-3AD203B41FA5}">
                      <a16:colId xmlns:a16="http://schemas.microsoft.com/office/drawing/2014/main" val="195724353"/>
                    </a:ext>
                  </a:extLst>
                </a:gridCol>
              </a:tblGrid>
              <a:tr h="573381">
                <a:tc gridSpan="3">
                  <a:txBody>
                    <a:bodyPr/>
                    <a:lstStyle/>
                    <a:p>
                      <a:pPr algn="ctr">
                        <a:lnSpc>
                          <a:spcPct val="150000"/>
                        </a:lnSpc>
                        <a:spcAft>
                          <a:spcPts val="0"/>
                        </a:spcAft>
                        <a:tabLst>
                          <a:tab pos="1828800" algn="ctr"/>
                          <a:tab pos="3200400" algn="ctr"/>
                          <a:tab pos="4572000" algn="ctr"/>
                        </a:tabLst>
                      </a:pPr>
                      <a:r>
                        <a:rPr lang="el-GR" sz="2000" dirty="0">
                          <a:effectLst/>
                        </a:rPr>
                        <a:t>Ηθικές Θέσεις</a:t>
                      </a:r>
                      <a:endParaRPr lang="en-GB" sz="2000" b="1" i="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322788691"/>
                  </a:ext>
                </a:extLst>
              </a:tr>
              <a:tr h="373991">
                <a:tc>
                  <a:txBody>
                    <a:bodyPr/>
                    <a:lstStyle/>
                    <a:p>
                      <a:pPr marL="0" indent="0">
                        <a:lnSpc>
                          <a:spcPct val="150000"/>
                        </a:lnSpc>
                        <a:spcAft>
                          <a:spcPts val="0"/>
                        </a:spcAft>
                        <a:buFontTx/>
                        <a:buNone/>
                      </a:pPr>
                      <a:endParaRPr lang="en-US" sz="1400" baseline="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indent="114300" algn="just">
                        <a:lnSpc>
                          <a:spcPct val="115000"/>
                        </a:lnSpc>
                        <a:spcAft>
                          <a:spcPts val="600"/>
                        </a:spcAft>
                      </a:pPr>
                      <a:r>
                        <a:rPr lang="el-GR" sz="1600" b="1" dirty="0">
                          <a:effectLst/>
                        </a:rPr>
                        <a:t>Καθολική</a:t>
                      </a:r>
                      <a:endParaRPr lang="en-US" sz="1600" b="1" dirty="0">
                        <a:effectLst/>
                        <a:latin typeface="+mn-lt"/>
                        <a:ea typeface="Calibri"/>
                      </a:endParaRPr>
                    </a:p>
                  </a:txBody>
                  <a:tcPr marL="68580" marR="68580" marT="0" marB="0"/>
                </a:tc>
                <a:tc>
                  <a:txBody>
                    <a:bodyPr/>
                    <a:lstStyle/>
                    <a:p>
                      <a:pPr indent="114300" algn="just">
                        <a:lnSpc>
                          <a:spcPct val="115000"/>
                        </a:lnSpc>
                        <a:spcAft>
                          <a:spcPts val="600"/>
                        </a:spcAft>
                      </a:pPr>
                      <a:r>
                        <a:rPr lang="el-GR" sz="1600" b="1" dirty="0">
                          <a:effectLst/>
                        </a:rPr>
                        <a:t>Ενδεχομενική / Σχετικιστική</a:t>
                      </a:r>
                      <a:endParaRPr lang="en-US" sz="1600" b="1" dirty="0">
                        <a:effectLst/>
                        <a:latin typeface="+mn-lt"/>
                        <a:ea typeface="Calibri"/>
                      </a:endParaRPr>
                    </a:p>
                  </a:txBody>
                  <a:tcPr marL="68580" marR="68580" marT="0" marB="0"/>
                </a:tc>
                <a:extLst>
                  <a:ext uri="{0D108BD9-81ED-4DB2-BD59-A6C34878D82A}">
                    <a16:rowId xmlns:a16="http://schemas.microsoft.com/office/drawing/2014/main" val="2473517212"/>
                  </a:ext>
                </a:extLst>
              </a:tr>
              <a:tr h="1612086">
                <a:tc>
                  <a:txBody>
                    <a:bodyPr/>
                    <a:lstStyle/>
                    <a:p>
                      <a:pPr indent="114300" algn="just">
                        <a:lnSpc>
                          <a:spcPct val="115000"/>
                        </a:lnSpc>
                        <a:spcAft>
                          <a:spcPts val="600"/>
                        </a:spcAft>
                      </a:pPr>
                      <a:r>
                        <a:rPr lang="el-GR" sz="1600" b="1" dirty="0">
                          <a:effectLst/>
                        </a:rPr>
                        <a:t>Δεοντολογική / μη-</a:t>
                      </a:r>
                      <a:r>
                        <a:rPr lang="el-GR" sz="1600" b="1" dirty="0" err="1">
                          <a:effectLst/>
                        </a:rPr>
                        <a:t>συνεπειοκρατική</a:t>
                      </a:r>
                      <a:r>
                        <a:rPr lang="el-GR" sz="1600" b="1" dirty="0">
                          <a:effectLst/>
                        </a:rPr>
                        <a:t> </a:t>
                      </a:r>
                      <a:endParaRPr lang="en-US" sz="1600" b="1" dirty="0">
                        <a:effectLst/>
                        <a:latin typeface="+mn-lt"/>
                        <a:ea typeface="Calibri"/>
                      </a:endParaRPr>
                    </a:p>
                  </a:txBody>
                  <a:tcPr marL="68580" marR="68580" marT="0" marB="0"/>
                </a:tc>
                <a:tc>
                  <a:txBody>
                    <a:bodyPr/>
                    <a:lstStyle/>
                    <a:p>
                      <a:pPr marL="0" indent="0">
                        <a:lnSpc>
                          <a:spcPct val="150000"/>
                        </a:lnSpc>
                        <a:spcAft>
                          <a:spcPts val="0"/>
                        </a:spcAft>
                        <a:buFontTx/>
                        <a:buNone/>
                      </a:pPr>
                      <a:r>
                        <a:rPr lang="el-GR" sz="1400" kern="1200" dirty="0">
                          <a:effectLst/>
                        </a:rPr>
                        <a:t>Δεν πρέπει ποτέ να παραβαίνουμε τις ηθικές αρχές. Μία τέτοια παραβίαση είναι ηθικά εσφαλμένη και καταστροφική για την κοινωνική έρευνα</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indent="0">
                        <a:lnSpc>
                          <a:spcPct val="150000"/>
                        </a:lnSpc>
                        <a:spcAft>
                          <a:spcPts val="0"/>
                        </a:spcAft>
                        <a:buFontTx/>
                        <a:buNone/>
                      </a:pPr>
                      <a:r>
                        <a:rPr lang="el-GR" sz="1400" kern="1200" dirty="0">
                          <a:effectLst/>
                        </a:rPr>
                        <a:t>Τα καθήκοντα εξαρτώνται από τη χώρα, την κοινότητα, την επαγγελματική ομάδα</a:t>
                      </a:r>
                      <a:r>
                        <a:rPr lang="el-GR" sz="1400" kern="1200" baseline="0" dirty="0">
                          <a:effectLst/>
                        </a:rPr>
                        <a:t> και τους πελάτες</a:t>
                      </a:r>
                      <a:endParaRPr lang="el-GR" sz="1400" kern="1200" baseline="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403193285"/>
                  </a:ext>
                </a:extLst>
              </a:tr>
              <a:tr h="1934504">
                <a:tc>
                  <a:txBody>
                    <a:bodyPr/>
                    <a:lstStyle/>
                    <a:p>
                      <a:pPr indent="114300" algn="just">
                        <a:lnSpc>
                          <a:spcPct val="115000"/>
                        </a:lnSpc>
                        <a:spcAft>
                          <a:spcPts val="600"/>
                        </a:spcAft>
                      </a:pPr>
                      <a:r>
                        <a:rPr lang="el-GR" sz="1600" b="1" dirty="0">
                          <a:effectLst/>
                        </a:rPr>
                        <a:t>Τελεολογική / συνεπειοκρατική</a:t>
                      </a:r>
                      <a:endParaRPr lang="en-US" sz="1600" b="1" dirty="0">
                        <a:effectLst/>
                        <a:latin typeface="+mn-lt"/>
                        <a:ea typeface="Calibri"/>
                      </a:endParaRPr>
                    </a:p>
                  </a:txBody>
                  <a:tcPr marL="68580" marR="68580" marT="0" marB="0"/>
                </a:tc>
                <a:tc>
                  <a:txBody>
                    <a:bodyPr/>
                    <a:lstStyle/>
                    <a:p>
                      <a:pPr marL="0" indent="0">
                        <a:lnSpc>
                          <a:spcPct val="150000"/>
                        </a:lnSpc>
                        <a:spcAft>
                          <a:spcPts val="0"/>
                        </a:spcAft>
                        <a:buFontTx/>
                        <a:buNone/>
                      </a:pPr>
                      <a:r>
                        <a:rPr lang="el-GR" sz="1400" kern="1200" dirty="0">
                          <a:effectLst/>
                        </a:rPr>
                        <a:t>Τα μέσα δεν επικαλύπτουν το σκοπό, αλλά η υιοθέτηση ενός καθολικού σύνολου κανόνων ή πρακτικών μπορεί συχνά να βασιστεί στην επιδίωξη αυτών των σκοπών. </a:t>
                      </a:r>
                      <a:endParaRPr lang="en-US" sz="1400" dirty="0">
                        <a:effectLst/>
                        <a:latin typeface="+mn-lt"/>
                      </a:endParaRPr>
                    </a:p>
                  </a:txBody>
                  <a:tcPr marL="68580" marR="68580" marT="0" marB="0"/>
                </a:tc>
                <a:tc>
                  <a:txBody>
                    <a:bodyPr/>
                    <a:lstStyle/>
                    <a:p>
                      <a:pPr marL="0" indent="0">
                        <a:lnSpc>
                          <a:spcPct val="150000"/>
                        </a:lnSpc>
                        <a:spcAft>
                          <a:spcPts val="0"/>
                        </a:spcAft>
                        <a:buFontTx/>
                        <a:buNone/>
                      </a:pPr>
                      <a:r>
                        <a:rPr lang="el-GR" sz="1400" kern="1200" dirty="0">
                          <a:effectLst/>
                        </a:rPr>
                        <a:t>Οι πράξεις πρέπει να κρίνονται αποκλειστικά από τα ενδεχόμενα αποτελέσματά τους – ο σκοπός δικαιολογεί τα μέσα. Οι ηθικά αμφισβητήσιμες πράξεις (με καθολικά αποδεκτά πρότυπα)</a:t>
                      </a:r>
                      <a:endParaRPr lang="en-US" sz="1400" dirty="0">
                        <a:effectLst/>
                        <a:latin typeface="+mn-lt"/>
                      </a:endParaRPr>
                    </a:p>
                  </a:txBody>
                  <a:tcPr marL="68580" marR="68580" marT="0" marB="0"/>
                </a:tc>
                <a:extLst>
                  <a:ext uri="{0D108BD9-81ED-4DB2-BD59-A6C34878D82A}">
                    <a16:rowId xmlns:a16="http://schemas.microsoft.com/office/drawing/2014/main" val="1895078514"/>
                  </a:ext>
                </a:extLst>
              </a:tr>
            </a:tbl>
          </a:graphicData>
        </a:graphic>
      </p:graphicFrame>
    </p:spTree>
    <p:extLst>
      <p:ext uri="{BB962C8B-B14F-4D97-AF65-F5344CB8AC3E}">
        <p14:creationId xmlns:p14="http://schemas.microsoft.com/office/powerpoint/2010/main" val="327155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l-GR" sz="3200" dirty="0"/>
              <a:t>Η Ανάπτυξη Δεοντολογικών Κωδίκων Πράξης</a:t>
            </a:r>
            <a:endParaRPr lang="en-US" sz="3200" dirty="0"/>
          </a:p>
        </p:txBody>
      </p:sp>
      <p:sp>
        <p:nvSpPr>
          <p:cNvPr id="6" name="Content Placeholder 5"/>
          <p:cNvSpPr>
            <a:spLocks noGrp="1"/>
          </p:cNvSpPr>
          <p:nvPr>
            <p:ph type="body" idx="1"/>
          </p:nvPr>
        </p:nvSpPr>
        <p:spPr/>
        <p:txBody>
          <a:bodyPr>
            <a:normAutofit lnSpcReduction="10000"/>
          </a:bodyPr>
          <a:lstStyle/>
          <a:p>
            <a:r>
              <a:rPr lang="el-GR" sz="2400" i="1" u="sng" dirty="0"/>
              <a:t>Κώδικας της </a:t>
            </a:r>
            <a:r>
              <a:rPr lang="el-GR" sz="2400" i="1" u="sng" dirty="0" err="1"/>
              <a:t>Νυρεμβέργης</a:t>
            </a:r>
            <a:r>
              <a:rPr lang="el-GR" sz="2400" i="1" u="sng" dirty="0"/>
              <a:t> </a:t>
            </a:r>
            <a:r>
              <a:rPr lang="en-US" sz="2400" dirty="0"/>
              <a:t>(1947): </a:t>
            </a:r>
            <a:r>
              <a:rPr lang="el-GR" sz="2400" dirty="0"/>
              <a:t>καθορίζει δέκα κανόνες τους οποίους πρέπει να ακολουθούν όσοι διεξάγουν ανθρώπινα πειράματα, ανάμεσά τους και εθελοντική και εν </a:t>
            </a:r>
            <a:r>
              <a:rPr lang="el-GR" sz="2400" dirty="0" err="1"/>
              <a:t>επιγνώσει</a:t>
            </a:r>
            <a:r>
              <a:rPr lang="el-GR" sz="2400" dirty="0"/>
              <a:t> συναίνεση των ερευνητικών υποκειμένων </a:t>
            </a:r>
            <a:endParaRPr lang="en-US" sz="2400" dirty="0"/>
          </a:p>
          <a:p>
            <a:r>
              <a:rPr lang="el-GR" sz="2400" i="1" u="sng" dirty="0"/>
              <a:t>Διακήρυξη του Ελσίνκι</a:t>
            </a:r>
            <a:r>
              <a:rPr lang="en-US" sz="2400" dirty="0"/>
              <a:t>:</a:t>
            </a:r>
            <a:r>
              <a:rPr lang="el-GR" sz="2400" dirty="0"/>
              <a:t> επιδιώκει να εξισορροπήσει το συμφέρον των ερευνητικών υποκειμένων με την ανάγκη για επιστημονική έρευνα</a:t>
            </a:r>
            <a:endParaRPr lang="en-US" sz="2400" dirty="0"/>
          </a:p>
          <a:p>
            <a:r>
              <a:rPr lang="el-GR" sz="2400" dirty="0"/>
              <a:t>Η ποικιλομορφία των κοινωνικών επιστημών έκανε κάθε επιμέρους κλάδο να αντιμετωπίζει τη δεοντολογία μέσα στο δικό της πλαίσιο</a:t>
            </a:r>
            <a:r>
              <a:rPr lang="en-US" sz="2400" dirty="0"/>
              <a:t> </a:t>
            </a:r>
          </a:p>
        </p:txBody>
      </p:sp>
    </p:spTree>
    <p:extLst>
      <p:ext uri="{BB962C8B-B14F-4D97-AF65-F5344CB8AC3E}">
        <p14:creationId xmlns:p14="http://schemas.microsoft.com/office/powerpoint/2010/main" val="16157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Η εστίαση της Δεοντολογίας</a:t>
            </a:r>
            <a:endParaRPr lang="en-US" dirty="0"/>
          </a:p>
        </p:txBody>
      </p:sp>
      <p:sp>
        <p:nvSpPr>
          <p:cNvPr id="3" name="Content Placeholder 2"/>
          <p:cNvSpPr>
            <a:spLocks noGrp="1"/>
          </p:cNvSpPr>
          <p:nvPr>
            <p:ph type="body" idx="1"/>
          </p:nvPr>
        </p:nvSpPr>
        <p:spPr/>
        <p:txBody>
          <a:bodyPr>
            <a:normAutofit fontScale="92500" lnSpcReduction="10000"/>
          </a:bodyPr>
          <a:lstStyle/>
          <a:p>
            <a:pPr marL="457200" indent="-457200"/>
            <a:r>
              <a:rPr lang="el-GR" sz="2000" dirty="0"/>
              <a:t>Έρευνα σε ευάλωτες ομάδες </a:t>
            </a:r>
          </a:p>
          <a:p>
            <a:pPr marL="457200" indent="-457200"/>
            <a:r>
              <a:rPr lang="el-GR" sz="2000" dirty="0"/>
              <a:t>Έρευνα σε ευαίσθητα θέματα </a:t>
            </a:r>
          </a:p>
          <a:p>
            <a:pPr marL="457200" indent="-457200"/>
            <a:r>
              <a:rPr lang="el-GR" sz="2000" dirty="0"/>
              <a:t>Έρευνα στην οποία μπορούμε να έχουμε πρόσβαση στα υποκείμενα μόνο μέσω ενός </a:t>
            </a:r>
            <a:r>
              <a:rPr lang="el-GR" sz="2000" b="1" dirty="0"/>
              <a:t>μεσολαβητή</a:t>
            </a:r>
            <a:r>
              <a:rPr lang="el-GR" sz="2000" dirty="0"/>
              <a:t> </a:t>
            </a:r>
          </a:p>
          <a:p>
            <a:pPr marL="457200" indent="-457200"/>
            <a:r>
              <a:rPr lang="el-GR" sz="2000" dirty="0"/>
              <a:t>Έρευνα που διεξάγεται χρησιμοποιώντας κάποιο στοιχείο παραπλάνησης </a:t>
            </a:r>
            <a:endParaRPr lang="en-US" sz="2000" dirty="0"/>
          </a:p>
          <a:p>
            <a:pPr marL="457200" indent="-457200"/>
            <a:r>
              <a:rPr lang="el-GR" sz="2000" dirty="0"/>
              <a:t>Έρευνα που απαιτεί πρόσβαση σε εμπιστευτικά έγγραφα ή πληροφορίες.</a:t>
            </a:r>
            <a:endParaRPr lang="en-US" sz="2000" dirty="0"/>
          </a:p>
          <a:p>
            <a:pPr marL="457200" indent="-457200"/>
            <a:r>
              <a:rPr lang="el-GR" sz="2000" dirty="0"/>
              <a:t>Έρευνα που θα οδηγήσει σε αύξηση αισθήματος αγωνίας, ή ταπείνωσης των μελών της ομάδας στόχου</a:t>
            </a:r>
            <a:r>
              <a:rPr lang="en-US" sz="2000" dirty="0"/>
              <a:t> </a:t>
            </a:r>
          </a:p>
          <a:p>
            <a:pPr marL="457200" indent="-457200"/>
            <a:r>
              <a:rPr lang="el-GR" sz="2000" dirty="0"/>
              <a:t>Έρευνα που χρησιμοποιεί διεισδυτικές στρατηγικές, τις οποίες κανονικά, στον καθημερινό τους βίο, οι άνθρωποι δεν θα συναντούσαν </a:t>
            </a:r>
            <a:endParaRPr lang="en-US" sz="2000" dirty="0"/>
          </a:p>
        </p:txBody>
      </p:sp>
    </p:spTree>
    <p:extLst>
      <p:ext uri="{BB962C8B-B14F-4D97-AF65-F5344CB8AC3E}">
        <p14:creationId xmlns:p14="http://schemas.microsoft.com/office/powerpoint/2010/main" val="2414900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Δεοντολογικές Αρχές</a:t>
            </a:r>
            <a:endParaRPr lang="en-US" dirty="0"/>
          </a:p>
        </p:txBody>
      </p:sp>
      <p:sp>
        <p:nvSpPr>
          <p:cNvPr id="3" name="Content Placeholder 2"/>
          <p:cNvSpPr>
            <a:spLocks noGrp="1"/>
          </p:cNvSpPr>
          <p:nvPr>
            <p:ph type="body" idx="1"/>
          </p:nvPr>
        </p:nvSpPr>
        <p:spPr/>
        <p:txBody>
          <a:bodyPr>
            <a:normAutofit/>
          </a:bodyPr>
          <a:lstStyle/>
          <a:p>
            <a:pPr marL="401638" indent="-276225">
              <a:tabLst/>
            </a:pPr>
            <a:r>
              <a:rPr lang="el-GR" sz="2400" dirty="0"/>
              <a:t>Αποφυγή  πρόκλησης βλάβης στους συμμετέχοντες</a:t>
            </a:r>
          </a:p>
          <a:p>
            <a:pPr marL="401638" indent="-276225">
              <a:tabLst/>
            </a:pPr>
            <a:r>
              <a:rPr lang="el-GR" sz="2400" dirty="0"/>
              <a:t>Διασφάλιση της εν επιγνώσει συναίνεσης των συμμετεχόντων</a:t>
            </a:r>
          </a:p>
          <a:p>
            <a:pPr marL="401638" indent="-276225">
              <a:tabLst/>
            </a:pPr>
            <a:r>
              <a:rPr lang="el-GR" sz="2400" dirty="0"/>
              <a:t>Σεβασμός στην ιδιωτικότητα των συμμετεχόντων</a:t>
            </a:r>
          </a:p>
          <a:p>
            <a:pPr marL="401638" indent="-276225">
              <a:tabLst/>
            </a:pPr>
            <a:r>
              <a:rPr lang="el-GR" sz="2400" dirty="0"/>
              <a:t>Αποφυγή της παραπλάνησης</a:t>
            </a:r>
            <a:endParaRPr lang="en-US" sz="2400" dirty="0"/>
          </a:p>
        </p:txBody>
      </p:sp>
    </p:spTree>
    <p:extLst>
      <p:ext uri="{BB962C8B-B14F-4D97-AF65-F5344CB8AC3E}">
        <p14:creationId xmlns:p14="http://schemas.microsoft.com/office/powerpoint/2010/main" val="2685995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Η Δεοντολογία στην πράξη</a:t>
            </a:r>
            <a:endParaRPr lang="en-US" dirty="0"/>
          </a:p>
        </p:txBody>
      </p:sp>
      <p:sp>
        <p:nvSpPr>
          <p:cNvPr id="3" name="Content Placeholder 2"/>
          <p:cNvSpPr>
            <a:spLocks noGrp="1"/>
          </p:cNvSpPr>
          <p:nvPr>
            <p:ph type="body" idx="1"/>
          </p:nvPr>
        </p:nvSpPr>
        <p:spPr/>
        <p:txBody>
          <a:bodyPr>
            <a:normAutofit/>
          </a:bodyPr>
          <a:lstStyle/>
          <a:p>
            <a:r>
              <a:rPr lang="el-GR" dirty="0"/>
              <a:t>Αναπτύξτε μία πρόταση που θα αξιολογηθεί από την Επιτροπή Ηθικής και Δεοντολογίας </a:t>
            </a:r>
            <a:endParaRPr lang="en-US" dirty="0"/>
          </a:p>
          <a:p>
            <a:r>
              <a:rPr lang="el-GR" dirty="0"/>
              <a:t>Λάβετε έγγραφη έγκριση από ερευνητικούς φορείς</a:t>
            </a:r>
            <a:endParaRPr lang="en-US" dirty="0"/>
          </a:p>
          <a:p>
            <a:r>
              <a:rPr lang="el-GR" dirty="0"/>
              <a:t>Επικοινωνήστε με χρηματοδότες, χορηγούς και συμμετέχοντες</a:t>
            </a:r>
            <a:endParaRPr lang="en-US" dirty="0"/>
          </a:p>
          <a:p>
            <a:r>
              <a:rPr lang="el-GR" dirty="0"/>
              <a:t>Διανέμετε έντυπα συγκατάθεσης</a:t>
            </a:r>
            <a:endParaRPr lang="en-US" dirty="0"/>
          </a:p>
          <a:p>
            <a:r>
              <a:rPr lang="el-GR" dirty="0"/>
              <a:t>Αναγνωρίστε κάθε πιθανότητα για πρόκληση βλάβης και να κάνετε βήματα για να ανακουφίσετε αυτήν την κατάσταση</a:t>
            </a:r>
            <a:r>
              <a:rPr lang="en-US" dirty="0"/>
              <a:t> </a:t>
            </a:r>
          </a:p>
          <a:p>
            <a:endParaRPr lang="en-US" dirty="0"/>
          </a:p>
        </p:txBody>
      </p:sp>
    </p:spTree>
    <p:extLst>
      <p:ext uri="{BB962C8B-B14F-4D97-AF65-F5344CB8AC3E}">
        <p14:creationId xmlns:p14="http://schemas.microsoft.com/office/powerpoint/2010/main" val="1610980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Θεωρήσεις της Ερευνητικής Δεοντολογίας</a:t>
            </a:r>
            <a:endParaRPr lang="en-US" sz="3200" dirty="0"/>
          </a:p>
        </p:txBody>
      </p:sp>
      <p:sp>
        <p:nvSpPr>
          <p:cNvPr id="3" name="Content Placeholder 2"/>
          <p:cNvSpPr>
            <a:spLocks noGrp="1"/>
          </p:cNvSpPr>
          <p:nvPr>
            <p:ph type="body" idx="1"/>
          </p:nvPr>
        </p:nvSpPr>
        <p:spPr/>
        <p:txBody>
          <a:bodyPr>
            <a:normAutofit/>
          </a:bodyPr>
          <a:lstStyle/>
          <a:p>
            <a:r>
              <a:rPr lang="el-GR" b="1" i="1" u="sng" dirty="0"/>
              <a:t>Διαδικαστική</a:t>
            </a:r>
            <a:r>
              <a:rPr lang="en-GB" b="1" u="sng" dirty="0"/>
              <a:t>:</a:t>
            </a:r>
            <a:r>
              <a:rPr lang="el-GR" b="1" dirty="0"/>
              <a:t> </a:t>
            </a:r>
            <a:r>
              <a:rPr lang="el-GR" dirty="0"/>
              <a:t>η αποφυγή  πρόκλησης βλάβης στους συμμετέχοντες, η απόκτηση εν επιγνώσει συναίνεσης, ο σεβασμός στην ιδιωτικότητα των ατόμων, και η αποφυγή της παραπλάνησης</a:t>
            </a:r>
            <a:r>
              <a:rPr lang="en-US" dirty="0"/>
              <a:t> </a:t>
            </a:r>
            <a:endParaRPr lang="en-GB" b="1" dirty="0"/>
          </a:p>
          <a:p>
            <a:r>
              <a:rPr lang="el-GR" b="1" i="1" u="sng" dirty="0" err="1"/>
              <a:t>Ενδεχομενική</a:t>
            </a:r>
            <a:r>
              <a:rPr lang="en-GB" dirty="0"/>
              <a:t>: </a:t>
            </a:r>
            <a:r>
              <a:rPr lang="el-GR" dirty="0"/>
              <a:t>έχει να κάνει με τους συχνά διακριτικούς και πολλές φορές πολύπλοκους τρόπους με τους οποίους εφαρμόζεται η δεοντολογία στην πράξη</a:t>
            </a:r>
            <a:r>
              <a:rPr lang="en-US" dirty="0"/>
              <a:t> </a:t>
            </a:r>
            <a:endParaRPr lang="el-GR" dirty="0"/>
          </a:p>
          <a:p>
            <a:r>
              <a:rPr lang="el-GR" b="1" i="1" u="sng" dirty="0"/>
              <a:t>Σχεσιακή</a:t>
            </a:r>
            <a:r>
              <a:rPr lang="en-US" dirty="0"/>
              <a:t>:</a:t>
            </a:r>
            <a:r>
              <a:rPr lang="el-GR" dirty="0"/>
              <a:t> ο ερευνητής προσπαθεί να είναι αληθινός, ειλικρινής, να συμβαδίζει με το χαρακτήρα του κάθε συμμετέχοντα και να υπεύθυνος για τις πράξεις του και τις συνέπειές τους στους άλλους</a:t>
            </a:r>
            <a:endParaRPr lang="en-GB" i="1" u="sng" dirty="0"/>
          </a:p>
          <a:p>
            <a:endParaRPr lang="en-US" dirty="0"/>
          </a:p>
        </p:txBody>
      </p:sp>
    </p:spTree>
    <p:extLst>
      <p:ext uri="{BB962C8B-B14F-4D97-AF65-F5344CB8AC3E}">
        <p14:creationId xmlns:p14="http://schemas.microsoft.com/office/powerpoint/2010/main" val="2164905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Η Δεοντολογία και το Διαδίκτυο</a:t>
            </a:r>
            <a:endParaRPr lang="en-US" dirty="0"/>
          </a:p>
        </p:txBody>
      </p:sp>
      <p:sp>
        <p:nvSpPr>
          <p:cNvPr id="3" name="Content Placeholder 2"/>
          <p:cNvSpPr>
            <a:spLocks noGrp="1"/>
          </p:cNvSpPr>
          <p:nvPr>
            <p:ph type="body" idx="1"/>
          </p:nvPr>
        </p:nvSpPr>
        <p:spPr/>
        <p:txBody>
          <a:bodyPr>
            <a:normAutofit fontScale="92500" lnSpcReduction="10000"/>
          </a:bodyPr>
          <a:lstStyle/>
          <a:p>
            <a:pPr algn="just"/>
            <a:r>
              <a:rPr lang="el-GR" sz="2400" dirty="0"/>
              <a:t>Η δειγματοληψία – ορισμένες κοινωνικές ή φυλετικές ομάδες δεν εκπροσωπούνται επαρκώς αφού δεν χρησιμοποιούν εκτενώς το διαδίκτυο</a:t>
            </a:r>
            <a:r>
              <a:rPr lang="en-US" sz="2400" dirty="0"/>
              <a:t> </a:t>
            </a:r>
            <a:endParaRPr lang="el-GR" sz="2400" dirty="0"/>
          </a:p>
          <a:p>
            <a:pPr algn="just"/>
            <a:r>
              <a:rPr lang="el-GR" sz="2400" dirty="0"/>
              <a:t>Τα δεδομένα ίσως να μην είναι προστατευμένα - όσοι πραγματοποιούν τις συνεντεύξεις δεν μπορούν να είναι ποτέ απολύτως σίγουροι πως δεν θα υπάρξουν αδιάκριτοι </a:t>
            </a:r>
            <a:r>
              <a:rPr lang="el-GR" sz="2400" dirty="0" err="1"/>
              <a:t>χάκερς</a:t>
            </a:r>
            <a:r>
              <a:rPr lang="el-GR" sz="2400" dirty="0"/>
              <a:t> που θα αποκτήσουν πρόσβαση στις απαντήσεις που δίνονται από τους ερωτώμενους</a:t>
            </a:r>
            <a:endParaRPr lang="en-US" sz="2400" dirty="0"/>
          </a:p>
          <a:p>
            <a:pPr algn="just"/>
            <a:r>
              <a:rPr lang="el-GR" sz="2400" dirty="0"/>
              <a:t>Οι συμμετέχοντες μπορεί να μην είναι αυθεντικοί -</a:t>
            </a:r>
            <a:r>
              <a:rPr lang="en-US" sz="2400" dirty="0"/>
              <a:t> </a:t>
            </a:r>
            <a:r>
              <a:rPr lang="el-GR" sz="2400" dirty="0"/>
              <a:t>κάποιοι ερωτώμενοι να προσποιηθούν ή να μεταβάλλουν τις πραγματικές τους ταυτότητες, προσωπικότητες, ή ρόλους και είναι δυσκολότερο να διαπιστωθεί η ακρίβεια των απαντήσεων</a:t>
            </a:r>
            <a:endParaRPr lang="en-US" sz="2400" dirty="0"/>
          </a:p>
          <a:p>
            <a:endParaRPr lang="en-US" sz="2400" dirty="0"/>
          </a:p>
        </p:txBody>
      </p:sp>
    </p:spTree>
    <p:extLst>
      <p:ext uri="{BB962C8B-B14F-4D97-AF65-F5344CB8AC3E}">
        <p14:creationId xmlns:p14="http://schemas.microsoft.com/office/powerpoint/2010/main" val="2728723424"/>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16</TotalTime>
  <Words>1570</Words>
  <Application>Microsoft Macintosh PowerPoint</Application>
  <PresentationFormat>On-screen Show (4:3)</PresentationFormat>
  <Paragraphs>112</Paragraphs>
  <Slides>15</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Τι εννοούμε με τον όρο δεοντολογία? </vt:lpstr>
      <vt:lpstr>Η Ανάπτυξη Δεοντολογικών Κωδίκων Πράξης</vt:lpstr>
      <vt:lpstr>Η εστίαση της Δεοντολογίας</vt:lpstr>
      <vt:lpstr>Δεοντολογικές Αρχές</vt:lpstr>
      <vt:lpstr>Η Δεοντολογία στην πράξη</vt:lpstr>
      <vt:lpstr>Θεωρήσεις της Ερευνητικής Δεοντολογίας</vt:lpstr>
      <vt:lpstr>Η Δεοντολογία και το Διαδίκτυο</vt:lpstr>
      <vt:lpstr>Τι είναι Δημόσιο και τι Ιδιωτικό; </vt:lpstr>
      <vt:lpstr>Πότε μπορεί να αρθεί η υποχρέωση για την εν επιγνώσει συναίνεση;</vt:lpstr>
      <vt:lpstr>Η Δεοντολογική Έρευνα στον Όργανισμό μας</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2</cp:revision>
  <dcterms:created xsi:type="dcterms:W3CDTF">2023-09-05T09:34:49Z</dcterms:created>
  <dcterms:modified xsi:type="dcterms:W3CDTF">2023-09-05T09:51:35Z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