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601" r:id="rId2"/>
    <p:sldId id="273" r:id="rId3"/>
    <p:sldId id="602" r:id="rId4"/>
    <p:sldId id="603" r:id="rId5"/>
    <p:sldId id="604" r:id="rId6"/>
    <p:sldId id="605" r:id="rId7"/>
    <p:sldId id="615" r:id="rId8"/>
    <p:sldId id="608" r:id="rId9"/>
    <p:sldId id="606" r:id="rId10"/>
    <p:sldId id="609" r:id="rId11"/>
    <p:sldId id="610" r:id="rId12"/>
    <p:sldId id="611" r:id="rId13"/>
    <p:sldId id="612" r:id="rId14"/>
    <p:sldId id="613" r:id="rId15"/>
    <p:sldId id="614" r:id="rId16"/>
    <p:sldId id="616" r:id="rId17"/>
    <p:sldId id="617" r:id="rId18"/>
    <p:sldId id="618" r:id="rId19"/>
    <p:sldId id="619" r:id="rId20"/>
    <p:sldId id="620" r:id="rId21"/>
    <p:sldId id="621" r:id="rId22"/>
    <p:sldId id="622" r:id="rId23"/>
    <p:sldId id="623" r:id="rId24"/>
    <p:sldId id="607" r:id="rId25"/>
    <p:sldId id="624" r:id="rId26"/>
    <p:sldId id="625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31"/>
    <p:restoredTop sz="94752"/>
  </p:normalViewPr>
  <p:slideViewPr>
    <p:cSldViewPr>
      <p:cViewPr>
        <p:scale>
          <a:sx n="104" d="100"/>
          <a:sy n="104" d="100"/>
        </p:scale>
        <p:origin x="152" y="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9FAF6228-05FE-8243-8369-D4E5F30955A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80BBB16C-0F7E-384A-8103-16B64C2AF4E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5BFAC3E2-BD35-D448-929B-7A1077E954A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01F04E5B-D860-F64F-BFE3-7C95EA271DC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B5376F29-E58B-7D44-840A-A7DB92637ED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43" name="Rectangle 7">
            <a:extLst>
              <a:ext uri="{FF2B5EF4-FFF2-40B4-BE49-F238E27FC236}">
                <a16:creationId xmlns:a16="http://schemas.microsoft.com/office/drawing/2014/main" id="{78CD0DFA-1631-7544-B3C4-E72CD4871F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2A77E8A-7EF9-E246-AF34-02166C01F021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647CC4-EC9F-E344-9EAA-44E443860C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8C51CE-1436-3A46-8EA4-990BA787FE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671144-476B-1C4A-8A91-15F8D2B4E4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EF33C-828E-5C49-B36B-3B8A870B4777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31871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106DDF-9AD5-9243-8E46-FE4860F50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A3415A-AA72-5F46-AEC4-AB9F6A2E11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223E00-8751-4748-8DCB-519361A1E1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EA78F-20A7-1E47-95A6-B4889DC1B8FF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63626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239C3A-E6F2-5C41-BB74-7675C044BC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F82CC0-402F-C04B-BDBF-C4F8FD53F3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9FF49A-5590-694B-8D76-8BC2E9E7A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8C3E1-D33D-C640-B149-6664E1243815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7057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A6861B-6D0A-114B-A209-ED0C8C64A9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F7DC47-DBE9-F84C-A9CC-38BC32E00E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CD917C-637E-8949-AFE7-0DFF245F1F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87956-7041-D548-940D-B0658C0B8722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02215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6C5F94-B136-344C-B6E4-770811583A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84BE87-9106-8746-ADDA-C818AB175F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7B23A3-4C22-B146-B1E3-B05023B5B3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F8B56-2524-854A-9BA0-72BACE16DBF1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8967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D7703F-7A0D-284B-A9F8-FE844E6B9C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C98847-19E6-194F-BA5F-D6C225B6FC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24D351-0686-C54F-89E2-05B5CCA007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B069E-8C9D-1049-B5B6-7C36FB1AEC6E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95924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7D68024-F6F0-A541-8107-96A1431B4D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33370AD-F210-A241-B903-384214C393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B82BAD6-41F5-F041-AFAD-F39EEB2D04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77B30-0DC4-9045-AAB5-3B28C1FD317A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055386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12B8AF3-D751-9C42-8AD7-41FF034E91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3B21B89-8878-914D-9370-10F918E4AB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D87AC25-A609-944E-B5DC-E4FB1ECBD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5CA41-0DAB-5549-AD7D-AFBC420C29D7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7662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4BAD34F-670A-AE40-8C33-8400271C81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B42BC23-ADC0-E345-9897-78F0899BB1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ABBDD92-A7CC-5445-B035-8F0CFDBAB5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59CDE-2F62-6C4B-910D-84B7AA7936D2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87273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A1AF7F-D1FA-FD4F-B05B-99AF60015D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5BC3D5-6148-0949-913F-3899BC629B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69AC93-B406-7D4D-B4FC-9841A92CD1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9222B-26DB-A645-802E-3BEF8A07A2CE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927619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A7C63E-D198-8F48-B8F8-7A71626E82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E27253-1813-9842-813C-8586D889C3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F0E51F-1ADD-8743-95B1-49D5C52C58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F3ADD-4334-6844-AD15-ED760DAB9D43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818472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6234C00-D967-1E41-ABCA-4BF827BF71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B67DADB-5001-A14C-9CF9-792B980CB2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3856D6A-A044-EE40-81F4-B8FC26093DE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D531E99-FCF3-D344-B305-B8D3C02DFB7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E335135-11A8-B34B-AA3C-E72A13C021A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7294EB8-FEA8-3B42-9246-28D8BE4D9DC4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re 1">
            <a:extLst>
              <a:ext uri="{FF2B5EF4-FFF2-40B4-BE49-F238E27FC236}">
                <a16:creationId xmlns:a16="http://schemas.microsoft.com/office/drawing/2014/main" id="{1CF647B4-1B8C-984E-8EB3-310B7F1977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b="1">
                <a:solidFill>
                  <a:srgbClr val="000000"/>
                </a:solidFill>
                <a:latin typeface="Calibri" panose="020F0502020204030204" pitchFamily="34" charset="0"/>
              </a:rPr>
              <a:t>Ενεργειακός Σχεδιασμός</a:t>
            </a:r>
            <a:endParaRPr lang="fr-FR" altLang="fr-FR"/>
          </a:p>
        </p:txBody>
      </p:sp>
      <p:sp>
        <p:nvSpPr>
          <p:cNvPr id="14338" name="Sous-titre 2">
            <a:extLst>
              <a:ext uri="{FF2B5EF4-FFF2-40B4-BE49-F238E27FC236}">
                <a16:creationId xmlns:a16="http://schemas.microsoft.com/office/drawing/2014/main" id="{F9CAF61A-747D-CB4A-955F-2967FB31641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41675"/>
            <a:ext cx="6400800" cy="1266825"/>
          </a:xfrm>
        </p:spPr>
        <p:txBody>
          <a:bodyPr/>
          <a:lstStyle/>
          <a:p>
            <a:r>
              <a:rPr lang="fr-FR" altLang="fr-FR" dirty="0"/>
              <a:t>#5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M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ετάδοση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θερμότητας και κτήρια</a:t>
            </a:r>
            <a:r>
              <a:rPr lang="fr-FR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- 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Γ</a:t>
            </a:r>
            <a:endParaRPr lang="en-GB" alt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</p:txBody>
      </p:sp>
      <p:pic>
        <p:nvPicPr>
          <p:cNvPr id="14343" name="Image 12">
            <a:extLst>
              <a:ext uri="{FF2B5EF4-FFF2-40B4-BE49-F238E27FC236}">
                <a16:creationId xmlns:a16="http://schemas.microsoft.com/office/drawing/2014/main" id="{14BB855D-4D96-3344-B935-264D851ED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79671"/>
            <a:ext cx="2088232" cy="138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F37D18C-0E9D-DA4E-A059-F46CC2929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679671"/>
            <a:ext cx="2066578" cy="138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D07927A-6269-0E47-8C17-9736EB143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082" y="4679671"/>
            <a:ext cx="2259918" cy="157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471DEB21-1B6F-994B-B692-2DDAC23BB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918" y="4660249"/>
            <a:ext cx="2937520" cy="140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389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F0FAA67-51E1-5744-9183-0027B3519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11250"/>
            <a:ext cx="8686800" cy="46355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812E999-7B44-4B4D-817E-FB50AFF8B160}"/>
              </a:ext>
            </a:extLst>
          </p:cNvPr>
          <p:cNvSpPr txBox="1"/>
          <p:nvPr/>
        </p:nvSpPr>
        <p:spPr>
          <a:xfrm>
            <a:off x="719064" y="6603188"/>
            <a:ext cx="8424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ΚΤΙΡΙΑ ΜΗΔΕΝΙΚΗΣ ΚΑΤΑΝΑΛΩΣΗΣ ΕΝΕΡΓΕΙΑΣ</a:t>
            </a:r>
            <a:r>
              <a:rPr lang="fr-FR" sz="1000" dirty="0"/>
              <a:t>, </a:t>
            </a:r>
            <a:r>
              <a:rPr lang="el-GR" sz="1000" dirty="0"/>
              <a:t>ΚΟΣΜΟΠΟΥΛΟΣ ΠΑΝΟΣ ΠΕΡΙΒΟΛΑΡΗΣ ΑΓΓΕΛΟΣ</a:t>
            </a:r>
            <a:r>
              <a:rPr lang="fr-FR" sz="1000" dirty="0"/>
              <a:t>, UNIVERSITY STUDIO PRESS</a:t>
            </a:r>
          </a:p>
        </p:txBody>
      </p:sp>
    </p:spTree>
    <p:extLst>
      <p:ext uri="{BB962C8B-B14F-4D97-AF65-F5344CB8AC3E}">
        <p14:creationId xmlns:p14="http://schemas.microsoft.com/office/powerpoint/2010/main" val="124109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114BECD-9295-D740-954C-FC3EDE413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620688"/>
            <a:ext cx="4724400" cy="52197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A86129-497E-7845-9080-44F8DDB5D4DD}"/>
              </a:ext>
            </a:extLst>
          </p:cNvPr>
          <p:cNvSpPr txBox="1"/>
          <p:nvPr/>
        </p:nvSpPr>
        <p:spPr>
          <a:xfrm>
            <a:off x="719064" y="6603188"/>
            <a:ext cx="8424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ΚΤΙΡΙΑ ΜΗΔΕΝΙΚΗΣ ΚΑΤΑΝΑΛΩΣΗΣ ΕΝΕΡΓΕΙΑΣ</a:t>
            </a:r>
            <a:r>
              <a:rPr lang="fr-FR" sz="1000" dirty="0"/>
              <a:t>, </a:t>
            </a:r>
            <a:r>
              <a:rPr lang="el-GR" sz="1000" dirty="0"/>
              <a:t>ΚΟΣΜΟΠΟΥΛΟΣ ΠΑΝΟΣ ΠΕΡΙΒΟΛΑΡΗΣ ΑΓΓΕΛΟΣ</a:t>
            </a:r>
            <a:r>
              <a:rPr lang="fr-FR" sz="1000" dirty="0"/>
              <a:t>, UNIVERSITY STUDIO PRESS</a:t>
            </a:r>
          </a:p>
        </p:txBody>
      </p:sp>
    </p:spTree>
    <p:extLst>
      <p:ext uri="{BB962C8B-B14F-4D97-AF65-F5344CB8AC3E}">
        <p14:creationId xmlns:p14="http://schemas.microsoft.com/office/powerpoint/2010/main" val="3446870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BE52E8A-8E58-8F48-849E-9F84A5331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38100"/>
            <a:ext cx="7937500" cy="67818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3765C64-6CDC-9046-840D-22111CCE4DC2}"/>
              </a:ext>
            </a:extLst>
          </p:cNvPr>
          <p:cNvSpPr txBox="1"/>
          <p:nvPr/>
        </p:nvSpPr>
        <p:spPr>
          <a:xfrm rot="16200000">
            <a:off x="4482114" y="2509352"/>
            <a:ext cx="8424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ΚΤΙΡΙΑ ΜΗΔΕΝΙΚΗΣ ΚΑΤΑΝΑΛΩΣΗΣ ΕΝΕΡΓΕΙΑΣ</a:t>
            </a:r>
            <a:r>
              <a:rPr lang="fr-FR" sz="1000" dirty="0"/>
              <a:t>, </a:t>
            </a:r>
            <a:r>
              <a:rPr lang="el-GR" sz="1000" dirty="0"/>
              <a:t>ΚΟΣΜΟΠΟΥΛΟΣ ΠΑΝΟΣ ΠΕΡΙΒΟΛΑΡΗΣ ΑΓΓΕΛΟΣ</a:t>
            </a:r>
            <a:r>
              <a:rPr lang="fr-FR" sz="1000" dirty="0"/>
              <a:t>, UNIVERSITY STUDIO PRESS</a:t>
            </a:r>
          </a:p>
        </p:txBody>
      </p:sp>
    </p:spTree>
    <p:extLst>
      <p:ext uri="{BB962C8B-B14F-4D97-AF65-F5344CB8AC3E}">
        <p14:creationId xmlns:p14="http://schemas.microsoft.com/office/powerpoint/2010/main" val="1656873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1F383D-468A-B045-8703-A2C5F3022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638300"/>
            <a:ext cx="8559800" cy="35814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4F80C37-701F-674F-86CC-7F3F6C373A23}"/>
              </a:ext>
            </a:extLst>
          </p:cNvPr>
          <p:cNvSpPr txBox="1"/>
          <p:nvPr/>
        </p:nvSpPr>
        <p:spPr>
          <a:xfrm>
            <a:off x="719064" y="6603188"/>
            <a:ext cx="8424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ΚΤΙΡΙΑ ΜΗΔΕΝΙΚΗΣ ΚΑΤΑΝΑΛΩΣΗΣ ΕΝΕΡΓΕΙΑΣ</a:t>
            </a:r>
            <a:r>
              <a:rPr lang="fr-FR" sz="1000" dirty="0"/>
              <a:t>, </a:t>
            </a:r>
            <a:r>
              <a:rPr lang="el-GR" sz="1000" dirty="0"/>
              <a:t>ΚΟΣΜΟΠΟΥΛΟΣ ΠΑΝΟΣ ΠΕΡΙΒΟΛΑΡΗΣ ΑΓΓΕΛΟΣ</a:t>
            </a:r>
            <a:r>
              <a:rPr lang="fr-FR" sz="1000" dirty="0"/>
              <a:t>, UNIVERSITY STUDIO PRESS</a:t>
            </a:r>
          </a:p>
        </p:txBody>
      </p:sp>
    </p:spTree>
    <p:extLst>
      <p:ext uri="{BB962C8B-B14F-4D97-AF65-F5344CB8AC3E}">
        <p14:creationId xmlns:p14="http://schemas.microsoft.com/office/powerpoint/2010/main" val="2765114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1048864-810E-9C41-8084-E872764E416F}"/>
              </a:ext>
            </a:extLst>
          </p:cNvPr>
          <p:cNvSpPr txBox="1"/>
          <p:nvPr/>
        </p:nvSpPr>
        <p:spPr>
          <a:xfrm>
            <a:off x="719064" y="6603188"/>
            <a:ext cx="8424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ΚΤΙΡΙΑ ΜΗΔΕΝΙΚΗΣ ΚΑΤΑΝΑΛΩΣΗΣ ΕΝΕΡΓΕΙΑΣ</a:t>
            </a:r>
            <a:r>
              <a:rPr lang="fr-FR" sz="1000" dirty="0"/>
              <a:t>, </a:t>
            </a:r>
            <a:r>
              <a:rPr lang="el-GR" sz="1000" dirty="0"/>
              <a:t>ΚΟΣΜΟΠΟΥΛΟΣ ΠΑΝΟΣ ΠΕΡΙΒΟΛΑΡΗΣ ΑΓΓΕΛΟΣ</a:t>
            </a:r>
            <a:r>
              <a:rPr lang="fr-FR" sz="1000" dirty="0"/>
              <a:t>, UNIVERSITY STUDIO PRESS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16C9EE9-2A0F-0448-88A6-394C4E4F0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" y="984250"/>
            <a:ext cx="85217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45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E28F544-C956-4F4D-9A5E-8D8B0AB02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590" y="0"/>
            <a:ext cx="408482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0960167-AAB4-5B4D-95A3-89A5F64D4CF0}"/>
              </a:ext>
            </a:extLst>
          </p:cNvPr>
          <p:cNvSpPr txBox="1"/>
          <p:nvPr/>
        </p:nvSpPr>
        <p:spPr>
          <a:xfrm>
            <a:off x="719064" y="0"/>
            <a:ext cx="8424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ΚΤΙΡΙΑ ΜΗΔΕΝΙΚΗΣ ΚΑΤΑΝΑΛΩΣΗΣ ΕΝΕΡΓΕΙΑΣ</a:t>
            </a:r>
            <a:r>
              <a:rPr lang="fr-FR" sz="1000" dirty="0"/>
              <a:t>, </a:t>
            </a:r>
            <a:r>
              <a:rPr lang="el-GR" sz="1000" dirty="0"/>
              <a:t>ΚΟΣΜΟΠΟΥΛΟΣ ΠΑΝΟΣ ΠΕΡΙΒΟΛΑΡΗΣ ΑΓΓΕΛΟΣ</a:t>
            </a:r>
            <a:r>
              <a:rPr lang="fr-FR" sz="1000" dirty="0"/>
              <a:t>, UNIVERSITY STUDIO PRESS</a:t>
            </a:r>
          </a:p>
        </p:txBody>
      </p:sp>
    </p:spTree>
    <p:extLst>
      <p:ext uri="{BB962C8B-B14F-4D97-AF65-F5344CB8AC3E}">
        <p14:creationId xmlns:p14="http://schemas.microsoft.com/office/powerpoint/2010/main" val="4026207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44AEFB9-A424-C04E-A8B4-F3E438683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701800"/>
            <a:ext cx="8610600" cy="34544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AB45813-0D8C-FC4A-A1A0-B9B7B2E28438}"/>
              </a:ext>
            </a:extLst>
          </p:cNvPr>
          <p:cNvSpPr txBox="1"/>
          <p:nvPr/>
        </p:nvSpPr>
        <p:spPr>
          <a:xfrm>
            <a:off x="719064" y="6603188"/>
            <a:ext cx="8424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ΚΤΙΡΙΑ ΜΗΔΕΝΙΚΗΣ ΚΑΤΑΝΑΛΩΣΗΣ ΕΝΕΡΓΕΙΑΣ</a:t>
            </a:r>
            <a:r>
              <a:rPr lang="fr-FR" sz="1000" dirty="0"/>
              <a:t>, </a:t>
            </a:r>
            <a:r>
              <a:rPr lang="el-GR" sz="1000" dirty="0"/>
              <a:t>ΚΟΣΜΟΠΟΥΛΟΣ ΠΑΝΟΣ ΠΕΡΙΒΟΛΑΡΗΣ ΑΓΓΕΛΟΣ</a:t>
            </a:r>
            <a:r>
              <a:rPr lang="fr-FR" sz="1000" dirty="0"/>
              <a:t>, UNIVERSITY STUDIO PRESS</a:t>
            </a:r>
          </a:p>
        </p:txBody>
      </p:sp>
    </p:spTree>
    <p:extLst>
      <p:ext uri="{BB962C8B-B14F-4D97-AF65-F5344CB8AC3E}">
        <p14:creationId xmlns:p14="http://schemas.microsoft.com/office/powerpoint/2010/main" val="546157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4F4C981-B59E-0A49-ABDB-5648999ED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65" y="1484784"/>
            <a:ext cx="8750300" cy="3429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B89FCA4-88A1-2F4F-9BE6-BDB15EE44AD8}"/>
              </a:ext>
            </a:extLst>
          </p:cNvPr>
          <p:cNvSpPr txBox="1"/>
          <p:nvPr/>
        </p:nvSpPr>
        <p:spPr>
          <a:xfrm>
            <a:off x="0" y="6611779"/>
            <a:ext cx="8424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ΚΤΙΡΙΑ ΜΗΔΕΝΙΚΗΣ ΚΑΤΑΝΑΛΩΣΗΣ ΕΝΕΡΓΕΙΑΣ</a:t>
            </a:r>
            <a:r>
              <a:rPr lang="fr-FR" sz="1000" dirty="0"/>
              <a:t>, </a:t>
            </a:r>
            <a:r>
              <a:rPr lang="el-GR" sz="1000" dirty="0"/>
              <a:t>ΚΟΣΜΟΠΟΥΛΟΣ ΠΑΝΟΣ ΠΕΡΙΒΟΛΑΡΗΣ ΑΓΓΕΛΟΣ</a:t>
            </a:r>
            <a:r>
              <a:rPr lang="fr-FR" sz="1000" dirty="0"/>
              <a:t>, UNIVERSITY STUDIO PRESS</a:t>
            </a:r>
          </a:p>
        </p:txBody>
      </p:sp>
    </p:spTree>
    <p:extLst>
      <p:ext uri="{BB962C8B-B14F-4D97-AF65-F5344CB8AC3E}">
        <p14:creationId xmlns:p14="http://schemas.microsoft.com/office/powerpoint/2010/main" val="1790919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65DC94D-89B6-9B4A-8370-9694E0046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5" y="836712"/>
            <a:ext cx="9036496" cy="478556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5B01E3E-D022-524D-9517-462A2C0AD6D4}"/>
              </a:ext>
            </a:extLst>
          </p:cNvPr>
          <p:cNvSpPr txBox="1"/>
          <p:nvPr/>
        </p:nvSpPr>
        <p:spPr>
          <a:xfrm>
            <a:off x="0" y="6611779"/>
            <a:ext cx="8424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ΚΤΙΡΙΑ ΜΗΔΕΝΙΚΗΣ ΚΑΤΑΝΑΛΩΣΗΣ ΕΝΕΡΓΕΙΑΣ</a:t>
            </a:r>
            <a:r>
              <a:rPr lang="fr-FR" sz="1000" dirty="0"/>
              <a:t>, </a:t>
            </a:r>
            <a:r>
              <a:rPr lang="el-GR" sz="1000" dirty="0"/>
              <a:t>ΚΟΣΜΟΠΟΥΛΟΣ ΠΑΝΟΣ ΠΕΡΙΒΟΛΑΡΗΣ ΑΓΓΕΛΟΣ</a:t>
            </a:r>
            <a:r>
              <a:rPr lang="fr-FR" sz="1000" dirty="0"/>
              <a:t>, UNIVERSITY STUDIO PRESS</a:t>
            </a:r>
          </a:p>
        </p:txBody>
      </p:sp>
    </p:spTree>
    <p:extLst>
      <p:ext uri="{BB962C8B-B14F-4D97-AF65-F5344CB8AC3E}">
        <p14:creationId xmlns:p14="http://schemas.microsoft.com/office/powerpoint/2010/main" val="4162248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F489CD6-36DB-2F41-A770-92E15AB8D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27793"/>
            <a:ext cx="5248583" cy="29523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27AB171-FC0A-8845-8EC6-727763116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384" y="3577879"/>
            <a:ext cx="5328592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12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2">
            <a:extLst>
              <a:ext uri="{FF2B5EF4-FFF2-40B4-BE49-F238E27FC236}">
                <a16:creationId xmlns:a16="http://schemas.microsoft.com/office/drawing/2014/main" id="{ED9CC22B-4853-2B45-A8F5-FD26DC08D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7013"/>
            <a:ext cx="23072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400" b="1" u="sng" dirty="0" err="1">
                <a:latin typeface="Cambria" panose="02040503050406030204" pitchFamily="18" charset="0"/>
              </a:rPr>
              <a:t>Θερμογέφυρες</a:t>
            </a:r>
            <a:endParaRPr lang="en-GB" altLang="en-US" sz="2400" b="1" u="sng" dirty="0">
              <a:latin typeface="Cambria" panose="020405030504060302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5DB83A0-8A60-7942-AF27-6E5DC453C930}"/>
              </a:ext>
            </a:extLst>
          </p:cNvPr>
          <p:cNvSpPr txBox="1"/>
          <p:nvPr/>
        </p:nvSpPr>
        <p:spPr>
          <a:xfrm>
            <a:off x="236468" y="696670"/>
            <a:ext cx="342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Heat</a:t>
            </a:r>
            <a:r>
              <a:rPr lang="fr-FR" dirty="0"/>
              <a:t> bridges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F559352-D1A1-AE45-B3D0-4B31ABD10D2A}"/>
              </a:ext>
            </a:extLst>
          </p:cNvPr>
          <p:cNvSpPr txBox="1"/>
          <p:nvPr/>
        </p:nvSpPr>
        <p:spPr>
          <a:xfrm>
            <a:off x="255920" y="1397675"/>
            <a:ext cx="81426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Οι </a:t>
            </a:r>
            <a:r>
              <a:rPr lang="el-GR" dirty="0" err="1"/>
              <a:t>θερμογέφυρες</a:t>
            </a:r>
            <a:r>
              <a:rPr lang="el-GR" dirty="0"/>
              <a:t> αποτελούν σημεία ή επιφάνειες του κελύφους που παρατηρούνται έντονες μεταβολές της ροής θερμότητας από το εσωτερικό προς το εξωτερικό περιβάλλον.</a:t>
            </a:r>
          </a:p>
          <a:p>
            <a:r>
              <a:rPr lang="el-GR" dirty="0"/>
              <a:t>Είναι τα σημεία όπου τα δομικά στοιχεία παρουσιάζουν σημαντικές θερμικές απώλειες σε σχέση με τις υπόλοιπες επιφάνειες λόγω της μειωμένης θερμικής αντίστασης που αυτά παρουσιάζουν.</a:t>
            </a:r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5801E3C-38EB-F446-9A57-FC1FB252C3FF}"/>
              </a:ext>
            </a:extLst>
          </p:cNvPr>
          <p:cNvSpPr txBox="1"/>
          <p:nvPr/>
        </p:nvSpPr>
        <p:spPr>
          <a:xfrm>
            <a:off x="277155" y="3212976"/>
            <a:ext cx="29987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Heat</a:t>
            </a:r>
            <a:r>
              <a:rPr lang="fr-FR" dirty="0"/>
              <a:t> bridges are points or surfaces of the </a:t>
            </a:r>
            <a:r>
              <a:rPr lang="fr-FR" dirty="0" err="1"/>
              <a:t>shell</a:t>
            </a:r>
            <a:r>
              <a:rPr lang="fr-FR" dirty="0"/>
              <a:t> – </a:t>
            </a:r>
            <a:r>
              <a:rPr lang="fr-FR" dirty="0" err="1"/>
              <a:t>envelop</a:t>
            </a:r>
            <a:r>
              <a:rPr lang="fr-FR" dirty="0"/>
              <a:t>  </a:t>
            </a:r>
            <a:r>
              <a:rPr lang="fr-FR" dirty="0" err="1"/>
              <a:t>that</a:t>
            </a:r>
            <a:r>
              <a:rPr lang="fr-FR" dirty="0"/>
              <a:t> are </a:t>
            </a:r>
            <a:r>
              <a:rPr lang="fr-FR" dirty="0" err="1"/>
              <a:t>subject</a:t>
            </a:r>
            <a:r>
              <a:rPr lang="fr-FR" dirty="0"/>
              <a:t> to </a:t>
            </a:r>
            <a:r>
              <a:rPr lang="fr-FR" dirty="0" err="1"/>
              <a:t>strong</a:t>
            </a:r>
            <a:r>
              <a:rPr lang="fr-FR" dirty="0"/>
              <a:t> changes in the </a:t>
            </a:r>
            <a:r>
              <a:rPr lang="fr-FR" dirty="0" err="1"/>
              <a:t>heat</a:t>
            </a:r>
            <a:r>
              <a:rPr lang="fr-FR" dirty="0"/>
              <a:t> flow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interior</a:t>
            </a:r>
            <a:r>
              <a:rPr lang="fr-FR" dirty="0"/>
              <a:t> to the </a:t>
            </a:r>
            <a:r>
              <a:rPr lang="fr-FR" dirty="0" err="1"/>
              <a:t>outside</a:t>
            </a:r>
            <a:r>
              <a:rPr lang="fr-FR" dirty="0"/>
              <a:t> </a:t>
            </a:r>
            <a:r>
              <a:rPr lang="fr-FR" dirty="0" err="1"/>
              <a:t>environment</a:t>
            </a:r>
            <a:r>
              <a:rPr lang="fr-FR" dirty="0"/>
              <a:t>.</a:t>
            </a:r>
          </a:p>
          <a:p>
            <a:r>
              <a:rPr lang="fr-FR" dirty="0" err="1"/>
              <a:t>These</a:t>
            </a:r>
            <a:r>
              <a:rPr lang="fr-FR" dirty="0"/>
              <a:t> are the points </a:t>
            </a:r>
            <a:r>
              <a:rPr lang="fr-FR" dirty="0" err="1"/>
              <a:t>where</a:t>
            </a:r>
            <a:r>
              <a:rPr lang="fr-FR" dirty="0"/>
              <a:t> the building </a:t>
            </a:r>
            <a:r>
              <a:rPr lang="fr-FR" dirty="0" err="1"/>
              <a:t>might</a:t>
            </a:r>
            <a:r>
              <a:rPr lang="fr-FR" dirty="0"/>
              <a:t> have </a:t>
            </a:r>
            <a:r>
              <a:rPr lang="fr-FR" dirty="0" err="1"/>
              <a:t>significant</a:t>
            </a:r>
            <a:r>
              <a:rPr lang="fr-FR" dirty="0"/>
              <a:t> </a:t>
            </a:r>
            <a:r>
              <a:rPr lang="fr-FR" dirty="0" err="1"/>
              <a:t>heat</a:t>
            </a:r>
            <a:r>
              <a:rPr lang="fr-FR" dirty="0"/>
              <a:t> </a:t>
            </a:r>
            <a:r>
              <a:rPr lang="fr-FR" dirty="0" err="1"/>
              <a:t>loss</a:t>
            </a:r>
            <a:r>
              <a:rPr lang="fr-FR" dirty="0"/>
              <a:t> </a:t>
            </a:r>
            <a:r>
              <a:rPr lang="fr-FR" dirty="0" err="1"/>
              <a:t>compared</a:t>
            </a:r>
            <a:r>
              <a:rPr lang="fr-FR" dirty="0"/>
              <a:t> to the </a:t>
            </a:r>
            <a:r>
              <a:rPr lang="fr-FR" dirty="0" err="1"/>
              <a:t>other</a:t>
            </a:r>
            <a:r>
              <a:rPr lang="fr-FR" dirty="0"/>
              <a:t> surfaces due to the </a:t>
            </a:r>
            <a:r>
              <a:rPr lang="fr-FR" dirty="0" err="1"/>
              <a:t>reduced</a:t>
            </a:r>
            <a:r>
              <a:rPr lang="fr-FR" dirty="0"/>
              <a:t> thermal </a:t>
            </a:r>
            <a:r>
              <a:rPr lang="fr-FR" dirty="0" err="1"/>
              <a:t>resistance</a:t>
            </a:r>
            <a:r>
              <a:rPr lang="fr-FR" dirty="0"/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A6255E5-9D55-8B4A-9841-6847DD7D6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424" y="3429000"/>
            <a:ext cx="6218014" cy="329914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D06C7A7-47F7-854D-9991-3C5342F56950}"/>
              </a:ext>
            </a:extLst>
          </p:cNvPr>
          <p:cNvSpPr txBox="1"/>
          <p:nvPr/>
        </p:nvSpPr>
        <p:spPr>
          <a:xfrm>
            <a:off x="5868146" y="6536963"/>
            <a:ext cx="224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www.monodomiki.gr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4079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38D1D04-86C7-2444-B1B3-FB8FB6BB8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16" y="980728"/>
            <a:ext cx="8788400" cy="42164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9E318A3-8B2A-8941-AE21-7F925B4EC44C}"/>
              </a:ext>
            </a:extLst>
          </p:cNvPr>
          <p:cNvSpPr txBox="1"/>
          <p:nvPr/>
        </p:nvSpPr>
        <p:spPr>
          <a:xfrm>
            <a:off x="0" y="6611779"/>
            <a:ext cx="8424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ΚΤΙΡΙΑ ΜΗΔΕΝΙΚΗΣ ΚΑΤΑΝΑΛΩΣΗΣ ΕΝΕΡΓΕΙΑΣ</a:t>
            </a:r>
            <a:r>
              <a:rPr lang="fr-FR" sz="1000" dirty="0"/>
              <a:t>, </a:t>
            </a:r>
            <a:r>
              <a:rPr lang="el-GR" sz="1000" dirty="0"/>
              <a:t>ΚΟΣΜΟΠΟΥΛΟΣ ΠΑΝΟΣ ΠΕΡΙΒΟΛΑΡΗΣ ΑΓΓΕΛΟΣ</a:t>
            </a:r>
            <a:r>
              <a:rPr lang="fr-FR" sz="1000" dirty="0"/>
              <a:t>, UNIVERSITY STUDIO PRESS</a:t>
            </a:r>
          </a:p>
        </p:txBody>
      </p:sp>
    </p:spTree>
    <p:extLst>
      <p:ext uri="{BB962C8B-B14F-4D97-AF65-F5344CB8AC3E}">
        <p14:creationId xmlns:p14="http://schemas.microsoft.com/office/powerpoint/2010/main" val="3742612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AC22235-0B8E-DB4F-8B9F-28C65A7D6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358900"/>
            <a:ext cx="85598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44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FFE691E-C70E-5E4F-8AC1-68F046D6E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3200"/>
            <a:ext cx="89916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13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48DE60-4A4D-9A49-BB29-260DA87F0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6"/>
            <a:ext cx="3180498" cy="338437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909EE90-7A9B-4F4E-8A83-08D3380AA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318386"/>
            <a:ext cx="3215418" cy="325463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63C6DE1-5FEF-8342-B745-8AF8E6AC2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764107"/>
            <a:ext cx="2892466" cy="29277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B2D01E-0FDF-C94B-AE73-E952F6755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3734690"/>
            <a:ext cx="2892466" cy="29277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626DB94-1430-7244-BAF6-8232AB384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2418" y="3764107"/>
            <a:ext cx="2069547" cy="206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43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01DCC31-5534-594E-BFD6-FFE8E0773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3454"/>
            <a:ext cx="9144000" cy="41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25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re 1">
            <a:extLst>
              <a:ext uri="{FF2B5EF4-FFF2-40B4-BE49-F238E27FC236}">
                <a16:creationId xmlns:a16="http://schemas.microsoft.com/office/drawing/2014/main" id="{1CF647B4-1B8C-984E-8EB3-310B7F1977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b="1">
                <a:solidFill>
                  <a:srgbClr val="000000"/>
                </a:solidFill>
                <a:latin typeface="Calibri" panose="020F0502020204030204" pitchFamily="34" charset="0"/>
              </a:rPr>
              <a:t>Ενεργειακός Σχεδιασμός</a:t>
            </a:r>
            <a:endParaRPr lang="fr-FR" altLang="fr-FR"/>
          </a:p>
        </p:txBody>
      </p:sp>
      <p:sp>
        <p:nvSpPr>
          <p:cNvPr id="14338" name="Sous-titre 2">
            <a:extLst>
              <a:ext uri="{FF2B5EF4-FFF2-40B4-BE49-F238E27FC236}">
                <a16:creationId xmlns:a16="http://schemas.microsoft.com/office/drawing/2014/main" id="{F9CAF61A-747D-CB4A-955F-2967FB31641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41675"/>
            <a:ext cx="6400800" cy="1266825"/>
          </a:xfrm>
        </p:spPr>
        <p:txBody>
          <a:bodyPr/>
          <a:lstStyle/>
          <a:p>
            <a:r>
              <a:rPr lang="fr-FR" altLang="fr-FR" dirty="0"/>
              <a:t>#6</a:t>
            </a:r>
          </a:p>
          <a:p>
            <a:pPr eaLnBrk="1" hangingPunct="1">
              <a:spcBef>
                <a:spcPct val="0"/>
              </a:spcBef>
            </a:pP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Κουφώματα και Υαλοπίνακες</a:t>
            </a:r>
            <a:endParaRPr lang="en-GB" alt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</p:txBody>
      </p:sp>
      <p:pic>
        <p:nvPicPr>
          <p:cNvPr id="14343" name="Image 12">
            <a:extLst>
              <a:ext uri="{FF2B5EF4-FFF2-40B4-BE49-F238E27FC236}">
                <a16:creationId xmlns:a16="http://schemas.microsoft.com/office/drawing/2014/main" id="{14BB855D-4D96-3344-B935-264D851ED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86" y="4679671"/>
            <a:ext cx="2088232" cy="138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471DEB21-1B6F-994B-B692-2DDAC23BB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330" y="4711700"/>
            <a:ext cx="2937520" cy="140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19817AF-B0CE-D945-AFEB-2789C6F1D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413" y="4608248"/>
            <a:ext cx="1430288" cy="163514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7A30440-BA17-144D-95C1-D5F15208C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0" y="4340426"/>
            <a:ext cx="2194951" cy="206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1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re 1">
            <a:extLst>
              <a:ext uri="{FF2B5EF4-FFF2-40B4-BE49-F238E27FC236}">
                <a16:creationId xmlns:a16="http://schemas.microsoft.com/office/drawing/2014/main" id="{1CF647B4-1B8C-984E-8EB3-310B7F1977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b="1">
                <a:solidFill>
                  <a:srgbClr val="000000"/>
                </a:solidFill>
                <a:latin typeface="Calibri" panose="020F0502020204030204" pitchFamily="34" charset="0"/>
              </a:rPr>
              <a:t>Ενεργειακός Σχεδιασμός</a:t>
            </a:r>
            <a:endParaRPr lang="fr-FR" altLang="fr-FR"/>
          </a:p>
        </p:txBody>
      </p:sp>
      <p:sp>
        <p:nvSpPr>
          <p:cNvPr id="14338" name="Sous-titre 2">
            <a:extLst>
              <a:ext uri="{FF2B5EF4-FFF2-40B4-BE49-F238E27FC236}">
                <a16:creationId xmlns:a16="http://schemas.microsoft.com/office/drawing/2014/main" id="{F9CAF61A-747D-CB4A-955F-2967FB31641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09225" y="3212976"/>
            <a:ext cx="7016824" cy="1266825"/>
          </a:xfrm>
        </p:spPr>
        <p:txBody>
          <a:bodyPr/>
          <a:lstStyle/>
          <a:p>
            <a:r>
              <a:rPr lang="fr-FR" altLang="fr-FR" dirty="0"/>
              <a:t>#</a:t>
            </a:r>
            <a:r>
              <a:rPr lang="el-GR" altLang="fr-FR" dirty="0"/>
              <a:t>7</a:t>
            </a:r>
            <a:endParaRPr lang="fr-FR" altLang="fr-FR" dirty="0"/>
          </a:p>
          <a:p>
            <a:pPr eaLnBrk="1" hangingPunct="1">
              <a:spcBef>
                <a:spcPct val="0"/>
              </a:spcBef>
            </a:pP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Ο Ρόλος της Θερμικής Μάζας στα κτίρια</a:t>
            </a:r>
            <a:endParaRPr lang="en-GB" alt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</p:txBody>
      </p:sp>
      <p:pic>
        <p:nvPicPr>
          <p:cNvPr id="14343" name="Image 12">
            <a:extLst>
              <a:ext uri="{FF2B5EF4-FFF2-40B4-BE49-F238E27FC236}">
                <a16:creationId xmlns:a16="http://schemas.microsoft.com/office/drawing/2014/main" id="{14BB855D-4D96-3344-B935-264D851ED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5" y="4697169"/>
            <a:ext cx="2088232" cy="138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B2FE584-FF84-B443-82A7-8B5365666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077" y="4636357"/>
            <a:ext cx="2501763" cy="15086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E6FFEF1-F117-1344-91C5-21FB7EF51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224" y="4565205"/>
            <a:ext cx="2311400" cy="1651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171F617-44AD-F64A-A6C6-180FA7B57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140" y="5167154"/>
            <a:ext cx="20701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04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6174249-FC48-BD4B-A9F6-72EAA577A75E}"/>
              </a:ext>
            </a:extLst>
          </p:cNvPr>
          <p:cNvSpPr txBox="1"/>
          <p:nvPr/>
        </p:nvSpPr>
        <p:spPr>
          <a:xfrm>
            <a:off x="236468" y="1140905"/>
            <a:ext cx="8438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Βάσει της μορφής της διατομής διακρίνονται σε γραμμικές και σε σημειακές. Οι γραμμικές </a:t>
            </a:r>
            <a:r>
              <a:rPr lang="el-GR" dirty="0" err="1"/>
              <a:t>θερμογέφυρες</a:t>
            </a:r>
            <a:r>
              <a:rPr lang="el-GR" dirty="0"/>
              <a:t> εμφανίζονται κατά μήκος μιας επιφάνειας, στην οποία συνενώνονται διάφορα δομικά στοιχεία (ένωση δαπέδου με τοίχο, ένωση δοκού με τοίχο). Αντίθετα οι σημειακές </a:t>
            </a:r>
            <a:r>
              <a:rPr lang="el-GR" dirty="0" err="1"/>
              <a:t>θερμογέφυρες</a:t>
            </a:r>
            <a:r>
              <a:rPr lang="el-GR" dirty="0"/>
              <a:t> εμφανίζονται τοπικά σε ένα σημείο και δεν υπάρχει ομοιογενής ροή θερμότητας κατά μήκος μια διεύθυνσης, όπως στις γραμμικές.</a:t>
            </a:r>
            <a:endParaRPr lang="fr-FR" dirty="0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117BF1B1-9707-2D49-9659-2C95CFDDC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7013"/>
            <a:ext cx="23072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400" b="1" u="sng" dirty="0" err="1">
                <a:latin typeface="Cambria" panose="02040503050406030204" pitchFamily="18" charset="0"/>
              </a:rPr>
              <a:t>Θερμογέφυρες</a:t>
            </a:r>
            <a:endParaRPr lang="en-GB" altLang="en-US" sz="2400" b="1" u="sng" dirty="0">
              <a:latin typeface="Cambria" panose="020405030504060302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56A3AC4-FC9E-8945-AA39-C0BA88EBCD7A}"/>
              </a:ext>
            </a:extLst>
          </p:cNvPr>
          <p:cNvSpPr txBox="1"/>
          <p:nvPr/>
        </p:nvSpPr>
        <p:spPr>
          <a:xfrm>
            <a:off x="236468" y="696670"/>
            <a:ext cx="342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Heat</a:t>
            </a:r>
            <a:r>
              <a:rPr lang="fr-FR" dirty="0"/>
              <a:t> bridges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14F411-3035-4C42-9A07-56568CA67890}"/>
              </a:ext>
            </a:extLst>
          </p:cNvPr>
          <p:cNvSpPr txBox="1"/>
          <p:nvPr/>
        </p:nvSpPr>
        <p:spPr>
          <a:xfrm>
            <a:off x="236468" y="2970134"/>
            <a:ext cx="82239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Depending</a:t>
            </a:r>
            <a:r>
              <a:rPr lang="fr-FR" dirty="0"/>
              <a:t> on the </a:t>
            </a:r>
            <a:r>
              <a:rPr lang="fr-FR" dirty="0" err="1"/>
              <a:t>shape</a:t>
            </a:r>
            <a:r>
              <a:rPr lang="fr-FR" dirty="0"/>
              <a:t> of the cross section </a:t>
            </a:r>
            <a:r>
              <a:rPr lang="fr-FR" dirty="0" err="1"/>
              <a:t>they</a:t>
            </a:r>
            <a:r>
              <a:rPr lang="fr-FR" dirty="0"/>
              <a:t> are </a:t>
            </a:r>
            <a:r>
              <a:rPr lang="fr-FR" dirty="0" err="1"/>
              <a:t>divided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linear</a:t>
            </a:r>
            <a:r>
              <a:rPr lang="fr-FR" dirty="0"/>
              <a:t> and point </a:t>
            </a:r>
            <a:r>
              <a:rPr lang="fr-FR" dirty="0" err="1"/>
              <a:t>heat</a:t>
            </a:r>
            <a:r>
              <a:rPr lang="fr-FR" dirty="0"/>
              <a:t> bridges </a:t>
            </a:r>
            <a:r>
              <a:rPr lang="fr-FR" dirty="0" err="1"/>
              <a:t>Linear</a:t>
            </a:r>
            <a:r>
              <a:rPr lang="fr-FR" dirty="0"/>
              <a:t> thermal bridges </a:t>
            </a:r>
            <a:r>
              <a:rPr lang="fr-FR" dirty="0" err="1"/>
              <a:t>appear</a:t>
            </a:r>
            <a:r>
              <a:rPr lang="fr-FR" dirty="0"/>
              <a:t> </a:t>
            </a:r>
            <a:r>
              <a:rPr lang="fr-FR" dirty="0" err="1"/>
              <a:t>along</a:t>
            </a:r>
            <a:r>
              <a:rPr lang="fr-FR" dirty="0"/>
              <a:t> a surface, on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various</a:t>
            </a:r>
            <a:r>
              <a:rPr lang="fr-FR" dirty="0"/>
              <a:t> building blocks (</a:t>
            </a:r>
            <a:r>
              <a:rPr lang="fr-FR" dirty="0" err="1"/>
              <a:t>wall</a:t>
            </a:r>
            <a:r>
              <a:rPr lang="fr-FR" dirty="0"/>
              <a:t>-to-</a:t>
            </a:r>
            <a:r>
              <a:rPr lang="fr-FR" dirty="0" err="1"/>
              <a:t>wall</a:t>
            </a:r>
            <a:r>
              <a:rPr lang="fr-FR" dirty="0"/>
              <a:t>, </a:t>
            </a:r>
            <a:r>
              <a:rPr lang="fr-FR" dirty="0" err="1"/>
              <a:t>beam</a:t>
            </a:r>
            <a:r>
              <a:rPr lang="fr-FR" dirty="0"/>
              <a:t>-to-</a:t>
            </a:r>
            <a:r>
              <a:rPr lang="fr-FR" dirty="0" err="1"/>
              <a:t>wall</a:t>
            </a:r>
            <a:r>
              <a:rPr lang="fr-FR" dirty="0"/>
              <a:t> joint) are </a:t>
            </a:r>
            <a:r>
              <a:rPr lang="fr-FR" dirty="0" err="1"/>
              <a:t>joined</a:t>
            </a:r>
            <a:r>
              <a:rPr lang="fr-FR" dirty="0"/>
              <a:t>. In </a:t>
            </a:r>
            <a:r>
              <a:rPr lang="fr-FR" dirty="0" err="1"/>
              <a:t>contrast</a:t>
            </a:r>
            <a:r>
              <a:rPr lang="fr-FR" dirty="0"/>
              <a:t>, point bridges </a:t>
            </a:r>
            <a:r>
              <a:rPr lang="fr-FR" dirty="0" err="1"/>
              <a:t>appear</a:t>
            </a:r>
            <a:r>
              <a:rPr lang="fr-FR" dirty="0"/>
              <a:t> </a:t>
            </a:r>
            <a:r>
              <a:rPr lang="fr-FR" dirty="0" err="1"/>
              <a:t>locally</a:t>
            </a:r>
            <a:r>
              <a:rPr lang="fr-FR" dirty="0"/>
              <a:t> at one point and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no </a:t>
            </a:r>
            <a:r>
              <a:rPr lang="fr-FR" dirty="0" err="1"/>
              <a:t>uniform</a:t>
            </a:r>
            <a:r>
              <a:rPr lang="fr-FR" dirty="0"/>
              <a:t> </a:t>
            </a:r>
            <a:r>
              <a:rPr lang="fr-FR" dirty="0" err="1"/>
              <a:t>heat</a:t>
            </a:r>
            <a:r>
              <a:rPr lang="fr-FR" dirty="0"/>
              <a:t> flow </a:t>
            </a:r>
            <a:r>
              <a:rPr lang="fr-FR" dirty="0" err="1"/>
              <a:t>along</a:t>
            </a:r>
            <a:r>
              <a:rPr lang="fr-FR" dirty="0"/>
              <a:t> a direction, as in </a:t>
            </a:r>
            <a:r>
              <a:rPr lang="fr-FR" dirty="0" err="1"/>
              <a:t>linear</a:t>
            </a:r>
            <a:r>
              <a:rPr lang="fr-FR" dirty="0"/>
              <a:t> </a:t>
            </a:r>
            <a:r>
              <a:rPr lang="fr-FR" dirty="0" err="1"/>
              <a:t>ones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1169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B03B284-3596-A342-BA18-27AEA791B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268760"/>
            <a:ext cx="7112000" cy="5054600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A494BCCE-DF3E-2443-934E-C98492B8C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7013"/>
            <a:ext cx="23072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400" b="1" u="sng" dirty="0" err="1">
                <a:latin typeface="Cambria" panose="02040503050406030204" pitchFamily="18" charset="0"/>
              </a:rPr>
              <a:t>Θερμογέφυρες</a:t>
            </a:r>
            <a:endParaRPr lang="en-GB" altLang="en-US" sz="2400" b="1" u="sng" dirty="0">
              <a:latin typeface="Cambria" panose="020405030504060302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2A62B1-E33B-B940-BE67-65E1756ACFCC}"/>
              </a:ext>
            </a:extLst>
          </p:cNvPr>
          <p:cNvSpPr txBox="1"/>
          <p:nvPr/>
        </p:nvSpPr>
        <p:spPr>
          <a:xfrm>
            <a:off x="236468" y="696670"/>
            <a:ext cx="342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Heat</a:t>
            </a:r>
            <a:r>
              <a:rPr lang="fr-FR" dirty="0"/>
              <a:t> bridges</a:t>
            </a:r>
          </a:p>
        </p:txBody>
      </p:sp>
    </p:spTree>
    <p:extLst>
      <p:ext uri="{BB962C8B-B14F-4D97-AF65-F5344CB8AC3E}">
        <p14:creationId xmlns:p14="http://schemas.microsoft.com/office/powerpoint/2010/main" val="2624230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49E23A6A-5410-3542-8573-6C98FD16F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7013"/>
            <a:ext cx="23072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400" b="1" u="sng" dirty="0" err="1">
                <a:latin typeface="Cambria" panose="02040503050406030204" pitchFamily="18" charset="0"/>
              </a:rPr>
              <a:t>Θερμογέφυρες</a:t>
            </a:r>
            <a:endParaRPr lang="en-GB" altLang="en-US" sz="2400" b="1" u="sng" dirty="0">
              <a:latin typeface="Cambria" panose="020405030504060302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0FFA313-A9F7-7547-8185-274E2B1F4C5F}"/>
              </a:ext>
            </a:extLst>
          </p:cNvPr>
          <p:cNvSpPr txBox="1"/>
          <p:nvPr/>
        </p:nvSpPr>
        <p:spPr>
          <a:xfrm>
            <a:off x="236468" y="696670"/>
            <a:ext cx="342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Heat</a:t>
            </a:r>
            <a:r>
              <a:rPr lang="fr-FR" dirty="0"/>
              <a:t> bridges</a:t>
            </a:r>
          </a:p>
        </p:txBody>
      </p:sp>
      <p:pic>
        <p:nvPicPr>
          <p:cNvPr id="4" name="Picture 3" descr="déperditions.jpg                                               00048510&#9;Flat Eric                      B784AE33:">
            <a:extLst>
              <a:ext uri="{FF2B5EF4-FFF2-40B4-BE49-F238E27FC236}">
                <a16:creationId xmlns:a16="http://schemas.microsoft.com/office/drawing/2014/main" id="{94458904-5D0F-0543-9EEC-A0DC07F2F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95" y="1487769"/>
            <a:ext cx="4320480" cy="515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F2A6508-E684-FB4D-BD69-D4B21DADE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572" y="239689"/>
            <a:ext cx="3870833" cy="35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30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EC0A6B5B-A371-094B-8E1C-5ADB5D2FA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7013"/>
            <a:ext cx="23072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400" b="1" u="sng" dirty="0" err="1">
                <a:latin typeface="Cambria" panose="02040503050406030204" pitchFamily="18" charset="0"/>
              </a:rPr>
              <a:t>Θερμογέφυρες</a:t>
            </a:r>
            <a:endParaRPr lang="en-GB" altLang="en-US" sz="2400" b="1" u="sng" dirty="0">
              <a:latin typeface="Cambria" panose="020405030504060302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915E95C-2640-814B-B6FB-4A49DDFF79AC}"/>
              </a:ext>
            </a:extLst>
          </p:cNvPr>
          <p:cNvSpPr txBox="1"/>
          <p:nvPr/>
        </p:nvSpPr>
        <p:spPr>
          <a:xfrm>
            <a:off x="236468" y="696670"/>
            <a:ext cx="342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Heat</a:t>
            </a:r>
            <a:r>
              <a:rPr lang="fr-FR" dirty="0"/>
              <a:t> bridges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8C71097-7EDA-0547-A465-DEE3D4DE771C}"/>
              </a:ext>
            </a:extLst>
          </p:cNvPr>
          <p:cNvSpPr txBox="1"/>
          <p:nvPr/>
        </p:nvSpPr>
        <p:spPr>
          <a:xfrm>
            <a:off x="683568" y="1251476"/>
            <a:ext cx="630615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Ορίζονται από το γινόμενο: </a:t>
            </a:r>
          </a:p>
          <a:p>
            <a:r>
              <a:rPr lang="fr-FR" dirty="0" err="1"/>
              <a:t>They</a:t>
            </a:r>
            <a:r>
              <a:rPr lang="fr-FR" dirty="0"/>
              <a:t> are </a:t>
            </a:r>
            <a:r>
              <a:rPr lang="fr-FR" dirty="0" err="1"/>
              <a:t>defined</a:t>
            </a:r>
            <a:r>
              <a:rPr lang="fr-FR" dirty="0"/>
              <a:t> by the </a:t>
            </a:r>
            <a:r>
              <a:rPr lang="fr-FR" dirty="0" err="1"/>
              <a:t>product</a:t>
            </a:r>
            <a:endParaRPr lang="fr-FR" dirty="0"/>
          </a:p>
          <a:p>
            <a:endParaRPr lang="fr-FR" dirty="0"/>
          </a:p>
          <a:p>
            <a:r>
              <a:rPr lang="fr-FR" sz="2800" dirty="0"/>
              <a:t>	</a:t>
            </a:r>
            <a:r>
              <a:rPr lang="el-GR" sz="2800" dirty="0"/>
              <a:t>Ψ. </a:t>
            </a:r>
            <a:r>
              <a:rPr lang="fr-FR" sz="2800" dirty="0"/>
              <a:t>l </a:t>
            </a:r>
          </a:p>
          <a:p>
            <a:endParaRPr lang="el-GR" sz="2800" dirty="0"/>
          </a:p>
          <a:p>
            <a:r>
              <a:rPr lang="el-GR" dirty="0"/>
              <a:t>Όπου</a:t>
            </a:r>
            <a:r>
              <a:rPr lang="fr-FR" dirty="0"/>
              <a:t> / </a:t>
            </a:r>
            <a:r>
              <a:rPr lang="fr-FR" dirty="0" err="1"/>
              <a:t>where</a:t>
            </a:r>
            <a:r>
              <a:rPr lang="fr-FR" dirty="0"/>
              <a:t> : </a:t>
            </a:r>
            <a:endParaRPr lang="el-GR" dirty="0"/>
          </a:p>
          <a:p>
            <a:r>
              <a:rPr lang="el-GR" dirty="0"/>
              <a:t>Ψ είναι ο συντελεστής γραμμικής </a:t>
            </a:r>
            <a:r>
              <a:rPr lang="el-GR" dirty="0" err="1"/>
              <a:t>θερμοπερατότητας</a:t>
            </a:r>
            <a:endParaRPr lang="el-GR" dirty="0"/>
          </a:p>
          <a:p>
            <a:r>
              <a:rPr lang="fr-FR" dirty="0"/>
              <a:t>[W</a:t>
            </a:r>
            <a:r>
              <a:rPr lang="el-GR" dirty="0"/>
              <a:t> </a:t>
            </a:r>
            <a:r>
              <a:rPr lang="fr-FR" dirty="0"/>
              <a:t>/ m.K</a:t>
            </a:r>
            <a:r>
              <a:rPr lang="fr-FR" baseline="30000" dirty="0"/>
              <a:t>-1</a:t>
            </a:r>
            <a:r>
              <a:rPr lang="fr-FR" dirty="0"/>
              <a:t>]</a:t>
            </a:r>
          </a:p>
          <a:p>
            <a:r>
              <a:rPr lang="fr-FR" dirty="0" err="1"/>
              <a:t>is</a:t>
            </a:r>
            <a:r>
              <a:rPr lang="fr-FR" dirty="0"/>
              <a:t> the coefficient of </a:t>
            </a:r>
            <a:r>
              <a:rPr lang="fr-FR" dirty="0" err="1"/>
              <a:t>linear</a:t>
            </a:r>
            <a:r>
              <a:rPr lang="fr-FR" dirty="0"/>
              <a:t> </a:t>
            </a:r>
            <a:r>
              <a:rPr lang="fr-FR" dirty="0" err="1"/>
              <a:t>heat</a:t>
            </a:r>
            <a:r>
              <a:rPr lang="fr-FR" dirty="0"/>
              <a:t> « </a:t>
            </a:r>
            <a:r>
              <a:rPr lang="fr-FR" dirty="0" err="1"/>
              <a:t>permeability</a:t>
            </a:r>
            <a:r>
              <a:rPr lang="fr-FR" dirty="0"/>
              <a:t> »</a:t>
            </a:r>
          </a:p>
          <a:p>
            <a:r>
              <a:rPr lang="fr-FR" dirty="0"/>
              <a:t>l </a:t>
            </a:r>
            <a:r>
              <a:rPr lang="el-GR" dirty="0"/>
              <a:t>το</a:t>
            </a:r>
            <a:r>
              <a:rPr lang="fr-FR" dirty="0"/>
              <a:t> </a:t>
            </a:r>
            <a:r>
              <a:rPr lang="el-GR" dirty="0"/>
              <a:t>μήκος </a:t>
            </a:r>
            <a:r>
              <a:rPr lang="el-GR" dirty="0" err="1"/>
              <a:t>θερμογέφυρας</a:t>
            </a:r>
            <a:r>
              <a:rPr lang="el-GR" dirty="0"/>
              <a:t> σε </a:t>
            </a:r>
            <a:r>
              <a:rPr lang="fr-FR" dirty="0"/>
              <a:t>m</a:t>
            </a:r>
          </a:p>
          <a:p>
            <a:r>
              <a:rPr lang="fr-FR" dirty="0"/>
              <a:t>Is the </a:t>
            </a:r>
            <a:r>
              <a:rPr lang="fr-FR" dirty="0" err="1"/>
              <a:t>lenght</a:t>
            </a:r>
            <a:r>
              <a:rPr lang="fr-FR" dirty="0"/>
              <a:t> of the </a:t>
            </a:r>
            <a:r>
              <a:rPr lang="fr-FR" dirty="0" err="1"/>
              <a:t>heat</a:t>
            </a:r>
            <a:r>
              <a:rPr lang="fr-FR" dirty="0"/>
              <a:t> bridges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80CDA5-D0BE-3648-BAAF-F9C3965E1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21" y="4698574"/>
            <a:ext cx="6306157" cy="176944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C625A3D-3F7B-3D4D-BBA4-F5511F9E80F5}"/>
              </a:ext>
            </a:extLst>
          </p:cNvPr>
          <p:cNvSpPr txBox="1"/>
          <p:nvPr/>
        </p:nvSpPr>
        <p:spPr>
          <a:xfrm>
            <a:off x="5843747" y="643595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KENAK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3609732-29F7-E949-9632-DFA9433AF15B}"/>
              </a:ext>
            </a:extLst>
          </p:cNvPr>
          <p:cNvSpPr txBox="1"/>
          <p:nvPr/>
        </p:nvSpPr>
        <p:spPr>
          <a:xfrm>
            <a:off x="4937496" y="144342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Οι σημειακές </a:t>
            </a:r>
            <a:r>
              <a:rPr lang="el-GR" sz="1600" dirty="0" err="1"/>
              <a:t>θερμογέφυρες</a:t>
            </a:r>
            <a:r>
              <a:rPr lang="el-GR" sz="1600" dirty="0"/>
              <a:t> θεωρείται</a:t>
            </a:r>
          </a:p>
          <a:p>
            <a:r>
              <a:rPr lang="el-GR" sz="1600" dirty="0"/>
              <a:t>αμελητέα και δεν λαμβάνεται υπόψη στον υπολογισμό</a:t>
            </a:r>
          </a:p>
          <a:p>
            <a:r>
              <a:rPr lang="fr-FR" sz="1200" dirty="0"/>
              <a:t>Local – point </a:t>
            </a:r>
            <a:r>
              <a:rPr lang="fr-FR" sz="1200" dirty="0" err="1"/>
              <a:t>Heat</a:t>
            </a:r>
            <a:r>
              <a:rPr lang="fr-FR" sz="1200" dirty="0"/>
              <a:t> bridges are </a:t>
            </a:r>
            <a:r>
              <a:rPr lang="fr-FR" sz="1200" dirty="0" err="1"/>
              <a:t>considered</a:t>
            </a:r>
            <a:endParaRPr lang="fr-FR" sz="1200" dirty="0"/>
          </a:p>
          <a:p>
            <a:r>
              <a:rPr lang="fr-FR" sz="1200" dirty="0" err="1"/>
              <a:t>negligible</a:t>
            </a:r>
            <a:r>
              <a:rPr lang="fr-FR" sz="1200" dirty="0"/>
              <a:t> and not </a:t>
            </a:r>
            <a:r>
              <a:rPr lang="fr-FR" sz="1200" dirty="0" err="1"/>
              <a:t>taken</a:t>
            </a:r>
            <a:r>
              <a:rPr lang="fr-FR" sz="1200" dirty="0"/>
              <a:t> </a:t>
            </a:r>
            <a:r>
              <a:rPr lang="fr-FR" sz="1200" dirty="0" err="1"/>
              <a:t>into</a:t>
            </a:r>
            <a:r>
              <a:rPr lang="fr-FR" sz="1200" dirty="0"/>
              <a:t> </a:t>
            </a:r>
            <a:r>
              <a:rPr lang="fr-FR" sz="1200" dirty="0" err="1"/>
              <a:t>account</a:t>
            </a:r>
            <a:r>
              <a:rPr lang="fr-FR" sz="1200" dirty="0"/>
              <a:t> in the </a:t>
            </a:r>
            <a:r>
              <a:rPr lang="fr-FR" sz="1200" dirty="0" err="1"/>
              <a:t>calculation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247337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EA035C8-EB80-184B-987C-5D6D235D4695}"/>
              </a:ext>
            </a:extLst>
          </p:cNvPr>
          <p:cNvSpPr txBox="1"/>
          <p:nvPr/>
        </p:nvSpPr>
        <p:spPr>
          <a:xfrm>
            <a:off x="1259632" y="5965249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ΚΤΙΡΙΑ ΜΗΔΕΝΙΚΗΣ ΚΑΤΑΝΑΛΩΣΗΣ ΕΝΕΡΓΕΙΑΣ</a:t>
            </a:r>
            <a:r>
              <a:rPr lang="fr-FR" sz="1000" dirty="0"/>
              <a:t>, </a:t>
            </a:r>
            <a:r>
              <a:rPr lang="el-GR" sz="1000" dirty="0"/>
              <a:t>ΚΟΣΜΟΠΟΥΛΟΣ ΠΑΝΟΣ ΠΕΡΙΒΟΛΑΡΗΣ ΑΓΓΕΛΟΣ</a:t>
            </a:r>
            <a:r>
              <a:rPr lang="fr-FR" sz="1000" dirty="0"/>
              <a:t>, UNIVERSITY STUDIO PRESS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F718FD4-C837-DB47-A629-B71B80BCC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727200"/>
            <a:ext cx="85852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82AE57D-FC5B-484E-9804-99BE47988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739900"/>
            <a:ext cx="8699500" cy="33782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A9DD790-4751-984B-938C-EED7B98D9D7A}"/>
              </a:ext>
            </a:extLst>
          </p:cNvPr>
          <p:cNvSpPr txBox="1"/>
          <p:nvPr/>
        </p:nvSpPr>
        <p:spPr>
          <a:xfrm>
            <a:off x="323528" y="5229200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ΚΤΙΡΙΑ ΜΗΔΕΝΙΚΗΣ ΚΑΤΑΝΑΛΩΣΗΣ ΕΝΕΡΓΕΙΑΣ</a:t>
            </a:r>
            <a:r>
              <a:rPr lang="fr-FR" sz="1000" dirty="0"/>
              <a:t>, </a:t>
            </a:r>
            <a:r>
              <a:rPr lang="el-GR" sz="1000" dirty="0"/>
              <a:t>ΚΟΣΜΟΠΟΥΛΟΣ ΠΑΝΟΣ ΠΕΡΙΒΟΛΑΡΗΣ ΑΓΓΕΛΟΣ</a:t>
            </a:r>
            <a:r>
              <a:rPr lang="fr-FR" sz="1000" dirty="0"/>
              <a:t>, UNIVERSITY STUDIO PRESS</a:t>
            </a:r>
          </a:p>
        </p:txBody>
      </p:sp>
    </p:spTree>
    <p:extLst>
      <p:ext uri="{BB962C8B-B14F-4D97-AF65-F5344CB8AC3E}">
        <p14:creationId xmlns:p14="http://schemas.microsoft.com/office/powerpoint/2010/main" val="4004616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D752970-4B56-8246-AE9F-2EA7650B2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692696"/>
            <a:ext cx="6408712" cy="521357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CD6E6D8-80DA-794A-845B-C05D8D0FCCF6}"/>
              </a:ext>
            </a:extLst>
          </p:cNvPr>
          <p:cNvSpPr txBox="1"/>
          <p:nvPr/>
        </p:nvSpPr>
        <p:spPr>
          <a:xfrm>
            <a:off x="1259632" y="5965249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ΚΤΙΡΙΑ ΜΗΔΕΝΙΚΗΣ ΚΑΤΑΝΑΛΩΣΗΣ ΕΝΕΡΓΕΙΑΣ</a:t>
            </a:r>
            <a:r>
              <a:rPr lang="fr-FR" sz="1000" dirty="0"/>
              <a:t>, </a:t>
            </a:r>
            <a:r>
              <a:rPr lang="el-GR" sz="1000" dirty="0"/>
              <a:t>ΚΟΣΜΟΠΟΥΛΟΣ ΠΑΝΟΣ ΠΕΡΙΒΟΛΑΡΗΣ ΑΓΓΕΛΟΣ</a:t>
            </a:r>
            <a:r>
              <a:rPr lang="fr-FR" sz="1000" dirty="0"/>
              <a:t>, UNIVERSITY STUDIO PRESS</a:t>
            </a:r>
          </a:p>
        </p:txBody>
      </p:sp>
    </p:spTree>
    <p:extLst>
      <p:ext uri="{BB962C8B-B14F-4D97-AF65-F5344CB8AC3E}">
        <p14:creationId xmlns:p14="http://schemas.microsoft.com/office/powerpoint/2010/main" val="255928512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4506</TotalTime>
  <Words>529</Words>
  <Application>Microsoft Macintosh PowerPoint</Application>
  <PresentationFormat>Affichage à l'écran (4:3)</PresentationFormat>
  <Paragraphs>58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Cambria</vt:lpstr>
      <vt:lpstr>Default Design</vt:lpstr>
      <vt:lpstr>Ενεργειακός Σχεδιασμός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Ενεργειακός Σχεδιασμός</vt:lpstr>
      <vt:lpstr>Ενεργειακός Σχεδιασμός</vt:lpstr>
    </vt:vector>
  </TitlesOfParts>
  <Company>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</dc:creator>
  <cp:lastModifiedBy>REMY Nicolas</cp:lastModifiedBy>
  <cp:revision>246</cp:revision>
  <dcterms:created xsi:type="dcterms:W3CDTF">2009-05-21T08:44:14Z</dcterms:created>
  <dcterms:modified xsi:type="dcterms:W3CDTF">2020-03-29T17:57:37Z</dcterms:modified>
</cp:coreProperties>
</file>