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2" r:id="rId1"/>
    <p:sldMasterId id="2147483648" r:id="rId2"/>
  </p:sldMasterIdLst>
  <p:notesMasterIdLst>
    <p:notesMasterId r:id="rId37"/>
  </p:notesMasterIdLst>
  <p:sldIdLst>
    <p:sldId id="290" r:id="rId3"/>
    <p:sldId id="291" r:id="rId4"/>
    <p:sldId id="292" r:id="rId5"/>
    <p:sldId id="308" r:id="rId6"/>
    <p:sldId id="293" r:id="rId7"/>
    <p:sldId id="294" r:id="rId8"/>
    <p:sldId id="295" r:id="rId9"/>
    <p:sldId id="296" r:id="rId10"/>
    <p:sldId id="297" r:id="rId11"/>
    <p:sldId id="298" r:id="rId12"/>
    <p:sldId id="299" r:id="rId13"/>
    <p:sldId id="300" r:id="rId14"/>
    <p:sldId id="301" r:id="rId15"/>
    <p:sldId id="303" r:id="rId16"/>
    <p:sldId id="304" r:id="rId17"/>
    <p:sldId id="306" r:id="rId18"/>
    <p:sldId id="305" r:id="rId19"/>
    <p:sldId id="307" r:id="rId20"/>
    <p:sldId id="309" r:id="rId21"/>
    <p:sldId id="310" r:id="rId22"/>
    <p:sldId id="311" r:id="rId23"/>
    <p:sldId id="312" r:id="rId24"/>
    <p:sldId id="313" r:id="rId25"/>
    <p:sldId id="314" r:id="rId26"/>
    <p:sldId id="315" r:id="rId27"/>
    <p:sldId id="316" r:id="rId28"/>
    <p:sldId id="317" r:id="rId29"/>
    <p:sldId id="319" r:id="rId30"/>
    <p:sldId id="320" r:id="rId31"/>
    <p:sldId id="318" r:id="rId32"/>
    <p:sldId id="321" r:id="rId33"/>
    <p:sldId id="322" r:id="rId34"/>
    <p:sldId id="323" r:id="rId35"/>
    <p:sldId id="276"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A905"/>
    <a:srgbClr val="D43535"/>
    <a:srgbClr val="EB65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27771D-9D4A-01AD-7619-1FC28FEB86C1}" v="1954" dt="2025-12-11T10:52:35.6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diagrams/_rels/data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rawing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2E5DBE-B486-47C2-BFFF-E6E19FEA9F6E}" type="doc">
      <dgm:prSet loTypeId="urn:microsoft.com/office/officeart/2005/8/layout/vList2" loCatId="list" qsTypeId="urn:microsoft.com/office/officeart/2005/8/quickstyle/simple1" qsCatId="simple" csTypeId="urn:microsoft.com/office/officeart/2005/8/colors/accent6_1" csCatId="accent6" phldr="1"/>
      <dgm:spPr/>
      <dgm:t>
        <a:bodyPr/>
        <a:lstStyle/>
        <a:p>
          <a:endParaRPr lang="en-US"/>
        </a:p>
      </dgm:t>
    </dgm:pt>
    <dgm:pt modelId="{BB52B5CF-B302-4FB2-8F4F-F46FA1951AA1}">
      <dgm:prSet phldr="0" custT="1"/>
      <dgm:spPr/>
      <dgm:t>
        <a:bodyPr/>
        <a:lstStyle/>
        <a:p>
          <a:pPr algn="l" rtl="0">
            <a:lnSpc>
              <a:spcPct val="90000"/>
            </a:lnSpc>
          </a:pPr>
          <a:r>
            <a:rPr lang="el-GR" sz="2400" b="1" dirty="0">
              <a:latin typeface="Calibri"/>
              <a:ea typeface="+mn-ea"/>
              <a:cs typeface="+mn-cs"/>
            </a:rPr>
            <a:t>Επικοινωνία στον εργασιακό χώρο: </a:t>
          </a:r>
        </a:p>
      </dgm:t>
    </dgm:pt>
    <dgm:pt modelId="{03682094-A2A0-48C1-96DD-D2B9C4207E9E}" type="parTrans" cxnId="{E133068B-014A-4ADB-8AC1-85C8B1C689C6}">
      <dgm:prSet/>
      <dgm:spPr/>
      <dgm:t>
        <a:bodyPr/>
        <a:lstStyle/>
        <a:p>
          <a:endParaRPr lang="en-US"/>
        </a:p>
      </dgm:t>
    </dgm:pt>
    <dgm:pt modelId="{A2D7639C-3DD2-4F54-BD66-8B9C0017D5F5}" type="sibTrans" cxnId="{E133068B-014A-4ADB-8AC1-85C8B1C689C6}">
      <dgm:prSet/>
      <dgm:spPr/>
      <dgm:t>
        <a:bodyPr/>
        <a:lstStyle/>
        <a:p>
          <a:endParaRPr lang="en-US"/>
        </a:p>
      </dgm:t>
    </dgm:pt>
    <dgm:pt modelId="{13200020-85A7-41E9-8EE1-7BCE56D2CBF1}">
      <dgm:prSet phldr="0" custT="1"/>
      <dgm:spPr/>
      <dgm:t>
        <a:bodyPr/>
        <a:lstStyle/>
        <a:p>
          <a:pPr algn="l" rtl="0">
            <a:lnSpc>
              <a:spcPct val="90000"/>
            </a:lnSpc>
          </a:pPr>
          <a:r>
            <a:rPr lang="el-GR" sz="2400" b="1" dirty="0">
              <a:latin typeface="Calibri"/>
              <a:ea typeface="+mn-ea"/>
              <a:cs typeface="+mn-cs"/>
            </a:rPr>
            <a:t>Τηλεφωνική επικοινωνία</a:t>
          </a:r>
        </a:p>
      </dgm:t>
    </dgm:pt>
    <dgm:pt modelId="{06FD8C55-7FBB-424D-8BD3-92182227232A}" type="parTrans" cxnId="{02476DE3-7A3F-47E0-81E6-C5C87EA17C9A}">
      <dgm:prSet/>
      <dgm:spPr/>
      <dgm:t>
        <a:bodyPr/>
        <a:lstStyle/>
        <a:p>
          <a:endParaRPr lang="en-US"/>
        </a:p>
      </dgm:t>
    </dgm:pt>
    <dgm:pt modelId="{F9106237-5DB3-43BA-9D0D-114A0DBA3291}" type="sibTrans" cxnId="{02476DE3-7A3F-47E0-81E6-C5C87EA17C9A}">
      <dgm:prSet/>
      <dgm:spPr/>
      <dgm:t>
        <a:bodyPr/>
        <a:lstStyle/>
        <a:p>
          <a:endParaRPr lang="en-US"/>
        </a:p>
      </dgm:t>
    </dgm:pt>
    <dgm:pt modelId="{AC0490DD-1D66-4950-A05F-151082894772}">
      <dgm:prSet phldr="0" custT="1"/>
      <dgm:spPr/>
      <dgm:t>
        <a:bodyPr/>
        <a:lstStyle/>
        <a:p>
          <a:pPr algn="l" rtl="0">
            <a:lnSpc>
              <a:spcPct val="90000"/>
            </a:lnSpc>
          </a:pPr>
          <a:r>
            <a:rPr lang="el-GR" sz="2400" b="1" dirty="0">
              <a:latin typeface="Calibri"/>
              <a:ea typeface="+mn-ea"/>
              <a:cs typeface="+mn-cs"/>
            </a:rPr>
            <a:t>Ηλεκτρονικό ταχυδρομείο</a:t>
          </a:r>
        </a:p>
      </dgm:t>
    </dgm:pt>
    <dgm:pt modelId="{32FD89D2-B584-4922-A68F-60D6BF9BAE26}" type="parTrans" cxnId="{08234B38-14A2-48E7-8ABC-100944C97C50}">
      <dgm:prSet/>
      <dgm:spPr/>
      <dgm:t>
        <a:bodyPr/>
        <a:lstStyle/>
        <a:p>
          <a:endParaRPr lang="en-US"/>
        </a:p>
      </dgm:t>
    </dgm:pt>
    <dgm:pt modelId="{FD614D20-6DA3-472F-9AA7-DB735FBF4D29}" type="sibTrans" cxnId="{08234B38-14A2-48E7-8ABC-100944C97C50}">
      <dgm:prSet/>
      <dgm:spPr/>
      <dgm:t>
        <a:bodyPr/>
        <a:lstStyle/>
        <a:p>
          <a:endParaRPr lang="en-US"/>
        </a:p>
      </dgm:t>
    </dgm:pt>
    <dgm:pt modelId="{02627F87-D164-4EE2-947C-EF90B0D19867}">
      <dgm:prSet phldr="0"/>
      <dgm:spPr/>
      <dgm:t>
        <a:bodyPr/>
        <a:lstStyle/>
        <a:p>
          <a:pPr algn="l" rtl="0">
            <a:lnSpc>
              <a:spcPct val="90000"/>
            </a:lnSpc>
          </a:pPr>
          <a:r>
            <a:rPr lang="el-GR" sz="2400" b="1" dirty="0">
              <a:latin typeface="Calibri"/>
              <a:ea typeface="+mn-ea"/>
              <a:cs typeface="+mn-cs"/>
            </a:rPr>
            <a:t>Επαγγελματική  αλληλογραφία</a:t>
          </a:r>
        </a:p>
      </dgm:t>
    </dgm:pt>
    <dgm:pt modelId="{094A4DB7-7B78-4DBA-9BC1-CC21ED5F2E8E}" type="parTrans" cxnId="{25AFBA7A-8931-40D2-9A87-201695B7DE2F}">
      <dgm:prSet/>
      <dgm:spPr/>
      <dgm:t>
        <a:bodyPr/>
        <a:lstStyle/>
        <a:p>
          <a:endParaRPr lang="en-US"/>
        </a:p>
      </dgm:t>
    </dgm:pt>
    <dgm:pt modelId="{8D3EFC31-CC4A-4162-B21C-66EB91C91A3B}" type="sibTrans" cxnId="{25AFBA7A-8931-40D2-9A87-201695B7DE2F}">
      <dgm:prSet/>
      <dgm:spPr/>
      <dgm:t>
        <a:bodyPr/>
        <a:lstStyle/>
        <a:p>
          <a:endParaRPr lang="en-US"/>
        </a:p>
      </dgm:t>
    </dgm:pt>
    <dgm:pt modelId="{6785F5BA-87BD-4D9C-BA7A-D3D201E26981}" type="pres">
      <dgm:prSet presAssocID="{BD2E5DBE-B486-47C2-BFFF-E6E19FEA9F6E}" presName="linear" presStyleCnt="0">
        <dgm:presLayoutVars>
          <dgm:animLvl val="lvl"/>
          <dgm:resizeHandles val="exact"/>
        </dgm:presLayoutVars>
      </dgm:prSet>
      <dgm:spPr/>
    </dgm:pt>
    <dgm:pt modelId="{9EB9A904-438D-49F0-8666-8BFD2DFB7487}" type="pres">
      <dgm:prSet presAssocID="{BB52B5CF-B302-4FB2-8F4F-F46FA1951AA1}" presName="parentText" presStyleLbl="node1" presStyleIdx="0" presStyleCnt="4">
        <dgm:presLayoutVars>
          <dgm:chMax val="0"/>
          <dgm:bulletEnabled val="1"/>
        </dgm:presLayoutVars>
      </dgm:prSet>
      <dgm:spPr/>
    </dgm:pt>
    <dgm:pt modelId="{B2C37FA5-7A79-41A3-BC8A-8FC2FA47D79E}" type="pres">
      <dgm:prSet presAssocID="{A2D7639C-3DD2-4F54-BD66-8B9C0017D5F5}" presName="spacer" presStyleCnt="0"/>
      <dgm:spPr/>
    </dgm:pt>
    <dgm:pt modelId="{EC089308-2FA0-4A09-A055-1E0CC73A2887}" type="pres">
      <dgm:prSet presAssocID="{13200020-85A7-41E9-8EE1-7BCE56D2CBF1}" presName="parentText" presStyleLbl="node1" presStyleIdx="1" presStyleCnt="4">
        <dgm:presLayoutVars>
          <dgm:chMax val="0"/>
          <dgm:bulletEnabled val="1"/>
        </dgm:presLayoutVars>
      </dgm:prSet>
      <dgm:spPr/>
    </dgm:pt>
    <dgm:pt modelId="{F3B73878-FACF-4B77-A32B-18E6AEE3F397}" type="pres">
      <dgm:prSet presAssocID="{F9106237-5DB3-43BA-9D0D-114A0DBA3291}" presName="spacer" presStyleCnt="0"/>
      <dgm:spPr/>
    </dgm:pt>
    <dgm:pt modelId="{E3112FDC-CA44-488B-97CE-EA1F73357C8A}" type="pres">
      <dgm:prSet presAssocID="{AC0490DD-1D66-4950-A05F-151082894772}" presName="parentText" presStyleLbl="node1" presStyleIdx="2" presStyleCnt="4">
        <dgm:presLayoutVars>
          <dgm:chMax val="0"/>
          <dgm:bulletEnabled val="1"/>
        </dgm:presLayoutVars>
      </dgm:prSet>
      <dgm:spPr/>
    </dgm:pt>
    <dgm:pt modelId="{4B7729A4-583C-4251-BCF2-9EFDC188FB42}" type="pres">
      <dgm:prSet presAssocID="{FD614D20-6DA3-472F-9AA7-DB735FBF4D29}" presName="spacer" presStyleCnt="0"/>
      <dgm:spPr/>
    </dgm:pt>
    <dgm:pt modelId="{2DB979EB-DB53-43D1-8DF1-E5747EA4877E}" type="pres">
      <dgm:prSet presAssocID="{02627F87-D164-4EE2-947C-EF90B0D19867}" presName="parentText" presStyleLbl="node1" presStyleIdx="3" presStyleCnt="4">
        <dgm:presLayoutVars>
          <dgm:chMax val="0"/>
          <dgm:bulletEnabled val="1"/>
        </dgm:presLayoutVars>
      </dgm:prSet>
      <dgm:spPr/>
    </dgm:pt>
  </dgm:ptLst>
  <dgm:cxnLst>
    <dgm:cxn modelId="{EAEC7B35-B46E-4B8D-9B06-D63430FCE89E}" type="presOf" srcId="{BD2E5DBE-B486-47C2-BFFF-E6E19FEA9F6E}" destId="{6785F5BA-87BD-4D9C-BA7A-D3D201E26981}" srcOrd="0" destOrd="0" presId="urn:microsoft.com/office/officeart/2005/8/layout/vList2"/>
    <dgm:cxn modelId="{08234B38-14A2-48E7-8ABC-100944C97C50}" srcId="{BD2E5DBE-B486-47C2-BFFF-E6E19FEA9F6E}" destId="{AC0490DD-1D66-4950-A05F-151082894772}" srcOrd="2" destOrd="0" parTransId="{32FD89D2-B584-4922-A68F-60D6BF9BAE26}" sibTransId="{FD614D20-6DA3-472F-9AA7-DB735FBF4D29}"/>
    <dgm:cxn modelId="{74770E67-15E1-4995-A3AE-38B5084CC6BB}" type="presOf" srcId="{BB52B5CF-B302-4FB2-8F4F-F46FA1951AA1}" destId="{9EB9A904-438D-49F0-8666-8BFD2DFB7487}" srcOrd="0" destOrd="0" presId="urn:microsoft.com/office/officeart/2005/8/layout/vList2"/>
    <dgm:cxn modelId="{25AFBA7A-8931-40D2-9A87-201695B7DE2F}" srcId="{BD2E5DBE-B486-47C2-BFFF-E6E19FEA9F6E}" destId="{02627F87-D164-4EE2-947C-EF90B0D19867}" srcOrd="3" destOrd="0" parTransId="{094A4DB7-7B78-4DBA-9BC1-CC21ED5F2E8E}" sibTransId="{8D3EFC31-CC4A-4162-B21C-66EB91C91A3B}"/>
    <dgm:cxn modelId="{E133068B-014A-4ADB-8AC1-85C8B1C689C6}" srcId="{BD2E5DBE-B486-47C2-BFFF-E6E19FEA9F6E}" destId="{BB52B5CF-B302-4FB2-8F4F-F46FA1951AA1}" srcOrd="0" destOrd="0" parTransId="{03682094-A2A0-48C1-96DD-D2B9C4207E9E}" sibTransId="{A2D7639C-3DD2-4F54-BD66-8B9C0017D5F5}"/>
    <dgm:cxn modelId="{EB845D8D-EEE7-45F9-AF97-75C25F46B49B}" type="presOf" srcId="{13200020-85A7-41E9-8EE1-7BCE56D2CBF1}" destId="{EC089308-2FA0-4A09-A055-1E0CC73A2887}" srcOrd="0" destOrd="0" presId="urn:microsoft.com/office/officeart/2005/8/layout/vList2"/>
    <dgm:cxn modelId="{59B5AED0-CB56-4FF8-9DEF-063A137F5F25}" type="presOf" srcId="{02627F87-D164-4EE2-947C-EF90B0D19867}" destId="{2DB979EB-DB53-43D1-8DF1-E5747EA4877E}" srcOrd="0" destOrd="0" presId="urn:microsoft.com/office/officeart/2005/8/layout/vList2"/>
    <dgm:cxn modelId="{02476DE3-7A3F-47E0-81E6-C5C87EA17C9A}" srcId="{BD2E5DBE-B486-47C2-BFFF-E6E19FEA9F6E}" destId="{13200020-85A7-41E9-8EE1-7BCE56D2CBF1}" srcOrd="1" destOrd="0" parTransId="{06FD8C55-7FBB-424D-8BD3-92182227232A}" sibTransId="{F9106237-5DB3-43BA-9D0D-114A0DBA3291}"/>
    <dgm:cxn modelId="{2B2DD1F1-CE61-474D-A0B5-F1B0DCE62BFA}" type="presOf" srcId="{AC0490DD-1D66-4950-A05F-151082894772}" destId="{E3112FDC-CA44-488B-97CE-EA1F73357C8A}" srcOrd="0" destOrd="0" presId="urn:microsoft.com/office/officeart/2005/8/layout/vList2"/>
    <dgm:cxn modelId="{05DCDBC4-0068-4ADD-B103-2F5F5947BF30}" type="presParOf" srcId="{6785F5BA-87BD-4D9C-BA7A-D3D201E26981}" destId="{9EB9A904-438D-49F0-8666-8BFD2DFB7487}" srcOrd="0" destOrd="0" presId="urn:microsoft.com/office/officeart/2005/8/layout/vList2"/>
    <dgm:cxn modelId="{A9F5F4DD-2FC4-482F-BC9B-E6EF7CC1920F}" type="presParOf" srcId="{6785F5BA-87BD-4D9C-BA7A-D3D201E26981}" destId="{B2C37FA5-7A79-41A3-BC8A-8FC2FA47D79E}" srcOrd="1" destOrd="0" presId="urn:microsoft.com/office/officeart/2005/8/layout/vList2"/>
    <dgm:cxn modelId="{DD546ED0-6CB3-4AF9-9EB8-E6FC387406D2}" type="presParOf" srcId="{6785F5BA-87BD-4D9C-BA7A-D3D201E26981}" destId="{EC089308-2FA0-4A09-A055-1E0CC73A2887}" srcOrd="2" destOrd="0" presId="urn:microsoft.com/office/officeart/2005/8/layout/vList2"/>
    <dgm:cxn modelId="{FE185A0F-0745-4646-8788-9AB771E233FF}" type="presParOf" srcId="{6785F5BA-87BD-4D9C-BA7A-D3D201E26981}" destId="{F3B73878-FACF-4B77-A32B-18E6AEE3F397}" srcOrd="3" destOrd="0" presId="urn:microsoft.com/office/officeart/2005/8/layout/vList2"/>
    <dgm:cxn modelId="{E7277A1B-3599-4EF8-AD61-7B560AE1A0EA}" type="presParOf" srcId="{6785F5BA-87BD-4D9C-BA7A-D3D201E26981}" destId="{E3112FDC-CA44-488B-97CE-EA1F73357C8A}" srcOrd="4" destOrd="0" presId="urn:microsoft.com/office/officeart/2005/8/layout/vList2"/>
    <dgm:cxn modelId="{D1AB4EE0-C6D9-46A4-BAE2-73878E65CC0A}" type="presParOf" srcId="{6785F5BA-87BD-4D9C-BA7A-D3D201E26981}" destId="{4B7729A4-583C-4251-BCF2-9EFDC188FB42}" srcOrd="5" destOrd="0" presId="urn:microsoft.com/office/officeart/2005/8/layout/vList2"/>
    <dgm:cxn modelId="{6952CA74-EE4B-45E9-9F80-5CADE58F8DBC}" type="presParOf" srcId="{6785F5BA-87BD-4D9C-BA7A-D3D201E26981}" destId="{2DB979EB-DB53-43D1-8DF1-E5747EA4877E}"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5311A-FEC7-4F0F-A044-74DDC19A986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EA35F78-B91A-48B1-AD4B-53A6C4965339}">
      <dgm:prSet/>
      <dgm:spPr/>
      <dgm:t>
        <a:bodyPr/>
        <a:lstStyle/>
        <a:p>
          <a:pPr rtl="0"/>
          <a:r>
            <a:rPr lang="el-GR" noProof="0" dirty="0">
              <a:latin typeface="Calibri Light"/>
            </a:rPr>
            <a:t>Η ίδια</a:t>
          </a:r>
          <a:r>
            <a:rPr lang="el-GR" noProof="0" dirty="0"/>
            <a:t> ευκολία χρήσης του τηλεφώνου δημιουργεί συχνά τεράστιο επιπλέον φόρτο εργασίας για το προσωπικό του γραφείου και τους Ε.Υ.</a:t>
          </a:r>
        </a:p>
      </dgm:t>
    </dgm:pt>
    <dgm:pt modelId="{253F74F8-9B99-4776-9DBA-CA9C9F32BB6B}" type="parTrans" cxnId="{8AFB00F0-FEDD-47A3-B612-B76FCBF95F38}">
      <dgm:prSet/>
      <dgm:spPr/>
      <dgm:t>
        <a:bodyPr/>
        <a:lstStyle/>
        <a:p>
          <a:endParaRPr lang="en-US"/>
        </a:p>
      </dgm:t>
    </dgm:pt>
    <dgm:pt modelId="{01C50B47-907C-4735-A4A1-497319BB2242}" type="sibTrans" cxnId="{8AFB00F0-FEDD-47A3-B612-B76FCBF95F38}">
      <dgm:prSet/>
      <dgm:spPr/>
      <dgm:t>
        <a:bodyPr/>
        <a:lstStyle/>
        <a:p>
          <a:endParaRPr lang="en-US"/>
        </a:p>
      </dgm:t>
    </dgm:pt>
    <dgm:pt modelId="{C84E8212-F28E-46D3-8089-0912178074A6}">
      <dgm:prSet/>
      <dgm:spPr/>
      <dgm:t>
        <a:bodyPr/>
        <a:lstStyle/>
        <a:p>
          <a:r>
            <a:rPr lang="el-GR" noProof="0" dirty="0"/>
            <a:t>Ένα γραφείο δύο γιατρών μπορεί να έχει 3-4 τηλεφωνικές γραμμές που χρησιμοποιούνται συνεχώς από τις 8 π.μ. έως τις 8 μ.μ. σε ορισμένες περιπτώσεις. </a:t>
          </a:r>
        </a:p>
      </dgm:t>
    </dgm:pt>
    <dgm:pt modelId="{5CBE33F7-1C48-460B-B118-CAA2F8BBC3C3}" type="parTrans" cxnId="{918B7BDF-5D11-4B06-A497-85983FE8C9E8}">
      <dgm:prSet/>
      <dgm:spPr/>
      <dgm:t>
        <a:bodyPr/>
        <a:lstStyle/>
        <a:p>
          <a:endParaRPr lang="en-US"/>
        </a:p>
      </dgm:t>
    </dgm:pt>
    <dgm:pt modelId="{C63BA2C1-9C36-411E-BEBC-9EF230E2E00C}" type="sibTrans" cxnId="{918B7BDF-5D11-4B06-A497-85983FE8C9E8}">
      <dgm:prSet/>
      <dgm:spPr/>
      <dgm:t>
        <a:bodyPr/>
        <a:lstStyle/>
        <a:p>
          <a:endParaRPr lang="en-US"/>
        </a:p>
      </dgm:t>
    </dgm:pt>
    <dgm:pt modelId="{0705E9EA-6004-457E-A16D-76B3C34ABFD7}">
      <dgm:prSet/>
      <dgm:spPr/>
      <dgm:t>
        <a:bodyPr/>
        <a:lstStyle/>
        <a:p>
          <a:r>
            <a:rPr lang="el-GR" noProof="0" dirty="0"/>
            <a:t>Πολλές από αυτές τις κλήσεις σχετίζονται με την πραγματοποίηση ή την αλλαγή ραντεβού, την κλήση για την υποβολή αιτημάτων ανταλλαγής συνταγών, την ασφάλιση και τις χρεώσεις κ.λπ.</a:t>
          </a:r>
        </a:p>
      </dgm:t>
    </dgm:pt>
    <dgm:pt modelId="{2E2A06BA-6DC8-4D7D-8728-2717224DB491}" type="parTrans" cxnId="{3271B4F1-7A87-49A3-B779-051EA3AAD955}">
      <dgm:prSet/>
      <dgm:spPr/>
      <dgm:t>
        <a:bodyPr/>
        <a:lstStyle/>
        <a:p>
          <a:endParaRPr lang="en-US"/>
        </a:p>
      </dgm:t>
    </dgm:pt>
    <dgm:pt modelId="{CF6B789E-6925-4430-A685-5BF93C09B5B5}" type="sibTrans" cxnId="{3271B4F1-7A87-49A3-B779-051EA3AAD955}">
      <dgm:prSet/>
      <dgm:spPr/>
      <dgm:t>
        <a:bodyPr/>
        <a:lstStyle/>
        <a:p>
          <a:endParaRPr lang="en-US"/>
        </a:p>
      </dgm:t>
    </dgm:pt>
    <dgm:pt modelId="{01E2A240-8A67-4463-8724-01FD833ACFB3}" type="pres">
      <dgm:prSet presAssocID="{4825311A-FEC7-4F0F-A044-74DDC19A9862}" presName="root" presStyleCnt="0">
        <dgm:presLayoutVars>
          <dgm:dir/>
          <dgm:resizeHandles val="exact"/>
        </dgm:presLayoutVars>
      </dgm:prSet>
      <dgm:spPr/>
    </dgm:pt>
    <dgm:pt modelId="{CABF6005-4F18-46B6-AD7A-053022B584E9}" type="pres">
      <dgm:prSet presAssocID="{2EA35F78-B91A-48B1-AD4B-53A6C4965339}" presName="compNode" presStyleCnt="0"/>
      <dgm:spPr/>
    </dgm:pt>
    <dgm:pt modelId="{DD171E0E-131A-4DF4-8BCF-9CA2457B273B}" type="pres">
      <dgm:prSet presAssocID="{2EA35F78-B91A-48B1-AD4B-53A6C4965339}" presName="bgRect" presStyleLbl="bgShp" presStyleIdx="0" presStyleCnt="3"/>
      <dgm:spPr/>
    </dgm:pt>
    <dgm:pt modelId="{39BC61D9-C601-4C30-9D2D-1F018F9026E2}" type="pres">
      <dgm:prSet presAssocID="{2EA35F78-B91A-48B1-AD4B-53A6C4965339}" presName="iconRect" presStyleLbl="node1" presStyleIdx="0" presStyleCnt="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dgm:pt>
    <dgm:pt modelId="{7571BA01-B694-4DC0-874B-C433BECA0507}" type="pres">
      <dgm:prSet presAssocID="{2EA35F78-B91A-48B1-AD4B-53A6C4965339}" presName="spaceRect" presStyleCnt="0"/>
      <dgm:spPr/>
    </dgm:pt>
    <dgm:pt modelId="{E3063B3C-C1DD-4669-B32E-C0739B5CB1CB}" type="pres">
      <dgm:prSet presAssocID="{2EA35F78-B91A-48B1-AD4B-53A6C4965339}" presName="parTx" presStyleLbl="revTx" presStyleIdx="0" presStyleCnt="3">
        <dgm:presLayoutVars>
          <dgm:chMax val="0"/>
          <dgm:chPref val="0"/>
        </dgm:presLayoutVars>
      </dgm:prSet>
      <dgm:spPr/>
    </dgm:pt>
    <dgm:pt modelId="{B1BB3EF2-25EE-41D8-AD0E-45CAA2E1893B}" type="pres">
      <dgm:prSet presAssocID="{01C50B47-907C-4735-A4A1-497319BB2242}" presName="sibTrans" presStyleCnt="0"/>
      <dgm:spPr/>
    </dgm:pt>
    <dgm:pt modelId="{B48FE5D5-BB84-4317-8D3E-A552087F19C8}" type="pres">
      <dgm:prSet presAssocID="{C84E8212-F28E-46D3-8089-0912178074A6}" presName="compNode" presStyleCnt="0"/>
      <dgm:spPr/>
    </dgm:pt>
    <dgm:pt modelId="{FD7AFBA8-C5A6-4B4D-9297-E75D9420414D}" type="pres">
      <dgm:prSet presAssocID="{C84E8212-F28E-46D3-8089-0912178074A6}" presName="bgRect" presStyleLbl="bgShp" presStyleIdx="1" presStyleCnt="3"/>
      <dgm:spPr/>
    </dgm:pt>
    <dgm:pt modelId="{C6975763-089F-49C2-9198-BA4452BD0A7D}" type="pres">
      <dgm:prSet presAssocID="{C84E8212-F28E-46D3-8089-0912178074A6}" presName="iconRect" presStyleLbl="nod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Σημάδι ελέγχου"/>
        </a:ext>
      </dgm:extLst>
    </dgm:pt>
    <dgm:pt modelId="{1F1E7F67-0539-4E7E-A2E0-EE0542346E02}" type="pres">
      <dgm:prSet presAssocID="{C84E8212-F28E-46D3-8089-0912178074A6}" presName="spaceRect" presStyleCnt="0"/>
      <dgm:spPr/>
    </dgm:pt>
    <dgm:pt modelId="{BB943AD9-4295-49B9-B811-CAF53AE81BAA}" type="pres">
      <dgm:prSet presAssocID="{C84E8212-F28E-46D3-8089-0912178074A6}" presName="parTx" presStyleLbl="revTx" presStyleIdx="1" presStyleCnt="3">
        <dgm:presLayoutVars>
          <dgm:chMax val="0"/>
          <dgm:chPref val="0"/>
        </dgm:presLayoutVars>
      </dgm:prSet>
      <dgm:spPr/>
    </dgm:pt>
    <dgm:pt modelId="{DFB25315-8F1F-491A-9F64-9EEF2EC4C2F7}" type="pres">
      <dgm:prSet presAssocID="{C63BA2C1-9C36-411E-BEBC-9EF230E2E00C}" presName="sibTrans" presStyleCnt="0"/>
      <dgm:spPr/>
    </dgm:pt>
    <dgm:pt modelId="{278D15BB-D695-462F-81EB-9AC871A4B701}" type="pres">
      <dgm:prSet presAssocID="{0705E9EA-6004-457E-A16D-76B3C34ABFD7}" presName="compNode" presStyleCnt="0"/>
      <dgm:spPr/>
    </dgm:pt>
    <dgm:pt modelId="{B3659F0A-9CEE-4C71-A8FD-1BAAD75014C9}" type="pres">
      <dgm:prSet presAssocID="{0705E9EA-6004-457E-A16D-76B3C34ABFD7}" presName="bgRect" presStyleLbl="bgShp" presStyleIdx="2" presStyleCnt="3"/>
      <dgm:spPr>
        <a:solidFill>
          <a:srgbClr val="FBA905"/>
        </a:solidFill>
      </dgm:spPr>
    </dgm:pt>
    <dgm:pt modelId="{4656365C-7815-443D-9612-DA1B199CB476}" type="pres">
      <dgm:prSet presAssocID="{0705E9EA-6004-457E-A16D-76B3C34ABFD7}" presName="iconRect" presStyleLbl="node1" presStyleIdx="2" presStyleCnt="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Line Arrow: Straight"/>
        </a:ext>
      </dgm:extLst>
    </dgm:pt>
    <dgm:pt modelId="{9F35E6CB-B1F0-492C-A75D-5DA32FD25ADD}" type="pres">
      <dgm:prSet presAssocID="{0705E9EA-6004-457E-A16D-76B3C34ABFD7}" presName="spaceRect" presStyleCnt="0"/>
      <dgm:spPr/>
    </dgm:pt>
    <dgm:pt modelId="{CFE4E13B-9601-438B-87C3-C60657EBAF0B}" type="pres">
      <dgm:prSet presAssocID="{0705E9EA-6004-457E-A16D-76B3C34ABFD7}" presName="parTx" presStyleLbl="revTx" presStyleIdx="2" presStyleCnt="3">
        <dgm:presLayoutVars>
          <dgm:chMax val="0"/>
          <dgm:chPref val="0"/>
        </dgm:presLayoutVars>
      </dgm:prSet>
      <dgm:spPr/>
    </dgm:pt>
  </dgm:ptLst>
  <dgm:cxnLst>
    <dgm:cxn modelId="{A6FA1617-0996-492A-BB3A-5F60764081DE}" type="presOf" srcId="{4825311A-FEC7-4F0F-A044-74DDC19A9862}" destId="{01E2A240-8A67-4463-8724-01FD833ACFB3}" srcOrd="0" destOrd="0" presId="urn:microsoft.com/office/officeart/2018/2/layout/IconVerticalSolidList"/>
    <dgm:cxn modelId="{B285967E-7B93-4DAE-84B3-6943C454938F}" type="presOf" srcId="{0705E9EA-6004-457E-A16D-76B3C34ABFD7}" destId="{CFE4E13B-9601-438B-87C3-C60657EBAF0B}" srcOrd="0" destOrd="0" presId="urn:microsoft.com/office/officeart/2018/2/layout/IconVerticalSolidList"/>
    <dgm:cxn modelId="{7FAA9298-9E18-4BF1-AF4F-A058EFCCE8C4}" type="presOf" srcId="{C84E8212-F28E-46D3-8089-0912178074A6}" destId="{BB943AD9-4295-49B9-B811-CAF53AE81BAA}" srcOrd="0" destOrd="0" presId="urn:microsoft.com/office/officeart/2018/2/layout/IconVerticalSolidList"/>
    <dgm:cxn modelId="{017788A4-797E-43ED-96CE-145D55F3ACAC}" type="presOf" srcId="{2EA35F78-B91A-48B1-AD4B-53A6C4965339}" destId="{E3063B3C-C1DD-4669-B32E-C0739B5CB1CB}" srcOrd="0" destOrd="0" presId="urn:microsoft.com/office/officeart/2018/2/layout/IconVerticalSolidList"/>
    <dgm:cxn modelId="{918B7BDF-5D11-4B06-A497-85983FE8C9E8}" srcId="{4825311A-FEC7-4F0F-A044-74DDC19A9862}" destId="{C84E8212-F28E-46D3-8089-0912178074A6}" srcOrd="1" destOrd="0" parTransId="{5CBE33F7-1C48-460B-B118-CAA2F8BBC3C3}" sibTransId="{C63BA2C1-9C36-411E-BEBC-9EF230E2E00C}"/>
    <dgm:cxn modelId="{8AFB00F0-FEDD-47A3-B612-B76FCBF95F38}" srcId="{4825311A-FEC7-4F0F-A044-74DDC19A9862}" destId="{2EA35F78-B91A-48B1-AD4B-53A6C4965339}" srcOrd="0" destOrd="0" parTransId="{253F74F8-9B99-4776-9DBA-CA9C9F32BB6B}" sibTransId="{01C50B47-907C-4735-A4A1-497319BB2242}"/>
    <dgm:cxn modelId="{3271B4F1-7A87-49A3-B779-051EA3AAD955}" srcId="{4825311A-FEC7-4F0F-A044-74DDC19A9862}" destId="{0705E9EA-6004-457E-A16D-76B3C34ABFD7}" srcOrd="2" destOrd="0" parTransId="{2E2A06BA-6DC8-4D7D-8728-2717224DB491}" sibTransId="{CF6B789E-6925-4430-A685-5BF93C09B5B5}"/>
    <dgm:cxn modelId="{65068994-574F-4B86-998A-7B2CB3621761}" type="presParOf" srcId="{01E2A240-8A67-4463-8724-01FD833ACFB3}" destId="{CABF6005-4F18-46B6-AD7A-053022B584E9}" srcOrd="0" destOrd="0" presId="urn:microsoft.com/office/officeart/2018/2/layout/IconVerticalSolidList"/>
    <dgm:cxn modelId="{CDBDEF2D-D2C3-4998-931A-9F657E56E19D}" type="presParOf" srcId="{CABF6005-4F18-46B6-AD7A-053022B584E9}" destId="{DD171E0E-131A-4DF4-8BCF-9CA2457B273B}" srcOrd="0" destOrd="0" presId="urn:microsoft.com/office/officeart/2018/2/layout/IconVerticalSolidList"/>
    <dgm:cxn modelId="{067072EC-E0E5-4999-AD51-CC11F806C275}" type="presParOf" srcId="{CABF6005-4F18-46B6-AD7A-053022B584E9}" destId="{39BC61D9-C601-4C30-9D2D-1F018F9026E2}" srcOrd="1" destOrd="0" presId="urn:microsoft.com/office/officeart/2018/2/layout/IconVerticalSolidList"/>
    <dgm:cxn modelId="{362F9004-EBD6-4149-932B-8CD38D248D1D}" type="presParOf" srcId="{CABF6005-4F18-46B6-AD7A-053022B584E9}" destId="{7571BA01-B694-4DC0-874B-C433BECA0507}" srcOrd="2" destOrd="0" presId="urn:microsoft.com/office/officeart/2018/2/layout/IconVerticalSolidList"/>
    <dgm:cxn modelId="{0B047689-4B1E-44F6-9486-EB8548A2334C}" type="presParOf" srcId="{CABF6005-4F18-46B6-AD7A-053022B584E9}" destId="{E3063B3C-C1DD-4669-B32E-C0739B5CB1CB}" srcOrd="3" destOrd="0" presId="urn:microsoft.com/office/officeart/2018/2/layout/IconVerticalSolidList"/>
    <dgm:cxn modelId="{D7D2AE48-E0CC-4109-BB2D-64B322915FEB}" type="presParOf" srcId="{01E2A240-8A67-4463-8724-01FD833ACFB3}" destId="{B1BB3EF2-25EE-41D8-AD0E-45CAA2E1893B}" srcOrd="1" destOrd="0" presId="urn:microsoft.com/office/officeart/2018/2/layout/IconVerticalSolidList"/>
    <dgm:cxn modelId="{E0DF12A4-CA67-4C08-9196-545B8E6DF4DC}" type="presParOf" srcId="{01E2A240-8A67-4463-8724-01FD833ACFB3}" destId="{B48FE5D5-BB84-4317-8D3E-A552087F19C8}" srcOrd="2" destOrd="0" presId="urn:microsoft.com/office/officeart/2018/2/layout/IconVerticalSolidList"/>
    <dgm:cxn modelId="{D123AA61-6DB5-49DE-AA56-D295584D26AE}" type="presParOf" srcId="{B48FE5D5-BB84-4317-8D3E-A552087F19C8}" destId="{FD7AFBA8-C5A6-4B4D-9297-E75D9420414D}" srcOrd="0" destOrd="0" presId="urn:microsoft.com/office/officeart/2018/2/layout/IconVerticalSolidList"/>
    <dgm:cxn modelId="{DE9C7FB2-7904-469D-86B1-B44E398BE439}" type="presParOf" srcId="{B48FE5D5-BB84-4317-8D3E-A552087F19C8}" destId="{C6975763-089F-49C2-9198-BA4452BD0A7D}" srcOrd="1" destOrd="0" presId="urn:microsoft.com/office/officeart/2018/2/layout/IconVerticalSolidList"/>
    <dgm:cxn modelId="{53389DAC-336D-4D4C-B7B5-BC6E204E666E}" type="presParOf" srcId="{B48FE5D5-BB84-4317-8D3E-A552087F19C8}" destId="{1F1E7F67-0539-4E7E-A2E0-EE0542346E02}" srcOrd="2" destOrd="0" presId="urn:microsoft.com/office/officeart/2018/2/layout/IconVerticalSolidList"/>
    <dgm:cxn modelId="{3E4ED404-F6FB-493A-A89D-90368AB04839}" type="presParOf" srcId="{B48FE5D5-BB84-4317-8D3E-A552087F19C8}" destId="{BB943AD9-4295-49B9-B811-CAF53AE81BAA}" srcOrd="3" destOrd="0" presId="urn:microsoft.com/office/officeart/2018/2/layout/IconVerticalSolidList"/>
    <dgm:cxn modelId="{5042AAFB-C1BE-4170-8959-82907CD65448}" type="presParOf" srcId="{01E2A240-8A67-4463-8724-01FD833ACFB3}" destId="{DFB25315-8F1F-491A-9F64-9EEF2EC4C2F7}" srcOrd="3" destOrd="0" presId="urn:microsoft.com/office/officeart/2018/2/layout/IconVerticalSolidList"/>
    <dgm:cxn modelId="{A85CA7DA-D5E0-4F42-A037-B2D248EA51EC}" type="presParOf" srcId="{01E2A240-8A67-4463-8724-01FD833ACFB3}" destId="{278D15BB-D695-462F-81EB-9AC871A4B701}" srcOrd="4" destOrd="0" presId="urn:microsoft.com/office/officeart/2018/2/layout/IconVerticalSolidList"/>
    <dgm:cxn modelId="{92EC81D0-4B49-4FFC-B20B-77185487A34C}" type="presParOf" srcId="{278D15BB-D695-462F-81EB-9AC871A4B701}" destId="{B3659F0A-9CEE-4C71-A8FD-1BAAD75014C9}" srcOrd="0" destOrd="0" presId="urn:microsoft.com/office/officeart/2018/2/layout/IconVerticalSolidList"/>
    <dgm:cxn modelId="{9A4B8856-F417-4766-ACAA-FD5D15AE0D5E}" type="presParOf" srcId="{278D15BB-D695-462F-81EB-9AC871A4B701}" destId="{4656365C-7815-443D-9612-DA1B199CB476}" srcOrd="1" destOrd="0" presId="urn:microsoft.com/office/officeart/2018/2/layout/IconVerticalSolidList"/>
    <dgm:cxn modelId="{199C999D-8B3B-43B7-8268-3C814B5CC984}" type="presParOf" srcId="{278D15BB-D695-462F-81EB-9AC871A4B701}" destId="{9F35E6CB-B1F0-492C-A75D-5DA32FD25ADD}" srcOrd="2" destOrd="0" presId="urn:microsoft.com/office/officeart/2018/2/layout/IconVerticalSolidList"/>
    <dgm:cxn modelId="{4EA32380-6B64-4044-9331-2C594DA75CEC}" type="presParOf" srcId="{278D15BB-D695-462F-81EB-9AC871A4B701}" destId="{CFE4E13B-9601-438B-87C3-C60657EBAF0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E5E3C1-C755-40A9-8DDB-3EDC17011BBA}" type="doc">
      <dgm:prSet loTypeId="urn:microsoft.com/office/officeart/2016/7/layout/LinearArrowProcessNumbered" loCatId="process" qsTypeId="urn:microsoft.com/office/officeart/2005/8/quickstyle/simple1" qsCatId="simple" csTypeId="urn:microsoft.com/office/officeart/2005/8/colors/accent2_2" csCatId="accent2" phldr="1"/>
      <dgm:spPr/>
      <dgm:t>
        <a:bodyPr/>
        <a:lstStyle/>
        <a:p>
          <a:endParaRPr lang="en-US"/>
        </a:p>
      </dgm:t>
    </dgm:pt>
    <dgm:pt modelId="{100F3417-3975-4B4C-9445-DD903872B68C}">
      <dgm:prSet custT="1"/>
      <dgm:spPr/>
      <dgm:t>
        <a:bodyPr/>
        <a:lstStyle/>
        <a:p>
          <a:r>
            <a:rPr lang="el-GR" sz="1800" noProof="0" dirty="0"/>
            <a:t>Απαιτεί τη δουλειά ενός έμπειρου γραφείου προσωπικού που ξέρει πώς να ελέγχει και να ταξινομεί  </a:t>
          </a:r>
          <a:r>
            <a:rPr lang="el-GR" sz="1800" noProof="0" dirty="0" err="1"/>
            <a:t>αποτελεσμα-τικά</a:t>
          </a:r>
          <a:r>
            <a:rPr lang="el-GR" sz="1800" noProof="0" dirty="0"/>
            <a:t> τις κλήσεις.</a:t>
          </a:r>
        </a:p>
      </dgm:t>
    </dgm:pt>
    <dgm:pt modelId="{2A541B3F-2BCD-4C1D-9CBE-0E178BAB738E}" type="parTrans" cxnId="{90F7E353-2837-4881-A1F3-1DC0D9F71BA0}">
      <dgm:prSet/>
      <dgm:spPr/>
      <dgm:t>
        <a:bodyPr/>
        <a:lstStyle/>
        <a:p>
          <a:endParaRPr lang="en-US"/>
        </a:p>
      </dgm:t>
    </dgm:pt>
    <dgm:pt modelId="{47132193-A891-4C9D-BCC6-7E13813DE53D}" type="sibTrans" cxnId="{90F7E353-2837-4881-A1F3-1DC0D9F71BA0}">
      <dgm:prSet phldrT="1" phldr="0"/>
      <dgm:spPr/>
      <dgm:t>
        <a:bodyPr/>
        <a:lstStyle/>
        <a:p>
          <a:r>
            <a:rPr lang="en-US"/>
            <a:t>1</a:t>
          </a:r>
        </a:p>
      </dgm:t>
    </dgm:pt>
    <dgm:pt modelId="{90D38BC4-6DC7-43D5-B447-F1CCF61360F7}">
      <dgm:prSet custT="1"/>
      <dgm:spPr/>
      <dgm:t>
        <a:bodyPr/>
        <a:lstStyle/>
        <a:p>
          <a:r>
            <a:rPr lang="el-GR" sz="1800" noProof="0" dirty="0"/>
            <a:t>Είναι επιτακτική ανάγκη τα μέλη του προσωπικού  να γνωρίζουν πώς να το κάνουν σωστά.</a:t>
          </a:r>
        </a:p>
      </dgm:t>
    </dgm:pt>
    <dgm:pt modelId="{2F13AAAC-8AD8-4B37-9CB4-C7EE23375C58}" type="parTrans" cxnId="{B44E6E27-F802-4F8E-BDE9-99B785BD46B4}">
      <dgm:prSet/>
      <dgm:spPr/>
      <dgm:t>
        <a:bodyPr/>
        <a:lstStyle/>
        <a:p>
          <a:endParaRPr lang="en-US"/>
        </a:p>
      </dgm:t>
    </dgm:pt>
    <dgm:pt modelId="{8E703E31-5036-4ED2-83DF-C69D204B8C5B}" type="sibTrans" cxnId="{B44E6E27-F802-4F8E-BDE9-99B785BD46B4}">
      <dgm:prSet phldrT="2" phldr="0"/>
      <dgm:spPr/>
      <dgm:t>
        <a:bodyPr/>
        <a:lstStyle/>
        <a:p>
          <a:r>
            <a:rPr lang="en-US"/>
            <a:t>2</a:t>
          </a:r>
        </a:p>
      </dgm:t>
    </dgm:pt>
    <dgm:pt modelId="{72843DA8-C54F-44CA-825F-1B405B485FDE}">
      <dgm:prSet custT="1"/>
      <dgm:spPr/>
      <dgm:t>
        <a:bodyPr/>
        <a:lstStyle/>
        <a:p>
          <a:r>
            <a:rPr lang="el-GR" sz="1800" noProof="0" dirty="0"/>
            <a:t>Χρειάζεται εμπειρία, καθοδήγησή  και εκπαίδευση. </a:t>
          </a:r>
        </a:p>
      </dgm:t>
    </dgm:pt>
    <dgm:pt modelId="{C65E755F-EB28-4082-9CF5-5A4E6EFBE901}" type="parTrans" cxnId="{E8068060-BE52-4B26-ADB7-1DD8AE8D5641}">
      <dgm:prSet/>
      <dgm:spPr/>
      <dgm:t>
        <a:bodyPr/>
        <a:lstStyle/>
        <a:p>
          <a:endParaRPr lang="en-US"/>
        </a:p>
      </dgm:t>
    </dgm:pt>
    <dgm:pt modelId="{F0B7BACC-1190-4048-8BF9-F6C5BD2C9F2E}" type="sibTrans" cxnId="{E8068060-BE52-4B26-ADB7-1DD8AE8D5641}">
      <dgm:prSet phldrT="3" phldr="0"/>
      <dgm:spPr/>
      <dgm:t>
        <a:bodyPr/>
        <a:lstStyle/>
        <a:p>
          <a:r>
            <a:rPr lang="en-US"/>
            <a:t>3</a:t>
          </a:r>
        </a:p>
      </dgm:t>
    </dgm:pt>
    <dgm:pt modelId="{0936BE59-5FEA-44DE-8DD6-329DDB040E58}">
      <dgm:prSet custT="1"/>
      <dgm:spPr/>
      <dgm:t>
        <a:bodyPr/>
        <a:lstStyle/>
        <a:p>
          <a:r>
            <a:rPr lang="el-GR" sz="1800" noProof="0" dirty="0"/>
            <a:t>Ακόμα και αν είχαν εργαστεί σε κάποιο γραφείο πριν, δεν σημαίνει ότι γνωρίζουν πως να το κάνουν. </a:t>
          </a:r>
        </a:p>
      </dgm:t>
    </dgm:pt>
    <dgm:pt modelId="{C775FCDE-CF3C-4B53-AFA4-A66F2910EA4C}" type="parTrans" cxnId="{1CD7315D-D38E-4BA6-9D74-3971E821EEAC}">
      <dgm:prSet/>
      <dgm:spPr/>
      <dgm:t>
        <a:bodyPr/>
        <a:lstStyle/>
        <a:p>
          <a:endParaRPr lang="en-US"/>
        </a:p>
      </dgm:t>
    </dgm:pt>
    <dgm:pt modelId="{0E1ACA00-DABD-4F42-838F-41964DCE8723}" type="sibTrans" cxnId="{1CD7315D-D38E-4BA6-9D74-3971E821EEAC}">
      <dgm:prSet phldrT="4" phldr="0"/>
      <dgm:spPr/>
      <dgm:t>
        <a:bodyPr/>
        <a:lstStyle/>
        <a:p>
          <a:r>
            <a:rPr lang="en-US"/>
            <a:t>4</a:t>
          </a:r>
        </a:p>
      </dgm:t>
    </dgm:pt>
    <dgm:pt modelId="{433A3047-1C72-4E47-B00C-B7C942D70949}">
      <dgm:prSet custT="1"/>
      <dgm:spPr/>
      <dgm:t>
        <a:bodyPr/>
        <a:lstStyle/>
        <a:p>
          <a:r>
            <a:rPr lang="el-GR" sz="1800" noProof="0" dirty="0"/>
            <a:t>Το προσωπικό είναι η πρώτη γραμμή ανάμεσα  </a:t>
          </a:r>
        </a:p>
        <a:p>
          <a:r>
            <a:rPr lang="el-GR" sz="1800" noProof="0" dirty="0"/>
            <a:t>στους ασθενείς και το υγειονομικό προσωπικό.</a:t>
          </a:r>
        </a:p>
      </dgm:t>
    </dgm:pt>
    <dgm:pt modelId="{4958C844-9D7D-4B1C-8E94-FA5EE8830484}" type="parTrans" cxnId="{A18564B8-5F4D-4B3C-B9C6-6C7BE104402C}">
      <dgm:prSet/>
      <dgm:spPr/>
      <dgm:t>
        <a:bodyPr/>
        <a:lstStyle/>
        <a:p>
          <a:endParaRPr lang="en-US"/>
        </a:p>
      </dgm:t>
    </dgm:pt>
    <dgm:pt modelId="{48284F6D-47DB-494B-ADE5-5DB08E84D950}" type="sibTrans" cxnId="{A18564B8-5F4D-4B3C-B9C6-6C7BE104402C}">
      <dgm:prSet phldrT="5" phldr="0"/>
      <dgm:spPr/>
      <dgm:t>
        <a:bodyPr/>
        <a:lstStyle/>
        <a:p>
          <a:r>
            <a:rPr lang="en-US"/>
            <a:t>5</a:t>
          </a:r>
        </a:p>
      </dgm:t>
    </dgm:pt>
    <dgm:pt modelId="{BA6436A7-36BE-4ADC-8099-A2E7BA589559}">
      <dgm:prSet custT="1"/>
      <dgm:spPr/>
      <dgm:t>
        <a:bodyPr/>
        <a:lstStyle/>
        <a:p>
          <a:r>
            <a:rPr lang="el-GR" sz="1800" noProof="0" dirty="0"/>
            <a:t>Η πρώτη τους συνάντηση με τον ασθενή πιθανότατα θα γίνει μέσω τηλεφώνου. </a:t>
          </a:r>
        </a:p>
      </dgm:t>
    </dgm:pt>
    <dgm:pt modelId="{46473234-E25E-4034-9675-0DB9982EAFAF}" type="parTrans" cxnId="{13C509AB-9B4D-43A7-B083-811F755176E3}">
      <dgm:prSet/>
      <dgm:spPr/>
      <dgm:t>
        <a:bodyPr/>
        <a:lstStyle/>
        <a:p>
          <a:endParaRPr lang="en-US"/>
        </a:p>
      </dgm:t>
    </dgm:pt>
    <dgm:pt modelId="{64F430AE-06DF-4EF5-A0F8-640A8749495D}" type="sibTrans" cxnId="{13C509AB-9B4D-43A7-B083-811F755176E3}">
      <dgm:prSet phldrT="6" phldr="0"/>
      <dgm:spPr/>
      <dgm:t>
        <a:bodyPr/>
        <a:lstStyle/>
        <a:p>
          <a:r>
            <a:rPr lang="en-US"/>
            <a:t>6</a:t>
          </a:r>
        </a:p>
      </dgm:t>
    </dgm:pt>
    <dgm:pt modelId="{A3C92A24-E7B5-45F4-A8D5-F18AF26BC8CB}" type="pres">
      <dgm:prSet presAssocID="{97E5E3C1-C755-40A9-8DDB-3EDC17011BBA}" presName="linearFlow" presStyleCnt="0">
        <dgm:presLayoutVars>
          <dgm:dir/>
          <dgm:animLvl val="lvl"/>
          <dgm:resizeHandles val="exact"/>
        </dgm:presLayoutVars>
      </dgm:prSet>
      <dgm:spPr/>
    </dgm:pt>
    <dgm:pt modelId="{CD03631E-89B7-4D0A-B097-F3E4682C5B37}" type="pres">
      <dgm:prSet presAssocID="{100F3417-3975-4B4C-9445-DD903872B68C}" presName="compositeNode" presStyleCnt="0"/>
      <dgm:spPr/>
    </dgm:pt>
    <dgm:pt modelId="{7D72798D-68D6-4823-8ED8-60D6C5C560B3}" type="pres">
      <dgm:prSet presAssocID="{100F3417-3975-4B4C-9445-DD903872B68C}" presName="parTx" presStyleLbl="node1" presStyleIdx="0" presStyleCnt="0">
        <dgm:presLayoutVars>
          <dgm:chMax val="0"/>
          <dgm:chPref val="0"/>
          <dgm:bulletEnabled val="1"/>
        </dgm:presLayoutVars>
      </dgm:prSet>
      <dgm:spPr/>
    </dgm:pt>
    <dgm:pt modelId="{A5C7CC07-D477-41E1-85DE-684B24653826}" type="pres">
      <dgm:prSet presAssocID="{100F3417-3975-4B4C-9445-DD903872B68C}" presName="parSh" presStyleCnt="0"/>
      <dgm:spPr/>
    </dgm:pt>
    <dgm:pt modelId="{49B90D0D-2F22-4D32-A418-B4B4A1CF5476}" type="pres">
      <dgm:prSet presAssocID="{100F3417-3975-4B4C-9445-DD903872B68C}" presName="lineNode" presStyleLbl="alignAccFollowNode1" presStyleIdx="0" presStyleCnt="18"/>
      <dgm:spPr/>
    </dgm:pt>
    <dgm:pt modelId="{B9ED18A8-AECA-424C-AAAC-007C57D98046}" type="pres">
      <dgm:prSet presAssocID="{100F3417-3975-4B4C-9445-DD903872B68C}" presName="lineArrowNode" presStyleLbl="alignAccFollowNode1" presStyleIdx="1" presStyleCnt="18"/>
      <dgm:spPr/>
    </dgm:pt>
    <dgm:pt modelId="{1D5D5947-FBFA-460E-8098-092A904D1D28}" type="pres">
      <dgm:prSet presAssocID="{47132193-A891-4C9D-BCC6-7E13813DE53D}" presName="sibTransNodeCircle" presStyleLbl="alignNode1" presStyleIdx="0" presStyleCnt="6">
        <dgm:presLayoutVars>
          <dgm:chMax val="0"/>
          <dgm:bulletEnabled/>
        </dgm:presLayoutVars>
      </dgm:prSet>
      <dgm:spPr/>
    </dgm:pt>
    <dgm:pt modelId="{F1BE5608-A571-4B51-9DC7-0FAA702496CB}" type="pres">
      <dgm:prSet presAssocID="{47132193-A891-4C9D-BCC6-7E13813DE53D}" presName="spacerBetweenCircleAndCallout" presStyleCnt="0">
        <dgm:presLayoutVars/>
      </dgm:prSet>
      <dgm:spPr/>
    </dgm:pt>
    <dgm:pt modelId="{0461110F-1AB0-4529-8B59-246F0F428619}" type="pres">
      <dgm:prSet presAssocID="{100F3417-3975-4B4C-9445-DD903872B68C}" presName="nodeText" presStyleLbl="alignAccFollowNode1" presStyleIdx="2" presStyleCnt="18" custScaleY="100000">
        <dgm:presLayoutVars>
          <dgm:bulletEnabled val="1"/>
        </dgm:presLayoutVars>
      </dgm:prSet>
      <dgm:spPr/>
    </dgm:pt>
    <dgm:pt modelId="{819BC851-C60B-4071-950D-8AD1888AFD9A}" type="pres">
      <dgm:prSet presAssocID="{47132193-A891-4C9D-BCC6-7E13813DE53D}" presName="sibTransComposite" presStyleCnt="0"/>
      <dgm:spPr/>
    </dgm:pt>
    <dgm:pt modelId="{EF7C24F8-CB46-4534-AC4A-73B40A26BF02}" type="pres">
      <dgm:prSet presAssocID="{90D38BC4-6DC7-43D5-B447-F1CCF61360F7}" presName="compositeNode" presStyleCnt="0"/>
      <dgm:spPr/>
    </dgm:pt>
    <dgm:pt modelId="{C42B2D69-1586-4D63-986D-2174F4ADAEE5}" type="pres">
      <dgm:prSet presAssocID="{90D38BC4-6DC7-43D5-B447-F1CCF61360F7}" presName="parTx" presStyleLbl="node1" presStyleIdx="0" presStyleCnt="0">
        <dgm:presLayoutVars>
          <dgm:chMax val="0"/>
          <dgm:chPref val="0"/>
          <dgm:bulletEnabled val="1"/>
        </dgm:presLayoutVars>
      </dgm:prSet>
      <dgm:spPr/>
    </dgm:pt>
    <dgm:pt modelId="{02A9DD7B-7F91-445E-BEBA-7A8AC6687313}" type="pres">
      <dgm:prSet presAssocID="{90D38BC4-6DC7-43D5-B447-F1CCF61360F7}" presName="parSh" presStyleCnt="0"/>
      <dgm:spPr/>
    </dgm:pt>
    <dgm:pt modelId="{E3CCF2A4-78C4-4164-AA5C-6D717F94EAE0}" type="pres">
      <dgm:prSet presAssocID="{90D38BC4-6DC7-43D5-B447-F1CCF61360F7}" presName="lineNode" presStyleLbl="alignAccFollowNode1" presStyleIdx="3" presStyleCnt="18"/>
      <dgm:spPr/>
    </dgm:pt>
    <dgm:pt modelId="{D6C9B7FC-2B7E-4A2C-89CD-27F36F0C1B21}" type="pres">
      <dgm:prSet presAssocID="{90D38BC4-6DC7-43D5-B447-F1CCF61360F7}" presName="lineArrowNode" presStyleLbl="alignAccFollowNode1" presStyleIdx="4" presStyleCnt="18"/>
      <dgm:spPr/>
    </dgm:pt>
    <dgm:pt modelId="{AD081E84-E1BC-4308-B6FF-2588A7DC34E0}" type="pres">
      <dgm:prSet presAssocID="{8E703E31-5036-4ED2-83DF-C69D204B8C5B}" presName="sibTransNodeCircle" presStyleLbl="alignNode1" presStyleIdx="1" presStyleCnt="6">
        <dgm:presLayoutVars>
          <dgm:chMax val="0"/>
          <dgm:bulletEnabled/>
        </dgm:presLayoutVars>
      </dgm:prSet>
      <dgm:spPr/>
    </dgm:pt>
    <dgm:pt modelId="{CFF33FD7-D4DE-4FB5-91C6-AFAC2A3E9C6D}" type="pres">
      <dgm:prSet presAssocID="{8E703E31-5036-4ED2-83DF-C69D204B8C5B}" presName="spacerBetweenCircleAndCallout" presStyleCnt="0">
        <dgm:presLayoutVars/>
      </dgm:prSet>
      <dgm:spPr/>
    </dgm:pt>
    <dgm:pt modelId="{2171C11A-F025-4106-ACAA-58E09976B470}" type="pres">
      <dgm:prSet presAssocID="{90D38BC4-6DC7-43D5-B447-F1CCF61360F7}" presName="nodeText" presStyleLbl="alignAccFollowNode1" presStyleIdx="5" presStyleCnt="18">
        <dgm:presLayoutVars>
          <dgm:bulletEnabled val="1"/>
        </dgm:presLayoutVars>
      </dgm:prSet>
      <dgm:spPr/>
    </dgm:pt>
    <dgm:pt modelId="{5B651BEE-5A50-4983-BD6F-D38D6F0EC9F0}" type="pres">
      <dgm:prSet presAssocID="{8E703E31-5036-4ED2-83DF-C69D204B8C5B}" presName="sibTransComposite" presStyleCnt="0"/>
      <dgm:spPr/>
    </dgm:pt>
    <dgm:pt modelId="{A5077096-BF7E-450C-916F-43A34B7E4F1E}" type="pres">
      <dgm:prSet presAssocID="{72843DA8-C54F-44CA-825F-1B405B485FDE}" presName="compositeNode" presStyleCnt="0"/>
      <dgm:spPr/>
    </dgm:pt>
    <dgm:pt modelId="{33EC6BBA-1694-47D4-9029-6A0054638F8D}" type="pres">
      <dgm:prSet presAssocID="{72843DA8-C54F-44CA-825F-1B405B485FDE}" presName="parTx" presStyleLbl="node1" presStyleIdx="0" presStyleCnt="0">
        <dgm:presLayoutVars>
          <dgm:chMax val="0"/>
          <dgm:chPref val="0"/>
          <dgm:bulletEnabled val="1"/>
        </dgm:presLayoutVars>
      </dgm:prSet>
      <dgm:spPr/>
    </dgm:pt>
    <dgm:pt modelId="{A5987A45-373D-4A0A-915D-8FE51489F953}" type="pres">
      <dgm:prSet presAssocID="{72843DA8-C54F-44CA-825F-1B405B485FDE}" presName="parSh" presStyleCnt="0"/>
      <dgm:spPr/>
    </dgm:pt>
    <dgm:pt modelId="{81534297-4E70-4E60-8C30-C0E7D2CE87F9}" type="pres">
      <dgm:prSet presAssocID="{72843DA8-C54F-44CA-825F-1B405B485FDE}" presName="lineNode" presStyleLbl="alignAccFollowNode1" presStyleIdx="6" presStyleCnt="18"/>
      <dgm:spPr/>
    </dgm:pt>
    <dgm:pt modelId="{6568AECA-3720-4D0F-B4C5-2DDF7A346F91}" type="pres">
      <dgm:prSet presAssocID="{72843DA8-C54F-44CA-825F-1B405B485FDE}" presName="lineArrowNode" presStyleLbl="alignAccFollowNode1" presStyleIdx="7" presStyleCnt="18"/>
      <dgm:spPr/>
    </dgm:pt>
    <dgm:pt modelId="{A498131A-EE3C-4547-A8B6-F6E1E4B09FF6}" type="pres">
      <dgm:prSet presAssocID="{F0B7BACC-1190-4048-8BF9-F6C5BD2C9F2E}" presName="sibTransNodeCircle" presStyleLbl="alignNode1" presStyleIdx="2" presStyleCnt="6">
        <dgm:presLayoutVars>
          <dgm:chMax val="0"/>
          <dgm:bulletEnabled/>
        </dgm:presLayoutVars>
      </dgm:prSet>
      <dgm:spPr/>
    </dgm:pt>
    <dgm:pt modelId="{F13CF1A2-DC77-4FB9-9AFC-92CB2E0D4923}" type="pres">
      <dgm:prSet presAssocID="{F0B7BACC-1190-4048-8BF9-F6C5BD2C9F2E}" presName="spacerBetweenCircleAndCallout" presStyleCnt="0">
        <dgm:presLayoutVars/>
      </dgm:prSet>
      <dgm:spPr/>
    </dgm:pt>
    <dgm:pt modelId="{BA261EFB-45AC-4E77-B77A-5161D043C554}" type="pres">
      <dgm:prSet presAssocID="{72843DA8-C54F-44CA-825F-1B405B485FDE}" presName="nodeText" presStyleLbl="alignAccFollowNode1" presStyleIdx="8" presStyleCnt="18">
        <dgm:presLayoutVars>
          <dgm:bulletEnabled val="1"/>
        </dgm:presLayoutVars>
      </dgm:prSet>
      <dgm:spPr/>
    </dgm:pt>
    <dgm:pt modelId="{1B256029-DA95-4232-896E-770AF116D264}" type="pres">
      <dgm:prSet presAssocID="{F0B7BACC-1190-4048-8BF9-F6C5BD2C9F2E}" presName="sibTransComposite" presStyleCnt="0"/>
      <dgm:spPr/>
    </dgm:pt>
    <dgm:pt modelId="{B786AE53-FB30-462D-8414-2DB336048874}" type="pres">
      <dgm:prSet presAssocID="{0936BE59-5FEA-44DE-8DD6-329DDB040E58}" presName="compositeNode" presStyleCnt="0"/>
      <dgm:spPr/>
    </dgm:pt>
    <dgm:pt modelId="{DCBF8E19-71BD-4507-9187-D71BA5C710D7}" type="pres">
      <dgm:prSet presAssocID="{0936BE59-5FEA-44DE-8DD6-329DDB040E58}" presName="parTx" presStyleLbl="node1" presStyleIdx="0" presStyleCnt="0">
        <dgm:presLayoutVars>
          <dgm:chMax val="0"/>
          <dgm:chPref val="0"/>
          <dgm:bulletEnabled val="1"/>
        </dgm:presLayoutVars>
      </dgm:prSet>
      <dgm:spPr/>
    </dgm:pt>
    <dgm:pt modelId="{94D5AA1E-97E7-4898-954A-496547280474}" type="pres">
      <dgm:prSet presAssocID="{0936BE59-5FEA-44DE-8DD6-329DDB040E58}" presName="parSh" presStyleCnt="0"/>
      <dgm:spPr/>
    </dgm:pt>
    <dgm:pt modelId="{60FA706E-1680-4E8E-A439-50AEDF670271}" type="pres">
      <dgm:prSet presAssocID="{0936BE59-5FEA-44DE-8DD6-329DDB040E58}" presName="lineNode" presStyleLbl="alignAccFollowNode1" presStyleIdx="9" presStyleCnt="18"/>
      <dgm:spPr/>
    </dgm:pt>
    <dgm:pt modelId="{B5F718BD-4588-4637-8230-0A8498ABD89B}" type="pres">
      <dgm:prSet presAssocID="{0936BE59-5FEA-44DE-8DD6-329DDB040E58}" presName="lineArrowNode" presStyleLbl="alignAccFollowNode1" presStyleIdx="10" presStyleCnt="18"/>
      <dgm:spPr/>
    </dgm:pt>
    <dgm:pt modelId="{5C55FD41-017F-4D2D-9B37-37ADBBBED2D5}" type="pres">
      <dgm:prSet presAssocID="{0E1ACA00-DABD-4F42-838F-41964DCE8723}" presName="sibTransNodeCircle" presStyleLbl="alignNode1" presStyleIdx="3" presStyleCnt="6">
        <dgm:presLayoutVars>
          <dgm:chMax val="0"/>
          <dgm:bulletEnabled/>
        </dgm:presLayoutVars>
      </dgm:prSet>
      <dgm:spPr/>
    </dgm:pt>
    <dgm:pt modelId="{D5B92A0A-8DAA-41EE-97F6-173E06D2634C}" type="pres">
      <dgm:prSet presAssocID="{0E1ACA00-DABD-4F42-838F-41964DCE8723}" presName="spacerBetweenCircleAndCallout" presStyleCnt="0">
        <dgm:presLayoutVars/>
      </dgm:prSet>
      <dgm:spPr/>
    </dgm:pt>
    <dgm:pt modelId="{A1DE0139-3944-4DC5-9C83-69D1BB6FE90A}" type="pres">
      <dgm:prSet presAssocID="{0936BE59-5FEA-44DE-8DD6-329DDB040E58}" presName="nodeText" presStyleLbl="alignAccFollowNode1" presStyleIdx="11" presStyleCnt="18">
        <dgm:presLayoutVars>
          <dgm:bulletEnabled val="1"/>
        </dgm:presLayoutVars>
      </dgm:prSet>
      <dgm:spPr/>
    </dgm:pt>
    <dgm:pt modelId="{1DE6FD69-7403-4CE5-9129-DFDBACE269E3}" type="pres">
      <dgm:prSet presAssocID="{0E1ACA00-DABD-4F42-838F-41964DCE8723}" presName="sibTransComposite" presStyleCnt="0"/>
      <dgm:spPr/>
    </dgm:pt>
    <dgm:pt modelId="{6B10E2E9-5B61-497F-8F82-2E4D84052850}" type="pres">
      <dgm:prSet presAssocID="{433A3047-1C72-4E47-B00C-B7C942D70949}" presName="compositeNode" presStyleCnt="0"/>
      <dgm:spPr/>
    </dgm:pt>
    <dgm:pt modelId="{938DF748-822E-4214-965B-92AC74EC0305}" type="pres">
      <dgm:prSet presAssocID="{433A3047-1C72-4E47-B00C-B7C942D70949}" presName="parTx" presStyleLbl="node1" presStyleIdx="0" presStyleCnt="0">
        <dgm:presLayoutVars>
          <dgm:chMax val="0"/>
          <dgm:chPref val="0"/>
          <dgm:bulletEnabled val="1"/>
        </dgm:presLayoutVars>
      </dgm:prSet>
      <dgm:spPr/>
    </dgm:pt>
    <dgm:pt modelId="{D3BEAEF2-5E22-4261-A0E9-AAF30C8FBBAE}" type="pres">
      <dgm:prSet presAssocID="{433A3047-1C72-4E47-B00C-B7C942D70949}" presName="parSh" presStyleCnt="0"/>
      <dgm:spPr/>
    </dgm:pt>
    <dgm:pt modelId="{E42CECE6-E165-4294-BD2B-A61E9808E484}" type="pres">
      <dgm:prSet presAssocID="{433A3047-1C72-4E47-B00C-B7C942D70949}" presName="lineNode" presStyleLbl="alignAccFollowNode1" presStyleIdx="12" presStyleCnt="18"/>
      <dgm:spPr/>
    </dgm:pt>
    <dgm:pt modelId="{5F8524F0-68C5-4DAD-87B1-DE12FBD7A6CB}" type="pres">
      <dgm:prSet presAssocID="{433A3047-1C72-4E47-B00C-B7C942D70949}" presName="lineArrowNode" presStyleLbl="alignAccFollowNode1" presStyleIdx="13" presStyleCnt="18"/>
      <dgm:spPr/>
    </dgm:pt>
    <dgm:pt modelId="{B0F111C3-2DF6-428C-8DE0-0B9C726995B0}" type="pres">
      <dgm:prSet presAssocID="{48284F6D-47DB-494B-ADE5-5DB08E84D950}" presName="sibTransNodeCircle" presStyleLbl="alignNode1" presStyleIdx="4" presStyleCnt="6">
        <dgm:presLayoutVars>
          <dgm:chMax val="0"/>
          <dgm:bulletEnabled/>
        </dgm:presLayoutVars>
      </dgm:prSet>
      <dgm:spPr/>
    </dgm:pt>
    <dgm:pt modelId="{286D723B-04AC-4855-A8DA-38C45E63766E}" type="pres">
      <dgm:prSet presAssocID="{48284F6D-47DB-494B-ADE5-5DB08E84D950}" presName="spacerBetweenCircleAndCallout" presStyleCnt="0">
        <dgm:presLayoutVars/>
      </dgm:prSet>
      <dgm:spPr/>
    </dgm:pt>
    <dgm:pt modelId="{070A9D5F-8460-4BAF-8C63-8FD24BB251F8}" type="pres">
      <dgm:prSet presAssocID="{433A3047-1C72-4E47-B00C-B7C942D70949}" presName="nodeText" presStyleLbl="alignAccFollowNode1" presStyleIdx="14" presStyleCnt="18">
        <dgm:presLayoutVars>
          <dgm:bulletEnabled val="1"/>
        </dgm:presLayoutVars>
      </dgm:prSet>
      <dgm:spPr/>
    </dgm:pt>
    <dgm:pt modelId="{3A3E48C7-8F9D-492A-9474-37915655D888}" type="pres">
      <dgm:prSet presAssocID="{48284F6D-47DB-494B-ADE5-5DB08E84D950}" presName="sibTransComposite" presStyleCnt="0"/>
      <dgm:spPr/>
    </dgm:pt>
    <dgm:pt modelId="{290F4D88-7AC7-4F8F-938F-EE324DA56C27}" type="pres">
      <dgm:prSet presAssocID="{BA6436A7-36BE-4ADC-8099-A2E7BA589559}" presName="compositeNode" presStyleCnt="0"/>
      <dgm:spPr/>
    </dgm:pt>
    <dgm:pt modelId="{3A464928-28CC-47FD-ADCB-D588FC2EDD87}" type="pres">
      <dgm:prSet presAssocID="{BA6436A7-36BE-4ADC-8099-A2E7BA589559}" presName="parTx" presStyleLbl="node1" presStyleIdx="0" presStyleCnt="0">
        <dgm:presLayoutVars>
          <dgm:chMax val="0"/>
          <dgm:chPref val="0"/>
          <dgm:bulletEnabled val="1"/>
        </dgm:presLayoutVars>
      </dgm:prSet>
      <dgm:spPr/>
    </dgm:pt>
    <dgm:pt modelId="{CDE72804-A37F-44F6-9C52-7306452BCCD6}" type="pres">
      <dgm:prSet presAssocID="{BA6436A7-36BE-4ADC-8099-A2E7BA589559}" presName="parSh" presStyleCnt="0"/>
      <dgm:spPr/>
    </dgm:pt>
    <dgm:pt modelId="{2E3A7836-3CB5-4909-BFAA-AD788B262C7A}" type="pres">
      <dgm:prSet presAssocID="{BA6436A7-36BE-4ADC-8099-A2E7BA589559}" presName="lineNode" presStyleLbl="alignAccFollowNode1" presStyleIdx="15" presStyleCnt="18"/>
      <dgm:spPr/>
    </dgm:pt>
    <dgm:pt modelId="{F6B11875-B4A2-4E77-956D-692F36B135B5}" type="pres">
      <dgm:prSet presAssocID="{BA6436A7-36BE-4ADC-8099-A2E7BA589559}" presName="lineArrowNode" presStyleLbl="alignAccFollowNode1" presStyleIdx="16" presStyleCnt="18"/>
      <dgm:spPr/>
    </dgm:pt>
    <dgm:pt modelId="{1453A0A8-303D-431A-AC04-33EA682651F7}" type="pres">
      <dgm:prSet presAssocID="{64F430AE-06DF-4EF5-A0F8-640A8749495D}" presName="sibTransNodeCircle" presStyleLbl="alignNode1" presStyleIdx="5" presStyleCnt="6">
        <dgm:presLayoutVars>
          <dgm:chMax val="0"/>
          <dgm:bulletEnabled/>
        </dgm:presLayoutVars>
      </dgm:prSet>
      <dgm:spPr/>
    </dgm:pt>
    <dgm:pt modelId="{A89420D4-72A6-4FE9-AA3D-4CBB5B964F4E}" type="pres">
      <dgm:prSet presAssocID="{64F430AE-06DF-4EF5-A0F8-640A8749495D}" presName="spacerBetweenCircleAndCallout" presStyleCnt="0">
        <dgm:presLayoutVars/>
      </dgm:prSet>
      <dgm:spPr/>
    </dgm:pt>
    <dgm:pt modelId="{5EB138E2-4AAE-41BC-9145-F5D59042387E}" type="pres">
      <dgm:prSet presAssocID="{BA6436A7-36BE-4ADC-8099-A2E7BA589559}" presName="nodeText" presStyleLbl="alignAccFollowNode1" presStyleIdx="17" presStyleCnt="18">
        <dgm:presLayoutVars>
          <dgm:bulletEnabled val="1"/>
        </dgm:presLayoutVars>
      </dgm:prSet>
      <dgm:spPr/>
    </dgm:pt>
  </dgm:ptLst>
  <dgm:cxnLst>
    <dgm:cxn modelId="{6BE26E0C-C214-4202-B860-C16CBC237455}" type="presOf" srcId="{0936BE59-5FEA-44DE-8DD6-329DDB040E58}" destId="{A1DE0139-3944-4DC5-9C83-69D1BB6FE90A}" srcOrd="0" destOrd="0" presId="urn:microsoft.com/office/officeart/2016/7/layout/LinearArrowProcessNumbered"/>
    <dgm:cxn modelId="{C7D6BB17-E84B-40A1-A0D8-E80D66F2DCEF}" type="presOf" srcId="{64F430AE-06DF-4EF5-A0F8-640A8749495D}" destId="{1453A0A8-303D-431A-AC04-33EA682651F7}" srcOrd="0" destOrd="0" presId="urn:microsoft.com/office/officeart/2016/7/layout/LinearArrowProcessNumbered"/>
    <dgm:cxn modelId="{B44E6E27-F802-4F8E-BDE9-99B785BD46B4}" srcId="{97E5E3C1-C755-40A9-8DDB-3EDC17011BBA}" destId="{90D38BC4-6DC7-43D5-B447-F1CCF61360F7}" srcOrd="1" destOrd="0" parTransId="{2F13AAAC-8AD8-4B37-9CB4-C7EE23375C58}" sibTransId="{8E703E31-5036-4ED2-83DF-C69D204B8C5B}"/>
    <dgm:cxn modelId="{8597D32E-4B0C-4BEF-A6D3-915824B0AB09}" type="presOf" srcId="{433A3047-1C72-4E47-B00C-B7C942D70949}" destId="{070A9D5F-8460-4BAF-8C63-8FD24BB251F8}" srcOrd="0" destOrd="0" presId="urn:microsoft.com/office/officeart/2016/7/layout/LinearArrowProcessNumbered"/>
    <dgm:cxn modelId="{C373873D-926C-4345-852B-57AAEC850DD7}" type="presOf" srcId="{BA6436A7-36BE-4ADC-8099-A2E7BA589559}" destId="{5EB138E2-4AAE-41BC-9145-F5D59042387E}" srcOrd="0" destOrd="0" presId="urn:microsoft.com/office/officeart/2016/7/layout/LinearArrowProcessNumbered"/>
    <dgm:cxn modelId="{F6EE5B3E-F303-4ADC-BBCF-9889931598C3}" type="presOf" srcId="{8E703E31-5036-4ED2-83DF-C69D204B8C5B}" destId="{AD081E84-E1BC-4308-B6FF-2588A7DC34E0}" srcOrd="0" destOrd="0" presId="urn:microsoft.com/office/officeart/2016/7/layout/LinearArrowProcessNumbered"/>
    <dgm:cxn modelId="{1CD7315D-D38E-4BA6-9D74-3971E821EEAC}" srcId="{97E5E3C1-C755-40A9-8DDB-3EDC17011BBA}" destId="{0936BE59-5FEA-44DE-8DD6-329DDB040E58}" srcOrd="3" destOrd="0" parTransId="{C775FCDE-CF3C-4B53-AFA4-A66F2910EA4C}" sibTransId="{0E1ACA00-DABD-4F42-838F-41964DCE8723}"/>
    <dgm:cxn modelId="{E8068060-BE52-4B26-ADB7-1DD8AE8D5641}" srcId="{97E5E3C1-C755-40A9-8DDB-3EDC17011BBA}" destId="{72843DA8-C54F-44CA-825F-1B405B485FDE}" srcOrd="2" destOrd="0" parTransId="{C65E755F-EB28-4082-9CF5-5A4E6EFBE901}" sibTransId="{F0B7BACC-1190-4048-8BF9-F6C5BD2C9F2E}"/>
    <dgm:cxn modelId="{8BBC1764-AD82-48B6-9C27-253B40DC36C1}" type="presOf" srcId="{0E1ACA00-DABD-4F42-838F-41964DCE8723}" destId="{5C55FD41-017F-4D2D-9B37-37ADBBBED2D5}" srcOrd="0" destOrd="0" presId="urn:microsoft.com/office/officeart/2016/7/layout/LinearArrowProcessNumbered"/>
    <dgm:cxn modelId="{681DF967-EFB7-4C7F-AE8E-133C8D9C38A7}" type="presOf" srcId="{F0B7BACC-1190-4048-8BF9-F6C5BD2C9F2E}" destId="{A498131A-EE3C-4547-A8B6-F6E1E4B09FF6}" srcOrd="0" destOrd="0" presId="urn:microsoft.com/office/officeart/2016/7/layout/LinearArrowProcessNumbered"/>
    <dgm:cxn modelId="{D89C4069-9CC5-46B2-A5E7-5FB7E1DD24A2}" type="presOf" srcId="{97E5E3C1-C755-40A9-8DDB-3EDC17011BBA}" destId="{A3C92A24-E7B5-45F4-A8D5-F18AF26BC8CB}" srcOrd="0" destOrd="0" presId="urn:microsoft.com/office/officeart/2016/7/layout/LinearArrowProcessNumbered"/>
    <dgm:cxn modelId="{90F7E353-2837-4881-A1F3-1DC0D9F71BA0}" srcId="{97E5E3C1-C755-40A9-8DDB-3EDC17011BBA}" destId="{100F3417-3975-4B4C-9445-DD903872B68C}" srcOrd="0" destOrd="0" parTransId="{2A541B3F-2BCD-4C1D-9CBE-0E178BAB738E}" sibTransId="{47132193-A891-4C9D-BCC6-7E13813DE53D}"/>
    <dgm:cxn modelId="{4AA55685-7282-4C7C-A068-DEC5262D83B0}" type="presOf" srcId="{100F3417-3975-4B4C-9445-DD903872B68C}" destId="{0461110F-1AB0-4529-8B59-246F0F428619}" srcOrd="0" destOrd="0" presId="urn:microsoft.com/office/officeart/2016/7/layout/LinearArrowProcessNumbered"/>
    <dgm:cxn modelId="{13C509AB-9B4D-43A7-B083-811F755176E3}" srcId="{97E5E3C1-C755-40A9-8DDB-3EDC17011BBA}" destId="{BA6436A7-36BE-4ADC-8099-A2E7BA589559}" srcOrd="5" destOrd="0" parTransId="{46473234-E25E-4034-9675-0DB9982EAFAF}" sibTransId="{64F430AE-06DF-4EF5-A0F8-640A8749495D}"/>
    <dgm:cxn modelId="{A18564B8-5F4D-4B3C-B9C6-6C7BE104402C}" srcId="{97E5E3C1-C755-40A9-8DDB-3EDC17011BBA}" destId="{433A3047-1C72-4E47-B00C-B7C942D70949}" srcOrd="4" destOrd="0" parTransId="{4958C844-9D7D-4B1C-8E94-FA5EE8830484}" sibTransId="{48284F6D-47DB-494B-ADE5-5DB08E84D950}"/>
    <dgm:cxn modelId="{81085FC8-4F90-4CB8-A7CD-889C4549BA8D}" type="presOf" srcId="{48284F6D-47DB-494B-ADE5-5DB08E84D950}" destId="{B0F111C3-2DF6-428C-8DE0-0B9C726995B0}" srcOrd="0" destOrd="0" presId="urn:microsoft.com/office/officeart/2016/7/layout/LinearArrowProcessNumbered"/>
    <dgm:cxn modelId="{8A2D9AD4-BEDD-4B8F-93C0-3E971824457D}" type="presOf" srcId="{90D38BC4-6DC7-43D5-B447-F1CCF61360F7}" destId="{2171C11A-F025-4106-ACAA-58E09976B470}" srcOrd="0" destOrd="0" presId="urn:microsoft.com/office/officeart/2016/7/layout/LinearArrowProcessNumbered"/>
    <dgm:cxn modelId="{B3095FDD-747F-4116-A325-23F2D1957619}" type="presOf" srcId="{47132193-A891-4C9D-BCC6-7E13813DE53D}" destId="{1D5D5947-FBFA-460E-8098-092A904D1D28}" srcOrd="0" destOrd="0" presId="urn:microsoft.com/office/officeart/2016/7/layout/LinearArrowProcessNumbered"/>
    <dgm:cxn modelId="{72C4CFE9-BCBF-47C0-B8CE-B0DD301E10E1}" type="presOf" srcId="{72843DA8-C54F-44CA-825F-1B405B485FDE}" destId="{BA261EFB-45AC-4E77-B77A-5161D043C554}" srcOrd="0" destOrd="0" presId="urn:microsoft.com/office/officeart/2016/7/layout/LinearArrowProcessNumbered"/>
    <dgm:cxn modelId="{999F9939-864E-4696-991D-BDE92B7BC64E}" type="presParOf" srcId="{A3C92A24-E7B5-45F4-A8D5-F18AF26BC8CB}" destId="{CD03631E-89B7-4D0A-B097-F3E4682C5B37}" srcOrd="0" destOrd="0" presId="urn:microsoft.com/office/officeart/2016/7/layout/LinearArrowProcessNumbered"/>
    <dgm:cxn modelId="{8DCEA941-5DC4-455E-81F8-B9A57F5BADF6}" type="presParOf" srcId="{CD03631E-89B7-4D0A-B097-F3E4682C5B37}" destId="{7D72798D-68D6-4823-8ED8-60D6C5C560B3}" srcOrd="0" destOrd="0" presId="urn:microsoft.com/office/officeart/2016/7/layout/LinearArrowProcessNumbered"/>
    <dgm:cxn modelId="{A0F2AB09-03BB-4242-A9CA-7924E8E4931A}" type="presParOf" srcId="{CD03631E-89B7-4D0A-B097-F3E4682C5B37}" destId="{A5C7CC07-D477-41E1-85DE-684B24653826}" srcOrd="1" destOrd="0" presId="urn:microsoft.com/office/officeart/2016/7/layout/LinearArrowProcessNumbered"/>
    <dgm:cxn modelId="{57790231-EB87-4F99-B012-E5BB4B70906C}" type="presParOf" srcId="{A5C7CC07-D477-41E1-85DE-684B24653826}" destId="{49B90D0D-2F22-4D32-A418-B4B4A1CF5476}" srcOrd="0" destOrd="0" presId="urn:microsoft.com/office/officeart/2016/7/layout/LinearArrowProcessNumbered"/>
    <dgm:cxn modelId="{EB11C673-22ED-43ED-8E94-43B9C4C0761D}" type="presParOf" srcId="{A5C7CC07-D477-41E1-85DE-684B24653826}" destId="{B9ED18A8-AECA-424C-AAAC-007C57D98046}" srcOrd="1" destOrd="0" presId="urn:microsoft.com/office/officeart/2016/7/layout/LinearArrowProcessNumbered"/>
    <dgm:cxn modelId="{9CF10733-D0B8-4ECF-8D07-3DE4BB177E42}" type="presParOf" srcId="{A5C7CC07-D477-41E1-85DE-684B24653826}" destId="{1D5D5947-FBFA-460E-8098-092A904D1D28}" srcOrd="2" destOrd="0" presId="urn:microsoft.com/office/officeart/2016/7/layout/LinearArrowProcessNumbered"/>
    <dgm:cxn modelId="{E0567CA6-2E2F-4CC7-8FD6-702B419DD2D4}" type="presParOf" srcId="{A5C7CC07-D477-41E1-85DE-684B24653826}" destId="{F1BE5608-A571-4B51-9DC7-0FAA702496CB}" srcOrd="3" destOrd="0" presId="urn:microsoft.com/office/officeart/2016/7/layout/LinearArrowProcessNumbered"/>
    <dgm:cxn modelId="{1B6A8BA3-D6AA-4F78-8E2B-2DE15CF52314}" type="presParOf" srcId="{CD03631E-89B7-4D0A-B097-F3E4682C5B37}" destId="{0461110F-1AB0-4529-8B59-246F0F428619}" srcOrd="2" destOrd="0" presId="urn:microsoft.com/office/officeart/2016/7/layout/LinearArrowProcessNumbered"/>
    <dgm:cxn modelId="{26E87476-6C0E-49EE-9810-B667580BF699}" type="presParOf" srcId="{A3C92A24-E7B5-45F4-A8D5-F18AF26BC8CB}" destId="{819BC851-C60B-4071-950D-8AD1888AFD9A}" srcOrd="1" destOrd="0" presId="urn:microsoft.com/office/officeart/2016/7/layout/LinearArrowProcessNumbered"/>
    <dgm:cxn modelId="{832B1E81-2BDF-4041-A64F-C2A736C2C90E}" type="presParOf" srcId="{A3C92A24-E7B5-45F4-A8D5-F18AF26BC8CB}" destId="{EF7C24F8-CB46-4534-AC4A-73B40A26BF02}" srcOrd="2" destOrd="0" presId="urn:microsoft.com/office/officeart/2016/7/layout/LinearArrowProcessNumbered"/>
    <dgm:cxn modelId="{DFF02319-AC33-4ED5-BD1B-110A2D60F059}" type="presParOf" srcId="{EF7C24F8-CB46-4534-AC4A-73B40A26BF02}" destId="{C42B2D69-1586-4D63-986D-2174F4ADAEE5}" srcOrd="0" destOrd="0" presId="urn:microsoft.com/office/officeart/2016/7/layout/LinearArrowProcessNumbered"/>
    <dgm:cxn modelId="{279CAAEF-B446-4026-B66D-915B1AE571E2}" type="presParOf" srcId="{EF7C24F8-CB46-4534-AC4A-73B40A26BF02}" destId="{02A9DD7B-7F91-445E-BEBA-7A8AC6687313}" srcOrd="1" destOrd="0" presId="urn:microsoft.com/office/officeart/2016/7/layout/LinearArrowProcessNumbered"/>
    <dgm:cxn modelId="{9E2E21BD-4AC2-4E90-9DCF-5A7FC9B81D21}" type="presParOf" srcId="{02A9DD7B-7F91-445E-BEBA-7A8AC6687313}" destId="{E3CCF2A4-78C4-4164-AA5C-6D717F94EAE0}" srcOrd="0" destOrd="0" presId="urn:microsoft.com/office/officeart/2016/7/layout/LinearArrowProcessNumbered"/>
    <dgm:cxn modelId="{F4ADF769-9C4D-48E8-8105-E0C9CD925D5F}" type="presParOf" srcId="{02A9DD7B-7F91-445E-BEBA-7A8AC6687313}" destId="{D6C9B7FC-2B7E-4A2C-89CD-27F36F0C1B21}" srcOrd="1" destOrd="0" presId="urn:microsoft.com/office/officeart/2016/7/layout/LinearArrowProcessNumbered"/>
    <dgm:cxn modelId="{C588D97C-ED18-4EF0-8874-4C49632AC969}" type="presParOf" srcId="{02A9DD7B-7F91-445E-BEBA-7A8AC6687313}" destId="{AD081E84-E1BC-4308-B6FF-2588A7DC34E0}" srcOrd="2" destOrd="0" presId="urn:microsoft.com/office/officeart/2016/7/layout/LinearArrowProcessNumbered"/>
    <dgm:cxn modelId="{C0354713-422C-4055-9676-B6675E0D65BB}" type="presParOf" srcId="{02A9DD7B-7F91-445E-BEBA-7A8AC6687313}" destId="{CFF33FD7-D4DE-4FB5-91C6-AFAC2A3E9C6D}" srcOrd="3" destOrd="0" presId="urn:microsoft.com/office/officeart/2016/7/layout/LinearArrowProcessNumbered"/>
    <dgm:cxn modelId="{71BC7D8E-1C2A-4D67-A201-58CE92F2A2F1}" type="presParOf" srcId="{EF7C24F8-CB46-4534-AC4A-73B40A26BF02}" destId="{2171C11A-F025-4106-ACAA-58E09976B470}" srcOrd="2" destOrd="0" presId="urn:microsoft.com/office/officeart/2016/7/layout/LinearArrowProcessNumbered"/>
    <dgm:cxn modelId="{16780018-F936-497F-9C8E-E0A80DFF5C7A}" type="presParOf" srcId="{A3C92A24-E7B5-45F4-A8D5-F18AF26BC8CB}" destId="{5B651BEE-5A50-4983-BD6F-D38D6F0EC9F0}" srcOrd="3" destOrd="0" presId="urn:microsoft.com/office/officeart/2016/7/layout/LinearArrowProcessNumbered"/>
    <dgm:cxn modelId="{FE4355DE-0953-4ABF-A9EB-F4DB57CD0A82}" type="presParOf" srcId="{A3C92A24-E7B5-45F4-A8D5-F18AF26BC8CB}" destId="{A5077096-BF7E-450C-916F-43A34B7E4F1E}" srcOrd="4" destOrd="0" presId="urn:microsoft.com/office/officeart/2016/7/layout/LinearArrowProcessNumbered"/>
    <dgm:cxn modelId="{21F73245-7CD0-405D-8C59-A56932A7F457}" type="presParOf" srcId="{A5077096-BF7E-450C-916F-43A34B7E4F1E}" destId="{33EC6BBA-1694-47D4-9029-6A0054638F8D}" srcOrd="0" destOrd="0" presId="urn:microsoft.com/office/officeart/2016/7/layout/LinearArrowProcessNumbered"/>
    <dgm:cxn modelId="{B15605A9-1AD1-406D-839D-1A7356616244}" type="presParOf" srcId="{A5077096-BF7E-450C-916F-43A34B7E4F1E}" destId="{A5987A45-373D-4A0A-915D-8FE51489F953}" srcOrd="1" destOrd="0" presId="urn:microsoft.com/office/officeart/2016/7/layout/LinearArrowProcessNumbered"/>
    <dgm:cxn modelId="{D3392428-D759-4356-977C-F0DBB75FA835}" type="presParOf" srcId="{A5987A45-373D-4A0A-915D-8FE51489F953}" destId="{81534297-4E70-4E60-8C30-C0E7D2CE87F9}" srcOrd="0" destOrd="0" presId="urn:microsoft.com/office/officeart/2016/7/layout/LinearArrowProcessNumbered"/>
    <dgm:cxn modelId="{53BAA861-958B-4922-99FE-1823AD3225A4}" type="presParOf" srcId="{A5987A45-373D-4A0A-915D-8FE51489F953}" destId="{6568AECA-3720-4D0F-B4C5-2DDF7A346F91}" srcOrd="1" destOrd="0" presId="urn:microsoft.com/office/officeart/2016/7/layout/LinearArrowProcessNumbered"/>
    <dgm:cxn modelId="{FA6CF91F-18E7-4046-BE52-BD36B1E271ED}" type="presParOf" srcId="{A5987A45-373D-4A0A-915D-8FE51489F953}" destId="{A498131A-EE3C-4547-A8B6-F6E1E4B09FF6}" srcOrd="2" destOrd="0" presId="urn:microsoft.com/office/officeart/2016/7/layout/LinearArrowProcessNumbered"/>
    <dgm:cxn modelId="{D80C0737-687F-455B-8DD1-C8EFD9863A37}" type="presParOf" srcId="{A5987A45-373D-4A0A-915D-8FE51489F953}" destId="{F13CF1A2-DC77-4FB9-9AFC-92CB2E0D4923}" srcOrd="3" destOrd="0" presId="urn:microsoft.com/office/officeart/2016/7/layout/LinearArrowProcessNumbered"/>
    <dgm:cxn modelId="{DC7FA0E0-28EF-4703-BB32-5978CFABB41E}" type="presParOf" srcId="{A5077096-BF7E-450C-916F-43A34B7E4F1E}" destId="{BA261EFB-45AC-4E77-B77A-5161D043C554}" srcOrd="2" destOrd="0" presId="urn:microsoft.com/office/officeart/2016/7/layout/LinearArrowProcessNumbered"/>
    <dgm:cxn modelId="{FB4CBE10-A1D1-43E4-89F2-624E677EBBB7}" type="presParOf" srcId="{A3C92A24-E7B5-45F4-A8D5-F18AF26BC8CB}" destId="{1B256029-DA95-4232-896E-770AF116D264}" srcOrd="5" destOrd="0" presId="urn:microsoft.com/office/officeart/2016/7/layout/LinearArrowProcessNumbered"/>
    <dgm:cxn modelId="{C061B712-E0E2-4795-B123-D6DA1E38A0DA}" type="presParOf" srcId="{A3C92A24-E7B5-45F4-A8D5-F18AF26BC8CB}" destId="{B786AE53-FB30-462D-8414-2DB336048874}" srcOrd="6" destOrd="0" presId="urn:microsoft.com/office/officeart/2016/7/layout/LinearArrowProcessNumbered"/>
    <dgm:cxn modelId="{A6341477-F50D-4176-A55C-86A16A270FAF}" type="presParOf" srcId="{B786AE53-FB30-462D-8414-2DB336048874}" destId="{DCBF8E19-71BD-4507-9187-D71BA5C710D7}" srcOrd="0" destOrd="0" presId="urn:microsoft.com/office/officeart/2016/7/layout/LinearArrowProcessNumbered"/>
    <dgm:cxn modelId="{0EBBE01F-339C-4FBE-ACA0-13FEF7B66B05}" type="presParOf" srcId="{B786AE53-FB30-462D-8414-2DB336048874}" destId="{94D5AA1E-97E7-4898-954A-496547280474}" srcOrd="1" destOrd="0" presId="urn:microsoft.com/office/officeart/2016/7/layout/LinearArrowProcessNumbered"/>
    <dgm:cxn modelId="{279F5A43-2F22-4A37-A5BC-C2193DB5AC0A}" type="presParOf" srcId="{94D5AA1E-97E7-4898-954A-496547280474}" destId="{60FA706E-1680-4E8E-A439-50AEDF670271}" srcOrd="0" destOrd="0" presId="urn:microsoft.com/office/officeart/2016/7/layout/LinearArrowProcessNumbered"/>
    <dgm:cxn modelId="{307EAFA1-7809-42EA-9F0D-7AEB75709E32}" type="presParOf" srcId="{94D5AA1E-97E7-4898-954A-496547280474}" destId="{B5F718BD-4588-4637-8230-0A8498ABD89B}" srcOrd="1" destOrd="0" presId="urn:microsoft.com/office/officeart/2016/7/layout/LinearArrowProcessNumbered"/>
    <dgm:cxn modelId="{0051B2D7-BEAF-40D0-B0DB-79B6E65A2377}" type="presParOf" srcId="{94D5AA1E-97E7-4898-954A-496547280474}" destId="{5C55FD41-017F-4D2D-9B37-37ADBBBED2D5}" srcOrd="2" destOrd="0" presId="urn:microsoft.com/office/officeart/2016/7/layout/LinearArrowProcessNumbered"/>
    <dgm:cxn modelId="{67C1E443-B85A-4EAB-8635-1471A3FB6F50}" type="presParOf" srcId="{94D5AA1E-97E7-4898-954A-496547280474}" destId="{D5B92A0A-8DAA-41EE-97F6-173E06D2634C}" srcOrd="3" destOrd="0" presId="urn:microsoft.com/office/officeart/2016/7/layout/LinearArrowProcessNumbered"/>
    <dgm:cxn modelId="{17EFD109-943D-46A0-916F-FAF71ED76256}" type="presParOf" srcId="{B786AE53-FB30-462D-8414-2DB336048874}" destId="{A1DE0139-3944-4DC5-9C83-69D1BB6FE90A}" srcOrd="2" destOrd="0" presId="urn:microsoft.com/office/officeart/2016/7/layout/LinearArrowProcessNumbered"/>
    <dgm:cxn modelId="{D4FFE344-E9D8-4135-BE10-8DE66579FD80}" type="presParOf" srcId="{A3C92A24-E7B5-45F4-A8D5-F18AF26BC8CB}" destId="{1DE6FD69-7403-4CE5-9129-DFDBACE269E3}" srcOrd="7" destOrd="0" presId="urn:microsoft.com/office/officeart/2016/7/layout/LinearArrowProcessNumbered"/>
    <dgm:cxn modelId="{7BF705F9-71BA-43BE-8432-949E71BBF4D2}" type="presParOf" srcId="{A3C92A24-E7B5-45F4-A8D5-F18AF26BC8CB}" destId="{6B10E2E9-5B61-497F-8F82-2E4D84052850}" srcOrd="8" destOrd="0" presId="urn:microsoft.com/office/officeart/2016/7/layout/LinearArrowProcessNumbered"/>
    <dgm:cxn modelId="{EAB85A81-9708-4CE4-8A23-3F4B89D78D55}" type="presParOf" srcId="{6B10E2E9-5B61-497F-8F82-2E4D84052850}" destId="{938DF748-822E-4214-965B-92AC74EC0305}" srcOrd="0" destOrd="0" presId="urn:microsoft.com/office/officeart/2016/7/layout/LinearArrowProcessNumbered"/>
    <dgm:cxn modelId="{2860F281-554E-4DC9-AE31-0FDE83936213}" type="presParOf" srcId="{6B10E2E9-5B61-497F-8F82-2E4D84052850}" destId="{D3BEAEF2-5E22-4261-A0E9-AAF30C8FBBAE}" srcOrd="1" destOrd="0" presId="urn:microsoft.com/office/officeart/2016/7/layout/LinearArrowProcessNumbered"/>
    <dgm:cxn modelId="{C668A09F-0339-492C-B4CF-C54DBA36DF62}" type="presParOf" srcId="{D3BEAEF2-5E22-4261-A0E9-AAF30C8FBBAE}" destId="{E42CECE6-E165-4294-BD2B-A61E9808E484}" srcOrd="0" destOrd="0" presId="urn:microsoft.com/office/officeart/2016/7/layout/LinearArrowProcessNumbered"/>
    <dgm:cxn modelId="{16D88F18-7415-43A4-A10C-AFAE314173CB}" type="presParOf" srcId="{D3BEAEF2-5E22-4261-A0E9-AAF30C8FBBAE}" destId="{5F8524F0-68C5-4DAD-87B1-DE12FBD7A6CB}" srcOrd="1" destOrd="0" presId="urn:microsoft.com/office/officeart/2016/7/layout/LinearArrowProcessNumbered"/>
    <dgm:cxn modelId="{F4849E27-0A30-4983-9BD7-5F99DF54D68A}" type="presParOf" srcId="{D3BEAEF2-5E22-4261-A0E9-AAF30C8FBBAE}" destId="{B0F111C3-2DF6-428C-8DE0-0B9C726995B0}" srcOrd="2" destOrd="0" presId="urn:microsoft.com/office/officeart/2016/7/layout/LinearArrowProcessNumbered"/>
    <dgm:cxn modelId="{4E4871C7-61EC-4234-957B-F18596E9E871}" type="presParOf" srcId="{D3BEAEF2-5E22-4261-A0E9-AAF30C8FBBAE}" destId="{286D723B-04AC-4855-A8DA-38C45E63766E}" srcOrd="3" destOrd="0" presId="urn:microsoft.com/office/officeart/2016/7/layout/LinearArrowProcessNumbered"/>
    <dgm:cxn modelId="{EA162C75-E99E-447E-AF3B-C7E08996F990}" type="presParOf" srcId="{6B10E2E9-5B61-497F-8F82-2E4D84052850}" destId="{070A9D5F-8460-4BAF-8C63-8FD24BB251F8}" srcOrd="2" destOrd="0" presId="urn:microsoft.com/office/officeart/2016/7/layout/LinearArrowProcessNumbered"/>
    <dgm:cxn modelId="{F0F3C210-E330-4D16-A646-905544F64442}" type="presParOf" srcId="{A3C92A24-E7B5-45F4-A8D5-F18AF26BC8CB}" destId="{3A3E48C7-8F9D-492A-9474-37915655D888}" srcOrd="9" destOrd="0" presId="urn:microsoft.com/office/officeart/2016/7/layout/LinearArrowProcessNumbered"/>
    <dgm:cxn modelId="{E38179A7-4FAC-4A36-8047-9FDE422EB2B6}" type="presParOf" srcId="{A3C92A24-E7B5-45F4-A8D5-F18AF26BC8CB}" destId="{290F4D88-7AC7-4F8F-938F-EE324DA56C27}" srcOrd="10" destOrd="0" presId="urn:microsoft.com/office/officeart/2016/7/layout/LinearArrowProcessNumbered"/>
    <dgm:cxn modelId="{2B086E23-48CA-4D97-B89C-A78C30DF2CE5}" type="presParOf" srcId="{290F4D88-7AC7-4F8F-938F-EE324DA56C27}" destId="{3A464928-28CC-47FD-ADCB-D588FC2EDD87}" srcOrd="0" destOrd="0" presId="urn:microsoft.com/office/officeart/2016/7/layout/LinearArrowProcessNumbered"/>
    <dgm:cxn modelId="{CE3C4992-9CDC-412B-A353-E404F321CCBD}" type="presParOf" srcId="{290F4D88-7AC7-4F8F-938F-EE324DA56C27}" destId="{CDE72804-A37F-44F6-9C52-7306452BCCD6}" srcOrd="1" destOrd="0" presId="urn:microsoft.com/office/officeart/2016/7/layout/LinearArrowProcessNumbered"/>
    <dgm:cxn modelId="{F5D24F38-362B-46BC-A84E-6A3D78543AD7}" type="presParOf" srcId="{CDE72804-A37F-44F6-9C52-7306452BCCD6}" destId="{2E3A7836-3CB5-4909-BFAA-AD788B262C7A}" srcOrd="0" destOrd="0" presId="urn:microsoft.com/office/officeart/2016/7/layout/LinearArrowProcessNumbered"/>
    <dgm:cxn modelId="{AE332AAF-374A-4349-ACBA-D6CD58EEAA63}" type="presParOf" srcId="{CDE72804-A37F-44F6-9C52-7306452BCCD6}" destId="{F6B11875-B4A2-4E77-956D-692F36B135B5}" srcOrd="1" destOrd="0" presId="urn:microsoft.com/office/officeart/2016/7/layout/LinearArrowProcessNumbered"/>
    <dgm:cxn modelId="{6AE409A1-F83D-418F-824D-D4F03037377F}" type="presParOf" srcId="{CDE72804-A37F-44F6-9C52-7306452BCCD6}" destId="{1453A0A8-303D-431A-AC04-33EA682651F7}" srcOrd="2" destOrd="0" presId="urn:microsoft.com/office/officeart/2016/7/layout/LinearArrowProcessNumbered"/>
    <dgm:cxn modelId="{56F5D0CE-5CA1-4951-ABA1-E368D7745ED8}" type="presParOf" srcId="{CDE72804-A37F-44F6-9C52-7306452BCCD6}" destId="{A89420D4-72A6-4FE9-AA3D-4CBB5B964F4E}" srcOrd="3" destOrd="0" presId="urn:microsoft.com/office/officeart/2016/7/layout/LinearArrowProcessNumbered"/>
    <dgm:cxn modelId="{45FE1CAD-8ED0-4BAF-8B6F-3EB9307C8B6A}" type="presParOf" srcId="{290F4D88-7AC7-4F8F-938F-EE324DA56C27}" destId="{5EB138E2-4AAE-41BC-9145-F5D59042387E}"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5BA078-F9B7-4A60-9848-F86C1B5A28AB}"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D19CE419-F504-4BDE-8614-975F5CC9B562}">
      <dgm:prSet/>
      <dgm:spPr/>
      <dgm:t>
        <a:bodyPr/>
        <a:lstStyle/>
        <a:p>
          <a:r>
            <a:rPr lang="en-US"/>
            <a:t>Γραμμή Θέματος</a:t>
          </a:r>
        </a:p>
      </dgm:t>
    </dgm:pt>
    <dgm:pt modelId="{5BBF1B8B-F819-46F8-9AFD-4142CB8E9D31}" type="parTrans" cxnId="{A9BDA0BA-0CB3-4F68-9965-88A7B9623636}">
      <dgm:prSet/>
      <dgm:spPr/>
      <dgm:t>
        <a:bodyPr/>
        <a:lstStyle/>
        <a:p>
          <a:endParaRPr lang="en-US"/>
        </a:p>
      </dgm:t>
    </dgm:pt>
    <dgm:pt modelId="{E5492697-7AF8-4AC0-9149-E45FDCB41935}" type="sibTrans" cxnId="{A9BDA0BA-0CB3-4F68-9965-88A7B9623636}">
      <dgm:prSet/>
      <dgm:spPr/>
      <dgm:t>
        <a:bodyPr/>
        <a:lstStyle/>
        <a:p>
          <a:endParaRPr lang="en-US"/>
        </a:p>
      </dgm:t>
    </dgm:pt>
    <dgm:pt modelId="{87D9B4BE-C7A3-4BFA-A3A2-26C24D3CC924}">
      <dgm:prSet/>
      <dgm:spPr/>
      <dgm:t>
        <a:bodyPr/>
        <a:lstStyle/>
        <a:p>
          <a:r>
            <a:rPr lang="en-US"/>
            <a:t>Περιεχόμενο μηνύματος</a:t>
          </a:r>
        </a:p>
      </dgm:t>
    </dgm:pt>
    <dgm:pt modelId="{0343E052-A7BC-4FC4-AA8F-25101A3FC1A1}" type="parTrans" cxnId="{7AEF6372-5E41-4440-AF60-5C5661F6EDC1}">
      <dgm:prSet/>
      <dgm:spPr/>
      <dgm:t>
        <a:bodyPr/>
        <a:lstStyle/>
        <a:p>
          <a:endParaRPr lang="en-US"/>
        </a:p>
      </dgm:t>
    </dgm:pt>
    <dgm:pt modelId="{8109E6A7-88DA-4CA7-BB89-F9B02E6F3116}" type="sibTrans" cxnId="{7AEF6372-5E41-4440-AF60-5C5661F6EDC1}">
      <dgm:prSet/>
      <dgm:spPr/>
      <dgm:t>
        <a:bodyPr/>
        <a:lstStyle/>
        <a:p>
          <a:endParaRPr lang="en-US"/>
        </a:p>
      </dgm:t>
    </dgm:pt>
    <dgm:pt modelId="{8DA95925-4BA7-4F71-89A2-69CA2C8B4C7F}">
      <dgm:prSet/>
      <dgm:spPr/>
      <dgm:t>
        <a:bodyPr/>
        <a:lstStyle/>
        <a:p>
          <a:r>
            <a:rPr lang="en-US"/>
            <a:t>Ολοκλήρωση και υποφραφή</a:t>
          </a:r>
        </a:p>
      </dgm:t>
    </dgm:pt>
    <dgm:pt modelId="{E843F4CC-CA0E-498C-850A-5A33CE7C9B95}" type="parTrans" cxnId="{075F5E0B-3B03-4A33-B7CF-79801FCE61CE}">
      <dgm:prSet/>
      <dgm:spPr/>
      <dgm:t>
        <a:bodyPr/>
        <a:lstStyle/>
        <a:p>
          <a:endParaRPr lang="en-US"/>
        </a:p>
      </dgm:t>
    </dgm:pt>
    <dgm:pt modelId="{31ACA0B1-FAE2-4726-85C2-70533127473B}" type="sibTrans" cxnId="{075F5E0B-3B03-4A33-B7CF-79801FCE61CE}">
      <dgm:prSet/>
      <dgm:spPr/>
      <dgm:t>
        <a:bodyPr/>
        <a:lstStyle/>
        <a:p>
          <a:endParaRPr lang="en-US"/>
        </a:p>
      </dgm:t>
    </dgm:pt>
    <dgm:pt modelId="{839B85BD-D5FC-4B17-985C-EF2C8EF400C5}">
      <dgm:prSet/>
      <dgm:spPr/>
      <dgm:t>
        <a:bodyPr/>
        <a:lstStyle/>
        <a:p>
          <a:r>
            <a:rPr lang="en-US"/>
            <a:t>Έλεγχος και επιμέλεια</a:t>
          </a:r>
        </a:p>
      </dgm:t>
    </dgm:pt>
    <dgm:pt modelId="{43D2846A-6CFC-463E-9B91-241B9E1953C2}" type="parTrans" cxnId="{DEA2663D-FADF-4A0F-BE8B-0861170BE847}">
      <dgm:prSet/>
      <dgm:spPr/>
      <dgm:t>
        <a:bodyPr/>
        <a:lstStyle/>
        <a:p>
          <a:endParaRPr lang="en-US"/>
        </a:p>
      </dgm:t>
    </dgm:pt>
    <dgm:pt modelId="{AAEC71E7-9D9B-4784-973D-01CAA4510DC8}" type="sibTrans" cxnId="{DEA2663D-FADF-4A0F-BE8B-0861170BE847}">
      <dgm:prSet/>
      <dgm:spPr/>
      <dgm:t>
        <a:bodyPr/>
        <a:lstStyle/>
        <a:p>
          <a:endParaRPr lang="en-US"/>
        </a:p>
      </dgm:t>
    </dgm:pt>
    <dgm:pt modelId="{9FDE296C-E6E8-41E1-89F4-6A1D02784A06}">
      <dgm:prSet/>
      <dgm:spPr/>
      <dgm:t>
        <a:bodyPr/>
        <a:lstStyle/>
        <a:p>
          <a:r>
            <a:rPr lang="en-US"/>
            <a:t>Κοινοποίηση και Κρυφή Κοινοποίηση</a:t>
          </a:r>
        </a:p>
      </dgm:t>
    </dgm:pt>
    <dgm:pt modelId="{B23683E0-15E2-4317-87C5-AF6CAE981746}" type="parTrans" cxnId="{1679531C-C3E5-4771-8C54-222BF1F16935}">
      <dgm:prSet/>
      <dgm:spPr/>
      <dgm:t>
        <a:bodyPr/>
        <a:lstStyle/>
        <a:p>
          <a:endParaRPr lang="en-US"/>
        </a:p>
      </dgm:t>
    </dgm:pt>
    <dgm:pt modelId="{0ACCE8A8-A451-460B-BB6F-7AEE092AC730}" type="sibTrans" cxnId="{1679531C-C3E5-4771-8C54-222BF1F16935}">
      <dgm:prSet/>
      <dgm:spPr/>
      <dgm:t>
        <a:bodyPr/>
        <a:lstStyle/>
        <a:p>
          <a:endParaRPr lang="en-US"/>
        </a:p>
      </dgm:t>
    </dgm:pt>
    <dgm:pt modelId="{D0B12BF3-2796-453B-A869-93E65DEF5680}">
      <dgm:prSet/>
      <dgm:spPr/>
      <dgm:t>
        <a:bodyPr/>
        <a:lstStyle/>
        <a:p>
          <a:r>
            <a:rPr lang="en-US"/>
            <a:t>Απάντηση σε όλους</a:t>
          </a:r>
        </a:p>
      </dgm:t>
    </dgm:pt>
    <dgm:pt modelId="{1D719AC7-2AE9-4A21-ADFF-EDBBD2998D70}" type="parTrans" cxnId="{ED6B6B52-0653-434B-89B8-B47B12456957}">
      <dgm:prSet/>
      <dgm:spPr/>
      <dgm:t>
        <a:bodyPr/>
        <a:lstStyle/>
        <a:p>
          <a:endParaRPr lang="en-US"/>
        </a:p>
      </dgm:t>
    </dgm:pt>
    <dgm:pt modelId="{6A375489-814E-4C06-9C20-73ED9C4180B4}" type="sibTrans" cxnId="{ED6B6B52-0653-434B-89B8-B47B12456957}">
      <dgm:prSet/>
      <dgm:spPr/>
      <dgm:t>
        <a:bodyPr/>
        <a:lstStyle/>
        <a:p>
          <a:endParaRPr lang="en-US"/>
        </a:p>
      </dgm:t>
    </dgm:pt>
    <dgm:pt modelId="{58412DDA-F2B8-4697-B835-55F8B1DA3B7E}">
      <dgm:prSet/>
      <dgm:spPr/>
      <dgm:t>
        <a:bodyPr/>
        <a:lstStyle/>
        <a:p>
          <a:r>
            <a:rPr lang="en-US"/>
            <a:t>Προώθηση μηνυμάτων ηλεκτρονικού ταχυδρομείου</a:t>
          </a:r>
        </a:p>
      </dgm:t>
    </dgm:pt>
    <dgm:pt modelId="{6568C81E-7148-45F1-8906-876A29803850}" type="parTrans" cxnId="{A4E227E2-C894-4F4C-B1E2-D20469AB112A}">
      <dgm:prSet/>
      <dgm:spPr/>
      <dgm:t>
        <a:bodyPr/>
        <a:lstStyle/>
        <a:p>
          <a:endParaRPr lang="en-US"/>
        </a:p>
      </dgm:t>
    </dgm:pt>
    <dgm:pt modelId="{2EC762B9-4D9B-4230-9FE0-307FC82641BF}" type="sibTrans" cxnId="{A4E227E2-C894-4F4C-B1E2-D20469AB112A}">
      <dgm:prSet/>
      <dgm:spPr/>
      <dgm:t>
        <a:bodyPr/>
        <a:lstStyle/>
        <a:p>
          <a:endParaRPr lang="en-US"/>
        </a:p>
      </dgm:t>
    </dgm:pt>
    <dgm:pt modelId="{FA3164D2-DF55-4D0D-BC31-BC71ECFBC244}">
      <dgm:prSet/>
      <dgm:spPr/>
      <dgm:t>
        <a:bodyPr/>
        <a:lstStyle/>
        <a:p>
          <a:r>
            <a:rPr lang="en-US"/>
            <a:t>Συνημμένα</a:t>
          </a:r>
        </a:p>
      </dgm:t>
    </dgm:pt>
    <dgm:pt modelId="{D2FDAE79-FBE1-4129-81E0-8B203C58DBD7}" type="parTrans" cxnId="{042E696F-6D15-4B7F-AB86-FFDB7429C474}">
      <dgm:prSet/>
      <dgm:spPr/>
      <dgm:t>
        <a:bodyPr/>
        <a:lstStyle/>
        <a:p>
          <a:endParaRPr lang="en-US"/>
        </a:p>
      </dgm:t>
    </dgm:pt>
    <dgm:pt modelId="{12A98FE9-5351-428A-B63D-6F74DFF131CC}" type="sibTrans" cxnId="{042E696F-6D15-4B7F-AB86-FFDB7429C474}">
      <dgm:prSet/>
      <dgm:spPr/>
      <dgm:t>
        <a:bodyPr/>
        <a:lstStyle/>
        <a:p>
          <a:endParaRPr lang="en-US"/>
        </a:p>
      </dgm:t>
    </dgm:pt>
    <dgm:pt modelId="{17558C91-784D-4770-8041-D8EE178CB435}" type="pres">
      <dgm:prSet presAssocID="{E05BA078-F9B7-4A60-9848-F86C1B5A28AB}" presName="diagram" presStyleCnt="0">
        <dgm:presLayoutVars>
          <dgm:dir/>
          <dgm:resizeHandles val="exact"/>
        </dgm:presLayoutVars>
      </dgm:prSet>
      <dgm:spPr/>
    </dgm:pt>
    <dgm:pt modelId="{94C81562-49F4-4EBA-A540-B27B22128A64}" type="pres">
      <dgm:prSet presAssocID="{D19CE419-F504-4BDE-8614-975F5CC9B562}" presName="node" presStyleLbl="node1" presStyleIdx="0" presStyleCnt="8">
        <dgm:presLayoutVars>
          <dgm:bulletEnabled val="1"/>
        </dgm:presLayoutVars>
      </dgm:prSet>
      <dgm:spPr/>
    </dgm:pt>
    <dgm:pt modelId="{3D0F22B7-A9C1-4DB9-BD01-57FF8EED2827}" type="pres">
      <dgm:prSet presAssocID="{E5492697-7AF8-4AC0-9149-E45FDCB41935}" presName="sibTrans" presStyleCnt="0"/>
      <dgm:spPr/>
    </dgm:pt>
    <dgm:pt modelId="{BEC69526-938D-442D-8DA1-A2DBBB232521}" type="pres">
      <dgm:prSet presAssocID="{87D9B4BE-C7A3-4BFA-A3A2-26C24D3CC924}" presName="node" presStyleLbl="node1" presStyleIdx="1" presStyleCnt="8">
        <dgm:presLayoutVars>
          <dgm:bulletEnabled val="1"/>
        </dgm:presLayoutVars>
      </dgm:prSet>
      <dgm:spPr/>
    </dgm:pt>
    <dgm:pt modelId="{47A55741-70D6-49C7-99B0-DA2F93907BF6}" type="pres">
      <dgm:prSet presAssocID="{8109E6A7-88DA-4CA7-BB89-F9B02E6F3116}" presName="sibTrans" presStyleCnt="0"/>
      <dgm:spPr/>
    </dgm:pt>
    <dgm:pt modelId="{2D519428-A16F-4C6D-AFEE-5405A6E40E0D}" type="pres">
      <dgm:prSet presAssocID="{8DA95925-4BA7-4F71-89A2-69CA2C8B4C7F}" presName="node" presStyleLbl="node1" presStyleIdx="2" presStyleCnt="8">
        <dgm:presLayoutVars>
          <dgm:bulletEnabled val="1"/>
        </dgm:presLayoutVars>
      </dgm:prSet>
      <dgm:spPr/>
    </dgm:pt>
    <dgm:pt modelId="{4DE5AE06-55BD-4EDB-8967-8774B2C1D1E9}" type="pres">
      <dgm:prSet presAssocID="{31ACA0B1-FAE2-4726-85C2-70533127473B}" presName="sibTrans" presStyleCnt="0"/>
      <dgm:spPr/>
    </dgm:pt>
    <dgm:pt modelId="{3EEEFFD4-DD1E-4A8B-9BAB-35CDA987E0A2}" type="pres">
      <dgm:prSet presAssocID="{839B85BD-D5FC-4B17-985C-EF2C8EF400C5}" presName="node" presStyleLbl="node1" presStyleIdx="3" presStyleCnt="8">
        <dgm:presLayoutVars>
          <dgm:bulletEnabled val="1"/>
        </dgm:presLayoutVars>
      </dgm:prSet>
      <dgm:spPr/>
    </dgm:pt>
    <dgm:pt modelId="{6944BAAE-1D5A-492C-AC53-516616131E93}" type="pres">
      <dgm:prSet presAssocID="{AAEC71E7-9D9B-4784-973D-01CAA4510DC8}" presName="sibTrans" presStyleCnt="0"/>
      <dgm:spPr/>
    </dgm:pt>
    <dgm:pt modelId="{BDF59D3C-1CF9-4B17-BD49-40ED86A3D5F2}" type="pres">
      <dgm:prSet presAssocID="{9FDE296C-E6E8-41E1-89F4-6A1D02784A06}" presName="node" presStyleLbl="node1" presStyleIdx="4" presStyleCnt="8">
        <dgm:presLayoutVars>
          <dgm:bulletEnabled val="1"/>
        </dgm:presLayoutVars>
      </dgm:prSet>
      <dgm:spPr/>
    </dgm:pt>
    <dgm:pt modelId="{363A8444-DB86-40FC-BCE6-72BAF10CC6A4}" type="pres">
      <dgm:prSet presAssocID="{0ACCE8A8-A451-460B-BB6F-7AEE092AC730}" presName="sibTrans" presStyleCnt="0"/>
      <dgm:spPr/>
    </dgm:pt>
    <dgm:pt modelId="{2A88AE41-C5E9-408D-A034-B6967F47D44F}" type="pres">
      <dgm:prSet presAssocID="{D0B12BF3-2796-453B-A869-93E65DEF5680}" presName="node" presStyleLbl="node1" presStyleIdx="5" presStyleCnt="8">
        <dgm:presLayoutVars>
          <dgm:bulletEnabled val="1"/>
        </dgm:presLayoutVars>
      </dgm:prSet>
      <dgm:spPr/>
    </dgm:pt>
    <dgm:pt modelId="{97D7D355-0DE6-4D51-AA7C-13C25C6748E9}" type="pres">
      <dgm:prSet presAssocID="{6A375489-814E-4C06-9C20-73ED9C4180B4}" presName="sibTrans" presStyleCnt="0"/>
      <dgm:spPr/>
    </dgm:pt>
    <dgm:pt modelId="{7AAE2E75-16CD-4F8C-BEE7-A16D9C4C9274}" type="pres">
      <dgm:prSet presAssocID="{58412DDA-F2B8-4697-B835-55F8B1DA3B7E}" presName="node" presStyleLbl="node1" presStyleIdx="6" presStyleCnt="8">
        <dgm:presLayoutVars>
          <dgm:bulletEnabled val="1"/>
        </dgm:presLayoutVars>
      </dgm:prSet>
      <dgm:spPr/>
    </dgm:pt>
    <dgm:pt modelId="{4BD43C42-072F-4A44-A85F-D651659BF702}" type="pres">
      <dgm:prSet presAssocID="{2EC762B9-4D9B-4230-9FE0-307FC82641BF}" presName="sibTrans" presStyleCnt="0"/>
      <dgm:spPr/>
    </dgm:pt>
    <dgm:pt modelId="{B221C77E-182B-4B10-AF17-9F9DE4FCF69F}" type="pres">
      <dgm:prSet presAssocID="{FA3164D2-DF55-4D0D-BC31-BC71ECFBC244}" presName="node" presStyleLbl="node1" presStyleIdx="7" presStyleCnt="8">
        <dgm:presLayoutVars>
          <dgm:bulletEnabled val="1"/>
        </dgm:presLayoutVars>
      </dgm:prSet>
      <dgm:spPr/>
    </dgm:pt>
  </dgm:ptLst>
  <dgm:cxnLst>
    <dgm:cxn modelId="{075F5E0B-3B03-4A33-B7CF-79801FCE61CE}" srcId="{E05BA078-F9B7-4A60-9848-F86C1B5A28AB}" destId="{8DA95925-4BA7-4F71-89A2-69CA2C8B4C7F}" srcOrd="2" destOrd="0" parTransId="{E843F4CC-CA0E-498C-850A-5A33CE7C9B95}" sibTransId="{31ACA0B1-FAE2-4726-85C2-70533127473B}"/>
    <dgm:cxn modelId="{232C7C11-8C63-4080-A188-EF9D039A5DC6}" type="presOf" srcId="{8DA95925-4BA7-4F71-89A2-69CA2C8B4C7F}" destId="{2D519428-A16F-4C6D-AFEE-5405A6E40E0D}" srcOrd="0" destOrd="0" presId="urn:microsoft.com/office/officeart/2005/8/layout/default"/>
    <dgm:cxn modelId="{1679531C-C3E5-4771-8C54-222BF1F16935}" srcId="{E05BA078-F9B7-4A60-9848-F86C1B5A28AB}" destId="{9FDE296C-E6E8-41E1-89F4-6A1D02784A06}" srcOrd="4" destOrd="0" parTransId="{B23683E0-15E2-4317-87C5-AF6CAE981746}" sibTransId="{0ACCE8A8-A451-460B-BB6F-7AEE092AC730}"/>
    <dgm:cxn modelId="{DEA2663D-FADF-4A0F-BE8B-0861170BE847}" srcId="{E05BA078-F9B7-4A60-9848-F86C1B5A28AB}" destId="{839B85BD-D5FC-4B17-985C-EF2C8EF400C5}" srcOrd="3" destOrd="0" parTransId="{43D2846A-6CFC-463E-9B91-241B9E1953C2}" sibTransId="{AAEC71E7-9D9B-4784-973D-01CAA4510DC8}"/>
    <dgm:cxn modelId="{49435B5C-3B9A-4293-BCBE-8268BB762E3B}" type="presOf" srcId="{E05BA078-F9B7-4A60-9848-F86C1B5A28AB}" destId="{17558C91-784D-4770-8041-D8EE178CB435}" srcOrd="0" destOrd="0" presId="urn:microsoft.com/office/officeart/2005/8/layout/default"/>
    <dgm:cxn modelId="{F368966E-AAE6-4542-ADE0-ED342B366269}" type="presOf" srcId="{87D9B4BE-C7A3-4BFA-A3A2-26C24D3CC924}" destId="{BEC69526-938D-442D-8DA1-A2DBBB232521}" srcOrd="0" destOrd="0" presId="urn:microsoft.com/office/officeart/2005/8/layout/default"/>
    <dgm:cxn modelId="{042E696F-6D15-4B7F-AB86-FFDB7429C474}" srcId="{E05BA078-F9B7-4A60-9848-F86C1B5A28AB}" destId="{FA3164D2-DF55-4D0D-BC31-BC71ECFBC244}" srcOrd="7" destOrd="0" parTransId="{D2FDAE79-FBE1-4129-81E0-8B203C58DBD7}" sibTransId="{12A98FE9-5351-428A-B63D-6F74DFF131CC}"/>
    <dgm:cxn modelId="{7AEF6372-5E41-4440-AF60-5C5661F6EDC1}" srcId="{E05BA078-F9B7-4A60-9848-F86C1B5A28AB}" destId="{87D9B4BE-C7A3-4BFA-A3A2-26C24D3CC924}" srcOrd="1" destOrd="0" parTransId="{0343E052-A7BC-4FC4-AA8F-25101A3FC1A1}" sibTransId="{8109E6A7-88DA-4CA7-BB89-F9B02E6F3116}"/>
    <dgm:cxn modelId="{ED6B6B52-0653-434B-89B8-B47B12456957}" srcId="{E05BA078-F9B7-4A60-9848-F86C1B5A28AB}" destId="{D0B12BF3-2796-453B-A869-93E65DEF5680}" srcOrd="5" destOrd="0" parTransId="{1D719AC7-2AE9-4A21-ADFF-EDBBD2998D70}" sibTransId="{6A375489-814E-4C06-9C20-73ED9C4180B4}"/>
    <dgm:cxn modelId="{C36E22B6-F759-4B8B-B2C1-8F9D16D34678}" type="presOf" srcId="{FA3164D2-DF55-4D0D-BC31-BC71ECFBC244}" destId="{B221C77E-182B-4B10-AF17-9F9DE4FCF69F}" srcOrd="0" destOrd="0" presId="urn:microsoft.com/office/officeart/2005/8/layout/default"/>
    <dgm:cxn modelId="{A9BDA0BA-0CB3-4F68-9965-88A7B9623636}" srcId="{E05BA078-F9B7-4A60-9848-F86C1B5A28AB}" destId="{D19CE419-F504-4BDE-8614-975F5CC9B562}" srcOrd="0" destOrd="0" parTransId="{5BBF1B8B-F819-46F8-9AFD-4142CB8E9D31}" sibTransId="{E5492697-7AF8-4AC0-9149-E45FDCB41935}"/>
    <dgm:cxn modelId="{46E610BF-C79E-40A9-9CF9-9A9A8D80CB54}" type="presOf" srcId="{9FDE296C-E6E8-41E1-89F4-6A1D02784A06}" destId="{BDF59D3C-1CF9-4B17-BD49-40ED86A3D5F2}" srcOrd="0" destOrd="0" presId="urn:microsoft.com/office/officeart/2005/8/layout/default"/>
    <dgm:cxn modelId="{88421AC5-CCB3-4F48-B0D5-BB21011622E8}" type="presOf" srcId="{D19CE419-F504-4BDE-8614-975F5CC9B562}" destId="{94C81562-49F4-4EBA-A540-B27B22128A64}" srcOrd="0" destOrd="0" presId="urn:microsoft.com/office/officeart/2005/8/layout/default"/>
    <dgm:cxn modelId="{A4E227E2-C894-4F4C-B1E2-D20469AB112A}" srcId="{E05BA078-F9B7-4A60-9848-F86C1B5A28AB}" destId="{58412DDA-F2B8-4697-B835-55F8B1DA3B7E}" srcOrd="6" destOrd="0" parTransId="{6568C81E-7148-45F1-8906-876A29803850}" sibTransId="{2EC762B9-4D9B-4230-9FE0-307FC82641BF}"/>
    <dgm:cxn modelId="{4E449FE2-CF32-475A-A86B-230CFB090165}" type="presOf" srcId="{D0B12BF3-2796-453B-A869-93E65DEF5680}" destId="{2A88AE41-C5E9-408D-A034-B6967F47D44F}" srcOrd="0" destOrd="0" presId="urn:microsoft.com/office/officeart/2005/8/layout/default"/>
    <dgm:cxn modelId="{5D4154EF-E648-4798-9759-A594B59AF135}" type="presOf" srcId="{839B85BD-D5FC-4B17-985C-EF2C8EF400C5}" destId="{3EEEFFD4-DD1E-4A8B-9BAB-35CDA987E0A2}" srcOrd="0" destOrd="0" presId="urn:microsoft.com/office/officeart/2005/8/layout/default"/>
    <dgm:cxn modelId="{54A6F1FF-3501-4F71-8C5F-DF5836104A9E}" type="presOf" srcId="{58412DDA-F2B8-4697-B835-55F8B1DA3B7E}" destId="{7AAE2E75-16CD-4F8C-BEE7-A16D9C4C9274}" srcOrd="0" destOrd="0" presId="urn:microsoft.com/office/officeart/2005/8/layout/default"/>
    <dgm:cxn modelId="{37D8BA47-4137-4E88-9DB2-C6EB08B169FA}" type="presParOf" srcId="{17558C91-784D-4770-8041-D8EE178CB435}" destId="{94C81562-49F4-4EBA-A540-B27B22128A64}" srcOrd="0" destOrd="0" presId="urn:microsoft.com/office/officeart/2005/8/layout/default"/>
    <dgm:cxn modelId="{AAE9BCEE-078F-4A95-8AD2-A72B8EB4818C}" type="presParOf" srcId="{17558C91-784D-4770-8041-D8EE178CB435}" destId="{3D0F22B7-A9C1-4DB9-BD01-57FF8EED2827}" srcOrd="1" destOrd="0" presId="urn:microsoft.com/office/officeart/2005/8/layout/default"/>
    <dgm:cxn modelId="{79BC3CCF-17FB-4D03-9B99-34656D49CA71}" type="presParOf" srcId="{17558C91-784D-4770-8041-D8EE178CB435}" destId="{BEC69526-938D-442D-8DA1-A2DBBB232521}" srcOrd="2" destOrd="0" presId="urn:microsoft.com/office/officeart/2005/8/layout/default"/>
    <dgm:cxn modelId="{335DD380-9E03-41CF-A030-646D3E365D65}" type="presParOf" srcId="{17558C91-784D-4770-8041-D8EE178CB435}" destId="{47A55741-70D6-49C7-99B0-DA2F93907BF6}" srcOrd="3" destOrd="0" presId="urn:microsoft.com/office/officeart/2005/8/layout/default"/>
    <dgm:cxn modelId="{A8770A17-B18C-4E10-B6EC-60BCB71850DF}" type="presParOf" srcId="{17558C91-784D-4770-8041-D8EE178CB435}" destId="{2D519428-A16F-4C6D-AFEE-5405A6E40E0D}" srcOrd="4" destOrd="0" presId="urn:microsoft.com/office/officeart/2005/8/layout/default"/>
    <dgm:cxn modelId="{3CE23CDF-B961-4FE6-8347-1C3B802A5EDE}" type="presParOf" srcId="{17558C91-784D-4770-8041-D8EE178CB435}" destId="{4DE5AE06-55BD-4EDB-8967-8774B2C1D1E9}" srcOrd="5" destOrd="0" presId="urn:microsoft.com/office/officeart/2005/8/layout/default"/>
    <dgm:cxn modelId="{BEA9A4A5-F99E-4A80-B546-8D783643DFD9}" type="presParOf" srcId="{17558C91-784D-4770-8041-D8EE178CB435}" destId="{3EEEFFD4-DD1E-4A8B-9BAB-35CDA987E0A2}" srcOrd="6" destOrd="0" presId="urn:microsoft.com/office/officeart/2005/8/layout/default"/>
    <dgm:cxn modelId="{1E14F105-2DA7-4A85-8289-D798727581D7}" type="presParOf" srcId="{17558C91-784D-4770-8041-D8EE178CB435}" destId="{6944BAAE-1D5A-492C-AC53-516616131E93}" srcOrd="7" destOrd="0" presId="urn:microsoft.com/office/officeart/2005/8/layout/default"/>
    <dgm:cxn modelId="{9E9AF919-4691-4DCC-BEB7-0F7A4BC3D602}" type="presParOf" srcId="{17558C91-784D-4770-8041-D8EE178CB435}" destId="{BDF59D3C-1CF9-4B17-BD49-40ED86A3D5F2}" srcOrd="8" destOrd="0" presId="urn:microsoft.com/office/officeart/2005/8/layout/default"/>
    <dgm:cxn modelId="{142AC59B-1C0E-41EE-9FB3-6390DA674ED0}" type="presParOf" srcId="{17558C91-784D-4770-8041-D8EE178CB435}" destId="{363A8444-DB86-40FC-BCE6-72BAF10CC6A4}" srcOrd="9" destOrd="0" presId="urn:microsoft.com/office/officeart/2005/8/layout/default"/>
    <dgm:cxn modelId="{0C3073E9-6FAF-4471-BA7F-F8CEA62D0A92}" type="presParOf" srcId="{17558C91-784D-4770-8041-D8EE178CB435}" destId="{2A88AE41-C5E9-408D-A034-B6967F47D44F}" srcOrd="10" destOrd="0" presId="urn:microsoft.com/office/officeart/2005/8/layout/default"/>
    <dgm:cxn modelId="{E17E7E3D-1D57-408A-B9AE-E682BF6009D5}" type="presParOf" srcId="{17558C91-784D-4770-8041-D8EE178CB435}" destId="{97D7D355-0DE6-4D51-AA7C-13C25C6748E9}" srcOrd="11" destOrd="0" presId="urn:microsoft.com/office/officeart/2005/8/layout/default"/>
    <dgm:cxn modelId="{81A8D662-AC89-490F-AC83-68F3D55440F1}" type="presParOf" srcId="{17558C91-784D-4770-8041-D8EE178CB435}" destId="{7AAE2E75-16CD-4F8C-BEE7-A16D9C4C9274}" srcOrd="12" destOrd="0" presId="urn:microsoft.com/office/officeart/2005/8/layout/default"/>
    <dgm:cxn modelId="{D5DC89EC-E8AC-4424-92DA-19B9304161D7}" type="presParOf" srcId="{17558C91-784D-4770-8041-D8EE178CB435}" destId="{4BD43C42-072F-4A44-A85F-D651659BF702}" srcOrd="13" destOrd="0" presId="urn:microsoft.com/office/officeart/2005/8/layout/default"/>
    <dgm:cxn modelId="{47F13B9F-E59B-462E-B967-212D70B8BB9D}" type="presParOf" srcId="{17558C91-784D-4770-8041-D8EE178CB435}" destId="{B221C77E-182B-4B10-AF17-9F9DE4FCF69F}"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2DF888-ABC0-46D2-B5EF-4C264EC02592}"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C8EA8D22-0A87-4ABC-8650-83BEFB26936A}">
      <dgm:prSet custT="1"/>
      <dgm:spPr/>
      <dgm:t>
        <a:bodyPr/>
        <a:lstStyle/>
        <a:p>
          <a:r>
            <a:rPr lang="el-GR" sz="2800" noProof="0" dirty="0"/>
            <a:t>Ο τίτλος θα πρέπει να είναι περιγραφικός, σύντομος και περιεκτικός. </a:t>
          </a:r>
        </a:p>
      </dgm:t>
    </dgm:pt>
    <dgm:pt modelId="{45C5743D-7ABC-48C1-A99F-05619D081B23}" type="parTrans" cxnId="{ED4F8887-B68E-4807-8807-16EEF70B855F}">
      <dgm:prSet/>
      <dgm:spPr/>
      <dgm:t>
        <a:bodyPr/>
        <a:lstStyle/>
        <a:p>
          <a:endParaRPr lang="en-US"/>
        </a:p>
      </dgm:t>
    </dgm:pt>
    <dgm:pt modelId="{48270EF5-330D-44A0-BC46-6552B760C1CC}" type="sibTrans" cxnId="{ED4F8887-B68E-4807-8807-16EEF70B855F}">
      <dgm:prSet/>
      <dgm:spPr/>
      <dgm:t>
        <a:bodyPr/>
        <a:lstStyle/>
        <a:p>
          <a:endParaRPr lang="en-US"/>
        </a:p>
      </dgm:t>
    </dgm:pt>
    <dgm:pt modelId="{24621247-5260-4A4D-B1CF-1AC6EE13B035}">
      <dgm:prSet custT="1"/>
      <dgm:spPr/>
      <dgm:t>
        <a:bodyPr/>
        <a:lstStyle/>
        <a:p>
          <a:r>
            <a:rPr lang="el-GR" sz="2800" noProof="0" dirty="0"/>
            <a:t>Ημερομηνίες ή προθεσμίες θα πρέπει να περιλαμβάνονται.</a:t>
          </a:r>
        </a:p>
      </dgm:t>
    </dgm:pt>
    <dgm:pt modelId="{A3B923E3-9CE6-42AB-BAF4-EEEDDB357E68}" type="parTrans" cxnId="{BBA79C5A-B544-41E8-A97A-E2066F9D4CB6}">
      <dgm:prSet/>
      <dgm:spPr/>
      <dgm:t>
        <a:bodyPr/>
        <a:lstStyle/>
        <a:p>
          <a:endParaRPr lang="en-US"/>
        </a:p>
      </dgm:t>
    </dgm:pt>
    <dgm:pt modelId="{4A3796E8-49A8-4DFB-B6D8-84191B5E9852}" type="sibTrans" cxnId="{BBA79C5A-B544-41E8-A97A-E2066F9D4CB6}">
      <dgm:prSet/>
      <dgm:spPr/>
      <dgm:t>
        <a:bodyPr/>
        <a:lstStyle/>
        <a:p>
          <a:endParaRPr lang="en-US"/>
        </a:p>
      </dgm:t>
    </dgm:pt>
    <dgm:pt modelId="{6C5585BA-ADD3-4800-8DA2-EECB6F4A2F9B}">
      <dgm:prSet custT="1"/>
      <dgm:spPr/>
      <dgm:t>
        <a:bodyPr/>
        <a:lstStyle/>
        <a:p>
          <a:r>
            <a:rPr lang="el-GR" sz="2800" noProof="0" dirty="0"/>
            <a:t>Τυχόν διορθώσεις στο κυρίως θέμα, θα πρέπει αντίστοιχα να γίνουν και στον τίτλο.</a:t>
          </a:r>
        </a:p>
      </dgm:t>
    </dgm:pt>
    <dgm:pt modelId="{4B2F5C33-9648-4665-8D27-763C654F7041}" type="parTrans" cxnId="{258F28D5-FBD2-4999-94B2-D3C8B0A527F4}">
      <dgm:prSet/>
      <dgm:spPr/>
      <dgm:t>
        <a:bodyPr/>
        <a:lstStyle/>
        <a:p>
          <a:endParaRPr lang="en-US"/>
        </a:p>
      </dgm:t>
    </dgm:pt>
    <dgm:pt modelId="{C5D57C61-D9F9-48B8-B5CC-CB4DF3C83530}" type="sibTrans" cxnId="{258F28D5-FBD2-4999-94B2-D3C8B0A527F4}">
      <dgm:prSet/>
      <dgm:spPr/>
      <dgm:t>
        <a:bodyPr/>
        <a:lstStyle/>
        <a:p>
          <a:endParaRPr lang="en-US"/>
        </a:p>
      </dgm:t>
    </dgm:pt>
    <dgm:pt modelId="{70045024-DB45-4300-BF2E-13582FC7AE6D}" type="pres">
      <dgm:prSet presAssocID="{DA2DF888-ABC0-46D2-B5EF-4C264EC02592}" presName="vert0" presStyleCnt="0">
        <dgm:presLayoutVars>
          <dgm:dir/>
          <dgm:animOne val="branch"/>
          <dgm:animLvl val="lvl"/>
        </dgm:presLayoutVars>
      </dgm:prSet>
      <dgm:spPr/>
    </dgm:pt>
    <dgm:pt modelId="{659AAB03-0456-44E7-8718-E30F80045950}" type="pres">
      <dgm:prSet presAssocID="{C8EA8D22-0A87-4ABC-8650-83BEFB26936A}" presName="thickLine" presStyleLbl="alignNode1" presStyleIdx="0" presStyleCnt="3"/>
      <dgm:spPr/>
    </dgm:pt>
    <dgm:pt modelId="{EABC1D5A-4A26-4E8F-88F7-9FA2647100A5}" type="pres">
      <dgm:prSet presAssocID="{C8EA8D22-0A87-4ABC-8650-83BEFB26936A}" presName="horz1" presStyleCnt="0"/>
      <dgm:spPr/>
    </dgm:pt>
    <dgm:pt modelId="{7FE3418F-E642-4C8A-9A0D-2BC67435FF6D}" type="pres">
      <dgm:prSet presAssocID="{C8EA8D22-0A87-4ABC-8650-83BEFB26936A}" presName="tx1" presStyleLbl="revTx" presStyleIdx="0" presStyleCnt="3"/>
      <dgm:spPr/>
    </dgm:pt>
    <dgm:pt modelId="{4CE93D23-AA5C-448E-A099-A1DA86A8B5E6}" type="pres">
      <dgm:prSet presAssocID="{C8EA8D22-0A87-4ABC-8650-83BEFB26936A}" presName="vert1" presStyleCnt="0"/>
      <dgm:spPr/>
    </dgm:pt>
    <dgm:pt modelId="{FB593264-06FE-45CA-8294-388E3C01BF02}" type="pres">
      <dgm:prSet presAssocID="{24621247-5260-4A4D-B1CF-1AC6EE13B035}" presName="thickLine" presStyleLbl="alignNode1" presStyleIdx="1" presStyleCnt="3"/>
      <dgm:spPr/>
    </dgm:pt>
    <dgm:pt modelId="{E61506A9-33CB-45B8-8F35-E9F8BC3EFDCD}" type="pres">
      <dgm:prSet presAssocID="{24621247-5260-4A4D-B1CF-1AC6EE13B035}" presName="horz1" presStyleCnt="0"/>
      <dgm:spPr/>
    </dgm:pt>
    <dgm:pt modelId="{86CE9B14-FB62-4E17-843D-5F52ABC9D7FD}" type="pres">
      <dgm:prSet presAssocID="{24621247-5260-4A4D-B1CF-1AC6EE13B035}" presName="tx1" presStyleLbl="revTx" presStyleIdx="1" presStyleCnt="3"/>
      <dgm:spPr/>
    </dgm:pt>
    <dgm:pt modelId="{D9AF9724-64DE-408A-B23F-017E763B9E96}" type="pres">
      <dgm:prSet presAssocID="{24621247-5260-4A4D-B1CF-1AC6EE13B035}" presName="vert1" presStyleCnt="0"/>
      <dgm:spPr/>
    </dgm:pt>
    <dgm:pt modelId="{716435F1-BF7B-4C1A-9F0D-8951B89D7AAF}" type="pres">
      <dgm:prSet presAssocID="{6C5585BA-ADD3-4800-8DA2-EECB6F4A2F9B}" presName="thickLine" presStyleLbl="alignNode1" presStyleIdx="2" presStyleCnt="3"/>
      <dgm:spPr/>
    </dgm:pt>
    <dgm:pt modelId="{AFD3A1A0-92E5-466C-A23E-3AED5A9986FA}" type="pres">
      <dgm:prSet presAssocID="{6C5585BA-ADD3-4800-8DA2-EECB6F4A2F9B}" presName="horz1" presStyleCnt="0"/>
      <dgm:spPr/>
    </dgm:pt>
    <dgm:pt modelId="{2256548E-1CB6-4993-B3D6-CD65990FF087}" type="pres">
      <dgm:prSet presAssocID="{6C5585BA-ADD3-4800-8DA2-EECB6F4A2F9B}" presName="tx1" presStyleLbl="revTx" presStyleIdx="2" presStyleCnt="3"/>
      <dgm:spPr/>
    </dgm:pt>
    <dgm:pt modelId="{7A13242E-F353-4F2E-AF78-B8A7815C15BF}" type="pres">
      <dgm:prSet presAssocID="{6C5585BA-ADD3-4800-8DA2-EECB6F4A2F9B}" presName="vert1" presStyleCnt="0"/>
      <dgm:spPr/>
    </dgm:pt>
  </dgm:ptLst>
  <dgm:cxnLst>
    <dgm:cxn modelId="{462F4842-FA19-49AE-A3AC-37B3D5E6CF21}" type="presOf" srcId="{C8EA8D22-0A87-4ABC-8650-83BEFB26936A}" destId="{7FE3418F-E642-4C8A-9A0D-2BC67435FF6D}" srcOrd="0" destOrd="0" presId="urn:microsoft.com/office/officeart/2008/layout/LinedList"/>
    <dgm:cxn modelId="{BBA79C5A-B544-41E8-A97A-E2066F9D4CB6}" srcId="{DA2DF888-ABC0-46D2-B5EF-4C264EC02592}" destId="{24621247-5260-4A4D-B1CF-1AC6EE13B035}" srcOrd="1" destOrd="0" parTransId="{A3B923E3-9CE6-42AB-BAF4-EEEDDB357E68}" sibTransId="{4A3796E8-49A8-4DFB-B6D8-84191B5E9852}"/>
    <dgm:cxn modelId="{583EC67B-87F8-4CAE-B7B8-F394E5737A7F}" type="presOf" srcId="{DA2DF888-ABC0-46D2-B5EF-4C264EC02592}" destId="{70045024-DB45-4300-BF2E-13582FC7AE6D}" srcOrd="0" destOrd="0" presId="urn:microsoft.com/office/officeart/2008/layout/LinedList"/>
    <dgm:cxn modelId="{ED4F8887-B68E-4807-8807-16EEF70B855F}" srcId="{DA2DF888-ABC0-46D2-B5EF-4C264EC02592}" destId="{C8EA8D22-0A87-4ABC-8650-83BEFB26936A}" srcOrd="0" destOrd="0" parTransId="{45C5743D-7ABC-48C1-A99F-05619D081B23}" sibTransId="{48270EF5-330D-44A0-BC46-6552B760C1CC}"/>
    <dgm:cxn modelId="{09B7C0AE-3D64-4D39-AADE-EE876321BD75}" type="presOf" srcId="{24621247-5260-4A4D-B1CF-1AC6EE13B035}" destId="{86CE9B14-FB62-4E17-843D-5F52ABC9D7FD}" srcOrd="0" destOrd="0" presId="urn:microsoft.com/office/officeart/2008/layout/LinedList"/>
    <dgm:cxn modelId="{513DE0BE-A2D5-44F2-BB90-1E613B6EF3CB}" type="presOf" srcId="{6C5585BA-ADD3-4800-8DA2-EECB6F4A2F9B}" destId="{2256548E-1CB6-4993-B3D6-CD65990FF087}" srcOrd="0" destOrd="0" presId="urn:microsoft.com/office/officeart/2008/layout/LinedList"/>
    <dgm:cxn modelId="{258F28D5-FBD2-4999-94B2-D3C8B0A527F4}" srcId="{DA2DF888-ABC0-46D2-B5EF-4C264EC02592}" destId="{6C5585BA-ADD3-4800-8DA2-EECB6F4A2F9B}" srcOrd="2" destOrd="0" parTransId="{4B2F5C33-9648-4665-8D27-763C654F7041}" sibTransId="{C5D57C61-D9F9-48B8-B5CC-CB4DF3C83530}"/>
    <dgm:cxn modelId="{1161D07D-6A0E-441C-82BC-E622794AA199}" type="presParOf" srcId="{70045024-DB45-4300-BF2E-13582FC7AE6D}" destId="{659AAB03-0456-44E7-8718-E30F80045950}" srcOrd="0" destOrd="0" presId="urn:microsoft.com/office/officeart/2008/layout/LinedList"/>
    <dgm:cxn modelId="{43630F42-5D54-4E89-9515-E8CFC69120CD}" type="presParOf" srcId="{70045024-DB45-4300-BF2E-13582FC7AE6D}" destId="{EABC1D5A-4A26-4E8F-88F7-9FA2647100A5}" srcOrd="1" destOrd="0" presId="urn:microsoft.com/office/officeart/2008/layout/LinedList"/>
    <dgm:cxn modelId="{69474606-A59E-4BF5-AE73-93D305944475}" type="presParOf" srcId="{EABC1D5A-4A26-4E8F-88F7-9FA2647100A5}" destId="{7FE3418F-E642-4C8A-9A0D-2BC67435FF6D}" srcOrd="0" destOrd="0" presId="urn:microsoft.com/office/officeart/2008/layout/LinedList"/>
    <dgm:cxn modelId="{601C98BB-B550-4544-9313-6FC8EFEDC426}" type="presParOf" srcId="{EABC1D5A-4A26-4E8F-88F7-9FA2647100A5}" destId="{4CE93D23-AA5C-448E-A099-A1DA86A8B5E6}" srcOrd="1" destOrd="0" presId="urn:microsoft.com/office/officeart/2008/layout/LinedList"/>
    <dgm:cxn modelId="{4AC6A249-39F6-4566-B60F-2C2C9A308973}" type="presParOf" srcId="{70045024-DB45-4300-BF2E-13582FC7AE6D}" destId="{FB593264-06FE-45CA-8294-388E3C01BF02}" srcOrd="2" destOrd="0" presId="urn:microsoft.com/office/officeart/2008/layout/LinedList"/>
    <dgm:cxn modelId="{3FEB5E71-DE7E-4645-AB3B-2351EFCA587F}" type="presParOf" srcId="{70045024-DB45-4300-BF2E-13582FC7AE6D}" destId="{E61506A9-33CB-45B8-8F35-E9F8BC3EFDCD}" srcOrd="3" destOrd="0" presId="urn:microsoft.com/office/officeart/2008/layout/LinedList"/>
    <dgm:cxn modelId="{403A9DF7-CACE-4EAE-A669-008CDE31F923}" type="presParOf" srcId="{E61506A9-33CB-45B8-8F35-E9F8BC3EFDCD}" destId="{86CE9B14-FB62-4E17-843D-5F52ABC9D7FD}" srcOrd="0" destOrd="0" presId="urn:microsoft.com/office/officeart/2008/layout/LinedList"/>
    <dgm:cxn modelId="{20AD9431-08DA-4B2A-A3B0-D055359DC740}" type="presParOf" srcId="{E61506A9-33CB-45B8-8F35-E9F8BC3EFDCD}" destId="{D9AF9724-64DE-408A-B23F-017E763B9E96}" srcOrd="1" destOrd="0" presId="urn:microsoft.com/office/officeart/2008/layout/LinedList"/>
    <dgm:cxn modelId="{0280CD3B-0ADB-4668-94B1-EE96AB080AF4}" type="presParOf" srcId="{70045024-DB45-4300-BF2E-13582FC7AE6D}" destId="{716435F1-BF7B-4C1A-9F0D-8951B89D7AAF}" srcOrd="4" destOrd="0" presId="urn:microsoft.com/office/officeart/2008/layout/LinedList"/>
    <dgm:cxn modelId="{2D0740F4-3C04-4AE7-8375-7952DF71DF25}" type="presParOf" srcId="{70045024-DB45-4300-BF2E-13582FC7AE6D}" destId="{AFD3A1A0-92E5-466C-A23E-3AED5A9986FA}" srcOrd="5" destOrd="0" presId="urn:microsoft.com/office/officeart/2008/layout/LinedList"/>
    <dgm:cxn modelId="{E778696F-5AC7-4C7F-B801-4FF275252A7C}" type="presParOf" srcId="{AFD3A1A0-92E5-466C-A23E-3AED5A9986FA}" destId="{2256548E-1CB6-4993-B3D6-CD65990FF087}" srcOrd="0" destOrd="0" presId="urn:microsoft.com/office/officeart/2008/layout/LinedList"/>
    <dgm:cxn modelId="{329C66E6-4CB8-4D66-88A5-D39D7783079D}" type="presParOf" srcId="{AFD3A1A0-92E5-466C-A23E-3AED5A9986FA}" destId="{7A13242E-F353-4F2E-AF78-B8A7815C15B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AA6117-EFE6-4886-8D64-897C40A1BAAD}"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3F117F23-4DF2-4D1C-81E1-1DE37BEA2D52}">
      <dgm:prSet custT="1"/>
      <dgm:spPr/>
      <dgm:t>
        <a:bodyPr/>
        <a:lstStyle/>
        <a:p>
          <a:r>
            <a:rPr lang="el-GR" sz="2800" noProof="0" dirty="0">
              <a:latin typeface="Calibri Light"/>
            </a:rPr>
            <a:t>Πλήρες</a:t>
          </a:r>
          <a:r>
            <a:rPr lang="el-GR" sz="2800" noProof="0" dirty="0"/>
            <a:t> όνομα </a:t>
          </a:r>
        </a:p>
      </dgm:t>
    </dgm:pt>
    <dgm:pt modelId="{5305E6B7-1E50-43A7-92B9-76A23D6ABA5A}" type="parTrans" cxnId="{5901EB5D-C30E-4858-A380-85306D0C144B}">
      <dgm:prSet/>
      <dgm:spPr/>
      <dgm:t>
        <a:bodyPr/>
        <a:lstStyle/>
        <a:p>
          <a:endParaRPr lang="en-US"/>
        </a:p>
      </dgm:t>
    </dgm:pt>
    <dgm:pt modelId="{53DAB47D-8D18-4CBF-90CD-C34F8506A7AC}" type="sibTrans" cxnId="{5901EB5D-C30E-4858-A380-85306D0C144B}">
      <dgm:prSet/>
      <dgm:spPr/>
      <dgm:t>
        <a:bodyPr/>
        <a:lstStyle/>
        <a:p>
          <a:endParaRPr lang="en-US"/>
        </a:p>
      </dgm:t>
    </dgm:pt>
    <dgm:pt modelId="{DF4F1F20-A02B-4C2F-AFC4-3DB202BB83CB}">
      <dgm:prSet custT="1"/>
      <dgm:spPr/>
      <dgm:t>
        <a:bodyPr/>
        <a:lstStyle/>
        <a:p>
          <a:r>
            <a:rPr lang="el-GR" sz="2800" noProof="0" dirty="0"/>
            <a:t>Τίτλος</a:t>
          </a:r>
        </a:p>
      </dgm:t>
    </dgm:pt>
    <dgm:pt modelId="{58549FC6-3BF7-4342-88FF-F36E96CFD6DF}" type="parTrans" cxnId="{0A5D82BA-553D-436E-A8BA-56F9D6CD7D98}">
      <dgm:prSet/>
      <dgm:spPr/>
      <dgm:t>
        <a:bodyPr/>
        <a:lstStyle/>
        <a:p>
          <a:endParaRPr lang="en-US"/>
        </a:p>
      </dgm:t>
    </dgm:pt>
    <dgm:pt modelId="{F13EFA85-53ED-4C8D-B184-AC99EA10D662}" type="sibTrans" cxnId="{0A5D82BA-553D-436E-A8BA-56F9D6CD7D98}">
      <dgm:prSet/>
      <dgm:spPr/>
      <dgm:t>
        <a:bodyPr/>
        <a:lstStyle/>
        <a:p>
          <a:endParaRPr lang="en-US"/>
        </a:p>
      </dgm:t>
    </dgm:pt>
    <dgm:pt modelId="{D990BF8F-417A-424F-BD5F-EE7A25A7728F}">
      <dgm:prSet custT="1"/>
      <dgm:spPr/>
      <dgm:t>
        <a:bodyPr/>
        <a:lstStyle/>
        <a:p>
          <a:r>
            <a:rPr lang="el-GR" sz="2800" noProof="0" dirty="0"/>
            <a:t>Εταιρεία</a:t>
          </a:r>
        </a:p>
      </dgm:t>
    </dgm:pt>
    <dgm:pt modelId="{AD62045F-737A-4BBE-90AA-1D8593F22958}" type="parTrans" cxnId="{791544E6-B545-4E84-88C3-D68EF6BB20F1}">
      <dgm:prSet/>
      <dgm:spPr/>
      <dgm:t>
        <a:bodyPr/>
        <a:lstStyle/>
        <a:p>
          <a:endParaRPr lang="en-US"/>
        </a:p>
      </dgm:t>
    </dgm:pt>
    <dgm:pt modelId="{30ADBCDE-302E-4CB2-91E2-E79AEA3FC96D}" type="sibTrans" cxnId="{791544E6-B545-4E84-88C3-D68EF6BB20F1}">
      <dgm:prSet/>
      <dgm:spPr/>
      <dgm:t>
        <a:bodyPr/>
        <a:lstStyle/>
        <a:p>
          <a:endParaRPr lang="en-US"/>
        </a:p>
      </dgm:t>
    </dgm:pt>
    <dgm:pt modelId="{BFCD7730-7EBD-4DBE-8E37-CD8667759FCC}">
      <dgm:prSet custT="1"/>
      <dgm:spPr/>
      <dgm:t>
        <a:bodyPr/>
        <a:lstStyle/>
        <a:p>
          <a:r>
            <a:rPr lang="el-GR" sz="2800" noProof="0" dirty="0">
              <a:latin typeface="Calibri Light"/>
            </a:rPr>
            <a:t>Άλλοι</a:t>
          </a:r>
          <a:r>
            <a:rPr lang="el-GR" sz="2800" noProof="0" dirty="0"/>
            <a:t> διαθέσιμοι τρόποι επικοινωνίας όπως  τηλεφωνικός αριθμός, κινητό </a:t>
          </a:r>
          <a:r>
            <a:rPr lang="el-GR" sz="2800" noProof="0" dirty="0" err="1"/>
            <a:t>τηλέωνο</a:t>
          </a:r>
          <a:r>
            <a:rPr lang="el-GR" sz="2800" noProof="0" dirty="0"/>
            <a:t>.</a:t>
          </a:r>
        </a:p>
      </dgm:t>
    </dgm:pt>
    <dgm:pt modelId="{1CD3F4A8-25B0-4A90-AD2E-03A64A4A8EE7}" type="parTrans" cxnId="{D3AA9DFF-6247-4385-8CFE-3C182D8789F2}">
      <dgm:prSet/>
      <dgm:spPr/>
      <dgm:t>
        <a:bodyPr/>
        <a:lstStyle/>
        <a:p>
          <a:endParaRPr lang="en-US"/>
        </a:p>
      </dgm:t>
    </dgm:pt>
    <dgm:pt modelId="{C1A3581F-6AEA-400E-8F09-E4BFFF5D6A7B}" type="sibTrans" cxnId="{D3AA9DFF-6247-4385-8CFE-3C182D8789F2}">
      <dgm:prSet/>
      <dgm:spPr/>
      <dgm:t>
        <a:bodyPr/>
        <a:lstStyle/>
        <a:p>
          <a:endParaRPr lang="en-US"/>
        </a:p>
      </dgm:t>
    </dgm:pt>
    <dgm:pt modelId="{F2DDA7D3-6FBC-4E19-AB2E-CA9CF6BC2CE6}" type="pres">
      <dgm:prSet presAssocID="{B5AA6117-EFE6-4886-8D64-897C40A1BAAD}" presName="vert0" presStyleCnt="0">
        <dgm:presLayoutVars>
          <dgm:dir/>
          <dgm:animOne val="branch"/>
          <dgm:animLvl val="lvl"/>
        </dgm:presLayoutVars>
      </dgm:prSet>
      <dgm:spPr/>
    </dgm:pt>
    <dgm:pt modelId="{3D1552D9-CA86-4F32-A025-1F703851D46F}" type="pres">
      <dgm:prSet presAssocID="{3F117F23-4DF2-4D1C-81E1-1DE37BEA2D52}" presName="thickLine" presStyleLbl="alignNode1" presStyleIdx="0" presStyleCnt="4"/>
      <dgm:spPr/>
    </dgm:pt>
    <dgm:pt modelId="{C0829A05-5783-4928-9AD0-C788A0035A3E}" type="pres">
      <dgm:prSet presAssocID="{3F117F23-4DF2-4D1C-81E1-1DE37BEA2D52}" presName="horz1" presStyleCnt="0"/>
      <dgm:spPr/>
    </dgm:pt>
    <dgm:pt modelId="{AE3A4F76-696D-42AE-A6B6-55493A1812E8}" type="pres">
      <dgm:prSet presAssocID="{3F117F23-4DF2-4D1C-81E1-1DE37BEA2D52}" presName="tx1" presStyleLbl="revTx" presStyleIdx="0" presStyleCnt="4"/>
      <dgm:spPr/>
    </dgm:pt>
    <dgm:pt modelId="{B004A711-2AEF-4BBB-9F49-BA99FADAF27A}" type="pres">
      <dgm:prSet presAssocID="{3F117F23-4DF2-4D1C-81E1-1DE37BEA2D52}" presName="vert1" presStyleCnt="0"/>
      <dgm:spPr/>
    </dgm:pt>
    <dgm:pt modelId="{47461102-E338-4FAB-8CA3-563BDF8F4BB9}" type="pres">
      <dgm:prSet presAssocID="{DF4F1F20-A02B-4C2F-AFC4-3DB202BB83CB}" presName="thickLine" presStyleLbl="alignNode1" presStyleIdx="1" presStyleCnt="4"/>
      <dgm:spPr/>
    </dgm:pt>
    <dgm:pt modelId="{89E2285A-4747-4419-8FC0-92A4096ED4AE}" type="pres">
      <dgm:prSet presAssocID="{DF4F1F20-A02B-4C2F-AFC4-3DB202BB83CB}" presName="horz1" presStyleCnt="0"/>
      <dgm:spPr/>
    </dgm:pt>
    <dgm:pt modelId="{121A4435-0913-4B72-A0CB-76E844264570}" type="pres">
      <dgm:prSet presAssocID="{DF4F1F20-A02B-4C2F-AFC4-3DB202BB83CB}" presName="tx1" presStyleLbl="revTx" presStyleIdx="1" presStyleCnt="4"/>
      <dgm:spPr/>
    </dgm:pt>
    <dgm:pt modelId="{95C7C215-14B4-4557-8FEE-22BA220FFD7E}" type="pres">
      <dgm:prSet presAssocID="{DF4F1F20-A02B-4C2F-AFC4-3DB202BB83CB}" presName="vert1" presStyleCnt="0"/>
      <dgm:spPr/>
    </dgm:pt>
    <dgm:pt modelId="{3C30AF2A-7696-4274-8FD6-335515FA3CBB}" type="pres">
      <dgm:prSet presAssocID="{D990BF8F-417A-424F-BD5F-EE7A25A7728F}" presName="thickLine" presStyleLbl="alignNode1" presStyleIdx="2" presStyleCnt="4"/>
      <dgm:spPr/>
    </dgm:pt>
    <dgm:pt modelId="{8D2AE5F6-E675-4646-B72F-E18486CDB5BC}" type="pres">
      <dgm:prSet presAssocID="{D990BF8F-417A-424F-BD5F-EE7A25A7728F}" presName="horz1" presStyleCnt="0"/>
      <dgm:spPr/>
    </dgm:pt>
    <dgm:pt modelId="{6D23227A-8226-4320-AA8B-13DDAC77AD41}" type="pres">
      <dgm:prSet presAssocID="{D990BF8F-417A-424F-BD5F-EE7A25A7728F}" presName="tx1" presStyleLbl="revTx" presStyleIdx="2" presStyleCnt="4"/>
      <dgm:spPr/>
    </dgm:pt>
    <dgm:pt modelId="{5962F87B-FD89-4694-A513-A2E2C18105B0}" type="pres">
      <dgm:prSet presAssocID="{D990BF8F-417A-424F-BD5F-EE7A25A7728F}" presName="vert1" presStyleCnt="0"/>
      <dgm:spPr/>
    </dgm:pt>
    <dgm:pt modelId="{4290E8B5-AF9C-4072-B699-A1DFB9FC3CFE}" type="pres">
      <dgm:prSet presAssocID="{BFCD7730-7EBD-4DBE-8E37-CD8667759FCC}" presName="thickLine" presStyleLbl="alignNode1" presStyleIdx="3" presStyleCnt="4"/>
      <dgm:spPr/>
    </dgm:pt>
    <dgm:pt modelId="{56C39ABF-F43C-44DE-800E-3FC242CD32BF}" type="pres">
      <dgm:prSet presAssocID="{BFCD7730-7EBD-4DBE-8E37-CD8667759FCC}" presName="horz1" presStyleCnt="0"/>
      <dgm:spPr/>
    </dgm:pt>
    <dgm:pt modelId="{BF9FBA11-FBCA-43E0-BC8E-CB22E49E9E03}" type="pres">
      <dgm:prSet presAssocID="{BFCD7730-7EBD-4DBE-8E37-CD8667759FCC}" presName="tx1" presStyleLbl="revTx" presStyleIdx="3" presStyleCnt="4"/>
      <dgm:spPr/>
    </dgm:pt>
    <dgm:pt modelId="{0E838F6E-1869-4955-916E-F36BB76BEA51}" type="pres">
      <dgm:prSet presAssocID="{BFCD7730-7EBD-4DBE-8E37-CD8667759FCC}" presName="vert1" presStyleCnt="0"/>
      <dgm:spPr/>
    </dgm:pt>
  </dgm:ptLst>
  <dgm:cxnLst>
    <dgm:cxn modelId="{08078120-9C21-4528-BA53-0776263F43EA}" type="presOf" srcId="{B5AA6117-EFE6-4886-8D64-897C40A1BAAD}" destId="{F2DDA7D3-6FBC-4E19-AB2E-CA9CF6BC2CE6}" srcOrd="0" destOrd="0" presId="urn:microsoft.com/office/officeart/2008/layout/LinedList"/>
    <dgm:cxn modelId="{5901EB5D-C30E-4858-A380-85306D0C144B}" srcId="{B5AA6117-EFE6-4886-8D64-897C40A1BAAD}" destId="{3F117F23-4DF2-4D1C-81E1-1DE37BEA2D52}" srcOrd="0" destOrd="0" parTransId="{5305E6B7-1E50-43A7-92B9-76A23D6ABA5A}" sibTransId="{53DAB47D-8D18-4CBF-90CD-C34F8506A7AC}"/>
    <dgm:cxn modelId="{7C8C7D8E-3286-4755-B919-B11A6D9E2CAC}" type="presOf" srcId="{3F117F23-4DF2-4D1C-81E1-1DE37BEA2D52}" destId="{AE3A4F76-696D-42AE-A6B6-55493A1812E8}" srcOrd="0" destOrd="0" presId="urn:microsoft.com/office/officeart/2008/layout/LinedList"/>
    <dgm:cxn modelId="{0A5D82BA-553D-436E-A8BA-56F9D6CD7D98}" srcId="{B5AA6117-EFE6-4886-8D64-897C40A1BAAD}" destId="{DF4F1F20-A02B-4C2F-AFC4-3DB202BB83CB}" srcOrd="1" destOrd="0" parTransId="{58549FC6-3BF7-4342-88FF-F36E96CFD6DF}" sibTransId="{F13EFA85-53ED-4C8D-B184-AC99EA10D662}"/>
    <dgm:cxn modelId="{01AEA8DC-2B9F-44A9-953E-FA082A37B8AB}" type="presOf" srcId="{BFCD7730-7EBD-4DBE-8E37-CD8667759FCC}" destId="{BF9FBA11-FBCA-43E0-BC8E-CB22E49E9E03}" srcOrd="0" destOrd="0" presId="urn:microsoft.com/office/officeart/2008/layout/LinedList"/>
    <dgm:cxn modelId="{791544E6-B545-4E84-88C3-D68EF6BB20F1}" srcId="{B5AA6117-EFE6-4886-8D64-897C40A1BAAD}" destId="{D990BF8F-417A-424F-BD5F-EE7A25A7728F}" srcOrd="2" destOrd="0" parTransId="{AD62045F-737A-4BBE-90AA-1D8593F22958}" sibTransId="{30ADBCDE-302E-4CB2-91E2-E79AEA3FC96D}"/>
    <dgm:cxn modelId="{9DEF4FE9-46D6-45DB-A5EA-73BF4EB6B335}" type="presOf" srcId="{DF4F1F20-A02B-4C2F-AFC4-3DB202BB83CB}" destId="{121A4435-0913-4B72-A0CB-76E844264570}" srcOrd="0" destOrd="0" presId="urn:microsoft.com/office/officeart/2008/layout/LinedList"/>
    <dgm:cxn modelId="{25D4DAF4-CFE6-44F1-8842-BE69CB28186A}" type="presOf" srcId="{D990BF8F-417A-424F-BD5F-EE7A25A7728F}" destId="{6D23227A-8226-4320-AA8B-13DDAC77AD41}" srcOrd="0" destOrd="0" presId="urn:microsoft.com/office/officeart/2008/layout/LinedList"/>
    <dgm:cxn modelId="{D3AA9DFF-6247-4385-8CFE-3C182D8789F2}" srcId="{B5AA6117-EFE6-4886-8D64-897C40A1BAAD}" destId="{BFCD7730-7EBD-4DBE-8E37-CD8667759FCC}" srcOrd="3" destOrd="0" parTransId="{1CD3F4A8-25B0-4A90-AD2E-03A64A4A8EE7}" sibTransId="{C1A3581F-6AEA-400E-8F09-E4BFFF5D6A7B}"/>
    <dgm:cxn modelId="{8EC02383-E776-49B1-A4B5-9687ACC0F925}" type="presParOf" srcId="{F2DDA7D3-6FBC-4E19-AB2E-CA9CF6BC2CE6}" destId="{3D1552D9-CA86-4F32-A025-1F703851D46F}" srcOrd="0" destOrd="0" presId="urn:microsoft.com/office/officeart/2008/layout/LinedList"/>
    <dgm:cxn modelId="{98B64122-ECBE-4C2B-82FA-7DE00E0EC073}" type="presParOf" srcId="{F2DDA7D3-6FBC-4E19-AB2E-CA9CF6BC2CE6}" destId="{C0829A05-5783-4928-9AD0-C788A0035A3E}" srcOrd="1" destOrd="0" presId="urn:microsoft.com/office/officeart/2008/layout/LinedList"/>
    <dgm:cxn modelId="{D3B38B14-E094-4624-9EA9-D77294F4AE29}" type="presParOf" srcId="{C0829A05-5783-4928-9AD0-C788A0035A3E}" destId="{AE3A4F76-696D-42AE-A6B6-55493A1812E8}" srcOrd="0" destOrd="0" presId="urn:microsoft.com/office/officeart/2008/layout/LinedList"/>
    <dgm:cxn modelId="{3C5D82C6-FFC6-4DA3-9624-0F7009AE011B}" type="presParOf" srcId="{C0829A05-5783-4928-9AD0-C788A0035A3E}" destId="{B004A711-2AEF-4BBB-9F49-BA99FADAF27A}" srcOrd="1" destOrd="0" presId="urn:microsoft.com/office/officeart/2008/layout/LinedList"/>
    <dgm:cxn modelId="{2D17DC48-66CE-41A5-A768-3F38B8D3DB13}" type="presParOf" srcId="{F2DDA7D3-6FBC-4E19-AB2E-CA9CF6BC2CE6}" destId="{47461102-E338-4FAB-8CA3-563BDF8F4BB9}" srcOrd="2" destOrd="0" presId="urn:microsoft.com/office/officeart/2008/layout/LinedList"/>
    <dgm:cxn modelId="{25FDDFF4-0C2E-4B19-849F-57756614562A}" type="presParOf" srcId="{F2DDA7D3-6FBC-4E19-AB2E-CA9CF6BC2CE6}" destId="{89E2285A-4747-4419-8FC0-92A4096ED4AE}" srcOrd="3" destOrd="0" presId="urn:microsoft.com/office/officeart/2008/layout/LinedList"/>
    <dgm:cxn modelId="{B68B4035-5550-4CED-B932-0E7F200B54A6}" type="presParOf" srcId="{89E2285A-4747-4419-8FC0-92A4096ED4AE}" destId="{121A4435-0913-4B72-A0CB-76E844264570}" srcOrd="0" destOrd="0" presId="urn:microsoft.com/office/officeart/2008/layout/LinedList"/>
    <dgm:cxn modelId="{F2788C80-082C-4664-80B0-E54CDEF76914}" type="presParOf" srcId="{89E2285A-4747-4419-8FC0-92A4096ED4AE}" destId="{95C7C215-14B4-4557-8FEE-22BA220FFD7E}" srcOrd="1" destOrd="0" presId="urn:microsoft.com/office/officeart/2008/layout/LinedList"/>
    <dgm:cxn modelId="{A1084AB4-FF88-4BBF-94D8-2CB34186F916}" type="presParOf" srcId="{F2DDA7D3-6FBC-4E19-AB2E-CA9CF6BC2CE6}" destId="{3C30AF2A-7696-4274-8FD6-335515FA3CBB}" srcOrd="4" destOrd="0" presId="urn:microsoft.com/office/officeart/2008/layout/LinedList"/>
    <dgm:cxn modelId="{A6427D76-CB12-41C6-A090-95A9681E1471}" type="presParOf" srcId="{F2DDA7D3-6FBC-4E19-AB2E-CA9CF6BC2CE6}" destId="{8D2AE5F6-E675-4646-B72F-E18486CDB5BC}" srcOrd="5" destOrd="0" presId="urn:microsoft.com/office/officeart/2008/layout/LinedList"/>
    <dgm:cxn modelId="{ED5D2D85-2243-42C2-AA45-6B85A187448E}" type="presParOf" srcId="{8D2AE5F6-E675-4646-B72F-E18486CDB5BC}" destId="{6D23227A-8226-4320-AA8B-13DDAC77AD41}" srcOrd="0" destOrd="0" presId="urn:microsoft.com/office/officeart/2008/layout/LinedList"/>
    <dgm:cxn modelId="{0977CC2A-1638-402F-8C48-41095E532CD8}" type="presParOf" srcId="{8D2AE5F6-E675-4646-B72F-E18486CDB5BC}" destId="{5962F87B-FD89-4694-A513-A2E2C18105B0}" srcOrd="1" destOrd="0" presId="urn:microsoft.com/office/officeart/2008/layout/LinedList"/>
    <dgm:cxn modelId="{6EB0A620-1C45-4E19-83E0-AE57FC877AE4}" type="presParOf" srcId="{F2DDA7D3-6FBC-4E19-AB2E-CA9CF6BC2CE6}" destId="{4290E8B5-AF9C-4072-B699-A1DFB9FC3CFE}" srcOrd="6" destOrd="0" presId="urn:microsoft.com/office/officeart/2008/layout/LinedList"/>
    <dgm:cxn modelId="{95D855BD-9155-4724-8127-25D0FBB321B9}" type="presParOf" srcId="{F2DDA7D3-6FBC-4E19-AB2E-CA9CF6BC2CE6}" destId="{56C39ABF-F43C-44DE-800E-3FC242CD32BF}" srcOrd="7" destOrd="0" presId="urn:microsoft.com/office/officeart/2008/layout/LinedList"/>
    <dgm:cxn modelId="{977B27E6-65E5-4445-BD37-8753BE57AE2F}" type="presParOf" srcId="{56C39ABF-F43C-44DE-800E-3FC242CD32BF}" destId="{BF9FBA11-FBCA-43E0-BC8E-CB22E49E9E03}" srcOrd="0" destOrd="0" presId="urn:microsoft.com/office/officeart/2008/layout/LinedList"/>
    <dgm:cxn modelId="{AC504123-4BE3-46E9-84B4-30BEBA4E4970}" type="presParOf" srcId="{56C39ABF-F43C-44DE-800E-3FC242CD32BF}" destId="{0E838F6E-1869-4955-916E-F36BB76BEA5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BDD8A6-87CC-450C-BC08-405F57FBBE0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3856DED-FC3C-41FE-B78A-A7D1C8D29944}">
      <dgm:prSet/>
      <dgm:spPr/>
      <dgm:t>
        <a:bodyPr/>
        <a:lstStyle/>
        <a:p>
          <a:pPr rtl="0"/>
          <a:r>
            <a:rPr lang="el-GR" dirty="0"/>
            <a:t>Μορφή γραπτής επικοινωνίας με τους ασθενείς, τους συναδέλφους</a:t>
          </a:r>
          <a:r>
            <a:rPr lang="el-GR" dirty="0">
              <a:latin typeface="Calibri Light"/>
            </a:rPr>
            <a:t> </a:t>
          </a:r>
          <a:r>
            <a:rPr lang="el-GR" dirty="0"/>
            <a:t> και τους άλλους ΕΥ</a:t>
          </a:r>
        </a:p>
      </dgm:t>
    </dgm:pt>
    <dgm:pt modelId="{84B3B0C2-0A69-4B87-98B9-F10A89A72277}" type="parTrans" cxnId="{BC6895A6-67F7-41CE-AE71-ACDE1A07FA7A}">
      <dgm:prSet/>
      <dgm:spPr/>
      <dgm:t>
        <a:bodyPr/>
        <a:lstStyle/>
        <a:p>
          <a:endParaRPr lang="en-US"/>
        </a:p>
      </dgm:t>
    </dgm:pt>
    <dgm:pt modelId="{F8A54AA8-B683-4E42-951D-B2496C599B1A}" type="sibTrans" cxnId="{BC6895A6-67F7-41CE-AE71-ACDE1A07FA7A}">
      <dgm:prSet/>
      <dgm:spPr/>
      <dgm:t>
        <a:bodyPr/>
        <a:lstStyle/>
        <a:p>
          <a:endParaRPr lang="en-US"/>
        </a:p>
      </dgm:t>
    </dgm:pt>
    <dgm:pt modelId="{62785120-F411-4497-8531-A444448F91FB}">
      <dgm:prSet/>
      <dgm:spPr/>
      <dgm:t>
        <a:bodyPr/>
        <a:lstStyle/>
        <a:p>
          <a:r>
            <a:rPr lang="el-GR" dirty="0"/>
            <a:t>Περιλαμβάνει: επιστολές υπενθύμισης ραντεβού, επιστολές χρέωσης ασθενών, επιστολές παραπομπής, επιστολές απουσίας, επιστολές ανακοινώσεων </a:t>
          </a:r>
          <a:r>
            <a:rPr lang="el-GR" dirty="0" err="1"/>
            <a:t>κ.λ.π</a:t>
          </a:r>
          <a:endParaRPr lang="el-GR" dirty="0"/>
        </a:p>
      </dgm:t>
    </dgm:pt>
    <dgm:pt modelId="{5EA3A2C3-8C93-4637-ACEF-286B5269D372}" type="parTrans" cxnId="{3E920EC7-7755-4AF3-A60A-B372D2353737}">
      <dgm:prSet/>
      <dgm:spPr/>
      <dgm:t>
        <a:bodyPr/>
        <a:lstStyle/>
        <a:p>
          <a:endParaRPr lang="en-US"/>
        </a:p>
      </dgm:t>
    </dgm:pt>
    <dgm:pt modelId="{D58BFC50-8C2B-4359-A9C8-BD47B629AC9F}" type="sibTrans" cxnId="{3E920EC7-7755-4AF3-A60A-B372D2353737}">
      <dgm:prSet/>
      <dgm:spPr/>
      <dgm:t>
        <a:bodyPr/>
        <a:lstStyle/>
        <a:p>
          <a:endParaRPr lang="en-US"/>
        </a:p>
      </dgm:t>
    </dgm:pt>
    <dgm:pt modelId="{94A15F89-1EB2-4456-93FA-A30EAD5A966C}">
      <dgm:prSet/>
      <dgm:spPr/>
      <dgm:t>
        <a:bodyPr/>
        <a:lstStyle/>
        <a:p>
          <a:r>
            <a:rPr lang="el-GR" dirty="0"/>
            <a:t>Πρέπει να είναι ευανάγνωστες (χρήση κατά προτίμση Times New Roman ή </a:t>
          </a:r>
          <a:r>
            <a:rPr lang="el-GR" dirty="0" err="1"/>
            <a:t>Arial</a:t>
          </a:r>
          <a:r>
            <a:rPr lang="el-GR" dirty="0"/>
            <a:t>)</a:t>
          </a:r>
        </a:p>
      </dgm:t>
    </dgm:pt>
    <dgm:pt modelId="{A7373B0A-0178-48AC-A86A-8AF1C5FD9302}" type="parTrans" cxnId="{D3FC1340-C7F9-4B09-BC52-CA0873BB2D16}">
      <dgm:prSet/>
      <dgm:spPr/>
      <dgm:t>
        <a:bodyPr/>
        <a:lstStyle/>
        <a:p>
          <a:endParaRPr lang="en-US"/>
        </a:p>
      </dgm:t>
    </dgm:pt>
    <dgm:pt modelId="{58643314-3B1B-4E08-B98F-BC64C4FA1496}" type="sibTrans" cxnId="{D3FC1340-C7F9-4B09-BC52-CA0873BB2D16}">
      <dgm:prSet/>
      <dgm:spPr/>
      <dgm:t>
        <a:bodyPr/>
        <a:lstStyle/>
        <a:p>
          <a:endParaRPr lang="en-US"/>
        </a:p>
      </dgm:t>
    </dgm:pt>
    <dgm:pt modelId="{40A3632F-6E79-4DD0-BF03-D86B90940759}" type="pres">
      <dgm:prSet presAssocID="{EBBDD8A6-87CC-450C-BC08-405F57FBBE06}" presName="linear" presStyleCnt="0">
        <dgm:presLayoutVars>
          <dgm:animLvl val="lvl"/>
          <dgm:resizeHandles val="exact"/>
        </dgm:presLayoutVars>
      </dgm:prSet>
      <dgm:spPr/>
    </dgm:pt>
    <dgm:pt modelId="{A8196D77-565C-4F7E-8822-DCCD416E93E2}" type="pres">
      <dgm:prSet presAssocID="{F3856DED-FC3C-41FE-B78A-A7D1C8D29944}" presName="parentText" presStyleLbl="node1" presStyleIdx="0" presStyleCnt="3">
        <dgm:presLayoutVars>
          <dgm:chMax val="0"/>
          <dgm:bulletEnabled val="1"/>
        </dgm:presLayoutVars>
      </dgm:prSet>
      <dgm:spPr/>
    </dgm:pt>
    <dgm:pt modelId="{5F69B42E-71BA-4724-BC37-A6A455EF0E0E}" type="pres">
      <dgm:prSet presAssocID="{F8A54AA8-B683-4E42-951D-B2496C599B1A}" presName="spacer" presStyleCnt="0"/>
      <dgm:spPr/>
    </dgm:pt>
    <dgm:pt modelId="{B13B74CA-079E-4938-A8FF-A1C6461DD798}" type="pres">
      <dgm:prSet presAssocID="{62785120-F411-4497-8531-A444448F91FB}" presName="parentText" presStyleLbl="node1" presStyleIdx="1" presStyleCnt="3">
        <dgm:presLayoutVars>
          <dgm:chMax val="0"/>
          <dgm:bulletEnabled val="1"/>
        </dgm:presLayoutVars>
      </dgm:prSet>
      <dgm:spPr/>
    </dgm:pt>
    <dgm:pt modelId="{9D80082E-5AEE-441C-A1BC-981FB48FFB4F}" type="pres">
      <dgm:prSet presAssocID="{D58BFC50-8C2B-4359-A9C8-BD47B629AC9F}" presName="spacer" presStyleCnt="0"/>
      <dgm:spPr/>
    </dgm:pt>
    <dgm:pt modelId="{00682217-035C-4FDE-B6E6-3F707388654C}" type="pres">
      <dgm:prSet presAssocID="{94A15F89-1EB2-4456-93FA-A30EAD5A966C}" presName="parentText" presStyleLbl="node1" presStyleIdx="2" presStyleCnt="3">
        <dgm:presLayoutVars>
          <dgm:chMax val="0"/>
          <dgm:bulletEnabled val="1"/>
        </dgm:presLayoutVars>
      </dgm:prSet>
      <dgm:spPr/>
    </dgm:pt>
  </dgm:ptLst>
  <dgm:cxnLst>
    <dgm:cxn modelId="{345C5114-9184-4873-AC58-A60974B11155}" type="presOf" srcId="{F3856DED-FC3C-41FE-B78A-A7D1C8D29944}" destId="{A8196D77-565C-4F7E-8822-DCCD416E93E2}" srcOrd="0" destOrd="0" presId="urn:microsoft.com/office/officeart/2005/8/layout/vList2"/>
    <dgm:cxn modelId="{BF22AE31-22A9-4C7A-915B-4DBBEC873293}" type="presOf" srcId="{EBBDD8A6-87CC-450C-BC08-405F57FBBE06}" destId="{40A3632F-6E79-4DD0-BF03-D86B90940759}" srcOrd="0" destOrd="0" presId="urn:microsoft.com/office/officeart/2005/8/layout/vList2"/>
    <dgm:cxn modelId="{D3FC1340-C7F9-4B09-BC52-CA0873BB2D16}" srcId="{EBBDD8A6-87CC-450C-BC08-405F57FBBE06}" destId="{94A15F89-1EB2-4456-93FA-A30EAD5A966C}" srcOrd="2" destOrd="0" parTransId="{A7373B0A-0178-48AC-A86A-8AF1C5FD9302}" sibTransId="{58643314-3B1B-4E08-B98F-BC64C4FA1496}"/>
    <dgm:cxn modelId="{D4812D99-7667-4DEF-B260-C55A552A8C17}" type="presOf" srcId="{62785120-F411-4497-8531-A444448F91FB}" destId="{B13B74CA-079E-4938-A8FF-A1C6461DD798}" srcOrd="0" destOrd="0" presId="urn:microsoft.com/office/officeart/2005/8/layout/vList2"/>
    <dgm:cxn modelId="{BC6895A6-67F7-41CE-AE71-ACDE1A07FA7A}" srcId="{EBBDD8A6-87CC-450C-BC08-405F57FBBE06}" destId="{F3856DED-FC3C-41FE-B78A-A7D1C8D29944}" srcOrd="0" destOrd="0" parTransId="{84B3B0C2-0A69-4B87-98B9-F10A89A72277}" sibTransId="{F8A54AA8-B683-4E42-951D-B2496C599B1A}"/>
    <dgm:cxn modelId="{3E920EC7-7755-4AF3-A60A-B372D2353737}" srcId="{EBBDD8A6-87CC-450C-BC08-405F57FBBE06}" destId="{62785120-F411-4497-8531-A444448F91FB}" srcOrd="1" destOrd="0" parTransId="{5EA3A2C3-8C93-4637-ACEF-286B5269D372}" sibTransId="{D58BFC50-8C2B-4359-A9C8-BD47B629AC9F}"/>
    <dgm:cxn modelId="{5CBA3BF8-C70B-4085-B5B9-32BA54564DBF}" type="presOf" srcId="{94A15F89-1EB2-4456-93FA-A30EAD5A966C}" destId="{00682217-035C-4FDE-B6E6-3F707388654C}" srcOrd="0" destOrd="0" presId="urn:microsoft.com/office/officeart/2005/8/layout/vList2"/>
    <dgm:cxn modelId="{04C68FA3-8829-4629-A392-2EC465039091}" type="presParOf" srcId="{40A3632F-6E79-4DD0-BF03-D86B90940759}" destId="{A8196D77-565C-4F7E-8822-DCCD416E93E2}" srcOrd="0" destOrd="0" presId="urn:microsoft.com/office/officeart/2005/8/layout/vList2"/>
    <dgm:cxn modelId="{696ECC7A-3EE4-4606-93ED-B5665BA85FBB}" type="presParOf" srcId="{40A3632F-6E79-4DD0-BF03-D86B90940759}" destId="{5F69B42E-71BA-4724-BC37-A6A455EF0E0E}" srcOrd="1" destOrd="0" presId="urn:microsoft.com/office/officeart/2005/8/layout/vList2"/>
    <dgm:cxn modelId="{1D81668F-58FB-49A9-81F8-D1BDA50B2F2E}" type="presParOf" srcId="{40A3632F-6E79-4DD0-BF03-D86B90940759}" destId="{B13B74CA-079E-4938-A8FF-A1C6461DD798}" srcOrd="2" destOrd="0" presId="urn:microsoft.com/office/officeart/2005/8/layout/vList2"/>
    <dgm:cxn modelId="{75A0538C-EE72-47BB-BCA6-4779DE66DE88}" type="presParOf" srcId="{40A3632F-6E79-4DD0-BF03-D86B90940759}" destId="{9D80082E-5AEE-441C-A1BC-981FB48FFB4F}" srcOrd="3" destOrd="0" presId="urn:microsoft.com/office/officeart/2005/8/layout/vList2"/>
    <dgm:cxn modelId="{531E8675-5B79-4A1A-ACA7-5EEA16845F2D}" type="presParOf" srcId="{40A3632F-6E79-4DD0-BF03-D86B90940759}" destId="{00682217-035C-4FDE-B6E6-3F707388654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9A904-438D-49F0-8666-8BFD2DFB7487}">
      <dsp:nvSpPr>
        <dsp:cNvPr id="0" name=""/>
        <dsp:cNvSpPr/>
      </dsp:nvSpPr>
      <dsp:spPr>
        <a:xfrm>
          <a:off x="0" y="210223"/>
          <a:ext cx="4794348" cy="65746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l-GR" sz="2400" b="1" kern="1200" dirty="0">
              <a:latin typeface="Calibri"/>
              <a:ea typeface="+mn-ea"/>
              <a:cs typeface="+mn-cs"/>
            </a:rPr>
            <a:t>Επικοινωνία στον εργασιακό χώρο: </a:t>
          </a:r>
        </a:p>
      </dsp:txBody>
      <dsp:txXfrm>
        <a:off x="32095" y="242318"/>
        <a:ext cx="4730158" cy="593276"/>
      </dsp:txXfrm>
    </dsp:sp>
    <dsp:sp modelId="{EC089308-2FA0-4A09-A055-1E0CC73A2887}">
      <dsp:nvSpPr>
        <dsp:cNvPr id="0" name=""/>
        <dsp:cNvSpPr/>
      </dsp:nvSpPr>
      <dsp:spPr>
        <a:xfrm>
          <a:off x="0" y="945450"/>
          <a:ext cx="4794348" cy="65746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l-GR" sz="2400" b="1" kern="1200" dirty="0">
              <a:latin typeface="Calibri"/>
              <a:ea typeface="+mn-ea"/>
              <a:cs typeface="+mn-cs"/>
            </a:rPr>
            <a:t>Τηλεφωνική επικοινωνία</a:t>
          </a:r>
        </a:p>
      </dsp:txBody>
      <dsp:txXfrm>
        <a:off x="32095" y="977545"/>
        <a:ext cx="4730158" cy="593276"/>
      </dsp:txXfrm>
    </dsp:sp>
    <dsp:sp modelId="{E3112FDC-CA44-488B-97CE-EA1F73357C8A}">
      <dsp:nvSpPr>
        <dsp:cNvPr id="0" name=""/>
        <dsp:cNvSpPr/>
      </dsp:nvSpPr>
      <dsp:spPr>
        <a:xfrm>
          <a:off x="0" y="1680677"/>
          <a:ext cx="4794348" cy="65746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l-GR" sz="2400" b="1" kern="1200" dirty="0">
              <a:latin typeface="Calibri"/>
              <a:ea typeface="+mn-ea"/>
              <a:cs typeface="+mn-cs"/>
            </a:rPr>
            <a:t>Ηλεκτρονικό ταχυδρομείο</a:t>
          </a:r>
        </a:p>
      </dsp:txBody>
      <dsp:txXfrm>
        <a:off x="32095" y="1712772"/>
        <a:ext cx="4730158" cy="593276"/>
      </dsp:txXfrm>
    </dsp:sp>
    <dsp:sp modelId="{2DB979EB-DB53-43D1-8DF1-E5747EA4877E}">
      <dsp:nvSpPr>
        <dsp:cNvPr id="0" name=""/>
        <dsp:cNvSpPr/>
      </dsp:nvSpPr>
      <dsp:spPr>
        <a:xfrm>
          <a:off x="0" y="2415903"/>
          <a:ext cx="4794348" cy="65746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l-GR" sz="2700" b="1" kern="1200" dirty="0">
              <a:latin typeface="Calibri"/>
              <a:ea typeface="+mn-ea"/>
              <a:cs typeface="+mn-cs"/>
            </a:rPr>
            <a:t>Επαγγελματική  αλληλογραφία</a:t>
          </a:r>
        </a:p>
      </dsp:txBody>
      <dsp:txXfrm>
        <a:off x="32095" y="2447998"/>
        <a:ext cx="4730158" cy="5932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71E0E-131A-4DF4-8BCF-9CA2457B273B}">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C61D9-C601-4C30-9D2D-1F018F9026E2}">
      <dsp:nvSpPr>
        <dsp:cNvPr id="0" name=""/>
        <dsp:cNvSpPr/>
      </dsp:nvSpPr>
      <dsp:spPr>
        <a:xfrm>
          <a:off x="376522" y="280590"/>
          <a:ext cx="684586" cy="68458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063B3C-C1DD-4669-B32E-C0739B5CB1CB}">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rtl="0">
            <a:lnSpc>
              <a:spcPct val="90000"/>
            </a:lnSpc>
            <a:spcBef>
              <a:spcPct val="0"/>
            </a:spcBef>
            <a:spcAft>
              <a:spcPct val="35000"/>
            </a:spcAft>
            <a:buNone/>
          </a:pPr>
          <a:r>
            <a:rPr lang="el-GR" sz="2300" kern="1200" noProof="0" dirty="0">
              <a:latin typeface="Calibri Light"/>
            </a:rPr>
            <a:t>Η ίδια</a:t>
          </a:r>
          <a:r>
            <a:rPr lang="el-GR" sz="2300" kern="1200" noProof="0" dirty="0"/>
            <a:t> ευκολία χρήσης του τηλεφώνου δημιουργεί συχνά τεράστιο επιπλέον φόρτο εργασίας για το προσωπικό του γραφείου και τους Ε.Υ.</a:t>
          </a:r>
        </a:p>
      </dsp:txBody>
      <dsp:txXfrm>
        <a:off x="1437631" y="531"/>
        <a:ext cx="9077968" cy="1244702"/>
      </dsp:txXfrm>
    </dsp:sp>
    <dsp:sp modelId="{FD7AFBA8-C5A6-4B4D-9297-E75D9420414D}">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975763-089F-49C2-9198-BA4452BD0A7D}">
      <dsp:nvSpPr>
        <dsp:cNvPr id="0" name=""/>
        <dsp:cNvSpPr/>
      </dsp:nvSpPr>
      <dsp:spPr>
        <a:xfrm>
          <a:off x="376522" y="1836468"/>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943AD9-4295-49B9-B811-CAF53AE81BAA}">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l-GR" sz="2300" kern="1200" noProof="0" dirty="0"/>
            <a:t>Ένα γραφείο δύο γιατρών μπορεί να έχει 3-4 τηλεφωνικές γραμμές που χρησιμοποιούνται συνεχώς από τις 8 π.μ. έως τις 8 μ.μ. σε ορισμένες περιπτώσεις. </a:t>
          </a:r>
        </a:p>
      </dsp:txBody>
      <dsp:txXfrm>
        <a:off x="1437631" y="1556410"/>
        <a:ext cx="9077968" cy="1244702"/>
      </dsp:txXfrm>
    </dsp:sp>
    <dsp:sp modelId="{B3659F0A-9CEE-4C71-A8FD-1BAAD75014C9}">
      <dsp:nvSpPr>
        <dsp:cNvPr id="0" name=""/>
        <dsp:cNvSpPr/>
      </dsp:nvSpPr>
      <dsp:spPr>
        <a:xfrm>
          <a:off x="0" y="3112289"/>
          <a:ext cx="10515600" cy="1244702"/>
        </a:xfrm>
        <a:prstGeom prst="roundRect">
          <a:avLst>
            <a:gd name="adj" fmla="val 10000"/>
          </a:avLst>
        </a:prstGeom>
        <a:solidFill>
          <a:srgbClr val="FBA905"/>
        </a:solidFill>
        <a:ln>
          <a:noFill/>
        </a:ln>
        <a:effectLst/>
      </dsp:spPr>
      <dsp:style>
        <a:lnRef idx="0">
          <a:scrgbClr r="0" g="0" b="0"/>
        </a:lnRef>
        <a:fillRef idx="1">
          <a:scrgbClr r="0" g="0" b="0"/>
        </a:fillRef>
        <a:effectRef idx="0">
          <a:scrgbClr r="0" g="0" b="0"/>
        </a:effectRef>
        <a:fontRef idx="minor"/>
      </dsp:style>
    </dsp:sp>
    <dsp:sp modelId="{4656365C-7815-443D-9612-DA1B199CB476}">
      <dsp:nvSpPr>
        <dsp:cNvPr id="0" name=""/>
        <dsp:cNvSpPr/>
      </dsp:nvSpPr>
      <dsp:spPr>
        <a:xfrm>
          <a:off x="376522" y="3392347"/>
          <a:ext cx="684586" cy="68458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E4E13B-9601-438B-87C3-C60657EBAF0B}">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l-GR" sz="2300" kern="1200" noProof="0" dirty="0"/>
            <a:t>Πολλές από αυτές τις κλήσεις σχετίζονται με την πραγματοποίηση ή την αλλαγή ραντεβού, την κλήση για την υποβολή αιτημάτων ανταλλαγής συνταγών, την ασφάλιση και τις χρεώσεις κ.λπ.</a:t>
          </a:r>
        </a:p>
      </dsp:txBody>
      <dsp:txXfrm>
        <a:off x="1437631" y="3112289"/>
        <a:ext cx="9077968" cy="12447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B90D0D-2F22-4D32-A418-B4B4A1CF5476}">
      <dsp:nvSpPr>
        <dsp:cNvPr id="0" name=""/>
        <dsp:cNvSpPr/>
      </dsp:nvSpPr>
      <dsp:spPr>
        <a:xfrm>
          <a:off x="965591" y="1146689"/>
          <a:ext cx="771537" cy="71"/>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D18A8-AECA-424C-AAAC-007C57D98046}">
      <dsp:nvSpPr>
        <dsp:cNvPr id="0" name=""/>
        <dsp:cNvSpPr/>
      </dsp:nvSpPr>
      <dsp:spPr>
        <a:xfrm>
          <a:off x="1783421" y="1081915"/>
          <a:ext cx="88726" cy="166651"/>
        </a:xfrm>
        <a:prstGeom prst="chevron">
          <a:avLst>
            <a:gd name="adj" fmla="val 9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5D5947-FBFA-460E-8098-092A904D1D28}">
      <dsp:nvSpPr>
        <dsp:cNvPr id="0" name=""/>
        <dsp:cNvSpPr/>
      </dsp:nvSpPr>
      <dsp:spPr>
        <a:xfrm>
          <a:off x="489026" y="766602"/>
          <a:ext cx="760245" cy="760245"/>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02" tIns="29502" rIns="29502" bIns="29502" numCol="1" spcCol="1270" anchor="ctr" anchorCtr="0">
          <a:noAutofit/>
        </a:bodyPr>
        <a:lstStyle/>
        <a:p>
          <a:pPr marL="0" lvl="0" indent="0" algn="ctr" defTabSz="1511300">
            <a:lnSpc>
              <a:spcPct val="90000"/>
            </a:lnSpc>
            <a:spcBef>
              <a:spcPct val="0"/>
            </a:spcBef>
            <a:spcAft>
              <a:spcPct val="35000"/>
            </a:spcAft>
            <a:buNone/>
          </a:pPr>
          <a:r>
            <a:rPr lang="en-US" sz="3400" kern="1200"/>
            <a:t>1</a:t>
          </a:r>
        </a:p>
      </dsp:txBody>
      <dsp:txXfrm>
        <a:off x="600361" y="877937"/>
        <a:ext cx="537575" cy="537575"/>
      </dsp:txXfrm>
    </dsp:sp>
    <dsp:sp modelId="{0461110F-1AB0-4529-8B59-246F0F428619}">
      <dsp:nvSpPr>
        <dsp:cNvPr id="0" name=""/>
        <dsp:cNvSpPr/>
      </dsp:nvSpPr>
      <dsp:spPr>
        <a:xfrm>
          <a:off x="1169" y="1692447"/>
          <a:ext cx="1777942" cy="3255525"/>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246" tIns="165100" rIns="140246" bIns="165100" numCol="1" spcCol="1270" anchor="t" anchorCtr="0">
          <a:noAutofit/>
        </a:bodyPr>
        <a:lstStyle/>
        <a:p>
          <a:pPr marL="0" lvl="0" indent="0" algn="l" defTabSz="800100">
            <a:lnSpc>
              <a:spcPct val="90000"/>
            </a:lnSpc>
            <a:spcBef>
              <a:spcPct val="0"/>
            </a:spcBef>
            <a:spcAft>
              <a:spcPct val="35000"/>
            </a:spcAft>
            <a:buNone/>
          </a:pPr>
          <a:r>
            <a:rPr lang="el-GR" sz="1800" kern="1200" noProof="0" dirty="0"/>
            <a:t>Απαιτεί τη δουλειά ενός έμπειρου γραφείου προσωπικού που ξέρει πώς να ελέγχει και να ταξινομεί  </a:t>
          </a:r>
          <a:r>
            <a:rPr lang="el-GR" sz="1800" kern="1200" noProof="0" dirty="0" err="1"/>
            <a:t>αποτελεσμα-τικά</a:t>
          </a:r>
          <a:r>
            <a:rPr lang="el-GR" sz="1800" kern="1200" noProof="0" dirty="0"/>
            <a:t> τις κλήσεις.</a:t>
          </a:r>
        </a:p>
      </dsp:txBody>
      <dsp:txXfrm>
        <a:off x="1169" y="2048035"/>
        <a:ext cx="1777942" cy="2899937"/>
      </dsp:txXfrm>
    </dsp:sp>
    <dsp:sp modelId="{E3CCF2A4-78C4-4164-AA5C-6D717F94EAE0}">
      <dsp:nvSpPr>
        <dsp:cNvPr id="0" name=""/>
        <dsp:cNvSpPr/>
      </dsp:nvSpPr>
      <dsp:spPr>
        <a:xfrm>
          <a:off x="1976660" y="1146689"/>
          <a:ext cx="1729178" cy="7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C9B7FC-2B7E-4A2C-89CD-27F36F0C1B21}">
      <dsp:nvSpPr>
        <dsp:cNvPr id="0" name=""/>
        <dsp:cNvSpPr/>
      </dsp:nvSpPr>
      <dsp:spPr>
        <a:xfrm>
          <a:off x="3751950" y="1081915"/>
          <a:ext cx="88380" cy="166652"/>
        </a:xfrm>
        <a:prstGeom prst="chevron">
          <a:avLst>
            <a:gd name="adj" fmla="val 9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081E84-E1BC-4308-B6FF-2588A7DC34E0}">
      <dsp:nvSpPr>
        <dsp:cNvPr id="0" name=""/>
        <dsp:cNvSpPr/>
      </dsp:nvSpPr>
      <dsp:spPr>
        <a:xfrm>
          <a:off x="2461127" y="766602"/>
          <a:ext cx="760245" cy="760245"/>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02" tIns="29502" rIns="29502" bIns="29502" numCol="1" spcCol="1270" anchor="ctr" anchorCtr="0">
          <a:noAutofit/>
        </a:bodyPr>
        <a:lstStyle/>
        <a:p>
          <a:pPr marL="0" lvl="0" indent="0" algn="ctr" defTabSz="1511300">
            <a:lnSpc>
              <a:spcPct val="90000"/>
            </a:lnSpc>
            <a:spcBef>
              <a:spcPct val="0"/>
            </a:spcBef>
            <a:spcAft>
              <a:spcPct val="35000"/>
            </a:spcAft>
            <a:buNone/>
          </a:pPr>
          <a:r>
            <a:rPr lang="en-US" sz="3400" kern="1200"/>
            <a:t>2</a:t>
          </a:r>
        </a:p>
      </dsp:txBody>
      <dsp:txXfrm>
        <a:off x="2572462" y="877937"/>
        <a:ext cx="537575" cy="537575"/>
      </dsp:txXfrm>
    </dsp:sp>
    <dsp:sp modelId="{2171C11A-F025-4106-ACAA-58E09976B470}">
      <dsp:nvSpPr>
        <dsp:cNvPr id="0" name=""/>
        <dsp:cNvSpPr/>
      </dsp:nvSpPr>
      <dsp:spPr>
        <a:xfrm>
          <a:off x="1976660" y="1692447"/>
          <a:ext cx="1729178" cy="3255525"/>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400" tIns="165100" rIns="136400" bIns="165100" numCol="1" spcCol="1270" anchor="t" anchorCtr="0">
          <a:noAutofit/>
        </a:bodyPr>
        <a:lstStyle/>
        <a:p>
          <a:pPr marL="0" lvl="0" indent="0" algn="l" defTabSz="800100">
            <a:lnSpc>
              <a:spcPct val="90000"/>
            </a:lnSpc>
            <a:spcBef>
              <a:spcPct val="0"/>
            </a:spcBef>
            <a:spcAft>
              <a:spcPct val="35000"/>
            </a:spcAft>
            <a:buNone/>
          </a:pPr>
          <a:r>
            <a:rPr lang="el-GR" sz="1800" kern="1200" noProof="0" dirty="0"/>
            <a:t>Είναι επιτακτική ανάγκη τα μέλη του προσωπικού  να γνωρίζουν πώς να το κάνουν σωστά.</a:t>
          </a:r>
        </a:p>
      </dsp:txBody>
      <dsp:txXfrm>
        <a:off x="1976660" y="2038283"/>
        <a:ext cx="1729178" cy="2909689"/>
      </dsp:txXfrm>
    </dsp:sp>
    <dsp:sp modelId="{81534297-4E70-4E60-8C30-C0E7D2CE87F9}">
      <dsp:nvSpPr>
        <dsp:cNvPr id="0" name=""/>
        <dsp:cNvSpPr/>
      </dsp:nvSpPr>
      <dsp:spPr>
        <a:xfrm>
          <a:off x="3897970" y="1146689"/>
          <a:ext cx="1729178" cy="7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68AECA-3720-4D0F-B4C5-2DDF7A346F91}">
      <dsp:nvSpPr>
        <dsp:cNvPr id="0" name=""/>
        <dsp:cNvSpPr/>
      </dsp:nvSpPr>
      <dsp:spPr>
        <a:xfrm>
          <a:off x="5673260" y="1081915"/>
          <a:ext cx="88380" cy="166652"/>
        </a:xfrm>
        <a:prstGeom prst="chevron">
          <a:avLst>
            <a:gd name="adj" fmla="val 9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98131A-EE3C-4547-A8B6-F6E1E4B09FF6}">
      <dsp:nvSpPr>
        <dsp:cNvPr id="0" name=""/>
        <dsp:cNvSpPr/>
      </dsp:nvSpPr>
      <dsp:spPr>
        <a:xfrm>
          <a:off x="4382437" y="766602"/>
          <a:ext cx="760245" cy="760245"/>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02" tIns="29502" rIns="29502" bIns="29502" numCol="1" spcCol="1270" anchor="ctr" anchorCtr="0">
          <a:noAutofit/>
        </a:bodyPr>
        <a:lstStyle/>
        <a:p>
          <a:pPr marL="0" lvl="0" indent="0" algn="ctr" defTabSz="1511300">
            <a:lnSpc>
              <a:spcPct val="90000"/>
            </a:lnSpc>
            <a:spcBef>
              <a:spcPct val="0"/>
            </a:spcBef>
            <a:spcAft>
              <a:spcPct val="35000"/>
            </a:spcAft>
            <a:buNone/>
          </a:pPr>
          <a:r>
            <a:rPr lang="en-US" sz="3400" kern="1200"/>
            <a:t>3</a:t>
          </a:r>
        </a:p>
      </dsp:txBody>
      <dsp:txXfrm>
        <a:off x="4493772" y="877937"/>
        <a:ext cx="537575" cy="537575"/>
      </dsp:txXfrm>
    </dsp:sp>
    <dsp:sp modelId="{BA261EFB-45AC-4E77-B77A-5161D043C554}">
      <dsp:nvSpPr>
        <dsp:cNvPr id="0" name=""/>
        <dsp:cNvSpPr/>
      </dsp:nvSpPr>
      <dsp:spPr>
        <a:xfrm>
          <a:off x="3897970" y="1692447"/>
          <a:ext cx="1729178" cy="3255525"/>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400" tIns="165100" rIns="136400" bIns="165100" numCol="1" spcCol="1270" anchor="t" anchorCtr="0">
          <a:noAutofit/>
        </a:bodyPr>
        <a:lstStyle/>
        <a:p>
          <a:pPr marL="0" lvl="0" indent="0" algn="l" defTabSz="800100">
            <a:lnSpc>
              <a:spcPct val="90000"/>
            </a:lnSpc>
            <a:spcBef>
              <a:spcPct val="0"/>
            </a:spcBef>
            <a:spcAft>
              <a:spcPct val="35000"/>
            </a:spcAft>
            <a:buNone/>
          </a:pPr>
          <a:r>
            <a:rPr lang="el-GR" sz="1800" kern="1200" noProof="0" dirty="0"/>
            <a:t>Χρειάζεται εμπειρία, καθοδήγησή  και εκπαίδευση. </a:t>
          </a:r>
        </a:p>
      </dsp:txBody>
      <dsp:txXfrm>
        <a:off x="3897970" y="2038283"/>
        <a:ext cx="1729178" cy="2909689"/>
      </dsp:txXfrm>
    </dsp:sp>
    <dsp:sp modelId="{60FA706E-1680-4E8E-A439-50AEDF670271}">
      <dsp:nvSpPr>
        <dsp:cNvPr id="0" name=""/>
        <dsp:cNvSpPr/>
      </dsp:nvSpPr>
      <dsp:spPr>
        <a:xfrm>
          <a:off x="5819279" y="1146689"/>
          <a:ext cx="1729178" cy="7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F718BD-4588-4637-8230-0A8498ABD89B}">
      <dsp:nvSpPr>
        <dsp:cNvPr id="0" name=""/>
        <dsp:cNvSpPr/>
      </dsp:nvSpPr>
      <dsp:spPr>
        <a:xfrm>
          <a:off x="7594570" y="1081915"/>
          <a:ext cx="88380" cy="166652"/>
        </a:xfrm>
        <a:prstGeom prst="chevron">
          <a:avLst>
            <a:gd name="adj" fmla="val 9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55FD41-017F-4D2D-9B37-37ADBBBED2D5}">
      <dsp:nvSpPr>
        <dsp:cNvPr id="0" name=""/>
        <dsp:cNvSpPr/>
      </dsp:nvSpPr>
      <dsp:spPr>
        <a:xfrm>
          <a:off x="6303746" y="766602"/>
          <a:ext cx="760245" cy="760245"/>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02" tIns="29502" rIns="29502" bIns="29502" numCol="1" spcCol="1270" anchor="ctr" anchorCtr="0">
          <a:noAutofit/>
        </a:bodyPr>
        <a:lstStyle/>
        <a:p>
          <a:pPr marL="0" lvl="0" indent="0" algn="ctr" defTabSz="1511300">
            <a:lnSpc>
              <a:spcPct val="90000"/>
            </a:lnSpc>
            <a:spcBef>
              <a:spcPct val="0"/>
            </a:spcBef>
            <a:spcAft>
              <a:spcPct val="35000"/>
            </a:spcAft>
            <a:buNone/>
          </a:pPr>
          <a:r>
            <a:rPr lang="en-US" sz="3400" kern="1200"/>
            <a:t>4</a:t>
          </a:r>
        </a:p>
      </dsp:txBody>
      <dsp:txXfrm>
        <a:off x="6415081" y="877937"/>
        <a:ext cx="537575" cy="537575"/>
      </dsp:txXfrm>
    </dsp:sp>
    <dsp:sp modelId="{A1DE0139-3944-4DC5-9C83-69D1BB6FE90A}">
      <dsp:nvSpPr>
        <dsp:cNvPr id="0" name=""/>
        <dsp:cNvSpPr/>
      </dsp:nvSpPr>
      <dsp:spPr>
        <a:xfrm>
          <a:off x="5819279" y="1692447"/>
          <a:ext cx="1729178" cy="3255525"/>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400" tIns="165100" rIns="136400" bIns="165100" numCol="1" spcCol="1270" anchor="t" anchorCtr="0">
          <a:noAutofit/>
        </a:bodyPr>
        <a:lstStyle/>
        <a:p>
          <a:pPr marL="0" lvl="0" indent="0" algn="l" defTabSz="800100">
            <a:lnSpc>
              <a:spcPct val="90000"/>
            </a:lnSpc>
            <a:spcBef>
              <a:spcPct val="0"/>
            </a:spcBef>
            <a:spcAft>
              <a:spcPct val="35000"/>
            </a:spcAft>
            <a:buNone/>
          </a:pPr>
          <a:r>
            <a:rPr lang="el-GR" sz="1800" kern="1200" noProof="0" dirty="0"/>
            <a:t>Ακόμα και αν είχαν εργαστεί σε κάποιο γραφείο πριν, δεν σημαίνει ότι γνωρίζουν πως να το κάνουν. </a:t>
          </a:r>
        </a:p>
      </dsp:txBody>
      <dsp:txXfrm>
        <a:off x="5819279" y="2038283"/>
        <a:ext cx="1729178" cy="2909689"/>
      </dsp:txXfrm>
    </dsp:sp>
    <dsp:sp modelId="{E42CECE6-E165-4294-BD2B-A61E9808E484}">
      <dsp:nvSpPr>
        <dsp:cNvPr id="0" name=""/>
        <dsp:cNvSpPr/>
      </dsp:nvSpPr>
      <dsp:spPr>
        <a:xfrm>
          <a:off x="7740589" y="1146688"/>
          <a:ext cx="1729178" cy="7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8524F0-68C5-4DAD-87B1-DE12FBD7A6CB}">
      <dsp:nvSpPr>
        <dsp:cNvPr id="0" name=""/>
        <dsp:cNvSpPr/>
      </dsp:nvSpPr>
      <dsp:spPr>
        <a:xfrm>
          <a:off x="9515879" y="1081915"/>
          <a:ext cx="88380" cy="166652"/>
        </a:xfrm>
        <a:prstGeom prst="chevron">
          <a:avLst>
            <a:gd name="adj" fmla="val 9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F111C3-2DF6-428C-8DE0-0B9C726995B0}">
      <dsp:nvSpPr>
        <dsp:cNvPr id="0" name=""/>
        <dsp:cNvSpPr/>
      </dsp:nvSpPr>
      <dsp:spPr>
        <a:xfrm>
          <a:off x="8225056" y="766602"/>
          <a:ext cx="760245" cy="760245"/>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02" tIns="29502" rIns="29502" bIns="29502" numCol="1" spcCol="1270" anchor="ctr" anchorCtr="0">
          <a:noAutofit/>
        </a:bodyPr>
        <a:lstStyle/>
        <a:p>
          <a:pPr marL="0" lvl="0" indent="0" algn="ctr" defTabSz="1511300">
            <a:lnSpc>
              <a:spcPct val="90000"/>
            </a:lnSpc>
            <a:spcBef>
              <a:spcPct val="0"/>
            </a:spcBef>
            <a:spcAft>
              <a:spcPct val="35000"/>
            </a:spcAft>
            <a:buNone/>
          </a:pPr>
          <a:r>
            <a:rPr lang="en-US" sz="3400" kern="1200"/>
            <a:t>5</a:t>
          </a:r>
        </a:p>
      </dsp:txBody>
      <dsp:txXfrm>
        <a:off x="8336391" y="877937"/>
        <a:ext cx="537575" cy="537575"/>
      </dsp:txXfrm>
    </dsp:sp>
    <dsp:sp modelId="{070A9D5F-8460-4BAF-8C63-8FD24BB251F8}">
      <dsp:nvSpPr>
        <dsp:cNvPr id="0" name=""/>
        <dsp:cNvSpPr/>
      </dsp:nvSpPr>
      <dsp:spPr>
        <a:xfrm>
          <a:off x="7740589" y="1692447"/>
          <a:ext cx="1729178" cy="3255525"/>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400" tIns="165100" rIns="136400" bIns="165100" numCol="1" spcCol="1270" anchor="t" anchorCtr="0">
          <a:noAutofit/>
        </a:bodyPr>
        <a:lstStyle/>
        <a:p>
          <a:pPr marL="0" lvl="0" indent="0" algn="l" defTabSz="800100">
            <a:lnSpc>
              <a:spcPct val="90000"/>
            </a:lnSpc>
            <a:spcBef>
              <a:spcPct val="0"/>
            </a:spcBef>
            <a:spcAft>
              <a:spcPct val="35000"/>
            </a:spcAft>
            <a:buNone/>
          </a:pPr>
          <a:r>
            <a:rPr lang="el-GR" sz="1800" kern="1200" noProof="0" dirty="0"/>
            <a:t>Το προσωπικό είναι η πρώτη γραμμή ανάμεσα  </a:t>
          </a:r>
        </a:p>
        <a:p>
          <a:pPr marL="0" lvl="0" indent="0" algn="l" defTabSz="800100">
            <a:lnSpc>
              <a:spcPct val="90000"/>
            </a:lnSpc>
            <a:spcBef>
              <a:spcPct val="0"/>
            </a:spcBef>
            <a:spcAft>
              <a:spcPct val="35000"/>
            </a:spcAft>
            <a:buNone/>
          </a:pPr>
          <a:r>
            <a:rPr lang="el-GR" sz="1800" kern="1200" noProof="0" dirty="0"/>
            <a:t>στους ασθενείς και το υγειονομικό προσωπικό.</a:t>
          </a:r>
        </a:p>
      </dsp:txBody>
      <dsp:txXfrm>
        <a:off x="7740589" y="2038283"/>
        <a:ext cx="1729178" cy="2909689"/>
      </dsp:txXfrm>
    </dsp:sp>
    <dsp:sp modelId="{2E3A7836-3CB5-4909-BFAA-AD788B262C7A}">
      <dsp:nvSpPr>
        <dsp:cNvPr id="0" name=""/>
        <dsp:cNvSpPr/>
      </dsp:nvSpPr>
      <dsp:spPr>
        <a:xfrm>
          <a:off x="9661899" y="1146688"/>
          <a:ext cx="864589" cy="7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53A0A8-303D-431A-AC04-33EA682651F7}">
      <dsp:nvSpPr>
        <dsp:cNvPr id="0" name=""/>
        <dsp:cNvSpPr/>
      </dsp:nvSpPr>
      <dsp:spPr>
        <a:xfrm>
          <a:off x="10146365" y="766602"/>
          <a:ext cx="760245" cy="760245"/>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02" tIns="29502" rIns="29502" bIns="29502" numCol="1" spcCol="1270" anchor="ctr" anchorCtr="0">
          <a:noAutofit/>
        </a:bodyPr>
        <a:lstStyle/>
        <a:p>
          <a:pPr marL="0" lvl="0" indent="0" algn="ctr" defTabSz="1511300">
            <a:lnSpc>
              <a:spcPct val="90000"/>
            </a:lnSpc>
            <a:spcBef>
              <a:spcPct val="0"/>
            </a:spcBef>
            <a:spcAft>
              <a:spcPct val="35000"/>
            </a:spcAft>
            <a:buNone/>
          </a:pPr>
          <a:r>
            <a:rPr lang="en-US" sz="3400" kern="1200"/>
            <a:t>6</a:t>
          </a:r>
        </a:p>
      </dsp:txBody>
      <dsp:txXfrm>
        <a:off x="10257700" y="877937"/>
        <a:ext cx="537575" cy="537575"/>
      </dsp:txXfrm>
    </dsp:sp>
    <dsp:sp modelId="{5EB138E2-4AAE-41BC-9145-F5D59042387E}">
      <dsp:nvSpPr>
        <dsp:cNvPr id="0" name=""/>
        <dsp:cNvSpPr/>
      </dsp:nvSpPr>
      <dsp:spPr>
        <a:xfrm>
          <a:off x="9661899" y="1692447"/>
          <a:ext cx="1729178" cy="3255525"/>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400" tIns="165100" rIns="136400" bIns="165100" numCol="1" spcCol="1270" anchor="t" anchorCtr="0">
          <a:noAutofit/>
        </a:bodyPr>
        <a:lstStyle/>
        <a:p>
          <a:pPr marL="0" lvl="0" indent="0" algn="l" defTabSz="800100">
            <a:lnSpc>
              <a:spcPct val="90000"/>
            </a:lnSpc>
            <a:spcBef>
              <a:spcPct val="0"/>
            </a:spcBef>
            <a:spcAft>
              <a:spcPct val="35000"/>
            </a:spcAft>
            <a:buNone/>
          </a:pPr>
          <a:r>
            <a:rPr lang="el-GR" sz="1800" kern="1200" noProof="0" dirty="0"/>
            <a:t>Η πρώτη τους συνάντηση με τον ασθενή πιθανότατα θα γίνει μέσω τηλεφώνου. </a:t>
          </a:r>
        </a:p>
      </dsp:txBody>
      <dsp:txXfrm>
        <a:off x="9661899" y="2038283"/>
        <a:ext cx="1729178" cy="29096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C81562-49F4-4EBA-A540-B27B22128A64}">
      <dsp:nvSpPr>
        <dsp:cNvPr id="0" name=""/>
        <dsp:cNvSpPr/>
      </dsp:nvSpPr>
      <dsp:spPr>
        <a:xfrm>
          <a:off x="3080" y="385801"/>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Γραμμή Θέματος</a:t>
          </a:r>
        </a:p>
      </dsp:txBody>
      <dsp:txXfrm>
        <a:off x="3080" y="385801"/>
        <a:ext cx="2444055" cy="1466433"/>
      </dsp:txXfrm>
    </dsp:sp>
    <dsp:sp modelId="{BEC69526-938D-442D-8DA1-A2DBBB232521}">
      <dsp:nvSpPr>
        <dsp:cNvPr id="0" name=""/>
        <dsp:cNvSpPr/>
      </dsp:nvSpPr>
      <dsp:spPr>
        <a:xfrm>
          <a:off x="2691541" y="385801"/>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Περιεχόμενο μηνύματος</a:t>
          </a:r>
        </a:p>
      </dsp:txBody>
      <dsp:txXfrm>
        <a:off x="2691541" y="385801"/>
        <a:ext cx="2444055" cy="1466433"/>
      </dsp:txXfrm>
    </dsp:sp>
    <dsp:sp modelId="{2D519428-A16F-4C6D-AFEE-5405A6E40E0D}">
      <dsp:nvSpPr>
        <dsp:cNvPr id="0" name=""/>
        <dsp:cNvSpPr/>
      </dsp:nvSpPr>
      <dsp:spPr>
        <a:xfrm>
          <a:off x="5380002" y="385801"/>
          <a:ext cx="2444055" cy="14664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Ολοκλήρωση και υποφραφή</a:t>
          </a:r>
        </a:p>
      </dsp:txBody>
      <dsp:txXfrm>
        <a:off x="5380002" y="385801"/>
        <a:ext cx="2444055" cy="1466433"/>
      </dsp:txXfrm>
    </dsp:sp>
    <dsp:sp modelId="{3EEEFFD4-DD1E-4A8B-9BAB-35CDA987E0A2}">
      <dsp:nvSpPr>
        <dsp:cNvPr id="0" name=""/>
        <dsp:cNvSpPr/>
      </dsp:nvSpPr>
      <dsp:spPr>
        <a:xfrm>
          <a:off x="8068463" y="385801"/>
          <a:ext cx="2444055" cy="146643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Έλεγχος και επιμέλεια</a:t>
          </a:r>
        </a:p>
      </dsp:txBody>
      <dsp:txXfrm>
        <a:off x="8068463" y="385801"/>
        <a:ext cx="2444055" cy="1466433"/>
      </dsp:txXfrm>
    </dsp:sp>
    <dsp:sp modelId="{BDF59D3C-1CF9-4B17-BD49-40ED86A3D5F2}">
      <dsp:nvSpPr>
        <dsp:cNvPr id="0" name=""/>
        <dsp:cNvSpPr/>
      </dsp:nvSpPr>
      <dsp:spPr>
        <a:xfrm>
          <a:off x="3080" y="2096640"/>
          <a:ext cx="2444055" cy="1466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Κοινοποίηση και Κρυφή Κοινοποίηση</a:t>
          </a:r>
        </a:p>
      </dsp:txBody>
      <dsp:txXfrm>
        <a:off x="3080" y="2096640"/>
        <a:ext cx="2444055" cy="1466433"/>
      </dsp:txXfrm>
    </dsp:sp>
    <dsp:sp modelId="{2A88AE41-C5E9-408D-A034-B6967F47D44F}">
      <dsp:nvSpPr>
        <dsp:cNvPr id="0" name=""/>
        <dsp:cNvSpPr/>
      </dsp:nvSpPr>
      <dsp:spPr>
        <a:xfrm>
          <a:off x="2691541" y="2096640"/>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Απάντηση σε όλους</a:t>
          </a:r>
        </a:p>
      </dsp:txBody>
      <dsp:txXfrm>
        <a:off x="2691541" y="2096640"/>
        <a:ext cx="2444055" cy="1466433"/>
      </dsp:txXfrm>
    </dsp:sp>
    <dsp:sp modelId="{7AAE2E75-16CD-4F8C-BEE7-A16D9C4C9274}">
      <dsp:nvSpPr>
        <dsp:cNvPr id="0" name=""/>
        <dsp:cNvSpPr/>
      </dsp:nvSpPr>
      <dsp:spPr>
        <a:xfrm>
          <a:off x="5380002" y="2096640"/>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Προώθηση μηνυμάτων ηλεκτρονικού ταχυδρομείου</a:t>
          </a:r>
        </a:p>
      </dsp:txBody>
      <dsp:txXfrm>
        <a:off x="5380002" y="2096640"/>
        <a:ext cx="2444055" cy="1466433"/>
      </dsp:txXfrm>
    </dsp:sp>
    <dsp:sp modelId="{B221C77E-182B-4B10-AF17-9F9DE4FCF69F}">
      <dsp:nvSpPr>
        <dsp:cNvPr id="0" name=""/>
        <dsp:cNvSpPr/>
      </dsp:nvSpPr>
      <dsp:spPr>
        <a:xfrm>
          <a:off x="8068463" y="2096640"/>
          <a:ext cx="2444055" cy="14664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Συνημμένα</a:t>
          </a:r>
        </a:p>
      </dsp:txBody>
      <dsp:txXfrm>
        <a:off x="8068463" y="2096640"/>
        <a:ext cx="2444055" cy="14664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AAB03-0456-44E7-8718-E30F80045950}">
      <dsp:nvSpPr>
        <dsp:cNvPr id="0" name=""/>
        <dsp:cNvSpPr/>
      </dsp:nvSpPr>
      <dsp:spPr>
        <a:xfrm>
          <a:off x="0" y="2703"/>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E3418F-E642-4C8A-9A0D-2BC67435FF6D}">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l-GR" sz="2800" kern="1200" noProof="0" dirty="0"/>
            <a:t>Ο τίτλος θα πρέπει να είναι περιγραφικός, σύντομος και περιεκτικός. </a:t>
          </a:r>
        </a:p>
      </dsp:txBody>
      <dsp:txXfrm>
        <a:off x="0" y="2703"/>
        <a:ext cx="6900512" cy="1843578"/>
      </dsp:txXfrm>
    </dsp:sp>
    <dsp:sp modelId="{FB593264-06FE-45CA-8294-388E3C01BF02}">
      <dsp:nvSpPr>
        <dsp:cNvPr id="0" name=""/>
        <dsp:cNvSpPr/>
      </dsp:nvSpPr>
      <dsp:spPr>
        <a:xfrm>
          <a:off x="0" y="1846281"/>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CE9B14-FB62-4E17-843D-5F52ABC9D7FD}">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l-GR" sz="2800" kern="1200" noProof="0" dirty="0"/>
            <a:t>Ημερομηνίες ή προθεσμίες θα πρέπει να περιλαμβάνονται.</a:t>
          </a:r>
        </a:p>
      </dsp:txBody>
      <dsp:txXfrm>
        <a:off x="0" y="1846281"/>
        <a:ext cx="6900512" cy="1843578"/>
      </dsp:txXfrm>
    </dsp:sp>
    <dsp:sp modelId="{716435F1-BF7B-4C1A-9F0D-8951B89D7AAF}">
      <dsp:nvSpPr>
        <dsp:cNvPr id="0" name=""/>
        <dsp:cNvSpPr/>
      </dsp:nvSpPr>
      <dsp:spPr>
        <a:xfrm>
          <a:off x="0" y="3689859"/>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56548E-1CB6-4993-B3D6-CD65990FF087}">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l-GR" sz="2800" kern="1200" noProof="0" dirty="0"/>
            <a:t>Τυχόν διορθώσεις στο κυρίως θέμα, θα πρέπει αντίστοιχα να γίνουν και στον τίτλο.</a:t>
          </a:r>
        </a:p>
      </dsp:txBody>
      <dsp:txXfrm>
        <a:off x="0" y="3689859"/>
        <a:ext cx="6900512" cy="18435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552D9-CA86-4F32-A025-1F703851D46F}">
      <dsp:nvSpPr>
        <dsp:cNvPr id="0" name=""/>
        <dsp:cNvSpPr/>
      </dsp:nvSpPr>
      <dsp:spPr>
        <a:xfrm>
          <a:off x="0" y="0"/>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3A4F76-696D-42AE-A6B6-55493A1812E8}">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l-GR" sz="2800" kern="1200" noProof="0" dirty="0">
              <a:latin typeface="Calibri Light"/>
            </a:rPr>
            <a:t>Πλήρες</a:t>
          </a:r>
          <a:r>
            <a:rPr lang="el-GR" sz="2800" kern="1200" noProof="0" dirty="0"/>
            <a:t> όνομα </a:t>
          </a:r>
        </a:p>
      </dsp:txBody>
      <dsp:txXfrm>
        <a:off x="0" y="0"/>
        <a:ext cx="6900512" cy="1384035"/>
      </dsp:txXfrm>
    </dsp:sp>
    <dsp:sp modelId="{47461102-E338-4FAB-8CA3-563BDF8F4BB9}">
      <dsp:nvSpPr>
        <dsp:cNvPr id="0" name=""/>
        <dsp:cNvSpPr/>
      </dsp:nvSpPr>
      <dsp:spPr>
        <a:xfrm>
          <a:off x="0" y="1384035"/>
          <a:ext cx="6900512"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1A4435-0913-4B72-A0CB-76E844264570}">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l-GR" sz="2800" kern="1200" noProof="0" dirty="0"/>
            <a:t>Τίτλος</a:t>
          </a:r>
        </a:p>
      </dsp:txBody>
      <dsp:txXfrm>
        <a:off x="0" y="1384035"/>
        <a:ext cx="6900512" cy="1384035"/>
      </dsp:txXfrm>
    </dsp:sp>
    <dsp:sp modelId="{3C30AF2A-7696-4274-8FD6-335515FA3CBB}">
      <dsp:nvSpPr>
        <dsp:cNvPr id="0" name=""/>
        <dsp:cNvSpPr/>
      </dsp:nvSpPr>
      <dsp:spPr>
        <a:xfrm>
          <a:off x="0" y="2768070"/>
          <a:ext cx="6900512"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23227A-8226-4320-AA8B-13DDAC77AD41}">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l-GR" sz="2800" kern="1200" noProof="0" dirty="0"/>
            <a:t>Εταιρεία</a:t>
          </a:r>
        </a:p>
      </dsp:txBody>
      <dsp:txXfrm>
        <a:off x="0" y="2768070"/>
        <a:ext cx="6900512" cy="1384035"/>
      </dsp:txXfrm>
    </dsp:sp>
    <dsp:sp modelId="{4290E8B5-AF9C-4072-B699-A1DFB9FC3CFE}">
      <dsp:nvSpPr>
        <dsp:cNvPr id="0" name=""/>
        <dsp:cNvSpPr/>
      </dsp:nvSpPr>
      <dsp:spPr>
        <a:xfrm>
          <a:off x="0" y="4152105"/>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9FBA11-FBCA-43E0-BC8E-CB22E49E9E03}">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l-GR" sz="2800" kern="1200" noProof="0" dirty="0">
              <a:latin typeface="Calibri Light"/>
            </a:rPr>
            <a:t>Άλλοι</a:t>
          </a:r>
          <a:r>
            <a:rPr lang="el-GR" sz="2800" kern="1200" noProof="0" dirty="0"/>
            <a:t> διαθέσιμοι τρόποι επικοινωνίας όπως  τηλεφωνικός αριθμός, κινητό </a:t>
          </a:r>
          <a:r>
            <a:rPr lang="el-GR" sz="2800" kern="1200" noProof="0" dirty="0" err="1"/>
            <a:t>τηλέωνο</a:t>
          </a:r>
          <a:r>
            <a:rPr lang="el-GR" sz="2800" kern="1200" noProof="0" dirty="0"/>
            <a:t>.</a:t>
          </a:r>
        </a:p>
      </dsp:txBody>
      <dsp:txXfrm>
        <a:off x="0" y="4152105"/>
        <a:ext cx="6900512" cy="13840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196D77-565C-4F7E-8822-DCCD416E93E2}">
      <dsp:nvSpPr>
        <dsp:cNvPr id="0" name=""/>
        <dsp:cNvSpPr/>
      </dsp:nvSpPr>
      <dsp:spPr>
        <a:xfrm>
          <a:off x="0" y="125011"/>
          <a:ext cx="5811128" cy="176139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l-GR" sz="2500" kern="1200" dirty="0"/>
            <a:t>Μορφή γραπτής επικοινωνίας με τους ασθενείς, τους συναδέλφους</a:t>
          </a:r>
          <a:r>
            <a:rPr lang="el-GR" sz="2500" kern="1200" dirty="0">
              <a:latin typeface="Calibri Light"/>
            </a:rPr>
            <a:t> </a:t>
          </a:r>
          <a:r>
            <a:rPr lang="el-GR" sz="2500" kern="1200" dirty="0"/>
            <a:t> και τους άλλους ΕΥ</a:t>
          </a:r>
        </a:p>
      </dsp:txBody>
      <dsp:txXfrm>
        <a:off x="85984" y="210995"/>
        <a:ext cx="5639160" cy="1589430"/>
      </dsp:txXfrm>
    </dsp:sp>
    <dsp:sp modelId="{B13B74CA-079E-4938-A8FF-A1C6461DD798}">
      <dsp:nvSpPr>
        <dsp:cNvPr id="0" name=""/>
        <dsp:cNvSpPr/>
      </dsp:nvSpPr>
      <dsp:spPr>
        <a:xfrm>
          <a:off x="0" y="1958410"/>
          <a:ext cx="5811128" cy="1761398"/>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kern="1200" dirty="0"/>
            <a:t>Περιλαμβάνει: επιστολές υπενθύμισης ραντεβού, επιστολές χρέωσης ασθενών, επιστολές παραπομπής, επιστολές απουσίας, επιστολές ανακοινώσεων </a:t>
          </a:r>
          <a:r>
            <a:rPr lang="el-GR" sz="2500" kern="1200" dirty="0" err="1"/>
            <a:t>κ.λ.π</a:t>
          </a:r>
          <a:endParaRPr lang="el-GR" sz="2500" kern="1200" dirty="0"/>
        </a:p>
      </dsp:txBody>
      <dsp:txXfrm>
        <a:off x="85984" y="2044394"/>
        <a:ext cx="5639160" cy="1589430"/>
      </dsp:txXfrm>
    </dsp:sp>
    <dsp:sp modelId="{00682217-035C-4FDE-B6E6-3F707388654C}">
      <dsp:nvSpPr>
        <dsp:cNvPr id="0" name=""/>
        <dsp:cNvSpPr/>
      </dsp:nvSpPr>
      <dsp:spPr>
        <a:xfrm>
          <a:off x="0" y="3791808"/>
          <a:ext cx="5811128" cy="1761398"/>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l-GR" sz="2500" kern="1200" dirty="0"/>
            <a:t>Πρέπει να είναι ευανάγνωστες (χρήση κατά προτίμση Times New Roman ή </a:t>
          </a:r>
          <a:r>
            <a:rPr lang="el-GR" sz="2500" kern="1200" dirty="0" err="1"/>
            <a:t>Arial</a:t>
          </a:r>
          <a:r>
            <a:rPr lang="el-GR" sz="2500" kern="1200" dirty="0"/>
            <a:t>)</a:t>
          </a:r>
        </a:p>
      </dsp:txBody>
      <dsp:txXfrm>
        <a:off x="85984" y="3877792"/>
        <a:ext cx="5639160" cy="15894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09A5D9-C0C9-4F76-97F3-0EC3AE7816C4}" type="datetimeFigureOut">
              <a:t>12/12/2025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820BCB-B265-4B49-A741-DC3EAF238F18}" type="slidenum">
              <a:t>‹#›</a:t>
            </a:fld>
            <a:endParaRPr lang="en-US"/>
          </a:p>
        </p:txBody>
      </p:sp>
    </p:spTree>
    <p:extLst>
      <p:ext uri="{BB962C8B-B14F-4D97-AF65-F5344CB8AC3E}">
        <p14:creationId xmlns:p14="http://schemas.microsoft.com/office/powerpoint/2010/main" val="3950879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FFB67A-7357-423E-A760-3EB8804A3616}" type="slidenum">
              <a:rPr lang="en-US"/>
              <a:t>1</a:t>
            </a:fld>
            <a:endParaRPr lang="en-US"/>
          </a:p>
        </p:txBody>
      </p:sp>
    </p:spTree>
    <p:extLst>
      <p:ext uri="{BB962C8B-B14F-4D97-AF65-F5344CB8AC3E}">
        <p14:creationId xmlns:p14="http://schemas.microsoft.com/office/powerpoint/2010/main" val="3725434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hasCustomPrompt="1"/>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2397DEBD-B12F-4E6C-8B00-B4031BE8528B}" type="datetimeFigureOut">
              <a:rPr lang="el-GR" smtClean="0"/>
              <a:t>12/12/2025</a:t>
            </a:fld>
            <a:endParaRPr lang="el-GR"/>
          </a:p>
        </p:txBody>
      </p:sp>
      <p:sp>
        <p:nvSpPr>
          <p:cNvPr id="5" name="Θέση υποσέλιδου 4"/>
          <p:cNvSpPr>
            <a:spLocks noGrp="1"/>
          </p:cNvSpPr>
          <p:nvPr>
            <p:ph type="ftr" sz="quarter" idx="11"/>
          </p:nvPr>
        </p:nvSpPr>
        <p:spPr/>
        <p:txBody>
          <a:bodyPr/>
          <a:lstStyle/>
          <a:p>
            <a:r>
              <a:rPr lang="en-US"/>
              <a:t>Ta</a:t>
            </a:r>
            <a:endParaRPr lang="el-GR"/>
          </a:p>
        </p:txBody>
      </p:sp>
      <p:sp>
        <p:nvSpPr>
          <p:cNvPr id="6" name="Θέση αριθμού διαφάνειας 5"/>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hasCustomPrompt="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2397DEBD-B12F-4E6C-8B00-B4031BE8528B}" type="datetimeFigureOut">
              <a:rPr lang="el-GR" smtClean="0"/>
              <a:t>12/12/2025</a:t>
            </a:fld>
            <a:endParaRPr lang="el-GR"/>
          </a:p>
        </p:txBody>
      </p:sp>
      <p:sp>
        <p:nvSpPr>
          <p:cNvPr id="5" name="Θέση υποσέλιδου 4"/>
          <p:cNvSpPr>
            <a:spLocks noGrp="1"/>
          </p:cNvSpPr>
          <p:nvPr>
            <p:ph type="ftr" sz="quarter" idx="11"/>
          </p:nvPr>
        </p:nvSpPr>
        <p:spPr/>
        <p:txBody>
          <a:bodyPr/>
          <a:lstStyle/>
          <a:p>
            <a:r>
              <a:rPr lang="en-US"/>
              <a:t>Ta</a:t>
            </a:r>
            <a:endParaRPr lang="el-GR"/>
          </a:p>
        </p:txBody>
      </p:sp>
      <p:sp>
        <p:nvSpPr>
          <p:cNvPr id="6" name="Θέση αριθμού διαφάνειας 5"/>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hasCustomPrompt="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2397DEBD-B12F-4E6C-8B00-B4031BE8528B}" type="datetimeFigureOut">
              <a:rPr lang="el-GR" smtClean="0"/>
              <a:t>12/12/2025</a:t>
            </a:fld>
            <a:endParaRPr lang="el-GR"/>
          </a:p>
        </p:txBody>
      </p:sp>
      <p:sp>
        <p:nvSpPr>
          <p:cNvPr id="5" name="Θέση υποσέλιδου 4"/>
          <p:cNvSpPr>
            <a:spLocks noGrp="1"/>
          </p:cNvSpPr>
          <p:nvPr>
            <p:ph type="ftr" sz="quarter" idx="11"/>
          </p:nvPr>
        </p:nvSpPr>
        <p:spPr/>
        <p:txBody>
          <a:bodyPr/>
          <a:lstStyle/>
          <a:p>
            <a:r>
              <a:rPr lang="en-US"/>
              <a:t>Ta</a:t>
            </a:r>
            <a:endParaRPr lang="el-GR"/>
          </a:p>
        </p:txBody>
      </p:sp>
      <p:sp>
        <p:nvSpPr>
          <p:cNvPr id="6" name="Θέση αριθμού διαφάνειας 5"/>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12/12/2025</a:t>
            </a:fld>
            <a:endParaRPr lang="en-US"/>
          </a:p>
        </p:txBody>
      </p:sp>
      <p:sp>
        <p:nvSpPr>
          <p:cNvPr id="5" name="Footer Placeholder 4"/>
          <p:cNvSpPr>
            <a:spLocks noGrp="1"/>
          </p:cNvSpPr>
          <p:nvPr>
            <p:ph type="ftr" sz="quarter" idx="11"/>
          </p:nvPr>
        </p:nvSpPr>
        <p:spPr/>
        <p:txBody>
          <a:bodyPr/>
          <a:lstStyle/>
          <a:p>
            <a:r>
              <a:rPr lang="en-US"/>
              <a:t>Ta</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12/12/2025</a:t>
            </a:fld>
            <a:endParaRPr lang="en-US"/>
          </a:p>
        </p:txBody>
      </p:sp>
      <p:sp>
        <p:nvSpPr>
          <p:cNvPr id="5" name="Footer Placeholder 4"/>
          <p:cNvSpPr>
            <a:spLocks noGrp="1"/>
          </p:cNvSpPr>
          <p:nvPr>
            <p:ph type="ftr" sz="quarter" idx="11"/>
          </p:nvPr>
        </p:nvSpPr>
        <p:spPr/>
        <p:txBody>
          <a:bodyPr/>
          <a:lstStyle/>
          <a:p>
            <a:r>
              <a:rPr lang="en-US"/>
              <a:t>Ta</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12/12/2025</a:t>
            </a:fld>
            <a:endParaRPr lang="en-US"/>
          </a:p>
        </p:txBody>
      </p:sp>
      <p:sp>
        <p:nvSpPr>
          <p:cNvPr id="5" name="Footer Placeholder 4"/>
          <p:cNvSpPr>
            <a:spLocks noGrp="1"/>
          </p:cNvSpPr>
          <p:nvPr>
            <p:ph type="ftr" sz="quarter" idx="11"/>
          </p:nvPr>
        </p:nvSpPr>
        <p:spPr/>
        <p:txBody>
          <a:bodyPr/>
          <a:lstStyle/>
          <a:p>
            <a:r>
              <a:rPr lang="en-US"/>
              <a:t>Ta</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12/12/2025</a:t>
            </a:fld>
            <a:endParaRPr lang="en-US"/>
          </a:p>
        </p:txBody>
      </p:sp>
      <p:sp>
        <p:nvSpPr>
          <p:cNvPr id="6" name="Footer Placeholder 5"/>
          <p:cNvSpPr>
            <a:spLocks noGrp="1"/>
          </p:cNvSpPr>
          <p:nvPr>
            <p:ph type="ftr" sz="quarter" idx="11"/>
          </p:nvPr>
        </p:nvSpPr>
        <p:spPr/>
        <p:txBody>
          <a:bodyPr/>
          <a:lstStyle/>
          <a:p>
            <a:r>
              <a:rPr lang="en-US"/>
              <a:t>Ta</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12/12/2025</a:t>
            </a:fld>
            <a:endParaRPr lang="en-US"/>
          </a:p>
        </p:txBody>
      </p:sp>
      <p:sp>
        <p:nvSpPr>
          <p:cNvPr id="8" name="Footer Placeholder 7"/>
          <p:cNvSpPr>
            <a:spLocks noGrp="1"/>
          </p:cNvSpPr>
          <p:nvPr>
            <p:ph type="ftr" sz="quarter" idx="11"/>
          </p:nvPr>
        </p:nvSpPr>
        <p:spPr/>
        <p:txBody>
          <a:bodyPr/>
          <a:lstStyle/>
          <a:p>
            <a:r>
              <a:rPr lang="en-US"/>
              <a:t>Ta</a:t>
            </a:r>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12/12/2025</a:t>
            </a:fld>
            <a:endParaRPr lang="en-US"/>
          </a:p>
        </p:txBody>
      </p:sp>
      <p:sp>
        <p:nvSpPr>
          <p:cNvPr id="4" name="Footer Placeholder 3"/>
          <p:cNvSpPr>
            <a:spLocks noGrp="1"/>
          </p:cNvSpPr>
          <p:nvPr>
            <p:ph type="ftr" sz="quarter" idx="11"/>
          </p:nvPr>
        </p:nvSpPr>
        <p:spPr/>
        <p:txBody>
          <a:bodyPr/>
          <a:lstStyle/>
          <a:p>
            <a:r>
              <a:rPr lang="en-US"/>
              <a:t>Ta</a:t>
            </a:r>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12/12/2025</a:t>
            </a:fld>
            <a:endParaRPr lang="en-US"/>
          </a:p>
        </p:txBody>
      </p:sp>
      <p:sp>
        <p:nvSpPr>
          <p:cNvPr id="3" name="Footer Placeholder 2"/>
          <p:cNvSpPr>
            <a:spLocks noGrp="1"/>
          </p:cNvSpPr>
          <p:nvPr>
            <p:ph type="ftr" sz="quarter" idx="11"/>
          </p:nvPr>
        </p:nvSpPr>
        <p:spPr/>
        <p:txBody>
          <a:bodyPr/>
          <a:lstStyle/>
          <a:p>
            <a:r>
              <a:rPr lang="en-US"/>
              <a:t>Ta</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12/12/2025</a:t>
            </a:fld>
            <a:endParaRPr lang="en-US"/>
          </a:p>
        </p:txBody>
      </p:sp>
      <p:sp>
        <p:nvSpPr>
          <p:cNvPr id="6" name="Footer Placeholder 5"/>
          <p:cNvSpPr>
            <a:spLocks noGrp="1"/>
          </p:cNvSpPr>
          <p:nvPr>
            <p:ph type="ftr" sz="quarter" idx="11"/>
          </p:nvPr>
        </p:nvSpPr>
        <p:spPr/>
        <p:txBody>
          <a:bodyPr/>
          <a:lstStyle/>
          <a:p>
            <a:r>
              <a:rPr lang="en-US"/>
              <a:t>Ta</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idx="1" hasCustomPrompt="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2397DEBD-B12F-4E6C-8B00-B4031BE8528B}" type="datetimeFigureOut">
              <a:rPr lang="el-GR" smtClean="0"/>
              <a:t>12/12/2025</a:t>
            </a:fld>
            <a:endParaRPr lang="el-GR"/>
          </a:p>
        </p:txBody>
      </p:sp>
      <p:sp>
        <p:nvSpPr>
          <p:cNvPr id="5" name="Θέση υποσέλιδου 4"/>
          <p:cNvSpPr>
            <a:spLocks noGrp="1"/>
          </p:cNvSpPr>
          <p:nvPr>
            <p:ph type="ftr" sz="quarter" idx="11"/>
          </p:nvPr>
        </p:nvSpPr>
        <p:spPr/>
        <p:txBody>
          <a:bodyPr/>
          <a:lstStyle/>
          <a:p>
            <a:r>
              <a:rPr lang="en-US"/>
              <a:t>Ta</a:t>
            </a:r>
            <a:endParaRPr lang="el-GR"/>
          </a:p>
        </p:txBody>
      </p:sp>
      <p:sp>
        <p:nvSpPr>
          <p:cNvPr id="6" name="Θέση αριθμού διαφάνειας 5"/>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12/12/2025</a:t>
            </a:fld>
            <a:endParaRPr lang="en-US"/>
          </a:p>
        </p:txBody>
      </p:sp>
      <p:sp>
        <p:nvSpPr>
          <p:cNvPr id="6" name="Footer Placeholder 5"/>
          <p:cNvSpPr>
            <a:spLocks noGrp="1"/>
          </p:cNvSpPr>
          <p:nvPr>
            <p:ph type="ftr" sz="quarter" idx="11"/>
          </p:nvPr>
        </p:nvSpPr>
        <p:spPr/>
        <p:txBody>
          <a:bodyPr/>
          <a:lstStyle/>
          <a:p>
            <a:r>
              <a:rPr lang="en-US"/>
              <a:t>Ta</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12/12/2025</a:t>
            </a:fld>
            <a:endParaRPr lang="en-US"/>
          </a:p>
        </p:txBody>
      </p:sp>
      <p:sp>
        <p:nvSpPr>
          <p:cNvPr id="5" name="Footer Placeholder 4"/>
          <p:cNvSpPr>
            <a:spLocks noGrp="1"/>
          </p:cNvSpPr>
          <p:nvPr>
            <p:ph type="ftr" sz="quarter" idx="11"/>
          </p:nvPr>
        </p:nvSpPr>
        <p:spPr/>
        <p:txBody>
          <a:bodyPr/>
          <a:lstStyle/>
          <a:p>
            <a:r>
              <a:rPr lang="en-US"/>
              <a:t>Ta</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12/12/2025</a:t>
            </a:fld>
            <a:endParaRPr lang="en-US"/>
          </a:p>
        </p:txBody>
      </p:sp>
      <p:sp>
        <p:nvSpPr>
          <p:cNvPr id="5" name="Footer Placeholder 4"/>
          <p:cNvSpPr>
            <a:spLocks noGrp="1"/>
          </p:cNvSpPr>
          <p:nvPr>
            <p:ph type="ftr" sz="quarter" idx="11"/>
          </p:nvPr>
        </p:nvSpPr>
        <p:spPr/>
        <p:txBody>
          <a:bodyPr/>
          <a:lstStyle/>
          <a:p>
            <a:r>
              <a:rPr lang="en-US"/>
              <a:t>Ta</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2397DEBD-B12F-4E6C-8B00-B4031BE8528B}" type="datetimeFigureOut">
              <a:rPr lang="el-GR" smtClean="0"/>
              <a:t>12/12/2025</a:t>
            </a:fld>
            <a:endParaRPr lang="el-GR"/>
          </a:p>
        </p:txBody>
      </p:sp>
      <p:sp>
        <p:nvSpPr>
          <p:cNvPr id="5" name="Θέση υποσέλιδου 4"/>
          <p:cNvSpPr>
            <a:spLocks noGrp="1"/>
          </p:cNvSpPr>
          <p:nvPr>
            <p:ph type="ftr" sz="quarter" idx="11"/>
          </p:nvPr>
        </p:nvSpPr>
        <p:spPr/>
        <p:txBody>
          <a:bodyPr/>
          <a:lstStyle/>
          <a:p>
            <a:r>
              <a:rPr lang="en-US"/>
              <a:t>Ta</a:t>
            </a:r>
            <a:endParaRPr lang="el-GR"/>
          </a:p>
        </p:txBody>
      </p:sp>
      <p:sp>
        <p:nvSpPr>
          <p:cNvPr id="6" name="Θέση αριθμού διαφάνειας 5"/>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half" idx="1" hasCustomPrompt="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hasCustomPrompt="1"/>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2397DEBD-B12F-4E6C-8B00-B4031BE8528B}" type="datetimeFigureOut">
              <a:rPr lang="el-GR" smtClean="0"/>
              <a:t>12/12/2025</a:t>
            </a:fld>
            <a:endParaRPr lang="el-GR"/>
          </a:p>
        </p:txBody>
      </p:sp>
      <p:sp>
        <p:nvSpPr>
          <p:cNvPr id="6" name="Θέση υποσέλιδου 5"/>
          <p:cNvSpPr>
            <a:spLocks noGrp="1"/>
          </p:cNvSpPr>
          <p:nvPr>
            <p:ph type="ftr" sz="quarter" idx="11"/>
          </p:nvPr>
        </p:nvSpPr>
        <p:spPr/>
        <p:txBody>
          <a:bodyPr/>
          <a:lstStyle/>
          <a:p>
            <a:r>
              <a:rPr lang="en-US"/>
              <a:t>Ta</a:t>
            </a:r>
            <a:endParaRPr lang="el-GR"/>
          </a:p>
        </p:txBody>
      </p:sp>
      <p:sp>
        <p:nvSpPr>
          <p:cNvPr id="7" name="Θέση αριθμού διαφάνειας 6"/>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hasCustomPrompt="1"/>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hasCustomPrompt="1"/>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2397DEBD-B12F-4E6C-8B00-B4031BE8528B}" type="datetimeFigureOut">
              <a:rPr lang="el-GR" smtClean="0"/>
              <a:t>12/12/2025</a:t>
            </a:fld>
            <a:endParaRPr lang="el-GR"/>
          </a:p>
        </p:txBody>
      </p:sp>
      <p:sp>
        <p:nvSpPr>
          <p:cNvPr id="8" name="Θέση υποσέλιδου 7"/>
          <p:cNvSpPr>
            <a:spLocks noGrp="1"/>
          </p:cNvSpPr>
          <p:nvPr>
            <p:ph type="ftr" sz="quarter" idx="11"/>
          </p:nvPr>
        </p:nvSpPr>
        <p:spPr/>
        <p:txBody>
          <a:bodyPr/>
          <a:lstStyle/>
          <a:p>
            <a:r>
              <a:rPr lang="en-US"/>
              <a:t>Ta</a:t>
            </a:r>
            <a:endParaRPr lang="el-GR"/>
          </a:p>
        </p:txBody>
      </p:sp>
      <p:sp>
        <p:nvSpPr>
          <p:cNvPr id="9" name="Θέση αριθμού διαφάνειας 8"/>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Κάντε κλικ για να επεξεργαστείτε τον τίτλο υποδείγματος</a:t>
            </a:r>
          </a:p>
        </p:txBody>
      </p:sp>
      <p:sp>
        <p:nvSpPr>
          <p:cNvPr id="3" name="Θέση ημερομηνίας 2"/>
          <p:cNvSpPr>
            <a:spLocks noGrp="1"/>
          </p:cNvSpPr>
          <p:nvPr>
            <p:ph type="dt" sz="half" idx="10"/>
          </p:nvPr>
        </p:nvSpPr>
        <p:spPr/>
        <p:txBody>
          <a:bodyPr/>
          <a:lstStyle/>
          <a:p>
            <a:fld id="{2397DEBD-B12F-4E6C-8B00-B4031BE8528B}" type="datetimeFigureOut">
              <a:rPr lang="el-GR" smtClean="0"/>
              <a:t>12/12/2025</a:t>
            </a:fld>
            <a:endParaRPr lang="el-GR"/>
          </a:p>
        </p:txBody>
      </p:sp>
      <p:sp>
        <p:nvSpPr>
          <p:cNvPr id="4" name="Θέση υποσέλιδου 3"/>
          <p:cNvSpPr>
            <a:spLocks noGrp="1"/>
          </p:cNvSpPr>
          <p:nvPr>
            <p:ph type="ftr" sz="quarter" idx="11"/>
          </p:nvPr>
        </p:nvSpPr>
        <p:spPr/>
        <p:txBody>
          <a:bodyPr/>
          <a:lstStyle/>
          <a:p>
            <a:r>
              <a:rPr lang="en-US"/>
              <a:t>Ta</a:t>
            </a:r>
            <a:endParaRPr lang="el-GR"/>
          </a:p>
        </p:txBody>
      </p:sp>
      <p:sp>
        <p:nvSpPr>
          <p:cNvPr id="5" name="Θέση αριθμού διαφάνειας 4"/>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397DEBD-B12F-4E6C-8B00-B4031BE8528B}" type="datetimeFigureOut">
              <a:rPr lang="el-GR" smtClean="0"/>
              <a:t>12/12/2025</a:t>
            </a:fld>
            <a:endParaRPr lang="el-GR"/>
          </a:p>
        </p:txBody>
      </p:sp>
      <p:sp>
        <p:nvSpPr>
          <p:cNvPr id="3" name="Θέση υποσέλιδου 2"/>
          <p:cNvSpPr>
            <a:spLocks noGrp="1"/>
          </p:cNvSpPr>
          <p:nvPr>
            <p:ph type="ftr" sz="quarter" idx="11"/>
          </p:nvPr>
        </p:nvSpPr>
        <p:spPr/>
        <p:txBody>
          <a:bodyPr/>
          <a:lstStyle/>
          <a:p>
            <a:r>
              <a:rPr lang="en-US"/>
              <a:t>Ta</a:t>
            </a:r>
            <a:endParaRPr lang="el-GR"/>
          </a:p>
        </p:txBody>
      </p:sp>
      <p:sp>
        <p:nvSpPr>
          <p:cNvPr id="4" name="Θέση αριθμού διαφάνειας 3"/>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2397DEBD-B12F-4E6C-8B00-B4031BE8528B}" type="datetimeFigureOut">
              <a:rPr lang="el-GR" smtClean="0"/>
              <a:t>12/12/2025</a:t>
            </a:fld>
            <a:endParaRPr lang="el-GR"/>
          </a:p>
        </p:txBody>
      </p:sp>
      <p:sp>
        <p:nvSpPr>
          <p:cNvPr id="6" name="Θέση υποσέλιδου 5"/>
          <p:cNvSpPr>
            <a:spLocks noGrp="1"/>
          </p:cNvSpPr>
          <p:nvPr>
            <p:ph type="ftr" sz="quarter" idx="11"/>
          </p:nvPr>
        </p:nvSpPr>
        <p:spPr/>
        <p:txBody>
          <a:bodyPr/>
          <a:lstStyle/>
          <a:p>
            <a:r>
              <a:rPr lang="en-US"/>
              <a:t>Ta</a:t>
            </a:r>
            <a:endParaRPr lang="el-GR"/>
          </a:p>
        </p:txBody>
      </p:sp>
      <p:sp>
        <p:nvSpPr>
          <p:cNvPr id="7" name="Θέση αριθμού διαφάνειας 6"/>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2397DEBD-B12F-4E6C-8B00-B4031BE8528B}" type="datetimeFigureOut">
              <a:rPr lang="el-GR" smtClean="0"/>
              <a:t>12/12/2025</a:t>
            </a:fld>
            <a:endParaRPr lang="el-GR"/>
          </a:p>
        </p:txBody>
      </p:sp>
      <p:sp>
        <p:nvSpPr>
          <p:cNvPr id="6" name="Θέση υποσέλιδου 5"/>
          <p:cNvSpPr>
            <a:spLocks noGrp="1"/>
          </p:cNvSpPr>
          <p:nvPr>
            <p:ph type="ftr" sz="quarter" idx="11"/>
          </p:nvPr>
        </p:nvSpPr>
        <p:spPr/>
        <p:txBody>
          <a:bodyPr/>
          <a:lstStyle/>
          <a:p>
            <a:r>
              <a:rPr lang="en-US"/>
              <a:t>Ta</a:t>
            </a:r>
            <a:endParaRPr lang="el-GR"/>
          </a:p>
        </p:txBody>
      </p:sp>
      <p:sp>
        <p:nvSpPr>
          <p:cNvPr id="7" name="Θέση αριθμού διαφάνειας 6"/>
          <p:cNvSpPr>
            <a:spLocks noGrp="1"/>
          </p:cNvSpPr>
          <p:nvPr>
            <p:ph type="sldNum" sz="quarter" idx="12"/>
          </p:nvPr>
        </p:nvSpPr>
        <p:spPr/>
        <p:txBody>
          <a:bodyPr/>
          <a:lstStyle/>
          <a:p>
            <a:fld id="{C1EEDDCB-CD04-4234-B86F-4ED7BE2D81E3}" type="slidenum">
              <a:rPr lang="el-GR" smtClean="0"/>
              <a:t>‹#›</a:t>
            </a:fld>
            <a:endParaRPr lang="el-G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7DEBD-B12F-4E6C-8B00-B4031BE8528B}" type="datetimeFigureOut">
              <a:rPr lang="el-GR" smtClean="0"/>
              <a:t>12/12/2025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Ta</a:t>
            </a:r>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EDDCB-CD04-4234-B86F-4ED7BE2D81E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12/12/2025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Ta</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UiIBbadS1S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697" y="819222"/>
            <a:ext cx="6534597" cy="1409533"/>
          </a:xfrm>
        </p:spPr>
        <p:txBody>
          <a:bodyPr vert="horz" lIns="91440" tIns="45720" rIns="91440" bIns="45720" rtlCol="0" anchor="ctr">
            <a:normAutofit/>
          </a:bodyPr>
          <a:lstStyle/>
          <a:p>
            <a:pPr algn="l" defTabSz="914400">
              <a:lnSpc>
                <a:spcPct val="90000"/>
              </a:lnSpc>
              <a:defRPr sz="3200" b="1"/>
            </a:pPr>
            <a:br>
              <a:rPr lang="en-US" sz="2700" dirty="0"/>
            </a:br>
            <a:br>
              <a:rPr lang="en-US" sz="2700" dirty="0"/>
            </a:br>
            <a:r>
              <a:rPr lang="el-GR" sz="2700" dirty="0"/>
              <a:t>12η Παρουσίαση : Δεξιότητες επικοινωνίας</a:t>
            </a:r>
            <a:endParaRPr lang="el-GR" sz="2700" dirty="0">
              <a:ea typeface="Calibri"/>
              <a:cs typeface="Calibri"/>
            </a:endParaRPr>
          </a:p>
        </p:txBody>
      </p:sp>
      <p:sp>
        <p:nvSpPr>
          <p:cNvPr id="8" name="TextBox 7">
            <a:extLst>
              <a:ext uri="{FF2B5EF4-FFF2-40B4-BE49-F238E27FC236}">
                <a16:creationId xmlns:a16="http://schemas.microsoft.com/office/drawing/2014/main" id="{001154E7-6A45-D53D-FE71-FC0D1DE81464}"/>
              </a:ext>
            </a:extLst>
          </p:cNvPr>
          <p:cNvSpPr txBox="1"/>
          <p:nvPr/>
        </p:nvSpPr>
        <p:spPr>
          <a:xfrm>
            <a:off x="0" y="5447375"/>
            <a:ext cx="4572000" cy="14080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100"/>
              </a:lnSpc>
              <a:spcAft>
                <a:spcPts val="600"/>
              </a:spcAft>
            </a:pPr>
            <a:r>
              <a:rPr lang="en-US" sz="1800" dirty="0"/>
              <a:t>ΞΙΦΑΡΑ ΜΑΡΝΤΗ, Ε.Τ.Ε.Π., ΒΑ, ΜΑ, PhD </a:t>
            </a:r>
            <a:r>
              <a:rPr lang="en-US" sz="1800" dirty="0" err="1"/>
              <a:t>cand</a:t>
            </a:r>
            <a:r>
              <a:rPr lang="en-US" sz="1800" dirty="0"/>
              <a:t>.​</a:t>
            </a:r>
          </a:p>
          <a:p>
            <a:pPr rtl="0">
              <a:lnSpc>
                <a:spcPts val="2100"/>
              </a:lnSpc>
              <a:spcAft>
                <a:spcPts val="600"/>
              </a:spcAft>
            </a:pPr>
            <a:r>
              <a:rPr lang="en-US" sz="1800" dirty="0"/>
              <a:t>ΤΜΗΜΑ ΝΟΣΗΛΕΥΤΙΚΗΣ ​</a:t>
            </a:r>
            <a:endParaRPr lang="en-US" sz="1800" dirty="0">
              <a:ea typeface="Calibri"/>
              <a:cs typeface="Calibri"/>
            </a:endParaRPr>
          </a:p>
          <a:p>
            <a:pPr rtl="0">
              <a:lnSpc>
                <a:spcPts val="2100"/>
              </a:lnSpc>
              <a:spcAft>
                <a:spcPts val="600"/>
              </a:spcAft>
            </a:pPr>
            <a:r>
              <a:rPr lang="en-US" sz="1800" dirty="0"/>
              <a:t>ΠΑΝΕΠΙΣΤΗΜΙΟ ΘΕΣΣΑΛΙΑΣ</a:t>
            </a:r>
            <a:endParaRPr lang="en-US" sz="1800" dirty="0">
              <a:ea typeface="Calibri"/>
              <a:cs typeface="Calibri"/>
            </a:endParaRPr>
          </a:p>
          <a:p>
            <a:pPr algn="ctr">
              <a:spcAft>
                <a:spcPts val="600"/>
              </a:spcAft>
            </a:pPr>
            <a:endParaRPr lang="en-US" sz="1800" dirty="0"/>
          </a:p>
        </p:txBody>
      </p:sp>
      <p:pic>
        <p:nvPicPr>
          <p:cNvPr id="5" name="Picture 4">
            <a:extLst>
              <a:ext uri="{FF2B5EF4-FFF2-40B4-BE49-F238E27FC236}">
                <a16:creationId xmlns:a16="http://schemas.microsoft.com/office/drawing/2014/main" id="{202BA53F-D2C8-5728-4C57-C4314E79EC04}"/>
              </a:ext>
            </a:extLst>
          </p:cNvPr>
          <p:cNvPicPr>
            <a:picLocks noChangeAspect="1"/>
          </p:cNvPicPr>
          <p:nvPr/>
        </p:nvPicPr>
        <p:blipFill>
          <a:blip r:embed="rId3"/>
          <a:stretch>
            <a:fillRect/>
          </a:stretch>
        </p:blipFill>
        <p:spPr>
          <a:xfrm>
            <a:off x="9769036" y="3371"/>
            <a:ext cx="876300" cy="923925"/>
          </a:xfrm>
          <a:prstGeom prst="rect">
            <a:avLst/>
          </a:prstGeom>
        </p:spPr>
      </p:pic>
      <p:pic>
        <p:nvPicPr>
          <p:cNvPr id="4" name="Picture 3">
            <a:extLst>
              <a:ext uri="{FF2B5EF4-FFF2-40B4-BE49-F238E27FC236}">
                <a16:creationId xmlns:a16="http://schemas.microsoft.com/office/drawing/2014/main" id="{CF1A3E48-3D6A-85B0-3334-F08964220B54}"/>
              </a:ext>
            </a:extLst>
          </p:cNvPr>
          <p:cNvPicPr>
            <a:picLocks noChangeAspect="1"/>
          </p:cNvPicPr>
          <p:nvPr/>
        </p:nvPicPr>
        <p:blipFill>
          <a:blip r:embed="rId4"/>
          <a:stretch>
            <a:fillRect/>
          </a:stretch>
        </p:blipFill>
        <p:spPr>
          <a:xfrm>
            <a:off x="1578535" y="23890"/>
            <a:ext cx="866775" cy="828675"/>
          </a:xfrm>
          <a:prstGeom prst="rect">
            <a:avLst/>
          </a:prstGeom>
        </p:spPr>
      </p:pic>
      <p:graphicFrame>
        <p:nvGraphicFramePr>
          <p:cNvPr id="9" name="Content Placeholder 2">
            <a:extLst>
              <a:ext uri="{FF2B5EF4-FFF2-40B4-BE49-F238E27FC236}">
                <a16:creationId xmlns:a16="http://schemas.microsoft.com/office/drawing/2014/main" id="{78956F07-0CBC-12C0-384B-AF1BCCEFCFFD}"/>
              </a:ext>
            </a:extLst>
          </p:cNvPr>
          <p:cNvGraphicFramePr>
            <a:graphicFrameLocks noGrp="1"/>
          </p:cNvGraphicFramePr>
          <p:nvPr>
            <p:ph idx="1"/>
            <p:extLst>
              <p:ext uri="{D42A27DB-BD31-4B8C-83A1-F6EECF244321}">
                <p14:modId xmlns:p14="http://schemas.microsoft.com/office/powerpoint/2010/main" val="1501202599"/>
              </p:ext>
            </p:extLst>
          </p:nvPr>
        </p:nvGraphicFramePr>
        <p:xfrm>
          <a:off x="4829351" y="2459115"/>
          <a:ext cx="4794348" cy="32835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7" name="TextBox 86">
            <a:extLst>
              <a:ext uri="{FF2B5EF4-FFF2-40B4-BE49-F238E27FC236}">
                <a16:creationId xmlns:a16="http://schemas.microsoft.com/office/drawing/2014/main" id="{98354627-FA78-8F86-D52A-202EA812C4D7}"/>
              </a:ext>
            </a:extLst>
          </p:cNvPr>
          <p:cNvSpPr txBox="1"/>
          <p:nvPr/>
        </p:nvSpPr>
        <p:spPr>
          <a:xfrm>
            <a:off x="3385563" y="22900"/>
            <a:ext cx="541772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1">
                <a:ea typeface="Calibri"/>
                <a:cs typeface="Calibri"/>
              </a:rPr>
              <a:t>ΤΜΗΜΑ ΝΟΣΗΛΕΥΤΙΚΗΣ</a:t>
            </a:r>
            <a:endParaRPr lang="en-US" sz="1800" b="1"/>
          </a:p>
          <a:p>
            <a:pPr algn="ctr"/>
            <a:r>
              <a:rPr lang="en-US" sz="1800" b="1">
                <a:ea typeface="Calibri"/>
                <a:cs typeface="Calibri"/>
              </a:rPr>
              <a:t>ΣΧΟΛΗ ΕΠΙΣΤΗΜΩΝ ΥΓΕΙΑΣ</a:t>
            </a:r>
          </a:p>
          <a:p>
            <a:pPr algn="ctr"/>
            <a:r>
              <a:rPr lang="en-US" sz="1800" b="1">
                <a:ea typeface="Calibri"/>
                <a:cs typeface="Calibri"/>
              </a:rPr>
              <a:t>ΠΑΝΕΠΙΣΤΗΜΙΟ ΘΕΣΣΑΛΙΑΣ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50622-BB8A-1091-11AB-692572694638}"/>
              </a:ext>
            </a:extLst>
          </p:cNvPr>
          <p:cNvSpPr>
            <a:spLocks noGrp="1"/>
          </p:cNvSpPr>
          <p:nvPr>
            <p:ph type="title"/>
          </p:nvPr>
        </p:nvSpPr>
        <p:spPr>
          <a:xfrm>
            <a:off x="838200" y="365125"/>
            <a:ext cx="10515600" cy="1325563"/>
          </a:xfrm>
        </p:spPr>
        <p:txBody>
          <a:bodyPr>
            <a:normAutofit/>
          </a:bodyPr>
          <a:lstStyle/>
          <a:p>
            <a:r>
              <a:rPr lang="el-GR" sz="4800" dirty="0">
                <a:ea typeface="Calibri Light"/>
                <a:cs typeface="Calibri Light"/>
              </a:rPr>
              <a:t>Άμεση πρόσβαση ασθενούς</a:t>
            </a:r>
            <a:endParaRPr lang="el-GR" sz="48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E1BFA4-91EA-94C1-F4D9-1CEBE673059C}"/>
              </a:ext>
            </a:extLst>
          </p:cNvPr>
          <p:cNvSpPr>
            <a:spLocks noGrp="1"/>
          </p:cNvSpPr>
          <p:nvPr>
            <p:ph idx="1"/>
          </p:nvPr>
        </p:nvSpPr>
        <p:spPr>
          <a:xfrm>
            <a:off x="838200" y="2738064"/>
            <a:ext cx="10515600" cy="4251960"/>
          </a:xfrm>
        </p:spPr>
        <p:txBody>
          <a:bodyPr vert="horz" lIns="91440" tIns="45720" rIns="91440" bIns="45720" rtlCol="0" anchor="t">
            <a:normAutofit/>
          </a:bodyPr>
          <a:lstStyle/>
          <a:p>
            <a:r>
              <a:rPr lang="el-GR" sz="2400" dirty="0">
                <a:ea typeface="Calibri"/>
                <a:cs typeface="Calibri"/>
              </a:rPr>
              <a:t>Οι ασθενείς θα πρέπει να μπορούν με άνεση να καλέσουν το γιατρό εάν έχουν κάποιο ιατρικό πρόβλημα και δεν πρέπει να φοβούνται να το κάνουν.</a:t>
            </a:r>
          </a:p>
          <a:p>
            <a:r>
              <a:rPr lang="el-GR" sz="2400" dirty="0">
                <a:ea typeface="Calibri"/>
                <a:cs typeface="Calibri"/>
              </a:rPr>
              <a:t>Οι γιατροί δεν πρέπει να «καλύπτονται» από το προσωπικό είτε από την υπηρεσία τηλεφωνητή, με αποτέλεσμα οι ασθενείς να μην έχουν πρόσβαση σε αυτούς μέσω τηλεφώνου. </a:t>
            </a:r>
          </a:p>
          <a:p>
            <a:pPr marL="0" indent="0">
              <a:buNone/>
            </a:pPr>
            <a:endParaRPr lang="en-US" sz="2200" dirty="0">
              <a:ea typeface="Calibri"/>
              <a:cs typeface="Calibri"/>
            </a:endParaRPr>
          </a:p>
        </p:txBody>
      </p:sp>
    </p:spTree>
    <p:extLst>
      <p:ext uri="{BB962C8B-B14F-4D97-AF65-F5344CB8AC3E}">
        <p14:creationId xmlns:p14="http://schemas.microsoft.com/office/powerpoint/2010/main" val="2101898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696A1F-AF05-8AD5-B399-C912637F5E91}"/>
              </a:ext>
            </a:extLst>
          </p:cNvPr>
          <p:cNvSpPr>
            <a:spLocks noGrp="1"/>
          </p:cNvSpPr>
          <p:nvPr>
            <p:ph type="title"/>
          </p:nvPr>
        </p:nvSpPr>
        <p:spPr>
          <a:xfrm>
            <a:off x="838200" y="365125"/>
            <a:ext cx="10515600" cy="1325563"/>
          </a:xfrm>
        </p:spPr>
        <p:txBody>
          <a:bodyPr>
            <a:normAutofit/>
          </a:bodyPr>
          <a:lstStyle/>
          <a:p>
            <a:r>
              <a:rPr lang="en-US" dirty="0">
                <a:ea typeface="Calibri Light"/>
                <a:cs typeface="Calibri Light"/>
              </a:rPr>
              <a:t>Απ</a:t>
            </a:r>
            <a:r>
              <a:rPr lang="en-US" dirty="0" err="1">
                <a:ea typeface="Calibri Light"/>
                <a:cs typeface="Calibri Light"/>
              </a:rPr>
              <a:t>οτελέσμ</a:t>
            </a:r>
            <a:r>
              <a:rPr lang="en-US" dirty="0">
                <a:ea typeface="Calibri Light"/>
                <a:cs typeface="Calibri Light"/>
              </a:rPr>
              <a:t>ατα εξετάσεων</a:t>
            </a:r>
            <a:endParaRPr lang="en-US"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64717BE-6CC5-796F-79F3-719C611947C9}"/>
              </a:ext>
            </a:extLst>
          </p:cNvPr>
          <p:cNvSpPr>
            <a:spLocks noGrp="1"/>
          </p:cNvSpPr>
          <p:nvPr>
            <p:ph idx="1"/>
          </p:nvPr>
        </p:nvSpPr>
        <p:spPr>
          <a:xfrm>
            <a:off x="838200" y="1929384"/>
            <a:ext cx="10515600" cy="4251960"/>
          </a:xfrm>
        </p:spPr>
        <p:txBody>
          <a:bodyPr vert="horz" lIns="91440" tIns="45720" rIns="91440" bIns="45720" rtlCol="0" anchor="t">
            <a:normAutofit fontScale="92500" lnSpcReduction="10000"/>
          </a:bodyPr>
          <a:lstStyle/>
          <a:p>
            <a:r>
              <a:rPr lang="el-GR" sz="2400" dirty="0">
                <a:ea typeface="+mn-lt"/>
                <a:cs typeface="+mn-lt"/>
              </a:rPr>
              <a:t>Ο υπεύθυνος επικοινωνίας πρέπει να βεβαιωθεί ότι ο ΕΥ έχει δει τα αποτελέσματα των εξετάσεων και ότι δίνει την άδεια του για την κοινοποίηση τους στον ασθενή.</a:t>
            </a:r>
          </a:p>
          <a:p>
            <a:r>
              <a:rPr lang="el-GR" sz="2400" dirty="0">
                <a:ea typeface="+mn-lt"/>
                <a:cs typeface="+mn-lt"/>
              </a:rPr>
              <a:t>Η πολιτική της υπηρεσίας υποδεικνύει το ποιοι από τους ΕΥ θα κοινοποιήσουν τα αποτελέσματα των εξετάσεων, καθώς και των άλλων ιατρικών πληροφοριών στους ασθενείς.</a:t>
            </a:r>
          </a:p>
          <a:p>
            <a:r>
              <a:rPr lang="el-GR" sz="2400" dirty="0">
                <a:ea typeface="+mn-lt"/>
                <a:cs typeface="+mn-lt"/>
              </a:rPr>
              <a:t>Αν τα αποτελέσματα των εξετάσεων δεν είναι ευχάριστα, ο ιατρός θα πρέπει να είναι εκείνος που θα τα κοινοποιήσει απευθείας στον ασθενή και θα δώσει περισσότερες οδηγίες στο ιατρικό προσωπικό.</a:t>
            </a:r>
          </a:p>
          <a:p>
            <a:r>
              <a:rPr lang="el-GR" sz="2400" dirty="0">
                <a:ea typeface="+mn-lt"/>
                <a:cs typeface="+mn-lt"/>
              </a:rPr>
              <a:t>Σε αυτές τις περιπτώσεις, ο γενικός κανόνας για το χειρισμό των θετικών ή ακόμα και των μη φυσιολογικών αποτελεσμάτων είναι ο προγραμματισμός μιας συνάντησης με τον ΕΥ .</a:t>
            </a:r>
          </a:p>
          <a:p>
            <a:r>
              <a:rPr lang="el-GR" sz="2400" dirty="0">
                <a:ea typeface="+mn-lt"/>
                <a:cs typeface="+mn-lt"/>
              </a:rPr>
              <a:t>Τα σοβαρά νέα είναι καλύτερο να κοινοποιούνται αυτοπροσώπως και όχι μέσω μιας τηλεφωνικής κλήσης. </a:t>
            </a:r>
            <a:endParaRPr lang="el-GR" sz="2400" dirty="0">
              <a:ea typeface="Calibri"/>
              <a:cs typeface="Calibri"/>
            </a:endParaRPr>
          </a:p>
        </p:txBody>
      </p:sp>
    </p:spTree>
    <p:extLst>
      <p:ext uri="{BB962C8B-B14F-4D97-AF65-F5344CB8AC3E}">
        <p14:creationId xmlns:p14="http://schemas.microsoft.com/office/powerpoint/2010/main" val="2665719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2D0092-B6C0-37B4-1293-50E492243BF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E84975-6785-32AC-DA7C-D057372102ED}"/>
              </a:ext>
            </a:extLst>
          </p:cNvPr>
          <p:cNvSpPr>
            <a:spLocks noGrp="1"/>
          </p:cNvSpPr>
          <p:nvPr>
            <p:ph type="title"/>
          </p:nvPr>
        </p:nvSpPr>
        <p:spPr>
          <a:xfrm>
            <a:off x="838200" y="365125"/>
            <a:ext cx="10515600" cy="1325563"/>
          </a:xfrm>
        </p:spPr>
        <p:txBody>
          <a:bodyPr>
            <a:normAutofit/>
          </a:bodyPr>
          <a:lstStyle/>
          <a:p>
            <a:r>
              <a:rPr lang="en-US" dirty="0">
                <a:ea typeface="Calibri Light"/>
                <a:cs typeface="Calibri Light"/>
              </a:rPr>
              <a:t>Απ</a:t>
            </a:r>
            <a:r>
              <a:rPr lang="en-US" dirty="0" err="1">
                <a:ea typeface="Calibri Light"/>
                <a:cs typeface="Calibri Light"/>
              </a:rPr>
              <a:t>οτελέσμ</a:t>
            </a:r>
            <a:r>
              <a:rPr lang="en-US" dirty="0">
                <a:ea typeface="Calibri Light"/>
                <a:cs typeface="Calibri Light"/>
              </a:rPr>
              <a:t>ατα εξετάσεων</a:t>
            </a:r>
            <a:endParaRPr lang="en-US"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ABC2F33-693A-E48C-BF9E-E0503D45D6F4}"/>
              </a:ext>
            </a:extLst>
          </p:cNvPr>
          <p:cNvSpPr>
            <a:spLocks noGrp="1"/>
          </p:cNvSpPr>
          <p:nvPr>
            <p:ph idx="1"/>
          </p:nvPr>
        </p:nvSpPr>
        <p:spPr>
          <a:xfrm>
            <a:off x="838200" y="2240915"/>
            <a:ext cx="10515600" cy="4251960"/>
          </a:xfrm>
        </p:spPr>
        <p:txBody>
          <a:bodyPr vert="horz" lIns="91440" tIns="45720" rIns="91440" bIns="45720" rtlCol="0" anchor="t">
            <a:normAutofit/>
          </a:bodyPr>
          <a:lstStyle/>
          <a:p>
            <a:r>
              <a:rPr lang="el-GR" sz="2400" dirty="0">
                <a:ea typeface="+mn-lt"/>
                <a:cs typeface="+mn-lt"/>
              </a:rPr>
              <a:t>Οι ΕΥ θα πρέπει, επίσης, να είναι προσεκτικοί και να αναγνωρίζουν τους ασθενείς πριν τους κοινοποιήσουν τα αποτελέσματα των εξετάσεων τους. </a:t>
            </a:r>
          </a:p>
          <a:p>
            <a:r>
              <a:rPr lang="el-GR" sz="2400" dirty="0">
                <a:ea typeface="+mn-lt"/>
                <a:cs typeface="+mn-lt"/>
              </a:rPr>
              <a:t>Όλοι οι ΕΥ οφείλουν να γνωρίζουν τους εθνικούς νόμους σχετικά με την κοινοποίηση κάθε είδους ιατρικής πληροφορίας σε κάποιον άλλον εκτός του ασθενούς.</a:t>
            </a:r>
          </a:p>
          <a:p>
            <a:r>
              <a:rPr lang="el-GR" sz="2400" dirty="0">
                <a:ea typeface="+mn-lt"/>
                <a:cs typeface="+mn-lt"/>
              </a:rPr>
              <a:t>Ορισμένοι οργανισμοί φροντίδας υγείας μπορεί να χρησιμοποιήσουν την </a:t>
            </a:r>
            <a:r>
              <a:rPr lang="el-GR" sz="2400" dirty="0" err="1">
                <a:ea typeface="+mn-lt"/>
                <a:cs typeface="+mn-lt"/>
              </a:rPr>
              <a:t>ημερο</a:t>
            </a:r>
            <a:r>
              <a:rPr lang="el-GR" sz="2400" dirty="0">
                <a:ea typeface="+mn-lt"/>
                <a:cs typeface="+mn-lt"/>
              </a:rPr>
              <a:t>- </a:t>
            </a:r>
            <a:r>
              <a:rPr lang="el-GR" sz="2400" dirty="0" err="1">
                <a:ea typeface="+mn-lt"/>
                <a:cs typeface="+mn-lt"/>
              </a:rPr>
              <a:t>μηνία</a:t>
            </a:r>
            <a:r>
              <a:rPr lang="el-GR" sz="2400" dirty="0">
                <a:ea typeface="+mn-lt"/>
                <a:cs typeface="+mn-lt"/>
              </a:rPr>
              <a:t> γέννησης του ασθενούς ή άλλου είδους προσωπικές πληροφορίες (ΑΜΚΑ) ως μορφή αναγνώρισης του ασθενούς, πληροφορίες που μόνο ο ίδιος γνωρίζει</a:t>
            </a:r>
            <a:endParaRPr lang="el-GR" sz="2400" dirty="0">
              <a:ea typeface="Calibri"/>
              <a:cs typeface="Calibri"/>
            </a:endParaRPr>
          </a:p>
        </p:txBody>
      </p:sp>
    </p:spTree>
    <p:extLst>
      <p:ext uri="{BB962C8B-B14F-4D97-AF65-F5344CB8AC3E}">
        <p14:creationId xmlns:p14="http://schemas.microsoft.com/office/powerpoint/2010/main" val="817441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8C9DECA2-8F24-CDEC-2E9C-667C2EE3B2B3}"/>
              </a:ext>
            </a:extLst>
          </p:cNvPr>
          <p:cNvSpPr>
            <a:spLocks noGrp="1"/>
          </p:cNvSpPr>
          <p:nvPr>
            <p:ph type="title"/>
          </p:nvPr>
        </p:nvSpPr>
        <p:spPr>
          <a:xfrm>
            <a:off x="838200" y="401221"/>
            <a:ext cx="10515600" cy="1348065"/>
          </a:xfrm>
        </p:spPr>
        <p:txBody>
          <a:bodyPr>
            <a:normAutofit/>
          </a:bodyPr>
          <a:lstStyle/>
          <a:p>
            <a:r>
              <a:rPr lang="en-US" dirty="0" err="1">
                <a:solidFill>
                  <a:srgbClr val="FFFFFF"/>
                </a:solidFill>
                <a:ea typeface="Calibri Light"/>
                <a:cs typeface="Calibri Light"/>
              </a:rPr>
              <a:t>Ολοκλήρωση</a:t>
            </a:r>
            <a:r>
              <a:rPr lang="en-US" dirty="0">
                <a:solidFill>
                  <a:srgbClr val="FFFFFF"/>
                </a:solidFill>
                <a:ea typeface="Calibri Light"/>
                <a:cs typeface="Calibri Light"/>
              </a:rPr>
              <a:t> </a:t>
            </a:r>
            <a:r>
              <a:rPr lang="en-US" dirty="0" err="1">
                <a:solidFill>
                  <a:srgbClr val="FFFFFF"/>
                </a:solidFill>
                <a:ea typeface="Calibri Light"/>
                <a:cs typeface="Calibri Light"/>
              </a:rPr>
              <a:t>τηλεφωνικής</a:t>
            </a:r>
            <a:r>
              <a:rPr lang="en-US" dirty="0">
                <a:solidFill>
                  <a:srgbClr val="FFFFFF"/>
                </a:solidFill>
                <a:ea typeface="Calibri Light"/>
                <a:cs typeface="Calibri Light"/>
              </a:rPr>
              <a:t> επ</a:t>
            </a:r>
            <a:r>
              <a:rPr lang="en-US" dirty="0" err="1">
                <a:solidFill>
                  <a:srgbClr val="FFFFFF"/>
                </a:solidFill>
                <a:ea typeface="Calibri Light"/>
                <a:cs typeface="Calibri Light"/>
              </a:rPr>
              <a:t>ικοινωνί</a:t>
            </a:r>
            <a:r>
              <a:rPr lang="en-US" dirty="0">
                <a:solidFill>
                  <a:srgbClr val="FFFFFF"/>
                </a:solidFill>
                <a:ea typeface="Calibri Light"/>
                <a:cs typeface="Calibri Light"/>
              </a:rPr>
              <a:t>ας</a:t>
            </a:r>
            <a:endParaRPr lang="en-US" dirty="0">
              <a:solidFill>
                <a:srgbClr val="FFFFFF"/>
              </a:solidFill>
            </a:endParaRPr>
          </a:p>
        </p:txBody>
      </p:sp>
      <p:sp>
        <p:nvSpPr>
          <p:cNvPr id="3" name="Content Placeholder 2">
            <a:extLst>
              <a:ext uri="{FF2B5EF4-FFF2-40B4-BE49-F238E27FC236}">
                <a16:creationId xmlns:a16="http://schemas.microsoft.com/office/drawing/2014/main" id="{21DFFBDE-A9CC-CE2D-3B06-68067DEF5779}"/>
              </a:ext>
            </a:extLst>
          </p:cNvPr>
          <p:cNvSpPr>
            <a:spLocks noGrp="1"/>
          </p:cNvSpPr>
          <p:nvPr>
            <p:ph idx="1"/>
          </p:nvPr>
        </p:nvSpPr>
        <p:spPr>
          <a:xfrm>
            <a:off x="838200" y="2586789"/>
            <a:ext cx="10703625" cy="3590174"/>
          </a:xfrm>
        </p:spPr>
        <p:txBody>
          <a:bodyPr vert="horz" lIns="91440" tIns="45720" rIns="91440" bIns="45720" rtlCol="0" anchor="t">
            <a:normAutofit fontScale="92500" lnSpcReduction="10000"/>
          </a:bodyPr>
          <a:lstStyle/>
          <a:p>
            <a:r>
              <a:rPr lang="el-GR" sz="2400" dirty="0">
                <a:ea typeface="+mn-lt"/>
                <a:cs typeface="+mn-lt"/>
              </a:rPr>
              <a:t>Ο υπεύθυνος επικοινωνίας θα πρέπει να είναι το ίδιο φιλικός όσο και κατά τη διάρκεια της έναρξής της. </a:t>
            </a:r>
          </a:p>
          <a:p>
            <a:r>
              <a:rPr lang="el-GR" sz="2400" dirty="0">
                <a:ea typeface="+mn-lt"/>
                <a:cs typeface="+mn-lt"/>
              </a:rPr>
              <a:t>Θα πρέπει να βεβαιωθεί ότι όλες οι οδηγίες ή οι ιατρικές πληροφορίες έχουν γίνει κατανοητές από τον ασθενή.</a:t>
            </a:r>
          </a:p>
          <a:p>
            <a:r>
              <a:rPr lang="el-GR" sz="2400" dirty="0">
                <a:ea typeface="+mn-lt"/>
                <a:cs typeface="+mn-lt"/>
              </a:rPr>
              <a:t>θα πρέπει να αποφύγει τους ιατρικούς όρους ή τις συντομογραφίες που ο ασθενής ενδεχομένως να μην γνωρίζει.</a:t>
            </a:r>
          </a:p>
          <a:p>
            <a:r>
              <a:rPr lang="el-GR" sz="2400" dirty="0">
                <a:ea typeface="+mn-lt"/>
                <a:cs typeface="+mn-lt"/>
              </a:rPr>
              <a:t>Θα πρέπει, επίσης, να επαναλάβει κάποια σημεία που συζητήθηκαν κατά τη διάρκεια της τηλεφωνικής επικοινωνίας έτσι ώστε να διασφαλιστεί ότι ο ασθενής κατανόησε τις πληροφορίες. </a:t>
            </a:r>
          </a:p>
          <a:p>
            <a:r>
              <a:rPr lang="el-GR" sz="2400" dirty="0">
                <a:ea typeface="+mn-lt"/>
                <a:cs typeface="+mn-lt"/>
              </a:rPr>
              <a:t>Στο τέλος ο υπεύθυνος επικοινωνίας δε θα πρέπει να παραλείψει, πριν κλείσει το τηλέφωνο, να ευχαριστήσει τον ασθενή για την κλήση του. </a:t>
            </a:r>
            <a:endParaRPr lang="el-GR" sz="2400" dirty="0">
              <a:ea typeface="Calibri"/>
              <a:cs typeface="Calibri"/>
            </a:endParaRPr>
          </a:p>
        </p:txBody>
      </p:sp>
    </p:spTree>
    <p:extLst>
      <p:ext uri="{BB962C8B-B14F-4D97-AF65-F5344CB8AC3E}">
        <p14:creationId xmlns:p14="http://schemas.microsoft.com/office/powerpoint/2010/main" val="2784480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E7136-C72A-BD2A-E01F-71DADC24D71A}"/>
              </a:ext>
            </a:extLst>
          </p:cNvPr>
          <p:cNvSpPr>
            <a:spLocks noGrp="1"/>
          </p:cNvSpPr>
          <p:nvPr>
            <p:ph type="title"/>
          </p:nvPr>
        </p:nvSpPr>
        <p:spPr>
          <a:xfrm>
            <a:off x="838200" y="365125"/>
            <a:ext cx="4355237" cy="1325563"/>
          </a:xfrm>
        </p:spPr>
        <p:style>
          <a:lnRef idx="3">
            <a:schemeClr val="lt1"/>
          </a:lnRef>
          <a:fillRef idx="1">
            <a:schemeClr val="accent2"/>
          </a:fillRef>
          <a:effectRef idx="1">
            <a:schemeClr val="accent2"/>
          </a:effectRef>
          <a:fontRef idx="minor">
            <a:schemeClr val="lt1"/>
          </a:fontRef>
        </p:style>
        <p:txBody>
          <a:bodyPr>
            <a:normAutofit/>
          </a:bodyPr>
          <a:lstStyle/>
          <a:p>
            <a:r>
              <a:rPr lang="en-US" dirty="0" err="1">
                <a:ea typeface="Calibri Light"/>
                <a:cs typeface="Calibri Light"/>
              </a:rPr>
              <a:t>Δι</a:t>
            </a:r>
            <a:r>
              <a:rPr lang="en-US" dirty="0">
                <a:ea typeface="Calibri Light"/>
                <a:cs typeface="Calibri Light"/>
              </a:rPr>
              <a:t>αλογή (Triage)</a:t>
            </a:r>
          </a:p>
        </p:txBody>
      </p:sp>
      <p:sp>
        <p:nvSpPr>
          <p:cNvPr id="3" name="Content Placeholder 2">
            <a:extLst>
              <a:ext uri="{FF2B5EF4-FFF2-40B4-BE49-F238E27FC236}">
                <a16:creationId xmlns:a16="http://schemas.microsoft.com/office/drawing/2014/main" id="{4A91C579-7124-B16C-2E76-AFDDA93F1F9F}"/>
              </a:ext>
            </a:extLst>
          </p:cNvPr>
          <p:cNvSpPr>
            <a:spLocks noGrp="1"/>
          </p:cNvSpPr>
          <p:nvPr>
            <p:ph sz="half" idx="1"/>
          </p:nvPr>
        </p:nvSpPr>
        <p:spPr>
          <a:xfrm>
            <a:off x="838200" y="1825625"/>
            <a:ext cx="4355237" cy="4592930"/>
          </a:xfrm>
        </p:spPr>
        <p:style>
          <a:lnRef idx="2">
            <a:schemeClr val="accent2"/>
          </a:lnRef>
          <a:fillRef idx="1">
            <a:schemeClr val="lt1"/>
          </a:fillRef>
          <a:effectRef idx="0">
            <a:schemeClr val="accent2"/>
          </a:effectRef>
          <a:fontRef idx="minor">
            <a:schemeClr val="dk1"/>
          </a:fontRef>
        </p:style>
        <p:txBody>
          <a:bodyPr vert="horz" lIns="91440" tIns="45720" rIns="91440" bIns="45720" rtlCol="0" anchor="t">
            <a:noAutofit/>
          </a:bodyPr>
          <a:lstStyle/>
          <a:p>
            <a:pPr>
              <a:buFont typeface="Wingdings" panose="05000000000000000000" pitchFamily="2" charset="2"/>
              <a:buChar char="Ø"/>
            </a:pPr>
            <a:r>
              <a:rPr lang="el-GR" sz="2400" dirty="0">
                <a:ea typeface="+mn-lt"/>
                <a:cs typeface="+mn-lt"/>
              </a:rPr>
              <a:t>Οι ΕΥ που εργάζονται στα ΤΕΠ, καθώς και οι ΕΥ που εργάζονται σε ιατρεία συχνά εμπλέκονται στην τηλεφωνική διαδικασία λήψης αποφάσεων ταξινόμησης, κατηγοριοποίησης και διαλογής ασθενών στις περιπτώσεις έκτακτης ανάγκης.</a:t>
            </a:r>
          </a:p>
          <a:p>
            <a:pPr>
              <a:buFont typeface="Wingdings" panose="05000000000000000000" pitchFamily="2" charset="2"/>
              <a:buChar char="Ø"/>
            </a:pPr>
            <a:r>
              <a:rPr lang="el-GR" sz="2400" dirty="0">
                <a:ea typeface="+mn-lt"/>
                <a:cs typeface="+mn-lt"/>
              </a:rPr>
              <a:t>Η συγκεκριμένη διαδικασία είναι πολύ ριψοκίνδυνη και θα πρέπει να τεκμηριώνεται με ιδιαίτερη προσοχή. </a:t>
            </a:r>
          </a:p>
        </p:txBody>
      </p:sp>
      <p:sp>
        <p:nvSpPr>
          <p:cNvPr id="4" name="Content Placeholder 3">
            <a:extLst>
              <a:ext uri="{FF2B5EF4-FFF2-40B4-BE49-F238E27FC236}">
                <a16:creationId xmlns:a16="http://schemas.microsoft.com/office/drawing/2014/main" id="{F0D8423A-AB40-41B4-BC08-4DD2D9E9EDFA}"/>
              </a:ext>
            </a:extLst>
          </p:cNvPr>
          <p:cNvSpPr>
            <a:spLocks noGrp="1"/>
          </p:cNvSpPr>
          <p:nvPr>
            <p:ph sz="half" idx="2"/>
          </p:nvPr>
        </p:nvSpPr>
        <p:spPr>
          <a:xfrm>
            <a:off x="5592932" y="470517"/>
            <a:ext cx="5760868" cy="5948038"/>
          </a:xfrm>
          <a:ln>
            <a:solidFill>
              <a:schemeClr val="accent2"/>
            </a:solidFill>
          </a:ln>
        </p:spPr>
        <p:style>
          <a:lnRef idx="1">
            <a:schemeClr val="accent3"/>
          </a:lnRef>
          <a:fillRef idx="2">
            <a:schemeClr val="accent3"/>
          </a:fillRef>
          <a:effectRef idx="1">
            <a:schemeClr val="accent3"/>
          </a:effectRef>
          <a:fontRef idx="minor">
            <a:schemeClr val="dk1"/>
          </a:fontRef>
        </p:style>
        <p:txBody>
          <a:bodyPr>
            <a:normAutofit fontScale="25000" lnSpcReduction="20000"/>
          </a:bodyPr>
          <a:lstStyle/>
          <a:p>
            <a:pPr marL="0" indent="0">
              <a:buNone/>
            </a:pPr>
            <a:r>
              <a:rPr lang="el-GR" sz="9600" dirty="0">
                <a:ea typeface="+mn-lt"/>
                <a:cs typeface="+mn-lt"/>
              </a:rPr>
              <a:t>Τα στοιχεία που θα πρέπει να ληφθούν είναι τα εξής: </a:t>
            </a:r>
          </a:p>
          <a:p>
            <a:pPr marL="0" indent="0">
              <a:buNone/>
            </a:pPr>
            <a:endParaRPr lang="el-GR" sz="9600" dirty="0">
              <a:ea typeface="+mn-lt"/>
              <a:cs typeface="+mn-lt"/>
            </a:endParaRPr>
          </a:p>
          <a:p>
            <a:r>
              <a:rPr lang="el-GR" sz="8000" dirty="0">
                <a:latin typeface="Calibri Light"/>
                <a:ea typeface="+mn-lt"/>
                <a:cs typeface="+mn-lt"/>
              </a:rPr>
              <a:t>Η ημερομηνία και η ώρα της τηλεφωνικής κλήσης </a:t>
            </a:r>
          </a:p>
          <a:p>
            <a:r>
              <a:rPr lang="el-GR" sz="8000" dirty="0">
                <a:latin typeface="Calibri Light"/>
                <a:ea typeface="+mn-lt"/>
                <a:cs typeface="+mn-lt"/>
              </a:rPr>
              <a:t>Το όνομα του ατόμου που καλεί </a:t>
            </a:r>
          </a:p>
          <a:p>
            <a:r>
              <a:rPr lang="el-GR" sz="8000" dirty="0">
                <a:latin typeface="Calibri Light"/>
                <a:ea typeface="+mn-lt"/>
                <a:cs typeface="+mn-lt"/>
              </a:rPr>
              <a:t>Το όνομα και η ηλικία του ασθενούς (εάν αυτός που τηλεφώνησε δεν είναι το άτομο που έχει πρόβλημα)</a:t>
            </a:r>
          </a:p>
          <a:p>
            <a:r>
              <a:rPr lang="el-GR" sz="8000" dirty="0">
                <a:latin typeface="Calibri Light"/>
                <a:ea typeface="+mn-lt"/>
                <a:cs typeface="+mn-lt"/>
              </a:rPr>
              <a:t>Η φύση του προβλήματος </a:t>
            </a:r>
          </a:p>
          <a:p>
            <a:r>
              <a:rPr lang="el-GR" sz="8000" dirty="0">
                <a:latin typeface="Calibri Light"/>
                <a:ea typeface="+mn-lt"/>
                <a:cs typeface="+mn-lt"/>
              </a:rPr>
              <a:t>Η βαρύτητα του προβλήματος </a:t>
            </a:r>
          </a:p>
          <a:p>
            <a:r>
              <a:rPr lang="el-GR" sz="8000" dirty="0">
                <a:latin typeface="Calibri Light"/>
                <a:ea typeface="+mn-lt"/>
                <a:cs typeface="+mn-lt"/>
              </a:rPr>
              <a:t>Η χρονική διάρκεια του προβλήματος </a:t>
            </a:r>
          </a:p>
          <a:p>
            <a:r>
              <a:rPr lang="el-GR" sz="8000" dirty="0">
                <a:latin typeface="Calibri Light"/>
                <a:ea typeface="+mn-lt"/>
                <a:cs typeface="+mn-lt"/>
              </a:rPr>
              <a:t>Οι παρεμβάσεις που έγιναν για την αντιμετώπιση του, αλλά και τα αποτελέσματά τους </a:t>
            </a:r>
          </a:p>
          <a:p>
            <a:r>
              <a:rPr lang="el-GR" sz="8000" dirty="0">
                <a:latin typeface="Calibri Light"/>
                <a:ea typeface="+mn-lt"/>
                <a:cs typeface="+mn-lt"/>
              </a:rPr>
              <a:t>Οι οδηγίες που δόθηκαν στο άτομο που κάλεσε </a:t>
            </a:r>
          </a:p>
          <a:p>
            <a:r>
              <a:rPr lang="el-GR" sz="8000" dirty="0">
                <a:latin typeface="Calibri Light"/>
                <a:ea typeface="+mn-lt"/>
                <a:cs typeface="+mn-lt"/>
              </a:rPr>
              <a:t>Το σχέδιο παρακολούθησης του προβλήματος μαζί με το χρονοδιάγραμμα που πρέπει να ακολουθηθεί για την πραγματοποίηση του: π.χ. «Αν ο εμετός δεν σταματήσει μέσα σε 24 ώρες, καλέστε το ιατρείο για να κανονίσουμε μια συνάντηση»</a:t>
            </a:r>
            <a:endParaRPr lang="el-GR" sz="8000" dirty="0">
              <a:latin typeface="Calibri Light"/>
              <a:ea typeface="Calibri"/>
              <a:cs typeface="Calibri"/>
            </a:endParaRPr>
          </a:p>
          <a:p>
            <a:endParaRPr lang="en-US" dirty="0"/>
          </a:p>
        </p:txBody>
      </p:sp>
    </p:spTree>
    <p:extLst>
      <p:ext uri="{BB962C8B-B14F-4D97-AF65-F5344CB8AC3E}">
        <p14:creationId xmlns:p14="http://schemas.microsoft.com/office/powerpoint/2010/main" val="2879045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E3C7D5-8F8F-2414-220E-512CCD505EE9}"/>
              </a:ext>
            </a:extLst>
          </p:cNvPr>
          <p:cNvSpPr>
            <a:spLocks noGrp="1"/>
          </p:cNvSpPr>
          <p:nvPr>
            <p:ph type="title"/>
          </p:nvPr>
        </p:nvSpPr>
        <p:spPr>
          <a:xfrm>
            <a:off x="1171074" y="1396686"/>
            <a:ext cx="3240506" cy="4064628"/>
          </a:xfrm>
        </p:spPr>
        <p:txBody>
          <a:bodyPr>
            <a:normAutofit/>
          </a:bodyPr>
          <a:lstStyle/>
          <a:p>
            <a:r>
              <a:rPr lang="en-US" dirty="0" err="1">
                <a:solidFill>
                  <a:srgbClr val="FFFFFF"/>
                </a:solidFill>
                <a:latin typeface="Calibri"/>
                <a:ea typeface="Calibri"/>
                <a:cs typeface="Calibri"/>
              </a:rPr>
              <a:t>Τηλεφωνική</a:t>
            </a:r>
            <a:r>
              <a:rPr lang="en-US" dirty="0">
                <a:solidFill>
                  <a:srgbClr val="FFFFFF"/>
                </a:solidFill>
                <a:latin typeface="Calibri"/>
                <a:ea typeface="Calibri"/>
                <a:cs typeface="Calibri"/>
              </a:rPr>
              <a:t> επ</a:t>
            </a:r>
            <a:r>
              <a:rPr lang="en-US" dirty="0" err="1">
                <a:solidFill>
                  <a:srgbClr val="FFFFFF"/>
                </a:solidFill>
                <a:latin typeface="Calibri"/>
                <a:ea typeface="Calibri"/>
                <a:cs typeface="Calibri"/>
              </a:rPr>
              <a:t>ικοινωνί</a:t>
            </a:r>
            <a:r>
              <a:rPr lang="en-US" dirty="0">
                <a:solidFill>
                  <a:srgbClr val="FFFFFF"/>
                </a:solidFill>
                <a:latin typeface="Calibri"/>
                <a:ea typeface="Calibri"/>
                <a:cs typeface="Calibri"/>
              </a:rPr>
              <a:t>α </a:t>
            </a:r>
            <a:r>
              <a:rPr lang="en-US" dirty="0" err="1">
                <a:solidFill>
                  <a:srgbClr val="FFFFFF"/>
                </a:solidFill>
                <a:latin typeface="Calibri"/>
                <a:ea typeface="Calibri"/>
                <a:cs typeface="Calibri"/>
              </a:rPr>
              <a:t>Νοσηλευτή-Κλινικού</a:t>
            </a:r>
            <a:r>
              <a:rPr lang="en-US" dirty="0">
                <a:solidFill>
                  <a:srgbClr val="FFFFFF"/>
                </a:solidFill>
                <a:latin typeface="Calibri"/>
                <a:ea typeface="Calibri"/>
                <a:cs typeface="Calibri"/>
              </a:rPr>
              <a:t> Ια</a:t>
            </a:r>
            <a:r>
              <a:rPr lang="en-US" dirty="0" err="1">
                <a:solidFill>
                  <a:srgbClr val="FFFFFF"/>
                </a:solidFill>
                <a:latin typeface="Calibri"/>
                <a:ea typeface="Calibri"/>
                <a:cs typeface="Calibri"/>
              </a:rPr>
              <a:t>τρού</a:t>
            </a:r>
            <a:endParaRPr lang="en-US" dirty="0">
              <a:solidFill>
                <a:srgbClr val="FFFFFF"/>
              </a:solidFill>
              <a:latin typeface="Calibri"/>
              <a:ea typeface="Calibri"/>
              <a:cs typeface="Calibri"/>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1B4FF87-CBCF-A66D-652C-9A04B613E7C8}"/>
              </a:ext>
            </a:extLst>
          </p:cNvPr>
          <p:cNvSpPr>
            <a:spLocks noGrp="1"/>
          </p:cNvSpPr>
          <p:nvPr>
            <p:ph idx="1"/>
          </p:nvPr>
        </p:nvSpPr>
        <p:spPr>
          <a:xfrm>
            <a:off x="5370153" y="1526033"/>
            <a:ext cx="5536397" cy="3935281"/>
          </a:xfrm>
        </p:spPr>
        <p:txBody>
          <a:bodyPr vert="horz" lIns="91440" tIns="45720" rIns="91440" bIns="45720" rtlCol="0">
            <a:normAutofit/>
          </a:bodyPr>
          <a:lstStyle/>
          <a:p>
            <a:pPr marL="0" indent="0">
              <a:buNone/>
            </a:pPr>
            <a:endParaRPr lang="el-GR" dirty="0">
              <a:ea typeface="Calibri"/>
              <a:cs typeface="Calibri"/>
              <a:hlinkClick r:id="rId2"/>
            </a:endParaRPr>
          </a:p>
          <a:p>
            <a:pPr marL="0" indent="0">
              <a:buNone/>
            </a:pPr>
            <a:endParaRPr lang="el-GR" dirty="0">
              <a:ea typeface="Calibri"/>
              <a:cs typeface="Calibri"/>
              <a:hlinkClick r:id="rId2"/>
            </a:endParaRPr>
          </a:p>
          <a:p>
            <a:pPr marL="0" indent="0">
              <a:buNone/>
            </a:pPr>
            <a:endParaRPr lang="el-GR" dirty="0">
              <a:ea typeface="Calibri"/>
              <a:cs typeface="Calibri"/>
              <a:hlinkClick r:id="rId2"/>
            </a:endParaRPr>
          </a:p>
          <a:p>
            <a:pPr marL="0" indent="0">
              <a:buNone/>
            </a:pPr>
            <a:r>
              <a:rPr lang="en-US" dirty="0">
                <a:ea typeface="Calibri"/>
                <a:cs typeface="Calibri"/>
                <a:hlinkClick r:id="rId2"/>
              </a:rPr>
              <a:t>https://www.youtube.com/watch?v=UiIBbadS1SE</a:t>
            </a:r>
            <a:r>
              <a:rPr lang="en-US" dirty="0">
                <a:ea typeface="Calibri"/>
                <a:cs typeface="Calibri"/>
              </a:rPr>
              <a:t>  </a:t>
            </a:r>
          </a:p>
          <a:p>
            <a:pPr marL="0" indent="0">
              <a:buNone/>
            </a:pPr>
            <a:endParaRPr lang="en-US" dirty="0">
              <a:ea typeface="Calibri"/>
              <a:cs typeface="Calibri"/>
            </a:endParaRPr>
          </a:p>
        </p:txBody>
      </p:sp>
    </p:spTree>
    <p:extLst>
      <p:ext uri="{BB962C8B-B14F-4D97-AF65-F5344CB8AC3E}">
        <p14:creationId xmlns:p14="http://schemas.microsoft.com/office/powerpoint/2010/main" val="554845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390F41-8966-1A6E-E188-29B335A9E06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4A0CC7-05D1-7193-7C45-F8F7987E322F}"/>
              </a:ext>
            </a:extLst>
          </p:cNvPr>
          <p:cNvSpPr>
            <a:spLocks noGrp="1"/>
          </p:cNvSpPr>
          <p:nvPr>
            <p:ph type="title"/>
          </p:nvPr>
        </p:nvSpPr>
        <p:spPr>
          <a:xfrm>
            <a:off x="686834" y="1153572"/>
            <a:ext cx="3200400" cy="4461163"/>
          </a:xfrm>
        </p:spPr>
        <p:txBody>
          <a:bodyPr>
            <a:normAutofit/>
          </a:bodyPr>
          <a:lstStyle/>
          <a:p>
            <a:r>
              <a:rPr lang="en-US" dirty="0" err="1">
                <a:solidFill>
                  <a:srgbClr val="FFFFFF"/>
                </a:solidFill>
                <a:latin typeface="Calibri"/>
                <a:ea typeface="Calibri"/>
                <a:cs typeface="Calibri"/>
              </a:rPr>
              <a:t>Τηλεφωνική</a:t>
            </a:r>
            <a:r>
              <a:rPr lang="en-US" dirty="0">
                <a:solidFill>
                  <a:srgbClr val="FFFFFF"/>
                </a:solidFill>
                <a:latin typeface="Calibri"/>
                <a:ea typeface="Calibri"/>
                <a:cs typeface="Calibri"/>
              </a:rPr>
              <a:t> επ</a:t>
            </a:r>
            <a:r>
              <a:rPr lang="en-US" dirty="0" err="1">
                <a:solidFill>
                  <a:srgbClr val="FFFFFF"/>
                </a:solidFill>
                <a:latin typeface="Calibri"/>
                <a:ea typeface="Calibri"/>
                <a:cs typeface="Calibri"/>
              </a:rPr>
              <a:t>ικοινωνί</a:t>
            </a:r>
            <a:r>
              <a:rPr lang="en-US" dirty="0">
                <a:solidFill>
                  <a:srgbClr val="FFFFFF"/>
                </a:solidFill>
                <a:latin typeface="Calibri"/>
                <a:ea typeface="Calibri"/>
                <a:cs typeface="Calibri"/>
              </a:rPr>
              <a:t>α </a:t>
            </a:r>
            <a:r>
              <a:rPr lang="en-US" dirty="0" err="1">
                <a:solidFill>
                  <a:srgbClr val="FFFFFF"/>
                </a:solidFill>
                <a:latin typeface="Calibri"/>
                <a:ea typeface="Calibri"/>
                <a:cs typeface="Calibri"/>
              </a:rPr>
              <a:t>Νοσηλευτή-Κλινικού</a:t>
            </a:r>
            <a:r>
              <a:rPr lang="en-US" dirty="0">
                <a:solidFill>
                  <a:srgbClr val="FFFFFF"/>
                </a:solidFill>
                <a:latin typeface="Calibri"/>
                <a:ea typeface="Calibri"/>
                <a:cs typeface="Calibri"/>
              </a:rPr>
              <a:t> Ια</a:t>
            </a:r>
            <a:r>
              <a:rPr lang="en-US" dirty="0" err="1">
                <a:solidFill>
                  <a:srgbClr val="FFFFFF"/>
                </a:solidFill>
                <a:latin typeface="Calibri"/>
                <a:ea typeface="Calibri"/>
                <a:cs typeface="Calibri"/>
              </a:rPr>
              <a:t>τρού</a:t>
            </a:r>
            <a:endParaRPr lang="en-US" dirty="0">
              <a:solidFill>
                <a:srgbClr val="FFFFFF"/>
              </a:solidFill>
              <a:latin typeface="Calibri"/>
              <a:ea typeface="Calibri"/>
              <a:cs typeface="Calibri"/>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127DFC8-6770-65BC-B311-64EE3314D767}"/>
              </a:ext>
            </a:extLst>
          </p:cNvPr>
          <p:cNvSpPr>
            <a:spLocks noGrp="1"/>
          </p:cNvSpPr>
          <p:nvPr>
            <p:ph idx="1"/>
          </p:nvPr>
        </p:nvSpPr>
        <p:spPr>
          <a:xfrm>
            <a:off x="4456185" y="510382"/>
            <a:ext cx="6906491" cy="6347618"/>
          </a:xfrm>
        </p:spPr>
        <p:txBody>
          <a:bodyPr vert="horz" lIns="91440" tIns="45720" rIns="91440" bIns="45720" rtlCol="0" anchor="ctr">
            <a:normAutofit lnSpcReduction="10000"/>
          </a:bodyPr>
          <a:lstStyle/>
          <a:p>
            <a:pPr>
              <a:buFont typeface="Wingdings" panose="05000000000000000000" pitchFamily="2" charset="2"/>
              <a:buChar char="§"/>
            </a:pPr>
            <a:r>
              <a:rPr lang="el-GR" sz="2400" dirty="0">
                <a:ea typeface="Calibri"/>
                <a:cs typeface="Calibri"/>
              </a:rPr>
              <a:t>Η εύρυθμη λειτουργία ενός οργανισμού είναι ένας από τους πιο σημαντικούς στόχους της διοίκησης. </a:t>
            </a:r>
          </a:p>
          <a:p>
            <a:pPr>
              <a:buFont typeface="Wingdings" panose="05000000000000000000" pitchFamily="2" charset="2"/>
              <a:buChar char="§"/>
            </a:pPr>
            <a:r>
              <a:rPr lang="el-GR" sz="2400" dirty="0">
                <a:ea typeface="Calibri"/>
                <a:cs typeface="Calibri"/>
              </a:rPr>
              <a:t>Βασικοί παράγοντες που συμβάλλουν σημαντικά στην ομαλή λειτουργία ενός οργανισμού είναι η επικοινωνία και η συνεργασία μεταξύ των επαγγελματιών υγείας, εφόσον αποτελούν θεμέλιο λίθο στην μεταξύ τους σχέση. </a:t>
            </a:r>
          </a:p>
          <a:p>
            <a:pPr>
              <a:buFont typeface="Wingdings" panose="05000000000000000000" pitchFamily="2" charset="2"/>
              <a:buChar char="§"/>
            </a:pPr>
            <a:r>
              <a:rPr lang="el-GR" sz="2400" dirty="0">
                <a:ea typeface="Calibri"/>
                <a:cs typeface="Calibri"/>
              </a:rPr>
              <a:t>Η αποτελεσματική επικοινωνία (τηλεφωνική) μεταξύ των δύο συμβαλλόμενων του ιατρού και του νοσηλευτή:</a:t>
            </a:r>
          </a:p>
          <a:p>
            <a:pPr>
              <a:buFont typeface="Wingdings" panose="05000000000000000000" pitchFamily="2" charset="2"/>
              <a:buChar char="§"/>
            </a:pPr>
            <a:r>
              <a:rPr lang="el-GR" sz="2400" dirty="0">
                <a:ea typeface="Calibri"/>
                <a:cs typeface="Calibri"/>
              </a:rPr>
              <a:t>Είναι ζωτικής σημασίας για την </a:t>
            </a:r>
            <a:r>
              <a:rPr lang="el-GR" sz="2400" b="1" dirty="0">
                <a:ea typeface="Calibri"/>
                <a:cs typeface="Calibri"/>
              </a:rPr>
              <a:t>σωστή διάγνωση</a:t>
            </a:r>
            <a:r>
              <a:rPr lang="el-GR" sz="2400" dirty="0">
                <a:ea typeface="Calibri"/>
                <a:cs typeface="Calibri"/>
              </a:rPr>
              <a:t>, την κατάλληλη </a:t>
            </a:r>
            <a:r>
              <a:rPr lang="el-GR" sz="2400" b="1" dirty="0">
                <a:ea typeface="Calibri"/>
                <a:cs typeface="Calibri"/>
              </a:rPr>
              <a:t>δοσολογία φαρμάκων </a:t>
            </a:r>
            <a:r>
              <a:rPr lang="el-GR" sz="2400" dirty="0">
                <a:ea typeface="Calibri"/>
                <a:cs typeface="Calibri"/>
              </a:rPr>
              <a:t>και την εξασφάλιση της </a:t>
            </a:r>
            <a:r>
              <a:rPr lang="el-GR" sz="2400" b="1" dirty="0">
                <a:ea typeface="Calibri"/>
                <a:cs typeface="Calibri"/>
              </a:rPr>
              <a:t>συμμόρφωσης του ασθενούς </a:t>
            </a:r>
            <a:r>
              <a:rPr lang="el-GR" sz="2400" dirty="0">
                <a:ea typeface="Calibri"/>
                <a:cs typeface="Calibri"/>
              </a:rPr>
              <a:t>με μια θεραπεία η αγωγή. </a:t>
            </a:r>
          </a:p>
          <a:p>
            <a:pPr>
              <a:buFont typeface="Wingdings" panose="05000000000000000000" pitchFamily="2" charset="2"/>
              <a:buChar char="§"/>
            </a:pPr>
            <a:r>
              <a:rPr lang="el-GR" sz="2400" dirty="0">
                <a:ea typeface="Calibri"/>
                <a:cs typeface="Calibri"/>
              </a:rPr>
              <a:t>Είναι μια διαδραστική διαδικασία ανταλλαγής σκέψεων, συναισθημάτων και άλλων μηνυμάτων που αναπόφευκτα συμβαίνουν κάθε φορά που υπάρχει αλληλεπίδραση μεταξύ δύο ή περισσότερων ατόμων.</a:t>
            </a:r>
            <a:endParaRPr lang="el-GR" sz="2400" dirty="0"/>
          </a:p>
          <a:p>
            <a:pPr marL="0" indent="0">
              <a:buNone/>
            </a:pPr>
            <a:endParaRPr lang="en-US" sz="2000" dirty="0">
              <a:ea typeface="Calibri"/>
              <a:cs typeface="Calibri"/>
            </a:endParaRPr>
          </a:p>
        </p:txBody>
      </p:sp>
    </p:spTree>
    <p:extLst>
      <p:ext uri="{BB962C8B-B14F-4D97-AF65-F5344CB8AC3E}">
        <p14:creationId xmlns:p14="http://schemas.microsoft.com/office/powerpoint/2010/main" val="1224287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D3E807-9628-6ED9-7201-C2BEEE37E4FC}"/>
              </a:ext>
            </a:extLst>
          </p:cNvPr>
          <p:cNvSpPr>
            <a:spLocks noGrp="1"/>
          </p:cNvSpPr>
          <p:nvPr>
            <p:ph type="title"/>
          </p:nvPr>
        </p:nvSpPr>
        <p:spPr>
          <a:xfrm>
            <a:off x="261302" y="1153572"/>
            <a:ext cx="3190503" cy="4461163"/>
          </a:xfrm>
        </p:spPr>
        <p:txBody>
          <a:bodyPr>
            <a:normAutofit/>
          </a:bodyPr>
          <a:lstStyle/>
          <a:p>
            <a:r>
              <a:rPr lang="en-US" dirty="0" err="1">
                <a:solidFill>
                  <a:srgbClr val="FFFFFF"/>
                </a:solidFill>
                <a:latin typeface="Calibri"/>
                <a:ea typeface="Calibri"/>
                <a:cs typeface="Calibri"/>
              </a:rPr>
              <a:t>Τηλεφωνική</a:t>
            </a:r>
            <a:r>
              <a:rPr lang="en-US" dirty="0">
                <a:solidFill>
                  <a:srgbClr val="FFFFFF"/>
                </a:solidFill>
                <a:latin typeface="Calibri"/>
                <a:ea typeface="Calibri"/>
                <a:cs typeface="Calibri"/>
              </a:rPr>
              <a:t> επ</a:t>
            </a:r>
            <a:r>
              <a:rPr lang="en-US" dirty="0" err="1">
                <a:solidFill>
                  <a:srgbClr val="FFFFFF"/>
                </a:solidFill>
                <a:latin typeface="Calibri"/>
                <a:ea typeface="Calibri"/>
                <a:cs typeface="Calibri"/>
              </a:rPr>
              <a:t>ικοινωνί</a:t>
            </a:r>
            <a:r>
              <a:rPr lang="en-US" dirty="0">
                <a:solidFill>
                  <a:srgbClr val="FFFFFF"/>
                </a:solidFill>
                <a:latin typeface="Calibri"/>
                <a:ea typeface="Calibri"/>
                <a:cs typeface="Calibri"/>
              </a:rPr>
              <a:t>α </a:t>
            </a:r>
            <a:r>
              <a:rPr lang="en-US" dirty="0" err="1">
                <a:solidFill>
                  <a:srgbClr val="FFFFFF"/>
                </a:solidFill>
                <a:latin typeface="Calibri"/>
                <a:ea typeface="Calibri"/>
                <a:cs typeface="Calibri"/>
              </a:rPr>
              <a:t>Νοσηλευτή-Κλινικού</a:t>
            </a:r>
            <a:r>
              <a:rPr lang="en-US" dirty="0">
                <a:solidFill>
                  <a:srgbClr val="FFFFFF"/>
                </a:solidFill>
                <a:latin typeface="Calibri"/>
                <a:ea typeface="Calibri"/>
                <a:cs typeface="Calibri"/>
              </a:rPr>
              <a:t> </a:t>
            </a:r>
            <a:br>
              <a:rPr lang="en-US" dirty="0">
                <a:solidFill>
                  <a:srgbClr val="FFFFFF"/>
                </a:solidFill>
                <a:latin typeface="Calibri"/>
                <a:ea typeface="Calibri"/>
                <a:cs typeface="Calibri"/>
              </a:rPr>
            </a:br>
            <a:r>
              <a:rPr lang="en-US" dirty="0">
                <a:solidFill>
                  <a:srgbClr val="FFFFFF"/>
                </a:solidFill>
                <a:latin typeface="Calibri"/>
                <a:ea typeface="Calibri"/>
                <a:cs typeface="Calibri"/>
              </a:rPr>
              <a:t>Ια</a:t>
            </a:r>
            <a:r>
              <a:rPr lang="en-US" dirty="0" err="1">
                <a:solidFill>
                  <a:srgbClr val="FFFFFF"/>
                </a:solidFill>
                <a:latin typeface="Calibri"/>
                <a:ea typeface="Calibri"/>
                <a:cs typeface="Calibri"/>
              </a:rPr>
              <a:t>τρού</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6EE59AC-EB82-FDBF-5F01-5F5A4AB13908}"/>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l-GR" sz="2400" dirty="0">
                <a:ea typeface="Calibri"/>
                <a:cs typeface="Calibri"/>
              </a:rPr>
              <a:t>Ξεκινά με την ανακοίνωση του ονόματος μας</a:t>
            </a:r>
          </a:p>
          <a:p>
            <a:r>
              <a:rPr lang="el-GR" sz="2400" dirty="0">
                <a:ea typeface="Calibri"/>
                <a:cs typeface="Calibri"/>
              </a:rPr>
              <a:t>Συνεχίζει με το όνομα του ασθενούς και την αιτία νοσηλείας</a:t>
            </a:r>
          </a:p>
          <a:p>
            <a:r>
              <a:rPr lang="el-GR" sz="2400" dirty="0">
                <a:ea typeface="Calibri"/>
                <a:cs typeface="Calibri"/>
              </a:rPr>
              <a:t>Πρέπει να είναι σαφής</a:t>
            </a:r>
          </a:p>
          <a:p>
            <a:r>
              <a:rPr lang="el-GR" sz="2400" dirty="0">
                <a:ea typeface="Calibri"/>
                <a:cs typeface="Calibri"/>
              </a:rPr>
              <a:t>Η χρήση της επιστημονικής ορολογίας είναι επιβεβλημένη </a:t>
            </a:r>
          </a:p>
          <a:p>
            <a:r>
              <a:rPr lang="el-GR" sz="2400" dirty="0">
                <a:ea typeface="Calibri"/>
                <a:cs typeface="Calibri"/>
              </a:rPr>
              <a:t>Ακριβής στην περιγραφή </a:t>
            </a:r>
          </a:p>
          <a:p>
            <a:r>
              <a:rPr lang="el-GR" sz="2400" dirty="0">
                <a:ea typeface="Calibri"/>
                <a:cs typeface="Calibri"/>
              </a:rPr>
              <a:t>Ευγενική και διακριτική</a:t>
            </a:r>
            <a:endParaRPr lang="el-GR" dirty="0"/>
          </a:p>
        </p:txBody>
      </p:sp>
    </p:spTree>
    <p:extLst>
      <p:ext uri="{BB962C8B-B14F-4D97-AF65-F5344CB8AC3E}">
        <p14:creationId xmlns:p14="http://schemas.microsoft.com/office/powerpoint/2010/main" val="1657728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FE9DBAC-DFDB-E621-2427-7F9C2E06FDB6}"/>
              </a:ext>
            </a:extLst>
          </p:cNvPr>
          <p:cNvSpPr>
            <a:spLocks noGrp="1"/>
          </p:cNvSpPr>
          <p:nvPr>
            <p:ph type="title"/>
          </p:nvPr>
        </p:nvSpPr>
        <p:spPr>
          <a:xfrm>
            <a:off x="1115568" y="548640"/>
            <a:ext cx="10168128" cy="1179576"/>
          </a:xfrm>
        </p:spPr>
        <p:txBody>
          <a:bodyPr>
            <a:normAutofit/>
          </a:bodyPr>
          <a:lstStyle/>
          <a:p>
            <a:r>
              <a:rPr lang="en-US" dirty="0" err="1">
                <a:ea typeface="Calibri Light"/>
                <a:cs typeface="Calibri Light"/>
              </a:rPr>
              <a:t>Ηλεκτρονική</a:t>
            </a:r>
            <a:r>
              <a:rPr lang="en-US" dirty="0">
                <a:ea typeface="Calibri Light"/>
                <a:cs typeface="Calibri Light"/>
              </a:rPr>
              <a:t> α</a:t>
            </a:r>
            <a:r>
              <a:rPr lang="en-US" dirty="0" err="1">
                <a:ea typeface="Calibri Light"/>
                <a:cs typeface="Calibri Light"/>
              </a:rPr>
              <a:t>λληλογρ</a:t>
            </a:r>
            <a:r>
              <a:rPr lang="en-US" dirty="0">
                <a:ea typeface="Calibri Light"/>
                <a:cs typeface="Calibri Light"/>
              </a:rPr>
              <a:t>αφία (Email)</a:t>
            </a:r>
            <a:endParaRPr lang="en-US" dirty="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6CA6CA8-4311-953C-9764-C0FE165564B9}"/>
              </a:ext>
            </a:extLst>
          </p:cNvPr>
          <p:cNvSpPr>
            <a:spLocks noGrp="1"/>
          </p:cNvSpPr>
          <p:nvPr>
            <p:ph idx="1"/>
          </p:nvPr>
        </p:nvSpPr>
        <p:spPr>
          <a:xfrm>
            <a:off x="1115568" y="2481943"/>
            <a:ext cx="10168128" cy="3695020"/>
          </a:xfrm>
        </p:spPr>
        <p:txBody>
          <a:bodyPr vert="horz" lIns="91440" tIns="45720" rIns="91440" bIns="45720" rtlCol="0" anchor="t">
            <a:normAutofit lnSpcReduction="10000"/>
          </a:bodyPr>
          <a:lstStyle/>
          <a:p>
            <a:r>
              <a:rPr lang="el-GR" sz="2400" dirty="0">
                <a:ea typeface="+mn-lt"/>
                <a:cs typeface="+mn-lt"/>
              </a:rPr>
              <a:t>Η ηλεκτρονική αλληλογραφία χρησιμοποιείται τόσο για επαγγελματικούς, όσο και για προσωπικούς λόγους.</a:t>
            </a:r>
          </a:p>
          <a:p>
            <a:r>
              <a:rPr lang="el-GR" sz="2400" dirty="0">
                <a:ea typeface="+mn-lt"/>
                <a:cs typeface="+mn-lt"/>
              </a:rPr>
              <a:t>Βασικός σκοπός της είναι η ανταλλαγή πληροφοριών γρήγορα και αποτελεσματικά. </a:t>
            </a:r>
          </a:p>
          <a:p>
            <a:r>
              <a:rPr lang="el-GR" sz="2400" dirty="0">
                <a:ea typeface="+mn-lt"/>
                <a:cs typeface="+mn-lt"/>
              </a:rPr>
              <a:t>Όπως και οι άλλες μορφές επικοινωνίας, έτσι και η ηλεκτρονική αλληλογραφία αντανακλά τον ίδιο τον ΕΥ αλλά και τον εργοδότη του. </a:t>
            </a:r>
          </a:p>
          <a:p>
            <a:r>
              <a:rPr lang="el-GR" sz="2400" dirty="0">
                <a:ea typeface="+mn-lt"/>
                <a:cs typeface="+mn-lt"/>
              </a:rPr>
              <a:t>Αν το μήνυμα έχει πολλά και διαφορετικά θέματα τα οποία απαιτούν επεξήγηση, προτιμάται η τηλεφωνική κλήση.</a:t>
            </a:r>
          </a:p>
          <a:p>
            <a:r>
              <a:rPr lang="el-GR" sz="2400" dirty="0">
                <a:ea typeface="+mn-lt"/>
                <a:cs typeface="+mn-lt"/>
              </a:rPr>
              <a:t>Σε κρίσιμες καταστάσεις όπως είναι η ακύρωση κάποιας συ </a:t>
            </a:r>
            <a:r>
              <a:rPr lang="el-GR" sz="2400" dirty="0" err="1">
                <a:ea typeface="+mn-lt"/>
                <a:cs typeface="+mn-lt"/>
              </a:rPr>
              <a:t>νάντησης</a:t>
            </a:r>
            <a:r>
              <a:rPr lang="el-GR" sz="2400" dirty="0">
                <a:ea typeface="+mn-lt"/>
                <a:cs typeface="+mn-lt"/>
              </a:rPr>
              <a:t> την τελευταία στιγμή ενδείκνυται η χρήση της τηλεφωνικής επικοινωνία</a:t>
            </a:r>
          </a:p>
        </p:txBody>
      </p:sp>
    </p:spTree>
    <p:extLst>
      <p:ext uri="{BB962C8B-B14F-4D97-AF65-F5344CB8AC3E}">
        <p14:creationId xmlns:p14="http://schemas.microsoft.com/office/powerpoint/2010/main" val="3703485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48DB98-9C11-C6BB-250A-E2B7A16F4D1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EA7995A-2840-D4A6-6622-F52A1B971F19}"/>
              </a:ext>
            </a:extLst>
          </p:cNvPr>
          <p:cNvSpPr>
            <a:spLocks noGrp="1"/>
          </p:cNvSpPr>
          <p:nvPr>
            <p:ph type="title"/>
          </p:nvPr>
        </p:nvSpPr>
        <p:spPr>
          <a:xfrm>
            <a:off x="1115568" y="548640"/>
            <a:ext cx="10168128" cy="1179576"/>
          </a:xfrm>
        </p:spPr>
        <p:txBody>
          <a:bodyPr>
            <a:normAutofit/>
          </a:bodyPr>
          <a:lstStyle/>
          <a:p>
            <a:r>
              <a:rPr lang="en-US" dirty="0">
                <a:ea typeface="Calibri Light"/>
                <a:cs typeface="Calibri Light"/>
              </a:rPr>
              <a:t>Βα</a:t>
            </a:r>
            <a:r>
              <a:rPr lang="en-US" dirty="0" err="1">
                <a:ea typeface="Calibri Light"/>
                <a:cs typeface="Calibri Light"/>
              </a:rPr>
              <a:t>σική</a:t>
            </a:r>
            <a:r>
              <a:rPr lang="en-US" dirty="0">
                <a:ea typeface="Calibri Light"/>
                <a:cs typeface="Calibri Light"/>
              </a:rPr>
              <a:t> α</a:t>
            </a:r>
            <a:r>
              <a:rPr lang="en-US" dirty="0" err="1">
                <a:ea typeface="Calibri Light"/>
                <a:cs typeface="Calibri Light"/>
              </a:rPr>
              <a:t>ρχή</a:t>
            </a:r>
            <a:r>
              <a:rPr lang="en-US" dirty="0">
                <a:ea typeface="Calibri Light"/>
                <a:cs typeface="Calibri Light"/>
              </a:rPr>
              <a:t> επ</a:t>
            </a:r>
            <a:r>
              <a:rPr lang="en-US" dirty="0" err="1">
                <a:ea typeface="Calibri Light"/>
                <a:cs typeface="Calibri Light"/>
              </a:rPr>
              <a:t>ικοινωνί</a:t>
            </a:r>
            <a:r>
              <a:rPr lang="en-US" dirty="0">
                <a:ea typeface="Calibri Light"/>
                <a:cs typeface="Calibri Light"/>
              </a:rPr>
              <a:t>ας η απάντηση</a:t>
            </a:r>
            <a:endParaRPr lang="en-US" dirty="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B5517A2-CB28-0788-DC12-7ED57758F9B0}"/>
              </a:ext>
            </a:extLst>
          </p:cNvPr>
          <p:cNvSpPr>
            <a:spLocks noGrp="1"/>
          </p:cNvSpPr>
          <p:nvPr>
            <p:ph idx="1"/>
          </p:nvPr>
        </p:nvSpPr>
        <p:spPr>
          <a:xfrm>
            <a:off x="586221" y="2276856"/>
            <a:ext cx="11226822" cy="3695020"/>
          </a:xfrm>
        </p:spPr>
        <p:txBody>
          <a:bodyPr vert="horz" lIns="91440" tIns="45720" rIns="91440" bIns="45720" rtlCol="0" anchor="t">
            <a:noAutofit/>
          </a:bodyPr>
          <a:lstStyle/>
          <a:p>
            <a:pPr>
              <a:buFont typeface="Wingdings" panose="05000000000000000000" pitchFamily="2" charset="2"/>
              <a:buChar char="v"/>
            </a:pPr>
            <a:r>
              <a:rPr lang="en-US" sz="2000" dirty="0">
                <a:latin typeface="Arial"/>
                <a:ea typeface="Calibri"/>
                <a:cs typeface="Arial"/>
              </a:rPr>
              <a:t> </a:t>
            </a:r>
            <a:r>
              <a:rPr lang="el-GR" sz="2000" dirty="0">
                <a:ea typeface="+mn-lt"/>
                <a:cs typeface="+mn-lt"/>
              </a:rPr>
              <a:t>θα πρέπει να μην αφήνεται αναπάντητο κανένα από τα μηνύματα της ηλεκτρονικής αλληλογραφίας που λαμβάνει.</a:t>
            </a:r>
          </a:p>
          <a:p>
            <a:pPr>
              <a:buFont typeface="Wingdings" panose="05000000000000000000" pitchFamily="2" charset="2"/>
              <a:buChar char="v"/>
            </a:pPr>
            <a:r>
              <a:rPr lang="el-GR" sz="2000" dirty="0">
                <a:ea typeface="+mn-lt"/>
                <a:cs typeface="+mn-lt"/>
              </a:rPr>
              <a:t>Ακόμα και αν ο υπεύθυνος ηλεκτρονικής αλληλογραφίας δεν γνωρίζει τι θα πρέπει να απαντήσει στο μήνυμα που έχει λάβει, είναι προτιμότερο να απαντήσει στον αποστολέα ότι έχει παραλάβει το μήνυμα του από το να μην του απαντήσει καθόλου. </a:t>
            </a:r>
            <a:endParaRPr lang="el-GR" sz="2000" dirty="0">
              <a:ea typeface="Calibri"/>
              <a:cs typeface="Calibri"/>
            </a:endParaRPr>
          </a:p>
          <a:p>
            <a:pPr>
              <a:buFont typeface="Wingdings" panose="05000000000000000000" pitchFamily="2" charset="2"/>
              <a:buChar char="v"/>
            </a:pPr>
            <a:r>
              <a:rPr lang="el-GR" sz="2000" dirty="0">
                <a:ea typeface="+mn-lt"/>
                <a:cs typeface="+mn-lt"/>
              </a:rPr>
              <a:t>Στις περιπτώσεις που απαιτείται περισσότερος χρόνος για την απάντηση, ενδείκνυται να δίνεται στον αποστολέα το εκτιμώμενο χρονοδιάγραμμα της απάντησης για παράδειγμα: «Θα λάβετε την απάντηση σας στις αρχές της επόμενης εβδομάδας». </a:t>
            </a:r>
          </a:p>
          <a:p>
            <a:pPr>
              <a:buFont typeface="Wingdings" panose="05000000000000000000" pitchFamily="2" charset="2"/>
              <a:buChar char="v"/>
            </a:pPr>
            <a:r>
              <a:rPr lang="el-GR" sz="2000" dirty="0">
                <a:ea typeface="+mn-lt"/>
                <a:cs typeface="+mn-lt"/>
              </a:rPr>
              <a:t>Αν το μήνυμα της ηλεκτρονικής αλληλογραφίας προκαλεί κάποια συναισθηματική αντίδραση από τη μεριά του παραλήπτη, τότε αυτός οφείλει να μην απαντήσει άμεσα. Αν υπάρχουν τα χρονικά περιθώρια, θα πρέπει να το </a:t>
            </a:r>
            <a:r>
              <a:rPr lang="el-GR" sz="2000" b="1" dirty="0">
                <a:ea typeface="+mn-lt"/>
                <a:cs typeface="+mn-lt"/>
              </a:rPr>
              <a:t>«παγώσει» </a:t>
            </a:r>
            <a:r>
              <a:rPr lang="el-GR" sz="2000" dirty="0">
                <a:ea typeface="+mn-lt"/>
                <a:cs typeface="+mn-lt"/>
              </a:rPr>
              <a:t>και να περιμένει την επόμενη μέρα για να απαντήσει ή τουλάχιστον να αφήσει κάποιο μικρό χρονικό διάστημα ώστε να εμποδίσει κάποια συναισθηματική ή ακατάλληλη απάντηση. </a:t>
            </a:r>
            <a:r>
              <a:rPr lang="el-GR" sz="2000" b="1" dirty="0">
                <a:ea typeface="+mn-lt"/>
                <a:cs typeface="+mn-lt"/>
              </a:rPr>
              <a:t>Τα μηνύματα της ηλεκτρονικής αλληλογραφίας μπορούν να διατηρηθούν για πάντα.</a:t>
            </a:r>
            <a:endParaRPr lang="el-GR" sz="2000" b="1" dirty="0">
              <a:ea typeface="Calibri"/>
              <a:cs typeface="Calibri"/>
            </a:endParaRPr>
          </a:p>
          <a:p>
            <a:endParaRPr lang="en-US" sz="1700" dirty="0">
              <a:latin typeface="Comic Sans MS"/>
              <a:ea typeface="Calibri"/>
              <a:cs typeface="Calibri"/>
            </a:endParaRPr>
          </a:p>
        </p:txBody>
      </p:sp>
    </p:spTree>
    <p:extLst>
      <p:ext uri="{BB962C8B-B14F-4D97-AF65-F5344CB8AC3E}">
        <p14:creationId xmlns:p14="http://schemas.microsoft.com/office/powerpoint/2010/main" val="3418247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7ABEDF-34DA-445A-BB72-5BED8C66C73E}"/>
              </a:ext>
            </a:extLst>
          </p:cNvPr>
          <p:cNvSpPr>
            <a:spLocks noGrp="1"/>
          </p:cNvSpPr>
          <p:nvPr>
            <p:ph type="title"/>
          </p:nvPr>
        </p:nvSpPr>
        <p:spPr>
          <a:xfrm>
            <a:off x="686834" y="1153572"/>
            <a:ext cx="3200400" cy="4461163"/>
          </a:xfrm>
        </p:spPr>
        <p:txBody>
          <a:bodyPr>
            <a:normAutofit/>
          </a:bodyPr>
          <a:lstStyle/>
          <a:p>
            <a:r>
              <a:rPr lang="el-GR" dirty="0">
                <a:solidFill>
                  <a:srgbClr val="FFFFFF"/>
                </a:solidFill>
                <a:ea typeface="Calibri Light"/>
                <a:cs typeface="Calibri Light"/>
              </a:rPr>
              <a:t>Τηλεφωνική επικοινωνία</a:t>
            </a:r>
            <a:endParaRPr lang="el-GR"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324F7B5-3B24-477A-A09F-8A99954A9256}"/>
              </a:ext>
            </a:extLst>
          </p:cNvPr>
          <p:cNvSpPr>
            <a:spLocks noGrp="1"/>
          </p:cNvSpPr>
          <p:nvPr>
            <p:ph idx="1"/>
          </p:nvPr>
        </p:nvSpPr>
        <p:spPr>
          <a:xfrm>
            <a:off x="4447308" y="591344"/>
            <a:ext cx="6906491" cy="5585619"/>
          </a:xfrm>
        </p:spPr>
        <p:txBody>
          <a:bodyPr vert="horz" lIns="91440" tIns="45720" rIns="91440" bIns="45720" rtlCol="0" anchor="ctr">
            <a:normAutofit fontScale="92500"/>
          </a:bodyPr>
          <a:lstStyle/>
          <a:p>
            <a:r>
              <a:rPr lang="el-GR" sz="2400" dirty="0">
                <a:ea typeface="Calibri"/>
                <a:cs typeface="Calibri"/>
              </a:rPr>
              <a:t>Η πιο συχνή μορφή λεκτικής επικοινωνίας. </a:t>
            </a:r>
          </a:p>
          <a:p>
            <a:r>
              <a:rPr lang="el-GR" sz="2400" dirty="0">
                <a:ea typeface="Calibri"/>
                <a:cs typeface="Calibri"/>
              </a:rPr>
              <a:t>Η πρώτη εντύπωση που αποκομίζει ο ασθενής για τον οργανισμό φροντίδας υγείας στον οποίο απευθύνεται.</a:t>
            </a:r>
          </a:p>
          <a:p>
            <a:r>
              <a:rPr lang="el-GR" sz="2400" dirty="0">
                <a:ea typeface="Calibri"/>
                <a:cs typeface="Calibri"/>
              </a:rPr>
              <a:t>Ο τρόπος που το προσωπικό απαντά μπορεί να έχει θετικό ή αρνητικό αντίκτυπο στον οργανισμό φροντίδας υγείας.</a:t>
            </a:r>
          </a:p>
          <a:p>
            <a:r>
              <a:rPr lang="el-GR" sz="2400" dirty="0">
                <a:ea typeface="Calibri"/>
                <a:cs typeface="Calibri"/>
              </a:rPr>
              <a:t>Μπορεί να αποφέρει δυσκολίες στην καθημερινή πρακτική λόγω μη ορθής διατύπωσης ή μη ορθής κατανόησης  των υγειονομικών εντολών.</a:t>
            </a:r>
          </a:p>
          <a:p>
            <a:r>
              <a:rPr lang="el-GR" sz="2400" dirty="0">
                <a:ea typeface="Calibri"/>
                <a:cs typeface="Calibri"/>
              </a:rPr>
              <a:t>Η ευκολία τηλεφωνικής κλήσης μιας δομής υγείας ή του γιατρού , διευκολύνει την πρόσβαση στην ιατρική περίθαλψη.</a:t>
            </a:r>
          </a:p>
          <a:p>
            <a:r>
              <a:rPr lang="el-GR" sz="2400" dirty="0">
                <a:ea typeface="Calibri"/>
                <a:cs typeface="Calibri"/>
              </a:rPr>
              <a:t>Είναι εξαιρετικά χρήσιμο να μπορεί  κάποιος να κοινοποιεί τα αποτελέσματα των εξετάσεων σε ασθενείς, να επεξηγεί για συνταγές σε φαρμακεία, να επικοινωνεί με άλλους Ε.Υ.</a:t>
            </a:r>
          </a:p>
          <a:p>
            <a:endParaRPr lang="el-GR" sz="1800" dirty="0">
              <a:ea typeface="Calibri"/>
              <a:cs typeface="Calibri"/>
            </a:endParaRPr>
          </a:p>
        </p:txBody>
      </p:sp>
    </p:spTree>
    <p:extLst>
      <p:ext uri="{BB962C8B-B14F-4D97-AF65-F5344CB8AC3E}">
        <p14:creationId xmlns:p14="http://schemas.microsoft.com/office/powerpoint/2010/main" val="2894493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48DB98-9C11-C6BB-250A-E2B7A16F4D1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EA7995A-2840-D4A6-6622-F52A1B971F19}"/>
              </a:ext>
            </a:extLst>
          </p:cNvPr>
          <p:cNvSpPr>
            <a:spLocks noGrp="1"/>
          </p:cNvSpPr>
          <p:nvPr>
            <p:ph type="title"/>
          </p:nvPr>
        </p:nvSpPr>
        <p:spPr>
          <a:xfrm>
            <a:off x="1115568" y="548640"/>
            <a:ext cx="10168128" cy="1179576"/>
          </a:xfrm>
        </p:spPr>
        <p:txBody>
          <a:bodyPr>
            <a:normAutofit/>
          </a:bodyPr>
          <a:lstStyle/>
          <a:p>
            <a:r>
              <a:rPr lang="en-US" dirty="0">
                <a:ea typeface="Calibri Light"/>
                <a:cs typeface="Calibri Light"/>
              </a:rPr>
              <a:t>Βα</a:t>
            </a:r>
            <a:r>
              <a:rPr lang="en-US" dirty="0" err="1">
                <a:ea typeface="Calibri Light"/>
                <a:cs typeface="Calibri Light"/>
              </a:rPr>
              <a:t>σική</a:t>
            </a:r>
            <a:r>
              <a:rPr lang="en-US" dirty="0">
                <a:ea typeface="Calibri Light"/>
                <a:cs typeface="Calibri Light"/>
              </a:rPr>
              <a:t> α</a:t>
            </a:r>
            <a:r>
              <a:rPr lang="en-US" dirty="0" err="1">
                <a:ea typeface="Calibri Light"/>
                <a:cs typeface="Calibri Light"/>
              </a:rPr>
              <a:t>ρχή</a:t>
            </a:r>
            <a:r>
              <a:rPr lang="en-US" dirty="0">
                <a:ea typeface="Calibri Light"/>
                <a:cs typeface="Calibri Light"/>
              </a:rPr>
              <a:t> επ</a:t>
            </a:r>
            <a:r>
              <a:rPr lang="en-US" dirty="0" err="1">
                <a:ea typeface="Calibri Light"/>
                <a:cs typeface="Calibri Light"/>
              </a:rPr>
              <a:t>ικοινωνί</a:t>
            </a:r>
            <a:r>
              <a:rPr lang="en-US" dirty="0">
                <a:ea typeface="Calibri Light"/>
                <a:cs typeface="Calibri Light"/>
              </a:rPr>
              <a:t>ας η απάντηση</a:t>
            </a:r>
            <a:endParaRPr lang="en-US" dirty="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B5517A2-CB28-0788-DC12-7ED57758F9B0}"/>
              </a:ext>
            </a:extLst>
          </p:cNvPr>
          <p:cNvSpPr>
            <a:spLocks noGrp="1"/>
          </p:cNvSpPr>
          <p:nvPr>
            <p:ph idx="1"/>
          </p:nvPr>
        </p:nvSpPr>
        <p:spPr>
          <a:xfrm>
            <a:off x="555161" y="2481943"/>
            <a:ext cx="11167447" cy="3695020"/>
          </a:xfrm>
        </p:spPr>
        <p:txBody>
          <a:bodyPr vert="horz" lIns="91440" tIns="45720" rIns="91440" bIns="45720" rtlCol="0" anchor="t">
            <a:normAutofit fontScale="92500"/>
          </a:bodyPr>
          <a:lstStyle/>
          <a:p>
            <a:pPr>
              <a:buFont typeface="Wingdings" panose="05000000000000000000" pitchFamily="2" charset="2"/>
              <a:buChar char="v"/>
            </a:pPr>
            <a:r>
              <a:rPr lang="el-GR" sz="2400" dirty="0">
                <a:ea typeface="+mn-lt"/>
                <a:cs typeface="+mn-lt"/>
              </a:rPr>
              <a:t>Όταν κάποιος απαντά σε μηνύματα ηλεκτρονικής αλληλογραφίας θα πρέπει να βεβαιωθεί ότι έχει διευθετήσει όλα τα ζητήματα από το εισερχόμενο μήνυμα που έχει λάβει και ότι έχει απαντήσει σε όλες τις ερωτήσεις που του έχουν τεθεί. </a:t>
            </a:r>
          </a:p>
          <a:p>
            <a:pPr>
              <a:buFont typeface="Wingdings" panose="05000000000000000000" pitchFamily="2" charset="2"/>
              <a:buChar char="v"/>
            </a:pPr>
            <a:r>
              <a:rPr lang="el-GR" sz="2400" dirty="0">
                <a:ea typeface="+mn-lt"/>
                <a:cs typeface="+mn-lt"/>
              </a:rPr>
              <a:t>Πριν ο παραλήπτης πατήσει «Αποστολή» θα πρέπει να λάβει υπόψη του αν οι πληροφορίες που μεταφέρονται μέσω αυτού σχετίζονται με την επιχείρηση ή είναι προσωπικής φύσης. </a:t>
            </a:r>
          </a:p>
          <a:p>
            <a:pPr>
              <a:buFont typeface="Wingdings" panose="05000000000000000000" pitchFamily="2" charset="2"/>
              <a:buChar char="v"/>
            </a:pPr>
            <a:r>
              <a:rPr lang="el-GR" sz="2400" dirty="0">
                <a:ea typeface="+mn-lt"/>
                <a:cs typeface="+mn-lt"/>
              </a:rPr>
              <a:t>Τα μηνύματα ηλεκτρονικής αλληλογραφίας στο χώρο της φροντίδας υγείας θα πρέπει να πάντα συνδέονται με τον αντίστοιχο οργανισμό. </a:t>
            </a:r>
          </a:p>
          <a:p>
            <a:pPr>
              <a:buFont typeface="Wingdings" panose="05000000000000000000" pitchFamily="2" charset="2"/>
              <a:buChar char="v"/>
            </a:pPr>
            <a:r>
              <a:rPr lang="el-GR" sz="2400" dirty="0">
                <a:ea typeface="+mn-lt"/>
                <a:cs typeface="+mn-lt"/>
              </a:rPr>
              <a:t>Επίσης, το άτομο που αποστέλλει την απάντηση θα πρέπει να αναρωτηθεί αν θα πρέπει να την γράψει σε κάποιο επιστολόχαρτο που φέρει το λογότυπο της εταιρείας ή αν οι πληροφορίες αυτές πρέπει να κοινοποιηθούν και εκτός γραφείου. </a:t>
            </a:r>
            <a:endParaRPr lang="el-GR" sz="2400" dirty="0">
              <a:latin typeface="Calibri"/>
              <a:ea typeface="Calibri"/>
              <a:cs typeface="Calibri"/>
            </a:endParaRPr>
          </a:p>
        </p:txBody>
      </p:sp>
    </p:spTree>
    <p:extLst>
      <p:ext uri="{BB962C8B-B14F-4D97-AF65-F5344CB8AC3E}">
        <p14:creationId xmlns:p14="http://schemas.microsoft.com/office/powerpoint/2010/main" val="1812552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E89BBB-06DC-53F2-73E2-94E9EB2C89AD}"/>
              </a:ext>
            </a:extLst>
          </p:cNvPr>
          <p:cNvSpPr>
            <a:spLocks noGrp="1"/>
          </p:cNvSpPr>
          <p:nvPr>
            <p:ph type="title"/>
          </p:nvPr>
        </p:nvSpPr>
        <p:spPr>
          <a:xfrm>
            <a:off x="838200" y="365125"/>
            <a:ext cx="10515600" cy="1325563"/>
          </a:xfrm>
        </p:spPr>
        <p:txBody>
          <a:bodyPr>
            <a:normAutofit/>
          </a:bodyPr>
          <a:lstStyle/>
          <a:p>
            <a:r>
              <a:rPr lang="en-US" dirty="0" err="1">
                <a:ea typeface="Calibri Light"/>
                <a:cs typeface="Calibri Light"/>
              </a:rPr>
              <a:t>Ηλεκτρονική</a:t>
            </a:r>
            <a:r>
              <a:rPr lang="en-US" dirty="0">
                <a:ea typeface="Calibri Light"/>
                <a:cs typeface="Calibri Light"/>
              </a:rPr>
              <a:t> α</a:t>
            </a:r>
            <a:r>
              <a:rPr lang="en-US" dirty="0" err="1">
                <a:ea typeface="Calibri Light"/>
                <a:cs typeface="Calibri Light"/>
              </a:rPr>
              <a:t>λληλογρ</a:t>
            </a:r>
            <a:r>
              <a:rPr lang="en-US" dirty="0">
                <a:ea typeface="Calibri Light"/>
                <a:cs typeface="Calibri Light"/>
              </a:rPr>
              <a:t>α</a:t>
            </a:r>
            <a:r>
              <a:rPr lang="en-US" dirty="0" err="1">
                <a:ea typeface="Calibri Light"/>
                <a:cs typeface="Calibri Light"/>
              </a:rPr>
              <a:t>φί</a:t>
            </a:r>
            <a:r>
              <a:rPr lang="en-US" dirty="0">
                <a:ea typeface="Calibri Light"/>
                <a:cs typeface="Calibri Light"/>
              </a:rPr>
              <a:t>α (Email)</a:t>
            </a:r>
            <a:endParaRPr lang="en-US" dirty="0"/>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0CDC2C60-41C7-8A5B-9A2C-7821E87499BD}"/>
              </a:ext>
            </a:extLst>
          </p:cNvPr>
          <p:cNvGraphicFramePr>
            <a:graphicFrameLocks noGrp="1"/>
          </p:cNvGraphicFramePr>
          <p:nvPr>
            <p:ph idx="1"/>
            <p:extLst>
              <p:ext uri="{D42A27DB-BD31-4B8C-83A1-F6EECF244321}">
                <p14:modId xmlns:p14="http://schemas.microsoft.com/office/powerpoint/2010/main" val="4142920428"/>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900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E1FDB2-B477-671B-EC1F-25DA2C82577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DEA6F9-34DD-5144-431E-6FA13CF1DDE1}"/>
              </a:ext>
            </a:extLst>
          </p:cNvPr>
          <p:cNvSpPr>
            <a:spLocks noGrp="1"/>
          </p:cNvSpPr>
          <p:nvPr>
            <p:ph type="title"/>
          </p:nvPr>
        </p:nvSpPr>
        <p:spPr>
          <a:xfrm>
            <a:off x="635000" y="640823"/>
            <a:ext cx="2267465" cy="5583148"/>
          </a:xfrm>
        </p:spPr>
        <p:txBody>
          <a:bodyPr anchor="ctr">
            <a:normAutofit/>
          </a:bodyPr>
          <a:lstStyle/>
          <a:p>
            <a:r>
              <a:rPr lang="en-US" dirty="0" err="1">
                <a:latin typeface="Calibri"/>
                <a:ea typeface="Calibri"/>
                <a:cs typeface="Calibri"/>
              </a:rPr>
              <a:t>Γρ</a:t>
            </a:r>
            <a:r>
              <a:rPr lang="en-US" dirty="0">
                <a:latin typeface="Calibri"/>
                <a:ea typeface="Calibri"/>
                <a:cs typeface="Calibri"/>
              </a:rPr>
              <a:t>α</a:t>
            </a:r>
            <a:r>
              <a:rPr lang="en-US" dirty="0" err="1">
                <a:latin typeface="Calibri"/>
                <a:ea typeface="Calibri"/>
                <a:cs typeface="Calibri"/>
              </a:rPr>
              <a:t>μμή</a:t>
            </a:r>
            <a:r>
              <a:rPr lang="en-US" dirty="0">
                <a:latin typeface="Calibri"/>
                <a:ea typeface="Calibri"/>
                <a:cs typeface="Calibri"/>
              </a:rPr>
              <a:t> </a:t>
            </a:r>
            <a:r>
              <a:rPr lang="en-US" dirty="0" err="1">
                <a:latin typeface="Calibri"/>
                <a:ea typeface="Calibri"/>
                <a:cs typeface="Calibri"/>
              </a:rPr>
              <a:t>Θέμ</a:t>
            </a:r>
            <a:r>
              <a:rPr lang="en-US" dirty="0">
                <a:latin typeface="Calibri"/>
                <a:ea typeface="Calibri"/>
                <a:cs typeface="Calibri"/>
              </a:rPr>
              <a:t>α</a:t>
            </a:r>
            <a:r>
              <a:rPr lang="en-US" dirty="0" err="1">
                <a:latin typeface="Calibri"/>
                <a:ea typeface="Calibri"/>
                <a:cs typeface="Calibri"/>
              </a:rPr>
              <a:t>τος</a:t>
            </a:r>
          </a:p>
          <a:p>
            <a:endParaRPr lang="en-US" sz="3400" dirty="0">
              <a:ea typeface="Calibri Light"/>
              <a:cs typeface="Calibri Light"/>
            </a:endParaRP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9C84554-74C8-F3AA-FDA7-CA0F22A591EE}"/>
              </a:ext>
            </a:extLst>
          </p:cNvPr>
          <p:cNvGraphicFramePr>
            <a:graphicFrameLocks noGrp="1"/>
          </p:cNvGraphicFramePr>
          <p:nvPr>
            <p:ph idx="1"/>
            <p:extLst>
              <p:ext uri="{D42A27DB-BD31-4B8C-83A1-F6EECF244321}">
                <p14:modId xmlns:p14="http://schemas.microsoft.com/office/powerpoint/2010/main" val="573020447"/>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6161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1DC2E5-F162-D3CA-3357-DDE227B3CF9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8C3653-0E31-F343-42CF-3B72D9C65745}"/>
              </a:ext>
            </a:extLst>
          </p:cNvPr>
          <p:cNvSpPr>
            <a:spLocks noGrp="1"/>
          </p:cNvSpPr>
          <p:nvPr>
            <p:ph type="title"/>
          </p:nvPr>
        </p:nvSpPr>
        <p:spPr>
          <a:xfrm>
            <a:off x="838200" y="365125"/>
            <a:ext cx="10515600" cy="1325563"/>
          </a:xfrm>
        </p:spPr>
        <p:txBody>
          <a:bodyPr>
            <a:normAutofit/>
          </a:bodyPr>
          <a:lstStyle/>
          <a:p>
            <a:r>
              <a:rPr lang="en-US" dirty="0" err="1">
                <a:latin typeface="Calibri Light"/>
                <a:ea typeface="Calibri"/>
                <a:cs typeface="Calibri"/>
              </a:rPr>
              <a:t>Περιεχόμενο</a:t>
            </a:r>
            <a:r>
              <a:rPr lang="en-US" dirty="0">
                <a:latin typeface="Calibri Light"/>
                <a:ea typeface="Calibri"/>
                <a:cs typeface="Calibri"/>
              </a:rPr>
              <a:t> </a:t>
            </a:r>
            <a:r>
              <a:rPr lang="en-US" dirty="0" err="1">
                <a:latin typeface="Calibri Light"/>
                <a:ea typeface="Calibri"/>
                <a:cs typeface="Calibri"/>
              </a:rPr>
              <a:t>μηνύμ</a:t>
            </a:r>
            <a:r>
              <a:rPr lang="en-US" dirty="0">
                <a:latin typeface="Calibri Light"/>
                <a:ea typeface="Calibri"/>
                <a:cs typeface="Calibri"/>
              </a:rPr>
              <a:t>ατος </a:t>
            </a:r>
          </a:p>
          <a:p>
            <a:endParaRPr lang="en-US" sz="5400" dirty="0">
              <a:ea typeface="Calibri Light"/>
              <a:cs typeface="Calibri Ligh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5D7B136-CB1E-F8C5-1E3A-C52E24AD6E19}"/>
              </a:ext>
            </a:extLst>
          </p:cNvPr>
          <p:cNvSpPr>
            <a:spLocks noGrp="1"/>
          </p:cNvSpPr>
          <p:nvPr>
            <p:ph idx="1"/>
          </p:nvPr>
        </p:nvSpPr>
        <p:spPr>
          <a:xfrm>
            <a:off x="838200" y="1929383"/>
            <a:ext cx="10515600" cy="4737214"/>
          </a:xfrm>
        </p:spPr>
        <p:txBody>
          <a:bodyPr vert="horz" lIns="91440" tIns="45720" rIns="91440" bIns="45720" rtlCol="0" anchor="t">
            <a:normAutofit fontScale="55000" lnSpcReduction="20000"/>
          </a:bodyPr>
          <a:lstStyle/>
          <a:p>
            <a:pPr marL="0" indent="0">
              <a:buNone/>
            </a:pPr>
            <a:r>
              <a:rPr lang="el-GR" sz="4400" b="1" dirty="0">
                <a:ea typeface="+mn-lt"/>
                <a:cs typeface="+mn-lt"/>
              </a:rPr>
              <a:t>Βασικός σκοπός ενός ηλεκτρικού μηνύματος είναι η έγκαιρη και με ακρίβεια μεταφορά των πληροφοριών στον παραλήπτη.</a:t>
            </a:r>
          </a:p>
          <a:p>
            <a:pPr marL="0" indent="0">
              <a:buNone/>
            </a:pPr>
            <a:endParaRPr lang="el-GR" sz="2600" b="1" dirty="0">
              <a:ea typeface="Calibri"/>
              <a:cs typeface="Calibri"/>
            </a:endParaRPr>
          </a:p>
          <a:p>
            <a:pPr>
              <a:buFont typeface="Calibri" panose="020B0604020202020204" pitchFamily="34" charset="0"/>
              <a:buChar char="-"/>
            </a:pPr>
            <a:r>
              <a:rPr lang="el-GR" sz="3800" dirty="0">
                <a:ea typeface="+mn-lt"/>
                <a:cs typeface="+mn-lt"/>
              </a:rPr>
              <a:t>Πρέπει να διέπεται από σαφήνεια, ενώ τα πιο σημαντικά σημεία θα πρέπει να τοποθετούνται στην αρχή του μηνύματος.</a:t>
            </a:r>
            <a:endParaRPr lang="el-GR" sz="3800" dirty="0">
              <a:ea typeface="Calibri"/>
              <a:cs typeface="Calibri"/>
            </a:endParaRPr>
          </a:p>
          <a:p>
            <a:pPr>
              <a:buFont typeface="Calibri" panose="020B0604020202020204" pitchFamily="34" charset="0"/>
              <a:buChar char="-"/>
            </a:pPr>
            <a:r>
              <a:rPr lang="el-GR" sz="3800" dirty="0">
                <a:ea typeface="+mn-lt"/>
                <a:cs typeface="+mn-lt"/>
              </a:rPr>
              <a:t>Ο βασικός σκοπός του μηνύματος πρέπει να τοποθετείται στην πρώτη ή τη δεύτερη πρόταση του μηνύματος.</a:t>
            </a:r>
          </a:p>
          <a:p>
            <a:pPr>
              <a:buFont typeface="Calibri" panose="020B0604020202020204" pitchFamily="34" charset="0"/>
              <a:buChar char="-"/>
            </a:pPr>
            <a:r>
              <a:rPr lang="el-GR" sz="3800" dirty="0">
                <a:ea typeface="+mn-lt"/>
                <a:cs typeface="+mn-lt"/>
              </a:rPr>
              <a:t>Σε κάποιο σημείο πιο κάτω, ο αποστολέας μπορεί να παράσχει πιο λεπτομερείς πληροφορίες ή ακόμα και επιπλέον πληροφορίες. </a:t>
            </a:r>
          </a:p>
          <a:p>
            <a:pPr>
              <a:buFont typeface="Calibri,Sans-Serif" panose="020B0604020202020204" pitchFamily="34" charset="0"/>
              <a:buChar char="-"/>
            </a:pPr>
            <a:r>
              <a:rPr lang="el-GR" sz="3800" dirty="0">
                <a:ea typeface="Calibri"/>
                <a:cs typeface="Calibri"/>
              </a:rPr>
              <a:t>Η χρήση της αρίθμησης, όταν πρόκειται για λεπτομέρειες, διευκολύνει στην ανάγνωση.</a:t>
            </a:r>
          </a:p>
          <a:p>
            <a:pPr>
              <a:buFont typeface="Calibri,Sans-Serif" panose="020B0604020202020204" pitchFamily="34" charset="0"/>
              <a:buChar char="-"/>
            </a:pPr>
            <a:r>
              <a:rPr lang="el-GR" sz="3800" dirty="0">
                <a:ea typeface="Calibri"/>
                <a:cs typeface="Calibri"/>
              </a:rPr>
              <a:t>Ο αποστολέας θα πρέπει να γνωρίζει σε ποιες περιπτώσεις θα χρησιμοποιήσει σαρκασμό και/ ή χιούμορ στα κείμενα του.</a:t>
            </a:r>
          </a:p>
          <a:p>
            <a:pPr>
              <a:buFont typeface="Calibri,Sans-Serif" panose="020B0604020202020204" pitchFamily="34" charset="0"/>
              <a:buChar char="-"/>
            </a:pPr>
            <a:r>
              <a:rPr lang="el-GR" sz="3800" dirty="0">
                <a:ea typeface="Calibri"/>
                <a:cs typeface="Calibri"/>
              </a:rPr>
              <a:t>Ο αποστολέας πάντα θα πρέπει να διαβεβαιώνεται ότι το μήνυμα του διέπεται από ευγένεια και επαγγελματισμό και ότι πάντα χρησιμοποιούνται λέξεις όπως: «παρακαλώ» και «ευχαριστώ».</a:t>
            </a:r>
          </a:p>
          <a:p>
            <a:pPr>
              <a:buFont typeface="Calibri,Sans-Serif" panose="020B0604020202020204" pitchFamily="34" charset="0"/>
              <a:buChar char="-"/>
            </a:pPr>
            <a:r>
              <a:rPr lang="el-GR" sz="3800" dirty="0">
                <a:ea typeface="Calibri"/>
                <a:cs typeface="Calibri"/>
              </a:rPr>
              <a:t>Δεν θα πρέπει να χρησιμοποιεί μόνο κεφαλαία ή μικρά γράμμα τα όταν γράφει.</a:t>
            </a:r>
          </a:p>
          <a:p>
            <a:pPr>
              <a:buFont typeface="Calibri" panose="020B0604020202020204" pitchFamily="34" charset="0"/>
              <a:buChar char="-"/>
            </a:pPr>
            <a:endParaRPr lang="en-US" sz="1700" dirty="0">
              <a:ea typeface="Calibri"/>
              <a:cs typeface="Calibri"/>
            </a:endParaRPr>
          </a:p>
        </p:txBody>
      </p:sp>
    </p:spTree>
    <p:extLst>
      <p:ext uri="{BB962C8B-B14F-4D97-AF65-F5344CB8AC3E}">
        <p14:creationId xmlns:p14="http://schemas.microsoft.com/office/powerpoint/2010/main" val="324734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E0641B-B7BE-8E10-E1C2-4CCBF97E73A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A5B11B-81D3-017C-7823-35202EC90117}"/>
              </a:ext>
            </a:extLst>
          </p:cNvPr>
          <p:cNvSpPr>
            <a:spLocks noGrp="1"/>
          </p:cNvSpPr>
          <p:nvPr>
            <p:ph type="title"/>
          </p:nvPr>
        </p:nvSpPr>
        <p:spPr>
          <a:xfrm>
            <a:off x="838200" y="365125"/>
            <a:ext cx="10515600" cy="1325563"/>
          </a:xfrm>
        </p:spPr>
        <p:txBody>
          <a:bodyPr>
            <a:normAutofit/>
          </a:bodyPr>
          <a:lstStyle/>
          <a:p>
            <a:r>
              <a:rPr lang="en-US" dirty="0" err="1">
                <a:latin typeface="Calibri Light"/>
                <a:ea typeface="Calibri"/>
                <a:cs typeface="Calibri"/>
              </a:rPr>
              <a:t>Περιεχόμενο</a:t>
            </a:r>
            <a:r>
              <a:rPr lang="en-US" dirty="0">
                <a:latin typeface="Calibri Light"/>
                <a:ea typeface="Calibri"/>
                <a:cs typeface="Calibri"/>
              </a:rPr>
              <a:t> </a:t>
            </a:r>
            <a:r>
              <a:rPr lang="en-US" dirty="0" err="1">
                <a:latin typeface="Calibri Light"/>
                <a:ea typeface="Calibri"/>
                <a:cs typeface="Calibri"/>
              </a:rPr>
              <a:t>μηνύμ</a:t>
            </a:r>
            <a:r>
              <a:rPr lang="en-US" dirty="0">
                <a:latin typeface="Calibri Light"/>
                <a:ea typeface="Calibri"/>
                <a:cs typeface="Calibri"/>
              </a:rPr>
              <a:t>α</a:t>
            </a:r>
            <a:r>
              <a:rPr lang="en-US" dirty="0" err="1">
                <a:latin typeface="Calibri Light"/>
                <a:ea typeface="Calibri"/>
                <a:cs typeface="Calibri"/>
              </a:rPr>
              <a:t>τος</a:t>
            </a:r>
            <a:r>
              <a:rPr lang="en-US" dirty="0">
                <a:latin typeface="Calibri Light"/>
                <a:ea typeface="Calibri"/>
                <a:cs typeface="Calibri"/>
              </a:rPr>
              <a:t> </a:t>
            </a:r>
          </a:p>
          <a:p>
            <a:endParaRPr lang="en-US" sz="5400" dirty="0">
              <a:ea typeface="Calibri Light"/>
              <a:cs typeface="Calibri Ligh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3F360B5-81A4-8031-164E-ED8F236D41E7}"/>
              </a:ext>
            </a:extLst>
          </p:cNvPr>
          <p:cNvSpPr>
            <a:spLocks noGrp="1"/>
          </p:cNvSpPr>
          <p:nvPr>
            <p:ph idx="1"/>
          </p:nvPr>
        </p:nvSpPr>
        <p:spPr>
          <a:xfrm>
            <a:off x="838200" y="1929384"/>
            <a:ext cx="10515600" cy="4251960"/>
          </a:xfrm>
        </p:spPr>
        <p:txBody>
          <a:bodyPr vert="horz" lIns="91440" tIns="45720" rIns="91440" bIns="45720" rtlCol="0" anchor="t">
            <a:normAutofit fontScale="92500"/>
          </a:bodyPr>
          <a:lstStyle/>
          <a:p>
            <a:pPr marL="0" indent="0">
              <a:buNone/>
            </a:pPr>
            <a:r>
              <a:rPr lang="el-GR" sz="2600" b="1" dirty="0">
                <a:ea typeface="+mn-lt"/>
                <a:cs typeface="+mn-lt"/>
              </a:rPr>
              <a:t>Κατά τη δημιουργία του ηλεκτρονικού μηνύματος, ο αποστολέας θα πρέπει να ακολουθήσει τις εξής συμβουλές: </a:t>
            </a:r>
          </a:p>
          <a:p>
            <a:pPr marL="0" indent="0">
              <a:buNone/>
            </a:pPr>
            <a:endParaRPr lang="el-GR" sz="2400" b="1" dirty="0">
              <a:ea typeface="Calibri"/>
              <a:cs typeface="Calibri"/>
            </a:endParaRPr>
          </a:p>
          <a:p>
            <a:pPr marL="457200" indent="-457200"/>
            <a:r>
              <a:rPr lang="el-GR" sz="2400" dirty="0">
                <a:ea typeface="+mn-lt"/>
                <a:cs typeface="+mn-lt"/>
              </a:rPr>
              <a:t>Θα πρέπει στην αρχή του μηνύματος να αναφερθεί το αν ο παραλήπτης θα πρέπει να προβεί σε κάποια συγκεκριμένη ενέργεια.</a:t>
            </a:r>
          </a:p>
          <a:p>
            <a:pPr marL="457200" indent="-457200"/>
            <a:r>
              <a:rPr lang="el-GR" sz="2400" dirty="0">
                <a:ea typeface="+mn-lt"/>
                <a:cs typeface="+mn-lt"/>
              </a:rPr>
              <a:t>Η απάντηση σε ένα ηλεκτρονικό μήνυμα δεν θα πρέπει να είναι ένα απλό «Εντάξει». </a:t>
            </a:r>
          </a:p>
          <a:p>
            <a:pPr marL="457200" indent="-457200"/>
            <a:r>
              <a:rPr lang="el-GR" sz="2400" dirty="0">
                <a:ea typeface="+mn-lt"/>
                <a:cs typeface="+mn-lt"/>
              </a:rPr>
              <a:t>Ο αποστολέας, επίσης, θα πρέπει να αποφύγει τη χρήση της ιατρικής ορολογίας και των συντομογραφιών στα μηνύματα της ηλεκτρονικής αλληλογραφίας που απευθύνονται σε αναγνώστες που ενδεχομένως να μην είναι εξοικειωμένοι με αυτά..</a:t>
            </a:r>
          </a:p>
          <a:p>
            <a:pPr marL="457200" indent="-457200"/>
            <a:r>
              <a:rPr lang="el-GR" sz="2400" dirty="0">
                <a:ea typeface="+mn-lt"/>
                <a:cs typeface="+mn-lt"/>
              </a:rPr>
              <a:t>Θα πρέπει να αποφεύγονται οι συναισθηματικές εκφράσεις, οι </a:t>
            </a:r>
            <a:r>
              <a:rPr lang="el-GR" sz="2400" dirty="0" err="1">
                <a:ea typeface="+mn-lt"/>
                <a:cs typeface="+mn-lt"/>
              </a:rPr>
              <a:t>φατσούλες</a:t>
            </a:r>
            <a:r>
              <a:rPr lang="el-GR" sz="2400" dirty="0">
                <a:ea typeface="+mn-lt"/>
                <a:cs typeface="+mn-lt"/>
              </a:rPr>
              <a:t>, τα πολλά θαυμαστικά.</a:t>
            </a:r>
            <a:endParaRPr lang="el-GR" sz="2400" dirty="0"/>
          </a:p>
        </p:txBody>
      </p:sp>
    </p:spTree>
    <p:extLst>
      <p:ext uri="{BB962C8B-B14F-4D97-AF65-F5344CB8AC3E}">
        <p14:creationId xmlns:p14="http://schemas.microsoft.com/office/powerpoint/2010/main" val="291741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5E1021-7285-5789-953E-37565201D7C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D08891-AAF5-2A32-3617-D714BDAF0BBF}"/>
              </a:ext>
            </a:extLst>
          </p:cNvPr>
          <p:cNvSpPr>
            <a:spLocks noGrp="1"/>
          </p:cNvSpPr>
          <p:nvPr>
            <p:ph type="title"/>
          </p:nvPr>
        </p:nvSpPr>
        <p:spPr>
          <a:xfrm>
            <a:off x="635000" y="640823"/>
            <a:ext cx="3418659" cy="5583148"/>
          </a:xfrm>
        </p:spPr>
        <p:txBody>
          <a:bodyPr anchor="ctr">
            <a:normAutofit/>
          </a:bodyPr>
          <a:lstStyle/>
          <a:p>
            <a:r>
              <a:rPr lang="en-US" dirty="0" err="1">
                <a:ea typeface="+mj-lt"/>
                <a:cs typeface="+mj-lt"/>
              </a:rPr>
              <a:t>Ολοκλήρωση</a:t>
            </a:r>
            <a:r>
              <a:rPr lang="en-US" dirty="0">
                <a:ea typeface="+mj-lt"/>
                <a:cs typeface="+mj-lt"/>
              </a:rPr>
              <a:t> και Υπ</a:t>
            </a:r>
            <a:r>
              <a:rPr lang="en-US" dirty="0" err="1">
                <a:ea typeface="+mj-lt"/>
                <a:cs typeface="+mj-lt"/>
              </a:rPr>
              <a:t>ογρ</a:t>
            </a:r>
            <a:r>
              <a:rPr lang="en-US" dirty="0">
                <a:ea typeface="+mj-lt"/>
                <a:cs typeface="+mj-lt"/>
              </a:rPr>
              <a:t>αφή</a:t>
            </a:r>
            <a:endParaRPr lang="en-US" dirty="0"/>
          </a:p>
          <a:p>
            <a:endParaRPr lang="en-US" sz="4600" dirty="0">
              <a:ea typeface="Calibri Light"/>
              <a:cs typeface="Calibri Light"/>
            </a:endParaRP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EFFBA3F-596B-6D3D-556E-CE494AE05ECD}"/>
              </a:ext>
            </a:extLst>
          </p:cNvPr>
          <p:cNvGraphicFramePr>
            <a:graphicFrameLocks noGrp="1"/>
          </p:cNvGraphicFramePr>
          <p:nvPr>
            <p:ph idx="1"/>
            <p:extLst>
              <p:ext uri="{D42A27DB-BD31-4B8C-83A1-F6EECF244321}">
                <p14:modId xmlns:p14="http://schemas.microsoft.com/office/powerpoint/2010/main" val="439388329"/>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5341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32FD2657-A0C8-BE29-ADDA-0E766240A0FE}"/>
              </a:ext>
            </a:extLst>
          </p:cNvPr>
          <p:cNvSpPr>
            <a:spLocks noGrp="1"/>
          </p:cNvSpPr>
          <p:nvPr>
            <p:ph type="title"/>
          </p:nvPr>
        </p:nvSpPr>
        <p:spPr>
          <a:xfrm>
            <a:off x="838200" y="401221"/>
            <a:ext cx="10515600" cy="1348065"/>
          </a:xfrm>
        </p:spPr>
        <p:txBody>
          <a:bodyPr>
            <a:normAutofit/>
          </a:bodyPr>
          <a:lstStyle/>
          <a:p>
            <a:r>
              <a:rPr lang="en-US" dirty="0" err="1">
                <a:solidFill>
                  <a:srgbClr val="FFFFFF"/>
                </a:solidFill>
                <a:ea typeface="Calibri Light"/>
                <a:cs typeface="Calibri Light"/>
              </a:rPr>
              <a:t>Έλεγχος</a:t>
            </a:r>
            <a:r>
              <a:rPr lang="en-US" dirty="0">
                <a:solidFill>
                  <a:srgbClr val="FFFFFF"/>
                </a:solidFill>
                <a:ea typeface="Calibri Light"/>
                <a:cs typeface="Calibri Light"/>
              </a:rPr>
              <a:t> και Επ</a:t>
            </a:r>
            <a:r>
              <a:rPr lang="en-US" dirty="0" err="1">
                <a:solidFill>
                  <a:srgbClr val="FFFFFF"/>
                </a:solidFill>
                <a:ea typeface="Calibri Light"/>
                <a:cs typeface="Calibri Light"/>
              </a:rPr>
              <a:t>ιμέλει</a:t>
            </a:r>
            <a:r>
              <a:rPr lang="en-US" dirty="0">
                <a:solidFill>
                  <a:srgbClr val="FFFFFF"/>
                </a:solidFill>
                <a:ea typeface="Calibri Light"/>
                <a:cs typeface="Calibri Light"/>
              </a:rPr>
              <a:t>α</a:t>
            </a:r>
            <a:endParaRPr lang="en-US" dirty="0">
              <a:solidFill>
                <a:srgbClr val="FFFFFF"/>
              </a:solidFill>
            </a:endParaRPr>
          </a:p>
        </p:txBody>
      </p:sp>
      <p:sp>
        <p:nvSpPr>
          <p:cNvPr id="15" name="Content Placeholder 2">
            <a:extLst>
              <a:ext uri="{FF2B5EF4-FFF2-40B4-BE49-F238E27FC236}">
                <a16:creationId xmlns:a16="http://schemas.microsoft.com/office/drawing/2014/main" id="{82C1E88D-EB59-596E-BD86-0DC6812AD5A0}"/>
              </a:ext>
            </a:extLst>
          </p:cNvPr>
          <p:cNvSpPr>
            <a:spLocks noGrp="1"/>
          </p:cNvSpPr>
          <p:nvPr>
            <p:ph idx="1"/>
          </p:nvPr>
        </p:nvSpPr>
        <p:spPr>
          <a:xfrm>
            <a:off x="472045" y="2586789"/>
            <a:ext cx="11455728" cy="3590174"/>
          </a:xfrm>
        </p:spPr>
        <p:txBody>
          <a:bodyPr vert="horz" lIns="91440" tIns="45720" rIns="91440" bIns="45720" rtlCol="0" anchor="t">
            <a:normAutofit/>
          </a:bodyPr>
          <a:lstStyle/>
          <a:p>
            <a:r>
              <a:rPr lang="el-GR" sz="2400" dirty="0">
                <a:ea typeface="+mn-lt"/>
                <a:cs typeface="+mn-lt"/>
              </a:rPr>
              <a:t>Το άτομο που αποστέλλει ένα μήνυμα ηλεκτρονικού ταχυδρομείου οφείλει να το ξαναδιαβάσει πριν την αποστολή του.</a:t>
            </a:r>
          </a:p>
          <a:p>
            <a:r>
              <a:rPr lang="el-GR" sz="2400" dirty="0">
                <a:ea typeface="+mn-lt"/>
                <a:cs typeface="+mn-lt"/>
              </a:rPr>
              <a:t>Ένα καλογραμμένο μήνυμα ηλεκτρονικού ταχυδρομείου είναι εκείνο στο οποίο χρησιμοποιούνται σωστά τα σημεία της στίξης, τα κεφαλαία γράμματα, η γραμματική και η ορθογραφία.</a:t>
            </a:r>
          </a:p>
          <a:p>
            <a:r>
              <a:rPr lang="el-GR" sz="2400" dirty="0" err="1">
                <a:ea typeface="+mn-lt"/>
                <a:cs typeface="+mn-lt"/>
              </a:rPr>
              <a:t>Ελέχγουμε</a:t>
            </a:r>
            <a:r>
              <a:rPr lang="el-GR" sz="2400" dirty="0">
                <a:ea typeface="+mn-lt"/>
                <a:cs typeface="+mn-lt"/>
              </a:rPr>
              <a:t> εις διπλούν για την ακρίβεια των ονομάτων και των διευθύνσεων και να μην αποστείλουν το συγκεκριμένο μήνυμα ηλεκτρονικού ταχυδρομείου σε κάποιον άλλον ασθενή ή να μην επιστραφεί πίσω.</a:t>
            </a:r>
            <a:endParaRPr lang="el-GR" sz="2400" dirty="0">
              <a:ea typeface="Calibri"/>
              <a:cs typeface="Calibri"/>
            </a:endParaRPr>
          </a:p>
        </p:txBody>
      </p:sp>
    </p:spTree>
    <p:extLst>
      <p:ext uri="{BB962C8B-B14F-4D97-AF65-F5344CB8AC3E}">
        <p14:creationId xmlns:p14="http://schemas.microsoft.com/office/powerpoint/2010/main" val="601020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D513D7-3586-1087-2D35-DB35E9A13451}"/>
              </a:ext>
            </a:extLst>
          </p:cNvPr>
          <p:cNvSpPr>
            <a:spLocks noGrp="1"/>
          </p:cNvSpPr>
          <p:nvPr>
            <p:ph type="title"/>
          </p:nvPr>
        </p:nvSpPr>
        <p:spPr>
          <a:xfrm>
            <a:off x="841248" y="548640"/>
            <a:ext cx="3600860" cy="5431536"/>
          </a:xfrm>
        </p:spPr>
        <p:txBody>
          <a:bodyPr>
            <a:normAutofit/>
          </a:bodyPr>
          <a:lstStyle/>
          <a:p>
            <a:r>
              <a:rPr lang="en-US" dirty="0" err="1">
                <a:ea typeface="+mj-lt"/>
                <a:cs typeface="+mj-lt"/>
              </a:rPr>
              <a:t>Κοινο</a:t>
            </a:r>
            <a:r>
              <a:rPr lang="en-US" dirty="0">
                <a:ea typeface="+mj-lt"/>
                <a:cs typeface="+mj-lt"/>
              </a:rPr>
              <a:t>ποίηση και </a:t>
            </a:r>
            <a:br>
              <a:rPr lang="el-GR" dirty="0">
                <a:ea typeface="+mj-lt"/>
                <a:cs typeface="+mj-lt"/>
              </a:rPr>
            </a:br>
            <a:r>
              <a:rPr lang="en-US" dirty="0" err="1">
                <a:ea typeface="+mj-lt"/>
                <a:cs typeface="+mj-lt"/>
              </a:rPr>
              <a:t>Κρυφή</a:t>
            </a:r>
            <a:r>
              <a:rPr lang="en-US" dirty="0">
                <a:ea typeface="+mj-lt"/>
                <a:cs typeface="+mj-lt"/>
              </a:rPr>
              <a:t> Κοινοποίηση</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B8296D-5C91-26FA-ECC1-83B264425E6B}"/>
              </a:ext>
            </a:extLst>
          </p:cNvPr>
          <p:cNvSpPr>
            <a:spLocks noGrp="1"/>
          </p:cNvSpPr>
          <p:nvPr>
            <p:ph idx="1"/>
          </p:nvPr>
        </p:nvSpPr>
        <p:spPr>
          <a:xfrm>
            <a:off x="5126418" y="552091"/>
            <a:ext cx="6224335" cy="5431536"/>
          </a:xfrm>
        </p:spPr>
        <p:txBody>
          <a:bodyPr vert="horz" lIns="91440" tIns="45720" rIns="91440" bIns="45720" rtlCol="0" anchor="ctr">
            <a:normAutofit/>
          </a:bodyPr>
          <a:lstStyle/>
          <a:p>
            <a:pPr>
              <a:buFont typeface="Wingdings" panose="05000000000000000000" pitchFamily="2" charset="2"/>
              <a:buChar char="Ø"/>
            </a:pPr>
            <a:r>
              <a:rPr lang="el-GR" sz="2400" dirty="0">
                <a:ea typeface="+mn-lt"/>
                <a:cs typeface="+mn-lt"/>
              </a:rPr>
              <a:t>Οι επαγγελματίες συχνά χρησιμοποιούν την κοινοποίηση όταν θέλουν να γνωστοποιήσουν τις πληροφορίες και σε κάποιο άλλο άτομο, το οποίο πρέπει να τις γνωρίζει αλλά δεν οφείλει να απαντήσει σε αυτό.</a:t>
            </a:r>
          </a:p>
          <a:p>
            <a:pPr>
              <a:buFont typeface="Wingdings" panose="05000000000000000000" pitchFamily="2" charset="2"/>
              <a:buChar char="Ø"/>
            </a:pPr>
            <a:r>
              <a:rPr lang="el-GR" sz="2400" dirty="0">
                <a:ea typeface="+mn-lt"/>
                <a:cs typeface="+mn-lt"/>
              </a:rPr>
              <a:t>Η κρυφή κοινοποίηση χρησιμοποιείται όταν το μήνυμα της ηλεκτρονικού ταχυδρομείου αποστέλλεται σε μια λίστα από παραλήπτες των οποίων η ταυτότητα και οι ηλεκτρονικές διευθύνσεις πρέπει να παραμείνουν απόρρητες. </a:t>
            </a:r>
          </a:p>
        </p:txBody>
      </p:sp>
    </p:spTree>
    <p:extLst>
      <p:ext uri="{BB962C8B-B14F-4D97-AF65-F5344CB8AC3E}">
        <p14:creationId xmlns:p14="http://schemas.microsoft.com/office/powerpoint/2010/main" val="1505102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732E0C-4FE8-1463-7F86-41061973541A}"/>
              </a:ext>
            </a:extLst>
          </p:cNvPr>
          <p:cNvSpPr>
            <a:spLocks noGrp="1"/>
          </p:cNvSpPr>
          <p:nvPr>
            <p:ph type="title"/>
          </p:nvPr>
        </p:nvSpPr>
        <p:spPr>
          <a:xfrm>
            <a:off x="841248" y="548640"/>
            <a:ext cx="3600860" cy="5431536"/>
          </a:xfrm>
        </p:spPr>
        <p:txBody>
          <a:bodyPr>
            <a:normAutofit/>
          </a:bodyPr>
          <a:lstStyle/>
          <a:p>
            <a:r>
              <a:rPr lang="en-US" dirty="0" err="1">
                <a:ea typeface="+mj-lt"/>
                <a:cs typeface="+mj-lt"/>
              </a:rPr>
              <a:t>Προώθηση</a:t>
            </a:r>
            <a:r>
              <a:rPr lang="en-US" dirty="0">
                <a:ea typeface="+mj-lt"/>
                <a:cs typeface="+mj-lt"/>
              </a:rPr>
              <a:t> </a:t>
            </a:r>
            <a:r>
              <a:rPr lang="en-US" dirty="0" err="1">
                <a:ea typeface="+mj-lt"/>
                <a:cs typeface="+mj-lt"/>
              </a:rPr>
              <a:t>Μηνυμάτων</a:t>
            </a:r>
            <a:r>
              <a:rPr lang="en-US" dirty="0">
                <a:ea typeface="+mj-lt"/>
                <a:cs typeface="+mj-lt"/>
              </a:rPr>
              <a:t> </a:t>
            </a:r>
            <a:r>
              <a:rPr lang="en-US" dirty="0" err="1">
                <a:ea typeface="+mj-lt"/>
                <a:cs typeface="+mj-lt"/>
              </a:rPr>
              <a:t>Ηλεκτρονικού</a:t>
            </a:r>
            <a:r>
              <a:rPr lang="en-US" dirty="0">
                <a:ea typeface="+mj-lt"/>
                <a:cs typeface="+mj-lt"/>
              </a:rPr>
              <a:t> Τα</a:t>
            </a:r>
            <a:r>
              <a:rPr lang="en-US" dirty="0" err="1">
                <a:ea typeface="+mj-lt"/>
                <a:cs typeface="+mj-lt"/>
              </a:rPr>
              <a:t>χυδρομείου</a:t>
            </a:r>
            <a:r>
              <a:rPr lang="en-US" dirty="0">
                <a:ea typeface="+mj-lt"/>
                <a:cs typeface="+mj-lt"/>
              </a:rPr>
              <a:t> </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7CD9FA4-9642-CD90-E18E-3D6781B2DDD3}"/>
              </a:ext>
            </a:extLst>
          </p:cNvPr>
          <p:cNvSpPr>
            <a:spLocks noGrp="1"/>
          </p:cNvSpPr>
          <p:nvPr>
            <p:ph idx="1"/>
          </p:nvPr>
        </p:nvSpPr>
        <p:spPr>
          <a:xfrm>
            <a:off x="5126418" y="284085"/>
            <a:ext cx="6224335" cy="6294268"/>
          </a:xfrm>
        </p:spPr>
        <p:txBody>
          <a:bodyPr vert="horz" lIns="91440" tIns="45720" rIns="91440" bIns="45720" rtlCol="0" anchor="ctr">
            <a:normAutofit fontScale="92500" lnSpcReduction="10000"/>
          </a:bodyPr>
          <a:lstStyle/>
          <a:p>
            <a:r>
              <a:rPr lang="el-GR" sz="2400" dirty="0">
                <a:ea typeface="+mn-lt"/>
                <a:cs typeface="+mn-lt"/>
              </a:rPr>
              <a:t>Κατά την προώθηση ενός μηνύματος ηλεκτρονικού ταχυδρομείου, το μήνυμα του αποστολέα και η υπογραφή του θα πρέπει να τοποθετούνται πάνω από το μήνυμα που προωθείται.</a:t>
            </a:r>
          </a:p>
          <a:p>
            <a:r>
              <a:rPr lang="el-GR" sz="2400" dirty="0">
                <a:ea typeface="+mn-lt"/>
                <a:cs typeface="+mn-lt"/>
              </a:rPr>
              <a:t>Να αποφεύγει να κάνει αλλαγές στο μήνυμα του ηλεκτρονικού ταχυδρομείου που προωθεί εκτός και αν θέλει να μειώσει το μέγεθος του κειμένου.</a:t>
            </a:r>
          </a:p>
          <a:p>
            <a:r>
              <a:rPr lang="el-GR" sz="2400" dirty="0">
                <a:ea typeface="+mn-lt"/>
                <a:cs typeface="+mn-lt"/>
              </a:rPr>
              <a:t>Στην περίπτωση αυτή μπορεί ο αποστολέας να χρησιμοποιήσει το “…” για να γνωστοποιήσει στον αναγνώστη ότι έχει μετακινήσει ένα μέρος του κειμένου.</a:t>
            </a:r>
          </a:p>
          <a:p>
            <a:r>
              <a:rPr lang="el-GR" sz="2400" dirty="0">
                <a:ea typeface="+mn-lt"/>
                <a:cs typeface="+mn-lt"/>
              </a:rPr>
              <a:t>Είναι σημαντικό ο αποστολέας να «καθαρίσει» το μήνυμα που προωθεί από τυχόν μη απαραίτητες οδηγίες ή διαστήματα που δεν χρειάζονται. </a:t>
            </a:r>
          </a:p>
          <a:p>
            <a:r>
              <a:rPr lang="el-GR" sz="2400" dirty="0">
                <a:ea typeface="+mn-lt"/>
                <a:cs typeface="+mn-lt"/>
              </a:rPr>
              <a:t>Επιπροσθέτως, θα πρέπει να αφαιρεθούν όλες οι ηλεκτρονικές διευθύνσεις που τυχόν υπάρχουν στο μήνυμα του ηλεκτρονικού ταχυδρομείου που προωθείται, ώστε να προστατευθεί το απόρρητο του αρχικού αποστολέα.</a:t>
            </a:r>
            <a:endParaRPr lang="el-GR" sz="2400" dirty="0">
              <a:ea typeface="Calibri"/>
              <a:cs typeface="Calibri"/>
            </a:endParaRPr>
          </a:p>
        </p:txBody>
      </p:sp>
    </p:spTree>
    <p:extLst>
      <p:ext uri="{BB962C8B-B14F-4D97-AF65-F5344CB8AC3E}">
        <p14:creationId xmlns:p14="http://schemas.microsoft.com/office/powerpoint/2010/main" val="1253353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1DBFA4-177B-2270-1BFC-94AC0842BBD0}"/>
              </a:ext>
            </a:extLst>
          </p:cNvPr>
          <p:cNvSpPr>
            <a:spLocks noGrp="1"/>
          </p:cNvSpPr>
          <p:nvPr>
            <p:ph type="title"/>
          </p:nvPr>
        </p:nvSpPr>
        <p:spPr>
          <a:xfrm>
            <a:off x="841248" y="548640"/>
            <a:ext cx="3600860" cy="5431536"/>
          </a:xfrm>
        </p:spPr>
        <p:txBody>
          <a:bodyPr>
            <a:normAutofit/>
          </a:bodyPr>
          <a:lstStyle/>
          <a:p>
            <a:r>
              <a:rPr lang="en-US" dirty="0" err="1">
                <a:ea typeface="+mj-lt"/>
                <a:cs typeface="+mj-lt"/>
              </a:rPr>
              <a:t>Συνημμέν</a:t>
            </a:r>
            <a:r>
              <a:rPr lang="en-US" dirty="0">
                <a:ea typeface="+mj-lt"/>
                <a:cs typeface="+mj-lt"/>
              </a:rPr>
              <a:t>α</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02EE5C2-A3ED-A9C6-CB50-0CADB7F9B719}"/>
              </a:ext>
            </a:extLst>
          </p:cNvPr>
          <p:cNvSpPr>
            <a:spLocks noGrp="1"/>
          </p:cNvSpPr>
          <p:nvPr>
            <p:ph idx="1"/>
          </p:nvPr>
        </p:nvSpPr>
        <p:spPr>
          <a:xfrm>
            <a:off x="5126418" y="552091"/>
            <a:ext cx="6224335" cy="5431536"/>
          </a:xfrm>
        </p:spPr>
        <p:txBody>
          <a:bodyPr vert="horz" lIns="91440" tIns="45720" rIns="91440" bIns="45720" rtlCol="0" anchor="ctr">
            <a:normAutofit/>
          </a:bodyPr>
          <a:lstStyle/>
          <a:p>
            <a:pPr>
              <a:buFont typeface="Wingdings" panose="05000000000000000000" pitchFamily="2" charset="2"/>
              <a:buChar char="Ø"/>
            </a:pPr>
            <a:r>
              <a:rPr lang="el-GR" sz="2200" dirty="0">
                <a:ea typeface="+mn-lt"/>
                <a:cs typeface="+mn-lt"/>
              </a:rPr>
              <a:t>να λάβει υπόψη του το μέγεθος των αρχείων και των φωτογραφιών που επισυνάπτει (πχ μεγαλύτερο από 10 ΜΒ).</a:t>
            </a:r>
          </a:p>
          <a:p>
            <a:pPr>
              <a:buFont typeface="Wingdings" panose="05000000000000000000" pitchFamily="2" charset="2"/>
              <a:buChar char="Ø"/>
            </a:pPr>
            <a:r>
              <a:rPr lang="el-GR" sz="2200" dirty="0">
                <a:ea typeface="+mn-lt"/>
                <a:cs typeface="+mn-lt"/>
              </a:rPr>
              <a:t>Επιπροσθέτως, ο αποστολέας μπορεί να χρησιμοποιήσει εργαλεία του ηλεκτρονικού ταχυδρομείου ώστε να βεβαιωθεί ότι πάντα συμπεριλαμβάνει τη γραμμή θέματος και τα συνημμένα. </a:t>
            </a:r>
          </a:p>
        </p:txBody>
      </p:sp>
    </p:spTree>
    <p:extLst>
      <p:ext uri="{BB962C8B-B14F-4D97-AF65-F5344CB8AC3E}">
        <p14:creationId xmlns:p14="http://schemas.microsoft.com/office/powerpoint/2010/main" val="82920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1FDEDA-E0BD-7BB5-EB56-C4053B36977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ED061F-3EF1-FB72-41FD-D6A6D4EDA223}"/>
              </a:ext>
            </a:extLst>
          </p:cNvPr>
          <p:cNvSpPr>
            <a:spLocks noGrp="1"/>
          </p:cNvSpPr>
          <p:nvPr>
            <p:ph type="title"/>
          </p:nvPr>
        </p:nvSpPr>
        <p:spPr>
          <a:xfrm>
            <a:off x="841248" y="256032"/>
            <a:ext cx="10506456" cy="1014984"/>
          </a:xfrm>
        </p:spPr>
        <p:txBody>
          <a:bodyPr anchor="b">
            <a:normAutofit/>
          </a:bodyPr>
          <a:lstStyle/>
          <a:p>
            <a:r>
              <a:rPr lang="el-GR" dirty="0">
                <a:ea typeface="Calibri Light"/>
                <a:cs typeface="Calibri Light"/>
              </a:rPr>
              <a:t>Τηλεφωνική επικοινωνία</a:t>
            </a:r>
            <a:endParaRPr lang="el-GR"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645A475C-134D-6497-74AA-18B0F9481952}"/>
              </a:ext>
            </a:extLst>
          </p:cNvPr>
          <p:cNvGraphicFramePr>
            <a:graphicFrameLocks noGrp="1"/>
          </p:cNvGraphicFramePr>
          <p:nvPr>
            <p:ph idx="1"/>
            <p:extLst>
              <p:ext uri="{D42A27DB-BD31-4B8C-83A1-F6EECF244321}">
                <p14:modId xmlns:p14="http://schemas.microsoft.com/office/powerpoint/2010/main" val="260580745"/>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37987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89F082-BF78-187F-5944-91747615A052}"/>
              </a:ext>
            </a:extLst>
          </p:cNvPr>
          <p:cNvSpPr>
            <a:spLocks noGrp="1"/>
          </p:cNvSpPr>
          <p:nvPr>
            <p:ph type="title"/>
          </p:nvPr>
        </p:nvSpPr>
        <p:spPr>
          <a:xfrm>
            <a:off x="841248" y="548640"/>
            <a:ext cx="3600860" cy="5431536"/>
          </a:xfrm>
        </p:spPr>
        <p:txBody>
          <a:bodyPr>
            <a:normAutofit/>
          </a:bodyPr>
          <a:lstStyle/>
          <a:p>
            <a:r>
              <a:rPr lang="en-US" dirty="0">
                <a:ea typeface="Calibri Light"/>
                <a:cs typeface="Calibri Light"/>
              </a:rPr>
              <a:t>Απ</a:t>
            </a:r>
            <a:r>
              <a:rPr lang="en-US" dirty="0" err="1">
                <a:ea typeface="Calibri Light"/>
                <a:cs typeface="Calibri Light"/>
              </a:rPr>
              <a:t>άντηση</a:t>
            </a:r>
            <a:r>
              <a:rPr lang="en-US" dirty="0">
                <a:ea typeface="Calibri Light"/>
                <a:cs typeface="Calibri Light"/>
              </a:rPr>
              <a:t> </a:t>
            </a:r>
            <a:r>
              <a:rPr lang="en-US" dirty="0" err="1">
                <a:ea typeface="Calibri Light"/>
                <a:cs typeface="Calibri Light"/>
              </a:rPr>
              <a:t>σε</a:t>
            </a:r>
            <a:r>
              <a:rPr lang="en-US" dirty="0">
                <a:ea typeface="Calibri Light"/>
                <a:cs typeface="Calibri Light"/>
              </a:rPr>
              <a:t> </a:t>
            </a:r>
            <a:r>
              <a:rPr lang="en-US" dirty="0" err="1">
                <a:ea typeface="Calibri Light"/>
                <a:cs typeface="Calibri Light"/>
              </a:rPr>
              <a:t>όλους</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96A120C-0027-8F34-7BB1-F385313340A3}"/>
              </a:ext>
            </a:extLst>
          </p:cNvPr>
          <p:cNvSpPr>
            <a:spLocks noGrp="1"/>
          </p:cNvSpPr>
          <p:nvPr>
            <p:ph idx="1"/>
          </p:nvPr>
        </p:nvSpPr>
        <p:spPr>
          <a:xfrm>
            <a:off x="5126418" y="552091"/>
            <a:ext cx="6224335" cy="5431536"/>
          </a:xfrm>
        </p:spPr>
        <p:txBody>
          <a:bodyPr vert="horz" lIns="91440" tIns="45720" rIns="91440" bIns="45720" rtlCol="0" anchor="ctr">
            <a:normAutofit/>
          </a:bodyPr>
          <a:lstStyle/>
          <a:p>
            <a:pPr>
              <a:buFont typeface="Wingdings" panose="05000000000000000000" pitchFamily="2" charset="2"/>
              <a:buChar char="Ø"/>
            </a:pPr>
            <a:r>
              <a:rPr lang="el-GR" sz="2400" dirty="0">
                <a:ea typeface="+mn-lt"/>
                <a:cs typeface="+mn-lt"/>
              </a:rPr>
              <a:t>Η επιλογή «απάντηση σε όλους» θα πρέπει να χρησιμοποιείται μόνο όταν όλοι οι παραλήπτες πραγματικά χρειάζονται τις πληροφορίες της απάντησης. </a:t>
            </a:r>
          </a:p>
          <a:p>
            <a:pPr>
              <a:buFont typeface="Wingdings" panose="05000000000000000000" pitchFamily="2" charset="2"/>
              <a:buChar char="Ø"/>
            </a:pPr>
            <a:r>
              <a:rPr lang="el-GR" sz="2400" dirty="0">
                <a:ea typeface="+mn-lt"/>
                <a:cs typeface="+mn-lt"/>
              </a:rPr>
              <a:t>Κάποιες φορές ενδείκνυται ο αποστολέας να απαντήσει μόνο σε ένα παραλήπτη και έπειτα να προσθέσει με μη αυτόματο τρόπο τις διευθύνσεις ορισμένων από τους άλλους παραλήπτες.</a:t>
            </a:r>
          </a:p>
          <a:p>
            <a:pPr>
              <a:buFont typeface="Wingdings" panose="05000000000000000000" pitchFamily="2" charset="2"/>
              <a:buChar char="Ø"/>
            </a:pPr>
            <a:r>
              <a:rPr lang="el-GR" sz="2400" dirty="0">
                <a:ea typeface="+mn-lt"/>
                <a:cs typeface="+mn-lt"/>
              </a:rPr>
              <a:t>Ποτέ δε θα πρέπει να χρησιμοποιεί το «απάντηση σε όλους» όταν στο μήνυμα του ηλεκτρονικού ταχυδρομείου συμπεριλαμβάνονται και παραλήπτες με κρυφή κοινοποίηση.</a:t>
            </a:r>
            <a:r>
              <a:rPr lang="en-US" sz="2400" dirty="0">
                <a:ea typeface="+mn-lt"/>
                <a:cs typeface="+mn-lt"/>
              </a:rPr>
              <a:t> </a:t>
            </a:r>
            <a:endParaRPr lang="en-US" sz="2400" dirty="0">
              <a:ea typeface="Calibri"/>
              <a:cs typeface="Calibri"/>
            </a:endParaRPr>
          </a:p>
        </p:txBody>
      </p:sp>
    </p:spTree>
    <p:extLst>
      <p:ext uri="{BB962C8B-B14F-4D97-AF65-F5344CB8AC3E}">
        <p14:creationId xmlns:p14="http://schemas.microsoft.com/office/powerpoint/2010/main" val="9979314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C3A7775-EF75-14CD-EE9A-406D7CBF6D69}"/>
              </a:ext>
            </a:extLst>
          </p:cNvPr>
          <p:cNvSpPr>
            <a:spLocks noGrp="1"/>
          </p:cNvSpPr>
          <p:nvPr>
            <p:ph type="title"/>
          </p:nvPr>
        </p:nvSpPr>
        <p:spPr>
          <a:xfrm>
            <a:off x="838200" y="673770"/>
            <a:ext cx="3751555" cy="2027227"/>
          </a:xfrm>
        </p:spPr>
        <p:txBody>
          <a:bodyPr anchor="t">
            <a:noAutofit/>
          </a:bodyPr>
          <a:lstStyle/>
          <a:p>
            <a:r>
              <a:rPr lang="en-US" dirty="0">
                <a:solidFill>
                  <a:srgbClr val="FFFFFF"/>
                </a:solidFill>
                <a:ea typeface="+mj-lt"/>
                <a:cs typeface="+mj-lt"/>
              </a:rPr>
              <a:t>Επα</a:t>
            </a:r>
            <a:r>
              <a:rPr lang="en-US" dirty="0" err="1">
                <a:solidFill>
                  <a:srgbClr val="FFFFFF"/>
                </a:solidFill>
                <a:ea typeface="+mj-lt"/>
                <a:cs typeface="+mj-lt"/>
              </a:rPr>
              <a:t>γγελμ</a:t>
            </a:r>
            <a:r>
              <a:rPr lang="en-US" dirty="0">
                <a:solidFill>
                  <a:srgbClr val="FFFFFF"/>
                </a:solidFill>
                <a:ea typeface="+mj-lt"/>
                <a:cs typeface="+mj-lt"/>
              </a:rPr>
              <a:t>ατική  Αλληλογραφία</a:t>
            </a:r>
            <a:endParaRPr lang="en-US" dirty="0">
              <a:solidFill>
                <a:srgbClr val="FFFFFF"/>
              </a:solidFill>
            </a:endParaRPr>
          </a:p>
        </p:txBody>
      </p:sp>
      <p:graphicFrame>
        <p:nvGraphicFramePr>
          <p:cNvPr id="5" name="Content Placeholder 2">
            <a:extLst>
              <a:ext uri="{FF2B5EF4-FFF2-40B4-BE49-F238E27FC236}">
                <a16:creationId xmlns:a16="http://schemas.microsoft.com/office/drawing/2014/main" id="{FA013DAD-9141-C23B-1D90-A9983D89B1FF}"/>
              </a:ext>
            </a:extLst>
          </p:cNvPr>
          <p:cNvGraphicFramePr>
            <a:graphicFrameLocks noGrp="1"/>
          </p:cNvGraphicFramePr>
          <p:nvPr>
            <p:ph idx="1"/>
            <p:extLst>
              <p:ext uri="{D42A27DB-BD31-4B8C-83A1-F6EECF244321}">
                <p14:modId xmlns:p14="http://schemas.microsoft.com/office/powerpoint/2010/main" val="3219410132"/>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2006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EB533C1-AEDB-2CEC-C4D3-4217F32679EF}"/>
              </a:ext>
            </a:extLst>
          </p:cNvPr>
          <p:cNvSpPr>
            <a:spLocks noGrp="1"/>
          </p:cNvSpPr>
          <p:nvPr>
            <p:ph type="title"/>
          </p:nvPr>
        </p:nvSpPr>
        <p:spPr>
          <a:xfrm>
            <a:off x="838200" y="401221"/>
            <a:ext cx="10515600" cy="1348065"/>
          </a:xfrm>
        </p:spPr>
        <p:txBody>
          <a:bodyPr>
            <a:normAutofit/>
          </a:bodyPr>
          <a:lstStyle/>
          <a:p>
            <a:r>
              <a:rPr lang="en-US" dirty="0" err="1">
                <a:solidFill>
                  <a:srgbClr val="FFFFFF"/>
                </a:solidFill>
                <a:ea typeface="Calibri Light"/>
                <a:cs typeface="Calibri Light"/>
              </a:rPr>
              <a:t>Δομή</a:t>
            </a:r>
            <a:r>
              <a:rPr lang="en-US" dirty="0">
                <a:solidFill>
                  <a:srgbClr val="FFFFFF"/>
                </a:solidFill>
                <a:ea typeface="Calibri Light"/>
                <a:cs typeface="Calibri Light"/>
              </a:rPr>
              <a:t> Επα</a:t>
            </a:r>
            <a:r>
              <a:rPr lang="en-US" dirty="0" err="1">
                <a:solidFill>
                  <a:srgbClr val="FFFFFF"/>
                </a:solidFill>
                <a:ea typeface="Calibri Light"/>
                <a:cs typeface="Calibri Light"/>
              </a:rPr>
              <a:t>γγελμ</a:t>
            </a:r>
            <a:r>
              <a:rPr lang="en-US" dirty="0">
                <a:solidFill>
                  <a:srgbClr val="FFFFFF"/>
                </a:solidFill>
                <a:ea typeface="Calibri Light"/>
                <a:cs typeface="Calibri Light"/>
              </a:rPr>
              <a:t>ατικής  Αλληλογραφίας</a:t>
            </a:r>
          </a:p>
          <a:p>
            <a:endParaRPr lang="en-US" sz="4200" dirty="0">
              <a:solidFill>
                <a:srgbClr val="FFFFFF"/>
              </a:solidFill>
              <a:ea typeface="Calibri Light"/>
              <a:cs typeface="Calibri Light"/>
            </a:endParaRPr>
          </a:p>
        </p:txBody>
      </p:sp>
      <p:sp>
        <p:nvSpPr>
          <p:cNvPr id="3" name="Content Placeholder 2">
            <a:extLst>
              <a:ext uri="{FF2B5EF4-FFF2-40B4-BE49-F238E27FC236}">
                <a16:creationId xmlns:a16="http://schemas.microsoft.com/office/drawing/2014/main" id="{9F168C0A-3C32-8F0B-954E-3C50CF93073A}"/>
              </a:ext>
            </a:extLst>
          </p:cNvPr>
          <p:cNvSpPr>
            <a:spLocks noGrp="1"/>
          </p:cNvSpPr>
          <p:nvPr>
            <p:ph idx="1"/>
          </p:nvPr>
        </p:nvSpPr>
        <p:spPr>
          <a:xfrm>
            <a:off x="838200" y="2586789"/>
            <a:ext cx="10515600" cy="3590174"/>
          </a:xfrm>
        </p:spPr>
        <p:txBody>
          <a:bodyPr vert="horz" lIns="91440" tIns="45720" rIns="91440" bIns="45720" rtlCol="0">
            <a:normAutofit/>
          </a:bodyPr>
          <a:lstStyle/>
          <a:p>
            <a:r>
              <a:rPr lang="el-GR" sz="2400" dirty="0">
                <a:ea typeface="+mn-lt"/>
                <a:cs typeface="+mn-lt"/>
              </a:rPr>
              <a:t>Η διεύθυνση της επιχείρησης  </a:t>
            </a:r>
          </a:p>
          <a:p>
            <a:r>
              <a:rPr lang="el-GR" sz="2400" dirty="0">
                <a:ea typeface="+mn-lt"/>
                <a:cs typeface="+mn-lt"/>
              </a:rPr>
              <a:t>Η σημερινή ημερομηνία </a:t>
            </a:r>
          </a:p>
          <a:p>
            <a:r>
              <a:rPr lang="el-GR" sz="2400" dirty="0">
                <a:ea typeface="+mn-lt"/>
                <a:cs typeface="+mn-lt"/>
              </a:rPr>
              <a:t>Οι χαιρετισμούς </a:t>
            </a:r>
          </a:p>
          <a:p>
            <a:r>
              <a:rPr lang="el-GR" sz="2400" dirty="0">
                <a:ea typeface="+mn-lt"/>
                <a:cs typeface="+mn-lt"/>
              </a:rPr>
              <a:t>Το κυρίως σώμα του κειμένου </a:t>
            </a:r>
          </a:p>
          <a:p>
            <a:r>
              <a:rPr lang="el-GR" sz="2400" dirty="0">
                <a:ea typeface="+mn-lt"/>
                <a:cs typeface="+mn-lt"/>
              </a:rPr>
              <a:t>Η τελευταία παράγραφο</a:t>
            </a:r>
          </a:p>
          <a:p>
            <a:r>
              <a:rPr lang="el-GR" sz="2400" dirty="0">
                <a:ea typeface="+mn-lt"/>
                <a:cs typeface="+mn-lt"/>
              </a:rPr>
              <a:t> Η υπογραφή</a:t>
            </a:r>
            <a:r>
              <a:rPr lang="en-US" sz="2400" dirty="0">
                <a:ea typeface="+mn-lt"/>
                <a:cs typeface="+mn-lt"/>
              </a:rPr>
              <a:t> </a:t>
            </a:r>
            <a:endParaRPr lang="en-US" sz="2200" dirty="0">
              <a:ea typeface="Calibri"/>
              <a:cs typeface="Calibri"/>
            </a:endParaRPr>
          </a:p>
        </p:txBody>
      </p:sp>
    </p:spTree>
    <p:extLst>
      <p:ext uri="{BB962C8B-B14F-4D97-AF65-F5344CB8AC3E}">
        <p14:creationId xmlns:p14="http://schemas.microsoft.com/office/powerpoint/2010/main" val="2162886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3AF3F29-CB73-E7A0-9F44-1C93C6739443}"/>
              </a:ext>
            </a:extLst>
          </p:cNvPr>
          <p:cNvPicPr>
            <a:picLocks noChangeAspect="1"/>
          </p:cNvPicPr>
          <p:nvPr/>
        </p:nvPicPr>
        <p:blipFill>
          <a:blip r:embed="rId2"/>
          <a:stretch>
            <a:fillRect/>
          </a:stretch>
        </p:blipFill>
        <p:spPr>
          <a:xfrm>
            <a:off x="3547237" y="643467"/>
            <a:ext cx="5097525" cy="5571066"/>
          </a:xfrm>
          <a:prstGeom prst="rect">
            <a:avLst/>
          </a:prstGeom>
        </p:spPr>
      </p:pic>
    </p:spTree>
    <p:extLst>
      <p:ext uri="{BB962C8B-B14F-4D97-AF65-F5344CB8AC3E}">
        <p14:creationId xmlns:p14="http://schemas.microsoft.com/office/powerpoint/2010/main" val="639850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p:cNvSpPr>
            <a:spLocks noGrp="1"/>
          </p:cNvSpPr>
          <p:nvPr>
            <p:ph type="title"/>
          </p:nvPr>
        </p:nvSpPr>
        <p:spPr>
          <a:xfrm>
            <a:off x="838200" y="451381"/>
            <a:ext cx="10512552" cy="4066540"/>
          </a:xfrm>
        </p:spPr>
        <p:txBody>
          <a:bodyPr vert="horz" lIns="91440" tIns="45720" rIns="91440" bIns="45720" rtlCol="0" anchor="b">
            <a:normAutofit/>
          </a:bodyPr>
          <a:lstStyle/>
          <a:p>
            <a:r>
              <a:rPr lang="en-US" sz="5400" kern="1200" dirty="0" err="1">
                <a:solidFill>
                  <a:schemeClr val="tx1"/>
                </a:solidFill>
                <a:latin typeface="+mj-lt"/>
                <a:ea typeface="+mj-ea"/>
                <a:cs typeface="+mj-cs"/>
              </a:rPr>
              <a:t>Ευχ</a:t>
            </a:r>
            <a:r>
              <a:rPr lang="en-US" sz="5400" kern="1200" dirty="0">
                <a:solidFill>
                  <a:schemeClr val="tx1"/>
                </a:solidFill>
                <a:latin typeface="+mj-lt"/>
                <a:ea typeface="+mj-ea"/>
                <a:cs typeface="+mj-cs"/>
              </a:rPr>
              <a:t>αριστώ για την προσοχή σας </a:t>
            </a:r>
          </a:p>
        </p:txBody>
      </p:sp>
      <p:sp>
        <p:nvSpPr>
          <p:cNvPr id="3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4354498-EA9C-4FDB-A45F-E8FC85BF22E0}"/>
              </a:ext>
            </a:extLst>
          </p:cNvPr>
          <p:cNvSpPr>
            <a:spLocks noGrp="1"/>
          </p:cNvSpPr>
          <p:nvPr>
            <p:ph type="title"/>
          </p:nvPr>
        </p:nvSpPr>
        <p:spPr>
          <a:xfrm>
            <a:off x="838200" y="365125"/>
            <a:ext cx="10515600" cy="1325563"/>
          </a:xfrm>
        </p:spPr>
        <p:txBody>
          <a:bodyPr>
            <a:normAutofit/>
          </a:bodyPr>
          <a:lstStyle/>
          <a:p>
            <a:r>
              <a:rPr lang="el-GR" dirty="0">
                <a:ea typeface="Calibri Light"/>
                <a:cs typeface="Calibri Light"/>
              </a:rPr>
              <a:t>Δεξιότητες επικοινωνίας</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AA0D3DC-4C58-1733-6211-A839128A5445}"/>
              </a:ext>
            </a:extLst>
          </p:cNvPr>
          <p:cNvSpPr>
            <a:spLocks noGrp="1"/>
          </p:cNvSpPr>
          <p:nvPr>
            <p:ph idx="1"/>
          </p:nvPr>
        </p:nvSpPr>
        <p:spPr>
          <a:xfrm>
            <a:off x="838200" y="1825625"/>
            <a:ext cx="10515600" cy="4667250"/>
          </a:xfrm>
        </p:spPr>
        <p:txBody>
          <a:bodyPr vert="horz" lIns="91440" tIns="45720" rIns="91440" bIns="45720" rtlCol="0" anchor="t">
            <a:normAutofit lnSpcReduction="10000"/>
          </a:bodyPr>
          <a:lstStyle/>
          <a:p>
            <a:pPr marL="0" indent="0">
              <a:buNone/>
            </a:pPr>
            <a:r>
              <a:rPr lang="el-GR" sz="2000" b="1" dirty="0">
                <a:ea typeface="Calibri"/>
                <a:cs typeface="Calibri"/>
              </a:rPr>
              <a:t>Οι καλές δεξιότητες επικοινωνίας είναι εξίσου σημαντικές με τις τηλεφωνικές κλήσεις όπως και όταν βλέπουμε τους ασθενείς αυτοπροσώπως</a:t>
            </a:r>
            <a:r>
              <a:rPr lang="el-GR" sz="1800" b="1" dirty="0">
                <a:ea typeface="Calibri"/>
                <a:cs typeface="Calibri"/>
              </a:rPr>
              <a:t>. </a:t>
            </a:r>
          </a:p>
          <a:p>
            <a:r>
              <a:rPr lang="el-GR" sz="2000" dirty="0">
                <a:ea typeface="Calibri"/>
                <a:cs typeface="Calibri"/>
              </a:rPr>
              <a:t>Ακούμε προσεκτικά.</a:t>
            </a:r>
          </a:p>
          <a:p>
            <a:r>
              <a:rPr lang="el-GR" sz="2000" dirty="0">
                <a:ea typeface="Calibri"/>
                <a:cs typeface="Calibri"/>
              </a:rPr>
              <a:t>Αφήνουμε χρόνο να εξηγήσουν την κατάσταση ή την ανησυχία τους. </a:t>
            </a:r>
          </a:p>
          <a:p>
            <a:r>
              <a:rPr lang="el-GR" sz="2000" dirty="0">
                <a:ea typeface="Calibri"/>
                <a:cs typeface="Calibri"/>
              </a:rPr>
              <a:t>Βεβαιωνόμαστε  ότι καταλαβαίνουμε τι λένε. </a:t>
            </a:r>
          </a:p>
          <a:p>
            <a:r>
              <a:rPr lang="el-GR" sz="2000" dirty="0">
                <a:ea typeface="Calibri"/>
                <a:cs typeface="Calibri"/>
              </a:rPr>
              <a:t>Βεβαιωνόμαστε  ότι οι οδηγίες μας είναι σαφείς. </a:t>
            </a:r>
          </a:p>
          <a:p>
            <a:r>
              <a:rPr lang="el-GR" sz="2000" dirty="0">
                <a:ea typeface="Calibri"/>
                <a:cs typeface="Calibri"/>
              </a:rPr>
              <a:t>Ζητάμε να επαναλάβουν αυτό που θέλουμε να κάνουν. </a:t>
            </a:r>
          </a:p>
          <a:p>
            <a:r>
              <a:rPr lang="el-GR" sz="2000" dirty="0">
                <a:ea typeface="Calibri"/>
                <a:cs typeface="Calibri"/>
              </a:rPr>
              <a:t>Εάν δεν είμαστε σίγουροι για το τι συμβαίνει ή εάν φαίνεται επείγον το πρόβλημα, επιμένουμε να έρθουν για επίσκεψη ή να πάνε στα επείγοντα.</a:t>
            </a:r>
          </a:p>
          <a:p>
            <a:r>
              <a:rPr lang="el-GR" sz="2000" dirty="0">
                <a:ea typeface="Calibri"/>
                <a:cs typeface="Calibri"/>
              </a:rPr>
              <a:t>Εάν καλούμε φαρμακοποιό για φαρμακευτικές συνταγές, ζητούμαι να επαναλάβει τις παραγγελίες  για να είμαστε σίγουροι ότι θα αποφύγουμε τα λάθη. </a:t>
            </a:r>
          </a:p>
          <a:p>
            <a:r>
              <a:rPr lang="el-GR" sz="2000" dirty="0">
                <a:ea typeface="Calibri"/>
                <a:cs typeface="Calibri"/>
              </a:rPr>
              <a:t>Πρέπει να τεκμηριώνουμε οποιεσδήποτε τηλεφωνικές κλήσεις σε ασθενείς και τυχόν συνταγές που καλούμε στα φαρμακεία.</a:t>
            </a:r>
            <a:endParaRPr lang="el-GR" sz="2000" dirty="0"/>
          </a:p>
          <a:p>
            <a:endParaRPr lang="en-US" sz="1800" dirty="0">
              <a:ea typeface="Calibri"/>
              <a:cs typeface="Calibri"/>
            </a:endParaRPr>
          </a:p>
        </p:txBody>
      </p:sp>
    </p:spTree>
    <p:extLst>
      <p:ext uri="{BB962C8B-B14F-4D97-AF65-F5344CB8AC3E}">
        <p14:creationId xmlns:p14="http://schemas.microsoft.com/office/powerpoint/2010/main" val="2955725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1CF14-D3F3-3185-3DE2-6E2DD90F4DD7}"/>
              </a:ext>
            </a:extLst>
          </p:cNvPr>
          <p:cNvSpPr>
            <a:spLocks noGrp="1"/>
          </p:cNvSpPr>
          <p:nvPr>
            <p:ph type="title"/>
          </p:nvPr>
        </p:nvSpPr>
        <p:spPr/>
        <p:txBody>
          <a:bodyPr/>
          <a:lstStyle/>
          <a:p>
            <a:r>
              <a:rPr lang="el-GR" dirty="0">
                <a:ea typeface="Calibri Light"/>
                <a:cs typeface="Calibri Light"/>
              </a:rPr>
              <a:t>Ταξινόμηση των κλήσεων</a:t>
            </a:r>
            <a:endParaRPr lang="el-GR" dirty="0"/>
          </a:p>
        </p:txBody>
      </p:sp>
      <p:graphicFrame>
        <p:nvGraphicFramePr>
          <p:cNvPr id="5" name="Content Placeholder 2">
            <a:extLst>
              <a:ext uri="{FF2B5EF4-FFF2-40B4-BE49-F238E27FC236}">
                <a16:creationId xmlns:a16="http://schemas.microsoft.com/office/drawing/2014/main" id="{A3E0056A-954A-CA44-D7E6-12D944F43022}"/>
              </a:ext>
            </a:extLst>
          </p:cNvPr>
          <p:cNvGraphicFramePr>
            <a:graphicFrameLocks noGrp="1"/>
          </p:cNvGraphicFramePr>
          <p:nvPr>
            <p:ph idx="1"/>
            <p:extLst>
              <p:ext uri="{D42A27DB-BD31-4B8C-83A1-F6EECF244321}">
                <p14:modId xmlns:p14="http://schemas.microsoft.com/office/powerpoint/2010/main" val="4252372635"/>
              </p:ext>
            </p:extLst>
          </p:nvPr>
        </p:nvGraphicFramePr>
        <p:xfrm>
          <a:off x="284019" y="1145219"/>
          <a:ext cx="11584378" cy="5714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5824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63FAD-708B-4FF2-BD4D-37D386E1B1C5}"/>
              </a:ext>
            </a:extLst>
          </p:cNvPr>
          <p:cNvSpPr>
            <a:spLocks noGrp="1"/>
          </p:cNvSpPr>
          <p:nvPr>
            <p:ph type="title"/>
          </p:nvPr>
        </p:nvSpPr>
        <p:spPr>
          <a:xfrm>
            <a:off x="895165" y="319229"/>
            <a:ext cx="10515600" cy="1325563"/>
          </a:xfrm>
        </p:spPr>
        <p:txBody>
          <a:bodyPr>
            <a:normAutofit/>
          </a:bodyPr>
          <a:lstStyle/>
          <a:p>
            <a:r>
              <a:rPr lang="el-GR" sz="4800" dirty="0">
                <a:ea typeface="Calibri Light"/>
                <a:cs typeface="Calibri Light"/>
              </a:rPr>
              <a:t>Η πρώτη επαφή</a:t>
            </a:r>
            <a:endParaRPr lang="el-GR" sz="48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224A7DC5-AAB1-B759-4A7F-EFF3BA021120}"/>
              </a:ext>
            </a:extLst>
          </p:cNvPr>
          <p:cNvSpPr>
            <a:spLocks noGrp="1"/>
          </p:cNvSpPr>
          <p:nvPr>
            <p:ph idx="1"/>
          </p:nvPr>
        </p:nvSpPr>
        <p:spPr>
          <a:xfrm>
            <a:off x="838200" y="2391023"/>
            <a:ext cx="10515600" cy="4251960"/>
          </a:xfrm>
        </p:spPr>
        <p:txBody>
          <a:bodyPr vert="horz" lIns="91440" tIns="45720" rIns="91440" bIns="45720" rtlCol="0" anchor="t">
            <a:normAutofit/>
          </a:bodyPr>
          <a:lstStyle/>
          <a:p>
            <a:r>
              <a:rPr lang="el-GR" sz="2400" dirty="0">
                <a:ea typeface="Calibri"/>
                <a:cs typeface="Calibri"/>
              </a:rPr>
              <a:t>Τα μέλη του προσωπικού που είναι υπεύθυνα για την απάντηση στο τηλέφωνο, πρέπει να γνωρίζουν πώς να το απαντήσουν επαγγελματικά, ήρεμα και ευχάριστα. </a:t>
            </a:r>
          </a:p>
          <a:p>
            <a:r>
              <a:rPr lang="el-GR" sz="2400" dirty="0">
                <a:ea typeface="Calibri"/>
                <a:cs typeface="Calibri"/>
              </a:rPr>
              <a:t>Η κλήση πρέπει να κατευθυνθεί σωστά, στο σωστό άτομο, στο γραφείο που μπορεί να χειριστεί την ερώτηση του ασθενή. </a:t>
            </a:r>
          </a:p>
          <a:p>
            <a:r>
              <a:rPr lang="el-GR" sz="2400" dirty="0">
                <a:ea typeface="Calibri"/>
                <a:cs typeface="Calibri"/>
              </a:rPr>
              <a:t>Το τρίγωνο(Διοίκηση, Ε.Υ, απαντώ την κλήση) πρέπει να είναι σε θέση να ταξινομήσει ποιες κλήσεις πηγαίνουν σε ποιο άτομο και να γνωρίζει ποιες κλήσεις είναι επείγουσες και πρέπει να προωθηθούν αμέσως για απάντηση στον Ε.Υ.</a:t>
            </a:r>
          </a:p>
          <a:p>
            <a:r>
              <a:rPr lang="el-GR" sz="2400" dirty="0">
                <a:ea typeface="Calibri"/>
                <a:cs typeface="Calibri"/>
              </a:rPr>
              <a:t>Και πάλι, η εκπαίδευση είναι ζωτικής σημασίας για να μπορούν να το κάνουν σωστά.</a:t>
            </a:r>
          </a:p>
          <a:p>
            <a:endParaRPr lang="el-GR" sz="2200" dirty="0">
              <a:ea typeface="Calibri"/>
              <a:cs typeface="Calibri"/>
            </a:endParaRPr>
          </a:p>
        </p:txBody>
      </p:sp>
    </p:spTree>
    <p:extLst>
      <p:ext uri="{BB962C8B-B14F-4D97-AF65-F5344CB8AC3E}">
        <p14:creationId xmlns:p14="http://schemas.microsoft.com/office/powerpoint/2010/main" val="3503261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E8D0A7-14B1-F889-4722-097B576A278C}"/>
              </a:ext>
            </a:extLst>
          </p:cNvPr>
          <p:cNvSpPr>
            <a:spLocks noGrp="1"/>
          </p:cNvSpPr>
          <p:nvPr>
            <p:ph type="title"/>
          </p:nvPr>
        </p:nvSpPr>
        <p:spPr>
          <a:xfrm>
            <a:off x="838200" y="365125"/>
            <a:ext cx="10515600" cy="1325563"/>
          </a:xfrm>
        </p:spPr>
        <p:txBody>
          <a:bodyPr>
            <a:normAutofit/>
          </a:bodyPr>
          <a:lstStyle/>
          <a:p>
            <a:r>
              <a:rPr lang="en-US" dirty="0">
                <a:ea typeface="Calibri Light"/>
                <a:cs typeface="Calibri Light"/>
              </a:rPr>
              <a:t>Η π</a:t>
            </a:r>
            <a:r>
              <a:rPr lang="en-US" dirty="0" err="1">
                <a:ea typeface="Calibri Light"/>
                <a:cs typeface="Calibri Light"/>
              </a:rPr>
              <a:t>ρώτη</a:t>
            </a:r>
            <a:r>
              <a:rPr lang="en-US" dirty="0">
                <a:ea typeface="Calibri Light"/>
                <a:cs typeface="Calibri Light"/>
              </a:rPr>
              <a:t> επα</a:t>
            </a:r>
            <a:r>
              <a:rPr lang="en-US" dirty="0" err="1">
                <a:ea typeface="Calibri Light"/>
                <a:cs typeface="Calibri Light"/>
              </a:rPr>
              <a:t>φή</a:t>
            </a:r>
            <a:endParaRPr lang="en-US"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C0BE281-3663-5E19-9593-7F27FDF82F29}"/>
              </a:ext>
            </a:extLst>
          </p:cNvPr>
          <p:cNvSpPr>
            <a:spLocks noGrp="1"/>
          </p:cNvSpPr>
          <p:nvPr>
            <p:ph idx="1"/>
          </p:nvPr>
        </p:nvSpPr>
        <p:spPr>
          <a:xfrm>
            <a:off x="838200" y="1929384"/>
            <a:ext cx="10515600" cy="4251960"/>
          </a:xfrm>
        </p:spPr>
        <p:txBody>
          <a:bodyPr vert="horz" lIns="91440" tIns="45720" rIns="91440" bIns="45720" rtlCol="0" anchor="t">
            <a:normAutofit/>
          </a:bodyPr>
          <a:lstStyle/>
          <a:p>
            <a:r>
              <a:rPr lang="el-GR" sz="2400" dirty="0">
                <a:ea typeface="+mn-lt"/>
                <a:cs typeface="+mn-lt"/>
              </a:rPr>
              <a:t>Ο τηλεφωνικός χαιρετισμός πρέπει να είναι τόσο φιλικός, όσο και επαγγελματικός.</a:t>
            </a:r>
          </a:p>
          <a:p>
            <a:r>
              <a:rPr lang="el-GR" sz="2400" dirty="0">
                <a:ea typeface="+mn-lt"/>
                <a:cs typeface="+mn-lt"/>
              </a:rPr>
              <a:t>Ο υπεύθυνος της τηλεφωνικής επικοινωνίας οφείλει να είναι χαμογελαστός όταν απαντάει τις τηλεφωνικές κλίσεις, ώστε η φωνή του να αντανακλά την ίδια φιλικότητα και ενέργεια. </a:t>
            </a:r>
          </a:p>
          <a:p>
            <a:r>
              <a:rPr lang="el-GR" sz="2400" dirty="0">
                <a:ea typeface="+mn-lt"/>
                <a:cs typeface="+mn-lt"/>
              </a:rPr>
              <a:t>θα πρέπει να μιλάει καθαρά και με φωνή μέτριας έντασης και ταχύτητας.</a:t>
            </a:r>
          </a:p>
          <a:p>
            <a:r>
              <a:rPr lang="el-GR" sz="2400" dirty="0">
                <a:ea typeface="+mn-lt"/>
                <a:cs typeface="+mn-lt"/>
              </a:rPr>
              <a:t>Σε περίπτωση που ο υπεύθυνος της τηλεφωνικής επικοινωνίας δεν είναι σε θέση να χειριστεί την τηλεφωνική κλήση εκείνη τη στιγμή θα πρέπει να σημειώσει το μήνυμα.</a:t>
            </a:r>
          </a:p>
          <a:p>
            <a:r>
              <a:rPr lang="el-GR" sz="2400" dirty="0">
                <a:ea typeface="+mn-lt"/>
                <a:cs typeface="+mn-lt"/>
              </a:rPr>
              <a:t>θα πρέπει να βεβαιωθεί ότι υπήρξε στη συνέχεια τηλεφωνική ανταπόκριση σε αυτό. </a:t>
            </a:r>
          </a:p>
        </p:txBody>
      </p:sp>
    </p:spTree>
    <p:extLst>
      <p:ext uri="{BB962C8B-B14F-4D97-AF65-F5344CB8AC3E}">
        <p14:creationId xmlns:p14="http://schemas.microsoft.com/office/powerpoint/2010/main" val="2980986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01E294-1240-B0C8-09F1-26F405E83C5A}"/>
              </a:ext>
            </a:extLst>
          </p:cNvPr>
          <p:cNvSpPr>
            <a:spLocks noGrp="1"/>
          </p:cNvSpPr>
          <p:nvPr>
            <p:ph type="title"/>
          </p:nvPr>
        </p:nvSpPr>
        <p:spPr>
          <a:xfrm>
            <a:off x="686834" y="1153572"/>
            <a:ext cx="3200400" cy="4461163"/>
          </a:xfrm>
        </p:spPr>
        <p:txBody>
          <a:bodyPr>
            <a:normAutofit/>
          </a:bodyPr>
          <a:lstStyle/>
          <a:p>
            <a:r>
              <a:rPr lang="el-GR" dirty="0">
                <a:solidFill>
                  <a:srgbClr val="FFFFFF"/>
                </a:solidFill>
                <a:ea typeface="Calibri Light"/>
                <a:cs typeface="Calibri Light"/>
              </a:rPr>
              <a:t>Βασική αρχή επικοινωνίας- η απάντηση</a:t>
            </a:r>
            <a:endParaRPr lang="el-GR"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C987C0F-8C84-ADB2-EA1B-B691EF25712E}"/>
              </a:ext>
            </a:extLst>
          </p:cNvPr>
          <p:cNvSpPr>
            <a:spLocks noGrp="1"/>
          </p:cNvSpPr>
          <p:nvPr>
            <p:ph idx="1"/>
          </p:nvPr>
        </p:nvSpPr>
        <p:spPr>
          <a:xfrm>
            <a:off x="4447308" y="591344"/>
            <a:ext cx="6906491" cy="5585619"/>
          </a:xfrm>
        </p:spPr>
        <p:txBody>
          <a:bodyPr vert="horz" lIns="91440" tIns="45720" rIns="91440" bIns="45720" rtlCol="0" anchor="ctr">
            <a:normAutofit/>
          </a:bodyPr>
          <a:lstStyle/>
          <a:p>
            <a:pPr>
              <a:buFont typeface="Wingdings" panose="05000000000000000000" pitchFamily="2" charset="2"/>
              <a:buChar char="Ø"/>
            </a:pPr>
            <a:r>
              <a:rPr lang="el-GR" sz="2400" dirty="0">
                <a:latin typeface="Calibri"/>
                <a:ea typeface="Calibri"/>
                <a:cs typeface="Calibri"/>
              </a:rPr>
              <a:t>Το προσωπικό δεν θα πρέπει ποτέ να αφήσει τον καλούντα χωρίς κάποιο είδος απάντησης στην ερώτησή του, κάτι που μπορεί να απαιτήσει επανάκληση ή παραπομπή σε άλλο άτομο ή γραφείο. </a:t>
            </a:r>
            <a:endParaRPr lang="el-GR" sz="2400" dirty="0">
              <a:ea typeface="Calibri"/>
              <a:cs typeface="Calibri"/>
            </a:endParaRPr>
          </a:p>
          <a:p>
            <a:pPr>
              <a:buFont typeface="Wingdings" panose="05000000000000000000" pitchFamily="2" charset="2"/>
              <a:buChar char="Ø"/>
            </a:pPr>
            <a:r>
              <a:rPr lang="el-GR" sz="2400" dirty="0">
                <a:latin typeface="Calibri"/>
                <a:ea typeface="Calibri"/>
                <a:cs typeface="Calibri"/>
              </a:rPr>
              <a:t>Εάν η ερώτηση είναι ιατρικού χαρακτήρα, μπορεί να απαντηθεί από νοσηλευτή ή  ιατρό. </a:t>
            </a:r>
            <a:endParaRPr lang="el-GR" sz="2400" dirty="0">
              <a:ea typeface="Calibri"/>
              <a:cs typeface="Calibri"/>
            </a:endParaRPr>
          </a:p>
          <a:p>
            <a:pPr>
              <a:buFont typeface="Wingdings" panose="05000000000000000000" pitchFamily="2" charset="2"/>
              <a:buChar char="Ø"/>
            </a:pPr>
            <a:r>
              <a:rPr lang="el-GR" sz="2400" dirty="0">
                <a:latin typeface="Calibri"/>
                <a:ea typeface="Calibri"/>
                <a:cs typeface="Calibri"/>
              </a:rPr>
              <a:t>Οι ιατρικές ερωτήσεις πρέπει να απαντώνται το συντομότερο δυνατό.</a:t>
            </a:r>
            <a:endParaRPr lang="el-GR" sz="2400" dirty="0">
              <a:ea typeface="Calibri"/>
              <a:cs typeface="Calibri"/>
            </a:endParaRPr>
          </a:p>
          <a:p>
            <a:pPr>
              <a:buFont typeface="Wingdings" panose="05000000000000000000" pitchFamily="2" charset="2"/>
              <a:buChar char="Ø"/>
            </a:pPr>
            <a:r>
              <a:rPr lang="el-GR" sz="2400" dirty="0">
                <a:ea typeface="+mn-lt"/>
                <a:cs typeface="+mn-lt"/>
              </a:rPr>
              <a:t>Με τον τρόπο αυτό, τηρούνται οι υποσχέσεις, ενισχύεται η αξιοπιστία και οικοδομείται η εμπιστοσύνη των ασθενών.</a:t>
            </a:r>
          </a:p>
          <a:p>
            <a:pPr marL="0" indent="0">
              <a:buNone/>
            </a:pPr>
            <a:endParaRPr lang="en-US" dirty="0">
              <a:latin typeface="Comic Sans MS"/>
              <a:ea typeface="Calibri"/>
              <a:cs typeface="Calibri"/>
            </a:endParaRPr>
          </a:p>
        </p:txBody>
      </p:sp>
    </p:spTree>
    <p:extLst>
      <p:ext uri="{BB962C8B-B14F-4D97-AF65-F5344CB8AC3E}">
        <p14:creationId xmlns:p14="http://schemas.microsoft.com/office/powerpoint/2010/main" val="3131813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3CBA09-ECA3-BB5D-EFF5-ABC92D8415BB}"/>
              </a:ext>
            </a:extLst>
          </p:cNvPr>
          <p:cNvSpPr>
            <a:spLocks noGrp="1"/>
          </p:cNvSpPr>
          <p:nvPr>
            <p:ph type="title"/>
          </p:nvPr>
        </p:nvSpPr>
        <p:spPr>
          <a:xfrm>
            <a:off x="838200" y="365125"/>
            <a:ext cx="10515600" cy="1325563"/>
          </a:xfrm>
        </p:spPr>
        <p:txBody>
          <a:bodyPr>
            <a:normAutofit/>
          </a:bodyPr>
          <a:lstStyle/>
          <a:p>
            <a:r>
              <a:rPr lang="el-GR" dirty="0">
                <a:ea typeface="Calibri Light"/>
                <a:cs typeface="Calibri Light"/>
              </a:rPr>
              <a:t>Προτεραιότητα η άμεση απάντηση </a:t>
            </a:r>
            <a:endParaRPr lang="el-GR" dirty="0"/>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51D87B9B-452F-1448-A84D-F5F950A28B53}"/>
              </a:ext>
            </a:extLst>
          </p:cNvPr>
          <p:cNvSpPr>
            <a:spLocks noGrp="1"/>
          </p:cNvSpPr>
          <p:nvPr>
            <p:ph idx="1"/>
          </p:nvPr>
        </p:nvSpPr>
        <p:spPr>
          <a:xfrm>
            <a:off x="838200" y="1929384"/>
            <a:ext cx="10515600" cy="4251960"/>
          </a:xfrm>
        </p:spPr>
        <p:txBody>
          <a:bodyPr vert="horz" lIns="91440" tIns="45720" rIns="91440" bIns="45720" rtlCol="0" anchor="t">
            <a:normAutofit/>
          </a:bodyPr>
          <a:lstStyle/>
          <a:p>
            <a:r>
              <a:rPr lang="el-GR" sz="2400" dirty="0">
                <a:ea typeface="Calibri"/>
                <a:cs typeface="Calibri"/>
              </a:rPr>
              <a:t>Υπάρχουν ορισμένοι Ε.Υ που δεν απαντούν σε τηλεφωνικές κλήσεις που σχετίζονται με ιατρικές ερωτήσεις.</a:t>
            </a:r>
          </a:p>
          <a:p>
            <a:r>
              <a:rPr lang="el-GR" sz="2400" dirty="0">
                <a:ea typeface="Calibri"/>
                <a:cs typeface="Calibri"/>
              </a:rPr>
              <a:t>Επιμένουν να καλούν τον ασθενή στο γραφείο για επίσκεψη. Αυτό είναι καλό εάν μπορεί να εφαρμοστεί εντός της ίδιας ημέρας ή νωρίς την επόμενη μέρα. </a:t>
            </a:r>
          </a:p>
          <a:p>
            <a:r>
              <a:rPr lang="el-GR" sz="2400" dirty="0">
                <a:ea typeface="Calibri"/>
                <a:cs typeface="Calibri"/>
              </a:rPr>
              <a:t>Ωστόσο, εάν π.χ. ένας 80χρονος ασθενής με άσχημο βήχα καλεί την Παρασκευή το απόγευμα και δεν μπορείτε να προγραμματίσετε ραντεβού μέχρι τη Δευτέρα, αυτός ο ασθενής θα βρεθεί στα επείγοντα με πνευμονία. </a:t>
            </a:r>
          </a:p>
          <a:p>
            <a:r>
              <a:rPr lang="el-GR" sz="2400" dirty="0">
                <a:ea typeface="Calibri"/>
                <a:cs typeface="Calibri"/>
              </a:rPr>
              <a:t>Αυτό θα μπορούσε να είχε αποφευχθεί με την τηλεφωνική κλήση.</a:t>
            </a:r>
          </a:p>
          <a:p>
            <a:r>
              <a:rPr lang="el-GR" sz="2400" dirty="0">
                <a:ea typeface="Calibri"/>
                <a:cs typeface="Calibri"/>
              </a:rPr>
              <a:t>Να είστε προσεκτικοί με τη δημιουργία "κανόνων" γραφείου που καθιστούν τη ζωή βολική για εσάς ή το προσωπικό σας, αλλά δυνητικά επιβλαβείς για ορισμένους ασθενείς που βρίσκονται υπό τη φροντίδα σας.</a:t>
            </a:r>
          </a:p>
        </p:txBody>
      </p:sp>
    </p:spTree>
    <p:extLst>
      <p:ext uri="{BB962C8B-B14F-4D97-AF65-F5344CB8AC3E}">
        <p14:creationId xmlns:p14="http://schemas.microsoft.com/office/powerpoint/2010/main" val="214677093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2915</Words>
  <Application>Microsoft Office PowerPoint</Application>
  <PresentationFormat>Widescreen</PresentationFormat>
  <Paragraphs>203</Paragraphs>
  <Slides>34</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34</vt:i4>
      </vt:variant>
    </vt:vector>
  </HeadingPairs>
  <TitlesOfParts>
    <vt:vector size="42" baseType="lpstr">
      <vt:lpstr>Arial</vt:lpstr>
      <vt:lpstr>Calibri</vt:lpstr>
      <vt:lpstr>Calibri Light</vt:lpstr>
      <vt:lpstr>Calibri,Sans-Serif</vt:lpstr>
      <vt:lpstr>Comic Sans MS</vt:lpstr>
      <vt:lpstr>Wingdings</vt:lpstr>
      <vt:lpstr>Θέμα του Office</vt:lpstr>
      <vt:lpstr>Office Theme</vt:lpstr>
      <vt:lpstr>  12η Παρουσίαση : Δεξιότητες επικοινωνίας</vt:lpstr>
      <vt:lpstr>Τηλεφωνική επικοινωνία</vt:lpstr>
      <vt:lpstr>Τηλεφωνική επικοινωνία</vt:lpstr>
      <vt:lpstr>Δεξιότητες επικοινωνίας</vt:lpstr>
      <vt:lpstr>Ταξινόμηση των κλήσεων</vt:lpstr>
      <vt:lpstr>Η πρώτη επαφή</vt:lpstr>
      <vt:lpstr>Η πρώτη επαφή</vt:lpstr>
      <vt:lpstr>Βασική αρχή επικοινωνίας- η απάντηση</vt:lpstr>
      <vt:lpstr>Προτεραιότητα η άμεση απάντηση </vt:lpstr>
      <vt:lpstr>Άμεση πρόσβαση ασθενούς</vt:lpstr>
      <vt:lpstr>Αποτελέσματα εξετάσεων</vt:lpstr>
      <vt:lpstr>Αποτελέσματα εξετάσεων</vt:lpstr>
      <vt:lpstr>Ολοκλήρωση τηλεφωνικής επικοινωνίας</vt:lpstr>
      <vt:lpstr>Διαλογή (Triage)</vt:lpstr>
      <vt:lpstr>Τηλεφωνική επικοινωνία Νοσηλευτή-Κλινικού Ιατρού</vt:lpstr>
      <vt:lpstr>Τηλεφωνική επικοινωνία Νοσηλευτή-Κλινικού Ιατρού</vt:lpstr>
      <vt:lpstr>Τηλεφωνική επικοινωνία Νοσηλευτή-Κλινικού  Ιατρού</vt:lpstr>
      <vt:lpstr>Ηλεκτρονική αλληλογραφία (Email)</vt:lpstr>
      <vt:lpstr>Βασική αρχή επικοινωνίας η απάντηση</vt:lpstr>
      <vt:lpstr>Βασική αρχή επικοινωνίας η απάντηση</vt:lpstr>
      <vt:lpstr>Ηλεκτρονική αλληλογραφία (Email)</vt:lpstr>
      <vt:lpstr>Γραμμή Θέματος </vt:lpstr>
      <vt:lpstr>Περιεχόμενο μηνύματος  </vt:lpstr>
      <vt:lpstr>Περιεχόμενο μηνύματος  </vt:lpstr>
      <vt:lpstr>Ολοκλήρωση και Υπογραφή </vt:lpstr>
      <vt:lpstr>Έλεγχος και Επιμέλεια</vt:lpstr>
      <vt:lpstr>Κοινοποίηση και  Κρυφή Κοινοποίηση</vt:lpstr>
      <vt:lpstr>Προώθηση Μηνυμάτων Ηλεκτρονικού Ταχυδρομείου </vt:lpstr>
      <vt:lpstr>Συνημμένα</vt:lpstr>
      <vt:lpstr>Απάντηση σε όλους</vt:lpstr>
      <vt:lpstr>Επαγγελματική  Αλληλογραφία</vt:lpstr>
      <vt:lpstr>Δομή Επαγγελματικής  Αλληλογραφίας </vt:lpstr>
      <vt:lpstr>PowerPoint Presentation</vt:lpstr>
      <vt:lpstr>Ευχαριστώ για την προσοχή σας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ΠΑΡΟΥΣΙΑΣΗ  ΕΠΙΚΟΙΝΩΝΙΑ ΣΤΟΝ ΕΡΓΑΣΙΑΚΟ ΧΩΡΟ</dc:title>
  <dc:creator>ΜΑΡΙΑ ΑΡΤΕΜΙΣ ΞΙΦΑΡΑ</dc:creator>
  <cp:lastModifiedBy>Maria-Artemis XIFARA</cp:lastModifiedBy>
  <cp:revision>638</cp:revision>
  <dcterms:created xsi:type="dcterms:W3CDTF">2021-11-22T08:28:00Z</dcterms:created>
  <dcterms:modified xsi:type="dcterms:W3CDTF">2025-12-12T17:55:02Z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F37E91D79E674E778790C7388317A28C</vt:lpwstr>
  </property>
  <property fmtid="{D5CDD505-2E9C-101B-9397-08002B2CF9AE}" pid="3" name="KSOProductBuildVer">
    <vt:lpwstr>1033-11.2.0.11417</vt:lpwstr>
  </property>
</Properties>
</file>